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 id="2147483693" r:id="rId2"/>
  </p:sldMasterIdLst>
  <p:notesMasterIdLst>
    <p:notesMasterId r:id="rId61"/>
  </p:notesMasterIdLst>
  <p:handoutMasterIdLst>
    <p:handoutMasterId r:id="rId62"/>
  </p:handoutMasterIdLst>
  <p:sldIdLst>
    <p:sldId id="519" r:id="rId3"/>
    <p:sldId id="491" r:id="rId4"/>
    <p:sldId id="494" r:id="rId5"/>
    <p:sldId id="493" r:id="rId6"/>
    <p:sldId id="393" r:id="rId7"/>
    <p:sldId id="486" r:id="rId8"/>
    <p:sldId id="395" r:id="rId9"/>
    <p:sldId id="476" r:id="rId10"/>
    <p:sldId id="338" r:id="rId11"/>
    <p:sldId id="477" r:id="rId12"/>
    <p:sldId id="495" r:id="rId13"/>
    <p:sldId id="455" r:id="rId14"/>
    <p:sldId id="479" r:id="rId15"/>
    <p:sldId id="504" r:id="rId16"/>
    <p:sldId id="521" r:id="rId17"/>
    <p:sldId id="520" r:id="rId18"/>
    <p:sldId id="458" r:id="rId19"/>
    <p:sldId id="403" r:id="rId20"/>
    <p:sldId id="440" r:id="rId21"/>
    <p:sldId id="503" r:id="rId22"/>
    <p:sldId id="502" r:id="rId23"/>
    <p:sldId id="462" r:id="rId24"/>
    <p:sldId id="441" r:id="rId25"/>
    <p:sldId id="407" r:id="rId26"/>
    <p:sldId id="463" r:id="rId27"/>
    <p:sldId id="409" r:id="rId28"/>
    <p:sldId id="410" r:id="rId29"/>
    <p:sldId id="411" r:id="rId30"/>
    <p:sldId id="412" r:id="rId31"/>
    <p:sldId id="414" r:id="rId32"/>
    <p:sldId id="415" r:id="rId33"/>
    <p:sldId id="487" r:id="rId34"/>
    <p:sldId id="353" r:id="rId35"/>
    <p:sldId id="354" r:id="rId36"/>
    <p:sldId id="355" r:id="rId37"/>
    <p:sldId id="509" r:id="rId38"/>
    <p:sldId id="514" r:id="rId39"/>
    <p:sldId id="513" r:id="rId40"/>
    <p:sldId id="512" r:id="rId41"/>
    <p:sldId id="420" r:id="rId42"/>
    <p:sldId id="421" r:id="rId43"/>
    <p:sldId id="422" r:id="rId44"/>
    <p:sldId id="423" r:id="rId45"/>
    <p:sldId id="424" r:id="rId46"/>
    <p:sldId id="425" r:id="rId47"/>
    <p:sldId id="426" r:id="rId48"/>
    <p:sldId id="427" r:id="rId49"/>
    <p:sldId id="428" r:id="rId50"/>
    <p:sldId id="429" r:id="rId51"/>
    <p:sldId id="430" r:id="rId52"/>
    <p:sldId id="434" r:id="rId53"/>
    <p:sldId id="516" r:id="rId54"/>
    <p:sldId id="515" r:id="rId55"/>
    <p:sldId id="435" r:id="rId56"/>
    <p:sldId id="475" r:id="rId57"/>
    <p:sldId id="517" r:id="rId58"/>
    <p:sldId id="470" r:id="rId59"/>
    <p:sldId id="471" r:id="rId60"/>
  </p:sldIdLst>
  <p:sldSz cx="12195175" cy="6858000"/>
  <p:notesSz cx="7099300" cy="10234613"/>
  <p:defaultTextStyle>
    <a:defPPr>
      <a:defRPr lang="en-US"/>
    </a:defPPr>
    <a:lvl1pPr algn="l"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1pPr>
    <a:lvl2pPr marL="457200" algn="l"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2pPr>
    <a:lvl3pPr marL="914400" algn="l"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3pPr>
    <a:lvl4pPr marL="1371600" algn="l"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4pPr>
    <a:lvl5pPr marL="1828800" algn="l"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884">
          <p15:clr>
            <a:srgbClr val="A4A3A4"/>
          </p15:clr>
        </p15:guide>
        <p15:guide id="2" pos="5692">
          <p15:clr>
            <a:srgbClr val="A4A3A4"/>
          </p15:clr>
        </p15:guide>
        <p15:guide id="3" pos="7591">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C3C3F7"/>
    <a:srgbClr val="8DC6FF"/>
    <a:srgbClr val="FFFF00"/>
    <a:srgbClr val="99CCFF"/>
    <a:srgbClr val="CCECFF"/>
    <a:srgbClr val="FF505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971" autoAdjust="0"/>
    <p:restoredTop sz="94660"/>
  </p:normalViewPr>
  <p:slideViewPr>
    <p:cSldViewPr>
      <p:cViewPr varScale="1">
        <p:scale>
          <a:sx n="67" d="100"/>
          <a:sy n="67" d="100"/>
        </p:scale>
        <p:origin x="872" y="52"/>
      </p:cViewPr>
      <p:guideLst>
        <p:guide orient="horz" pos="3884"/>
        <p:guide pos="5692"/>
        <p:guide pos="75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p:cViewPr varScale="1">
        <p:scale>
          <a:sx n="35" d="100"/>
          <a:sy n="35" d="100"/>
        </p:scale>
        <p:origin x="-2232" y="-72"/>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Verdana" pitchFamily="34" charset="0"/>
                <a:ea typeface="+mn-ea"/>
                <a:cs typeface="Times New Roman" pitchFamily="18" charset="0"/>
              </a:defRPr>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Verdana" pitchFamily="34" charset="0"/>
                <a:ea typeface="+mn-ea"/>
                <a:cs typeface="Times New Roman" pitchFamily="18" charset="0"/>
              </a:defRPr>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Verdana" pitchFamily="34" charset="0"/>
                <a:ea typeface="+mn-ea"/>
                <a:cs typeface="Times New Roman" pitchFamily="18" charset="0"/>
              </a:defRPr>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cs typeface="Times New Roman" panose="02020603050405020304" pitchFamily="18" charset="0"/>
              </a:defRPr>
            </a:lvl1pPr>
          </a:lstStyle>
          <a:p>
            <a:fld id="{1B64ACC0-9C77-49F6-8136-ABE4797DCC11}" type="slidenum">
              <a:rPr lang="en-US" altLang="de-DE"/>
              <a:pPr/>
              <a:t>‹Nr.›</a:t>
            </a:fld>
            <a:endParaRPr lang="en-GB" altLang="de-DE"/>
          </a:p>
        </p:txBody>
      </p:sp>
    </p:spTree>
    <p:extLst>
      <p:ext uri="{BB962C8B-B14F-4D97-AF65-F5344CB8AC3E}">
        <p14:creationId xmlns:p14="http://schemas.microsoft.com/office/powerpoint/2010/main" val="40185378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Verdana" pitchFamily="34" charset="0"/>
                <a:ea typeface="+mn-ea"/>
                <a:cs typeface="Times New Roman" pitchFamily="18" charset="0"/>
              </a:defRPr>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Verdana" pitchFamily="34" charset="0"/>
                <a:ea typeface="+mn-ea"/>
                <a:cs typeface="Times New Roman" pitchFamily="18" charset="0"/>
              </a:defRPr>
            </a:lvl1pPr>
          </a:lstStyle>
          <a:p>
            <a:pPr>
              <a:defRPr/>
            </a:pPr>
            <a:endParaRPr lang="en-US"/>
          </a:p>
        </p:txBody>
      </p:sp>
      <p:sp>
        <p:nvSpPr>
          <p:cNvPr id="6144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Verdana" pitchFamily="34" charset="0"/>
                <a:ea typeface="+mn-ea"/>
                <a:cs typeface="Times New Roman" pitchFamily="18" charset="0"/>
              </a:defRPr>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cs typeface="Times New Roman" panose="02020603050405020304" pitchFamily="18" charset="0"/>
              </a:defRPr>
            </a:lvl1pPr>
          </a:lstStyle>
          <a:p>
            <a:fld id="{AF7359B9-C59E-4A07-9A94-4FF40B34A46B}" type="slidenum">
              <a:rPr lang="en-US" altLang="de-DE"/>
              <a:pPr/>
              <a:t>‹Nr.›</a:t>
            </a:fld>
            <a:endParaRPr lang="en-US" altLang="de-DE"/>
          </a:p>
        </p:txBody>
      </p:sp>
    </p:spTree>
    <p:extLst>
      <p:ext uri="{BB962C8B-B14F-4D97-AF65-F5344CB8AC3E}">
        <p14:creationId xmlns:p14="http://schemas.microsoft.com/office/powerpoint/2010/main" val="222907678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0D692D16-5FFA-4B03-802A-0BCC9BDB3092}" type="slidenum">
              <a:rPr lang="ar-SA" altLang="de-DE" sz="1300">
                <a:latin typeface="Verdana" panose="020B0604030504040204" pitchFamily="34" charset="0"/>
              </a:rPr>
              <a:pPr eaLnBrk="1" hangingPunct="1">
                <a:spcBef>
                  <a:spcPct val="0"/>
                </a:spcBef>
              </a:pPr>
              <a:t>2</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23333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0D692D16-5FFA-4B03-802A-0BCC9BDB3092}" type="slidenum">
              <a:rPr lang="ar-SA" altLang="de-DE" sz="1300">
                <a:latin typeface="Verdana" panose="020B0604030504040204" pitchFamily="34" charset="0"/>
              </a:rPr>
              <a:pPr eaLnBrk="1" hangingPunct="1">
                <a:spcBef>
                  <a:spcPct val="0"/>
                </a:spcBef>
              </a:pPr>
              <a:t>3</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23333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0D692D16-5FFA-4B03-802A-0BCC9BDB3092}" type="slidenum">
              <a:rPr lang="ar-SA" altLang="de-DE" sz="1300">
                <a:latin typeface="Verdana" panose="020B0604030504040204" pitchFamily="34" charset="0"/>
              </a:rPr>
              <a:pPr eaLnBrk="1" hangingPunct="1">
                <a:spcBef>
                  <a:spcPct val="0"/>
                </a:spcBef>
              </a:pPr>
              <a:t>4</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23333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F172BFA3-45DC-4C26-A4BC-693BA38280B3}" type="slidenum">
              <a:rPr lang="ar-SA" altLang="de-DE" sz="1300">
                <a:latin typeface="Verdana" panose="020B0604030504040204" pitchFamily="34" charset="0"/>
              </a:rPr>
              <a:pPr eaLnBrk="1" hangingPunct="1">
                <a:spcBef>
                  <a:spcPct val="0"/>
                </a:spcBef>
              </a:pPr>
              <a:t>5</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047633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7359B9-C59E-4A07-9A94-4FF40B34A46B}" type="slidenum">
              <a:rPr lang="en-US" altLang="de-DE" smtClean="0"/>
              <a:pPr/>
              <a:t>6</a:t>
            </a:fld>
            <a:endParaRPr lang="en-US" altLang="de-DE"/>
          </a:p>
        </p:txBody>
      </p:sp>
    </p:spTree>
    <p:extLst>
      <p:ext uri="{BB962C8B-B14F-4D97-AF65-F5344CB8AC3E}">
        <p14:creationId xmlns:p14="http://schemas.microsoft.com/office/powerpoint/2010/main" val="39293289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7522CF7F-0C9F-4374-B1D4-2482BC1D8FC5}" type="slidenum">
              <a:rPr lang="ar-SA" altLang="de-DE" sz="1300">
                <a:latin typeface="Verdana" panose="020B0604030504040204" pitchFamily="34" charset="0"/>
              </a:rPr>
              <a:pPr eaLnBrk="1" hangingPunct="1">
                <a:spcBef>
                  <a:spcPct val="0"/>
                </a:spcBef>
              </a:pPr>
              <a:t>7</a:t>
            </a:fld>
            <a:endParaRPr lang="en-US" altLang="de-DE" sz="1300">
              <a:latin typeface="Verdana" panose="020B0604030504040204" pitchFamily="34" charset="0"/>
            </a:endParaRPr>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17811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7316EF1C-8962-4465-8DC4-9DEFE0AFC374}" type="slidenum">
              <a:rPr lang="ar-SA" altLang="de-DE" sz="1300">
                <a:solidFill>
                  <a:srgbClr val="000000"/>
                </a:solidFill>
                <a:latin typeface="Verdana" panose="020B0604030504040204" pitchFamily="34" charset="0"/>
              </a:rPr>
              <a:pPr eaLnBrk="1" hangingPunct="1">
                <a:spcBef>
                  <a:spcPct val="0"/>
                </a:spcBef>
              </a:pPr>
              <a:t>8</a:t>
            </a:fld>
            <a:endParaRPr lang="en-US" altLang="de-DE" sz="1300">
              <a:solidFill>
                <a:srgbClr val="000000"/>
              </a:solidFill>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de-DE"/>
          </a:p>
        </p:txBody>
      </p:sp>
    </p:spTree>
    <p:extLst>
      <p:ext uri="{BB962C8B-B14F-4D97-AF65-F5344CB8AC3E}">
        <p14:creationId xmlns:p14="http://schemas.microsoft.com/office/powerpoint/2010/main" val="28337488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58423E88-5099-402D-865E-7088032164BD}" type="slidenum">
              <a:rPr lang="ar-SA" altLang="de-DE" sz="1300">
                <a:latin typeface="Verdana" panose="020B0604030504040204" pitchFamily="34" charset="0"/>
              </a:rPr>
              <a:pPr eaLnBrk="1" hangingPunct="1">
                <a:spcBef>
                  <a:spcPct val="0"/>
                </a:spcBef>
              </a:pPr>
              <a:t>9</a:t>
            </a:fld>
            <a:endParaRPr lang="en-US" altLang="de-DE" sz="1300">
              <a:latin typeface="Verdana" panose="020B0604030504040204" pitchFamily="34" charset="0"/>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800416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675C4A81-D481-4F65-8CF5-587BC8361E5F}" type="slidenum">
              <a:rPr lang="ar-SA" altLang="de-DE" sz="1300">
                <a:latin typeface="Verdana" panose="020B0604030504040204" pitchFamily="34" charset="0"/>
              </a:rPr>
              <a:pPr eaLnBrk="1" hangingPunct="1">
                <a:spcBef>
                  <a:spcPct val="0"/>
                </a:spcBef>
              </a:pPr>
              <a:t>10</a:t>
            </a:fld>
            <a:endParaRPr lang="en-US" altLang="de-DE" sz="1300">
              <a:latin typeface="Verdana" panose="020B0604030504040204" pitchFamily="34" charset="0"/>
            </a:endParaRPr>
          </a:p>
        </p:txBody>
      </p:sp>
      <p:sp>
        <p:nvSpPr>
          <p:cNvPr id="70659" name="Rectangle 1026"/>
          <p:cNvSpPr>
            <a:spLocks noGrp="1" noRot="1" noChangeAspect="1" noChangeArrowheads="1" noTextEdit="1"/>
          </p:cNvSpPr>
          <p:nvPr>
            <p:ph type="sldImg"/>
          </p:nvPr>
        </p:nvSpPr>
        <p:spPr>
          <a:xfrm>
            <a:off x="138113" y="768350"/>
            <a:ext cx="6823075" cy="3836988"/>
          </a:xfrm>
          <a:ln/>
        </p:spPr>
      </p:sp>
      <p:sp>
        <p:nvSpPr>
          <p:cNvPr id="706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de-DE"/>
          </a:p>
        </p:txBody>
      </p:sp>
    </p:spTree>
    <p:extLst>
      <p:ext uri="{BB962C8B-B14F-4D97-AF65-F5344CB8AC3E}">
        <p14:creationId xmlns:p14="http://schemas.microsoft.com/office/powerpoint/2010/main" val="10908497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675C4A81-D481-4F65-8CF5-587BC8361E5F}" type="slidenum">
              <a:rPr lang="ar-SA" altLang="de-DE" sz="1300">
                <a:latin typeface="Verdana" panose="020B0604030504040204" pitchFamily="34" charset="0"/>
              </a:rPr>
              <a:pPr eaLnBrk="1" hangingPunct="1">
                <a:spcBef>
                  <a:spcPct val="0"/>
                </a:spcBef>
              </a:pPr>
              <a:t>11</a:t>
            </a:fld>
            <a:endParaRPr lang="en-US" altLang="de-DE" sz="1300">
              <a:latin typeface="Verdana" panose="020B0604030504040204" pitchFamily="34" charset="0"/>
            </a:endParaRPr>
          </a:p>
        </p:txBody>
      </p:sp>
      <p:sp>
        <p:nvSpPr>
          <p:cNvPr id="70659" name="Rectangle 1026"/>
          <p:cNvSpPr>
            <a:spLocks noGrp="1" noRot="1" noChangeAspect="1" noChangeArrowheads="1" noTextEdit="1"/>
          </p:cNvSpPr>
          <p:nvPr>
            <p:ph type="sldImg"/>
          </p:nvPr>
        </p:nvSpPr>
        <p:spPr>
          <a:xfrm>
            <a:off x="138113" y="768350"/>
            <a:ext cx="6823075" cy="3836988"/>
          </a:xfrm>
          <a:ln/>
        </p:spPr>
      </p:sp>
      <p:sp>
        <p:nvSpPr>
          <p:cNvPr id="706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de-DE"/>
          </a:p>
        </p:txBody>
      </p:sp>
    </p:spTree>
    <p:extLst>
      <p:ext uri="{BB962C8B-B14F-4D97-AF65-F5344CB8AC3E}">
        <p14:creationId xmlns:p14="http://schemas.microsoft.com/office/powerpoint/2010/main" val="10908497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E71338DD-6C73-47AD-9FFA-740F6ADA7043}" type="slidenum">
              <a:rPr lang="ar-SA" altLang="de-DE" sz="1300">
                <a:latin typeface="Verdana" panose="020B0604030504040204" pitchFamily="34" charset="0"/>
              </a:rPr>
              <a:pPr eaLnBrk="1" hangingPunct="1">
                <a:spcBef>
                  <a:spcPct val="0"/>
                </a:spcBef>
              </a:pPr>
              <a:t>12</a:t>
            </a:fld>
            <a:endParaRPr lang="en-US" altLang="de-DE" sz="1300">
              <a:latin typeface="Verdana" panose="020B0604030504040204" pitchFamily="34" charset="0"/>
            </a:endParaRPr>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848777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FF15C61A-2D9F-4133-8F96-790F0EE98134}" type="slidenum">
              <a:rPr lang="ar-SA" altLang="de-DE" sz="1300">
                <a:latin typeface="Verdana" panose="020B0604030504040204" pitchFamily="34" charset="0"/>
              </a:rPr>
              <a:pPr eaLnBrk="1" hangingPunct="1">
                <a:spcBef>
                  <a:spcPct val="0"/>
                </a:spcBef>
              </a:pPr>
              <a:t>13</a:t>
            </a:fld>
            <a:endParaRPr lang="en-US" altLang="de-DE" sz="1300">
              <a:latin typeface="Verdana" panose="020B0604030504040204" pitchFamily="34" charset="0"/>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de-DE"/>
          </a:p>
        </p:txBody>
      </p:sp>
    </p:spTree>
    <p:extLst>
      <p:ext uri="{BB962C8B-B14F-4D97-AF65-F5344CB8AC3E}">
        <p14:creationId xmlns:p14="http://schemas.microsoft.com/office/powerpoint/2010/main" val="3805791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94A8D161-259B-4AF6-BC2E-447F9BE4E7DA}" type="slidenum">
              <a:rPr lang="ar-SA" altLang="de-DE" sz="1300">
                <a:latin typeface="Verdana" panose="020B0604030504040204" pitchFamily="34" charset="0"/>
              </a:rPr>
              <a:pPr eaLnBrk="1" hangingPunct="1">
                <a:spcBef>
                  <a:spcPct val="0"/>
                </a:spcBef>
              </a:pPr>
              <a:t>14</a:t>
            </a:fld>
            <a:endParaRPr lang="en-US" altLang="de-DE" sz="1300">
              <a:latin typeface="Verdana" panose="020B0604030504040204" pitchFamily="34" charset="0"/>
            </a:endParaRPr>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654587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94A8D161-259B-4AF6-BC2E-447F9BE4E7DA}" type="slidenum">
              <a:rPr lang="ar-SA" altLang="de-DE" sz="1300">
                <a:latin typeface="Verdana" panose="020B0604030504040204" pitchFamily="34" charset="0"/>
              </a:rPr>
              <a:pPr eaLnBrk="1" hangingPunct="1">
                <a:spcBef>
                  <a:spcPct val="0"/>
                </a:spcBef>
              </a:pPr>
              <a:t>15</a:t>
            </a:fld>
            <a:endParaRPr lang="en-US" altLang="de-DE" sz="1300">
              <a:latin typeface="Verdana" panose="020B0604030504040204" pitchFamily="34" charset="0"/>
            </a:endParaRPr>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654587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94A8D161-259B-4AF6-BC2E-447F9BE4E7DA}" type="slidenum">
              <a:rPr lang="ar-SA" altLang="de-DE" sz="1300">
                <a:latin typeface="Verdana" panose="020B0604030504040204" pitchFamily="34" charset="0"/>
              </a:rPr>
              <a:pPr eaLnBrk="1" hangingPunct="1">
                <a:spcBef>
                  <a:spcPct val="0"/>
                </a:spcBef>
              </a:pPr>
              <a:t>16</a:t>
            </a:fld>
            <a:endParaRPr lang="en-US" altLang="de-DE" sz="1300">
              <a:latin typeface="Verdana" panose="020B0604030504040204" pitchFamily="34" charset="0"/>
            </a:endParaRPr>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654587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3663A6F5-5554-49DD-A63B-E84D13027D9B}" type="slidenum">
              <a:rPr lang="ar-SA" altLang="de-DE" sz="1300">
                <a:latin typeface="Verdana" panose="020B0604030504040204" pitchFamily="34" charset="0"/>
              </a:rPr>
              <a:pPr eaLnBrk="1" hangingPunct="1">
                <a:spcBef>
                  <a:spcPct val="0"/>
                </a:spcBef>
              </a:pPr>
              <a:t>17</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806818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CEB246C3-F562-4C58-8A11-24195B473723}" type="slidenum">
              <a:rPr lang="ar-SA" altLang="de-DE" sz="1300">
                <a:latin typeface="Verdana" panose="020B0604030504040204" pitchFamily="34" charset="0"/>
              </a:rPr>
              <a:pPr eaLnBrk="1" hangingPunct="1">
                <a:spcBef>
                  <a:spcPct val="0"/>
                </a:spcBef>
              </a:pPr>
              <a:t>18</a:t>
            </a:fld>
            <a:endParaRPr lang="en-US" altLang="de-DE" sz="1300">
              <a:latin typeface="Verdana" panose="020B0604030504040204" pitchFamily="34" charset="0"/>
            </a:endParaRPr>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534037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B4478B92-DB1E-407B-B7BD-C29AE8D87814}" type="slidenum">
              <a:rPr lang="ar-SA" altLang="de-DE" sz="1300">
                <a:latin typeface="Verdana" panose="020B0604030504040204" pitchFamily="34" charset="0"/>
              </a:rPr>
              <a:pPr eaLnBrk="1" hangingPunct="1">
                <a:spcBef>
                  <a:spcPct val="0"/>
                </a:spcBef>
              </a:pPr>
              <a:t>19</a:t>
            </a:fld>
            <a:endParaRPr lang="en-US" altLang="de-DE" sz="1300">
              <a:latin typeface="Verdana" panose="020B0604030504040204" pitchFamily="34" charset="0"/>
            </a:endParaRPr>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013308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B4478B92-DB1E-407B-B7BD-C29AE8D87814}" type="slidenum">
              <a:rPr lang="ar-SA" altLang="de-DE" sz="1300">
                <a:latin typeface="Verdana" panose="020B0604030504040204" pitchFamily="34" charset="0"/>
              </a:rPr>
              <a:pPr eaLnBrk="1" hangingPunct="1">
                <a:spcBef>
                  <a:spcPct val="0"/>
                </a:spcBef>
              </a:pPr>
              <a:t>20</a:t>
            </a:fld>
            <a:endParaRPr lang="en-US" altLang="de-DE" sz="1300">
              <a:latin typeface="Verdana" panose="020B0604030504040204" pitchFamily="34" charset="0"/>
            </a:endParaRPr>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013308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B4478B92-DB1E-407B-B7BD-C29AE8D87814}" type="slidenum">
              <a:rPr lang="ar-SA" altLang="de-DE" sz="1300">
                <a:latin typeface="Verdana" panose="020B0604030504040204" pitchFamily="34" charset="0"/>
              </a:rPr>
              <a:pPr eaLnBrk="1" hangingPunct="1">
                <a:spcBef>
                  <a:spcPct val="0"/>
                </a:spcBef>
              </a:pPr>
              <a:t>21</a:t>
            </a:fld>
            <a:endParaRPr lang="en-US" altLang="de-DE" sz="1300">
              <a:latin typeface="Verdana" panose="020B0604030504040204" pitchFamily="34" charset="0"/>
            </a:endParaRPr>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013308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0E1DD8F4-60C5-48C3-BB7B-927647323909}" type="slidenum">
              <a:rPr lang="ar-SA" altLang="de-DE" sz="1300">
                <a:latin typeface="Verdana" panose="020B0604030504040204" pitchFamily="34" charset="0"/>
              </a:rPr>
              <a:pPr eaLnBrk="1" hangingPunct="1">
                <a:spcBef>
                  <a:spcPct val="0"/>
                </a:spcBef>
              </a:pPr>
              <a:t>22</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93780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7074CBFB-7DA3-42F2-AA2D-C6215F570C1A}" type="slidenum">
              <a:rPr lang="ar-SA" altLang="de-DE" sz="1300">
                <a:latin typeface="Verdana" panose="020B0604030504040204" pitchFamily="34" charset="0"/>
              </a:rPr>
              <a:pPr eaLnBrk="1" hangingPunct="1">
                <a:spcBef>
                  <a:spcPct val="0"/>
                </a:spcBef>
              </a:pPr>
              <a:t>23</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15341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0F13A667-DB15-40B9-9B10-2D700B0AAFCB}" type="slidenum">
              <a:rPr lang="ar-SA" altLang="de-DE" sz="1300">
                <a:latin typeface="Verdana" panose="020B0604030504040204" pitchFamily="34" charset="0"/>
              </a:rPr>
              <a:pPr eaLnBrk="1" hangingPunct="1">
                <a:spcBef>
                  <a:spcPct val="0"/>
                </a:spcBef>
              </a:pPr>
              <a:t>24</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913376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12066673-D12A-4F1C-BD4D-F49127997949}" type="slidenum">
              <a:rPr lang="ar-SA" altLang="de-DE" sz="1300">
                <a:latin typeface="Verdana" panose="020B0604030504040204" pitchFamily="34" charset="0"/>
              </a:rPr>
              <a:pPr eaLnBrk="1" hangingPunct="1">
                <a:spcBef>
                  <a:spcPct val="0"/>
                </a:spcBef>
              </a:pPr>
              <a:t>25</a:t>
            </a:fld>
            <a:endParaRPr lang="en-US" altLang="de-DE" sz="1300">
              <a:latin typeface="Verdana" panose="020B0604030504040204" pitchFamily="34" charset="0"/>
            </a:endParaRPr>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953484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F36F4DCA-5257-4D20-896E-0765AAFB2F7E}" type="slidenum">
              <a:rPr lang="ar-SA" altLang="de-DE" sz="1300">
                <a:latin typeface="Verdana" panose="020B0604030504040204" pitchFamily="34" charset="0"/>
              </a:rPr>
              <a:pPr eaLnBrk="1" hangingPunct="1">
                <a:spcBef>
                  <a:spcPct val="0"/>
                </a:spcBef>
              </a:pPr>
              <a:t>26</a:t>
            </a:fld>
            <a:endParaRPr lang="en-US" altLang="de-DE" sz="1300">
              <a:latin typeface="Verdana" panose="020B0604030504040204" pitchFamily="34" charset="0"/>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440074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58973B3F-4E89-49B1-9A83-EE904176CAAE}" type="slidenum">
              <a:rPr lang="ar-SA" altLang="de-DE" sz="1300">
                <a:latin typeface="Verdana" panose="020B0604030504040204" pitchFamily="34" charset="0"/>
              </a:rPr>
              <a:pPr eaLnBrk="1" hangingPunct="1">
                <a:spcBef>
                  <a:spcPct val="0"/>
                </a:spcBef>
              </a:pPr>
              <a:t>27</a:t>
            </a:fld>
            <a:endParaRPr lang="en-US" altLang="de-DE" sz="1300">
              <a:latin typeface="Verdana" panose="020B0604030504040204" pitchFamily="34" charset="0"/>
            </a:endParaRPr>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269914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AE23A474-6181-4F5E-B152-15A26F11C5E8}" type="slidenum">
              <a:rPr lang="ar-SA" altLang="de-DE" sz="1300">
                <a:latin typeface="Verdana" panose="020B0604030504040204" pitchFamily="34" charset="0"/>
              </a:rPr>
              <a:pPr eaLnBrk="1" hangingPunct="1">
                <a:spcBef>
                  <a:spcPct val="0"/>
                </a:spcBef>
              </a:pPr>
              <a:t>28</a:t>
            </a:fld>
            <a:endParaRPr lang="en-US" altLang="de-DE"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464482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3FAECEA8-53E1-440C-AD5F-10B823F73B06}" type="slidenum">
              <a:rPr lang="ar-SA" altLang="de-DE" sz="1300">
                <a:latin typeface="Verdana" panose="020B0604030504040204" pitchFamily="34" charset="0"/>
              </a:rPr>
              <a:pPr eaLnBrk="1" hangingPunct="1">
                <a:spcBef>
                  <a:spcPct val="0"/>
                </a:spcBef>
              </a:pPr>
              <a:t>29</a:t>
            </a:fld>
            <a:endParaRPr lang="en-US" altLang="de-DE" sz="1300">
              <a:latin typeface="Verdana" panose="020B0604030504040204" pitchFamily="34" charset="0"/>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237308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83D8722A-FB09-4DEC-ADC8-ADB6F2615632}" type="slidenum">
              <a:rPr lang="ar-SA" altLang="de-DE" sz="1300">
                <a:latin typeface="Verdana" panose="020B0604030504040204" pitchFamily="34" charset="0"/>
              </a:rPr>
              <a:pPr eaLnBrk="1" hangingPunct="1">
                <a:spcBef>
                  <a:spcPct val="0"/>
                </a:spcBef>
              </a:pPr>
              <a:t>30</a:t>
            </a:fld>
            <a:endParaRPr lang="en-US" altLang="de-DE" sz="1300">
              <a:latin typeface="Verdana" panose="020B0604030504040204" pitchFamily="34" charset="0"/>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828972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8008112C-E716-437D-96D6-922AF572F03C}" type="slidenum">
              <a:rPr lang="ar-SA" altLang="de-DE" sz="1300">
                <a:latin typeface="Verdana" panose="020B0604030504040204" pitchFamily="34" charset="0"/>
              </a:rPr>
              <a:pPr eaLnBrk="1" hangingPunct="1">
                <a:spcBef>
                  <a:spcPct val="0"/>
                </a:spcBef>
              </a:pPr>
              <a:t>31</a:t>
            </a:fld>
            <a:endParaRPr lang="en-US" altLang="de-DE" sz="1300">
              <a:latin typeface="Verdana" panose="020B0604030504040204" pitchFamily="34" charset="0"/>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171295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58497014-595A-4469-A454-FA78ABD1A808}" type="slidenum">
              <a:rPr lang="ar-SA" altLang="de-DE" sz="1300">
                <a:latin typeface="Verdana" panose="020B0604030504040204" pitchFamily="34" charset="0"/>
              </a:rPr>
              <a:pPr eaLnBrk="1" hangingPunct="1">
                <a:spcBef>
                  <a:spcPct val="0"/>
                </a:spcBef>
              </a:pPr>
              <a:t>32</a:t>
            </a:fld>
            <a:endParaRPr lang="en-US" altLang="de-DE"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022379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41A72758-975A-4402-B5BD-5A933480BE51}" type="slidenum">
              <a:rPr lang="ar-SA" altLang="de-DE" sz="1300">
                <a:latin typeface="Verdana" panose="020B0604030504040204" pitchFamily="34" charset="0"/>
              </a:rPr>
              <a:pPr eaLnBrk="1" hangingPunct="1">
                <a:spcBef>
                  <a:spcPct val="0"/>
                </a:spcBef>
              </a:pPr>
              <a:t>33</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48350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A20A107F-CF83-4FF9-BD53-46828A54D5B3}" type="slidenum">
              <a:rPr lang="ar-SA" altLang="de-DE" sz="1300">
                <a:latin typeface="Verdana" panose="020B0604030504040204" pitchFamily="34" charset="0"/>
              </a:rPr>
              <a:pPr eaLnBrk="1" hangingPunct="1">
                <a:spcBef>
                  <a:spcPct val="0"/>
                </a:spcBef>
              </a:pPr>
              <a:t>34</a:t>
            </a:fld>
            <a:endParaRPr lang="en-US" altLang="de-DE" sz="1300">
              <a:latin typeface="Verdana" panose="020B0604030504040204" pitchFamily="34" charset="0"/>
            </a:endParaRPr>
          </a:p>
        </p:txBody>
      </p:sp>
      <p:sp>
        <p:nvSpPr>
          <p:cNvPr id="95235" name="Rectangle 1026"/>
          <p:cNvSpPr>
            <a:spLocks noGrp="1" noRot="1" noChangeAspect="1" noChangeArrowheads="1" noTextEdit="1"/>
          </p:cNvSpPr>
          <p:nvPr>
            <p:ph type="sldImg"/>
          </p:nvPr>
        </p:nvSpPr>
        <p:spPr>
          <a:xfrm>
            <a:off x="138113" y="768350"/>
            <a:ext cx="6823075" cy="3836988"/>
          </a:xfrm>
          <a:ln/>
        </p:spPr>
      </p:sp>
      <p:sp>
        <p:nvSpPr>
          <p:cNvPr id="952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939625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0B3F7A2A-326A-4717-8609-D0B319D24C67}" type="slidenum">
              <a:rPr lang="ar-SA" altLang="de-DE" sz="1300">
                <a:latin typeface="Verdana" panose="020B0604030504040204" pitchFamily="34" charset="0"/>
              </a:rPr>
              <a:pPr eaLnBrk="1" hangingPunct="1">
                <a:spcBef>
                  <a:spcPct val="0"/>
                </a:spcBef>
              </a:pPr>
              <a:t>35</a:t>
            </a:fld>
            <a:endParaRPr lang="en-US" altLang="de-DE" sz="1300">
              <a:latin typeface="Verdana" panose="020B0604030504040204" pitchFamily="34" charset="0"/>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30098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DC849A4-EC0B-47A7-BFB9-0054CCFD33FC}" type="slidenum">
              <a:rPr lang="ar-SA" altLang="de-DE" sz="1300">
                <a:latin typeface="Verdana" panose="020B0604030504040204" pitchFamily="34" charset="0"/>
              </a:rPr>
              <a:pPr eaLnBrk="1" hangingPunct="1">
                <a:spcBef>
                  <a:spcPct val="0"/>
                </a:spcBef>
              </a:pPr>
              <a:t>36</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230090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DC849A4-EC0B-47A7-BFB9-0054CCFD33FC}" type="slidenum">
              <a:rPr lang="ar-SA" altLang="de-DE" sz="1300">
                <a:latin typeface="Verdana" panose="020B0604030504040204" pitchFamily="34" charset="0"/>
              </a:rPr>
              <a:pPr eaLnBrk="1" hangingPunct="1">
                <a:spcBef>
                  <a:spcPct val="0"/>
                </a:spcBef>
              </a:pPr>
              <a:t>37</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230090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DC849A4-EC0B-47A7-BFB9-0054CCFD33FC}" type="slidenum">
              <a:rPr lang="ar-SA" altLang="de-DE" sz="1300">
                <a:latin typeface="Verdana" panose="020B0604030504040204" pitchFamily="34" charset="0"/>
              </a:rPr>
              <a:pPr eaLnBrk="1" hangingPunct="1">
                <a:spcBef>
                  <a:spcPct val="0"/>
                </a:spcBef>
              </a:pPr>
              <a:t>38</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230090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DC849A4-EC0B-47A7-BFB9-0054CCFD33FC}" type="slidenum">
              <a:rPr lang="ar-SA" altLang="de-DE" sz="1300">
                <a:latin typeface="Verdana" panose="020B0604030504040204" pitchFamily="34" charset="0"/>
              </a:rPr>
              <a:pPr eaLnBrk="1" hangingPunct="1">
                <a:spcBef>
                  <a:spcPct val="0"/>
                </a:spcBef>
              </a:pPr>
              <a:t>39</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230090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44B851A7-C47E-4A03-8471-AADA8B17DEE8}" type="slidenum">
              <a:rPr lang="ar-SA" altLang="de-DE" sz="1300">
                <a:latin typeface="Verdana" panose="020B0604030504040204" pitchFamily="34" charset="0"/>
              </a:rPr>
              <a:pPr eaLnBrk="1" hangingPunct="1">
                <a:spcBef>
                  <a:spcPct val="0"/>
                </a:spcBef>
              </a:pPr>
              <a:t>40</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181321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3C9F915F-BF66-4F9B-90BC-9E3C9B11AA08}" type="slidenum">
              <a:rPr lang="ar-SA" altLang="de-DE" sz="1300">
                <a:latin typeface="Verdana" panose="020B0604030504040204" pitchFamily="34" charset="0"/>
              </a:rPr>
              <a:pPr eaLnBrk="1" hangingPunct="1">
                <a:spcBef>
                  <a:spcPct val="0"/>
                </a:spcBef>
              </a:pPr>
              <a:t>41</a:t>
            </a:fld>
            <a:endParaRPr lang="en-US" altLang="de-DE" sz="1300">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118133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C83D076C-C249-4447-BF34-E3CA5BD980AB}" type="slidenum">
              <a:rPr lang="ar-SA" altLang="de-DE" sz="1300">
                <a:latin typeface="Verdana" panose="020B0604030504040204" pitchFamily="34" charset="0"/>
              </a:rPr>
              <a:pPr eaLnBrk="1" hangingPunct="1">
                <a:spcBef>
                  <a:spcPct val="0"/>
                </a:spcBef>
              </a:pPr>
              <a:t>42</a:t>
            </a:fld>
            <a:endParaRPr lang="en-US" altLang="de-DE" sz="1300">
              <a:latin typeface="Verdana" panose="020B0604030504040204" pitchFamily="34" charset="0"/>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9688793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37ED046E-B632-4A63-A9E8-316AB65171BD}" type="slidenum">
              <a:rPr lang="ar-SA" altLang="de-DE" sz="1300">
                <a:latin typeface="Verdana" panose="020B0604030504040204" pitchFamily="34" charset="0"/>
              </a:rPr>
              <a:pPr eaLnBrk="1" hangingPunct="1">
                <a:spcBef>
                  <a:spcPct val="0"/>
                </a:spcBef>
              </a:pPr>
              <a:t>43</a:t>
            </a:fld>
            <a:endParaRPr lang="en-US" altLang="de-DE" sz="1300">
              <a:latin typeface="Verdana" panose="020B0604030504040204" pitchFamily="34" charset="0"/>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2255588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B79862B0-D616-4BB6-AB8B-7266D1D86344}" type="slidenum">
              <a:rPr lang="ar-SA" altLang="de-DE" sz="1300">
                <a:latin typeface="Verdana" panose="020B0604030504040204" pitchFamily="34" charset="0"/>
              </a:rPr>
              <a:pPr eaLnBrk="1" hangingPunct="1">
                <a:spcBef>
                  <a:spcPct val="0"/>
                </a:spcBef>
              </a:pPr>
              <a:t>44</a:t>
            </a:fld>
            <a:endParaRPr lang="en-US" altLang="de-DE" sz="1300">
              <a:latin typeface="Verdana" panose="020B0604030504040204" pitchFamily="34" charset="0"/>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631054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D46AA19D-06EC-405B-B001-1837E6FB42BB}" type="slidenum">
              <a:rPr lang="ar-SA" altLang="de-DE" sz="1300">
                <a:latin typeface="Verdana" panose="020B0604030504040204" pitchFamily="34" charset="0"/>
              </a:rPr>
              <a:pPr eaLnBrk="1" hangingPunct="1">
                <a:spcBef>
                  <a:spcPct val="0"/>
                </a:spcBef>
              </a:pPr>
              <a:t>45</a:t>
            </a:fld>
            <a:endParaRPr lang="en-US" altLang="de-DE" sz="1300">
              <a:latin typeface="Verdana" panose="020B0604030504040204" pitchFamily="34" charset="0"/>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69517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C6D4E361-8613-468E-9FC7-C41E74A7732E}" type="slidenum">
              <a:rPr lang="ar-SA" altLang="de-DE" sz="1300">
                <a:latin typeface="Verdana" panose="020B0604030504040204" pitchFamily="34" charset="0"/>
              </a:rPr>
              <a:pPr eaLnBrk="1" hangingPunct="1">
                <a:spcBef>
                  <a:spcPct val="0"/>
                </a:spcBef>
              </a:pPr>
              <a:t>46</a:t>
            </a:fld>
            <a:endParaRPr lang="en-US" altLang="de-DE"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838965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02396826-A51B-43B3-8E24-937FD4D0F3F4}" type="slidenum">
              <a:rPr lang="ar-SA" altLang="de-DE" sz="1300">
                <a:latin typeface="Verdana" panose="020B0604030504040204" pitchFamily="34" charset="0"/>
              </a:rPr>
              <a:pPr eaLnBrk="1" hangingPunct="1">
                <a:spcBef>
                  <a:spcPct val="0"/>
                </a:spcBef>
              </a:pPr>
              <a:t>47</a:t>
            </a:fld>
            <a:endParaRPr lang="en-US" altLang="de-DE" sz="1300">
              <a:latin typeface="Verdana" panose="020B0604030504040204" pitchFamily="34" charset="0"/>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4103032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19396A19-61F1-4A12-844A-F862E8E3C6CD}" type="slidenum">
              <a:rPr lang="ar-SA" altLang="de-DE" sz="1300">
                <a:latin typeface="Verdana" panose="020B0604030504040204" pitchFamily="34" charset="0"/>
              </a:rPr>
              <a:pPr eaLnBrk="1" hangingPunct="1">
                <a:spcBef>
                  <a:spcPct val="0"/>
                </a:spcBef>
              </a:pPr>
              <a:t>48</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3048925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0BA7EE21-0C37-4449-AB8E-5EBB8EE04F20}" type="slidenum">
              <a:rPr lang="ar-SA" altLang="de-DE" sz="1300">
                <a:latin typeface="Verdana" panose="020B0604030504040204" pitchFamily="34" charset="0"/>
              </a:rPr>
              <a:pPr eaLnBrk="1" hangingPunct="1">
                <a:spcBef>
                  <a:spcPct val="0"/>
                </a:spcBef>
              </a:pPr>
              <a:t>49</a:t>
            </a:fld>
            <a:endParaRPr lang="en-US" altLang="de-DE"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948454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5EBB8605-C2C3-4BE7-8FD4-117AE82748BB}" type="slidenum">
              <a:rPr lang="ar-SA" altLang="de-DE" sz="1300">
                <a:latin typeface="Verdana" panose="020B0604030504040204" pitchFamily="34" charset="0"/>
              </a:rPr>
              <a:pPr eaLnBrk="1" hangingPunct="1">
                <a:spcBef>
                  <a:spcPct val="0"/>
                </a:spcBef>
              </a:pPr>
              <a:t>50</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0614321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F21157DE-356F-4143-86F2-C197DE4A795F}" type="slidenum">
              <a:rPr lang="ar-SA" altLang="de-DE" sz="1300">
                <a:latin typeface="Verdana" panose="020B0604030504040204" pitchFamily="34" charset="0"/>
              </a:rPr>
              <a:pPr eaLnBrk="1" hangingPunct="1">
                <a:spcBef>
                  <a:spcPct val="0"/>
                </a:spcBef>
              </a:pPr>
              <a:t>51</a:t>
            </a:fld>
            <a:endParaRPr lang="en-US" altLang="de-DE" sz="1300">
              <a:latin typeface="Verdana" panose="020B0604030504040204" pitchFamily="34" charset="0"/>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687579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F21157DE-356F-4143-86F2-C197DE4A795F}" type="slidenum">
              <a:rPr lang="ar-SA" altLang="de-DE" sz="1300">
                <a:latin typeface="Verdana" panose="020B0604030504040204" pitchFamily="34" charset="0"/>
              </a:rPr>
              <a:pPr eaLnBrk="1" hangingPunct="1">
                <a:spcBef>
                  <a:spcPct val="0"/>
                </a:spcBef>
              </a:pPr>
              <a:t>52</a:t>
            </a:fld>
            <a:endParaRPr lang="en-US" altLang="de-DE" sz="1300">
              <a:latin typeface="Verdana" panose="020B0604030504040204" pitchFamily="34" charset="0"/>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6875792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F21157DE-356F-4143-86F2-C197DE4A795F}" type="slidenum">
              <a:rPr lang="ar-SA" altLang="de-DE" sz="1300">
                <a:latin typeface="Verdana" panose="020B0604030504040204" pitchFamily="34" charset="0"/>
              </a:rPr>
              <a:pPr eaLnBrk="1" hangingPunct="1">
                <a:spcBef>
                  <a:spcPct val="0"/>
                </a:spcBef>
              </a:pPr>
              <a:t>53</a:t>
            </a:fld>
            <a:endParaRPr lang="en-US" altLang="de-DE" sz="1300">
              <a:latin typeface="Verdana" panose="020B0604030504040204" pitchFamily="34" charset="0"/>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6875792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BBA9B385-976D-48A5-BA6C-156D67553108}" type="slidenum">
              <a:rPr lang="ar-SA" altLang="de-DE" sz="1300">
                <a:latin typeface="Verdana" panose="020B0604030504040204" pitchFamily="34" charset="0"/>
              </a:rPr>
              <a:pPr eaLnBrk="1" hangingPunct="1">
                <a:spcBef>
                  <a:spcPct val="0"/>
                </a:spcBef>
              </a:pPr>
              <a:t>54</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4615401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1B39CED9-35F6-4FBE-BE37-B766086BE8E8}" type="slidenum">
              <a:rPr lang="ar-SA" altLang="de-DE" sz="1300">
                <a:latin typeface="Verdana" panose="020B0604030504040204" pitchFamily="34" charset="0"/>
              </a:rPr>
              <a:pPr eaLnBrk="1" hangingPunct="1">
                <a:spcBef>
                  <a:spcPct val="0"/>
                </a:spcBef>
              </a:pPr>
              <a:t>55</a:t>
            </a:fld>
            <a:endParaRPr lang="en-US" altLang="de-DE" sz="1300">
              <a:latin typeface="Verdana" panose="020B0604030504040204" pitchFamily="34" charset="0"/>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de-DE"/>
          </a:p>
        </p:txBody>
      </p:sp>
    </p:spTree>
    <p:extLst>
      <p:ext uri="{BB962C8B-B14F-4D97-AF65-F5344CB8AC3E}">
        <p14:creationId xmlns:p14="http://schemas.microsoft.com/office/powerpoint/2010/main" val="150802546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BC8CDAF-454F-4762-814C-BED8FBB81243}" type="slidenum">
              <a:rPr lang="en-US" altLang="de-DE" sz="1300">
                <a:latin typeface="Verdana" panose="020B0604030504040204" pitchFamily="34" charset="0"/>
              </a:rPr>
              <a:pPr eaLnBrk="1" hangingPunct="1">
                <a:spcBef>
                  <a:spcPct val="0"/>
                </a:spcBef>
              </a:pPr>
              <a:t>57</a:t>
            </a:fld>
            <a:endParaRPr lang="en-US" altLang="de-DE" sz="1300">
              <a:latin typeface="Verdana" panose="020B0604030504040204" pitchFamily="34" charset="0"/>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258479063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69FB1902-0C86-49D3-BC85-AD3929CB29D9}" type="slidenum">
              <a:rPr lang="en-US" altLang="de-DE" sz="1300">
                <a:latin typeface="Verdana" panose="020B0604030504040204" pitchFamily="34" charset="0"/>
              </a:rPr>
              <a:pPr eaLnBrk="1" hangingPunct="1">
                <a:spcBef>
                  <a:spcPct val="0"/>
                </a:spcBef>
              </a:pPr>
              <a:t>58</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19357756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التدريب رقم</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وقد تم استخدام الصور الموجودة في هذه الوحدة التي سمحت تتكرم الفنانين وأصحاب حقوق التأليف والنشر، علىالتوالي. لمزيد من التفاصيل )الفنان ، العنوان(، يرجى الرجوع إلى نهاية هذا العرض</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ar-SA" dirty="0"/>
              <a:t>التدريب رقم 1 –  طريقة تفسير الأحدات إلقاء ا لوم و أخد الائتمان</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ar-SA"/>
              <a:t>التدريب رقم 1 –  طريقة تفسير الأحدات إلقاء ا لوم و أخد الائتمان</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ar-SA"/>
              <a:t>التدريب رقم 1 –  طريقة تفسير الأحدات إلقاء ا لوم و أخد الائتمان</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ar-SA"/>
              <a:t>التدريب رقم 1 –  طريقة تفسير الأحدات إلقاء ا لوم و أخد الائتمان</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ar-SA"/>
              <a:t>التدريب رقم 1 –  طريقة تفسير الأحدات إلقاء ا لوم و أخد الائتمان</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ar-SA"/>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ar-SA"/>
              <a:t>التدريب رقم 1 –  طريقة تفسير الأحدات إلقاء ا لوم و أخد الائتمان</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19000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61402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التدريب رقم</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fontAlgn="auto">
              <a:spcBef>
                <a:spcPct val="0"/>
              </a:spcBef>
              <a:spcAft>
                <a:spcPts val="0"/>
              </a:spcAft>
              <a:buClrTx/>
              <a:buFontTx/>
              <a:buNone/>
            </a:pPr>
            <a:r>
              <a:rPr lang="ar-SA" altLang="ko-KR" sz="1000" dirty="0">
                <a:solidFill>
                  <a:srgbClr val="333333"/>
                </a:solidFill>
                <a:latin typeface="Calibri Light"/>
              </a:rPr>
              <a:t>وقد تم استخدام الصور الموجودة في هذه الوحدة التي سمحت تتكرم الفنانين وأصحاب حقوق التأليف والنشر، علىالتوالي. لمزيد من التفاصيل )الفنان ، العنوان(، يرجى الرجوع إلى نهاية هذا العرض</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3676563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41344503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0147819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38533381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9469229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6188924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6084555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746049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7866983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2927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r>
              <a:rPr lang="ar-SA" dirty="0"/>
              <a:t>التدريب رقم 1 –  طريقة تفسير الأحدات إلقاء ا لوم و أخد الائتمان</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528942442"/>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pPr algn="r"/>
            <a:r>
              <a:rPr lang="ar-SA" altLang="de-DE" dirty="0"/>
              <a:t>التدريب راقم:</a:t>
            </a:r>
            <a:r>
              <a:rPr lang="en-US" altLang="de-DE" dirty="0"/>
              <a:t>MCT 1 A </a:t>
            </a:r>
            <a:br>
              <a:rPr lang="en-US" altLang="de-DE" dirty="0"/>
            </a:br>
            <a:r>
              <a:rPr lang="ar-AE" altLang="de-DE" dirty="0"/>
              <a:t>طريقة تفسير الأحدات</a:t>
            </a:r>
            <a:r>
              <a:rPr lang="ar-SA" altLang="de-DE" dirty="0"/>
              <a:t> </a:t>
            </a:r>
            <a:r>
              <a:rPr lang="ar-AE" altLang="de-DE" dirty="0"/>
              <a:t>إلقاء ا لوم و أخد الائتمان</a:t>
            </a:r>
            <a:br>
              <a:rPr lang="en-US" dirty="0">
                <a:latin typeface="Calibri Light"/>
              </a:rPr>
            </a:br>
            <a:endParaRPr lang="en-US" dirty="0">
              <a:latin typeface="Calibri Light"/>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Lasfar</a:t>
            </a:r>
            <a:r>
              <a:rPr lang="nl-NL" sz="1600" dirty="0">
                <a:solidFill>
                  <a:srgbClr val="004992"/>
                </a:solidFill>
              </a:rPr>
              <a:t> (12|21)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1158924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dirty="0">
                <a:latin typeface="+mn-lt"/>
                <a:ea typeface="+mn-ea"/>
                <a:cs typeface="+mn-cs"/>
              </a:rPr>
              <a:t>طريقة تفسير الأحدات:</a:t>
            </a:r>
            <a:r>
              <a:rPr lang="en-US" altLang="de-DE" sz="3600" dirty="0">
                <a:latin typeface="+mn-lt"/>
                <a:ea typeface="+mn-ea"/>
                <a:cs typeface="+mn-cs"/>
              </a:rPr>
              <a:t> </a:t>
            </a:r>
            <a:r>
              <a:rPr lang="ar-AE" altLang="de-DE" sz="3600" dirty="0">
                <a:latin typeface="+mn-lt"/>
                <a:ea typeface="+mn-ea"/>
                <a:cs typeface="+mn-cs"/>
              </a:rPr>
              <a:t>إلقاء ا لوم و أخد الائتمان</a:t>
            </a:r>
            <a:endParaRPr lang="de-DE" altLang="de-DE" sz="3600" dirty="0">
              <a:latin typeface="+mn-lt"/>
              <a:ea typeface="+mn-ea"/>
              <a:cs typeface="+mn-cs"/>
            </a:endParaRPr>
          </a:p>
        </p:txBody>
      </p:sp>
      <p:sp>
        <p:nvSpPr>
          <p:cNvPr id="5122" name="Rectangle 3"/>
          <p:cNvSpPr>
            <a:spLocks noGrp="1" noChangeArrowheads="1"/>
          </p:cNvSpPr>
          <p:nvPr>
            <p:ph idx="1"/>
          </p:nvPr>
        </p:nvSpPr>
        <p:spPr/>
        <p:txBody>
          <a:bodyPr>
            <a:noAutofit/>
          </a:bodyPr>
          <a:lstStyle/>
          <a:p>
            <a:pPr marL="0" indent="0" eaLnBrk="1" hangingPunct="1">
              <a:buFontTx/>
              <a:buNone/>
              <a:tabLst>
                <a:tab pos="0" algn="l"/>
              </a:tabLst>
            </a:pPr>
            <a:r>
              <a:rPr lang="ar-AE" altLang="de-DE" sz="2400" dirty="0">
                <a:solidFill>
                  <a:srgbClr val="333333"/>
                </a:solidFill>
              </a:rPr>
              <a:t>طريقة تفسيرالأحدات=استنتاج لأسباب الأحداث الاتي تقع</a:t>
            </a:r>
            <a:r>
              <a:rPr lang="de-DE" altLang="de-DE" sz="2400" dirty="0">
                <a:solidFill>
                  <a:srgbClr val="333333"/>
                </a:solidFill>
              </a:rPr>
              <a:t> </a:t>
            </a:r>
            <a:r>
              <a:rPr lang="ar-AE" altLang="de-DE" sz="2400" dirty="0">
                <a:solidFill>
                  <a:srgbClr val="333333"/>
                </a:solidFill>
              </a:rPr>
              <a:t>(كميتال الوم)</a:t>
            </a:r>
            <a:r>
              <a:rPr lang="de-DE" altLang="de-DE" sz="2400" dirty="0">
                <a:solidFill>
                  <a:srgbClr val="333333"/>
                </a:solidFill>
              </a:rPr>
              <a:t>.</a:t>
            </a:r>
            <a:endParaRPr lang="en-US" altLang="de-DE" sz="2400" dirty="0">
              <a:solidFill>
                <a:srgbClr val="333333"/>
              </a:solidFill>
            </a:endParaRPr>
          </a:p>
          <a:p>
            <a:pPr>
              <a:tabLst>
                <a:tab pos="0" algn="l"/>
              </a:tabLst>
            </a:pPr>
            <a:endParaRPr lang="en-US" altLang="de-DE" sz="2400" dirty="0">
              <a:solidFill>
                <a:srgbClr val="333333"/>
              </a:solidFill>
            </a:endParaRPr>
          </a:p>
        </p:txBody>
      </p:sp>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a:t>
            </a:fld>
            <a:endParaRPr lang="de-DE" dirty="0"/>
          </a:p>
        </p:txBody>
      </p:sp>
    </p:spTree>
    <p:extLst>
      <p:ext uri="{BB962C8B-B14F-4D97-AF65-F5344CB8AC3E}">
        <p14:creationId xmlns:p14="http://schemas.microsoft.com/office/powerpoint/2010/main" val="3667095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dirty="0">
                <a:latin typeface="+mn-lt"/>
                <a:ea typeface="+mn-ea"/>
                <a:cs typeface="+mn-cs"/>
              </a:rPr>
              <a:t>طريقة تفسير الأحدات:</a:t>
            </a:r>
            <a:r>
              <a:rPr lang="en-US" altLang="de-DE" sz="3600" dirty="0">
                <a:latin typeface="+mn-lt"/>
                <a:ea typeface="+mn-ea"/>
                <a:cs typeface="+mn-cs"/>
              </a:rPr>
              <a:t> </a:t>
            </a:r>
            <a:r>
              <a:rPr lang="ar-AE" altLang="de-DE" sz="3600" dirty="0">
                <a:latin typeface="+mn-lt"/>
                <a:ea typeface="+mn-ea"/>
                <a:cs typeface="+mn-cs"/>
              </a:rPr>
              <a:t>إلقاء ا لوم و أخد الائتمان</a:t>
            </a:r>
            <a:endParaRPr lang="de-DE" altLang="de-DE" sz="3600" dirty="0">
              <a:latin typeface="+mn-lt"/>
              <a:ea typeface="+mn-ea"/>
              <a:cs typeface="+mn-cs"/>
            </a:endParaRPr>
          </a:p>
        </p:txBody>
      </p:sp>
      <p:sp>
        <p:nvSpPr>
          <p:cNvPr id="5122" name="Rectangle 3"/>
          <p:cNvSpPr>
            <a:spLocks noGrp="1" noChangeArrowheads="1"/>
          </p:cNvSpPr>
          <p:nvPr>
            <p:ph idx="1"/>
          </p:nvPr>
        </p:nvSpPr>
        <p:spPr/>
        <p:txBody>
          <a:bodyPr>
            <a:noAutofit/>
          </a:bodyPr>
          <a:lstStyle/>
          <a:p>
            <a:pPr marL="0" indent="0" eaLnBrk="1" hangingPunct="1">
              <a:buFontTx/>
              <a:buNone/>
              <a:tabLst>
                <a:tab pos="0" algn="l"/>
              </a:tabLst>
            </a:pPr>
            <a:r>
              <a:rPr lang="ar-AE" altLang="de-DE" sz="2400" dirty="0">
                <a:solidFill>
                  <a:srgbClr val="333333"/>
                </a:solidFill>
              </a:rPr>
              <a:t>طريقة تفسيرالأحدات</a:t>
            </a:r>
            <a:r>
              <a:rPr lang="de-DE" altLang="de-DE" sz="2400" dirty="0">
                <a:solidFill>
                  <a:srgbClr val="333333"/>
                </a:solidFill>
              </a:rPr>
              <a:t> </a:t>
            </a:r>
            <a:r>
              <a:rPr lang="ar-AE" altLang="de-DE" sz="2400" dirty="0">
                <a:solidFill>
                  <a:srgbClr val="333333"/>
                </a:solidFill>
              </a:rPr>
              <a:t>=</a:t>
            </a:r>
            <a:r>
              <a:rPr lang="de-DE" altLang="de-DE" sz="2400" dirty="0">
                <a:solidFill>
                  <a:srgbClr val="333333"/>
                </a:solidFill>
              </a:rPr>
              <a:t> </a:t>
            </a:r>
            <a:r>
              <a:rPr lang="ar-AE" altLang="de-DE" sz="2400" dirty="0">
                <a:solidFill>
                  <a:srgbClr val="333333"/>
                </a:solidFill>
              </a:rPr>
              <a:t>استنتاج لأسباب الأحداث الاتي تقع</a:t>
            </a:r>
            <a:r>
              <a:rPr lang="de-DE" altLang="de-DE" sz="2400" dirty="0">
                <a:solidFill>
                  <a:srgbClr val="333333"/>
                </a:solidFill>
              </a:rPr>
              <a:t> </a:t>
            </a:r>
            <a:r>
              <a:rPr lang="ar-AE" altLang="de-DE" sz="2400" dirty="0">
                <a:solidFill>
                  <a:srgbClr val="333333"/>
                </a:solidFill>
              </a:rPr>
              <a:t>(كميتال الوم)</a:t>
            </a:r>
            <a:r>
              <a:rPr lang="de-DE" altLang="de-DE" sz="2400" dirty="0">
                <a:solidFill>
                  <a:srgbClr val="333333"/>
                </a:solidFill>
              </a:rPr>
              <a:t>.</a:t>
            </a:r>
            <a:endParaRPr lang="en-US" altLang="de-DE" sz="2400" dirty="0">
              <a:solidFill>
                <a:srgbClr val="333333"/>
              </a:solidFill>
            </a:endParaRPr>
          </a:p>
          <a:p>
            <a:pPr marL="0" indent="0" eaLnBrk="1" hangingPunct="1">
              <a:buFontTx/>
              <a:buNone/>
              <a:tabLst>
                <a:tab pos="0" algn="l"/>
              </a:tabLst>
            </a:pPr>
            <a:r>
              <a:rPr lang="ar-AE" altLang="de-DE" sz="2400" dirty="0">
                <a:solidFill>
                  <a:srgbClr val="333333"/>
                </a:solidFill>
              </a:rPr>
              <a:t>نحن غالبا ما نغفل عن الفكرة أن نفس الحدت يمكن أن يكون لها أسباب مختلفة تماما.</a:t>
            </a:r>
            <a:endParaRPr lang="en-US" altLang="de-DE" sz="2400" dirty="0">
              <a:solidFill>
                <a:srgbClr val="333333"/>
              </a:solidFill>
            </a:endParaRPr>
          </a:p>
          <a:p>
            <a:pPr>
              <a:tabLst>
                <a:tab pos="0" algn="l"/>
              </a:tabLst>
            </a:pPr>
            <a:endParaRPr lang="en-US" altLang="de-DE" sz="2400" dirty="0">
              <a:solidFill>
                <a:srgbClr val="333333"/>
              </a:solidFill>
            </a:endParaRPr>
          </a:p>
        </p:txBody>
      </p:sp>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a:t>
            </a:fld>
            <a:endParaRPr lang="de-DE" dirty="0"/>
          </a:p>
        </p:txBody>
      </p:sp>
    </p:spTree>
    <p:extLst>
      <p:ext uri="{BB962C8B-B14F-4D97-AF65-F5344CB8AC3E}">
        <p14:creationId xmlns:p14="http://schemas.microsoft.com/office/powerpoint/2010/main" val="3024716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dirty="0">
                <a:latin typeface="+mn-lt"/>
                <a:ea typeface="+mn-ea"/>
                <a:cs typeface="+mn-cs"/>
              </a:rPr>
              <a:t>طريقة تفسير الأحدات:</a:t>
            </a:r>
            <a:r>
              <a:rPr lang="en-US" altLang="de-DE" sz="3600" dirty="0">
                <a:latin typeface="+mn-lt"/>
                <a:ea typeface="+mn-ea"/>
                <a:cs typeface="+mn-cs"/>
              </a:rPr>
              <a:t> </a:t>
            </a:r>
            <a:r>
              <a:rPr lang="ar-AE" altLang="de-DE" sz="3600" dirty="0">
                <a:latin typeface="+mn-lt"/>
                <a:ea typeface="+mn-ea"/>
                <a:cs typeface="+mn-cs"/>
              </a:rPr>
              <a:t>إلقاء ا لوم و أخد الائتمان</a:t>
            </a:r>
            <a:endParaRPr lang="de-DE" altLang="de-DE" sz="3600" dirty="0">
              <a:latin typeface="+mn-lt"/>
              <a:ea typeface="+mn-ea"/>
              <a:cs typeface="+mn-cs"/>
            </a:endParaRPr>
          </a:p>
        </p:txBody>
      </p:sp>
      <p:sp>
        <p:nvSpPr>
          <p:cNvPr id="5122" name="Rectangle 3"/>
          <p:cNvSpPr>
            <a:spLocks noGrp="1" noChangeArrowheads="1"/>
          </p:cNvSpPr>
          <p:nvPr>
            <p:ph idx="1"/>
          </p:nvPr>
        </p:nvSpPr>
        <p:spPr/>
        <p:txBody>
          <a:bodyPr>
            <a:noAutofit/>
          </a:bodyPr>
          <a:lstStyle/>
          <a:p>
            <a:pPr marL="0" indent="0" eaLnBrk="1" hangingPunct="1">
              <a:buFontTx/>
              <a:buNone/>
              <a:tabLst>
                <a:tab pos="0" algn="l"/>
              </a:tabLst>
            </a:pPr>
            <a:r>
              <a:rPr lang="ar-AE" altLang="de-DE" sz="2400" dirty="0">
                <a:solidFill>
                  <a:srgbClr val="333333"/>
                </a:solidFill>
              </a:rPr>
              <a:t>طريقة تفسيرالأحدات</a:t>
            </a:r>
            <a:r>
              <a:rPr lang="de-DE" altLang="de-DE" sz="2400" dirty="0">
                <a:solidFill>
                  <a:srgbClr val="333333"/>
                </a:solidFill>
              </a:rPr>
              <a:t> </a:t>
            </a:r>
            <a:r>
              <a:rPr lang="ar-AE" altLang="de-DE" sz="2400" dirty="0">
                <a:solidFill>
                  <a:srgbClr val="333333"/>
                </a:solidFill>
              </a:rPr>
              <a:t>=</a:t>
            </a:r>
            <a:r>
              <a:rPr lang="de-DE" altLang="de-DE" sz="2400" dirty="0">
                <a:solidFill>
                  <a:srgbClr val="333333"/>
                </a:solidFill>
              </a:rPr>
              <a:t> </a:t>
            </a:r>
            <a:r>
              <a:rPr lang="ar-AE" altLang="de-DE" sz="2400" dirty="0">
                <a:solidFill>
                  <a:srgbClr val="333333"/>
                </a:solidFill>
              </a:rPr>
              <a:t>استنتاج لأسباب الأحداث الاتي تقع</a:t>
            </a:r>
            <a:r>
              <a:rPr lang="de-DE" altLang="de-DE" sz="2400" dirty="0">
                <a:solidFill>
                  <a:srgbClr val="333333"/>
                </a:solidFill>
              </a:rPr>
              <a:t> </a:t>
            </a:r>
            <a:r>
              <a:rPr lang="ar-AE" altLang="de-DE" sz="2400" dirty="0">
                <a:solidFill>
                  <a:srgbClr val="333333"/>
                </a:solidFill>
              </a:rPr>
              <a:t>(كميتال الوم)</a:t>
            </a:r>
            <a:r>
              <a:rPr lang="de-DE" altLang="de-DE" sz="2400" dirty="0">
                <a:solidFill>
                  <a:srgbClr val="333333"/>
                </a:solidFill>
              </a:rPr>
              <a:t>.</a:t>
            </a:r>
            <a:endParaRPr lang="en-US" altLang="de-DE" sz="2400" dirty="0">
              <a:solidFill>
                <a:srgbClr val="333333"/>
              </a:solidFill>
            </a:endParaRPr>
          </a:p>
          <a:p>
            <a:pPr marL="0" indent="0" eaLnBrk="1" hangingPunct="1">
              <a:buFontTx/>
              <a:buNone/>
              <a:tabLst>
                <a:tab pos="0" algn="l"/>
              </a:tabLst>
            </a:pPr>
            <a:r>
              <a:rPr lang="ar-AE" altLang="de-DE" sz="2400" dirty="0">
                <a:solidFill>
                  <a:srgbClr val="333333"/>
                </a:solidFill>
              </a:rPr>
              <a:t>نحن غالبا ما نغفل عن الفكرة أن نفس الحدت يمكن أن يكون لها أسباب مختلفة تماما.</a:t>
            </a:r>
            <a:endParaRPr lang="en-US" altLang="de-DE" sz="2400" dirty="0">
              <a:solidFill>
                <a:srgbClr val="333333"/>
              </a:solidFill>
            </a:endParaRPr>
          </a:p>
          <a:p>
            <a:pPr marL="0" indent="0" eaLnBrk="1" hangingPunct="1">
              <a:buFontTx/>
              <a:buNone/>
              <a:tabLst>
                <a:tab pos="0" algn="l"/>
              </a:tabLst>
            </a:pPr>
            <a:endParaRPr lang="en-US" altLang="de-DE" sz="2400" dirty="0">
              <a:solidFill>
                <a:srgbClr val="333333"/>
              </a:solidFill>
            </a:endParaRPr>
          </a:p>
          <a:p>
            <a:pPr marL="0" indent="0" eaLnBrk="1" hangingPunct="1">
              <a:buFontTx/>
              <a:buNone/>
              <a:tabLst>
                <a:tab pos="0" algn="l"/>
              </a:tabLst>
            </a:pPr>
            <a:r>
              <a:rPr lang="ar-AE" altLang="de-DE" sz="2400" b="1" dirty="0">
                <a:solidFill>
                  <a:srgbClr val="004992"/>
                </a:solidFill>
              </a:rPr>
              <a:t>ما هي الأسباب الممكنة في الحالة التالية؟</a:t>
            </a:r>
            <a:endParaRPr lang="en-US" altLang="de-DE" sz="2400" b="1" dirty="0">
              <a:solidFill>
                <a:srgbClr val="004992"/>
              </a:solidFill>
            </a:endParaRPr>
          </a:p>
          <a:p>
            <a:pPr marL="0" indent="0" eaLnBrk="1" hangingPunct="1">
              <a:buFontTx/>
              <a:buNone/>
              <a:tabLst>
                <a:tab pos="0" algn="l"/>
              </a:tabLst>
            </a:pPr>
            <a:r>
              <a:rPr lang="ar-AE" altLang="de-DE" sz="2400" dirty="0">
                <a:solidFill>
                  <a:srgbClr val="333333"/>
                </a:solidFill>
              </a:rPr>
              <a:t>رتبت لك موعد مع صديقك ، لكنه لم يأتى للموعد</a:t>
            </a:r>
            <a:r>
              <a:rPr lang="de-DE" altLang="de-DE" sz="2400" dirty="0">
                <a:solidFill>
                  <a:srgbClr val="333333"/>
                </a:solidFill>
              </a:rPr>
              <a:t>.</a:t>
            </a:r>
            <a:endParaRPr lang="en-US" altLang="de-DE" sz="2400" dirty="0">
              <a:solidFill>
                <a:srgbClr val="333333"/>
              </a:solidFill>
            </a:endParaRPr>
          </a:p>
        </p:txBody>
      </p:sp>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a:t>
            </a:fld>
            <a:endParaRPr lang="de-DE" dirty="0"/>
          </a:p>
        </p:txBody>
      </p:sp>
    </p:spTree>
    <p:extLst>
      <p:ext uri="{BB962C8B-B14F-4D97-AF65-F5344CB8AC3E}">
        <p14:creationId xmlns:p14="http://schemas.microsoft.com/office/powerpoint/2010/main" val="35112289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التفسير</a:t>
            </a:r>
            <a:endParaRPr lang="de-DE" altLang="de-DE" sz="3600">
              <a:latin typeface="+mn-lt"/>
              <a:ea typeface="+mn-ea"/>
              <a:cs typeface="+mn-cs"/>
            </a:endParaRPr>
          </a:p>
        </p:txBody>
      </p:sp>
      <p:sp>
        <p:nvSpPr>
          <p:cNvPr id="6146" name="Rectangle 3"/>
          <p:cNvSpPr>
            <a:spLocks noGrp="1" noChangeArrowheads="1"/>
          </p:cNvSpPr>
          <p:nvPr>
            <p:ph idx="1"/>
          </p:nvPr>
        </p:nvSpPr>
        <p:spPr/>
        <p:txBody>
          <a:bodyPr>
            <a:noAutofit/>
          </a:bodyPr>
          <a:lstStyle/>
          <a:p>
            <a:pPr marL="0" indent="0" eaLnBrk="1" hangingPunct="1">
              <a:buFontTx/>
              <a:buNone/>
              <a:tabLst>
                <a:tab pos="0" algn="l"/>
              </a:tabLst>
            </a:pPr>
            <a:r>
              <a:rPr lang="ar-AE" altLang="de-DE" sz="2400" dirty="0">
                <a:solidFill>
                  <a:srgbClr val="333333"/>
                </a:solidFill>
              </a:rPr>
              <a:t>لمادا لم يأتي صديقك لموعد لقاؤكم؟</a:t>
            </a:r>
            <a:r>
              <a:rPr lang="de-DE" altLang="de-DE" sz="2400" dirty="0">
                <a:solidFill>
                  <a:srgbClr val="333333"/>
                </a:solidFill>
              </a:rPr>
              <a:t> </a:t>
            </a:r>
            <a:endParaRPr lang="en-US" altLang="de-DE" sz="2400" dirty="0">
              <a:solidFill>
                <a:srgbClr val="333333"/>
              </a:solidFill>
            </a:endParaRPr>
          </a:p>
          <a:p>
            <a:pPr marL="0" indent="0" eaLnBrk="1" hangingPunct="1">
              <a:buFontTx/>
              <a:buNone/>
              <a:tabLst>
                <a:tab pos="0" algn="l"/>
              </a:tabLst>
            </a:pPr>
            <a:r>
              <a:rPr lang="ar-AE" altLang="de-DE" sz="2400" dirty="0">
                <a:solidFill>
                  <a:srgbClr val="004992"/>
                </a:solidFill>
              </a:rPr>
              <a:t>لأسباب المحتملة لهذاالتصرف</a:t>
            </a:r>
            <a:r>
              <a:rPr lang="he-IL" altLang="de-DE" sz="2400" dirty="0">
                <a:solidFill>
                  <a:srgbClr val="004992"/>
                </a:solidFill>
              </a:rPr>
              <a:t>...</a:t>
            </a:r>
          </a:p>
          <a:p>
            <a:pPr marL="0" indent="0" eaLnBrk="1" hangingPunct="1">
              <a:buFontTx/>
              <a:buNone/>
              <a:tabLst>
                <a:tab pos="0" algn="l"/>
              </a:tabLst>
            </a:pPr>
            <a:r>
              <a:rPr lang="en-CA" altLang="de-DE" sz="2400" dirty="0">
                <a:solidFill>
                  <a:srgbClr val="333333"/>
                </a:solidFill>
              </a:rPr>
              <a:t>؟؟؟</a:t>
            </a:r>
          </a:p>
        </p:txBody>
      </p:sp>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a:t>
            </a:fld>
            <a:endParaRPr lang="de-DE"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التفسير</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ar-AE" altLang="de-DE" sz="2400" dirty="0">
                <a:solidFill>
                  <a:srgbClr val="333333"/>
                </a:solidFill>
              </a:rPr>
              <a:t>لمادا لم يأتي صديقك لموعد لقاؤكم؟</a:t>
            </a:r>
            <a:endParaRPr lang="de-DE" altLang="de-DE" sz="2400" dirty="0">
              <a:solidFill>
                <a:srgbClr val="333333"/>
              </a:solidFill>
            </a:endParaRPr>
          </a:p>
          <a:p>
            <a:pPr lvl="0" defTabSz="914400" fontAlgn="base"/>
            <a:r>
              <a:rPr lang="ar-AE" altLang="de-DE" sz="2400" dirty="0">
                <a:solidFill>
                  <a:srgbClr val="004992"/>
                </a:solidFill>
              </a:rPr>
              <a:t>لأسباب المحتملة لهذاالتصرف</a:t>
            </a:r>
            <a:r>
              <a:rPr lang="he-IL" altLang="de-DE" sz="2400" dirty="0">
                <a:solidFill>
                  <a:srgbClr val="004992"/>
                </a:solidFill>
              </a:rPr>
              <a:t>...</a:t>
            </a:r>
          </a:p>
          <a:p>
            <a:pPr marL="342900" lvl="0" indent="-342900" defTabSz="914400" fontAlgn="base">
              <a:buClr>
                <a:srgbClr val="333333"/>
              </a:buClr>
              <a:buSzPct val="80000"/>
              <a:buFont typeface="WingDings"/>
              <a:buChar char=""/>
            </a:pPr>
            <a:r>
              <a:rPr lang="ar-AE" altLang="de-DE" sz="2400" dirty="0">
                <a:solidFill>
                  <a:srgbClr val="333333"/>
                </a:solidFill>
              </a:rPr>
              <a:t>أنا لست مهما بالنسبة اليه. انه لم يكن ليجرؤ على القيام بهادا التصرف مع</a:t>
            </a:r>
            <a:r>
              <a:rPr lang="de-DE" altLang="de-DE" sz="2400" dirty="0">
                <a:solidFill>
                  <a:srgbClr val="333333"/>
                </a:solidFill>
              </a:rPr>
              <a:t> </a:t>
            </a:r>
            <a:r>
              <a:rPr lang="ar-AE" altLang="de-DE" sz="2400" dirty="0">
                <a:solidFill>
                  <a:srgbClr val="333333"/>
                </a:solidFill>
              </a:rPr>
              <a:t>شخص آخر.</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ar-AE" altLang="de-DE" sz="2400" dirty="0">
                <a:solidFill>
                  <a:srgbClr val="333333"/>
                </a:solidFill>
              </a:rPr>
              <a:t>انه النسيان - لقد نسى فقط وقت الميعاد .</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ar-AE" altLang="de-DE" sz="2400" dirty="0">
                <a:solidFill>
                  <a:srgbClr val="333333"/>
                </a:solidFill>
              </a:rPr>
              <a:t>سيارته تحطمت</a:t>
            </a:r>
            <a:r>
              <a:rPr lang="de-DE"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6</a:t>
            </a:fld>
            <a:endParaRPr lang="de-DE"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التفسير</a:t>
            </a:r>
            <a:endParaRPr lang="de-DE" altLang="de-DE" sz="3600">
              <a:latin typeface="+mn-lt"/>
              <a:ea typeface="+mn-ea"/>
              <a:cs typeface="+mn-cs"/>
            </a:endParaRPr>
          </a:p>
        </p:txBody>
      </p:sp>
      <p:sp>
        <p:nvSpPr>
          <p:cNvPr id="8194" name="Rectangle 3"/>
          <p:cNvSpPr>
            <a:spLocks noGrp="1" noChangeArrowheads="1"/>
          </p:cNvSpPr>
          <p:nvPr>
            <p:ph idx="1"/>
          </p:nvPr>
        </p:nvSpPr>
        <p:spPr/>
        <p:txBody>
          <a:bodyPr>
            <a:noAutofit/>
          </a:bodyPr>
          <a:lstStyle/>
          <a:p>
            <a:pPr marL="0" indent="0" algn="r" eaLnBrk="1" hangingPunct="1">
              <a:buFontTx/>
              <a:buNone/>
              <a:tabLst>
                <a:tab pos="0" algn="l"/>
              </a:tabLst>
            </a:pPr>
            <a:r>
              <a:rPr lang="ar-AE" altLang="de-DE" sz="2400" dirty="0">
                <a:solidFill>
                  <a:srgbClr val="333333"/>
                </a:solidFill>
              </a:rPr>
              <a:t>لمادا لم يأتي صديقك لموعد لقاؤكم؟</a:t>
            </a:r>
            <a:r>
              <a:rPr lang="de-DE" altLang="de-DE" sz="2400" dirty="0">
                <a:solidFill>
                  <a:srgbClr val="333333"/>
                </a:solidFill>
              </a:rPr>
              <a:t> </a:t>
            </a:r>
            <a:endParaRPr lang="en-US" altLang="de-DE" sz="2400" dirty="0">
              <a:solidFill>
                <a:srgbClr val="333333"/>
              </a:solidFill>
            </a:endParaRPr>
          </a:p>
          <a:p>
            <a:pPr marL="0" indent="0" algn="r" eaLnBrk="1" hangingPunct="1">
              <a:buFontTx/>
              <a:buNone/>
              <a:tabLst>
                <a:tab pos="0" algn="l"/>
              </a:tabLst>
            </a:pPr>
            <a:r>
              <a:rPr lang="ar-AE" altLang="de-DE" sz="2400" dirty="0">
                <a:solidFill>
                  <a:srgbClr val="004992"/>
                </a:solidFill>
              </a:rPr>
              <a:t>لأسباب المحتملة لهذاالتصرف</a:t>
            </a:r>
            <a:r>
              <a:rPr lang="he-IL" altLang="de-DE" sz="2400" dirty="0">
                <a:solidFill>
                  <a:srgbClr val="004992"/>
                </a:solidFill>
              </a:rPr>
              <a:t>...</a:t>
            </a:r>
          </a:p>
          <a:p>
            <a:pPr marL="0" indent="0" algn="r" eaLnBrk="1" hangingPunct="1">
              <a:buFontTx/>
              <a:buNone/>
              <a:tabLst>
                <a:tab pos="0" algn="l"/>
              </a:tabLst>
            </a:pPr>
            <a:r>
              <a:rPr lang="he-IL" altLang="de-DE" sz="2400" dirty="0">
                <a:solidFill>
                  <a:srgbClr val="004992"/>
                </a:solidFill>
              </a:rPr>
              <a:t>	</a:t>
            </a:r>
            <a:endParaRPr lang="de-DE" altLang="de-DE" sz="2400" dirty="0">
              <a:solidFill>
                <a:srgbClr val="333333"/>
              </a:solidFill>
            </a:endParaRPr>
          </a:p>
        </p:txBody>
      </p:sp>
      <p:graphicFrame>
        <p:nvGraphicFramePr>
          <p:cNvPr id="6" name="Group 68"/>
          <p:cNvGraphicFramePr>
            <a:graphicFrameLocks/>
          </p:cNvGraphicFramePr>
          <p:nvPr>
            <p:extLst>
              <p:ext uri="{D42A27DB-BD31-4B8C-83A1-F6EECF244321}">
                <p14:modId xmlns:p14="http://schemas.microsoft.com/office/powerpoint/2010/main" val="3227748234"/>
              </p:ext>
            </p:extLst>
          </p:nvPr>
        </p:nvGraphicFramePr>
        <p:xfrm>
          <a:off x="408955" y="3429000"/>
          <a:ext cx="11376000" cy="2478120"/>
        </p:xfrm>
        <a:graphic>
          <a:graphicData uri="http://schemas.openxmlformats.org/drawingml/2006/table">
            <a:tbl>
              <a:tblPr rtl="1"/>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82604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ar-SA" sz="2400" b="0" i="0" u="none" strike="noStrike" cap="none" normalizeH="0" baseline="0" dirty="0">
                          <a:ln>
                            <a:noFill/>
                          </a:ln>
                          <a:solidFill>
                            <a:srgbClr val="004992"/>
                          </a:solidFill>
                          <a:effectLst/>
                          <a:latin typeface="+mn-lt"/>
                          <a:ea typeface="+mn-ea"/>
                          <a:cs typeface="+mn-cs"/>
                        </a:rPr>
                        <a:t>نفسي... </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أنا لست مهما بالنسبة اليه</a:t>
                      </a: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82604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ar-SA" sz="2400" b="0" i="0" u="none" strike="noStrike" cap="none" normalizeH="0" baseline="0" dirty="0">
                          <a:ln>
                            <a:noFill/>
                          </a:ln>
                          <a:solidFill>
                            <a:srgbClr val="004992"/>
                          </a:solidFill>
                          <a:effectLst/>
                          <a:latin typeface="+mn-lt"/>
                          <a:ea typeface="+mn-ea"/>
                          <a:cs typeface="+mn-cs"/>
                        </a:rPr>
                        <a:t>اشخاص آخرى... </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لقد نسى فقط وقت الميعاد</a:t>
                      </a: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26040">
                <a:tc>
                  <a:txBody>
                    <a:bodyPr/>
                    <a:lstStyle/>
                    <a:p>
                      <a:pPr marL="0" marR="0" lvl="0" indent="0" algn="r" defTabSz="914400" rtl="1" eaLnBrk="1" fontAlgn="base" latinLnBrk="0" hangingPunct="1">
                        <a:lnSpc>
                          <a:spcPct val="100000"/>
                        </a:lnSpc>
                        <a:spcBef>
                          <a:spcPts val="0"/>
                        </a:spcBef>
                        <a:spcAft>
                          <a:spcPts val="0"/>
                        </a:spcAft>
                        <a:buClr>
                          <a:srgbClr val="336699"/>
                        </a:buClr>
                        <a:buSzTx/>
                        <a:buFontTx/>
                        <a:buNone/>
                        <a:tabLst/>
                      </a:pPr>
                      <a:r>
                        <a:rPr kumimoji="0" lang="ar-SA" sz="2400" b="0" i="0" u="none" strike="noStrike" cap="none" normalizeH="0" baseline="0" dirty="0">
                          <a:ln>
                            <a:noFill/>
                          </a:ln>
                          <a:solidFill>
                            <a:srgbClr val="004992"/>
                          </a:solidFill>
                          <a:effectLst/>
                          <a:latin typeface="+mn-lt"/>
                          <a:ea typeface="+mn-ea"/>
                          <a:cs typeface="+mn-cs"/>
                        </a:rPr>
                        <a:t>حالة آخرى أواسباب عشوائية...</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سيارته تحطمت</a:t>
                      </a: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7</a:t>
            </a:fld>
            <a:endParaRPr lang="de-DE"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إلقاء ا لوم و أخد الائتمان</a:t>
            </a:r>
            <a:endParaRPr lang="de-DE" altLang="de-DE" sz="3600">
              <a:latin typeface="+mn-lt"/>
              <a:ea typeface="+mn-ea"/>
              <a:cs typeface="+mn-cs"/>
            </a:endParaRPr>
          </a:p>
        </p:txBody>
      </p:sp>
      <p:sp>
        <p:nvSpPr>
          <p:cNvPr id="9218" name="Rectangle 3"/>
          <p:cNvSpPr>
            <a:spLocks noGrp="1" noChangeArrowheads="1"/>
          </p:cNvSpPr>
          <p:nvPr>
            <p:ph idx="1"/>
          </p:nvPr>
        </p:nvSpPr>
        <p:spPr/>
        <p:txBody>
          <a:bodyPr>
            <a:noAutofit/>
          </a:bodyPr>
          <a:lstStyle/>
          <a:p>
            <a:pPr>
              <a:buClr>
                <a:srgbClr val="006699"/>
              </a:buClr>
              <a:buSzPct val="80000"/>
              <a:buFontTx/>
              <a:buNone/>
            </a:pPr>
            <a:r>
              <a:rPr lang="ar-AE" altLang="de-DE" sz="2400" dirty="0">
                <a:solidFill>
                  <a:srgbClr val="333333"/>
                </a:solidFill>
              </a:rPr>
              <a:t>كما يوضح المثال،  اللأحداث لها أسباب عديدة ومختلفة</a:t>
            </a:r>
            <a:r>
              <a:rPr lang="de-DE" altLang="de-DE" sz="2400" dirty="0">
                <a:solidFill>
                  <a:srgbClr val="333333"/>
                </a:solidFill>
              </a:rPr>
              <a:t>.</a:t>
            </a:r>
          </a:p>
          <a:p>
            <a:pPr>
              <a:buClr>
                <a:srgbClr val="006699"/>
              </a:buClr>
              <a:buSzPct val="80000"/>
              <a:buFontTx/>
              <a:buNone/>
            </a:pPr>
            <a:r>
              <a:rPr lang="ar-AE" altLang="de-DE" sz="2400" dirty="0">
                <a:solidFill>
                  <a:srgbClr val="333333"/>
                </a:solidFill>
              </a:rPr>
              <a:t>في معظم الحالات، هناك عدة عوامل تساهم في وقوع الحالة.</a:t>
            </a:r>
            <a:endParaRPr lang="de-DE" altLang="de-DE" sz="2400" dirty="0">
              <a:solidFill>
                <a:srgbClr val="333333"/>
              </a:solidFill>
            </a:endParaRPr>
          </a:p>
          <a:p>
            <a:pPr>
              <a:buClr>
                <a:srgbClr val="006699"/>
              </a:buClr>
              <a:buSzPct val="80000"/>
              <a:buFontTx/>
              <a:buNone/>
            </a:pPr>
            <a:r>
              <a:rPr lang="ar-AE" altLang="de-DE" sz="2400" dirty="0">
                <a:solidFill>
                  <a:srgbClr val="333333"/>
                </a:solidFill>
              </a:rPr>
              <a:t>رغم ذلك، كثير من الناس يفضلون جانب واحد فقط لتفسير المواقف (على سبيل المثال لوم الآخرين لوقوع الأحدات أولوم الذات)</a:t>
            </a: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8</a:t>
            </a:fld>
            <a:endParaRPr lang="de-DE"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dirty="0">
                <a:latin typeface="+mn-lt"/>
                <a:ea typeface="+mn-ea"/>
                <a:cs typeface="+mn-cs"/>
              </a:rPr>
              <a:t>تخرج من المستشفى بدون أي تحسن</a:t>
            </a:r>
            <a:endParaRPr lang="en-US" altLang="de-DE" sz="3600" dirty="0">
              <a:latin typeface="+mn-lt"/>
              <a:ea typeface="+mn-ea"/>
              <a:cs typeface="+mn-cs"/>
            </a:endParaRPr>
          </a:p>
        </p:txBody>
      </p:sp>
      <p:sp>
        <p:nvSpPr>
          <p:cNvPr id="10242" name="Rectangle 3"/>
          <p:cNvSpPr>
            <a:spLocks noGrp="1" noChangeArrowheads="1"/>
          </p:cNvSpPr>
          <p:nvPr>
            <p:ph idx="1"/>
          </p:nvPr>
        </p:nvSpPr>
        <p:spPr/>
        <p:txBody>
          <a:bodyPr>
            <a:noAutofit/>
          </a:bodyPr>
          <a:lstStyle/>
          <a:p>
            <a:pPr eaLnBrk="1" hangingPunct="1">
              <a:lnSpc>
                <a:spcPct val="90000"/>
              </a:lnSpc>
              <a:buFontTx/>
              <a:buNone/>
            </a:pPr>
            <a:r>
              <a:rPr lang="ar-AE" altLang="de-DE" sz="2400" dirty="0"/>
              <a:t>ال</a:t>
            </a:r>
            <a:r>
              <a:rPr lang="ar-AE" altLang="de-DE" sz="2400" dirty="0">
                <a:solidFill>
                  <a:srgbClr val="004992"/>
                </a:solidFill>
              </a:rPr>
              <a:t>أسباب</a:t>
            </a:r>
            <a:r>
              <a:rPr lang="de-DE" altLang="de-DE" sz="2400" dirty="0">
                <a:solidFill>
                  <a:srgbClr val="004992"/>
                </a:solidFill>
              </a:rPr>
              <a:t>…</a:t>
            </a:r>
            <a:endParaRPr lang="ar-AE" altLang="de-DE" sz="2400" dirty="0">
              <a:solidFill>
                <a:srgbClr val="004992"/>
              </a:solidFill>
            </a:endParaRPr>
          </a:p>
          <a:p>
            <a:pPr eaLnBrk="1" hangingPunct="1">
              <a:lnSpc>
                <a:spcPct val="90000"/>
              </a:lnSpc>
              <a:buFontTx/>
              <a:buNone/>
            </a:pPr>
            <a:r>
              <a:rPr lang="ar-AE" altLang="de-DE" sz="2400" dirty="0">
                <a:solidFill>
                  <a:srgbClr val="333333"/>
                </a:solidFill>
              </a:rPr>
              <a:t>نفسي...</a:t>
            </a:r>
          </a:p>
          <a:p>
            <a:pPr eaLnBrk="1" hangingPunct="1">
              <a:lnSpc>
                <a:spcPct val="90000"/>
              </a:lnSpc>
              <a:buFontTx/>
              <a:buNone/>
            </a:pPr>
            <a:r>
              <a:rPr lang="ar-AE" altLang="de-DE" sz="2400" dirty="0">
                <a:solidFill>
                  <a:srgbClr val="333333"/>
                </a:solidFill>
              </a:rPr>
              <a:t>الأخرين</a:t>
            </a:r>
            <a:r>
              <a:rPr lang="de-DE" altLang="de-DE" sz="2400" dirty="0">
                <a:solidFill>
                  <a:srgbClr val="333333"/>
                </a:solidFill>
              </a:rPr>
              <a:t>…</a:t>
            </a:r>
            <a:endParaRPr lang="ar-AE" altLang="de-DE" sz="2400" dirty="0">
              <a:solidFill>
                <a:srgbClr val="333333"/>
              </a:solidFill>
            </a:endParaRPr>
          </a:p>
          <a:p>
            <a:pPr eaLnBrk="1" hangingPunct="1">
              <a:lnSpc>
                <a:spcPct val="90000"/>
              </a:lnSpc>
              <a:buFontTx/>
              <a:buNone/>
            </a:pPr>
            <a:r>
              <a:rPr lang="ar-AE" altLang="de-DE" sz="2400" dirty="0">
                <a:solidFill>
                  <a:srgbClr val="333333"/>
                </a:solidFill>
              </a:rPr>
              <a:t>اسباب أخرى او اسباب عشوائية</a:t>
            </a:r>
            <a:r>
              <a:rPr lang="de-DE" altLang="de-DE" sz="2400" dirty="0">
                <a:solidFill>
                  <a:srgbClr val="333333"/>
                </a:solidFill>
              </a:rPr>
              <a:t>…</a:t>
            </a:r>
            <a:endParaRPr lang="ar-AE" altLang="de-DE" sz="2400" dirty="0">
              <a:solidFill>
                <a:srgbClr val="333333"/>
              </a:solidFill>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634356"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flipH="1">
            <a:off x="913010"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1200">
                <a:latin typeface="+mn-lt"/>
                <a:ea typeface="+mn-ea"/>
                <a:cs typeface="+mn-cs"/>
              </a:rPr>
              <a:t>توقف عن متابعتي !</a:t>
            </a:r>
            <a:endParaRPr lang="de-DE" altLang="de-DE" sz="1200" dirty="0">
              <a:latin typeface="+mn-lt"/>
              <a:ea typeface="+mn-ea"/>
              <a:cs typeface="+mn-cs"/>
            </a:endParaRPr>
          </a:p>
        </p:txBody>
      </p:sp>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9</a:t>
            </a:fld>
            <a:endParaRPr lang="de-DE"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634356"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تخرج من المستشفى بدون أي تحسن</a:t>
            </a:r>
            <a:endParaRPr lang="en-US" altLang="de-DE" sz="3600" dirty="0">
              <a:latin typeface="+mn-lt"/>
              <a:ea typeface="+mn-ea"/>
              <a:cs typeface="+mn-cs"/>
            </a:endParaRPr>
          </a:p>
        </p:txBody>
      </p:sp>
      <p:sp>
        <p:nvSpPr>
          <p:cNvPr id="11266" name="Rectangle 2"/>
          <p:cNvSpPr>
            <a:spLocks noGrp="1" noChangeArrowheads="1"/>
          </p:cNvSpPr>
          <p:nvPr>
            <p:ph idx="1"/>
          </p:nvPr>
        </p:nvSpPr>
        <p:spPr/>
        <p:txBody>
          <a:bodyPr>
            <a:noAutofit/>
          </a:bodyPr>
          <a:lstStyle/>
          <a:p>
            <a:pPr eaLnBrk="1" hangingPunct="1">
              <a:lnSpc>
                <a:spcPct val="100000"/>
              </a:lnSpc>
              <a:spcBef>
                <a:spcPts val="0"/>
              </a:spcBef>
            </a:pPr>
            <a:r>
              <a:rPr lang="ar-AE" altLang="de-DE" sz="1700" i="1" dirty="0">
                <a:solidFill>
                  <a:srgbClr val="004992"/>
                </a:solidFill>
              </a:rPr>
              <a:t>التفسير...</a:t>
            </a:r>
          </a:p>
          <a:p>
            <a:pPr eaLnBrk="1" hangingPunct="1">
              <a:lnSpc>
                <a:spcPct val="100000"/>
              </a:lnSpc>
              <a:spcBef>
                <a:spcPts val="1200"/>
              </a:spcBef>
            </a:pPr>
            <a:r>
              <a:rPr lang="ar-AE" altLang="de-DE" sz="1700" i="1" dirty="0">
                <a:solidFill>
                  <a:srgbClr val="004992"/>
                </a:solidFill>
              </a:rPr>
              <a:t>النفسي</a:t>
            </a:r>
            <a:r>
              <a:rPr lang="de-DE" altLang="de-DE" sz="1700" i="1" dirty="0">
                <a:solidFill>
                  <a:srgbClr val="004992"/>
                </a:solidFill>
              </a:rPr>
              <a:t>…</a:t>
            </a:r>
            <a:endParaRPr lang="ar-AE" altLang="de-DE" sz="1700" i="1" dirty="0">
              <a:solidFill>
                <a:srgbClr val="004992"/>
              </a:solidFill>
            </a:endParaRPr>
          </a:p>
          <a:p>
            <a:pPr marL="285750" indent="-285750" eaLnBrk="1" hangingPunct="1">
              <a:lnSpc>
                <a:spcPct val="100000"/>
              </a:lnSpc>
              <a:spcBef>
                <a:spcPts val="0"/>
              </a:spcBef>
              <a:buClr>
                <a:srgbClr val="333333"/>
              </a:buClr>
              <a:buFont typeface="WingDings"/>
              <a:buChar char=""/>
            </a:pPr>
            <a:r>
              <a:rPr lang="ar-AE" altLang="de-DE" sz="1700" i="1" dirty="0">
                <a:solidFill>
                  <a:srgbClr val="333333"/>
                </a:solidFill>
              </a:rPr>
              <a:t>(يمكن أن يتغير إلى حد ما)</a:t>
            </a:r>
            <a:r>
              <a:rPr lang="de-DE" altLang="de-DE" sz="1700" i="1" dirty="0">
                <a:solidFill>
                  <a:srgbClr val="333333"/>
                </a:solidFill>
              </a:rPr>
              <a:t>:</a:t>
            </a:r>
            <a:endParaRPr lang="ar-AE" altLang="de-DE" sz="1700" i="1" dirty="0">
              <a:solidFill>
                <a:srgbClr val="333333"/>
              </a:solidFill>
            </a:endParaRPr>
          </a:p>
          <a:p>
            <a:pPr marL="285750" indent="-285750" eaLnBrk="1" hangingPunct="1">
              <a:lnSpc>
                <a:spcPct val="100000"/>
              </a:lnSpc>
              <a:spcBef>
                <a:spcPts val="0"/>
              </a:spcBef>
              <a:buClr>
                <a:srgbClr val="333333"/>
              </a:buClr>
              <a:buFont typeface="WingDings"/>
              <a:buChar char=""/>
            </a:pPr>
            <a:r>
              <a:rPr lang="ar-AE" altLang="de-DE" sz="1700" i="1" dirty="0">
                <a:solidFill>
                  <a:srgbClr val="333333"/>
                </a:solidFill>
              </a:rPr>
              <a:t>لم يكن لدي الحافزا لتغييرالأشياء</a:t>
            </a:r>
          </a:p>
          <a:p>
            <a:pPr marL="285750" indent="-285750" eaLnBrk="1" hangingPunct="1">
              <a:lnSpc>
                <a:spcPct val="100000"/>
              </a:lnSpc>
              <a:spcBef>
                <a:spcPts val="0"/>
              </a:spcBef>
              <a:buClr>
                <a:srgbClr val="333333"/>
              </a:buClr>
              <a:buFont typeface="WingDings"/>
              <a:buChar char=""/>
            </a:pPr>
            <a:r>
              <a:rPr lang="ar-AE" altLang="de-DE" sz="1700" i="1" dirty="0">
                <a:solidFill>
                  <a:srgbClr val="333333"/>
                </a:solidFill>
              </a:rPr>
              <a:t>لم أكن أآمن بالشفاء</a:t>
            </a:r>
            <a:endParaRPr lang="de-DE" altLang="de-DE" sz="1700" i="1" dirty="0">
              <a:solidFill>
                <a:srgbClr val="333333"/>
              </a:solidFill>
            </a:endParaRPr>
          </a:p>
          <a:p>
            <a:pPr eaLnBrk="1" hangingPunct="1">
              <a:lnSpc>
                <a:spcPct val="100000"/>
              </a:lnSpc>
              <a:spcBef>
                <a:spcPts val="1200"/>
              </a:spcBef>
              <a:buClr>
                <a:srgbClr val="006699"/>
              </a:buClr>
            </a:pPr>
            <a:r>
              <a:rPr lang="ar-AE" altLang="de-DE" sz="1700" i="1" dirty="0">
                <a:solidFill>
                  <a:srgbClr val="333333"/>
                </a:solidFill>
              </a:rPr>
              <a:t>(من الصعب تغيير)</a:t>
            </a:r>
          </a:p>
          <a:p>
            <a:pPr marL="285750" indent="-285750" eaLnBrk="1" hangingPunct="1">
              <a:lnSpc>
                <a:spcPct val="100000"/>
              </a:lnSpc>
              <a:spcBef>
                <a:spcPts val="0"/>
              </a:spcBef>
              <a:buClr>
                <a:srgbClr val="333333"/>
              </a:buClr>
              <a:buFont typeface="WingDings"/>
              <a:buChar char=""/>
            </a:pPr>
            <a:r>
              <a:rPr lang="ar-AE" altLang="de-DE" sz="1700" i="1" dirty="0">
                <a:solidFill>
                  <a:srgbClr val="333333"/>
                </a:solidFill>
              </a:rPr>
              <a:t>أنا غير قابل للشفاء</a:t>
            </a:r>
          </a:p>
          <a:p>
            <a:pPr marL="285750" indent="-285750" eaLnBrk="1" hangingPunct="1">
              <a:lnSpc>
                <a:spcPct val="100000"/>
              </a:lnSpc>
              <a:spcBef>
                <a:spcPts val="0"/>
              </a:spcBef>
              <a:buClr>
                <a:srgbClr val="333333"/>
              </a:buClr>
              <a:buFont typeface="WingDings"/>
              <a:buChar char=""/>
            </a:pPr>
            <a:r>
              <a:rPr lang="ar-AE" altLang="de-DE" sz="1700" i="1" dirty="0">
                <a:solidFill>
                  <a:srgbClr val="333333"/>
                </a:solidFill>
              </a:rPr>
              <a:t>لدي جينات سيئة</a:t>
            </a:r>
            <a:endParaRPr lang="de-DE" altLang="de-DE" sz="1700" i="1" dirty="0">
              <a:solidFill>
                <a:srgbClr val="333333"/>
              </a:solidFill>
            </a:endParaRPr>
          </a:p>
          <a:p>
            <a:pPr eaLnBrk="1" hangingPunct="1">
              <a:lnSpc>
                <a:spcPct val="100000"/>
              </a:lnSpc>
              <a:spcBef>
                <a:spcPts val="1200"/>
              </a:spcBef>
            </a:pPr>
            <a:r>
              <a:rPr lang="ar-AE" altLang="de-DE" sz="1700" dirty="0">
                <a:solidFill>
                  <a:srgbClr val="004992"/>
                </a:solidFill>
              </a:rPr>
              <a:t>الآخرين</a:t>
            </a:r>
            <a:r>
              <a:rPr lang="de-DE" altLang="de-DE" sz="1700" dirty="0">
                <a:solidFill>
                  <a:srgbClr val="004992"/>
                </a:solidFill>
              </a:rPr>
              <a:t>…</a:t>
            </a:r>
            <a:r>
              <a:rPr lang="ar-AE" altLang="de-DE" sz="1700" dirty="0">
                <a:solidFill>
                  <a:srgbClr val="004992"/>
                </a:solidFill>
              </a:rPr>
              <a:t>:</a:t>
            </a:r>
          </a:p>
          <a:p>
            <a:pPr marL="285750" indent="-285750" eaLnBrk="1" hangingPunct="1">
              <a:lnSpc>
                <a:spcPct val="100000"/>
              </a:lnSpc>
              <a:spcBef>
                <a:spcPts val="0"/>
              </a:spcBef>
              <a:buClr>
                <a:srgbClr val="333333"/>
              </a:buClr>
              <a:buFont typeface="WingDings"/>
              <a:buChar char=""/>
            </a:pPr>
            <a:r>
              <a:rPr lang="ar-AE" altLang="de-DE" sz="1700" dirty="0">
                <a:solidFill>
                  <a:srgbClr val="333333"/>
                </a:solidFill>
              </a:rPr>
              <a:t>الطاقم الطبي لا يهتمون بي</a:t>
            </a:r>
            <a:endParaRPr lang="de-DE" altLang="de-DE" sz="1700" dirty="0">
              <a:solidFill>
                <a:srgbClr val="333333"/>
              </a:solidFill>
            </a:endParaRPr>
          </a:p>
          <a:p>
            <a:pPr eaLnBrk="1" hangingPunct="1">
              <a:lnSpc>
                <a:spcPct val="100000"/>
              </a:lnSpc>
              <a:spcBef>
                <a:spcPts val="1200"/>
              </a:spcBef>
            </a:pPr>
            <a:r>
              <a:rPr lang="ar-AE" altLang="de-DE" sz="1700" dirty="0">
                <a:solidFill>
                  <a:srgbClr val="333333"/>
                </a:solidFill>
              </a:rPr>
              <a:t>ا</a:t>
            </a:r>
            <a:r>
              <a:rPr lang="ar-AE" altLang="de-DE" sz="1700" dirty="0">
                <a:solidFill>
                  <a:srgbClr val="004992"/>
                </a:solidFill>
              </a:rPr>
              <a:t>سباب أخرى أو عشوائية </a:t>
            </a:r>
            <a:r>
              <a:rPr lang="de-DE" altLang="de-DE" sz="1700" dirty="0">
                <a:solidFill>
                  <a:srgbClr val="004992"/>
                </a:solidFill>
              </a:rPr>
              <a:t>…</a:t>
            </a:r>
            <a:r>
              <a:rPr lang="ar-AE" altLang="de-DE" sz="1700" dirty="0">
                <a:solidFill>
                  <a:srgbClr val="004992"/>
                </a:solidFill>
              </a:rPr>
              <a:t>:</a:t>
            </a:r>
          </a:p>
          <a:p>
            <a:pPr marL="285750" indent="-285750" eaLnBrk="1" hangingPunct="1">
              <a:lnSpc>
                <a:spcPct val="100000"/>
              </a:lnSpc>
              <a:spcBef>
                <a:spcPts val="0"/>
              </a:spcBef>
              <a:buClr>
                <a:srgbClr val="333333"/>
              </a:buClr>
              <a:buFont typeface="WingDings"/>
              <a:buChar char=""/>
            </a:pPr>
            <a:r>
              <a:rPr lang="ar-AE" altLang="de-DE" sz="1700" dirty="0">
                <a:solidFill>
                  <a:srgbClr val="333333"/>
                </a:solidFill>
              </a:rPr>
              <a:t>ربما كان من الممكن أن أشتفى إدا لم أشارك غرفتي مع 6 مرضى آخرين</a:t>
            </a:r>
          </a:p>
          <a:p>
            <a:pPr marL="285750" indent="-285750" eaLnBrk="1" hangingPunct="1">
              <a:lnSpc>
                <a:spcPct val="100000"/>
              </a:lnSpc>
              <a:spcBef>
                <a:spcPts val="0"/>
              </a:spcBef>
              <a:buClr>
                <a:srgbClr val="333333"/>
              </a:buClr>
              <a:buFont typeface="WingDings"/>
              <a:buChar char=""/>
            </a:pPr>
            <a:r>
              <a:rPr lang="ar-AE" altLang="de-DE" sz="1700" dirty="0">
                <a:solidFill>
                  <a:srgbClr val="333333"/>
                </a:solidFill>
              </a:rPr>
              <a:t>إذا كنت في أفضل مستشفى،كان من الممكن أن أشتفى سريعا</a:t>
            </a:r>
          </a:p>
          <a:p>
            <a:pPr marL="285750" indent="-285750" eaLnBrk="1" hangingPunct="1">
              <a:lnSpc>
                <a:spcPct val="100000"/>
              </a:lnSpc>
              <a:spcBef>
                <a:spcPts val="0"/>
              </a:spcBef>
              <a:buClr>
                <a:srgbClr val="333333"/>
              </a:buClr>
              <a:buFont typeface="WingDings"/>
              <a:buChar char=""/>
            </a:pPr>
            <a:r>
              <a:rPr lang="ar-AE" altLang="de-DE" sz="1700" dirty="0">
                <a:solidFill>
                  <a:srgbClr val="333333"/>
                </a:solidFill>
              </a:rPr>
              <a:t>في بعض الأحيان عملية الانتعاش تتطلب وقتا أكثر</a:t>
            </a:r>
          </a:p>
        </p:txBody>
      </p:sp>
      <p:sp>
        <p:nvSpPr>
          <p:cNvPr id="11" name="Caption_8"/>
          <p:cNvSpPr>
            <a:spLocks noChangeArrowheads="1"/>
          </p:cNvSpPr>
          <p:nvPr/>
        </p:nvSpPr>
        <p:spPr bwMode="auto">
          <a:xfrm flipH="1">
            <a:off x="913010"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1200">
                <a:latin typeface="+mn-lt"/>
                <a:ea typeface="+mn-ea"/>
                <a:cs typeface="+mn-cs"/>
              </a:rPr>
              <a:t>توقف عن متابعتي !</a:t>
            </a:r>
            <a:endParaRPr lang="de-DE" altLang="de-DE" sz="1200" dirty="0">
              <a:latin typeface="+mn-lt"/>
              <a:ea typeface="+mn-ea"/>
              <a:cs typeface="+mn-cs"/>
            </a:endParaRPr>
          </a:p>
        </p:txBody>
      </p:sp>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10</a:t>
            </a:fld>
            <a:endParaRPr lang="de-DE"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634356"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تخرج من المستشفى بدون أي تحسن</a:t>
            </a:r>
            <a:endParaRPr lang="en-US" altLang="de-DE" sz="3600" dirty="0">
              <a:latin typeface="+mn-lt"/>
              <a:ea typeface="+mn-ea"/>
              <a:cs typeface="+mn-cs"/>
            </a:endParaRPr>
          </a:p>
        </p:txBody>
      </p:sp>
      <p:sp>
        <p:nvSpPr>
          <p:cNvPr id="11266" name="Rectangle 2"/>
          <p:cNvSpPr>
            <a:spLocks noGrp="1" noChangeArrowheads="1"/>
          </p:cNvSpPr>
          <p:nvPr>
            <p:ph idx="1"/>
          </p:nvPr>
        </p:nvSpPr>
        <p:spPr/>
        <p:txBody>
          <a:bodyPr>
            <a:noAutofit/>
          </a:bodyPr>
          <a:lstStyle/>
          <a:p>
            <a:pPr eaLnBrk="1" hangingPunct="1">
              <a:lnSpc>
                <a:spcPct val="100000"/>
              </a:lnSpc>
              <a:spcBef>
                <a:spcPts val="0"/>
              </a:spcBef>
            </a:pPr>
            <a:r>
              <a:rPr lang="ar-AE" altLang="de-DE" sz="1700" i="1" dirty="0">
                <a:solidFill>
                  <a:srgbClr val="004992"/>
                </a:solidFill>
              </a:rPr>
              <a:t>التفسير...</a:t>
            </a:r>
          </a:p>
          <a:p>
            <a:pPr eaLnBrk="1" hangingPunct="1">
              <a:lnSpc>
                <a:spcPct val="100000"/>
              </a:lnSpc>
              <a:spcBef>
                <a:spcPts val="1200"/>
              </a:spcBef>
            </a:pPr>
            <a:r>
              <a:rPr lang="ar-AE" altLang="de-DE" sz="1700" i="1" dirty="0">
                <a:solidFill>
                  <a:srgbClr val="004992"/>
                </a:solidFill>
              </a:rPr>
              <a:t>النفسي</a:t>
            </a:r>
            <a:r>
              <a:rPr lang="de-DE" altLang="de-DE" sz="1700" i="1" dirty="0">
                <a:solidFill>
                  <a:srgbClr val="004992"/>
                </a:solidFill>
              </a:rPr>
              <a:t>…</a:t>
            </a:r>
            <a:endParaRPr lang="ar-AE" altLang="de-DE" sz="1700" i="1" dirty="0">
              <a:solidFill>
                <a:srgbClr val="004992"/>
              </a:solidFill>
            </a:endParaRPr>
          </a:p>
          <a:p>
            <a:pPr marL="285750" indent="-285750" eaLnBrk="1" hangingPunct="1">
              <a:lnSpc>
                <a:spcPct val="100000"/>
              </a:lnSpc>
              <a:spcBef>
                <a:spcPts val="0"/>
              </a:spcBef>
              <a:buClr>
                <a:srgbClr val="333333"/>
              </a:buClr>
              <a:buFont typeface="WingDings"/>
              <a:buChar char=""/>
            </a:pPr>
            <a:r>
              <a:rPr lang="ar-AE" altLang="de-DE" sz="1700" i="1" dirty="0">
                <a:solidFill>
                  <a:srgbClr val="333333"/>
                </a:solidFill>
              </a:rPr>
              <a:t>(يمكن أن يتغير إلى حد ما)</a:t>
            </a:r>
            <a:r>
              <a:rPr lang="de-DE" altLang="de-DE" sz="1700" i="1" dirty="0">
                <a:solidFill>
                  <a:srgbClr val="333333"/>
                </a:solidFill>
              </a:rPr>
              <a:t>:</a:t>
            </a:r>
            <a:endParaRPr lang="ar-AE" altLang="de-DE" sz="1700" i="1" dirty="0">
              <a:solidFill>
                <a:srgbClr val="333333"/>
              </a:solidFill>
            </a:endParaRPr>
          </a:p>
          <a:p>
            <a:pPr marL="285750" indent="-285750" eaLnBrk="1" hangingPunct="1">
              <a:lnSpc>
                <a:spcPct val="100000"/>
              </a:lnSpc>
              <a:spcBef>
                <a:spcPts val="0"/>
              </a:spcBef>
              <a:buClr>
                <a:srgbClr val="333333"/>
              </a:buClr>
              <a:buFont typeface="WingDings"/>
              <a:buChar char=""/>
            </a:pPr>
            <a:r>
              <a:rPr lang="ar-AE" altLang="de-DE" sz="1700" i="1" dirty="0">
                <a:solidFill>
                  <a:srgbClr val="333333"/>
                </a:solidFill>
              </a:rPr>
              <a:t>لم يكن لدي الحافزا لتغييرالأشياء</a:t>
            </a:r>
          </a:p>
          <a:p>
            <a:pPr marL="285750" indent="-285750" eaLnBrk="1" hangingPunct="1">
              <a:lnSpc>
                <a:spcPct val="100000"/>
              </a:lnSpc>
              <a:spcBef>
                <a:spcPts val="0"/>
              </a:spcBef>
              <a:buClr>
                <a:srgbClr val="333333"/>
              </a:buClr>
              <a:buFont typeface="WingDings"/>
              <a:buChar char=""/>
            </a:pPr>
            <a:r>
              <a:rPr lang="ar-AE" altLang="de-DE" sz="1700" i="1" dirty="0">
                <a:solidFill>
                  <a:srgbClr val="333333"/>
                </a:solidFill>
              </a:rPr>
              <a:t>لم أكن أآمن بالشفاء</a:t>
            </a:r>
            <a:endParaRPr lang="de-DE" altLang="de-DE" sz="1700" i="1" dirty="0">
              <a:solidFill>
                <a:srgbClr val="333333"/>
              </a:solidFill>
            </a:endParaRPr>
          </a:p>
          <a:p>
            <a:pPr eaLnBrk="1" hangingPunct="1">
              <a:lnSpc>
                <a:spcPct val="100000"/>
              </a:lnSpc>
              <a:spcBef>
                <a:spcPts val="1200"/>
              </a:spcBef>
              <a:buClr>
                <a:srgbClr val="006699"/>
              </a:buClr>
            </a:pPr>
            <a:r>
              <a:rPr lang="ar-AE" altLang="de-DE" sz="1700" i="1" dirty="0">
                <a:solidFill>
                  <a:srgbClr val="333333"/>
                </a:solidFill>
              </a:rPr>
              <a:t>(من الصعب تغيير)</a:t>
            </a:r>
          </a:p>
          <a:p>
            <a:pPr marL="285750" indent="-285750" eaLnBrk="1" hangingPunct="1">
              <a:lnSpc>
                <a:spcPct val="100000"/>
              </a:lnSpc>
              <a:spcBef>
                <a:spcPts val="0"/>
              </a:spcBef>
              <a:buClr>
                <a:srgbClr val="333333"/>
              </a:buClr>
              <a:buFont typeface="WingDings"/>
              <a:buChar char=""/>
            </a:pPr>
            <a:r>
              <a:rPr lang="ar-AE" altLang="de-DE" sz="1700" i="1" dirty="0">
                <a:solidFill>
                  <a:srgbClr val="333333"/>
                </a:solidFill>
              </a:rPr>
              <a:t>أنا غير قابل للشفاء</a:t>
            </a:r>
          </a:p>
          <a:p>
            <a:pPr marL="285750" indent="-285750" eaLnBrk="1" hangingPunct="1">
              <a:lnSpc>
                <a:spcPct val="100000"/>
              </a:lnSpc>
              <a:spcBef>
                <a:spcPts val="0"/>
              </a:spcBef>
              <a:buClr>
                <a:srgbClr val="333333"/>
              </a:buClr>
              <a:buFont typeface="WingDings"/>
              <a:buChar char=""/>
            </a:pPr>
            <a:r>
              <a:rPr lang="ar-AE" altLang="de-DE" sz="1700" i="1" dirty="0">
                <a:solidFill>
                  <a:srgbClr val="333333"/>
                </a:solidFill>
              </a:rPr>
              <a:t>لدي جينات سيئة</a:t>
            </a:r>
            <a:endParaRPr lang="de-DE" altLang="de-DE" sz="1700" i="1" dirty="0">
              <a:solidFill>
                <a:srgbClr val="333333"/>
              </a:solidFill>
            </a:endParaRPr>
          </a:p>
          <a:p>
            <a:pPr eaLnBrk="1" hangingPunct="1">
              <a:lnSpc>
                <a:spcPct val="100000"/>
              </a:lnSpc>
              <a:spcBef>
                <a:spcPts val="1200"/>
              </a:spcBef>
            </a:pPr>
            <a:r>
              <a:rPr lang="ar-AE" altLang="de-DE" sz="1700" dirty="0">
                <a:solidFill>
                  <a:srgbClr val="004992"/>
                </a:solidFill>
              </a:rPr>
              <a:t>الآخرين</a:t>
            </a:r>
            <a:r>
              <a:rPr lang="de-DE" altLang="de-DE" sz="1700" dirty="0">
                <a:solidFill>
                  <a:srgbClr val="004992"/>
                </a:solidFill>
              </a:rPr>
              <a:t>…</a:t>
            </a:r>
            <a:r>
              <a:rPr lang="ar-AE" altLang="de-DE" sz="1700" dirty="0">
                <a:solidFill>
                  <a:srgbClr val="004992"/>
                </a:solidFill>
              </a:rPr>
              <a:t>:</a:t>
            </a:r>
          </a:p>
          <a:p>
            <a:pPr marL="285750" indent="-285750" eaLnBrk="1" hangingPunct="1">
              <a:lnSpc>
                <a:spcPct val="100000"/>
              </a:lnSpc>
              <a:spcBef>
                <a:spcPts val="0"/>
              </a:spcBef>
              <a:buClr>
                <a:srgbClr val="333333"/>
              </a:buClr>
              <a:buFont typeface="WingDings"/>
              <a:buChar char=""/>
            </a:pPr>
            <a:r>
              <a:rPr lang="ar-AE" altLang="de-DE" sz="1700" dirty="0">
                <a:solidFill>
                  <a:srgbClr val="333333"/>
                </a:solidFill>
              </a:rPr>
              <a:t>الطاقم الطبي لا يهتمون بي</a:t>
            </a:r>
            <a:endParaRPr lang="de-DE" altLang="de-DE" sz="1700" dirty="0">
              <a:solidFill>
                <a:srgbClr val="333333"/>
              </a:solidFill>
            </a:endParaRPr>
          </a:p>
          <a:p>
            <a:pPr eaLnBrk="1" hangingPunct="1">
              <a:lnSpc>
                <a:spcPct val="100000"/>
              </a:lnSpc>
              <a:spcBef>
                <a:spcPts val="1200"/>
              </a:spcBef>
            </a:pPr>
            <a:r>
              <a:rPr lang="ar-AE" altLang="de-DE" sz="1700" dirty="0">
                <a:solidFill>
                  <a:srgbClr val="333333"/>
                </a:solidFill>
              </a:rPr>
              <a:t>ا</a:t>
            </a:r>
            <a:r>
              <a:rPr lang="ar-AE" altLang="de-DE" sz="1700" dirty="0">
                <a:solidFill>
                  <a:srgbClr val="004992"/>
                </a:solidFill>
              </a:rPr>
              <a:t>سباب أخرى أو عشوائية </a:t>
            </a:r>
            <a:r>
              <a:rPr lang="de-DE" altLang="de-DE" sz="1700" dirty="0">
                <a:solidFill>
                  <a:srgbClr val="004992"/>
                </a:solidFill>
              </a:rPr>
              <a:t>…</a:t>
            </a:r>
            <a:r>
              <a:rPr lang="ar-AE" altLang="de-DE" sz="1700" dirty="0">
                <a:solidFill>
                  <a:srgbClr val="004992"/>
                </a:solidFill>
              </a:rPr>
              <a:t>:</a:t>
            </a:r>
          </a:p>
          <a:p>
            <a:pPr marL="285750" indent="-285750" eaLnBrk="1" hangingPunct="1">
              <a:lnSpc>
                <a:spcPct val="100000"/>
              </a:lnSpc>
              <a:spcBef>
                <a:spcPts val="0"/>
              </a:spcBef>
              <a:buClr>
                <a:srgbClr val="333333"/>
              </a:buClr>
              <a:buFont typeface="WingDings"/>
              <a:buChar char=""/>
            </a:pPr>
            <a:r>
              <a:rPr lang="ar-AE" altLang="de-DE" sz="1700" dirty="0">
                <a:solidFill>
                  <a:srgbClr val="333333"/>
                </a:solidFill>
              </a:rPr>
              <a:t>ربما كان من الممكن أن أشتفى إدا لم أشارك غرفتي مع 6 مرضى آخرين</a:t>
            </a:r>
          </a:p>
          <a:p>
            <a:pPr marL="285750" indent="-285750" eaLnBrk="1" hangingPunct="1">
              <a:lnSpc>
                <a:spcPct val="100000"/>
              </a:lnSpc>
              <a:spcBef>
                <a:spcPts val="0"/>
              </a:spcBef>
              <a:buClr>
                <a:srgbClr val="333333"/>
              </a:buClr>
              <a:buFont typeface="WingDings"/>
              <a:buChar char=""/>
            </a:pPr>
            <a:r>
              <a:rPr lang="ar-AE" altLang="de-DE" sz="1700" dirty="0">
                <a:solidFill>
                  <a:srgbClr val="333333"/>
                </a:solidFill>
              </a:rPr>
              <a:t>إذا كنت في أفضل مستشفى،كان من الممكن أن أشتفى سريعا</a:t>
            </a:r>
          </a:p>
          <a:p>
            <a:pPr marL="285750" indent="-285750" eaLnBrk="1" hangingPunct="1">
              <a:lnSpc>
                <a:spcPct val="100000"/>
              </a:lnSpc>
              <a:spcBef>
                <a:spcPts val="0"/>
              </a:spcBef>
              <a:buClr>
                <a:srgbClr val="333333"/>
              </a:buClr>
              <a:buFont typeface="WingDings"/>
              <a:buChar char=""/>
            </a:pPr>
            <a:r>
              <a:rPr lang="ar-AE" altLang="de-DE" sz="1700" dirty="0">
                <a:solidFill>
                  <a:srgbClr val="333333"/>
                </a:solidFill>
              </a:rPr>
              <a:t>في بعض الأحيان عملية الانتعاش تتطلب وقتا أكثر</a:t>
            </a:r>
          </a:p>
        </p:txBody>
      </p:sp>
      <p:sp>
        <p:nvSpPr>
          <p:cNvPr id="11" name="Caption_8"/>
          <p:cNvSpPr>
            <a:spLocks noChangeArrowheads="1"/>
          </p:cNvSpPr>
          <p:nvPr/>
        </p:nvSpPr>
        <p:spPr bwMode="auto">
          <a:xfrm flipH="1">
            <a:off x="913010"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1200">
                <a:latin typeface="+mn-lt"/>
                <a:ea typeface="+mn-ea"/>
                <a:cs typeface="+mn-cs"/>
              </a:rPr>
              <a:t>توقف عن متابعتي !</a:t>
            </a:r>
            <a:endParaRPr lang="de-DE" altLang="de-DE" sz="1200" dirty="0">
              <a:latin typeface="+mn-lt"/>
              <a:ea typeface="+mn-ea"/>
              <a:cs typeface="+mn-cs"/>
            </a:endParaRPr>
          </a:p>
        </p:txBody>
      </p:sp>
      <p:sp>
        <p:nvSpPr>
          <p:cNvPr id="8" name="Caption_13"/>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ar-SA" altLang="de-DE" sz="2800" b="1" dirty="0">
                <a:solidFill>
                  <a:srgbClr val="FF0000"/>
                </a:solidFill>
                <a:latin typeface="+mn-lt"/>
                <a:ea typeface="+mn-ea"/>
                <a:cs typeface="+mn-cs"/>
              </a:rPr>
              <a:t>الحذر: من التفسيرمن جانب واحد!</a:t>
            </a:r>
            <a:endParaRPr lang="en-US" altLang="de-DE" sz="2800" b="1" dirty="0">
              <a:solidFill>
                <a:srgbClr val="FF0000"/>
              </a:solidFill>
              <a:latin typeface="+mn-lt"/>
              <a:ea typeface="+mn-ea"/>
              <a:cs typeface="+mn-cs"/>
            </a:endParaRPr>
          </a:p>
        </p:txBody>
      </p:sp>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11</a:t>
            </a:fld>
            <a:endParaRPr lang="de-DE" dirty="0"/>
          </a:p>
        </p:txBody>
      </p:sp>
    </p:spTree>
    <p:extLst>
      <p:ext uri="{BB962C8B-B14F-4D97-AF65-F5344CB8AC3E}">
        <p14:creationId xmlns:p14="http://schemas.microsoft.com/office/powerpoint/2010/main" val="49460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dirty="0">
                <a:latin typeface="+mn-lt"/>
                <a:ea typeface="+mn-ea"/>
                <a:cs typeface="+mn-cs"/>
              </a:rPr>
              <a:t>تخرج من المستشفى بدون أي تحسن</a:t>
            </a:r>
            <a:endParaRPr lang="en-US" altLang="de-DE" sz="3600" dirty="0">
              <a:latin typeface="+mn-lt"/>
              <a:ea typeface="+mn-ea"/>
              <a:cs typeface="+mn-cs"/>
            </a:endParaRPr>
          </a:p>
        </p:txBody>
      </p:sp>
      <p:sp>
        <p:nvSpPr>
          <p:cNvPr id="13314" name="Rectangle 3"/>
          <p:cNvSpPr>
            <a:spLocks noGrp="1" noChangeArrowheads="1"/>
          </p:cNvSpPr>
          <p:nvPr>
            <p:ph idx="1"/>
          </p:nvPr>
        </p:nvSpPr>
        <p:spPr>
          <a:xfrm>
            <a:off x="3649315" y="2204864"/>
            <a:ext cx="8099640" cy="4248000"/>
          </a:xfrm>
        </p:spPr>
        <p:txBody>
          <a:bodyPr>
            <a:noAutofit/>
          </a:bodyPr>
          <a:lstStyle/>
          <a:p>
            <a:pPr eaLnBrk="1" hangingPunct="1">
              <a:tabLst>
                <a:tab pos="0" algn="l"/>
              </a:tabLst>
            </a:pPr>
            <a:r>
              <a:rPr lang="ar-AE" altLang="de-DE" sz="2400" dirty="0">
                <a:solidFill>
                  <a:srgbClr val="004992"/>
                </a:solidFill>
              </a:rPr>
              <a:t>الآن حاول أن تجد الاجابات التي تنطوي على مجموعة متنوعة من الأسباب (اسباب متخلطة ،اسباب نفسية، وغيرها)</a:t>
            </a:r>
            <a:endParaRPr lang="en-US" altLang="de-DE" sz="2400" dirty="0">
              <a:solidFill>
                <a:srgbClr val="004992"/>
              </a:solidFill>
            </a:endParaRPr>
          </a:p>
          <a:p>
            <a:pPr lvl="0" defTabSz="914400" fontAlgn="base"/>
            <a:r>
              <a:rPr lang="ar-SA" altLang="de-DE" sz="2400" dirty="0">
                <a:solidFill>
                  <a:srgbClr val="333333"/>
                </a:solidFill>
              </a:rPr>
              <a:t>؟؟؟</a:t>
            </a:r>
            <a:endParaRPr lang="de-DE" altLang="de-DE" sz="2400" dirty="0">
              <a:solidFill>
                <a:srgbClr val="333333"/>
              </a:solidFill>
            </a:endParaRPr>
          </a:p>
          <a:p>
            <a:pPr lvl="0" defTabSz="914400" fontAlgn="base"/>
            <a:r>
              <a:rPr lang="ar-SA" altLang="de-DE" sz="2400" dirty="0">
                <a:solidFill>
                  <a:srgbClr val="333333"/>
                </a:solidFill>
              </a:rPr>
              <a:t>؟؟؟</a:t>
            </a:r>
            <a:endParaRPr lang="de-DE" altLang="de-DE" sz="2400" dirty="0">
              <a:solidFill>
                <a:srgbClr val="333333"/>
              </a:solidFill>
            </a:endParaRPr>
          </a:p>
          <a:p>
            <a:pPr lvl="0" defTabSz="914400" fontAlgn="base"/>
            <a:r>
              <a:rPr lang="ar-SA" altLang="de-DE" sz="2400" dirty="0">
                <a:solidFill>
                  <a:srgbClr val="333333"/>
                </a:solidFill>
              </a:rPr>
              <a:t>؟؟؟</a:t>
            </a:r>
            <a:endParaRPr lang="ar-AE" altLang="de-DE" sz="2400" dirty="0">
              <a:solidFill>
                <a:srgbClr val="333333"/>
              </a:solidFill>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634356"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8"/>
          <p:cNvSpPr>
            <a:spLocks noChangeArrowheads="1"/>
          </p:cNvSpPr>
          <p:nvPr/>
        </p:nvSpPr>
        <p:spPr bwMode="auto">
          <a:xfrm flipH="1">
            <a:off x="913010"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1200">
                <a:latin typeface="+mn-lt"/>
                <a:ea typeface="+mn-ea"/>
                <a:cs typeface="+mn-cs"/>
              </a:rPr>
              <a:t>توقف عن متابعتي !</a:t>
            </a:r>
            <a:endParaRPr lang="de-DE" altLang="de-DE" sz="1200" dirty="0">
              <a:latin typeface="+mn-lt"/>
              <a:ea typeface="+mn-ea"/>
              <a:cs typeface="+mn-cs"/>
            </a:endParaRPr>
          </a:p>
        </p:txBody>
      </p:sp>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12</a:t>
            </a:fld>
            <a:endParaRPr lang="de-DE"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634356"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تخرج من المستشفى بدون أي تحسن</a:t>
            </a:r>
            <a:endParaRPr lang="en-US" altLang="de-DE" sz="3600" dirty="0">
              <a:latin typeface="+mn-lt"/>
              <a:ea typeface="+mn-ea"/>
              <a:cs typeface="+mn-cs"/>
            </a:endParaRPr>
          </a:p>
        </p:txBody>
      </p:sp>
      <p:sp>
        <p:nvSpPr>
          <p:cNvPr id="14338" name="Rectangle 3"/>
          <p:cNvSpPr>
            <a:spLocks noGrp="1" noChangeArrowheads="1"/>
          </p:cNvSpPr>
          <p:nvPr>
            <p:ph idx="1"/>
          </p:nvPr>
        </p:nvSpPr>
        <p:spPr>
          <a:xfrm>
            <a:off x="3649315" y="2204864"/>
            <a:ext cx="8099640" cy="4248000"/>
          </a:xfrm>
        </p:spPr>
        <p:txBody>
          <a:bodyPr>
            <a:noAutofit/>
          </a:bodyPr>
          <a:lstStyle/>
          <a:p>
            <a:pPr eaLnBrk="1" hangingPunct="1">
              <a:tabLst>
                <a:tab pos="0" algn="l"/>
              </a:tabLst>
            </a:pPr>
            <a:r>
              <a:rPr lang="ar-AE" altLang="de-DE" sz="2400" dirty="0">
                <a:solidFill>
                  <a:srgbClr val="004992"/>
                </a:solidFill>
              </a:rPr>
              <a:t>الآن حاول أن تجد الاجابات التي تنطوي على مجموعة متنوعة من الأسباب (اسباب متخلطة ،اسباب نفسية، وغيرها)</a:t>
            </a:r>
            <a:endParaRPr lang="en-US" altLang="de-DE" sz="2400" dirty="0">
              <a:solidFill>
                <a:srgbClr val="004992"/>
              </a:solidFill>
            </a:endParaRPr>
          </a:p>
          <a:p>
            <a:pPr marL="342900" indent="-342900" eaLnBrk="1" hangingPunct="1">
              <a:buClr>
                <a:srgbClr val="333333"/>
              </a:buClr>
              <a:buFont typeface="WingDings"/>
              <a:buChar char=""/>
              <a:tabLst>
                <a:tab pos="0" algn="l"/>
              </a:tabLst>
            </a:pPr>
            <a:r>
              <a:rPr lang="ar-AE" altLang="de-DE" sz="2400" dirty="0">
                <a:solidFill>
                  <a:srgbClr val="333333"/>
                </a:solidFill>
              </a:rPr>
              <a:t>“الطاقم الطبي لم يكن لديه الكثير من الوقت لمساعدتي، لكنه كان بإمكاني أن أطلب المزيد من المساعدة منهم. وكان بإمكاني حضور الجلسات الجماعية في المستشفى أكثر. هذا قد يكون السبب في عدم إستشفائي”</a:t>
            </a:r>
          </a:p>
          <a:p>
            <a:pPr marL="342900" indent="-342900" eaLnBrk="1" hangingPunct="1">
              <a:buClr>
                <a:srgbClr val="333333"/>
              </a:buClr>
              <a:buFont typeface="WingDings"/>
              <a:buChar char=""/>
              <a:tabLst>
                <a:tab pos="0" algn="l"/>
              </a:tabLst>
            </a:pPr>
            <a:r>
              <a:rPr lang="ar-AE" altLang="de-DE" sz="2400" dirty="0">
                <a:solidFill>
                  <a:srgbClr val="333333"/>
                </a:solidFill>
              </a:rPr>
              <a:t>“ربما ينبغي أن أكون صبورا بشأن الانتعاش ، وأنا واثق أنه في المستقبل يمكن أن أجد مساعدة جيدة من قبل موظفين ماهرين”</a:t>
            </a:r>
          </a:p>
        </p:txBody>
      </p:sp>
      <p:sp>
        <p:nvSpPr>
          <p:cNvPr id="11" name="Caption_8"/>
          <p:cNvSpPr>
            <a:spLocks noChangeArrowheads="1"/>
          </p:cNvSpPr>
          <p:nvPr/>
        </p:nvSpPr>
        <p:spPr bwMode="auto">
          <a:xfrm flipH="1">
            <a:off x="913010"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1200">
                <a:latin typeface="+mn-lt"/>
                <a:ea typeface="+mn-ea"/>
                <a:cs typeface="+mn-cs"/>
              </a:rPr>
              <a:t>توقف عن متابعتي !</a:t>
            </a:r>
            <a:endParaRPr lang="de-DE" altLang="de-DE" sz="1200" dirty="0">
              <a:latin typeface="+mn-lt"/>
              <a:ea typeface="+mn-ea"/>
              <a:cs typeface="+mn-cs"/>
            </a:endParaRPr>
          </a:p>
        </p:txBody>
      </p:sp>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13</a:t>
            </a:fld>
            <a:endParaRPr lang="de-DE"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24"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الآثار السلبية لبعض الأمكانيات في تفسير الأحداث السيئة!</a:t>
            </a:r>
            <a:endParaRPr lang="he-IL" altLang="de-DE" sz="3600">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248066165"/>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r" defTabSz="914400" rtl="1" eaLnBrk="1" fontAlgn="base" latinLnBrk="0" hangingPunct="1">
                        <a:lnSpc>
                          <a:spcPct val="100000"/>
                        </a:lnSpc>
                        <a:spcBef>
                          <a:spcPts val="0"/>
                        </a:spcBef>
                        <a:spcAft>
                          <a:spcPts val="0"/>
                        </a:spcAft>
                        <a:buClr>
                          <a:schemeClr val="bg1"/>
                        </a:buClr>
                        <a:buSzTx/>
                        <a:buFont typeface="Arial" panose="020B0604020202020204" pitchFamily="34" charset="0"/>
                        <a:buNone/>
                        <a:tabLst/>
                      </a:pPr>
                      <a:r>
                        <a:rPr kumimoji="0" lang="ar-SA" sz="2400" b="1" i="0" u="none" strike="noStrike" cap="none" normalizeH="0" baseline="0" dirty="0">
                          <a:ln>
                            <a:noFill/>
                          </a:ln>
                          <a:solidFill>
                            <a:srgbClr val="333333"/>
                          </a:solidFill>
                          <a:effectLst/>
                          <a:latin typeface="+mn-lt"/>
                          <a:ea typeface="+mn-ea"/>
                          <a:cs typeface="+mn-cs"/>
                        </a:rPr>
                        <a:t>سيء:</a:t>
                      </a:r>
                      <a:r>
                        <a:rPr kumimoji="0" lang="ar-SA" sz="2400" b="0" i="0" u="none" strike="noStrike" cap="none" normalizeH="0" baseline="0" dirty="0">
                          <a:ln>
                            <a:noFill/>
                          </a:ln>
                          <a:solidFill>
                            <a:srgbClr val="004992"/>
                          </a:solidFill>
                          <a:effectLst/>
                          <a:latin typeface="+mn-lt"/>
                          <a:ea typeface="+mn-ea"/>
                          <a:cs typeface="+mn-cs"/>
                        </a:rPr>
                        <a:t>؟؟؟</a:t>
                      </a:r>
                      <a:r>
                        <a:rPr kumimoji="0" lang="ar-SA" sz="2400" b="0" i="0" u="none" strike="noStrike" cap="none" normalizeH="0" baseline="0" dirty="0">
                          <a:ln>
                            <a:noFill/>
                          </a:ln>
                          <a:solidFill>
                            <a:srgbClr val="FFFFFF"/>
                          </a:solidFill>
                          <a:effectLst/>
                          <a:latin typeface="+mn-lt"/>
                          <a:ea typeface="+mn-ea"/>
                          <a:cs typeface="+mn-cs"/>
                        </a:rPr>
                        <a:t> يقلل الثقة بالنفس</a:t>
                      </a:r>
                    </a:p>
                    <a:p>
                      <a:pPr marL="0" marR="0" lvl="0" indent="0" algn="r" defTabSz="914400" rtl="1" eaLnBrk="1" fontAlgn="base" latinLnBrk="0" hangingPunct="1">
                        <a:lnSpc>
                          <a:spcPct val="100000"/>
                        </a:lnSpc>
                        <a:spcBef>
                          <a:spcPts val="0"/>
                        </a:spcBef>
                        <a:spcAft>
                          <a:spcPts val="0"/>
                        </a:spcAft>
                        <a:buClr>
                          <a:schemeClr val="bg1"/>
                        </a:buClr>
                        <a:buSzTx/>
                        <a:buFont typeface="Arial" panose="020B0604020202020204" pitchFamily="34" charset="0"/>
                        <a:buNone/>
                        <a:tabLst/>
                      </a:pPr>
                      <a:r>
                        <a:rPr kumimoji="0" lang="ar-SA" sz="2400" b="1" i="0" u="none" strike="noStrike" cap="none" normalizeH="0" baseline="0" dirty="0">
                          <a:ln>
                            <a:noFill/>
                          </a:ln>
                          <a:solidFill>
                            <a:srgbClr val="333333"/>
                          </a:solidFill>
                          <a:effectLst/>
                          <a:latin typeface="+mn-lt"/>
                          <a:ea typeface="+mn-ea"/>
                          <a:cs typeface="+mn-cs"/>
                        </a:rPr>
                        <a:t>جيد:</a:t>
                      </a:r>
                      <a:r>
                        <a:rPr kumimoji="0" lang="ar-SA" sz="2400" b="0" i="0" u="none" strike="noStrike" cap="none" normalizeH="0" baseline="0" dirty="0">
                          <a:ln>
                            <a:noFill/>
                          </a:ln>
                          <a:solidFill>
                            <a:srgbClr val="004992"/>
                          </a:solidFill>
                          <a:effectLst/>
                          <a:latin typeface="+mn-lt"/>
                          <a:ea typeface="+mn-ea"/>
                          <a:cs typeface="+mn-cs"/>
                        </a:rPr>
                        <a:t>؟؟؟</a:t>
                      </a:r>
                      <a:r>
                        <a:rPr kumimoji="0" lang="ar-SA" sz="2400" b="0" i="0" u="none" strike="noStrike" cap="none" normalizeH="0" baseline="0" dirty="0">
                          <a:ln>
                            <a:noFill/>
                          </a:ln>
                          <a:solidFill>
                            <a:srgbClr val="FFFFFF"/>
                          </a:solidFill>
                          <a:effectLst/>
                          <a:latin typeface="+mn-lt"/>
                          <a:ea typeface="+mn-ea"/>
                          <a:cs typeface="+mn-cs"/>
                        </a:rPr>
                        <a:t> تصرف نبيل لأنه تحمل المسؤولية</a:t>
                      </a:r>
                      <a:r>
                        <a:rPr kumimoji="0" lang="en-US" sz="2400" b="0" i="0" u="none" strike="noStrike" cap="none" normalizeH="0" baseline="0" dirty="0">
                          <a:ln>
                            <a:noFill/>
                          </a:ln>
                          <a:solidFill>
                            <a:srgbClr val="FFFFFF"/>
                          </a:solidFill>
                          <a:effectLst/>
                          <a:latin typeface="+mn-lt"/>
                          <a:ea typeface="+mn-ea"/>
                          <a:cs typeface="+mn-cs"/>
                        </a:rPr>
                        <a:t> </a:t>
                      </a:r>
                      <a:r>
                        <a:rPr kumimoji="0" lang="ar-SA" sz="2400" b="0" i="0" u="none" strike="noStrike" cap="none" normalizeH="0" baseline="0" dirty="0">
                          <a:ln>
                            <a:noFill/>
                          </a:ln>
                          <a:solidFill>
                            <a:srgbClr val="FFFFFF"/>
                          </a:solidFill>
                          <a:effectLst/>
                          <a:latin typeface="+mn-lt"/>
                          <a:ea typeface="+mn-ea"/>
                          <a:cs typeface="+mn-cs"/>
                        </a:rPr>
                        <a:t>(”لاعب رياضي جيد“)</a:t>
                      </a:r>
                      <a:endParaRPr kumimoji="0" lang="de-DE" sz="2400" b="0" i="0" u="none" strike="noStrike" cap="none" normalizeH="0" baseline="0" dirty="0">
                        <a:ln>
                          <a:noFill/>
                        </a:ln>
                        <a:solidFill>
                          <a:srgbClr val="FFFFFF"/>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0"/>
                        </a:spcBef>
                        <a:spcAft>
                          <a:spcPts val="0"/>
                        </a:spcAft>
                        <a:buClr>
                          <a:srgbClr val="336699"/>
                        </a:buClr>
                        <a:buSzTx/>
                        <a:buFontTx/>
                        <a:buNone/>
                        <a:tabLst/>
                      </a:pPr>
                      <a:r>
                        <a:rPr kumimoji="0" lang="ar-SA" sz="2400" b="1" i="0" u="none" strike="noStrike" cap="none" normalizeH="0" baseline="0" dirty="0">
                          <a:ln>
                            <a:noFill/>
                          </a:ln>
                          <a:solidFill>
                            <a:srgbClr val="333333"/>
                          </a:solidFill>
                          <a:effectLst/>
                          <a:latin typeface="+mn-lt"/>
                          <a:ea typeface="+mn-ea"/>
                          <a:cs typeface="+mn-cs"/>
                        </a:rPr>
                        <a:t>التفسيرالذاتي</a:t>
                      </a:r>
                    </a:p>
                    <a:p>
                      <a:pPr marL="0" marR="0" lvl="0" indent="0" algn="r" defTabSz="914400" rtl="1" eaLnBrk="1" fontAlgn="base" latinLnBrk="0" hangingPunct="1">
                        <a:lnSpc>
                          <a:spcPct val="100000"/>
                        </a:lnSpc>
                        <a:spcBef>
                          <a:spcPts val="0"/>
                        </a:spcBef>
                        <a:spcAft>
                          <a:spcPts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(مثال</a:t>
                      </a:r>
                      <a:r>
                        <a:rPr kumimoji="0" lang="ar-SA" sz="2400" b="0" i="0" u="none" strike="noStrike" cap="none" normalizeH="0" baseline="0">
                          <a:ln>
                            <a:noFill/>
                          </a:ln>
                          <a:solidFill>
                            <a:srgbClr val="333333"/>
                          </a:solidFill>
                          <a:effectLst/>
                          <a:latin typeface="+mn-lt"/>
                          <a:ea typeface="+mn-ea"/>
                          <a:cs typeface="+mn-cs"/>
                        </a:rPr>
                        <a:t>: ”عندك </a:t>
                      </a:r>
                      <a:r>
                        <a:rPr kumimoji="0" lang="ar-SA" sz="2400" b="0" i="0" u="none" strike="noStrike" cap="none" normalizeH="0" baseline="0" dirty="0">
                          <a:ln>
                            <a:noFill/>
                          </a:ln>
                          <a:solidFill>
                            <a:srgbClr val="333333"/>
                          </a:solidFill>
                          <a:effectLst/>
                          <a:latin typeface="+mn-lt"/>
                          <a:ea typeface="+mn-ea"/>
                          <a:cs typeface="+mn-cs"/>
                        </a:rPr>
                        <a:t>حق. هدا خطئي وأنا مدين باعتذار </a:t>
                      </a:r>
                      <a:r>
                        <a:rPr kumimoji="0" lang="ar-SA" sz="2400" b="0" i="0" u="none" strike="noStrike" cap="none" normalizeH="0" baseline="0">
                          <a:ln>
                            <a:noFill/>
                          </a:ln>
                          <a:solidFill>
                            <a:srgbClr val="333333"/>
                          </a:solidFill>
                          <a:effectLst/>
                          <a:latin typeface="+mn-lt"/>
                          <a:ea typeface="+mn-ea"/>
                          <a:cs typeface="+mn-cs"/>
                        </a:rPr>
                        <a:t>للجماهير!“)</a:t>
                      </a:r>
                      <a:endParaRPr kumimoji="0" lang="en-GB"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r" defTabSz="914400" rtl="1" eaLnBrk="1" fontAlgn="base" latinLnBrk="0" hangingPunct="1">
                        <a:lnSpc>
                          <a:spcPct val="100000"/>
                        </a:lnSpc>
                        <a:spcBef>
                          <a:spcPts val="0"/>
                        </a:spcBef>
                        <a:spcAft>
                          <a:spcPts val="0"/>
                        </a:spcAft>
                        <a:buClr>
                          <a:srgbClr val="E3EFF8"/>
                        </a:buClr>
                        <a:buSzTx/>
                        <a:buFont typeface="Arial" panose="020B0604020202020204" pitchFamily="34" charset="0"/>
                        <a:buNone/>
                        <a:tabLst/>
                      </a:pPr>
                      <a:r>
                        <a:rPr kumimoji="0" lang="ar-SA" sz="2400" b="1" i="0" u="none" strike="noStrike" cap="none" normalizeH="0" baseline="0" dirty="0">
                          <a:ln>
                            <a:noFill/>
                          </a:ln>
                          <a:solidFill>
                            <a:srgbClr val="333333"/>
                          </a:solidFill>
                          <a:effectLst/>
                          <a:latin typeface="+mn-lt"/>
                          <a:ea typeface="+mn-ea"/>
                          <a:cs typeface="+mn-cs"/>
                        </a:rPr>
                        <a:t>سيء:</a:t>
                      </a:r>
                      <a:r>
                        <a:rPr kumimoji="0" lang="ar-SA" sz="2400" b="0" i="0" u="none" strike="noStrike" cap="none" normalizeH="0" baseline="0" dirty="0">
                          <a:ln>
                            <a:noFill/>
                          </a:ln>
                          <a:solidFill>
                            <a:srgbClr val="004992"/>
                          </a:solidFill>
                          <a:effectLst/>
                          <a:latin typeface="+mn-lt"/>
                          <a:ea typeface="+mn-ea"/>
                          <a:cs typeface="+mn-cs"/>
                        </a:rPr>
                        <a:t>؟؟؟</a:t>
                      </a:r>
                      <a:r>
                        <a:rPr kumimoji="0" lang="ar-SA" sz="2400" b="0" i="0" u="none" strike="noStrike" cap="none" normalizeH="0" baseline="0" dirty="0">
                          <a:ln>
                            <a:noFill/>
                          </a:ln>
                          <a:solidFill>
                            <a:srgbClr val="E3EFF8"/>
                          </a:solidFill>
                          <a:effectLst/>
                          <a:latin typeface="+mn-lt"/>
                          <a:ea typeface="+mn-ea"/>
                          <a:cs typeface="+mn-cs"/>
                        </a:rPr>
                        <a:t> دفع المسؤولية على الآخرين يعتبرتصرف غير مهذب</a:t>
                      </a:r>
                    </a:p>
                    <a:p>
                      <a:pPr marL="0" marR="0" lvl="0" indent="0" algn="r" defTabSz="914400" rtl="1" eaLnBrk="1" fontAlgn="base" latinLnBrk="0" hangingPunct="1">
                        <a:lnSpc>
                          <a:spcPct val="100000"/>
                        </a:lnSpc>
                        <a:spcBef>
                          <a:spcPts val="0"/>
                        </a:spcBef>
                        <a:spcAft>
                          <a:spcPts val="0"/>
                        </a:spcAft>
                        <a:buClr>
                          <a:srgbClr val="E3EFF8"/>
                        </a:buClr>
                        <a:buSzTx/>
                        <a:buFont typeface="Arial" panose="020B0604020202020204" pitchFamily="34" charset="0"/>
                        <a:buNone/>
                        <a:tabLst/>
                      </a:pPr>
                      <a:r>
                        <a:rPr kumimoji="0" lang="ar-SA" sz="2400" b="1" i="0" u="none" strike="noStrike" cap="none" normalizeH="0" baseline="0" dirty="0">
                          <a:ln>
                            <a:noFill/>
                          </a:ln>
                          <a:solidFill>
                            <a:srgbClr val="333333"/>
                          </a:solidFill>
                          <a:effectLst/>
                          <a:latin typeface="+mn-lt"/>
                          <a:ea typeface="+mn-ea"/>
                          <a:cs typeface="+mn-cs"/>
                        </a:rPr>
                        <a:t>جيد:</a:t>
                      </a:r>
                      <a:r>
                        <a:rPr kumimoji="0" lang="ar-SA" sz="2400" b="0" i="0" u="none" strike="noStrike" cap="none" normalizeH="0" baseline="0" dirty="0">
                          <a:ln>
                            <a:noFill/>
                          </a:ln>
                          <a:solidFill>
                            <a:srgbClr val="004992"/>
                          </a:solidFill>
                          <a:effectLst/>
                          <a:latin typeface="+mn-lt"/>
                          <a:ea typeface="+mn-ea"/>
                          <a:cs typeface="+mn-cs"/>
                        </a:rPr>
                        <a:t>؟؟؟</a:t>
                      </a:r>
                      <a:r>
                        <a:rPr kumimoji="0" lang="ar-SA" sz="2400" b="0" i="0" u="none" strike="noStrike" cap="none" normalizeH="0" baseline="0" dirty="0">
                          <a:ln>
                            <a:noFill/>
                          </a:ln>
                          <a:solidFill>
                            <a:srgbClr val="E3EFF8"/>
                          </a:solidFill>
                          <a:effectLst/>
                          <a:latin typeface="+mn-lt"/>
                          <a:ea typeface="+mn-ea"/>
                          <a:cs typeface="+mn-cs"/>
                        </a:rPr>
                        <a:t> الثقة بالنفس ليست مهددة</a:t>
                      </a:r>
                      <a:endParaRPr kumimoji="0" lang="en-GB" sz="2400" b="0" i="0" u="none" strike="noStrike" cap="none" normalizeH="0" baseline="0" dirty="0">
                        <a:ln>
                          <a:noFill/>
                        </a:ln>
                        <a:solidFill>
                          <a:srgbClr val="E3EFF8"/>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0"/>
                        </a:spcBef>
                        <a:spcAft>
                          <a:spcPts val="0"/>
                        </a:spcAft>
                        <a:buClr>
                          <a:srgbClr val="336699"/>
                        </a:buClr>
                        <a:buSzTx/>
                        <a:buFontTx/>
                        <a:buNone/>
                        <a:tabLst/>
                      </a:pPr>
                      <a:r>
                        <a:rPr kumimoji="0" lang="ar-SA" sz="2400" b="1" i="0" u="none" strike="noStrike" cap="none" normalizeH="0" baseline="0" dirty="0">
                          <a:ln>
                            <a:noFill/>
                          </a:ln>
                          <a:solidFill>
                            <a:srgbClr val="333333"/>
                          </a:solidFill>
                          <a:effectLst/>
                          <a:latin typeface="+mn-lt"/>
                          <a:ea typeface="+mn-ea"/>
                          <a:cs typeface="+mn-cs"/>
                        </a:rPr>
                        <a:t>التفسير:أسباب أخرى / ظروف عشوائية</a:t>
                      </a:r>
                    </a:p>
                    <a:p>
                      <a:pPr marL="0" marR="0" lvl="0" indent="0" algn="r" defTabSz="914400" rtl="1" eaLnBrk="1" fontAlgn="base" latinLnBrk="0" hangingPunct="1">
                        <a:lnSpc>
                          <a:spcPct val="100000"/>
                        </a:lnSpc>
                        <a:spcBef>
                          <a:spcPts val="0"/>
                        </a:spcBef>
                        <a:spcAft>
                          <a:spcPts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(على سبيل </a:t>
                      </a:r>
                      <a:r>
                        <a:rPr kumimoji="0" lang="ar-SA" sz="2400" b="0" i="0" u="none" strike="noStrike" cap="none" normalizeH="0" baseline="0">
                          <a:ln>
                            <a:noFill/>
                          </a:ln>
                          <a:solidFill>
                            <a:srgbClr val="333333"/>
                          </a:solidFill>
                          <a:effectLst/>
                          <a:latin typeface="+mn-lt"/>
                          <a:ea typeface="+mn-ea"/>
                          <a:cs typeface="+mn-cs"/>
                        </a:rPr>
                        <a:t>المثال ”لقد </a:t>
                      </a:r>
                      <a:r>
                        <a:rPr kumimoji="0" lang="ar-SA" sz="2400" b="0" i="0" u="none" strike="noStrike" cap="none" normalizeH="0" baseline="0" dirty="0">
                          <a:ln>
                            <a:noFill/>
                          </a:ln>
                          <a:solidFill>
                            <a:srgbClr val="333333"/>
                          </a:solidFill>
                          <a:effectLst/>
                          <a:latin typeface="+mn-lt"/>
                          <a:ea typeface="+mn-ea"/>
                          <a:cs typeface="+mn-cs"/>
                        </a:rPr>
                        <a:t>كان الحارس </a:t>
                      </a:r>
                      <a:r>
                        <a:rPr kumimoji="0" lang="ar-SA" sz="2400" b="0" i="0" u="none" strike="noStrike" cap="none" normalizeH="0" baseline="0">
                          <a:ln>
                            <a:noFill/>
                          </a:ln>
                          <a:solidFill>
                            <a:srgbClr val="333333"/>
                          </a:solidFill>
                          <a:effectLst/>
                          <a:latin typeface="+mn-lt"/>
                          <a:ea typeface="+mn-ea"/>
                          <a:cs typeface="+mn-cs"/>
                        </a:rPr>
                        <a:t>هو السبب“</a:t>
                      </a:r>
                      <a:endParaRPr kumimoji="0" lang="ar-SA" sz="2400" b="0" i="0"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ts val="0"/>
                        </a:spcBef>
                        <a:spcAft>
                          <a:spcPts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لعب كرة القدم في يوم الأحد دائما هكدا)	</a:t>
                      </a:r>
                      <a:endParaRPr kumimoji="0" lang="en-GB" sz="2400" b="0" i="0" u="none" strike="noStrike" cap="none" normalizeH="0" baseline="0" dirty="0">
                        <a:ln>
                          <a:noFill/>
                        </a:ln>
                        <a:solidFill>
                          <a:srgbClr val="E3EFF8"/>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11103991" y="2204864"/>
            <a:ext cx="633984" cy="633984"/>
          </a:xfrm>
          <a:prstGeom prst="rect">
            <a:avLst/>
          </a:prstGeom>
          <a:blipFill>
            <a:blip r:embed="rId3" cstate="print"/>
            <a:stretch>
              <a:fillRect/>
            </a:stretch>
          </a:blipFill>
        </p:spPr>
        <p:txBody>
          <a:bodyPr wrap="square" lIns="0" tIns="0" rIns="0" bIns="0" rtlCol="0"/>
          <a:lstStyle/>
          <a:p>
            <a:pPr algn="r" rtl="1"/>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49316"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14</a:t>
            </a:fld>
            <a:endParaRPr lang="de-DE" dirty="0"/>
          </a:p>
        </p:txBody>
      </p:sp>
      <p:sp>
        <p:nvSpPr>
          <p:cNvPr id="15" name="Caption_16"/>
          <p:cNvSpPr>
            <a:spLocks noChangeArrowheads="1"/>
          </p:cNvSpPr>
          <p:nvPr/>
        </p:nvSpPr>
        <p:spPr bwMode="auto">
          <a:xfrm flipH="1">
            <a:off x="6889676"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1800" dirty="0">
                <a:latin typeface="+mn-lt"/>
                <a:ea typeface="+mn-ea"/>
                <a:cs typeface="+mn-cs"/>
              </a:rPr>
              <a:t>إذا كنت قد لعبت أفضل ، فإن الفريق الآخر لم  يسجل هدفا عليك!</a:t>
            </a:r>
            <a:endParaRPr lang="en-CA" altLang="de-DE" sz="1800" dirty="0">
              <a:latin typeface="+mn-lt"/>
              <a:ea typeface="+mn-ea"/>
              <a:cs typeface="+mn-cs"/>
            </a:endParaRPr>
          </a:p>
        </p:txBody>
      </p:sp>
    </p:spTree>
    <p:extLst>
      <p:ext uri="{BB962C8B-B14F-4D97-AF65-F5344CB8AC3E}">
        <p14:creationId xmlns:p14="http://schemas.microsoft.com/office/powerpoint/2010/main" val="11826373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24"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الآثار السلبية لبعض الأمكانيات في تفسير الأحداث السيئة!</a:t>
            </a:r>
            <a:endParaRPr lang="he-IL" altLang="de-DE" sz="3600">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3376299495"/>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r" defTabSz="914400" rtl="1" eaLnBrk="1" fontAlgn="base" latinLnBrk="0" hangingPunct="1">
                        <a:lnSpc>
                          <a:spcPct val="100000"/>
                        </a:lnSpc>
                        <a:spcBef>
                          <a:spcPts val="0"/>
                        </a:spcBef>
                        <a:spcAft>
                          <a:spcPts val="0"/>
                        </a:spcAft>
                        <a:buClr>
                          <a:schemeClr val="bg1"/>
                        </a:buClr>
                        <a:buSzTx/>
                        <a:buFont typeface="Arial" panose="020B0604020202020204" pitchFamily="34" charset="0"/>
                        <a:buNone/>
                        <a:tabLst/>
                      </a:pPr>
                      <a:r>
                        <a:rPr kumimoji="0" lang="ar-SA" sz="2400" b="1" i="0" u="none" strike="noStrike" cap="none" normalizeH="0" baseline="0" dirty="0">
                          <a:ln>
                            <a:noFill/>
                          </a:ln>
                          <a:solidFill>
                            <a:srgbClr val="333333"/>
                          </a:solidFill>
                          <a:effectLst/>
                          <a:latin typeface="+mn-lt"/>
                          <a:ea typeface="+mn-ea"/>
                          <a:cs typeface="+mn-cs"/>
                        </a:rPr>
                        <a:t>سيء:</a:t>
                      </a:r>
                      <a:r>
                        <a:rPr kumimoji="0" lang="ar-SA" sz="2400" b="0" i="0" u="none" strike="noStrike" cap="none" normalizeH="0" baseline="0" dirty="0">
                          <a:ln>
                            <a:noFill/>
                          </a:ln>
                          <a:solidFill>
                            <a:srgbClr val="333333"/>
                          </a:solidFill>
                          <a:effectLst/>
                          <a:latin typeface="+mn-lt"/>
                          <a:ea typeface="+mn-ea"/>
                          <a:cs typeface="+mn-cs"/>
                        </a:rPr>
                        <a:t> يقلل الثقة بالنفس</a:t>
                      </a:r>
                    </a:p>
                    <a:p>
                      <a:pPr marL="0" marR="0" lvl="0" indent="0" algn="r" defTabSz="914400" rtl="1" eaLnBrk="1" fontAlgn="base" latinLnBrk="0" hangingPunct="1">
                        <a:lnSpc>
                          <a:spcPct val="100000"/>
                        </a:lnSpc>
                        <a:spcBef>
                          <a:spcPts val="0"/>
                        </a:spcBef>
                        <a:spcAft>
                          <a:spcPts val="0"/>
                        </a:spcAft>
                        <a:buClr>
                          <a:schemeClr val="bg1"/>
                        </a:buClr>
                        <a:buSzTx/>
                        <a:buFont typeface="Arial" panose="020B0604020202020204" pitchFamily="34" charset="0"/>
                        <a:buNone/>
                        <a:tabLst/>
                      </a:pPr>
                      <a:r>
                        <a:rPr kumimoji="0" lang="ar-SA" sz="2400" b="1" i="0" u="none" strike="noStrike" cap="none" normalizeH="0" baseline="0" dirty="0">
                          <a:ln>
                            <a:noFill/>
                          </a:ln>
                          <a:solidFill>
                            <a:srgbClr val="333333"/>
                          </a:solidFill>
                          <a:effectLst/>
                          <a:latin typeface="+mn-lt"/>
                          <a:ea typeface="+mn-ea"/>
                          <a:cs typeface="+mn-cs"/>
                        </a:rPr>
                        <a:t>جيد:</a:t>
                      </a:r>
                      <a:r>
                        <a:rPr kumimoji="0" lang="ar-SA" sz="2400" b="0" i="0" u="none" strike="noStrike" cap="none" normalizeH="0" baseline="0" dirty="0">
                          <a:ln>
                            <a:noFill/>
                          </a:ln>
                          <a:solidFill>
                            <a:srgbClr val="333333"/>
                          </a:solidFill>
                          <a:effectLst/>
                          <a:latin typeface="+mn-lt"/>
                          <a:ea typeface="+mn-ea"/>
                          <a:cs typeface="+mn-cs"/>
                        </a:rPr>
                        <a:t> تصرف نبيل لأنه تحمل المسؤولية</a:t>
                      </a:r>
                      <a:r>
                        <a:rPr kumimoji="0" lang="en-US" sz="2400" b="0" i="0" u="none" strike="noStrike" cap="none" normalizeH="0" baseline="0" dirty="0">
                          <a:ln>
                            <a:noFill/>
                          </a:ln>
                          <a:solidFill>
                            <a:srgbClr val="333333"/>
                          </a:solidFill>
                          <a:effectLst/>
                          <a:latin typeface="+mn-lt"/>
                          <a:ea typeface="+mn-ea"/>
                          <a:cs typeface="+mn-cs"/>
                        </a:rPr>
                        <a:t> </a:t>
                      </a:r>
                      <a:r>
                        <a:rPr kumimoji="0" lang="ar-SA" sz="2400" b="0" i="0" u="none" strike="noStrike" cap="none" normalizeH="0" baseline="0" dirty="0">
                          <a:ln>
                            <a:noFill/>
                          </a:ln>
                          <a:solidFill>
                            <a:srgbClr val="333333"/>
                          </a:solidFill>
                          <a:effectLst/>
                          <a:latin typeface="+mn-lt"/>
                          <a:ea typeface="+mn-ea"/>
                          <a:cs typeface="+mn-cs"/>
                        </a:rPr>
                        <a:t>(”لاعب رياضي جيد“)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0"/>
                        </a:spcBef>
                        <a:spcAft>
                          <a:spcPts val="0"/>
                        </a:spcAft>
                        <a:buClr>
                          <a:srgbClr val="336699"/>
                        </a:buClr>
                        <a:buSzTx/>
                        <a:buFontTx/>
                        <a:buNone/>
                        <a:tabLst/>
                      </a:pPr>
                      <a:r>
                        <a:rPr kumimoji="0" lang="ar-SA" sz="2400" b="1" i="0" u="none" strike="noStrike" cap="none" normalizeH="0" baseline="0" dirty="0">
                          <a:ln>
                            <a:noFill/>
                          </a:ln>
                          <a:solidFill>
                            <a:srgbClr val="333333"/>
                          </a:solidFill>
                          <a:effectLst/>
                          <a:latin typeface="+mn-lt"/>
                          <a:ea typeface="+mn-ea"/>
                          <a:cs typeface="+mn-cs"/>
                        </a:rPr>
                        <a:t>التفسيرالذاتي</a:t>
                      </a:r>
                    </a:p>
                    <a:p>
                      <a:pPr marL="0" marR="0" lvl="0" indent="0" algn="r" defTabSz="914400" rtl="1" eaLnBrk="1" fontAlgn="base" latinLnBrk="0" hangingPunct="1">
                        <a:lnSpc>
                          <a:spcPct val="100000"/>
                        </a:lnSpc>
                        <a:spcBef>
                          <a:spcPts val="0"/>
                        </a:spcBef>
                        <a:spcAft>
                          <a:spcPts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(مثال</a:t>
                      </a:r>
                      <a:r>
                        <a:rPr kumimoji="0" lang="ar-SA" sz="2400" b="0" i="0" u="none" strike="noStrike" cap="none" normalizeH="0" baseline="0">
                          <a:ln>
                            <a:noFill/>
                          </a:ln>
                          <a:solidFill>
                            <a:srgbClr val="333333"/>
                          </a:solidFill>
                          <a:effectLst/>
                          <a:latin typeface="+mn-lt"/>
                          <a:ea typeface="+mn-ea"/>
                          <a:cs typeface="+mn-cs"/>
                        </a:rPr>
                        <a:t>: ”عندك </a:t>
                      </a:r>
                      <a:r>
                        <a:rPr kumimoji="0" lang="ar-SA" sz="2400" b="0" i="0" u="none" strike="noStrike" cap="none" normalizeH="0" baseline="0" dirty="0">
                          <a:ln>
                            <a:noFill/>
                          </a:ln>
                          <a:solidFill>
                            <a:srgbClr val="333333"/>
                          </a:solidFill>
                          <a:effectLst/>
                          <a:latin typeface="+mn-lt"/>
                          <a:ea typeface="+mn-ea"/>
                          <a:cs typeface="+mn-cs"/>
                        </a:rPr>
                        <a:t>حق. هدا خطئي وأنا مدين باعتذار </a:t>
                      </a:r>
                      <a:r>
                        <a:rPr kumimoji="0" lang="ar-SA" sz="2400" b="0" i="0" u="none" strike="noStrike" cap="none" normalizeH="0" baseline="0">
                          <a:ln>
                            <a:noFill/>
                          </a:ln>
                          <a:solidFill>
                            <a:srgbClr val="333333"/>
                          </a:solidFill>
                          <a:effectLst/>
                          <a:latin typeface="+mn-lt"/>
                          <a:ea typeface="+mn-ea"/>
                          <a:cs typeface="+mn-cs"/>
                        </a:rPr>
                        <a:t>للجماهير!“)</a:t>
                      </a:r>
                      <a:endParaRPr kumimoji="0" lang="en-GB"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r" defTabSz="914400" rtl="1" eaLnBrk="1" fontAlgn="base" latinLnBrk="0" hangingPunct="1">
                        <a:lnSpc>
                          <a:spcPct val="100000"/>
                        </a:lnSpc>
                        <a:spcBef>
                          <a:spcPts val="0"/>
                        </a:spcBef>
                        <a:spcAft>
                          <a:spcPts val="0"/>
                        </a:spcAft>
                        <a:buClr>
                          <a:srgbClr val="E3EFF8"/>
                        </a:buClr>
                        <a:buSzTx/>
                        <a:buFont typeface="Arial" panose="020B0604020202020204" pitchFamily="34" charset="0"/>
                        <a:buNone/>
                        <a:tabLst/>
                      </a:pPr>
                      <a:r>
                        <a:rPr kumimoji="0" lang="ar-SA" sz="2400" b="1" i="0" u="none" strike="noStrike" cap="none" normalizeH="0" baseline="0" dirty="0">
                          <a:ln>
                            <a:noFill/>
                          </a:ln>
                          <a:solidFill>
                            <a:srgbClr val="333333"/>
                          </a:solidFill>
                          <a:effectLst/>
                          <a:latin typeface="+mn-lt"/>
                          <a:ea typeface="+mn-ea"/>
                          <a:cs typeface="+mn-cs"/>
                        </a:rPr>
                        <a:t>سيء:</a:t>
                      </a:r>
                      <a:r>
                        <a:rPr kumimoji="0" lang="ar-SA" sz="2400" b="0" i="0" u="none" strike="noStrike" cap="none" normalizeH="0" baseline="0" dirty="0">
                          <a:ln>
                            <a:noFill/>
                          </a:ln>
                          <a:solidFill>
                            <a:srgbClr val="004992"/>
                          </a:solidFill>
                          <a:effectLst/>
                          <a:latin typeface="+mn-lt"/>
                          <a:ea typeface="+mn-ea"/>
                          <a:cs typeface="+mn-cs"/>
                        </a:rPr>
                        <a:t>؟؟؟</a:t>
                      </a:r>
                      <a:r>
                        <a:rPr kumimoji="0" lang="ar-SA" sz="2400" b="0" i="0" u="none" strike="noStrike" cap="none" normalizeH="0" baseline="0" dirty="0">
                          <a:ln>
                            <a:noFill/>
                          </a:ln>
                          <a:solidFill>
                            <a:srgbClr val="E3EFF8"/>
                          </a:solidFill>
                          <a:effectLst/>
                          <a:latin typeface="+mn-lt"/>
                          <a:ea typeface="+mn-ea"/>
                          <a:cs typeface="+mn-cs"/>
                        </a:rPr>
                        <a:t> دفع المسؤولية على الآخرين يعتبرتصرف غير مهذب</a:t>
                      </a:r>
                    </a:p>
                    <a:p>
                      <a:pPr marL="0" marR="0" lvl="0" indent="0" algn="r" defTabSz="914400" rtl="1" eaLnBrk="1" fontAlgn="base" latinLnBrk="0" hangingPunct="1">
                        <a:lnSpc>
                          <a:spcPct val="100000"/>
                        </a:lnSpc>
                        <a:spcBef>
                          <a:spcPts val="0"/>
                        </a:spcBef>
                        <a:spcAft>
                          <a:spcPts val="0"/>
                        </a:spcAft>
                        <a:buClr>
                          <a:srgbClr val="E3EFF8"/>
                        </a:buClr>
                        <a:buSzTx/>
                        <a:buFont typeface="Arial" panose="020B0604020202020204" pitchFamily="34" charset="0"/>
                        <a:buNone/>
                        <a:tabLst/>
                      </a:pPr>
                      <a:r>
                        <a:rPr kumimoji="0" lang="ar-SA" sz="2400" b="1" i="0" u="none" strike="noStrike" cap="none" normalizeH="0" baseline="0" dirty="0">
                          <a:ln>
                            <a:noFill/>
                          </a:ln>
                          <a:solidFill>
                            <a:srgbClr val="333333"/>
                          </a:solidFill>
                          <a:effectLst/>
                          <a:latin typeface="+mn-lt"/>
                          <a:ea typeface="+mn-ea"/>
                          <a:cs typeface="+mn-cs"/>
                        </a:rPr>
                        <a:t>جيد:</a:t>
                      </a:r>
                      <a:r>
                        <a:rPr kumimoji="0" lang="ar-SA" sz="2400" b="0" i="0" u="none" strike="noStrike" cap="none" normalizeH="0" baseline="0" dirty="0">
                          <a:ln>
                            <a:noFill/>
                          </a:ln>
                          <a:solidFill>
                            <a:srgbClr val="004992"/>
                          </a:solidFill>
                          <a:effectLst/>
                          <a:latin typeface="+mn-lt"/>
                          <a:ea typeface="+mn-ea"/>
                          <a:cs typeface="+mn-cs"/>
                        </a:rPr>
                        <a:t>؟؟؟</a:t>
                      </a:r>
                      <a:r>
                        <a:rPr kumimoji="0" lang="ar-SA" sz="2400" b="0" i="0" u="none" strike="noStrike" cap="none" normalizeH="0" baseline="0" dirty="0">
                          <a:ln>
                            <a:noFill/>
                          </a:ln>
                          <a:solidFill>
                            <a:srgbClr val="E3EFF8"/>
                          </a:solidFill>
                          <a:effectLst/>
                          <a:latin typeface="+mn-lt"/>
                          <a:ea typeface="+mn-ea"/>
                          <a:cs typeface="+mn-cs"/>
                        </a:rPr>
                        <a:t> الثقة بالنفس ليست مهددة</a:t>
                      </a:r>
                      <a:endParaRPr kumimoji="0" lang="en-GB" sz="2400" b="0" i="0" u="none" strike="noStrike" cap="none" normalizeH="0" baseline="0" dirty="0">
                        <a:ln>
                          <a:noFill/>
                        </a:ln>
                        <a:solidFill>
                          <a:srgbClr val="E3EFF8"/>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0"/>
                        </a:spcBef>
                        <a:spcAft>
                          <a:spcPts val="0"/>
                        </a:spcAft>
                        <a:buClr>
                          <a:srgbClr val="336699"/>
                        </a:buClr>
                        <a:buSzTx/>
                        <a:buFontTx/>
                        <a:buNone/>
                        <a:tabLst/>
                      </a:pPr>
                      <a:r>
                        <a:rPr kumimoji="0" lang="ar-SA" sz="2400" b="1" i="0" u="none" strike="noStrike" cap="none" normalizeH="0" baseline="0" dirty="0">
                          <a:ln>
                            <a:noFill/>
                          </a:ln>
                          <a:solidFill>
                            <a:srgbClr val="333333"/>
                          </a:solidFill>
                          <a:effectLst/>
                          <a:latin typeface="+mn-lt"/>
                          <a:ea typeface="+mn-ea"/>
                          <a:cs typeface="+mn-cs"/>
                        </a:rPr>
                        <a:t>التفسير:أسباب أخرى / ظروف عشوائية</a:t>
                      </a:r>
                    </a:p>
                    <a:p>
                      <a:pPr marL="0" marR="0" lvl="0" indent="0" algn="r" defTabSz="914400" rtl="1" eaLnBrk="1" fontAlgn="base" latinLnBrk="0" hangingPunct="1">
                        <a:lnSpc>
                          <a:spcPct val="100000"/>
                        </a:lnSpc>
                        <a:spcBef>
                          <a:spcPts val="0"/>
                        </a:spcBef>
                        <a:spcAft>
                          <a:spcPts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(على سبيل </a:t>
                      </a:r>
                      <a:r>
                        <a:rPr kumimoji="0" lang="ar-SA" sz="2400" b="0" i="0" u="none" strike="noStrike" cap="none" normalizeH="0" baseline="0">
                          <a:ln>
                            <a:noFill/>
                          </a:ln>
                          <a:solidFill>
                            <a:srgbClr val="333333"/>
                          </a:solidFill>
                          <a:effectLst/>
                          <a:latin typeface="+mn-lt"/>
                          <a:ea typeface="+mn-ea"/>
                          <a:cs typeface="+mn-cs"/>
                        </a:rPr>
                        <a:t>المثال ”لقد </a:t>
                      </a:r>
                      <a:r>
                        <a:rPr kumimoji="0" lang="ar-SA" sz="2400" b="0" i="0" u="none" strike="noStrike" cap="none" normalizeH="0" baseline="0" dirty="0">
                          <a:ln>
                            <a:noFill/>
                          </a:ln>
                          <a:solidFill>
                            <a:srgbClr val="333333"/>
                          </a:solidFill>
                          <a:effectLst/>
                          <a:latin typeface="+mn-lt"/>
                          <a:ea typeface="+mn-ea"/>
                          <a:cs typeface="+mn-cs"/>
                        </a:rPr>
                        <a:t>كان الحارس </a:t>
                      </a:r>
                      <a:r>
                        <a:rPr kumimoji="0" lang="ar-SA" sz="2400" b="0" i="0" u="none" strike="noStrike" cap="none" normalizeH="0" baseline="0">
                          <a:ln>
                            <a:noFill/>
                          </a:ln>
                          <a:solidFill>
                            <a:srgbClr val="333333"/>
                          </a:solidFill>
                          <a:effectLst/>
                          <a:latin typeface="+mn-lt"/>
                          <a:ea typeface="+mn-ea"/>
                          <a:cs typeface="+mn-cs"/>
                        </a:rPr>
                        <a:t>هو السبب“</a:t>
                      </a:r>
                      <a:endParaRPr kumimoji="0" lang="ar-SA" sz="2400" b="0" i="0"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ts val="0"/>
                        </a:spcBef>
                        <a:spcAft>
                          <a:spcPts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لعب كرة القدم في يوم الأحد دائما هكدا)	</a:t>
                      </a:r>
                      <a:endParaRPr kumimoji="0" lang="en-GB" sz="2400" b="0" i="0" u="none" strike="noStrike" cap="none" normalizeH="0" baseline="0" dirty="0">
                        <a:ln>
                          <a:noFill/>
                        </a:ln>
                        <a:solidFill>
                          <a:srgbClr val="E3EFF8"/>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11103991" y="2204864"/>
            <a:ext cx="633984" cy="633984"/>
          </a:xfrm>
          <a:prstGeom prst="rect">
            <a:avLst/>
          </a:prstGeom>
          <a:blipFill>
            <a:blip r:embed="rId3" cstate="print"/>
            <a:stretch>
              <a:fillRect/>
            </a:stretch>
          </a:blipFill>
        </p:spPr>
        <p:txBody>
          <a:bodyPr wrap="square" lIns="0" tIns="0" rIns="0" bIns="0" rtlCol="0"/>
          <a:lstStyle/>
          <a:p>
            <a:pPr algn="r" rtl="1"/>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49316"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15</a:t>
            </a:fld>
            <a:endParaRPr lang="de-DE" dirty="0"/>
          </a:p>
        </p:txBody>
      </p:sp>
      <p:sp>
        <p:nvSpPr>
          <p:cNvPr id="9" name="Caption_16"/>
          <p:cNvSpPr>
            <a:spLocks noChangeArrowheads="1"/>
          </p:cNvSpPr>
          <p:nvPr/>
        </p:nvSpPr>
        <p:spPr bwMode="auto">
          <a:xfrm flipH="1">
            <a:off x="6889676"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1800" dirty="0">
                <a:latin typeface="+mn-lt"/>
                <a:ea typeface="+mn-ea"/>
                <a:cs typeface="+mn-cs"/>
              </a:rPr>
              <a:t>إذا كنت قد لعبت أفضل ، فإن الفريق الآخر لم  يسجل هدفا عليك!</a:t>
            </a:r>
            <a:endParaRPr lang="en-CA" altLang="de-DE" sz="1800" dirty="0">
              <a:latin typeface="+mn-lt"/>
              <a:ea typeface="+mn-ea"/>
              <a:cs typeface="+mn-cs"/>
            </a:endParaRPr>
          </a:p>
        </p:txBody>
      </p:sp>
    </p:spTree>
    <p:extLst>
      <p:ext uri="{BB962C8B-B14F-4D97-AF65-F5344CB8AC3E}">
        <p14:creationId xmlns:p14="http://schemas.microsoft.com/office/powerpoint/2010/main" val="32718640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24"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الآثار السلبية لبعض الأمكانيات في تفسير الأحداث السيئة!</a:t>
            </a:r>
            <a:endParaRPr lang="he-IL" altLang="de-DE" sz="3600">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085933492"/>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r" defTabSz="914400" rtl="1" eaLnBrk="1" fontAlgn="base" latinLnBrk="0" hangingPunct="1">
                        <a:lnSpc>
                          <a:spcPct val="100000"/>
                        </a:lnSpc>
                        <a:spcBef>
                          <a:spcPts val="0"/>
                        </a:spcBef>
                        <a:spcAft>
                          <a:spcPts val="0"/>
                        </a:spcAft>
                        <a:buClr>
                          <a:schemeClr val="bg1"/>
                        </a:buClr>
                        <a:buSzTx/>
                        <a:buFont typeface="Arial" panose="020B0604020202020204" pitchFamily="34" charset="0"/>
                        <a:buNone/>
                        <a:tabLst/>
                      </a:pPr>
                      <a:r>
                        <a:rPr kumimoji="0" lang="ar-SA" sz="2400" b="1" i="0" u="none" strike="noStrike" cap="none" normalizeH="0" baseline="0" dirty="0">
                          <a:ln>
                            <a:noFill/>
                          </a:ln>
                          <a:solidFill>
                            <a:srgbClr val="333333"/>
                          </a:solidFill>
                          <a:effectLst/>
                          <a:latin typeface="+mn-lt"/>
                          <a:ea typeface="+mn-ea"/>
                          <a:cs typeface="+mn-cs"/>
                        </a:rPr>
                        <a:t>سيء:</a:t>
                      </a:r>
                      <a:r>
                        <a:rPr kumimoji="0" lang="ar-SA" sz="2400" b="0" i="0" u="none" strike="noStrike" cap="none" normalizeH="0" baseline="0" dirty="0">
                          <a:ln>
                            <a:noFill/>
                          </a:ln>
                          <a:solidFill>
                            <a:srgbClr val="333333"/>
                          </a:solidFill>
                          <a:effectLst/>
                          <a:latin typeface="+mn-lt"/>
                          <a:ea typeface="+mn-ea"/>
                          <a:cs typeface="+mn-cs"/>
                        </a:rPr>
                        <a:t> يقلل الثقة بالنفس</a:t>
                      </a:r>
                    </a:p>
                    <a:p>
                      <a:pPr marL="0" marR="0" lvl="0" indent="0" algn="r" defTabSz="914400" rtl="1" eaLnBrk="1" fontAlgn="base" latinLnBrk="0" hangingPunct="1">
                        <a:lnSpc>
                          <a:spcPct val="100000"/>
                        </a:lnSpc>
                        <a:spcBef>
                          <a:spcPts val="0"/>
                        </a:spcBef>
                        <a:spcAft>
                          <a:spcPts val="0"/>
                        </a:spcAft>
                        <a:buClr>
                          <a:schemeClr val="bg1"/>
                        </a:buClr>
                        <a:buSzTx/>
                        <a:buFont typeface="Arial" panose="020B0604020202020204" pitchFamily="34" charset="0"/>
                        <a:buNone/>
                        <a:tabLst/>
                      </a:pPr>
                      <a:r>
                        <a:rPr kumimoji="0" lang="ar-SA" sz="2400" b="1" i="0" u="none" strike="noStrike" cap="none" normalizeH="0" baseline="0" dirty="0">
                          <a:ln>
                            <a:noFill/>
                          </a:ln>
                          <a:solidFill>
                            <a:srgbClr val="333333"/>
                          </a:solidFill>
                          <a:effectLst/>
                          <a:latin typeface="+mn-lt"/>
                          <a:ea typeface="+mn-ea"/>
                          <a:cs typeface="+mn-cs"/>
                        </a:rPr>
                        <a:t>جيد:</a:t>
                      </a:r>
                      <a:r>
                        <a:rPr kumimoji="0" lang="ar-SA" sz="2400" b="0" i="0" u="none" strike="noStrike" cap="none" normalizeH="0" baseline="0" dirty="0">
                          <a:ln>
                            <a:noFill/>
                          </a:ln>
                          <a:solidFill>
                            <a:srgbClr val="333333"/>
                          </a:solidFill>
                          <a:effectLst/>
                          <a:latin typeface="+mn-lt"/>
                          <a:ea typeface="+mn-ea"/>
                          <a:cs typeface="+mn-cs"/>
                        </a:rPr>
                        <a:t> تصرف نبيل لأنه تحمل المسؤولية</a:t>
                      </a:r>
                      <a:r>
                        <a:rPr kumimoji="0" lang="en-US" sz="2400" b="0" i="0" u="none" strike="noStrike" cap="none" normalizeH="0" baseline="0" dirty="0">
                          <a:ln>
                            <a:noFill/>
                          </a:ln>
                          <a:solidFill>
                            <a:srgbClr val="333333"/>
                          </a:solidFill>
                          <a:effectLst/>
                          <a:latin typeface="+mn-lt"/>
                          <a:ea typeface="+mn-ea"/>
                          <a:cs typeface="+mn-cs"/>
                        </a:rPr>
                        <a:t> </a:t>
                      </a:r>
                      <a:r>
                        <a:rPr kumimoji="0" lang="ar-SA" sz="2400" b="0" i="0" u="none" strike="noStrike" cap="none" normalizeH="0" baseline="0" dirty="0">
                          <a:ln>
                            <a:noFill/>
                          </a:ln>
                          <a:solidFill>
                            <a:srgbClr val="333333"/>
                          </a:solidFill>
                          <a:effectLst/>
                          <a:latin typeface="+mn-lt"/>
                          <a:ea typeface="+mn-ea"/>
                          <a:cs typeface="+mn-cs"/>
                        </a:rPr>
                        <a:t>(”لاعب رياضي جيد“)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0"/>
                        </a:spcBef>
                        <a:spcAft>
                          <a:spcPts val="0"/>
                        </a:spcAft>
                        <a:buClr>
                          <a:srgbClr val="336699"/>
                        </a:buClr>
                        <a:buSzTx/>
                        <a:buFontTx/>
                        <a:buNone/>
                        <a:tabLst/>
                      </a:pPr>
                      <a:r>
                        <a:rPr kumimoji="0" lang="ar-SA" sz="2400" b="1" i="0" u="none" strike="noStrike" cap="none" normalizeH="0" baseline="0" dirty="0">
                          <a:ln>
                            <a:noFill/>
                          </a:ln>
                          <a:solidFill>
                            <a:srgbClr val="333333"/>
                          </a:solidFill>
                          <a:effectLst/>
                          <a:latin typeface="+mn-lt"/>
                          <a:ea typeface="+mn-ea"/>
                          <a:cs typeface="+mn-cs"/>
                        </a:rPr>
                        <a:t>التفسيرالذاتي</a:t>
                      </a:r>
                    </a:p>
                    <a:p>
                      <a:pPr marL="0" marR="0" lvl="0" indent="0" algn="r" defTabSz="914400" rtl="1" eaLnBrk="1" fontAlgn="base" latinLnBrk="0" hangingPunct="1">
                        <a:lnSpc>
                          <a:spcPct val="100000"/>
                        </a:lnSpc>
                        <a:spcBef>
                          <a:spcPts val="0"/>
                        </a:spcBef>
                        <a:spcAft>
                          <a:spcPts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(مثال</a:t>
                      </a:r>
                      <a:r>
                        <a:rPr kumimoji="0" lang="ar-SA" sz="2400" b="0" i="0" u="none" strike="noStrike" cap="none" normalizeH="0" baseline="0">
                          <a:ln>
                            <a:noFill/>
                          </a:ln>
                          <a:solidFill>
                            <a:srgbClr val="333333"/>
                          </a:solidFill>
                          <a:effectLst/>
                          <a:latin typeface="+mn-lt"/>
                          <a:ea typeface="+mn-ea"/>
                          <a:cs typeface="+mn-cs"/>
                        </a:rPr>
                        <a:t>: ”عندك </a:t>
                      </a:r>
                      <a:r>
                        <a:rPr kumimoji="0" lang="ar-SA" sz="2400" b="0" i="0" u="none" strike="noStrike" cap="none" normalizeH="0" baseline="0" dirty="0">
                          <a:ln>
                            <a:noFill/>
                          </a:ln>
                          <a:solidFill>
                            <a:srgbClr val="333333"/>
                          </a:solidFill>
                          <a:effectLst/>
                          <a:latin typeface="+mn-lt"/>
                          <a:ea typeface="+mn-ea"/>
                          <a:cs typeface="+mn-cs"/>
                        </a:rPr>
                        <a:t>حق. هدا خطئي وأنا مدين باعتذار </a:t>
                      </a:r>
                      <a:r>
                        <a:rPr kumimoji="0" lang="ar-SA" sz="2400" b="0" i="0" u="none" strike="noStrike" cap="none" normalizeH="0" baseline="0">
                          <a:ln>
                            <a:noFill/>
                          </a:ln>
                          <a:solidFill>
                            <a:srgbClr val="333333"/>
                          </a:solidFill>
                          <a:effectLst/>
                          <a:latin typeface="+mn-lt"/>
                          <a:ea typeface="+mn-ea"/>
                          <a:cs typeface="+mn-cs"/>
                        </a:rPr>
                        <a:t>للجماهير!“)</a:t>
                      </a:r>
                      <a:endParaRPr kumimoji="0" lang="en-GB"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r" defTabSz="914400" rtl="1" eaLnBrk="1" fontAlgn="base" latinLnBrk="0" hangingPunct="1">
                        <a:lnSpc>
                          <a:spcPct val="100000"/>
                        </a:lnSpc>
                        <a:spcBef>
                          <a:spcPts val="0"/>
                        </a:spcBef>
                        <a:spcAft>
                          <a:spcPts val="0"/>
                        </a:spcAft>
                        <a:buClr>
                          <a:srgbClr val="E3EFF8"/>
                        </a:buClr>
                        <a:buSzTx/>
                        <a:buFont typeface="Arial" panose="020B0604020202020204" pitchFamily="34" charset="0"/>
                        <a:buNone/>
                        <a:tabLst/>
                      </a:pPr>
                      <a:r>
                        <a:rPr kumimoji="0" lang="ar-SA" sz="2400" b="1" i="0" u="none" strike="noStrike" cap="none" normalizeH="0" baseline="0" dirty="0">
                          <a:ln>
                            <a:noFill/>
                          </a:ln>
                          <a:solidFill>
                            <a:srgbClr val="333333"/>
                          </a:solidFill>
                          <a:effectLst/>
                          <a:latin typeface="+mn-lt"/>
                          <a:ea typeface="+mn-ea"/>
                          <a:cs typeface="+mn-cs"/>
                        </a:rPr>
                        <a:t>سيء:</a:t>
                      </a:r>
                      <a:r>
                        <a:rPr kumimoji="0" lang="ar-SA" sz="2400" b="0" i="0" u="none" strike="noStrike" cap="none" normalizeH="0" baseline="0" dirty="0">
                          <a:ln>
                            <a:noFill/>
                          </a:ln>
                          <a:solidFill>
                            <a:srgbClr val="333333"/>
                          </a:solidFill>
                          <a:effectLst/>
                          <a:latin typeface="+mn-lt"/>
                          <a:ea typeface="+mn-ea"/>
                          <a:cs typeface="+mn-cs"/>
                        </a:rPr>
                        <a:t> دفع المسؤولية على الآخرين يعتبرتصرف غير مهذب</a:t>
                      </a:r>
                    </a:p>
                    <a:p>
                      <a:pPr marL="0" marR="0" lvl="0" indent="0" algn="r" defTabSz="914400" rtl="1" eaLnBrk="1" fontAlgn="base" latinLnBrk="0" hangingPunct="1">
                        <a:lnSpc>
                          <a:spcPct val="100000"/>
                        </a:lnSpc>
                        <a:spcBef>
                          <a:spcPts val="0"/>
                        </a:spcBef>
                        <a:spcAft>
                          <a:spcPts val="0"/>
                        </a:spcAft>
                        <a:buClr>
                          <a:srgbClr val="E3EFF8"/>
                        </a:buClr>
                        <a:buSzTx/>
                        <a:buFont typeface="Arial" panose="020B0604020202020204" pitchFamily="34" charset="0"/>
                        <a:buNone/>
                        <a:tabLst/>
                      </a:pPr>
                      <a:r>
                        <a:rPr kumimoji="0" lang="ar-SA" sz="2400" b="1" i="0" u="none" strike="noStrike" cap="none" normalizeH="0" baseline="0" dirty="0">
                          <a:ln>
                            <a:noFill/>
                          </a:ln>
                          <a:solidFill>
                            <a:srgbClr val="333333"/>
                          </a:solidFill>
                          <a:effectLst/>
                          <a:latin typeface="+mn-lt"/>
                          <a:ea typeface="+mn-ea"/>
                          <a:cs typeface="+mn-cs"/>
                        </a:rPr>
                        <a:t>جيد:</a:t>
                      </a:r>
                      <a:r>
                        <a:rPr kumimoji="0" lang="ar-SA" sz="2400" b="0" i="0" u="none" strike="noStrike" cap="none" normalizeH="0" baseline="0" dirty="0">
                          <a:ln>
                            <a:noFill/>
                          </a:ln>
                          <a:solidFill>
                            <a:srgbClr val="333333"/>
                          </a:solidFill>
                          <a:effectLst/>
                          <a:latin typeface="+mn-lt"/>
                          <a:ea typeface="+mn-ea"/>
                          <a:cs typeface="+mn-cs"/>
                        </a:rPr>
                        <a:t> الثقة بالنفس ليست مهددة</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0"/>
                        </a:spcBef>
                        <a:spcAft>
                          <a:spcPts val="0"/>
                        </a:spcAft>
                        <a:buClr>
                          <a:srgbClr val="336699"/>
                        </a:buClr>
                        <a:buSzTx/>
                        <a:buFontTx/>
                        <a:buNone/>
                        <a:tabLst/>
                      </a:pPr>
                      <a:r>
                        <a:rPr kumimoji="0" lang="ar-SA" sz="2400" b="1" i="0" u="none" strike="noStrike" cap="none" normalizeH="0" baseline="0" dirty="0">
                          <a:ln>
                            <a:noFill/>
                          </a:ln>
                          <a:solidFill>
                            <a:srgbClr val="333333"/>
                          </a:solidFill>
                          <a:effectLst/>
                          <a:latin typeface="+mn-lt"/>
                          <a:ea typeface="+mn-ea"/>
                          <a:cs typeface="+mn-cs"/>
                        </a:rPr>
                        <a:t>التفسير:أسباب أخرى / ظروف عشوائية</a:t>
                      </a:r>
                    </a:p>
                    <a:p>
                      <a:pPr marL="0" marR="0" lvl="0" indent="0" algn="r" defTabSz="914400" rtl="1" eaLnBrk="1" fontAlgn="base" latinLnBrk="0" hangingPunct="1">
                        <a:lnSpc>
                          <a:spcPct val="100000"/>
                        </a:lnSpc>
                        <a:spcBef>
                          <a:spcPts val="0"/>
                        </a:spcBef>
                        <a:spcAft>
                          <a:spcPts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(على سبيل </a:t>
                      </a:r>
                      <a:r>
                        <a:rPr kumimoji="0" lang="ar-SA" sz="2400" b="0" i="0" u="none" strike="noStrike" cap="none" normalizeH="0" baseline="0">
                          <a:ln>
                            <a:noFill/>
                          </a:ln>
                          <a:solidFill>
                            <a:srgbClr val="333333"/>
                          </a:solidFill>
                          <a:effectLst/>
                          <a:latin typeface="+mn-lt"/>
                          <a:ea typeface="+mn-ea"/>
                          <a:cs typeface="+mn-cs"/>
                        </a:rPr>
                        <a:t>المثال ”لقد </a:t>
                      </a:r>
                      <a:r>
                        <a:rPr kumimoji="0" lang="ar-SA" sz="2400" b="0" i="0" u="none" strike="noStrike" cap="none" normalizeH="0" baseline="0" dirty="0">
                          <a:ln>
                            <a:noFill/>
                          </a:ln>
                          <a:solidFill>
                            <a:srgbClr val="333333"/>
                          </a:solidFill>
                          <a:effectLst/>
                          <a:latin typeface="+mn-lt"/>
                          <a:ea typeface="+mn-ea"/>
                          <a:cs typeface="+mn-cs"/>
                        </a:rPr>
                        <a:t>كان الحارس </a:t>
                      </a:r>
                      <a:r>
                        <a:rPr kumimoji="0" lang="ar-SA" sz="2400" b="0" i="0" u="none" strike="noStrike" cap="none" normalizeH="0" baseline="0">
                          <a:ln>
                            <a:noFill/>
                          </a:ln>
                          <a:solidFill>
                            <a:srgbClr val="333333"/>
                          </a:solidFill>
                          <a:effectLst/>
                          <a:latin typeface="+mn-lt"/>
                          <a:ea typeface="+mn-ea"/>
                          <a:cs typeface="+mn-cs"/>
                        </a:rPr>
                        <a:t>هو السبب“</a:t>
                      </a:r>
                      <a:endParaRPr kumimoji="0" lang="ar-SA" sz="2400" b="0" i="0"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ts val="0"/>
                        </a:spcBef>
                        <a:spcAft>
                          <a:spcPts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لعب كرة القدم في يوم الأحد دائما هكدا)	</a:t>
                      </a:r>
                      <a:endParaRPr kumimoji="0" lang="en-GB" sz="2400" b="0" i="0" u="none" strike="noStrike" cap="none" normalizeH="0" baseline="0" dirty="0">
                        <a:ln>
                          <a:noFill/>
                        </a:ln>
                        <a:solidFill>
                          <a:srgbClr val="E3EFF8"/>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11103991" y="2204864"/>
            <a:ext cx="633984" cy="633984"/>
          </a:xfrm>
          <a:prstGeom prst="rect">
            <a:avLst/>
          </a:prstGeom>
          <a:blipFill>
            <a:blip r:embed="rId3" cstate="print"/>
            <a:stretch>
              <a:fillRect/>
            </a:stretch>
          </a:blipFill>
        </p:spPr>
        <p:txBody>
          <a:bodyPr wrap="square" lIns="0" tIns="0" rIns="0" bIns="0" rtlCol="0"/>
          <a:lstStyle/>
          <a:p>
            <a:pPr algn="r" rtl="1"/>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49316"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16</a:t>
            </a:fld>
            <a:endParaRPr lang="de-DE" dirty="0"/>
          </a:p>
        </p:txBody>
      </p:sp>
      <p:sp>
        <p:nvSpPr>
          <p:cNvPr id="9" name="Caption_16"/>
          <p:cNvSpPr>
            <a:spLocks noChangeArrowheads="1"/>
          </p:cNvSpPr>
          <p:nvPr/>
        </p:nvSpPr>
        <p:spPr bwMode="auto">
          <a:xfrm flipH="1">
            <a:off x="6889676"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1800" dirty="0">
                <a:latin typeface="+mn-lt"/>
                <a:ea typeface="+mn-ea"/>
                <a:cs typeface="+mn-cs"/>
              </a:rPr>
              <a:t>إذا كنت قد لعبت أفضل ، فإن الفريق الآخر لم  يسجل هدفا عليك!</a:t>
            </a:r>
            <a:endParaRPr lang="en-CA" altLang="de-DE" sz="1800" dirty="0">
              <a:latin typeface="+mn-lt"/>
              <a:ea typeface="+mn-ea"/>
              <a:cs typeface="+mn-cs"/>
            </a:endParaRPr>
          </a:p>
        </p:txBody>
      </p:sp>
    </p:spTree>
    <p:extLst>
      <p:ext uri="{BB962C8B-B14F-4D97-AF65-F5344CB8AC3E}">
        <p14:creationId xmlns:p14="http://schemas.microsoft.com/office/powerpoint/2010/main" val="1945384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2"/>
          <p:cNvGraphicFramePr>
            <a:graphicFrameLocks noGrp="1"/>
          </p:cNvGraphicFramePr>
          <p:nvPr>
            <p:extLst>
              <p:ext uri="{D42A27DB-BD31-4B8C-83A1-F6EECF244321}">
                <p14:modId xmlns:p14="http://schemas.microsoft.com/office/powerpoint/2010/main" val="2411435503"/>
              </p:ext>
            </p:extLst>
          </p:nvPr>
        </p:nvGraphicFramePr>
        <p:xfrm>
          <a:off x="408955" y="4297680"/>
          <a:ext cx="11375136" cy="2105851"/>
        </p:xfrm>
        <a:graphic>
          <a:graphicData uri="http://schemas.openxmlformats.org/drawingml/2006/table">
            <a:tbl>
              <a:tblPr rtl="1">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ar-SA" sz="2400" b="0" i="0" u="none" strike="noStrike" cap="none" normalizeH="0" baseline="0" dirty="0">
                          <a:ln>
                            <a:noFill/>
                          </a:ln>
                          <a:solidFill>
                            <a:srgbClr val="000000"/>
                          </a:solidFill>
                          <a:effectLst/>
                          <a:latin typeface="+mn-lt"/>
                          <a:ea typeface="+mn-ea"/>
                          <a:cs typeface="+mn-cs"/>
                        </a:rPr>
                        <a:t>أجوبة أكثر توازنا (الجمع بين التأثيرات من النفس، و الآخرون / الحوادت الممكنة ؛ تقديم تفسيرات مختلفة):</a:t>
                      </a:r>
                      <a:endParaRPr kumimoji="0" lang="pt-BR"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400" b="0" i="0" u="none" strike="noStrike" cap="none" normalizeH="0" baseline="0" dirty="0">
                          <a:ln>
                            <a:noFill/>
                          </a:ln>
                          <a:solidFill>
                            <a:srgbClr val="004992"/>
                          </a:solidFill>
                          <a:effectLst/>
                          <a:latin typeface="+mn-lt"/>
                          <a:ea typeface="+mn-ea"/>
                          <a:cs typeface="+mn-cs"/>
                        </a:rPr>
                        <a:t>؟؟؟</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400" b="0" i="0" u="none" strike="noStrike" cap="none" normalizeH="0" baseline="0" dirty="0">
                          <a:ln>
                            <a:noFill/>
                          </a:ln>
                          <a:solidFill>
                            <a:srgbClr val="004992"/>
                          </a:solidFill>
                          <a:effectLst/>
                          <a:latin typeface="+mn-lt"/>
                          <a:ea typeface="+mn-ea"/>
                          <a:cs typeface="+mn-cs"/>
                        </a:rPr>
                        <a:t>؟؟؟</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4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8446"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الآثار السلبية لبعض الأمكانيات في تفسير الأحداث السيئة!</a:t>
            </a:r>
            <a:endParaRPr lang="he-IL" altLang="de-DE" sz="3600">
              <a:latin typeface="+mn-lt"/>
              <a:ea typeface="+mn-ea"/>
              <a:cs typeface="+mn-cs"/>
            </a:endParaRPr>
          </a:p>
        </p:txBody>
      </p:sp>
      <p:sp>
        <p:nvSpPr>
          <p:cNvPr id="13" name="object 7"/>
          <p:cNvSpPr/>
          <p:nvPr/>
        </p:nvSpPr>
        <p:spPr>
          <a:xfrm>
            <a:off x="11103991" y="2204864"/>
            <a:ext cx="633984" cy="633984"/>
          </a:xfrm>
          <a:prstGeom prst="rect">
            <a:avLst/>
          </a:prstGeom>
          <a:blipFill>
            <a:blip r:embed="rId3" cstate="print"/>
            <a:stretch>
              <a:fillRect/>
            </a:stretch>
          </a:blipFill>
        </p:spPr>
        <p:txBody>
          <a:bodyPr wrap="square" lIns="0" tIns="0" rIns="0" bIns="0" rtlCol="0"/>
          <a:lstStyle/>
          <a:p>
            <a:pPr algn="r" rtl="1"/>
            <a:endParaRPr/>
          </a:p>
        </p:txBody>
      </p:sp>
      <p:pic>
        <p:nvPicPr>
          <p:cNvPr id="14"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49316"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17</a:t>
            </a:fld>
            <a:endParaRPr lang="de-DE" dirty="0"/>
          </a:p>
        </p:txBody>
      </p:sp>
      <p:sp>
        <p:nvSpPr>
          <p:cNvPr id="18" name="Caption_16"/>
          <p:cNvSpPr>
            <a:spLocks noChangeArrowheads="1"/>
          </p:cNvSpPr>
          <p:nvPr/>
        </p:nvSpPr>
        <p:spPr bwMode="auto">
          <a:xfrm flipH="1">
            <a:off x="6889676"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1800" dirty="0">
                <a:latin typeface="+mn-lt"/>
                <a:ea typeface="+mn-ea"/>
                <a:cs typeface="+mn-cs"/>
              </a:rPr>
              <a:t>إذا كنت قد لعبت أفضل ، فإن الفريق الآخر لم  يسجل هدفا عليك!</a:t>
            </a:r>
            <a:endParaRPr lang="en-CA" altLang="de-DE" sz="1800" dirty="0">
              <a:latin typeface="+mn-lt"/>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38"/>
          <p:cNvGraphicFramePr>
            <a:graphicFrameLocks noGrp="1"/>
          </p:cNvGraphicFramePr>
          <p:nvPr>
            <p:extLst>
              <p:ext uri="{D42A27DB-BD31-4B8C-83A1-F6EECF244321}">
                <p14:modId xmlns:p14="http://schemas.microsoft.com/office/powerpoint/2010/main" val="852774227"/>
              </p:ext>
            </p:extLst>
          </p:nvPr>
        </p:nvGraphicFramePr>
        <p:xfrm>
          <a:off x="408955" y="4297680"/>
          <a:ext cx="11376000" cy="2103120"/>
        </p:xfrm>
        <a:graphic>
          <a:graphicData uri="http://schemas.openxmlformats.org/drawingml/2006/table">
            <a:tbl>
              <a:tblPr rtl="1">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dirty="0">
                          <a:ln>
                            <a:noFill/>
                          </a:ln>
                          <a:solidFill>
                            <a:srgbClr val="000000"/>
                          </a:solidFill>
                          <a:effectLst/>
                          <a:latin typeface="+mn-lt"/>
                          <a:ea typeface="+mn-ea"/>
                          <a:cs typeface="+mn-cs"/>
                        </a:rPr>
                        <a:t>أجوبة أكثر توازنا (الجمع بين التأثيرات من النفس، و الآخرون / الحوادت الممكنة ؛ تقديم تفسيرات مختلفة):</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ar-SA" sz="2400" b="0" i="0" u="none" strike="noStrike" cap="none" normalizeH="0" baseline="0">
                          <a:ln>
                            <a:noFill/>
                          </a:ln>
                          <a:solidFill>
                            <a:srgbClr val="333333"/>
                          </a:solidFill>
                          <a:effectLst/>
                          <a:latin typeface="+mn-lt"/>
                          <a:ea typeface="+mn-ea"/>
                          <a:cs typeface="+mn-cs"/>
                        </a:rPr>
                        <a:t>”كان </a:t>
                      </a:r>
                      <a:r>
                        <a:rPr kumimoji="0" lang="ar-SA" sz="2400" b="0" i="0" u="none" strike="noStrike" cap="none" normalizeH="0" baseline="0" dirty="0">
                          <a:ln>
                            <a:noFill/>
                          </a:ln>
                          <a:solidFill>
                            <a:srgbClr val="333333"/>
                          </a:solidFill>
                          <a:effectLst/>
                          <a:latin typeface="+mn-lt"/>
                          <a:ea typeface="+mn-ea"/>
                          <a:cs typeface="+mn-cs"/>
                        </a:rPr>
                        <a:t>أدائي ضعيفا في هذه اللعبة ولكنني سوف أتحسن في الوقت المناسب. أتذكر </a:t>
                      </a:r>
                      <a:r>
                        <a:rPr kumimoji="0" lang="ar-SA" sz="2400" b="0" i="0" u="none" strike="noStrike" cap="none" normalizeH="0" baseline="0">
                          <a:ln>
                            <a:noFill/>
                          </a:ln>
                          <a:solidFill>
                            <a:srgbClr val="333333"/>
                          </a:solidFill>
                          <a:effectLst/>
                          <a:latin typeface="+mn-lt"/>
                          <a:ea typeface="+mn-ea"/>
                          <a:cs typeface="+mn-cs"/>
                        </a:rPr>
                        <a:t>أنني وقفت فرص اهداف اخرى“</a:t>
                      </a:r>
                      <a:endParaRPr kumimoji="0" lang="ar-SA" sz="2400" b="0" i="0"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ar-SA" sz="2400" b="0" i="0" u="none" strike="noStrike" cap="none" normalizeH="0" baseline="0">
                          <a:ln>
                            <a:noFill/>
                          </a:ln>
                          <a:solidFill>
                            <a:srgbClr val="333333"/>
                          </a:solidFill>
                          <a:effectLst/>
                          <a:latin typeface="+mn-lt"/>
                          <a:ea typeface="+mn-ea"/>
                          <a:cs typeface="+mn-cs"/>
                        </a:rPr>
                        <a:t>”وفي الأيام </a:t>
                      </a:r>
                      <a:r>
                        <a:rPr kumimoji="0" lang="ar-SA" sz="2400" b="0" i="0" u="none" strike="noStrike" cap="none" normalizeH="0" baseline="0" dirty="0">
                          <a:ln>
                            <a:noFill/>
                          </a:ln>
                          <a:solidFill>
                            <a:srgbClr val="333333"/>
                          </a:solidFill>
                          <a:effectLst/>
                          <a:latin typeface="+mn-lt"/>
                          <a:ea typeface="+mn-ea"/>
                          <a:cs typeface="+mn-cs"/>
                        </a:rPr>
                        <a:t>أخرى سوف أحاول أن ألعب بشكل أفضل مع زملائي، ونأمل أن الأمور سوف تأتي جيدا من أجل بعض </a:t>
                      </a:r>
                      <a:r>
                        <a:rPr kumimoji="0" lang="ar-SA" sz="2400" b="0" i="0" u="none" strike="noStrike" cap="none" normalizeH="0" baseline="0">
                          <a:ln>
                            <a:noFill/>
                          </a:ln>
                          <a:solidFill>
                            <a:srgbClr val="333333"/>
                          </a:solidFill>
                          <a:effectLst/>
                          <a:latin typeface="+mn-lt"/>
                          <a:ea typeface="+mn-ea"/>
                          <a:cs typeface="+mn-cs"/>
                        </a:rPr>
                        <a:t>المكاسب الكبيرة“</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9469"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الآثار السلبية لبعض الأمكانيات في تفسير الأحداث السيئة!</a:t>
            </a:r>
            <a:endParaRPr lang="he-IL" altLang="de-DE" sz="3600">
              <a:latin typeface="+mn-lt"/>
              <a:ea typeface="+mn-ea"/>
              <a:cs typeface="+mn-cs"/>
            </a:endParaRPr>
          </a:p>
        </p:txBody>
      </p:sp>
      <p:sp>
        <p:nvSpPr>
          <p:cNvPr id="12" name="object 7"/>
          <p:cNvSpPr/>
          <p:nvPr/>
        </p:nvSpPr>
        <p:spPr>
          <a:xfrm>
            <a:off x="11103991" y="2204864"/>
            <a:ext cx="633984" cy="633984"/>
          </a:xfrm>
          <a:prstGeom prst="rect">
            <a:avLst/>
          </a:prstGeom>
          <a:blipFill>
            <a:blip r:embed="rId3" cstate="print"/>
            <a:stretch>
              <a:fillRect/>
            </a:stretch>
          </a:blipFill>
        </p:spPr>
        <p:txBody>
          <a:bodyPr wrap="square" lIns="0" tIns="0" rIns="0" bIns="0" rtlCol="0"/>
          <a:lstStyle/>
          <a:p>
            <a:pPr algn="r" rtl="1"/>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49316"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18</a:t>
            </a:fld>
            <a:endParaRPr lang="de-DE" dirty="0"/>
          </a:p>
        </p:txBody>
      </p:sp>
      <p:sp>
        <p:nvSpPr>
          <p:cNvPr id="17" name="Caption_16"/>
          <p:cNvSpPr>
            <a:spLocks noChangeArrowheads="1"/>
          </p:cNvSpPr>
          <p:nvPr/>
        </p:nvSpPr>
        <p:spPr bwMode="auto">
          <a:xfrm flipH="1">
            <a:off x="6889676"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1800" dirty="0">
                <a:latin typeface="+mn-lt"/>
                <a:ea typeface="+mn-ea"/>
                <a:cs typeface="+mn-cs"/>
              </a:rPr>
              <a:t>إذا كنت قد لعبت أفضل ، فإن الفريق الآخر لم  يسجل هدفا عليك!</a:t>
            </a:r>
            <a:endParaRPr lang="en-CA" altLang="de-DE" sz="1800" dirty="0">
              <a:latin typeface="+mn-lt"/>
              <a:ea typeface="+mn-ea"/>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4"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آثار نسبية لبعض الحالات المعينة للأحداث الإيجابية!</a:t>
            </a:r>
            <a:endParaRPr lang="he-IL" altLang="de-DE" sz="3600">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722922847"/>
              </p:ext>
            </p:extLst>
          </p:nvPr>
        </p:nvGraphicFramePr>
        <p:xfrm>
          <a:off x="408955" y="4297680"/>
          <a:ext cx="11376000" cy="237744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r" defTabSz="914400" rtl="1" eaLnBrk="1" fontAlgn="base" latinLnBrk="0" hangingPunct="1">
                        <a:lnSpc>
                          <a:spcPct val="100000"/>
                        </a:lnSpc>
                        <a:spcBef>
                          <a:spcPts val="1200"/>
                        </a:spcBef>
                        <a:spcAft>
                          <a:spcPts val="0"/>
                        </a:spcAft>
                        <a:buClr>
                          <a:srgbClr val="336699"/>
                        </a:buClr>
                        <a:buSzTx/>
                        <a:buFontTx/>
                        <a:buNone/>
                        <a:tabLst/>
                      </a:pPr>
                      <a:r>
                        <a:rPr kumimoji="0" lang="ar-SA" sz="2000" b="1" i="0" u="none" strike="noStrike" cap="none" normalizeH="0" baseline="0">
                          <a:ln>
                            <a:noFill/>
                          </a:ln>
                          <a:solidFill>
                            <a:srgbClr val="333333"/>
                          </a:solidFill>
                          <a:effectLst/>
                          <a:latin typeface="+mn-lt"/>
                          <a:ea typeface="+mn-ea"/>
                          <a:cs typeface="+mn-cs"/>
                        </a:rPr>
                        <a:t>سيء:</a:t>
                      </a:r>
                      <a:r>
                        <a:rPr kumimoji="0" lang="ar-SA" sz="2000" b="0" i="0" u="none" strike="noStrike" cap="none" normalizeH="0" baseline="0">
                          <a:ln>
                            <a:noFill/>
                          </a:ln>
                          <a:solidFill>
                            <a:srgbClr val="004992"/>
                          </a:solidFill>
                          <a:effectLst/>
                          <a:latin typeface="+mn-lt"/>
                          <a:ea typeface="+mn-ea"/>
                          <a:cs typeface="+mn-cs"/>
                        </a:rPr>
                        <a:t>؟؟؟</a:t>
                      </a:r>
                      <a:r>
                        <a:rPr kumimoji="0" lang="ar-SA" sz="2000" b="0" i="0" u="none" strike="noStrike" cap="none" normalizeH="0" baseline="0">
                          <a:ln>
                            <a:noFill/>
                          </a:ln>
                          <a:solidFill>
                            <a:srgbClr val="FFFFFF"/>
                          </a:solidFill>
                          <a:effectLst/>
                          <a:latin typeface="+mn-lt"/>
                          <a:ea typeface="+mn-ea"/>
                          <a:cs typeface="+mn-cs"/>
                        </a:rPr>
                        <a:t> </a:t>
                      </a:r>
                      <a:r>
                        <a:rPr kumimoji="0" lang="ar-SA" sz="2000" b="0" i="0" u="none" strike="noStrike" cap="none" normalizeH="0" baseline="0" dirty="0">
                          <a:ln>
                            <a:noFill/>
                          </a:ln>
                          <a:solidFill>
                            <a:srgbClr val="FFFFFF"/>
                          </a:solidFill>
                          <a:effectLst/>
                          <a:latin typeface="+mn-lt"/>
                          <a:ea typeface="+mn-ea"/>
                          <a:cs typeface="+mn-cs"/>
                        </a:rPr>
                        <a:t>الثناء على النفس يبدو متعجرف</a:t>
                      </a:r>
                    </a:p>
                    <a:p>
                      <a:pPr marL="0" marR="0" lvl="0" indent="0" algn="r" defTabSz="914400" rtl="1" eaLnBrk="1" fontAlgn="base" latinLnBrk="0" hangingPunct="1">
                        <a:lnSpc>
                          <a:spcPct val="100000"/>
                        </a:lnSpc>
                        <a:spcBef>
                          <a:spcPts val="1200"/>
                        </a:spcBef>
                        <a:spcAft>
                          <a:spcPts val="0"/>
                        </a:spcAft>
                        <a:buClr>
                          <a:srgbClr val="336699"/>
                        </a:buClr>
                        <a:buSzTx/>
                        <a:buFontTx/>
                        <a:buNone/>
                        <a:tabLst/>
                      </a:pPr>
                      <a:r>
                        <a:rPr kumimoji="0" lang="ar-SA" sz="2000" b="1" i="0" u="none" strike="noStrike" cap="none" normalizeH="0" baseline="0">
                          <a:ln>
                            <a:noFill/>
                          </a:ln>
                          <a:solidFill>
                            <a:srgbClr val="333333"/>
                          </a:solidFill>
                          <a:effectLst/>
                          <a:latin typeface="+mn-lt"/>
                          <a:ea typeface="+mn-ea"/>
                          <a:cs typeface="+mn-cs"/>
                        </a:rPr>
                        <a:t>جيد:</a:t>
                      </a:r>
                      <a:r>
                        <a:rPr kumimoji="0" lang="ar-SA" sz="2000" b="0" i="0" u="none" strike="noStrike" cap="none" normalizeH="0" baseline="0">
                          <a:ln>
                            <a:noFill/>
                          </a:ln>
                          <a:solidFill>
                            <a:srgbClr val="004992"/>
                          </a:solidFill>
                          <a:effectLst/>
                          <a:latin typeface="+mn-lt"/>
                          <a:ea typeface="+mn-ea"/>
                          <a:cs typeface="+mn-cs"/>
                        </a:rPr>
                        <a:t>؟؟؟</a:t>
                      </a:r>
                      <a:r>
                        <a:rPr kumimoji="0" lang="ar-SA" sz="2000" b="0" i="0" u="none" strike="noStrike" cap="none" normalizeH="0" baseline="0">
                          <a:ln>
                            <a:noFill/>
                          </a:ln>
                          <a:solidFill>
                            <a:srgbClr val="FFFFFF"/>
                          </a:solidFill>
                          <a:effectLst/>
                          <a:latin typeface="+mn-lt"/>
                          <a:ea typeface="+mn-ea"/>
                          <a:cs typeface="+mn-cs"/>
                        </a:rPr>
                        <a:t> </a:t>
                      </a:r>
                      <a:r>
                        <a:rPr kumimoji="0" lang="ar-SA" sz="2000" b="0" i="0" u="none" strike="noStrike" cap="none" normalizeH="0" baseline="0" dirty="0">
                          <a:ln>
                            <a:noFill/>
                          </a:ln>
                          <a:solidFill>
                            <a:srgbClr val="FFFFFF"/>
                          </a:solidFill>
                          <a:effectLst/>
                          <a:latin typeface="+mn-lt"/>
                          <a:ea typeface="+mn-ea"/>
                          <a:cs typeface="+mn-cs"/>
                        </a:rPr>
                        <a:t>زيادة الثقة بالنفس</a:t>
                      </a:r>
                      <a:endParaRPr kumimoji="0" lang="en-GB" sz="2000" b="0" i="0" u="none" strike="noStrike" cap="none" normalizeH="0" baseline="0" dirty="0">
                        <a:ln>
                          <a:noFill/>
                        </a:ln>
                        <a:solidFill>
                          <a:srgbClr val="FFFFFF"/>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336699"/>
                        </a:buClr>
                        <a:buSzTx/>
                        <a:buFontTx/>
                        <a:buNone/>
                        <a:tabLst/>
                        <a:defRPr/>
                      </a:pPr>
                      <a:r>
                        <a:rPr kumimoji="0" lang="ar-SA" sz="2000" b="1" i="0" u="none" strike="noStrike" cap="none" normalizeH="0" baseline="0">
                          <a:ln>
                            <a:noFill/>
                          </a:ln>
                          <a:solidFill>
                            <a:srgbClr val="333333"/>
                          </a:solidFill>
                          <a:effectLst/>
                          <a:latin typeface="+mn-lt"/>
                          <a:ea typeface="+mn-ea"/>
                          <a:cs typeface="+mn-cs"/>
                        </a:rPr>
                        <a:t>التفسيرالنفس:</a:t>
                      </a:r>
                    </a:p>
                    <a:p>
                      <a:pPr marL="0" marR="0" lvl="0" indent="0" algn="r" defTabSz="914400" rtl="1" eaLnBrk="1" fontAlgn="base" latinLnBrk="0" hangingPunct="1">
                        <a:lnSpc>
                          <a:spcPct val="100000"/>
                        </a:lnSpc>
                        <a:spcBef>
                          <a:spcPts val="1200"/>
                        </a:spcBef>
                        <a:spcAft>
                          <a:spcPts val="0"/>
                        </a:spcAft>
                        <a:buClr>
                          <a:srgbClr val="336699"/>
                        </a:buClr>
                        <a:buSzTx/>
                        <a:buFontTx/>
                        <a:buNone/>
                        <a:tabLst/>
                        <a:defRPr/>
                      </a:pPr>
                      <a:r>
                        <a:rPr kumimoji="0" lang="ar-SA" sz="2000" b="0" i="0" u="none" strike="noStrike" cap="none" normalizeH="0" baseline="0">
                          <a:ln>
                            <a:noFill/>
                          </a:ln>
                          <a:solidFill>
                            <a:srgbClr val="333333"/>
                          </a:solidFill>
                          <a:effectLst/>
                          <a:latin typeface="+mn-lt"/>
                          <a:ea typeface="+mn-ea"/>
                          <a:cs typeface="+mn-cs"/>
                        </a:rPr>
                        <a:t>(</a:t>
                      </a:r>
                      <a:r>
                        <a:rPr kumimoji="0" lang="ar-SA" sz="2000" b="0" i="0" u="none" strike="noStrike" cap="none" normalizeH="0" baseline="0" dirty="0">
                          <a:ln>
                            <a:noFill/>
                          </a:ln>
                          <a:solidFill>
                            <a:srgbClr val="333333"/>
                          </a:solidFill>
                          <a:effectLst/>
                          <a:latin typeface="+mn-lt"/>
                          <a:ea typeface="+mn-ea"/>
                          <a:cs typeface="+mn-cs"/>
                        </a:rPr>
                        <a:t>على سبيل </a:t>
                      </a:r>
                      <a:r>
                        <a:rPr kumimoji="0" lang="ar-SA" sz="2000" b="0" i="0" u="none" strike="noStrike" cap="none" normalizeH="0" baseline="0">
                          <a:ln>
                            <a:noFill/>
                          </a:ln>
                          <a:solidFill>
                            <a:srgbClr val="333333"/>
                          </a:solidFill>
                          <a:effectLst/>
                          <a:latin typeface="+mn-lt"/>
                          <a:ea typeface="+mn-ea"/>
                          <a:cs typeface="+mn-cs"/>
                        </a:rPr>
                        <a:t>المثال ”كما </a:t>
                      </a:r>
                      <a:r>
                        <a:rPr kumimoji="0" lang="ar-SA" sz="2000" b="0" i="0" u="none" strike="noStrike" cap="none" normalizeH="0" baseline="0" dirty="0">
                          <a:ln>
                            <a:noFill/>
                          </a:ln>
                          <a:solidFill>
                            <a:srgbClr val="333333"/>
                          </a:solidFill>
                          <a:effectLst/>
                          <a:latin typeface="+mn-lt"/>
                          <a:ea typeface="+mn-ea"/>
                          <a:cs typeface="+mn-cs"/>
                        </a:rPr>
                        <a:t>قلت من قبل ، أنا موهوب </a:t>
                      </a:r>
                      <a:r>
                        <a:rPr kumimoji="0" lang="ar-SA" sz="2000" b="0" i="0" u="none" strike="noStrike" cap="none" normalizeH="0" baseline="0">
                          <a:ln>
                            <a:noFill/>
                          </a:ln>
                          <a:solidFill>
                            <a:srgbClr val="333333"/>
                          </a:solidFill>
                          <a:effectLst/>
                          <a:latin typeface="+mn-lt"/>
                          <a:ea typeface="+mn-ea"/>
                          <a:cs typeface="+mn-cs"/>
                        </a:rPr>
                        <a:t>بشكل استثنائي“)</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ts val="1200"/>
                        </a:spcBef>
                        <a:spcAft>
                          <a:spcPts val="0"/>
                        </a:spcAft>
                        <a:buClr>
                          <a:srgbClr val="336699"/>
                        </a:buClr>
                        <a:buSzTx/>
                        <a:buFontTx/>
                        <a:buNone/>
                        <a:tabLst/>
                      </a:pPr>
                      <a:r>
                        <a:rPr kumimoji="0" lang="ar-SA" sz="2000" b="1" i="0" u="none" strike="noStrike" cap="none" normalizeH="0" baseline="0" dirty="0">
                          <a:ln>
                            <a:noFill/>
                          </a:ln>
                          <a:solidFill>
                            <a:srgbClr val="333333"/>
                          </a:solidFill>
                          <a:effectLst/>
                          <a:latin typeface="+mn-lt"/>
                          <a:ea typeface="+mn-ea"/>
                          <a:cs typeface="+mn-cs"/>
                        </a:rPr>
                        <a:t>سيء:</a:t>
                      </a:r>
                      <a:r>
                        <a:rPr kumimoji="0" lang="ar-SA" sz="2000" b="0" i="0" u="none" strike="noStrike" cap="none" normalizeH="0" baseline="0" dirty="0">
                          <a:ln>
                            <a:noFill/>
                          </a:ln>
                          <a:solidFill>
                            <a:srgbClr val="004992"/>
                          </a:solidFill>
                          <a:effectLst/>
                          <a:latin typeface="+mn-lt"/>
                          <a:ea typeface="+mn-ea"/>
                          <a:cs typeface="+mn-cs"/>
                        </a:rPr>
                        <a:t>؟؟؟</a:t>
                      </a:r>
                      <a:r>
                        <a:rPr kumimoji="0" lang="ar-SA" sz="2000" b="0" i="0" u="none" strike="noStrike" cap="none" normalizeH="0" baseline="0" dirty="0">
                          <a:ln>
                            <a:noFill/>
                          </a:ln>
                          <a:solidFill>
                            <a:srgbClr val="E3EFF8"/>
                          </a:solidFill>
                          <a:effectLst/>
                          <a:latin typeface="+mn-lt"/>
                          <a:ea typeface="+mn-ea"/>
                          <a:cs typeface="+mn-cs"/>
                        </a:rPr>
                        <a:t> انخفضت الثقة بالنفس</a:t>
                      </a:r>
                    </a:p>
                    <a:p>
                      <a:pPr marL="0" marR="0" lvl="0" indent="0" algn="r" defTabSz="914400" rtl="1" eaLnBrk="1" fontAlgn="base" latinLnBrk="0" hangingPunct="1">
                        <a:lnSpc>
                          <a:spcPct val="100000"/>
                        </a:lnSpc>
                        <a:spcBef>
                          <a:spcPts val="1200"/>
                        </a:spcBef>
                        <a:spcAft>
                          <a:spcPts val="0"/>
                        </a:spcAft>
                        <a:buClr>
                          <a:srgbClr val="336699"/>
                        </a:buClr>
                        <a:buSzTx/>
                        <a:buFontTx/>
                        <a:buNone/>
                        <a:tabLst/>
                      </a:pPr>
                      <a:r>
                        <a:rPr kumimoji="0" lang="ar-SA" sz="2000" b="1" i="0" u="none" strike="noStrike" cap="none" normalizeH="0" baseline="0" dirty="0">
                          <a:ln>
                            <a:noFill/>
                          </a:ln>
                          <a:solidFill>
                            <a:srgbClr val="333333"/>
                          </a:solidFill>
                          <a:effectLst/>
                          <a:latin typeface="+mn-lt"/>
                          <a:ea typeface="+mn-ea"/>
                          <a:cs typeface="+mn-cs"/>
                        </a:rPr>
                        <a:t>جيد:</a:t>
                      </a:r>
                      <a:r>
                        <a:rPr kumimoji="0" lang="ar-SA" sz="2000" b="0" i="0" u="none" strike="noStrike" cap="none" normalizeH="0" baseline="0" dirty="0">
                          <a:ln>
                            <a:noFill/>
                          </a:ln>
                          <a:solidFill>
                            <a:srgbClr val="004992"/>
                          </a:solidFill>
                          <a:effectLst/>
                          <a:latin typeface="+mn-lt"/>
                          <a:ea typeface="+mn-ea"/>
                          <a:cs typeface="+mn-cs"/>
                        </a:rPr>
                        <a:t>؟؟؟</a:t>
                      </a:r>
                      <a:r>
                        <a:rPr kumimoji="0" lang="ar-SA" sz="2000" b="0" i="0" u="none" strike="noStrike" cap="none" normalizeH="0" baseline="0" dirty="0">
                          <a:ln>
                            <a:noFill/>
                          </a:ln>
                          <a:solidFill>
                            <a:srgbClr val="E3EFF8"/>
                          </a:solidFill>
                          <a:effectLst/>
                          <a:latin typeface="+mn-lt"/>
                          <a:ea typeface="+mn-ea"/>
                          <a:cs typeface="+mn-cs"/>
                        </a:rPr>
                        <a:t> أنت تعتبر كإنسان متواضع ،و </a:t>
                      </a:r>
                      <a:r>
                        <a:rPr kumimoji="0" lang="ar-SA" sz="2000" b="0" i="0" u="none" strike="noStrike" cap="none" normalizeH="0" baseline="0">
                          <a:ln>
                            <a:noFill/>
                          </a:ln>
                          <a:solidFill>
                            <a:srgbClr val="E3EFF8"/>
                          </a:solidFill>
                          <a:effectLst/>
                          <a:latin typeface="+mn-lt"/>
                          <a:ea typeface="+mn-ea"/>
                          <a:cs typeface="+mn-cs"/>
                        </a:rPr>
                        <a:t>تعتبر ”لاعب حقيقي“</a:t>
                      </a:r>
                      <a:endParaRPr kumimoji="0" lang="en-GB" sz="2000" b="0" i="0" u="none" strike="noStrike" cap="none" normalizeH="0" baseline="0" dirty="0">
                        <a:ln>
                          <a:noFill/>
                        </a:ln>
                        <a:solidFill>
                          <a:srgbClr val="E3EFF8"/>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
                          <a:srgbClr val="336699"/>
                        </a:buClr>
                        <a:buSzTx/>
                        <a:buFontTx/>
                        <a:buNone/>
                        <a:tabLst/>
                      </a:pPr>
                      <a:r>
                        <a:rPr kumimoji="0" lang="ar-SA" sz="2000" b="1" i="0" u="none" strike="noStrike" cap="none" normalizeH="0" baseline="0" dirty="0">
                          <a:ln>
                            <a:noFill/>
                          </a:ln>
                          <a:solidFill>
                            <a:srgbClr val="333333"/>
                          </a:solidFill>
                          <a:effectLst/>
                          <a:latin typeface="+mn-lt"/>
                          <a:ea typeface="+mn-ea"/>
                          <a:cs typeface="+mn-cs"/>
                        </a:rPr>
                        <a:t>التفسيربالأخرون / أو الظروف:</a:t>
                      </a:r>
                    </a:p>
                    <a:p>
                      <a:pPr marL="0" marR="0" lvl="0" indent="0" algn="r" defTabSz="914400" rtl="1" eaLnBrk="1" fontAlgn="base" latinLnBrk="0" hangingPunct="1">
                        <a:lnSpc>
                          <a:spcPct val="100000"/>
                        </a:lnSpc>
                        <a:spcBef>
                          <a:spcPts val="1200"/>
                        </a:spcBef>
                        <a:spcAft>
                          <a:spcPts val="0"/>
                        </a:spcAft>
                        <a:buClr>
                          <a:srgbClr val="336699"/>
                        </a:buClr>
                        <a:buSzTx/>
                        <a:buFontTx/>
                        <a:buNone/>
                        <a:tabLst/>
                      </a:pPr>
                      <a:r>
                        <a:rPr kumimoji="0" lang="ar-SA" sz="2000" b="0" i="0" u="none" strike="noStrike" cap="none" normalizeH="0" baseline="0" dirty="0">
                          <a:ln>
                            <a:noFill/>
                          </a:ln>
                          <a:solidFill>
                            <a:srgbClr val="333333"/>
                          </a:solidFill>
                          <a:effectLst/>
                          <a:latin typeface="+mn-lt"/>
                          <a:ea typeface="+mn-ea"/>
                          <a:cs typeface="+mn-cs"/>
                        </a:rPr>
                        <a:t>(مثلا أدين بكل شيء لمدربي و لوالدية)</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11094847" y="2204864"/>
            <a:ext cx="643128" cy="643127"/>
          </a:xfrm>
          <a:prstGeom prst="rect">
            <a:avLst/>
          </a:prstGeom>
          <a:blipFill>
            <a:blip r:embed="rId3" cstate="print"/>
            <a:stretch>
              <a:fillRect/>
            </a:stretch>
          </a:blipFill>
        </p:spPr>
        <p:txBody>
          <a:bodyPr wrap="square" lIns="0" tIns="0" rIns="0" bIns="0" rtlCol="0"/>
          <a:lstStyle/>
          <a:p>
            <a:pPr algn="r" rtl="1"/>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5297508"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9"/>
          <p:cNvSpPr>
            <a:spLocks noChangeArrowheads="1"/>
          </p:cNvSpPr>
          <p:nvPr/>
        </p:nvSpPr>
        <p:spPr bwMode="auto">
          <a:xfrm flipH="1">
            <a:off x="1767921"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de-DE" sz="1800" dirty="0">
                <a:latin typeface="+mn-lt"/>
                <a:ea typeface="+mn-ea"/>
                <a:cs typeface="+mn-cs"/>
              </a:rPr>
              <a:t>التهنئة على الفوز بالجائزة. مدا تفعل حتىتنجح دائما؟</a:t>
            </a:r>
            <a:endParaRPr lang="en-CA" altLang="de-DE" sz="1800" dirty="0">
              <a:latin typeface="+mn-lt"/>
              <a:ea typeface="+mn-ea"/>
              <a:cs typeface="+mn-cs"/>
            </a:endParaRPr>
          </a:p>
        </p:txBody>
      </p:sp>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19</a:t>
            </a:fld>
            <a:endParaRPr lang="de-DE"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4"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آثار نسبية لبعض الحالات المعينة للأحداث الإيجابية!</a:t>
            </a:r>
            <a:endParaRPr lang="he-IL" altLang="de-DE" sz="3600">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3395407992"/>
              </p:ext>
            </p:extLst>
          </p:nvPr>
        </p:nvGraphicFramePr>
        <p:xfrm>
          <a:off x="408955" y="4297680"/>
          <a:ext cx="11376000" cy="237744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000" b="1" i="0" u="none" strike="noStrike" cap="none" normalizeH="0" baseline="0" dirty="0">
                          <a:ln>
                            <a:noFill/>
                          </a:ln>
                          <a:solidFill>
                            <a:srgbClr val="333333"/>
                          </a:solidFill>
                          <a:effectLst/>
                          <a:latin typeface="+mn-lt"/>
                          <a:ea typeface="+mn-ea"/>
                          <a:cs typeface="+mn-cs"/>
                        </a:rPr>
                        <a:t>سيء:</a:t>
                      </a:r>
                      <a:r>
                        <a:rPr kumimoji="0" lang="ar-SA" sz="2000" b="0" i="0" u="none" strike="noStrike" cap="none" normalizeH="0" baseline="0" dirty="0">
                          <a:ln>
                            <a:noFill/>
                          </a:ln>
                          <a:solidFill>
                            <a:srgbClr val="333333"/>
                          </a:solidFill>
                          <a:effectLst/>
                          <a:latin typeface="+mn-lt"/>
                          <a:ea typeface="+mn-ea"/>
                          <a:cs typeface="+mn-cs"/>
                        </a:rPr>
                        <a:t> الثناء على النفس يبدو متعجرف</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000" b="1" i="0" u="none" strike="noStrike" cap="none" normalizeH="0" baseline="0" dirty="0">
                          <a:ln>
                            <a:noFill/>
                          </a:ln>
                          <a:solidFill>
                            <a:srgbClr val="333333"/>
                          </a:solidFill>
                          <a:effectLst/>
                          <a:latin typeface="+mn-lt"/>
                          <a:ea typeface="+mn-ea"/>
                          <a:cs typeface="+mn-cs"/>
                        </a:rPr>
                        <a:t>جيد:</a:t>
                      </a:r>
                      <a:r>
                        <a:rPr kumimoji="0" lang="ar-SA" sz="2000" b="0" i="0" u="none" strike="noStrike" cap="none" normalizeH="0" baseline="0" dirty="0">
                          <a:ln>
                            <a:noFill/>
                          </a:ln>
                          <a:solidFill>
                            <a:srgbClr val="333333"/>
                          </a:solidFill>
                          <a:effectLst/>
                          <a:latin typeface="+mn-lt"/>
                          <a:ea typeface="+mn-ea"/>
                          <a:cs typeface="+mn-cs"/>
                        </a:rPr>
                        <a:t> زيادة الثقة بالنفس</a:t>
                      </a:r>
                      <a:endParaRPr kumimoji="0" lang="en-GB" sz="16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defRPr/>
                      </a:pPr>
                      <a:r>
                        <a:rPr kumimoji="0" lang="ar-SA" sz="2000" b="1" i="0" u="none" strike="noStrike" cap="none" normalizeH="0" baseline="0" dirty="0">
                          <a:ln>
                            <a:noFill/>
                          </a:ln>
                          <a:solidFill>
                            <a:srgbClr val="333333"/>
                          </a:solidFill>
                          <a:effectLst/>
                          <a:latin typeface="+mn-lt"/>
                          <a:ea typeface="+mn-ea"/>
                          <a:cs typeface="+mn-cs"/>
                        </a:rPr>
                        <a:t>التفسيرالنفس: </a:t>
                      </a:r>
                    </a:p>
                    <a:p>
                      <a:pPr marL="0" marR="0" lvl="0" indent="0" algn="r" defTabSz="914400" rtl="1" eaLnBrk="1" fontAlgn="base" latinLnBrk="0" hangingPunct="1">
                        <a:lnSpc>
                          <a:spcPct val="100000"/>
                        </a:lnSpc>
                        <a:spcBef>
                          <a:spcPts val="1200"/>
                        </a:spcBef>
                        <a:spcAft>
                          <a:spcPct val="0"/>
                        </a:spcAft>
                        <a:buClr>
                          <a:srgbClr val="336699"/>
                        </a:buClr>
                        <a:buSzTx/>
                        <a:buFontTx/>
                        <a:buNone/>
                        <a:tabLst/>
                        <a:defRPr/>
                      </a:pPr>
                      <a:r>
                        <a:rPr kumimoji="0" lang="ar-SA" sz="2000" b="0" i="0" u="none" strike="noStrike" cap="none" normalizeH="0" baseline="0" dirty="0">
                          <a:ln>
                            <a:noFill/>
                          </a:ln>
                          <a:solidFill>
                            <a:srgbClr val="333333"/>
                          </a:solidFill>
                          <a:effectLst/>
                          <a:latin typeface="+mn-lt"/>
                          <a:ea typeface="+mn-ea"/>
                          <a:cs typeface="+mn-cs"/>
                        </a:rPr>
                        <a:t>(على سبيل </a:t>
                      </a:r>
                      <a:r>
                        <a:rPr kumimoji="0" lang="ar-SA" sz="2000" b="0" i="0" u="none" strike="noStrike" cap="none" normalizeH="0" baseline="0">
                          <a:ln>
                            <a:noFill/>
                          </a:ln>
                          <a:solidFill>
                            <a:srgbClr val="333333"/>
                          </a:solidFill>
                          <a:effectLst/>
                          <a:latin typeface="+mn-lt"/>
                          <a:ea typeface="+mn-ea"/>
                          <a:cs typeface="+mn-cs"/>
                        </a:rPr>
                        <a:t>المثال ”كما </a:t>
                      </a:r>
                      <a:r>
                        <a:rPr kumimoji="0" lang="ar-SA" sz="2000" b="0" i="0" u="none" strike="noStrike" cap="none" normalizeH="0" baseline="0" dirty="0">
                          <a:ln>
                            <a:noFill/>
                          </a:ln>
                          <a:solidFill>
                            <a:srgbClr val="333333"/>
                          </a:solidFill>
                          <a:effectLst/>
                          <a:latin typeface="+mn-lt"/>
                          <a:ea typeface="+mn-ea"/>
                          <a:cs typeface="+mn-cs"/>
                        </a:rPr>
                        <a:t>قلت من قبل ، أنا موهوب </a:t>
                      </a:r>
                      <a:r>
                        <a:rPr kumimoji="0" lang="ar-SA" sz="2000" b="0" i="0" u="none" strike="noStrike" cap="none" normalizeH="0" baseline="0">
                          <a:ln>
                            <a:noFill/>
                          </a:ln>
                          <a:solidFill>
                            <a:srgbClr val="333333"/>
                          </a:solidFill>
                          <a:effectLst/>
                          <a:latin typeface="+mn-lt"/>
                          <a:ea typeface="+mn-ea"/>
                          <a:cs typeface="+mn-cs"/>
                        </a:rPr>
                        <a:t>بشكل استثنائي“)</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000" b="1" i="0" u="none" strike="noStrike" cap="none" normalizeH="0" baseline="0" dirty="0">
                          <a:ln>
                            <a:noFill/>
                          </a:ln>
                          <a:solidFill>
                            <a:srgbClr val="333333"/>
                          </a:solidFill>
                          <a:effectLst/>
                          <a:latin typeface="+mn-lt"/>
                          <a:ea typeface="+mn-ea"/>
                          <a:cs typeface="+mn-cs"/>
                        </a:rPr>
                        <a:t>سيء:</a:t>
                      </a:r>
                      <a:r>
                        <a:rPr kumimoji="0" lang="ar-SA" sz="2000" b="0" i="0" u="none" strike="noStrike" cap="none" normalizeH="0" baseline="0" dirty="0">
                          <a:ln>
                            <a:noFill/>
                          </a:ln>
                          <a:solidFill>
                            <a:srgbClr val="004992"/>
                          </a:solidFill>
                          <a:effectLst/>
                          <a:latin typeface="+mn-lt"/>
                          <a:ea typeface="+mn-ea"/>
                          <a:cs typeface="+mn-cs"/>
                        </a:rPr>
                        <a:t>؟؟؟</a:t>
                      </a:r>
                      <a:r>
                        <a:rPr kumimoji="0" lang="ar-SA" sz="2000" b="0" i="0" u="none" strike="noStrike" cap="none" normalizeH="0" baseline="0" dirty="0">
                          <a:ln>
                            <a:noFill/>
                          </a:ln>
                          <a:solidFill>
                            <a:srgbClr val="E3EFF8"/>
                          </a:solidFill>
                          <a:effectLst/>
                          <a:latin typeface="+mn-lt"/>
                          <a:ea typeface="+mn-ea"/>
                          <a:cs typeface="+mn-cs"/>
                        </a:rPr>
                        <a:t> انخفضت الثقة بالنفس </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000" b="1" i="0" u="none" strike="noStrike" cap="none" normalizeH="0" baseline="0" dirty="0">
                          <a:ln>
                            <a:noFill/>
                          </a:ln>
                          <a:solidFill>
                            <a:srgbClr val="333333"/>
                          </a:solidFill>
                          <a:effectLst/>
                          <a:latin typeface="+mn-lt"/>
                          <a:ea typeface="+mn-ea"/>
                          <a:cs typeface="+mn-cs"/>
                        </a:rPr>
                        <a:t>جيد:</a:t>
                      </a:r>
                      <a:r>
                        <a:rPr kumimoji="0" lang="ar-SA" sz="2000" b="0" i="0" u="none" strike="noStrike" cap="none" normalizeH="0" baseline="0" dirty="0">
                          <a:ln>
                            <a:noFill/>
                          </a:ln>
                          <a:solidFill>
                            <a:srgbClr val="004992"/>
                          </a:solidFill>
                          <a:effectLst/>
                          <a:latin typeface="+mn-lt"/>
                          <a:ea typeface="+mn-ea"/>
                          <a:cs typeface="+mn-cs"/>
                        </a:rPr>
                        <a:t>؟؟؟</a:t>
                      </a:r>
                      <a:r>
                        <a:rPr kumimoji="0" lang="ar-SA" sz="2000" b="0" i="0" u="none" strike="noStrike" cap="none" normalizeH="0" baseline="0" dirty="0">
                          <a:ln>
                            <a:noFill/>
                          </a:ln>
                          <a:solidFill>
                            <a:srgbClr val="E3EFF8"/>
                          </a:solidFill>
                          <a:effectLst/>
                          <a:latin typeface="+mn-lt"/>
                          <a:ea typeface="+mn-ea"/>
                          <a:cs typeface="+mn-cs"/>
                        </a:rPr>
                        <a:t> أنت تعتبر كإنسان متواضع ،و </a:t>
                      </a:r>
                      <a:r>
                        <a:rPr kumimoji="0" lang="ar-SA" sz="2000" b="0" i="0" u="none" strike="noStrike" cap="none" normalizeH="0" baseline="0">
                          <a:ln>
                            <a:noFill/>
                          </a:ln>
                          <a:solidFill>
                            <a:srgbClr val="E3EFF8"/>
                          </a:solidFill>
                          <a:effectLst/>
                          <a:latin typeface="+mn-lt"/>
                          <a:ea typeface="+mn-ea"/>
                          <a:cs typeface="+mn-cs"/>
                        </a:rPr>
                        <a:t>تعتبر ”لاعب حقيقي“</a:t>
                      </a:r>
                      <a:endParaRPr kumimoji="0" lang="en-GB" sz="1800" b="0" i="0" u="none" strike="noStrike" cap="none" normalizeH="0" baseline="0" dirty="0">
                        <a:ln>
                          <a:noFill/>
                        </a:ln>
                        <a:solidFill>
                          <a:srgbClr val="E3EFF8"/>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000" b="1" i="0" u="none" strike="noStrike" cap="none" normalizeH="0" baseline="0" dirty="0">
                          <a:ln>
                            <a:noFill/>
                          </a:ln>
                          <a:solidFill>
                            <a:srgbClr val="333333"/>
                          </a:solidFill>
                          <a:effectLst/>
                          <a:latin typeface="+mn-lt"/>
                          <a:ea typeface="+mn-ea"/>
                          <a:cs typeface="+mn-cs"/>
                        </a:rPr>
                        <a:t>التفسيربالأخرون / أو الظروف:</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000" b="0" i="0" u="none" strike="noStrike" cap="none" normalizeH="0" baseline="0" dirty="0">
                          <a:ln>
                            <a:noFill/>
                          </a:ln>
                          <a:solidFill>
                            <a:srgbClr val="333333"/>
                          </a:solidFill>
                          <a:effectLst/>
                          <a:latin typeface="+mn-lt"/>
                          <a:ea typeface="+mn-ea"/>
                          <a:cs typeface="+mn-cs"/>
                        </a:rPr>
                        <a:t>(مثلا أدين بكل شيء لمدربي و لوالدية)</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11094847" y="2204864"/>
            <a:ext cx="643128" cy="643127"/>
          </a:xfrm>
          <a:prstGeom prst="rect">
            <a:avLst/>
          </a:prstGeom>
          <a:blipFill>
            <a:blip r:embed="rId3" cstate="print"/>
            <a:stretch>
              <a:fillRect/>
            </a:stretch>
          </a:blipFill>
        </p:spPr>
        <p:txBody>
          <a:bodyPr wrap="square" lIns="0" tIns="0" rIns="0" bIns="0" rtlCol="0"/>
          <a:lstStyle/>
          <a:p>
            <a:pPr algn="r" rtl="1"/>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5297508"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9"/>
          <p:cNvSpPr>
            <a:spLocks noChangeArrowheads="1"/>
          </p:cNvSpPr>
          <p:nvPr/>
        </p:nvSpPr>
        <p:spPr bwMode="auto">
          <a:xfrm flipH="1">
            <a:off x="1767921"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de-DE" sz="1800">
                <a:latin typeface="+mn-lt"/>
                <a:ea typeface="+mn-ea"/>
                <a:cs typeface="+mn-cs"/>
              </a:rPr>
              <a:t>التهنئة على الفوز بالجائزة. مدا تفعل حتىتنجح دائما؟</a:t>
            </a:r>
            <a:endParaRPr lang="en-CA" altLang="de-DE" sz="1800">
              <a:latin typeface="+mn-lt"/>
              <a:ea typeface="+mn-ea"/>
              <a:cs typeface="+mn-cs"/>
            </a:endParaRPr>
          </a:p>
        </p:txBody>
      </p:sp>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20</a:t>
            </a:fld>
            <a:endParaRPr lang="de-DE" dirty="0"/>
          </a:p>
        </p:txBody>
      </p:sp>
    </p:spTree>
    <p:extLst>
      <p:ext uri="{BB962C8B-B14F-4D97-AF65-F5344CB8AC3E}">
        <p14:creationId xmlns:p14="http://schemas.microsoft.com/office/powerpoint/2010/main" val="33232160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4"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آثار نسبية لبعض الحالات المعينة للأحداث الإيجابية!</a:t>
            </a:r>
            <a:endParaRPr lang="he-IL" altLang="de-DE" sz="3600">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027320490"/>
              </p:ext>
            </p:extLst>
          </p:nvPr>
        </p:nvGraphicFramePr>
        <p:xfrm>
          <a:off x="408955" y="4297680"/>
          <a:ext cx="11376000" cy="237744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000" b="1" i="0" u="none" strike="noStrike" cap="none" normalizeH="0" baseline="0" dirty="0">
                          <a:ln>
                            <a:noFill/>
                          </a:ln>
                          <a:solidFill>
                            <a:srgbClr val="333333"/>
                          </a:solidFill>
                          <a:effectLst/>
                          <a:latin typeface="+mn-lt"/>
                          <a:ea typeface="+mn-ea"/>
                          <a:cs typeface="+mn-cs"/>
                        </a:rPr>
                        <a:t>سيء:</a:t>
                      </a:r>
                      <a:r>
                        <a:rPr kumimoji="0" lang="ar-SA" sz="2000" b="0" i="0" u="none" strike="noStrike" cap="none" normalizeH="0" baseline="0" dirty="0">
                          <a:ln>
                            <a:noFill/>
                          </a:ln>
                          <a:solidFill>
                            <a:srgbClr val="333333"/>
                          </a:solidFill>
                          <a:effectLst/>
                          <a:latin typeface="+mn-lt"/>
                          <a:ea typeface="+mn-ea"/>
                          <a:cs typeface="+mn-cs"/>
                        </a:rPr>
                        <a:t> الثناء على النفس يبدو متعجرف</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000" b="1" i="0" u="none" strike="noStrike" cap="none" normalizeH="0" baseline="0" dirty="0">
                          <a:ln>
                            <a:noFill/>
                          </a:ln>
                          <a:solidFill>
                            <a:srgbClr val="333333"/>
                          </a:solidFill>
                          <a:effectLst/>
                          <a:latin typeface="+mn-lt"/>
                          <a:ea typeface="+mn-ea"/>
                          <a:cs typeface="+mn-cs"/>
                        </a:rPr>
                        <a:t>جيد:</a:t>
                      </a:r>
                      <a:r>
                        <a:rPr kumimoji="0" lang="ar-SA" sz="2000" b="0" i="0" u="none" strike="noStrike" cap="none" normalizeH="0" baseline="0" dirty="0">
                          <a:ln>
                            <a:noFill/>
                          </a:ln>
                          <a:solidFill>
                            <a:srgbClr val="333333"/>
                          </a:solidFill>
                          <a:effectLst/>
                          <a:latin typeface="+mn-lt"/>
                          <a:ea typeface="+mn-ea"/>
                          <a:cs typeface="+mn-cs"/>
                        </a:rPr>
                        <a:t> زيادة الثقة بالنفس</a:t>
                      </a:r>
                      <a:endParaRPr kumimoji="0" lang="en-GB" sz="16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defRPr/>
                      </a:pPr>
                      <a:r>
                        <a:rPr kumimoji="0" lang="ar-SA" sz="2000" b="1" i="0" u="none" strike="noStrike" cap="none" normalizeH="0" baseline="0" dirty="0">
                          <a:ln>
                            <a:noFill/>
                          </a:ln>
                          <a:solidFill>
                            <a:srgbClr val="333333"/>
                          </a:solidFill>
                          <a:effectLst/>
                          <a:latin typeface="+mn-lt"/>
                          <a:ea typeface="+mn-ea"/>
                          <a:cs typeface="+mn-cs"/>
                        </a:rPr>
                        <a:t>التفسيرالنفس: </a:t>
                      </a:r>
                    </a:p>
                    <a:p>
                      <a:pPr marL="0" marR="0" lvl="0" indent="0" algn="r" defTabSz="914400" rtl="1" eaLnBrk="1" fontAlgn="base" latinLnBrk="0" hangingPunct="1">
                        <a:lnSpc>
                          <a:spcPct val="100000"/>
                        </a:lnSpc>
                        <a:spcBef>
                          <a:spcPts val="1200"/>
                        </a:spcBef>
                        <a:spcAft>
                          <a:spcPct val="0"/>
                        </a:spcAft>
                        <a:buClr>
                          <a:srgbClr val="336699"/>
                        </a:buClr>
                        <a:buSzTx/>
                        <a:buFontTx/>
                        <a:buNone/>
                        <a:tabLst/>
                        <a:defRPr/>
                      </a:pPr>
                      <a:r>
                        <a:rPr kumimoji="0" lang="ar-SA" sz="2000" b="0" i="0" u="none" strike="noStrike" cap="none" normalizeH="0" baseline="0" dirty="0">
                          <a:ln>
                            <a:noFill/>
                          </a:ln>
                          <a:solidFill>
                            <a:srgbClr val="333333"/>
                          </a:solidFill>
                          <a:effectLst/>
                          <a:latin typeface="+mn-lt"/>
                          <a:ea typeface="+mn-ea"/>
                          <a:cs typeface="+mn-cs"/>
                        </a:rPr>
                        <a:t>(على سبيل </a:t>
                      </a:r>
                      <a:r>
                        <a:rPr kumimoji="0" lang="ar-SA" sz="2000" b="0" i="0" u="none" strike="noStrike" cap="none" normalizeH="0" baseline="0">
                          <a:ln>
                            <a:noFill/>
                          </a:ln>
                          <a:solidFill>
                            <a:srgbClr val="333333"/>
                          </a:solidFill>
                          <a:effectLst/>
                          <a:latin typeface="+mn-lt"/>
                          <a:ea typeface="+mn-ea"/>
                          <a:cs typeface="+mn-cs"/>
                        </a:rPr>
                        <a:t>المثال ”كما </a:t>
                      </a:r>
                      <a:r>
                        <a:rPr kumimoji="0" lang="ar-SA" sz="2000" b="0" i="0" u="none" strike="noStrike" cap="none" normalizeH="0" baseline="0" dirty="0">
                          <a:ln>
                            <a:noFill/>
                          </a:ln>
                          <a:solidFill>
                            <a:srgbClr val="333333"/>
                          </a:solidFill>
                          <a:effectLst/>
                          <a:latin typeface="+mn-lt"/>
                          <a:ea typeface="+mn-ea"/>
                          <a:cs typeface="+mn-cs"/>
                        </a:rPr>
                        <a:t>قلت من قبل ، أنا موهوب </a:t>
                      </a:r>
                      <a:r>
                        <a:rPr kumimoji="0" lang="ar-SA" sz="2000" b="0" i="0" u="none" strike="noStrike" cap="none" normalizeH="0" baseline="0">
                          <a:ln>
                            <a:noFill/>
                          </a:ln>
                          <a:solidFill>
                            <a:srgbClr val="333333"/>
                          </a:solidFill>
                          <a:effectLst/>
                          <a:latin typeface="+mn-lt"/>
                          <a:ea typeface="+mn-ea"/>
                          <a:cs typeface="+mn-cs"/>
                        </a:rPr>
                        <a:t>بشكل استثنائي“)</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000" b="1" i="0" u="none" strike="noStrike" cap="none" normalizeH="0" baseline="0" dirty="0">
                          <a:ln>
                            <a:noFill/>
                          </a:ln>
                          <a:solidFill>
                            <a:srgbClr val="333333"/>
                          </a:solidFill>
                          <a:effectLst/>
                          <a:latin typeface="+mn-lt"/>
                          <a:ea typeface="+mn-ea"/>
                          <a:cs typeface="+mn-cs"/>
                        </a:rPr>
                        <a:t>سيء:</a:t>
                      </a:r>
                      <a:r>
                        <a:rPr kumimoji="0" lang="ar-SA" sz="2000" b="0" i="0" u="none" strike="noStrike" cap="none" normalizeH="0" baseline="0" dirty="0">
                          <a:ln>
                            <a:noFill/>
                          </a:ln>
                          <a:solidFill>
                            <a:srgbClr val="333333"/>
                          </a:solidFill>
                          <a:effectLst/>
                          <a:latin typeface="+mn-lt"/>
                          <a:ea typeface="+mn-ea"/>
                          <a:cs typeface="+mn-cs"/>
                        </a:rPr>
                        <a:t> انخفضت الثقة بالنفس </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000" b="1" i="0" u="none" strike="noStrike" cap="none" normalizeH="0" baseline="0" dirty="0">
                          <a:ln>
                            <a:noFill/>
                          </a:ln>
                          <a:solidFill>
                            <a:srgbClr val="333333"/>
                          </a:solidFill>
                          <a:effectLst/>
                          <a:latin typeface="+mn-lt"/>
                          <a:ea typeface="+mn-ea"/>
                          <a:cs typeface="+mn-cs"/>
                        </a:rPr>
                        <a:t>جيد:</a:t>
                      </a:r>
                      <a:r>
                        <a:rPr kumimoji="0" lang="ar-SA" sz="2000" b="0" i="0" u="none" strike="noStrike" cap="none" normalizeH="0" baseline="0" dirty="0">
                          <a:ln>
                            <a:noFill/>
                          </a:ln>
                          <a:solidFill>
                            <a:srgbClr val="333333"/>
                          </a:solidFill>
                          <a:effectLst/>
                          <a:latin typeface="+mn-lt"/>
                          <a:ea typeface="+mn-ea"/>
                          <a:cs typeface="+mn-cs"/>
                        </a:rPr>
                        <a:t> أنت تعتبر كإنسان متواضع ،و تعتبر ”لاعب حقيقي“</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000" b="1" i="0" u="none" strike="noStrike" cap="none" normalizeH="0" baseline="0" dirty="0">
                          <a:ln>
                            <a:noFill/>
                          </a:ln>
                          <a:solidFill>
                            <a:srgbClr val="333333"/>
                          </a:solidFill>
                          <a:effectLst/>
                          <a:latin typeface="+mn-lt"/>
                          <a:ea typeface="+mn-ea"/>
                          <a:cs typeface="+mn-cs"/>
                        </a:rPr>
                        <a:t>التفسيربالأخرون / أو الظروف:</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000" b="0" i="0" u="none" strike="noStrike" cap="none" normalizeH="0" baseline="0" dirty="0">
                          <a:ln>
                            <a:noFill/>
                          </a:ln>
                          <a:solidFill>
                            <a:srgbClr val="333333"/>
                          </a:solidFill>
                          <a:effectLst/>
                          <a:latin typeface="+mn-lt"/>
                          <a:ea typeface="+mn-ea"/>
                          <a:cs typeface="+mn-cs"/>
                        </a:rPr>
                        <a:t>(مثلا أدين بكل شيء لمدربي و لوالدية)</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11094847" y="2204864"/>
            <a:ext cx="643128" cy="643127"/>
          </a:xfrm>
          <a:prstGeom prst="rect">
            <a:avLst/>
          </a:prstGeom>
          <a:blipFill>
            <a:blip r:embed="rId3" cstate="print"/>
            <a:stretch>
              <a:fillRect/>
            </a:stretch>
          </a:blipFill>
        </p:spPr>
        <p:txBody>
          <a:bodyPr wrap="square" lIns="0" tIns="0" rIns="0" bIns="0" rtlCol="0"/>
          <a:lstStyle/>
          <a:p>
            <a:pPr algn="r" rtl="1"/>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5297508"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9"/>
          <p:cNvSpPr>
            <a:spLocks noChangeArrowheads="1"/>
          </p:cNvSpPr>
          <p:nvPr/>
        </p:nvSpPr>
        <p:spPr bwMode="auto">
          <a:xfrm flipH="1">
            <a:off x="1767921"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de-DE" sz="1800">
                <a:latin typeface="+mn-lt"/>
                <a:ea typeface="+mn-ea"/>
                <a:cs typeface="+mn-cs"/>
              </a:rPr>
              <a:t>التهنئة على الفوز بالجائزة. مدا تفعل حتىتنجح دائما؟</a:t>
            </a:r>
            <a:endParaRPr lang="en-CA" altLang="de-DE" sz="1800">
              <a:latin typeface="+mn-lt"/>
              <a:ea typeface="+mn-ea"/>
              <a:cs typeface="+mn-cs"/>
            </a:endParaRPr>
          </a:p>
        </p:txBody>
      </p:sp>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21</a:t>
            </a:fld>
            <a:endParaRPr lang="de-DE" dirty="0"/>
          </a:p>
        </p:txBody>
      </p:sp>
    </p:spTree>
    <p:extLst>
      <p:ext uri="{BB962C8B-B14F-4D97-AF65-F5344CB8AC3E}">
        <p14:creationId xmlns:p14="http://schemas.microsoft.com/office/powerpoint/2010/main" val="37375251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66"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آثار نسبية لبعض الحالات المعينة للأحداث الإيجابية!</a:t>
            </a:r>
            <a:endParaRPr lang="he-IL" altLang="de-DE" sz="3600">
              <a:latin typeface="+mn-lt"/>
              <a:ea typeface="+mn-ea"/>
              <a:cs typeface="+mn-cs"/>
            </a:endParaRPr>
          </a:p>
        </p:txBody>
      </p:sp>
      <p:graphicFrame>
        <p:nvGraphicFramePr>
          <p:cNvPr id="12" name="Group 15"/>
          <p:cNvGraphicFramePr>
            <a:graphicFrameLocks noGrp="1"/>
          </p:cNvGraphicFramePr>
          <p:nvPr>
            <p:extLst>
              <p:ext uri="{D42A27DB-BD31-4B8C-83A1-F6EECF244321}">
                <p14:modId xmlns:p14="http://schemas.microsoft.com/office/powerpoint/2010/main" val="1905573346"/>
              </p:ext>
            </p:extLst>
          </p:nvPr>
        </p:nvGraphicFramePr>
        <p:xfrm>
          <a:off x="408955" y="4297680"/>
          <a:ext cx="11375136" cy="2103120"/>
        </p:xfrm>
        <a:graphic>
          <a:graphicData uri="http://schemas.openxmlformats.org/drawingml/2006/table">
            <a:tbl>
              <a:tblPr rtl="1">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ar-SA" sz="2000" b="0" i="0" u="none" strike="noStrike" cap="none" normalizeH="0" baseline="0" dirty="0">
                          <a:ln>
                            <a:noFill/>
                          </a:ln>
                          <a:solidFill>
                            <a:srgbClr val="000000"/>
                          </a:solidFill>
                          <a:effectLst/>
                          <a:latin typeface="+mn-lt"/>
                          <a:ea typeface="+mn-ea"/>
                          <a:cs typeface="+mn-cs"/>
                        </a:rPr>
                        <a:t>أجوبة أكثر توازنا (الجمع بين التأثيرات من النفس، و الآخرون / الحوادت الممكنة ؛ تقديم تفسيرات مختلفة):</a:t>
                      </a:r>
                      <a:endParaRPr kumimoji="0" lang="pt-BR"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ar-SA" sz="2000" b="0" i="0" u="none" strike="noStrike" cap="none" normalizeH="0" baseline="0" dirty="0">
                          <a:ln>
                            <a:noFill/>
                          </a:ln>
                          <a:solidFill>
                            <a:srgbClr val="004992"/>
                          </a:solidFill>
                          <a:effectLst/>
                          <a:latin typeface="+mn-lt"/>
                          <a:ea typeface="+mn-ea"/>
                          <a:cs typeface="+mn-cs"/>
                        </a:rPr>
                        <a:t>؟؟؟</a:t>
                      </a:r>
                    </a:p>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ar-SA" sz="2000" b="0" i="0" u="none" strike="noStrike" cap="none" normalizeH="0" baseline="0" dirty="0">
                          <a:ln>
                            <a:noFill/>
                          </a:ln>
                          <a:solidFill>
                            <a:srgbClr val="004992"/>
                          </a:solidFill>
                          <a:effectLst/>
                          <a:latin typeface="+mn-lt"/>
                          <a:ea typeface="+mn-ea"/>
                          <a:cs typeface="+mn-cs"/>
                        </a:rPr>
                        <a:t>؟؟؟</a:t>
                      </a:r>
                    </a:p>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ar-SA"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3" name="object 9"/>
          <p:cNvSpPr/>
          <p:nvPr/>
        </p:nvSpPr>
        <p:spPr>
          <a:xfrm>
            <a:off x="11094847" y="2204864"/>
            <a:ext cx="643128" cy="643127"/>
          </a:xfrm>
          <a:prstGeom prst="rect">
            <a:avLst/>
          </a:prstGeom>
          <a:blipFill>
            <a:blip r:embed="rId3" cstate="print"/>
            <a:stretch>
              <a:fillRect/>
            </a:stretch>
          </a:blipFill>
        </p:spPr>
        <p:txBody>
          <a:bodyPr wrap="square" lIns="0" tIns="0" rIns="0" bIns="0" rtlCol="0"/>
          <a:lstStyle/>
          <a:p>
            <a:pPr algn="r" rtl="1"/>
            <a:endParaRPr/>
          </a:p>
        </p:txBody>
      </p:sp>
      <p:pic>
        <p:nvPicPr>
          <p:cNvPr id="14"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5297508"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9"/>
          <p:cNvSpPr>
            <a:spLocks noChangeArrowheads="1"/>
          </p:cNvSpPr>
          <p:nvPr/>
        </p:nvSpPr>
        <p:spPr bwMode="auto">
          <a:xfrm flipH="1">
            <a:off x="1767921"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de-DE" sz="1800">
                <a:latin typeface="+mn-lt"/>
                <a:ea typeface="+mn-ea"/>
                <a:cs typeface="+mn-cs"/>
              </a:rPr>
              <a:t>التهنئة على الفوز بالجائزة. مدا تفعل حتىتنجح دائما؟</a:t>
            </a:r>
            <a:endParaRPr lang="en-CA" altLang="de-DE" sz="1800">
              <a:latin typeface="+mn-lt"/>
              <a:ea typeface="+mn-ea"/>
              <a:cs typeface="+mn-cs"/>
            </a:endParaRPr>
          </a:p>
        </p:txBody>
      </p:sp>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22</a:t>
            </a:fld>
            <a:endParaRPr lang="de-DE"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9"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آثار نسبية لبعض الحالات المعينة للأحداث الإيجابية!</a:t>
            </a:r>
            <a:endParaRPr lang="he-IL" altLang="de-DE" sz="3600">
              <a:latin typeface="+mn-lt"/>
              <a:ea typeface="+mn-ea"/>
              <a:cs typeface="+mn-cs"/>
            </a:endParaRPr>
          </a:p>
        </p:txBody>
      </p:sp>
      <p:graphicFrame>
        <p:nvGraphicFramePr>
          <p:cNvPr id="11" name="Group 15"/>
          <p:cNvGraphicFramePr>
            <a:graphicFrameLocks noGrp="1"/>
          </p:cNvGraphicFramePr>
          <p:nvPr>
            <p:extLst>
              <p:ext uri="{D42A27DB-BD31-4B8C-83A1-F6EECF244321}">
                <p14:modId xmlns:p14="http://schemas.microsoft.com/office/powerpoint/2010/main" val="1924806940"/>
              </p:ext>
            </p:extLst>
          </p:nvPr>
        </p:nvGraphicFramePr>
        <p:xfrm>
          <a:off x="408955" y="4297680"/>
          <a:ext cx="11375136" cy="2103120"/>
        </p:xfrm>
        <a:graphic>
          <a:graphicData uri="http://schemas.openxmlformats.org/drawingml/2006/table">
            <a:tbl>
              <a:tblPr rtl="1">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ar-SA" sz="2000" b="0" i="0" u="none" strike="noStrike" cap="none" normalizeH="0" baseline="0" dirty="0">
                          <a:ln>
                            <a:noFill/>
                          </a:ln>
                          <a:solidFill>
                            <a:srgbClr val="000000"/>
                          </a:solidFill>
                          <a:effectLst/>
                          <a:latin typeface="+mn-lt"/>
                          <a:ea typeface="+mn-ea"/>
                          <a:cs typeface="+mn-cs"/>
                        </a:rPr>
                        <a:t>أجوبة أكثر توازنا (الجمع بين التأثيرات من النفس، و الآخرون / الحوادت الممكنة ؛ تقديم تفسيرات مختلفة):</a:t>
                      </a:r>
                      <a:endParaRPr kumimoji="0" lang="pt-BR"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ar-SA" sz="2000" b="0" i="0" u="none" strike="noStrike" cap="none" normalizeH="0" baseline="0" dirty="0">
                          <a:ln>
                            <a:noFill/>
                          </a:ln>
                          <a:solidFill>
                            <a:schemeClr val="tx1"/>
                          </a:solidFill>
                          <a:effectLst/>
                          <a:latin typeface="+mn-lt"/>
                          <a:ea typeface="+mn-ea"/>
                          <a:cs typeface="+mn-cs"/>
                        </a:rPr>
                        <a:t>”أنا فخور جدا ، ولكن أود أيضا أن أشكر والدي والفريق. أيضا ، توماس الفا اديسون قال ذات مرة : العبقرية واحد في المائة إلهام ، و99 في المائة عرق“</a:t>
                      </a:r>
                      <a:endParaRPr kumimoji="0" lang="en-US" sz="2000" b="0" i="0" u="none" strike="noStrike" cap="none" normalizeH="0" baseline="0" dirty="0">
                        <a:ln>
                          <a:noFill/>
                        </a:ln>
                        <a:solidFill>
                          <a:schemeClr val="tx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11094847" y="2204864"/>
            <a:ext cx="643128" cy="643127"/>
          </a:xfrm>
          <a:prstGeom prst="rect">
            <a:avLst/>
          </a:prstGeom>
          <a:blipFill>
            <a:blip r:embed="rId3" cstate="print"/>
            <a:stretch>
              <a:fillRect/>
            </a:stretch>
          </a:blipFill>
        </p:spPr>
        <p:txBody>
          <a:bodyPr wrap="square" lIns="0" tIns="0" rIns="0" bIns="0" rtlCol="0"/>
          <a:lstStyle/>
          <a:p>
            <a:pPr algn="r" rtl="1"/>
            <a:endParaRPr/>
          </a:p>
        </p:txBody>
      </p:sp>
      <p:pic>
        <p:nvPicPr>
          <p:cNvPr id="13" name="Picture 12"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5297508"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9"/>
          <p:cNvSpPr>
            <a:spLocks noChangeArrowheads="1"/>
          </p:cNvSpPr>
          <p:nvPr/>
        </p:nvSpPr>
        <p:spPr bwMode="auto">
          <a:xfrm flipH="1">
            <a:off x="1767921"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de-DE" sz="1800">
                <a:latin typeface="+mn-lt"/>
                <a:ea typeface="+mn-ea"/>
                <a:cs typeface="+mn-cs"/>
              </a:rPr>
              <a:t>التهنئة على الفوز بالجائزة. مدا تفعل حتىتنجح دائما؟</a:t>
            </a:r>
            <a:endParaRPr lang="en-CA" altLang="de-DE" sz="1800">
              <a:latin typeface="+mn-lt"/>
              <a:ea typeface="+mn-ea"/>
              <a:cs typeface="+mn-cs"/>
            </a:endParaRPr>
          </a:p>
        </p:txBody>
      </p:sp>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23</a:t>
            </a:fld>
            <a:endParaRPr lang="de-DE"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لماذا نفعل هدا؟</a:t>
            </a:r>
            <a:endParaRPr lang="de-DE" altLang="de-DE" sz="3600">
              <a:latin typeface="+mn-lt"/>
              <a:ea typeface="+mn-ea"/>
              <a:cs typeface="+mn-cs"/>
            </a:endParaRPr>
          </a:p>
        </p:txBody>
      </p:sp>
      <p:sp>
        <p:nvSpPr>
          <p:cNvPr id="25602" name="Rectangle 3"/>
          <p:cNvSpPr>
            <a:spLocks noGrp="1" noChangeArrowheads="1"/>
          </p:cNvSpPr>
          <p:nvPr>
            <p:ph idx="1"/>
          </p:nvPr>
        </p:nvSpPr>
        <p:spPr/>
        <p:txBody>
          <a:bodyPr>
            <a:noAutofit/>
          </a:bodyPr>
          <a:lstStyle/>
          <a:p>
            <a:pPr eaLnBrk="1" hangingPunct="1">
              <a:tabLst>
                <a:tab pos="0" algn="l"/>
              </a:tabLst>
            </a:pPr>
            <a:r>
              <a:rPr lang="ar-AE" altLang="de-DE" sz="2400" dirty="0">
                <a:solidFill>
                  <a:srgbClr val="333333"/>
                </a:solidFill>
              </a:rPr>
              <a:t>تظهر الدراسات الطبية أن الكثير من الناس يعانون من مرض ا</a:t>
            </a:r>
            <a:r>
              <a:rPr lang="ar-AE" altLang="de-DE" sz="2400" b="1" dirty="0">
                <a:solidFill>
                  <a:srgbClr val="333333"/>
                </a:solidFill>
              </a:rPr>
              <a:t>لاكتئاب</a:t>
            </a:r>
            <a:r>
              <a:rPr lang="ar-AE" altLang="de-DE" sz="2400" dirty="0">
                <a:solidFill>
                  <a:srgbClr val="333333"/>
                </a:solidFill>
              </a:rPr>
              <a:t> </a:t>
            </a:r>
            <a:r>
              <a:rPr lang="de-DE" altLang="de-DE" sz="2400" dirty="0">
                <a:solidFill>
                  <a:srgbClr val="333333"/>
                </a:solidFill>
              </a:rPr>
              <a:t>)</a:t>
            </a:r>
            <a:r>
              <a:rPr lang="ar-AE" altLang="de-DE" sz="2400" dirty="0">
                <a:solidFill>
                  <a:srgbClr val="333333"/>
                </a:solidFill>
              </a:rPr>
              <a:t>ولكن ليس كل الناس!</a:t>
            </a:r>
            <a:r>
              <a:rPr lang="de-DE" altLang="de-DE" sz="2400" dirty="0">
                <a:solidFill>
                  <a:srgbClr val="333333"/>
                </a:solidFill>
              </a:rPr>
              <a:t>(</a:t>
            </a:r>
            <a:r>
              <a:rPr lang="ar-AE" altLang="de-DE" sz="2400" dirty="0">
                <a:solidFill>
                  <a:srgbClr val="333333"/>
                </a:solidFill>
              </a:rPr>
              <a:t>:</a:t>
            </a:r>
            <a:endParaRPr lang="de-DE" altLang="de-DE" sz="2400" dirty="0">
              <a:solidFill>
                <a:srgbClr val="333333"/>
              </a:solidFill>
            </a:endParaRPr>
          </a:p>
          <a:p>
            <a:pPr marL="342900" indent="-342900" eaLnBrk="1" hangingPunct="1">
              <a:buClr>
                <a:srgbClr val="333333"/>
              </a:buClr>
              <a:buSzPct val="80000"/>
              <a:buFont typeface="WingDings"/>
              <a:buChar char=""/>
              <a:tabLst>
                <a:tab pos="0" algn="l"/>
              </a:tabLst>
            </a:pPr>
            <a:r>
              <a:rPr lang="ar-AE" altLang="de-DE" sz="2400" dirty="0">
                <a:solidFill>
                  <a:srgbClr val="333333"/>
                </a:solidFill>
              </a:rPr>
              <a:t>يميلون إلى لوم أنفسهم في حالة لفشل</a:t>
            </a:r>
            <a:endParaRPr lang="de-DE" altLang="de-DE" sz="2400" dirty="0">
              <a:solidFill>
                <a:srgbClr val="333333"/>
              </a:solidFill>
            </a:endParaRPr>
          </a:p>
          <a:p>
            <a:pPr marL="342900" indent="-342900" eaLnBrk="1" hangingPunct="1">
              <a:buClr>
                <a:srgbClr val="333333"/>
              </a:buClr>
              <a:buSzPct val="80000"/>
              <a:buFont typeface="WingDings"/>
              <a:buChar char=""/>
              <a:tabLst>
                <a:tab pos="0" algn="l"/>
              </a:tabLst>
            </a:pPr>
            <a:r>
              <a:rPr lang="ar-AE" altLang="de-DE" sz="2400" dirty="0">
                <a:solidFill>
                  <a:srgbClr val="333333"/>
                </a:solidFill>
              </a:rPr>
              <a:t>يميلون الى اعطاء الآخرين الائتمان في ظروف النجاح</a:t>
            </a:r>
            <a:endParaRPr lang="de-DE" altLang="de-DE" sz="2400" dirty="0">
              <a:solidFill>
                <a:srgbClr val="333333"/>
              </a:solidFill>
            </a:endParaRPr>
          </a:p>
          <a:p>
            <a:pPr algn="ctr" eaLnBrk="1" hangingPunct="1">
              <a:tabLst>
                <a:tab pos="0" algn="l"/>
              </a:tabLst>
            </a:pPr>
            <a:r>
              <a:rPr lang="ar-AE" altLang="de-DE" sz="2400" b="1" dirty="0">
                <a:solidFill>
                  <a:srgbClr val="004992"/>
                </a:solidFill>
              </a:rPr>
              <a:t>وهذا قد يؤدي إلى تدني احترام الذات!</a:t>
            </a:r>
            <a:endParaRPr lang="en-US" altLang="de-DE" sz="2400" b="1" dirty="0">
              <a:solidFill>
                <a:srgbClr val="004992"/>
              </a:solidFill>
            </a:endParaRPr>
          </a:p>
        </p:txBody>
      </p:sp>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24</a:t>
            </a:fld>
            <a:endParaRPr lang="de-DE"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لماذا نفعل هدا؟</a:t>
            </a:r>
            <a:endParaRPr lang="de-DE" altLang="de-DE" sz="3600">
              <a:latin typeface="+mn-lt"/>
              <a:ea typeface="+mn-ea"/>
              <a:cs typeface="+mn-cs"/>
            </a:endParaRPr>
          </a:p>
        </p:txBody>
      </p:sp>
      <p:sp>
        <p:nvSpPr>
          <p:cNvPr id="26626" name="Rectangle 3"/>
          <p:cNvSpPr>
            <a:spLocks noGrp="1" noChangeArrowheads="1"/>
          </p:cNvSpPr>
          <p:nvPr>
            <p:ph idx="1"/>
          </p:nvPr>
        </p:nvSpPr>
        <p:spPr/>
        <p:txBody>
          <a:bodyPr>
            <a:noAutofit/>
          </a:bodyPr>
          <a:lstStyle/>
          <a:p>
            <a:pPr eaLnBrk="1" hangingPunct="1">
              <a:tabLst>
                <a:tab pos="0" algn="l"/>
              </a:tabLst>
            </a:pPr>
            <a:r>
              <a:rPr lang="ar-AE" altLang="de-DE" sz="2400" dirty="0">
                <a:solidFill>
                  <a:srgbClr val="333333"/>
                </a:solidFill>
              </a:rPr>
              <a:t>تظهر الدراسات الطبية أن الكثير من الناس مع مرض الأوهام </a:t>
            </a:r>
            <a:r>
              <a:rPr lang="ar-AE" altLang="de-DE" sz="2400" b="1" dirty="0">
                <a:solidFill>
                  <a:srgbClr val="333333"/>
                </a:solidFill>
              </a:rPr>
              <a:t>البسيشوج</a:t>
            </a:r>
            <a:r>
              <a:rPr lang="ar-AE" altLang="de-DE" sz="2400" dirty="0">
                <a:solidFill>
                  <a:srgbClr val="333333"/>
                </a:solidFill>
              </a:rPr>
              <a:t> </a:t>
            </a:r>
            <a:r>
              <a:rPr lang="de-DE" altLang="de-DE" sz="2400" dirty="0">
                <a:solidFill>
                  <a:srgbClr val="333333"/>
                </a:solidFill>
              </a:rPr>
              <a:t>)</a:t>
            </a:r>
            <a:r>
              <a:rPr lang="ar-AE" altLang="de-DE" sz="2400" dirty="0">
                <a:solidFill>
                  <a:srgbClr val="333333"/>
                </a:solidFill>
              </a:rPr>
              <a:t>ولكن ليس الكل !</a:t>
            </a:r>
            <a:r>
              <a:rPr lang="de-DE" altLang="de-DE" sz="2400" dirty="0">
                <a:solidFill>
                  <a:srgbClr val="333333"/>
                </a:solidFill>
              </a:rPr>
              <a:t>(</a:t>
            </a:r>
            <a:r>
              <a:rPr lang="ar-AE" altLang="de-DE" sz="2400" dirty="0">
                <a:solidFill>
                  <a:srgbClr val="333333"/>
                </a:solidFill>
              </a:rPr>
              <a:t>:</a:t>
            </a:r>
            <a:endParaRPr lang="de-DE" altLang="de-DE" sz="2400" dirty="0">
              <a:solidFill>
                <a:srgbClr val="333333"/>
              </a:solidFill>
            </a:endParaRPr>
          </a:p>
          <a:p>
            <a:pPr marL="342900" indent="-342900" eaLnBrk="1" hangingPunct="1">
              <a:buClr>
                <a:srgbClr val="333333"/>
              </a:buClr>
              <a:buSzPct val="80000"/>
              <a:buFont typeface="WingDings"/>
              <a:buChar char=""/>
              <a:tabLst>
                <a:tab pos="0" algn="l"/>
              </a:tabLst>
            </a:pPr>
            <a:r>
              <a:rPr lang="ar-AE" altLang="de-DE" sz="2400" dirty="0">
                <a:solidFill>
                  <a:srgbClr val="333333"/>
                </a:solidFill>
              </a:rPr>
              <a:t>يميلون إلى لوم الآخرين للأحداث السلبية والفشل</a:t>
            </a:r>
            <a:endParaRPr lang="de-DE" altLang="de-DE" sz="2400" dirty="0">
              <a:solidFill>
                <a:srgbClr val="333333"/>
              </a:solidFill>
            </a:endParaRPr>
          </a:p>
          <a:p>
            <a:pPr marL="342900" indent="-342900" eaLnBrk="1" hangingPunct="1">
              <a:buClr>
                <a:srgbClr val="333333"/>
              </a:buClr>
              <a:buSzPct val="80000"/>
              <a:buFont typeface="WingDings"/>
              <a:buChar char=""/>
              <a:tabLst>
                <a:tab pos="0" algn="l"/>
              </a:tabLst>
            </a:pPr>
            <a:r>
              <a:rPr lang="ar-AE" altLang="de-DE" sz="2400" dirty="0">
                <a:solidFill>
                  <a:srgbClr val="333333"/>
                </a:solidFill>
              </a:rPr>
              <a:t>يميلون</a:t>
            </a:r>
            <a:r>
              <a:rPr lang="de-DE" altLang="de-DE" sz="2400" dirty="0">
                <a:solidFill>
                  <a:srgbClr val="333333"/>
                </a:solidFill>
              </a:rPr>
              <a:t> </a:t>
            </a:r>
            <a:r>
              <a:rPr lang="ar-AE" altLang="de-DE" sz="2400" dirty="0">
                <a:solidFill>
                  <a:srgbClr val="333333"/>
                </a:solidFill>
              </a:rPr>
              <a:t>إلى الاعتقاد بأن كل الأحداث تقع خارج سيطرتهم</a:t>
            </a:r>
            <a:endParaRPr lang="de-DE" altLang="de-DE" sz="2400" dirty="0">
              <a:solidFill>
                <a:srgbClr val="333333"/>
              </a:solidFill>
            </a:endParaRPr>
          </a:p>
          <a:p>
            <a:pPr algn="ctr" eaLnBrk="1" hangingPunct="1">
              <a:tabLst>
                <a:tab pos="0" algn="l"/>
              </a:tabLst>
            </a:pPr>
            <a:r>
              <a:rPr lang="ar-AE" altLang="de-DE" sz="2400" b="1" dirty="0">
                <a:solidFill>
                  <a:srgbClr val="004992"/>
                </a:solidFill>
              </a:rPr>
              <a:t>خاصة التفسير الأول يؤدي إلى مشاكل في العلاقات الشخصية مع الأخرون!</a:t>
            </a:r>
            <a:endParaRPr lang="en-US" altLang="de-DE" sz="2400" b="1" dirty="0">
              <a:solidFill>
                <a:srgbClr val="004992"/>
              </a:solidFill>
            </a:endParaRPr>
          </a:p>
        </p:txBody>
      </p:sp>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25</a:t>
            </a:fld>
            <a:endParaRPr lang="de-DE"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5"/>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altLang="de-DE" sz="3600" dirty="0">
                <a:latin typeface="+mn-lt"/>
                <a:ea typeface="+mn-ea"/>
                <a:cs typeface="+mn-cs"/>
              </a:rPr>
              <a:t>كيف يؤدي التفسير من جانب واحد الى تفسير خاطئ للأ حدات خلال مراحل الحالة الدهانية البسيشوج - أمثلة</a:t>
            </a:r>
            <a:endParaRPr lang="de-DE" altLang="de-DE" sz="3600" dirty="0">
              <a:latin typeface="+mn-lt"/>
              <a:ea typeface="+mn-ea"/>
              <a:cs typeface="+mn-cs"/>
            </a:endParaRPr>
          </a:p>
        </p:txBody>
      </p:sp>
      <p:sp>
        <p:nvSpPr>
          <p:cNvPr id="7" name="Rectangle 24"/>
          <p:cNvSpPr>
            <a:spLocks noChangeArrowheads="1"/>
          </p:cNvSpPr>
          <p:nvPr/>
        </p:nvSpPr>
        <p:spPr bwMode="auto">
          <a:xfrm>
            <a:off x="408955" y="5941020"/>
            <a:ext cx="113760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o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9pPr>
          </a:lstStyle>
          <a:p>
            <a:pPr algn="ctr" eaLnBrk="1" hangingPunct="1">
              <a:buClr>
                <a:schemeClr val="tx1"/>
              </a:buClr>
              <a:defRPr/>
            </a:pPr>
            <a:r>
              <a:rPr lang="ar-SA" altLang="de-DE" b="0" dirty="0">
                <a:solidFill>
                  <a:srgbClr val="004992"/>
                </a:solidFill>
                <a:latin typeface="+mn-lt"/>
                <a:ea typeface="+mn-ea"/>
              </a:rPr>
              <a:t>؟</a:t>
            </a:r>
            <a:r>
              <a:rPr lang="de-DE" altLang="de-DE" b="0" dirty="0">
                <a:solidFill>
                  <a:srgbClr val="004992"/>
                </a:solidFill>
                <a:latin typeface="+mn-lt"/>
                <a:ea typeface="+mn-ea"/>
              </a:rPr>
              <a:t> </a:t>
            </a:r>
            <a:r>
              <a:rPr lang="ar-SA" altLang="de-DE" b="0" dirty="0">
                <a:solidFill>
                  <a:srgbClr val="004992"/>
                </a:solidFill>
                <a:latin typeface="+mn-lt"/>
                <a:ea typeface="+mn-ea"/>
              </a:rPr>
              <a:t>هل</a:t>
            </a:r>
            <a:r>
              <a:rPr lang="en-GB" altLang="de-DE" b="0" dirty="0">
                <a:solidFill>
                  <a:srgbClr val="004992"/>
                </a:solidFill>
                <a:latin typeface="+mn-lt"/>
                <a:ea typeface="+mn-ea"/>
              </a:rPr>
              <a:t> </a:t>
            </a:r>
            <a:r>
              <a:rPr lang="ar-SA" altLang="de-DE" b="0" dirty="0">
                <a:solidFill>
                  <a:srgbClr val="004992"/>
                </a:solidFill>
                <a:latin typeface="+mn-lt"/>
                <a:ea typeface="+mn-ea"/>
              </a:rPr>
              <a:t>يمكن</a:t>
            </a:r>
            <a:r>
              <a:rPr lang="en-GB" altLang="de-DE" b="0" dirty="0">
                <a:solidFill>
                  <a:srgbClr val="004992"/>
                </a:solidFill>
                <a:latin typeface="+mn-lt"/>
                <a:ea typeface="+mn-ea"/>
              </a:rPr>
              <a:t>  </a:t>
            </a:r>
            <a:r>
              <a:rPr lang="ar-SA" altLang="de-DE" b="0" dirty="0">
                <a:solidFill>
                  <a:srgbClr val="004992"/>
                </a:solidFill>
                <a:latin typeface="+mn-lt"/>
                <a:ea typeface="+mn-ea"/>
              </a:rPr>
              <a:t>لأي</a:t>
            </a:r>
            <a:r>
              <a:rPr lang="en-GB" altLang="de-DE" b="0" dirty="0">
                <a:solidFill>
                  <a:srgbClr val="004992"/>
                </a:solidFill>
                <a:latin typeface="+mn-lt"/>
                <a:ea typeface="+mn-ea"/>
              </a:rPr>
              <a:t> </a:t>
            </a:r>
            <a:r>
              <a:rPr lang="ar-SA" altLang="de-DE" b="0" dirty="0">
                <a:solidFill>
                  <a:srgbClr val="004992"/>
                </a:solidFill>
                <a:latin typeface="+mn-lt"/>
                <a:ea typeface="+mn-ea"/>
              </a:rPr>
              <a:t>شخص</a:t>
            </a:r>
            <a:r>
              <a:rPr lang="en-GB" altLang="de-DE" b="0" dirty="0">
                <a:solidFill>
                  <a:srgbClr val="004992"/>
                </a:solidFill>
                <a:latin typeface="+mn-lt"/>
                <a:ea typeface="+mn-ea"/>
              </a:rPr>
              <a:t> </a:t>
            </a:r>
            <a:r>
              <a:rPr lang="ar-SA" altLang="de-DE" b="0" dirty="0">
                <a:solidFill>
                  <a:srgbClr val="004992"/>
                </a:solidFill>
                <a:latin typeface="+mn-lt"/>
                <a:ea typeface="+mn-ea"/>
              </a:rPr>
              <a:t>المساهمة</a:t>
            </a:r>
            <a:r>
              <a:rPr lang="en-GB" altLang="de-DE" b="0" dirty="0">
                <a:solidFill>
                  <a:srgbClr val="004992"/>
                </a:solidFill>
                <a:latin typeface="+mn-lt"/>
                <a:ea typeface="+mn-ea"/>
              </a:rPr>
              <a:t> </a:t>
            </a:r>
            <a:r>
              <a:rPr lang="ar-SA" altLang="de-DE" b="0" dirty="0">
                <a:solidFill>
                  <a:srgbClr val="004992"/>
                </a:solidFill>
                <a:latin typeface="+mn-lt"/>
                <a:ea typeface="+mn-ea"/>
              </a:rPr>
              <a:t>في</a:t>
            </a:r>
            <a:r>
              <a:rPr lang="en-GB" altLang="de-DE" b="0" dirty="0">
                <a:solidFill>
                  <a:srgbClr val="004992"/>
                </a:solidFill>
                <a:latin typeface="+mn-lt"/>
                <a:ea typeface="+mn-ea"/>
              </a:rPr>
              <a:t> </a:t>
            </a:r>
            <a:r>
              <a:rPr lang="ar-SA" altLang="de-DE" b="0" dirty="0">
                <a:solidFill>
                  <a:srgbClr val="004992"/>
                </a:solidFill>
                <a:latin typeface="+mn-lt"/>
                <a:ea typeface="+mn-ea"/>
              </a:rPr>
              <a:t>تجربة</a:t>
            </a:r>
            <a:r>
              <a:rPr lang="en-GB" altLang="de-DE" b="0" dirty="0">
                <a:solidFill>
                  <a:srgbClr val="004992"/>
                </a:solidFill>
                <a:latin typeface="+mn-lt"/>
                <a:ea typeface="+mn-ea"/>
              </a:rPr>
              <a:t> </a:t>
            </a:r>
            <a:r>
              <a:rPr lang="ar-SA" altLang="de-DE" b="0" dirty="0">
                <a:solidFill>
                  <a:srgbClr val="004992"/>
                </a:solidFill>
                <a:latin typeface="+mn-lt"/>
                <a:ea typeface="+mn-ea"/>
              </a:rPr>
              <a:t>شخصية</a:t>
            </a:r>
            <a:r>
              <a:rPr lang="en-GB" altLang="de-DE" b="0" dirty="0">
                <a:solidFill>
                  <a:srgbClr val="004992"/>
                </a:solidFill>
                <a:latin typeface="+mn-lt"/>
                <a:ea typeface="+mn-ea"/>
              </a:rPr>
              <a:t> </a:t>
            </a:r>
            <a:r>
              <a:rPr lang="ar-SA" altLang="de-DE" b="0" dirty="0">
                <a:solidFill>
                  <a:srgbClr val="004992"/>
                </a:solidFill>
                <a:latin typeface="+mn-lt"/>
                <a:ea typeface="+mn-ea"/>
              </a:rPr>
              <a:t>قصيرة</a:t>
            </a:r>
            <a:endParaRPr lang="en-GB" altLang="de-DE" b="0" dirty="0">
              <a:solidFill>
                <a:srgbClr val="004992"/>
              </a:solidFill>
              <a:latin typeface="+mn-lt"/>
              <a:ea typeface="+mn-ea"/>
            </a:endParaRPr>
          </a:p>
        </p:txBody>
      </p:sp>
      <p:graphicFrame>
        <p:nvGraphicFramePr>
          <p:cNvPr id="8" name="Table 7"/>
          <p:cNvGraphicFramePr>
            <a:graphicFrameLocks noGrp="1"/>
          </p:cNvGraphicFramePr>
          <p:nvPr>
            <p:extLst>
              <p:ext uri="{D42A27DB-BD31-4B8C-83A1-F6EECF244321}">
                <p14:modId xmlns:p14="http://schemas.microsoft.com/office/powerpoint/2010/main" val="1154242040"/>
              </p:ext>
            </p:extLst>
          </p:nvPr>
        </p:nvGraphicFramePr>
        <p:xfrm>
          <a:off x="408955" y="2391576"/>
          <a:ext cx="11376000" cy="3291768"/>
        </p:xfrm>
        <a:graphic>
          <a:graphicData uri="http://schemas.openxmlformats.org/drawingml/2006/table">
            <a:tbl>
              <a:tblPr firstRow="1" bandRow="1">
                <a:tableStyleId>{21E4AEA4-8DFA-4A89-87EB-49C32662AFE0}</a:tableStyleId>
              </a:tblPr>
              <a:tblGrid>
                <a:gridCol w="4680520">
                  <a:extLst>
                    <a:ext uri="{9D8B030D-6E8A-4147-A177-3AD203B41FA5}">
                      <a16:colId xmlns:a16="http://schemas.microsoft.com/office/drawing/2014/main" val="20000"/>
                    </a:ext>
                  </a:extLst>
                </a:gridCol>
                <a:gridCol w="3744416">
                  <a:extLst>
                    <a:ext uri="{9D8B030D-6E8A-4147-A177-3AD203B41FA5}">
                      <a16:colId xmlns:a16="http://schemas.microsoft.com/office/drawing/2014/main" val="20001"/>
                    </a:ext>
                  </a:extLst>
                </a:gridCol>
                <a:gridCol w="2951064">
                  <a:extLst>
                    <a:ext uri="{9D8B030D-6E8A-4147-A177-3AD203B41FA5}">
                      <a16:colId xmlns:a16="http://schemas.microsoft.com/office/drawing/2014/main" val="20002"/>
                    </a:ext>
                  </a:extLst>
                </a:gridCol>
              </a:tblGrid>
              <a:tr h="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400" b="0" i="0" u="none" strike="noStrike" cap="none" normalizeH="0" baseline="0" dirty="0">
                          <a:ln>
                            <a:noFill/>
                          </a:ln>
                          <a:solidFill>
                            <a:srgbClr val="000000"/>
                          </a:solidFill>
                          <a:effectLst/>
                          <a:latin typeface="+mn-lt"/>
                          <a:ea typeface="+mn-ea"/>
                          <a:cs typeface="+mn-cs"/>
                        </a:rPr>
                        <a:t>تفسير أخر</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400" b="0" i="0" u="none" strike="noStrike" cap="none" normalizeH="0" baseline="0">
                          <a:ln>
                            <a:noFill/>
                          </a:ln>
                          <a:solidFill>
                            <a:srgbClr val="000000"/>
                          </a:solidFill>
                          <a:effectLst/>
                          <a:latin typeface="+mn-lt"/>
                          <a:ea typeface="+mn-ea"/>
                          <a:cs typeface="+mn-cs"/>
                        </a:rPr>
                        <a:t> التفسير خلا ل الحالة الدهانية</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400" b="0" i="0" u="none" strike="noStrike" cap="none" normalizeH="0" baseline="0">
                          <a:ln>
                            <a:noFill/>
                          </a:ln>
                          <a:solidFill>
                            <a:srgbClr val="000000"/>
                          </a:solidFill>
                          <a:effectLst/>
                          <a:latin typeface="+mn-lt"/>
                          <a:ea typeface="+mn-ea"/>
                          <a:cs typeface="+mn-cs"/>
                        </a:rPr>
                        <a:t>الأ حدات </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400" b="0" i="0" u="none" strike="noStrike" cap="none" normalizeH="0" baseline="0">
                          <a:ln>
                            <a:noFill/>
                          </a:ln>
                          <a:solidFill>
                            <a:srgbClr val="333333"/>
                          </a:solidFill>
                          <a:effectLst/>
                          <a:latin typeface="+mn-lt"/>
                          <a:ea typeface="+mn-ea"/>
                          <a:cs typeface="+mn-cs"/>
                        </a:rPr>
                        <a:t>هاده صدفة فقط - شخص آخرقال نكتة في نفس الوقت، الناس تتسلى بالدعابة السوداء الخاصة بهم.</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الناس لا يهتمون فعلا بما أقول، وانهم مجرد يتمتعون علي.</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الناس </a:t>
                      </a:r>
                      <a:r>
                        <a:rPr kumimoji="0" lang="ar-SA" sz="2400" b="0" i="0" u="none" strike="noStrike" cap="none" normalizeH="0" baseline="0">
                          <a:ln>
                            <a:noFill/>
                          </a:ln>
                          <a:solidFill>
                            <a:srgbClr val="333333"/>
                          </a:solidFill>
                          <a:effectLst/>
                          <a:latin typeface="+mn-lt"/>
                          <a:ea typeface="+mn-ea"/>
                          <a:cs typeface="+mn-cs"/>
                        </a:rPr>
                        <a:t>تضحك عندما تتحدث</a:t>
                      </a:r>
                      <a:r>
                        <a:rPr kumimoji="0" lang="ar-SA"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400" b="0" i="0" u="none" strike="noStrike" cap="none" normalizeH="0" baseline="0">
                          <a:ln>
                            <a:noFill/>
                          </a:ln>
                          <a:solidFill>
                            <a:srgbClr val="333333"/>
                          </a:solidFill>
                          <a:effectLst/>
                          <a:latin typeface="+mn-lt"/>
                          <a:ea typeface="+mn-ea"/>
                          <a:cs typeface="+mn-cs"/>
                        </a:rPr>
                        <a:t> الآثار السلبية للدواء أمر ممكن ، لكن الخمول وسوء التغذية هي أيضا من الأسباب المحتملة.</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400" b="0" i="0" u="none" strike="noStrike" cap="none" normalizeH="0" baseline="0">
                          <a:ln>
                            <a:noFill/>
                          </a:ln>
                          <a:solidFill>
                            <a:srgbClr val="333333"/>
                          </a:solidFill>
                          <a:effectLst/>
                          <a:latin typeface="+mn-lt"/>
                          <a:ea typeface="+mn-ea"/>
                          <a:cs typeface="+mn-cs"/>
                        </a:rPr>
                        <a:t> الطبيب البخيل كتب لي الدواء الرخيص.</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كنت قد اكتسبت الوزن.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73152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400" b="0" i="0" u="none" strike="noStrike" cap="none" normalizeH="0" baseline="0">
                          <a:ln>
                            <a:noFill/>
                          </a:ln>
                          <a:solidFill>
                            <a:srgbClr val="333333"/>
                          </a:solidFill>
                          <a:effectLst/>
                          <a:latin typeface="+mn-lt"/>
                          <a:ea typeface="+mn-ea"/>
                          <a:cs typeface="+mn-cs"/>
                        </a:rPr>
                        <a:t>انت نسيت ضخم إطارات الدراجة؛هناك مسمار في الاطارات.</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المخربون !حداري انا هدفهم</a:t>
                      </a:r>
                      <a:r>
                        <a:rPr kumimoji="0" lang="de-DE" sz="2400" b="0" i="0" u="none" strike="noStrike" cap="none" normalizeH="0" baseline="0" dirty="0">
                          <a:ln>
                            <a:noFill/>
                          </a:ln>
                          <a:solidFill>
                            <a:srgbClr val="333333"/>
                          </a:solidFill>
                          <a:effectLst/>
                          <a:latin typeface="+mn-lt"/>
                          <a:ea typeface="+mn-ea"/>
                          <a:cs typeface="+mn-cs"/>
                        </a:rPr>
                        <a:t>.</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إطارات دراجتك معطلة.</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26</a:t>
            </a:fld>
            <a:endParaRPr lang="de-DE"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5"/>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altLang="de-DE" sz="3600" dirty="0">
                <a:solidFill>
                  <a:srgbClr val="004992"/>
                </a:solidFill>
                <a:latin typeface="+mn-lt"/>
                <a:ea typeface="+mn-ea"/>
                <a:cs typeface="+mn-cs"/>
              </a:rPr>
              <a:t>طريقة تفسير الأحدات</a:t>
            </a:r>
            <a:br>
              <a:rPr lang="ar-AE" altLang="de-DE" sz="3600" dirty="0">
                <a:solidFill>
                  <a:srgbClr val="004992"/>
                </a:solidFill>
                <a:latin typeface="+mn-lt"/>
                <a:ea typeface="+mn-ea"/>
                <a:cs typeface="+mn-cs"/>
              </a:rPr>
            </a:br>
            <a:r>
              <a:rPr lang="ar-AE" altLang="de-DE" dirty="0">
                <a:solidFill>
                  <a:srgbClr val="004992"/>
                </a:solidFill>
                <a:latin typeface="+mn-lt"/>
                <a:ea typeface="+mn-ea"/>
                <a:cs typeface="+mn-cs"/>
              </a:rPr>
              <a:t>أهداف التدريب رقم واحد:</a:t>
            </a:r>
            <a:endParaRPr lang="de-DE" altLang="de-DE" dirty="0">
              <a:solidFill>
                <a:srgbClr val="004992"/>
              </a:solidFill>
              <a:latin typeface="+mn-lt"/>
              <a:ea typeface="+mn-ea"/>
              <a:cs typeface="+mn-cs"/>
            </a:endParaRPr>
          </a:p>
        </p:txBody>
      </p:sp>
      <p:sp>
        <p:nvSpPr>
          <p:cNvPr id="28674" name="Rectangle 3"/>
          <p:cNvSpPr>
            <a:spLocks noGrp="1" noChangeArrowheads="1"/>
          </p:cNvSpPr>
          <p:nvPr>
            <p:ph idx="1"/>
          </p:nvPr>
        </p:nvSpPr>
        <p:spPr/>
        <p:txBody>
          <a:bodyPr>
            <a:noAutofit/>
          </a:bodyPr>
          <a:lstStyle/>
          <a:p>
            <a:pPr marL="342900" indent="-342900" eaLnBrk="1" hangingPunct="1">
              <a:buClr>
                <a:srgbClr val="333333"/>
              </a:buClr>
              <a:buSzPct val="80000"/>
              <a:buFont typeface="WingDings"/>
              <a:buChar char=""/>
              <a:tabLst>
                <a:tab pos="0" algn="l"/>
              </a:tabLst>
            </a:pPr>
            <a:r>
              <a:rPr lang="ar-AE" altLang="de-DE" sz="2400" dirty="0">
                <a:solidFill>
                  <a:srgbClr val="333333"/>
                </a:solidFill>
              </a:rPr>
              <a:t>النظر في الأسباب المحتملة للأحداث</a:t>
            </a:r>
          </a:p>
          <a:p>
            <a:pPr marL="342900" indent="-342900" eaLnBrk="1" hangingPunct="1">
              <a:buClr>
                <a:srgbClr val="333333"/>
              </a:buClr>
              <a:buSzPct val="80000"/>
              <a:buFont typeface="WingDings"/>
              <a:buChar char=""/>
              <a:tabLst>
                <a:tab pos="0" algn="l"/>
              </a:tabLst>
            </a:pPr>
            <a:r>
              <a:rPr lang="ar-AE" altLang="de-DE" sz="2400" dirty="0">
                <a:solidFill>
                  <a:srgbClr val="333333"/>
                </a:solidFill>
              </a:rPr>
              <a:t>لا تتسرع في قبول تفسير واحد فقط</a:t>
            </a:r>
          </a:p>
          <a:p>
            <a:pPr marL="342900" indent="-342900" eaLnBrk="1" hangingPunct="1">
              <a:buClr>
                <a:srgbClr val="333333"/>
              </a:buClr>
              <a:buSzPct val="80000"/>
              <a:buFont typeface="WingDings"/>
              <a:buChar char=""/>
              <a:tabLst>
                <a:tab pos="0" algn="l"/>
              </a:tabLst>
            </a:pPr>
            <a:r>
              <a:rPr lang="ar-AE" altLang="de-DE" sz="2400" dirty="0">
                <a:solidFill>
                  <a:srgbClr val="333333"/>
                </a:solidFill>
              </a:rPr>
              <a:t>مناقشة ماهية الآثار الممكنة لطرق متعددة لتفسيير وقوع الأحدات</a:t>
            </a:r>
            <a:endParaRPr lang="de-DE" altLang="de-DE" sz="2400" dirty="0">
              <a:solidFill>
                <a:srgbClr val="004992"/>
              </a:solidFill>
            </a:endParaRPr>
          </a:p>
          <a:p>
            <a:pPr eaLnBrk="1" hangingPunct="1">
              <a:buSzPct val="80000"/>
              <a:tabLst>
                <a:tab pos="0" algn="l"/>
              </a:tabLst>
            </a:pPr>
            <a:r>
              <a:rPr lang="ar-AE" altLang="de-DE" sz="2400" dirty="0">
                <a:solidFill>
                  <a:srgbClr val="004992"/>
                </a:solidFill>
              </a:rPr>
              <a:t>علينا أن نحاول أن نكون واقعيين في الحياة اليومية:</a:t>
            </a:r>
            <a:endParaRPr lang="de-DE" altLang="de-DE" sz="2400" dirty="0">
              <a:solidFill>
                <a:srgbClr val="004992"/>
              </a:solidFill>
            </a:endParaRPr>
          </a:p>
          <a:p>
            <a:pPr eaLnBrk="1" hangingPunct="1">
              <a:buSzPct val="80000"/>
              <a:tabLst>
                <a:tab pos="0" algn="l"/>
              </a:tabLst>
            </a:pPr>
            <a:r>
              <a:rPr lang="ar-AE" altLang="de-DE" sz="2400" dirty="0">
                <a:solidFill>
                  <a:srgbClr val="004992"/>
                </a:solidFill>
              </a:rPr>
              <a:t>لا ينبغي لنا أن نلوم الآخرين دائما لفشلنا، ولا يجب أن نلوم أنفسنا دائما عندما تسوء الأمور</a:t>
            </a:r>
            <a:endParaRPr lang="he-IL" altLang="de-DE" sz="2400" dirty="0">
              <a:solidFill>
                <a:srgbClr val="004992"/>
              </a:solidFill>
            </a:endParaRPr>
          </a:p>
        </p:txBody>
      </p:sp>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27</a:t>
            </a:fld>
            <a:endParaRPr lang="de-DE"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قدمت شكوة على البائع تم رد لك ثمن الشراء بالكامل</a:t>
            </a:r>
            <a:endParaRPr lang="de-DE" altLang="de-DE" sz="3600">
              <a:latin typeface="+mn-lt"/>
              <a:ea typeface="+mn-ea"/>
              <a:cs typeface="+mn-cs"/>
            </a:endParaRPr>
          </a:p>
        </p:txBody>
      </p:sp>
      <p:sp>
        <p:nvSpPr>
          <p:cNvPr id="29698" name="Rectangle 3"/>
          <p:cNvSpPr>
            <a:spLocks noGrp="1" noChangeArrowheads="1"/>
          </p:cNvSpPr>
          <p:nvPr>
            <p:ph idx="1"/>
          </p:nvPr>
        </p:nvSpPr>
        <p:spPr/>
        <p:txBody>
          <a:bodyPr>
            <a:noAutofit/>
          </a:bodyPr>
          <a:lstStyle/>
          <a:p>
            <a:pPr eaLnBrk="1" hangingPunct="1">
              <a:tabLst>
                <a:tab pos="0" algn="l"/>
              </a:tabLst>
            </a:pPr>
            <a:r>
              <a:rPr lang="ar-AE" altLang="de-DE" sz="2400" dirty="0">
                <a:solidFill>
                  <a:srgbClr val="333333"/>
                </a:solidFill>
              </a:rPr>
              <a:t>لمدا قدم لك الموظف في المتجر ثمن الشراء بأكمله؟</a:t>
            </a:r>
            <a:endParaRPr lang="de-DE" altLang="de-DE" sz="2400" dirty="0">
              <a:solidFill>
                <a:srgbClr val="333333"/>
              </a:solidFill>
            </a:endParaRPr>
          </a:p>
          <a:p>
            <a:pPr eaLnBrk="1" hangingPunct="1">
              <a:tabLst>
                <a:tab pos="0" algn="l"/>
              </a:tabLst>
            </a:pPr>
            <a:r>
              <a:rPr lang="ar-AE" altLang="de-DE" sz="2400" dirty="0">
                <a:solidFill>
                  <a:srgbClr val="333333"/>
                </a:solidFill>
              </a:rPr>
              <a:t>ما هو السبب الرئيسي لهذا الحدث؟</a:t>
            </a:r>
            <a:endParaRPr lang="en-US" altLang="de-DE" sz="2400" dirty="0">
              <a:solidFill>
                <a:srgbClr val="333333"/>
              </a:solidFill>
            </a:endParaRPr>
          </a:p>
          <a:p>
            <a:pPr eaLnBrk="1" hangingPunct="1">
              <a:tabLst>
                <a:tab pos="0" algn="l"/>
              </a:tabLst>
            </a:pPr>
            <a:endParaRPr lang="en-US" altLang="de-DE" sz="2400" dirty="0">
              <a:solidFill>
                <a:srgbClr val="333333"/>
              </a:solidFill>
            </a:endParaRPr>
          </a:p>
          <a:p>
            <a:pPr eaLnBrk="1" hangingPunct="1">
              <a:tabLst>
                <a:tab pos="0" algn="l"/>
              </a:tabLst>
            </a:pPr>
            <a:endParaRPr lang="en-US" altLang="de-DE" sz="2400" dirty="0">
              <a:solidFill>
                <a:srgbClr val="333333"/>
              </a:solidFill>
            </a:endParaRPr>
          </a:p>
          <a:p>
            <a:pPr eaLnBrk="1" hangingPunct="1">
              <a:tabLst>
                <a:tab pos="0" algn="l"/>
              </a:tabLst>
            </a:pPr>
            <a:endParaRPr lang="de-DE" altLang="de-DE" sz="2400" dirty="0">
              <a:solidFill>
                <a:srgbClr val="333333"/>
              </a:solidFill>
            </a:endParaRPr>
          </a:p>
          <a:p>
            <a:pPr eaLnBrk="1" hangingPunct="1">
              <a:tabLst>
                <a:tab pos="0" algn="l"/>
              </a:tabLst>
            </a:pPr>
            <a:r>
              <a:rPr lang="he-IL" altLang="de-DE" sz="2400" b="1" dirty="0">
                <a:solidFill>
                  <a:srgbClr val="004992"/>
                </a:solidFill>
              </a:rPr>
              <a:t>	</a:t>
            </a:r>
            <a:r>
              <a:rPr lang="ar-AE" altLang="de-DE" sz="2400" b="1" dirty="0">
                <a:solidFill>
                  <a:srgbClr val="004992"/>
                </a:solidFill>
              </a:rPr>
              <a:t>نفسك؟</a:t>
            </a:r>
            <a:br>
              <a:rPr lang="ar-AE" altLang="de-DE" sz="2400" b="1" dirty="0">
                <a:solidFill>
                  <a:srgbClr val="004992"/>
                </a:solidFill>
              </a:rPr>
            </a:br>
            <a:r>
              <a:rPr lang="ar-AE" altLang="de-DE" sz="2400" b="1" dirty="0">
                <a:solidFill>
                  <a:srgbClr val="004992"/>
                </a:solidFill>
              </a:rPr>
              <a:t>شخص آخر أو أشخاص آخرين؟</a:t>
            </a:r>
            <a:br>
              <a:rPr lang="ar-AE" altLang="de-DE" sz="2400" b="1" dirty="0">
                <a:solidFill>
                  <a:srgbClr val="004992"/>
                </a:solidFill>
              </a:rPr>
            </a:br>
            <a:r>
              <a:rPr lang="ar-AE" altLang="de-DE" sz="2400" b="1" dirty="0">
                <a:solidFill>
                  <a:srgbClr val="004992"/>
                </a:solidFill>
              </a:rPr>
              <a:t>الظروف أو فرصة؟</a:t>
            </a:r>
            <a:endParaRPr lang="en-US" altLang="de-DE" sz="2400" b="1" dirty="0">
              <a:solidFill>
                <a:srgbClr val="004992"/>
              </a:solidFill>
            </a:endParaRPr>
          </a:p>
        </p:txBody>
      </p:sp>
      <p:pic>
        <p:nvPicPr>
          <p:cNvPr id="8" name="Picture 17"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63440"/>
            <a:ext cx="3649900"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28</a:t>
            </a:fld>
            <a:endParaRPr lang="de-DE"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عندما تدخل في الغرفة يتوقف الجميع عن الحديث</a:t>
            </a:r>
            <a:endParaRPr lang="de-DE" altLang="de-DE" sz="3600">
              <a:latin typeface="+mn-lt"/>
              <a:ea typeface="+mn-ea"/>
              <a:cs typeface="+mn-cs"/>
            </a:endParaRPr>
          </a:p>
        </p:txBody>
      </p:sp>
      <p:sp>
        <p:nvSpPr>
          <p:cNvPr id="30722" name="Rectangle 3"/>
          <p:cNvSpPr>
            <a:spLocks noGrp="1" noChangeArrowheads="1"/>
          </p:cNvSpPr>
          <p:nvPr>
            <p:ph idx="1"/>
          </p:nvPr>
        </p:nvSpPr>
        <p:spPr/>
        <p:txBody>
          <a:bodyPr>
            <a:noAutofit/>
          </a:bodyPr>
          <a:lstStyle/>
          <a:p>
            <a:pPr marL="0" indent="0" eaLnBrk="1" hangingPunct="1">
              <a:buFontTx/>
              <a:buNone/>
              <a:tabLst>
                <a:tab pos="0" algn="l"/>
              </a:tabLst>
            </a:pPr>
            <a:r>
              <a:rPr lang="ar-AE" altLang="de-DE" sz="2400" dirty="0">
                <a:solidFill>
                  <a:srgbClr val="333333"/>
                </a:solidFill>
              </a:rPr>
              <a:t>ما هو سبب  توقف الناس عن الحديث عندما دخلت الغرفة؟</a:t>
            </a:r>
            <a:endParaRPr lang="he-IL" altLang="de-DE" sz="2400" dirty="0">
              <a:solidFill>
                <a:srgbClr val="333333"/>
              </a:solidFill>
            </a:endParaRPr>
          </a:p>
          <a:p>
            <a:pPr marL="0" indent="0" eaLnBrk="1" hangingPunct="1">
              <a:buFontTx/>
              <a:buNone/>
              <a:tabLst>
                <a:tab pos="0" algn="l"/>
              </a:tabLst>
            </a:pPr>
            <a:r>
              <a:rPr lang="ar-AE" altLang="de-DE" sz="2400" dirty="0">
                <a:solidFill>
                  <a:srgbClr val="333333"/>
                </a:solidFill>
              </a:rPr>
              <a:t>ما هو السبب الرئيسي لهذا الحدث؟</a:t>
            </a:r>
            <a:endParaRPr lang="en-US" altLang="de-DE" sz="2400" dirty="0">
              <a:solidFill>
                <a:srgbClr val="333333"/>
              </a:solidFill>
            </a:endParaRPr>
          </a:p>
          <a:p>
            <a:pPr marL="0" indent="0" eaLnBrk="1" hangingPunct="1">
              <a:buFontTx/>
              <a:buNone/>
              <a:tabLst>
                <a:tab pos="0" algn="l"/>
              </a:tabLst>
            </a:pPr>
            <a:endParaRPr lang="en-US" altLang="de-DE" sz="2400" dirty="0">
              <a:solidFill>
                <a:srgbClr val="333333"/>
              </a:solidFill>
            </a:endParaRPr>
          </a:p>
          <a:p>
            <a:pPr marL="0" indent="0" eaLnBrk="1" hangingPunct="1">
              <a:buFontTx/>
              <a:buNone/>
              <a:tabLst>
                <a:tab pos="0" algn="l"/>
              </a:tabLst>
            </a:pPr>
            <a:endParaRPr lang="en-US" altLang="de-DE" sz="2400" dirty="0">
              <a:solidFill>
                <a:srgbClr val="333333"/>
              </a:solidFill>
            </a:endParaRPr>
          </a:p>
          <a:p>
            <a:pPr marL="0" indent="0" eaLnBrk="1" hangingPunct="1">
              <a:buFontTx/>
              <a:buNone/>
              <a:tabLst>
                <a:tab pos="0" algn="l"/>
              </a:tabLst>
            </a:pPr>
            <a:endParaRPr lang="de-DE" altLang="de-DE" sz="2400" dirty="0">
              <a:solidFill>
                <a:srgbClr val="333333"/>
              </a:solidFill>
            </a:endParaRPr>
          </a:p>
          <a:p>
            <a:pPr marL="0" indent="0" eaLnBrk="1" hangingPunct="1">
              <a:buFontTx/>
              <a:buNone/>
              <a:tabLst>
                <a:tab pos="0" algn="l"/>
              </a:tabLst>
            </a:pPr>
            <a:r>
              <a:rPr lang="he-IL" altLang="de-DE" sz="2400" b="1" dirty="0">
                <a:solidFill>
                  <a:srgbClr val="004992"/>
                </a:solidFill>
              </a:rPr>
              <a:t>	</a:t>
            </a:r>
            <a:r>
              <a:rPr lang="ar-AE" altLang="de-DE" sz="2400" b="1" dirty="0">
                <a:solidFill>
                  <a:srgbClr val="004992"/>
                </a:solidFill>
              </a:rPr>
              <a:t>نفسك؟</a:t>
            </a:r>
            <a:br>
              <a:rPr lang="ar-AE" altLang="de-DE" sz="2400" b="1" dirty="0">
                <a:solidFill>
                  <a:srgbClr val="004992"/>
                </a:solidFill>
              </a:rPr>
            </a:br>
            <a:r>
              <a:rPr lang="ar-AE" altLang="de-DE" sz="2400" b="1" dirty="0">
                <a:solidFill>
                  <a:srgbClr val="004992"/>
                </a:solidFill>
              </a:rPr>
              <a:t>شخص آخر أو أشخاص آخرين؟</a:t>
            </a:r>
            <a:br>
              <a:rPr lang="ar-AE" altLang="de-DE" sz="2400" b="1" dirty="0">
                <a:solidFill>
                  <a:srgbClr val="004992"/>
                </a:solidFill>
              </a:rPr>
            </a:br>
            <a:r>
              <a:rPr lang="ar-AE" altLang="de-DE" sz="2400" b="1" dirty="0">
                <a:solidFill>
                  <a:srgbClr val="004992"/>
                </a:solidFill>
              </a:rPr>
              <a:t>الظروف أو فرصة؟</a:t>
            </a:r>
            <a:endParaRPr lang="en-US" altLang="de-DE" sz="2400" b="1" dirty="0">
              <a:solidFill>
                <a:srgbClr val="004992"/>
              </a:solidFill>
            </a:endParaRPr>
          </a:p>
        </p:txBody>
      </p:sp>
      <p:pic>
        <p:nvPicPr>
          <p:cNvPr id="8" name="Picture 8"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29</a:t>
            </a:fld>
            <a:endParaRPr lang="de-DE"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يقول لك شخص ان ضهرك لا يبدو جيدا</a:t>
            </a:r>
            <a:endParaRPr lang="de-DE" altLang="de-DE" sz="3600">
              <a:latin typeface="+mn-lt"/>
              <a:ea typeface="+mn-ea"/>
              <a:cs typeface="+mn-cs"/>
            </a:endParaRPr>
          </a:p>
        </p:txBody>
      </p:sp>
      <p:sp>
        <p:nvSpPr>
          <p:cNvPr id="31746" name="Rectangle 3"/>
          <p:cNvSpPr>
            <a:spLocks noGrp="1" noChangeArrowheads="1"/>
          </p:cNvSpPr>
          <p:nvPr>
            <p:ph idx="1"/>
          </p:nvPr>
        </p:nvSpPr>
        <p:spPr/>
        <p:txBody>
          <a:bodyPr>
            <a:noAutofit/>
          </a:bodyPr>
          <a:lstStyle/>
          <a:p>
            <a:pPr eaLnBrk="1" hangingPunct="1">
              <a:tabLst>
                <a:tab pos="0" algn="l"/>
              </a:tabLst>
            </a:pPr>
            <a:r>
              <a:rPr lang="ar-AE" altLang="de-DE" sz="2400" dirty="0">
                <a:solidFill>
                  <a:srgbClr val="333333"/>
                </a:solidFill>
              </a:rPr>
              <a:t>لمادا يقول الشخص هذا؟</a:t>
            </a:r>
            <a:endParaRPr lang="de-DE" altLang="de-DE" sz="2400" dirty="0">
              <a:solidFill>
                <a:srgbClr val="333333"/>
              </a:solidFill>
            </a:endParaRPr>
          </a:p>
          <a:p>
            <a:pPr eaLnBrk="1" hangingPunct="1">
              <a:tabLst>
                <a:tab pos="0" algn="l"/>
              </a:tabLst>
            </a:pPr>
            <a:r>
              <a:rPr lang="ar-AE" altLang="de-DE" sz="2400" dirty="0">
                <a:solidFill>
                  <a:srgbClr val="333333"/>
                </a:solidFill>
              </a:rPr>
              <a:t>ما هو السبب الرئيسي لهذا الحدث؟</a:t>
            </a:r>
            <a:endParaRPr lang="en-US" altLang="de-DE" sz="2400" dirty="0">
              <a:solidFill>
                <a:srgbClr val="333333"/>
              </a:solidFill>
            </a:endParaRPr>
          </a:p>
          <a:p>
            <a:pPr eaLnBrk="1" hangingPunct="1">
              <a:tabLst>
                <a:tab pos="0" algn="l"/>
              </a:tabLst>
            </a:pPr>
            <a:endParaRPr lang="en-US" altLang="de-DE" sz="2400" dirty="0">
              <a:solidFill>
                <a:srgbClr val="333333"/>
              </a:solidFill>
            </a:endParaRPr>
          </a:p>
          <a:p>
            <a:pPr eaLnBrk="1" hangingPunct="1">
              <a:tabLst>
                <a:tab pos="0" algn="l"/>
              </a:tabLst>
            </a:pPr>
            <a:endParaRPr lang="en-US" altLang="de-DE" sz="2400" dirty="0">
              <a:solidFill>
                <a:srgbClr val="333333"/>
              </a:solidFill>
            </a:endParaRPr>
          </a:p>
          <a:p>
            <a:pPr eaLnBrk="1" hangingPunct="1">
              <a:tabLst>
                <a:tab pos="0" algn="l"/>
              </a:tabLst>
            </a:pPr>
            <a:endParaRPr lang="de-DE" altLang="de-DE" sz="2400" dirty="0">
              <a:solidFill>
                <a:srgbClr val="333333"/>
              </a:solidFill>
            </a:endParaRPr>
          </a:p>
          <a:p>
            <a:pPr eaLnBrk="1" hangingPunct="1">
              <a:tabLst>
                <a:tab pos="0" algn="l"/>
              </a:tabLst>
            </a:pPr>
            <a:r>
              <a:rPr lang="he-IL" altLang="de-DE" sz="2400" b="1" dirty="0">
                <a:solidFill>
                  <a:srgbClr val="004992"/>
                </a:solidFill>
              </a:rPr>
              <a:t>	</a:t>
            </a:r>
            <a:r>
              <a:rPr lang="ar-AE" altLang="de-DE" sz="2400" b="1" dirty="0">
                <a:solidFill>
                  <a:srgbClr val="004992"/>
                </a:solidFill>
              </a:rPr>
              <a:t>نفسك؟</a:t>
            </a:r>
            <a:br>
              <a:rPr lang="ar-AE" altLang="de-DE" sz="2400" b="1" dirty="0">
                <a:solidFill>
                  <a:srgbClr val="004992"/>
                </a:solidFill>
              </a:rPr>
            </a:br>
            <a:r>
              <a:rPr lang="ar-AE" altLang="de-DE" sz="2400" b="1" dirty="0">
                <a:solidFill>
                  <a:srgbClr val="004992"/>
                </a:solidFill>
              </a:rPr>
              <a:t>شخص آخر أو أشخاص آخرين؟</a:t>
            </a:r>
            <a:br>
              <a:rPr lang="ar-AE" altLang="de-DE" sz="2400" b="1" dirty="0">
                <a:solidFill>
                  <a:srgbClr val="004992"/>
                </a:solidFill>
              </a:rPr>
            </a:br>
            <a:r>
              <a:rPr lang="ar-AE" altLang="de-DE" sz="2400" b="1" dirty="0">
                <a:solidFill>
                  <a:srgbClr val="004992"/>
                </a:solidFill>
              </a:rPr>
              <a:t>الظروف أو فرصة؟</a:t>
            </a:r>
            <a:endParaRPr lang="en-US" altLang="de-DE" sz="2400" b="1" dirty="0">
              <a:solidFill>
                <a:srgbClr val="004992"/>
              </a:solidFill>
            </a:endParaRPr>
          </a:p>
        </p:txBody>
      </p:sp>
      <p:pic>
        <p:nvPicPr>
          <p:cNvPr id="8" name="Picture 14" descr="Lipstick - troeth - flickr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427320"/>
            <a:ext cx="3650084" cy="243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30</a:t>
            </a:fld>
            <a:endParaRPr lang="de-DE"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فشلت في الامتحان</a:t>
            </a:r>
            <a:endParaRPr lang="de-DE" altLang="de-DE" sz="3600">
              <a:latin typeface="+mn-lt"/>
              <a:ea typeface="+mn-ea"/>
              <a:cs typeface="+mn-cs"/>
            </a:endParaRPr>
          </a:p>
        </p:txBody>
      </p:sp>
      <p:sp>
        <p:nvSpPr>
          <p:cNvPr id="32770" name="Rectangle 3"/>
          <p:cNvSpPr>
            <a:spLocks noGrp="1" noChangeArrowheads="1"/>
          </p:cNvSpPr>
          <p:nvPr>
            <p:ph idx="1"/>
          </p:nvPr>
        </p:nvSpPr>
        <p:spPr/>
        <p:txBody>
          <a:bodyPr>
            <a:noAutofit/>
          </a:bodyPr>
          <a:lstStyle/>
          <a:p>
            <a:pPr eaLnBrk="1" hangingPunct="1">
              <a:tabLst>
                <a:tab pos="0" algn="l"/>
              </a:tabLst>
            </a:pPr>
            <a:r>
              <a:rPr lang="ar-AE" altLang="de-DE" sz="2400" dirty="0">
                <a:solidFill>
                  <a:srgbClr val="333333"/>
                </a:solidFill>
              </a:rPr>
              <a:t>لمدا فشلت في الامتحان؟</a:t>
            </a:r>
            <a:endParaRPr lang="he-IL" altLang="de-DE" sz="2400" dirty="0">
              <a:solidFill>
                <a:srgbClr val="333333"/>
              </a:solidFill>
            </a:endParaRPr>
          </a:p>
          <a:p>
            <a:pPr eaLnBrk="1" hangingPunct="1">
              <a:tabLst>
                <a:tab pos="0" algn="l"/>
              </a:tabLst>
            </a:pPr>
            <a:r>
              <a:rPr lang="ar-AE" altLang="de-DE" sz="2400" dirty="0">
                <a:solidFill>
                  <a:srgbClr val="333333"/>
                </a:solidFill>
              </a:rPr>
              <a:t>ما هو السبب الرئيسي لهذا الحدث؟</a:t>
            </a:r>
            <a:endParaRPr lang="en-US" altLang="de-DE" sz="2400" dirty="0">
              <a:solidFill>
                <a:srgbClr val="333333"/>
              </a:solidFill>
            </a:endParaRPr>
          </a:p>
          <a:p>
            <a:pPr eaLnBrk="1" hangingPunct="1">
              <a:tabLst>
                <a:tab pos="0" algn="l"/>
              </a:tabLst>
            </a:pPr>
            <a:endParaRPr lang="en-US" altLang="de-DE" sz="2400" dirty="0">
              <a:solidFill>
                <a:srgbClr val="333333"/>
              </a:solidFill>
            </a:endParaRPr>
          </a:p>
          <a:p>
            <a:pPr eaLnBrk="1" hangingPunct="1">
              <a:tabLst>
                <a:tab pos="0" algn="l"/>
              </a:tabLst>
            </a:pPr>
            <a:endParaRPr lang="en-US" altLang="de-DE" sz="2400" dirty="0">
              <a:solidFill>
                <a:srgbClr val="333333"/>
              </a:solidFill>
            </a:endParaRPr>
          </a:p>
          <a:p>
            <a:pPr eaLnBrk="1" hangingPunct="1">
              <a:tabLst>
                <a:tab pos="0" algn="l"/>
              </a:tabLst>
            </a:pPr>
            <a:endParaRPr lang="de-DE" altLang="de-DE" sz="2400" dirty="0">
              <a:solidFill>
                <a:srgbClr val="333333"/>
              </a:solidFill>
            </a:endParaRPr>
          </a:p>
          <a:p>
            <a:pPr eaLnBrk="1" hangingPunct="1">
              <a:tabLst>
                <a:tab pos="0" algn="l"/>
              </a:tabLst>
            </a:pPr>
            <a:r>
              <a:rPr lang="he-IL" altLang="de-DE" sz="2400" b="1" dirty="0">
                <a:solidFill>
                  <a:srgbClr val="333333"/>
                </a:solidFill>
              </a:rPr>
              <a:t>	</a:t>
            </a:r>
            <a:r>
              <a:rPr lang="ar-AE" altLang="de-DE" sz="2400" b="1" dirty="0">
                <a:solidFill>
                  <a:srgbClr val="004992"/>
                </a:solidFill>
              </a:rPr>
              <a:t>نفسك؟</a:t>
            </a:r>
            <a:br>
              <a:rPr lang="ar-AE" altLang="de-DE" sz="2400" b="1" dirty="0">
                <a:solidFill>
                  <a:srgbClr val="004992"/>
                </a:solidFill>
              </a:rPr>
            </a:br>
            <a:r>
              <a:rPr lang="ar-AE" altLang="de-DE" sz="2400" b="1" dirty="0">
                <a:solidFill>
                  <a:srgbClr val="004992"/>
                </a:solidFill>
              </a:rPr>
              <a:t>شخص آخر أو أشخاص آخرين؟</a:t>
            </a:r>
            <a:br>
              <a:rPr lang="ar-AE" altLang="de-DE" sz="2400" b="1" dirty="0">
                <a:solidFill>
                  <a:srgbClr val="004992"/>
                </a:solidFill>
              </a:rPr>
            </a:br>
            <a:r>
              <a:rPr lang="ar-AE" altLang="de-DE" sz="2400" b="1" dirty="0">
                <a:solidFill>
                  <a:srgbClr val="004992"/>
                </a:solidFill>
              </a:rPr>
              <a:t>الظروف أو فرصة؟</a:t>
            </a:r>
            <a:endParaRPr lang="en-US" altLang="de-DE" sz="2400" b="1" dirty="0">
              <a:solidFill>
                <a:srgbClr val="004992"/>
              </a:solidFill>
            </a:endParaRPr>
          </a:p>
        </p:txBody>
      </p:sp>
      <p:pic>
        <p:nvPicPr>
          <p:cNvPr id="8" name="Picture 20"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120437"/>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31</a:t>
            </a:fld>
            <a:endParaRPr lang="de-DE"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altLang="de-DE" sz="3600">
                <a:latin typeface="+mn-lt"/>
                <a:ea typeface="+mn-ea"/>
                <a:cs typeface="+mn-cs"/>
              </a:rPr>
              <a:t>تعال بالأمثلة الخاصة بك</a:t>
            </a:r>
            <a:endParaRPr lang="de-DE" altLang="de-DE" sz="3600">
              <a:latin typeface="+mn-lt"/>
              <a:ea typeface="+mn-ea"/>
              <a:cs typeface="+mn-cs"/>
            </a:endParaRPr>
          </a:p>
        </p:txBody>
      </p:sp>
      <p:sp>
        <p:nvSpPr>
          <p:cNvPr id="33794" name="Rectangle 3"/>
          <p:cNvSpPr>
            <a:spLocks noGrp="1" noChangeArrowheads="1"/>
          </p:cNvSpPr>
          <p:nvPr>
            <p:ph idx="1"/>
          </p:nvPr>
        </p:nvSpPr>
        <p:spPr/>
        <p:txBody>
          <a:bodyPr>
            <a:noAutofit/>
          </a:bodyPr>
          <a:lstStyle/>
          <a:p>
            <a:pPr eaLnBrk="1" hangingPunct="1">
              <a:tabLst>
                <a:tab pos="0" algn="l"/>
              </a:tabLst>
            </a:pPr>
            <a:r>
              <a:rPr lang="en-GB" altLang="de-DE" sz="2400" dirty="0" err="1">
                <a:solidFill>
                  <a:srgbClr val="333333"/>
                </a:solidFill>
              </a:rPr>
              <a:t>ما</a:t>
            </a:r>
            <a:r>
              <a:rPr lang="en-GB" altLang="de-DE" sz="2400" dirty="0">
                <a:solidFill>
                  <a:srgbClr val="333333"/>
                </a:solidFill>
              </a:rPr>
              <a:t> </a:t>
            </a:r>
            <a:r>
              <a:rPr lang="en-GB" altLang="de-DE" sz="2400" dirty="0" err="1">
                <a:solidFill>
                  <a:srgbClr val="333333"/>
                </a:solidFill>
              </a:rPr>
              <a:t>قد</a:t>
            </a:r>
            <a:r>
              <a:rPr lang="en-GB" altLang="de-DE" sz="2400" dirty="0">
                <a:solidFill>
                  <a:srgbClr val="333333"/>
                </a:solidFill>
              </a:rPr>
              <a:t> </a:t>
            </a:r>
            <a:r>
              <a:rPr lang="en-GB" altLang="de-DE" sz="2400" dirty="0" err="1">
                <a:solidFill>
                  <a:srgbClr val="333333"/>
                </a:solidFill>
              </a:rPr>
              <a:t>أدى</a:t>
            </a:r>
            <a:r>
              <a:rPr lang="en-GB" altLang="de-DE" sz="2400" dirty="0">
                <a:solidFill>
                  <a:srgbClr val="333333"/>
                </a:solidFill>
              </a:rPr>
              <a:t> </a:t>
            </a:r>
            <a:r>
              <a:rPr lang="en-GB" altLang="de-DE" sz="2400" dirty="0" err="1">
                <a:solidFill>
                  <a:srgbClr val="333333"/>
                </a:solidFill>
              </a:rPr>
              <a:t>إلى</a:t>
            </a:r>
            <a:r>
              <a:rPr lang="en-GB" altLang="de-DE" sz="2400" dirty="0">
                <a:solidFill>
                  <a:srgbClr val="333333"/>
                </a:solidFill>
              </a:rPr>
              <a:t> </a:t>
            </a:r>
            <a:r>
              <a:rPr lang="en-GB" altLang="de-DE" sz="2400" dirty="0" err="1">
                <a:solidFill>
                  <a:srgbClr val="333333"/>
                </a:solidFill>
              </a:rPr>
              <a:t>هذه</a:t>
            </a:r>
            <a:r>
              <a:rPr lang="en-GB" altLang="de-DE" sz="2400" dirty="0">
                <a:solidFill>
                  <a:srgbClr val="333333"/>
                </a:solidFill>
              </a:rPr>
              <a:t> </a:t>
            </a:r>
            <a:r>
              <a:rPr lang="en-GB" altLang="de-DE" sz="2400" dirty="0" err="1">
                <a:solidFill>
                  <a:srgbClr val="333333"/>
                </a:solidFill>
              </a:rPr>
              <a:t>الوضعية</a:t>
            </a:r>
            <a:r>
              <a:rPr lang="en-GB" altLang="de-DE" sz="2400" dirty="0">
                <a:solidFill>
                  <a:srgbClr val="333333"/>
                </a:solidFill>
              </a:rPr>
              <a:t>؟</a:t>
            </a:r>
          </a:p>
          <a:p>
            <a:pPr eaLnBrk="1" hangingPunct="1">
              <a:tabLst>
                <a:tab pos="0" algn="l"/>
              </a:tabLst>
            </a:pPr>
            <a:endParaRPr lang="en-GB" altLang="de-DE" sz="2400" dirty="0">
              <a:solidFill>
                <a:srgbClr val="333333"/>
              </a:solidFill>
            </a:endParaRPr>
          </a:p>
          <a:p>
            <a:pPr eaLnBrk="1" hangingPunct="1">
              <a:tabLst>
                <a:tab pos="0" algn="l"/>
              </a:tabLst>
            </a:pPr>
            <a:endParaRPr lang="en-GB" altLang="de-DE" sz="2400" dirty="0">
              <a:solidFill>
                <a:srgbClr val="333333"/>
              </a:solidFill>
            </a:endParaRPr>
          </a:p>
          <a:p>
            <a:pPr eaLnBrk="1" hangingPunct="1">
              <a:tabLst>
                <a:tab pos="0" algn="l"/>
              </a:tabLst>
            </a:pPr>
            <a:endParaRPr lang="en-GB" altLang="de-DE" sz="2400" dirty="0">
              <a:solidFill>
                <a:srgbClr val="333333"/>
              </a:solidFill>
            </a:endParaRPr>
          </a:p>
          <a:p>
            <a:pPr eaLnBrk="1" hangingPunct="1">
              <a:tabLst>
                <a:tab pos="0" algn="l"/>
              </a:tabLst>
            </a:pPr>
            <a:endParaRPr lang="en-GB" altLang="de-DE" sz="2400" dirty="0">
              <a:solidFill>
                <a:srgbClr val="333333"/>
              </a:solidFill>
            </a:endParaRPr>
          </a:p>
          <a:p>
            <a:pPr eaLnBrk="1" hangingPunct="1">
              <a:tabLst>
                <a:tab pos="0" algn="l"/>
              </a:tabLst>
            </a:pPr>
            <a:r>
              <a:rPr lang="he-IL" altLang="de-DE" sz="2400" b="1" dirty="0">
                <a:solidFill>
                  <a:srgbClr val="004992"/>
                </a:solidFill>
              </a:rPr>
              <a:t>	</a:t>
            </a:r>
            <a:r>
              <a:rPr lang="ar-AE" altLang="de-DE" sz="2400" b="1" dirty="0">
                <a:solidFill>
                  <a:srgbClr val="004992"/>
                </a:solidFill>
              </a:rPr>
              <a:t>نفسك؟</a:t>
            </a:r>
            <a:br>
              <a:rPr lang="ar-AE" altLang="de-DE" sz="2400" b="1" dirty="0">
                <a:solidFill>
                  <a:srgbClr val="004992"/>
                </a:solidFill>
              </a:rPr>
            </a:br>
            <a:r>
              <a:rPr lang="ar-AE" altLang="de-DE" sz="2400" b="1" dirty="0">
                <a:solidFill>
                  <a:srgbClr val="004992"/>
                </a:solidFill>
              </a:rPr>
              <a:t>شخص آخر أو أشخاص آخرين؟</a:t>
            </a:r>
            <a:br>
              <a:rPr lang="ar-AE" altLang="de-DE" sz="2400" b="1" dirty="0">
                <a:solidFill>
                  <a:srgbClr val="004992"/>
                </a:solidFill>
              </a:rPr>
            </a:br>
            <a:r>
              <a:rPr lang="ar-AE" altLang="de-DE" sz="2400" b="1" dirty="0">
                <a:solidFill>
                  <a:srgbClr val="004992"/>
                </a:solidFill>
              </a:rPr>
              <a:t>الظروف أو فرصة؟</a:t>
            </a:r>
            <a:endParaRPr lang="en-US" altLang="de-DE" sz="2400" b="1" dirty="0">
              <a:solidFill>
                <a:srgbClr val="004992"/>
              </a:solidFill>
            </a:endParaRPr>
          </a:p>
        </p:txBody>
      </p:sp>
      <p:pic>
        <p:nvPicPr>
          <p:cNvPr id="9"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32</a:t>
            </a:fld>
            <a:endParaRPr lang="de-DE"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صوت داخلي يقول لك انك لست جيدا</a:t>
            </a:r>
            <a:endParaRPr lang="en-US" altLang="de-DE" sz="3600" dirty="0">
              <a:latin typeface="+mn-lt"/>
              <a:ea typeface="+mn-ea"/>
              <a:cs typeface="+mn-cs"/>
            </a:endParaRPr>
          </a:p>
        </p:txBody>
      </p:sp>
      <p:sp>
        <p:nvSpPr>
          <p:cNvPr id="34818" name="Rectangle 2"/>
          <p:cNvSpPr>
            <a:spLocks noGrp="1" noChangeArrowheads="1"/>
          </p:cNvSpPr>
          <p:nvPr>
            <p:ph idx="1"/>
          </p:nvPr>
        </p:nvSpPr>
        <p:spPr/>
        <p:txBody>
          <a:bodyPr>
            <a:noAutofit/>
          </a:bodyPr>
          <a:lstStyle/>
          <a:p>
            <a:pPr eaLnBrk="1" hangingPunct="1"/>
            <a:r>
              <a:rPr lang="ar-AE" altLang="de-DE" sz="2400" dirty="0"/>
              <a:t>ا</a:t>
            </a:r>
            <a:r>
              <a:rPr lang="ar-AE" altLang="de-DE" sz="2400" b="1" dirty="0">
                <a:solidFill>
                  <a:srgbClr val="004992"/>
                </a:solidFill>
              </a:rPr>
              <a:t>لأسباب...</a:t>
            </a:r>
            <a:endParaRPr lang="de-DE" altLang="de-DE" sz="2400" b="1" dirty="0">
              <a:solidFill>
                <a:srgbClr val="004992"/>
              </a:solidFill>
            </a:endParaRPr>
          </a:p>
          <a:p>
            <a:pPr eaLnBrk="1" hangingPunct="1"/>
            <a:r>
              <a:rPr lang="ar-AE" altLang="de-DE" sz="2400" dirty="0">
                <a:solidFill>
                  <a:srgbClr val="004992"/>
                </a:solidFill>
              </a:rPr>
              <a:t>ن</a:t>
            </a:r>
            <a:r>
              <a:rPr lang="ar-AE" altLang="de-DE" sz="2400" dirty="0">
                <a:solidFill>
                  <a:srgbClr val="333333"/>
                </a:solidFill>
              </a:rPr>
              <a:t>فسك</a:t>
            </a:r>
            <a:r>
              <a:rPr lang="de-DE" altLang="de-DE" sz="2400" dirty="0">
                <a:solidFill>
                  <a:srgbClr val="333333"/>
                </a:solidFill>
              </a:rPr>
              <a:t>…</a:t>
            </a:r>
          </a:p>
          <a:p>
            <a:pPr eaLnBrk="1" hangingPunct="1"/>
            <a:r>
              <a:rPr lang="ar-AE" altLang="de-DE" sz="2400" dirty="0">
                <a:solidFill>
                  <a:srgbClr val="333333"/>
                </a:solidFill>
              </a:rPr>
              <a:t>شخص آخر أو أشخاص</a:t>
            </a:r>
            <a:r>
              <a:rPr lang="de-DE" altLang="de-DE" sz="2400" dirty="0">
                <a:solidFill>
                  <a:srgbClr val="333333"/>
                </a:solidFill>
              </a:rPr>
              <a:t> </a:t>
            </a:r>
            <a:r>
              <a:rPr lang="ar-AE" altLang="de-DE" sz="2400" dirty="0">
                <a:solidFill>
                  <a:srgbClr val="333333"/>
                </a:solidFill>
              </a:rPr>
              <a:t>آخرين</a:t>
            </a:r>
            <a:r>
              <a:rPr lang="de-DE" altLang="de-DE" sz="2400" dirty="0">
                <a:solidFill>
                  <a:srgbClr val="333333"/>
                </a:solidFill>
              </a:rPr>
              <a:t>…</a:t>
            </a:r>
          </a:p>
          <a:p>
            <a:pPr eaLnBrk="1" hangingPunct="1"/>
            <a:r>
              <a:rPr lang="ar-AE" altLang="de-DE" sz="2400" dirty="0">
                <a:solidFill>
                  <a:srgbClr val="333333"/>
                </a:solidFill>
              </a:rPr>
              <a:t>الظروف أو فرصة</a:t>
            </a:r>
            <a:r>
              <a:rPr lang="de-DE" altLang="de-DE" sz="2400" dirty="0">
                <a:solidFill>
                  <a:srgbClr val="333333"/>
                </a:solidFill>
              </a:rPr>
              <a:t>…</a:t>
            </a:r>
            <a:endParaRPr lang="en-US" altLang="de-DE" sz="2400" b="1" dirty="0">
              <a:solidFill>
                <a:srgbClr val="333333"/>
              </a:solidFill>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33</a:t>
            </a:fld>
            <a:endParaRPr lang="de-DE"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صوت داخلي يقول لك انك لست جيدا</a:t>
            </a:r>
            <a:endParaRPr lang="en-US" altLang="de-DE" sz="3600" dirty="0">
              <a:latin typeface="+mn-lt"/>
              <a:ea typeface="+mn-ea"/>
              <a:cs typeface="+mn-cs"/>
            </a:endParaRPr>
          </a:p>
        </p:txBody>
      </p:sp>
      <p:sp>
        <p:nvSpPr>
          <p:cNvPr id="4" name="Content Placeholder 3"/>
          <p:cNvSpPr>
            <a:spLocks noGrp="1"/>
          </p:cNvSpPr>
          <p:nvPr>
            <p:ph idx="1"/>
          </p:nvPr>
        </p:nvSpPr>
        <p:spPr/>
        <p:txBody>
          <a:bodyPr/>
          <a:lstStyle/>
          <a:p>
            <a:pPr lvl="0" defTabSz="914400">
              <a:lnSpc>
                <a:spcPct val="100000"/>
              </a:lnSpc>
              <a:spcBef>
                <a:spcPts val="0"/>
              </a:spcBef>
            </a:pPr>
            <a:r>
              <a:rPr lang="ar-AE" altLang="de-DE" sz="2000" b="1" dirty="0">
                <a:solidFill>
                  <a:srgbClr val="004992"/>
                </a:solidFill>
              </a:rPr>
              <a:t>لأسباب...</a:t>
            </a:r>
            <a:endParaRPr lang="de-DE" altLang="de-DE" sz="2000" b="1" dirty="0">
              <a:solidFill>
                <a:srgbClr val="004992"/>
              </a:solidFill>
            </a:endParaRPr>
          </a:p>
          <a:p>
            <a:pPr lvl="0" defTabSz="914400"/>
            <a:r>
              <a:rPr lang="ar-AE" altLang="de-DE" sz="2000" b="1" dirty="0">
                <a:solidFill>
                  <a:srgbClr val="004992"/>
                </a:solidFill>
              </a:rPr>
              <a:t>انا نفسي السبب</a:t>
            </a:r>
            <a:r>
              <a:rPr lang="de-DE" altLang="de-DE" sz="2000" b="1" dirty="0">
                <a:solidFill>
                  <a:srgbClr val="004992"/>
                </a:solidFill>
              </a:rPr>
              <a:t>…</a:t>
            </a:r>
            <a:r>
              <a:rPr lang="ar-AE" altLang="de-DE" sz="2000" b="1" dirty="0">
                <a:solidFill>
                  <a:srgbClr val="004992"/>
                </a:solidFill>
              </a:rPr>
              <a:t>:</a:t>
            </a:r>
          </a:p>
          <a:p>
            <a:pPr marL="342900" lvl="0" indent="-342900" defTabSz="914400">
              <a:lnSpc>
                <a:spcPct val="100000"/>
              </a:lnSpc>
              <a:spcBef>
                <a:spcPts val="0"/>
              </a:spcBef>
              <a:buClr>
                <a:srgbClr val="333333"/>
              </a:buClr>
              <a:buFont typeface="WingDings"/>
              <a:buChar char=""/>
            </a:pPr>
            <a:r>
              <a:rPr lang="ar-AE" altLang="de-DE" sz="2000">
                <a:solidFill>
                  <a:srgbClr val="333333"/>
                </a:solidFill>
              </a:rPr>
              <a:t>“لسوء </a:t>
            </a:r>
            <a:r>
              <a:rPr lang="ar-AE" altLang="de-DE" sz="2000" dirty="0">
                <a:solidFill>
                  <a:srgbClr val="333333"/>
                </a:solidFill>
              </a:rPr>
              <a:t>الحظ، أنا ألوم نفسي باستمرار. يبدو أن هذا نوع من الكراهية </a:t>
            </a:r>
            <a:r>
              <a:rPr lang="ar-AE" altLang="de-DE" sz="2000">
                <a:solidFill>
                  <a:srgbClr val="333333"/>
                </a:solidFill>
              </a:rPr>
              <a:t>الذاتية</a:t>
            </a:r>
            <a:r>
              <a:rPr lang="de-DE" altLang="de-DE" sz="2000">
                <a:solidFill>
                  <a:srgbClr val="333333"/>
                </a:solidFill>
              </a:rPr>
              <a:t>.</a:t>
            </a:r>
            <a:r>
              <a:rPr lang="ar-AE" altLang="de-DE" sz="2000">
                <a:solidFill>
                  <a:srgbClr val="333333"/>
                </a:solidFill>
              </a:rPr>
              <a:t>”</a:t>
            </a:r>
            <a:endParaRPr lang="ar-AE" altLang="de-DE" sz="2000" dirty="0">
              <a:solidFill>
                <a:srgbClr val="333333"/>
              </a:solidFill>
            </a:endParaRPr>
          </a:p>
          <a:p>
            <a:pPr marL="342900" lvl="0" indent="-342900" defTabSz="914400">
              <a:lnSpc>
                <a:spcPct val="100000"/>
              </a:lnSpc>
              <a:spcBef>
                <a:spcPts val="0"/>
              </a:spcBef>
              <a:buClr>
                <a:srgbClr val="333333"/>
              </a:buClr>
              <a:buFont typeface="WingDings"/>
              <a:buChar char=""/>
            </a:pPr>
            <a:r>
              <a:rPr lang="ar-AE" altLang="de-DE" sz="2000">
                <a:solidFill>
                  <a:srgbClr val="333333"/>
                </a:solidFill>
              </a:rPr>
              <a:t>“انا </a:t>
            </a:r>
            <a:r>
              <a:rPr lang="ar-AE" altLang="de-DE" sz="2000" dirty="0">
                <a:solidFill>
                  <a:srgbClr val="333333"/>
                </a:solidFill>
              </a:rPr>
              <a:t>اصبح </a:t>
            </a:r>
            <a:r>
              <a:rPr lang="ar-AE" altLang="de-DE" sz="2000">
                <a:solidFill>
                  <a:srgbClr val="333333"/>
                </a:solidFill>
              </a:rPr>
              <a:t>مجنون</a:t>
            </a:r>
            <a:r>
              <a:rPr lang="de-DE" altLang="de-DE" sz="2000">
                <a:solidFill>
                  <a:srgbClr val="333333"/>
                </a:solidFill>
              </a:rPr>
              <a:t>.</a:t>
            </a:r>
            <a:r>
              <a:rPr lang="ar-AE" altLang="de-DE" sz="2000">
                <a:solidFill>
                  <a:srgbClr val="333333"/>
                </a:solidFill>
              </a:rPr>
              <a:t>”</a:t>
            </a:r>
            <a:endParaRPr lang="ar-AE" altLang="de-DE" sz="2000" dirty="0">
              <a:solidFill>
                <a:srgbClr val="333333"/>
              </a:solidFill>
            </a:endParaRPr>
          </a:p>
          <a:p>
            <a:pPr marL="342900" lvl="0" indent="-342900" defTabSz="914400">
              <a:lnSpc>
                <a:spcPct val="100000"/>
              </a:lnSpc>
              <a:spcBef>
                <a:spcPts val="0"/>
              </a:spcBef>
              <a:buClr>
                <a:srgbClr val="333333"/>
              </a:buClr>
              <a:buFont typeface="WingDings"/>
              <a:buChar char=""/>
            </a:pPr>
            <a:r>
              <a:rPr lang="ar-AE" altLang="de-DE" sz="2000">
                <a:solidFill>
                  <a:srgbClr val="333333"/>
                </a:solidFill>
              </a:rPr>
              <a:t>“يبدو </a:t>
            </a:r>
            <a:r>
              <a:rPr lang="ar-AE" altLang="de-DE" sz="2000" dirty="0">
                <a:solidFill>
                  <a:srgbClr val="333333"/>
                </a:solidFill>
              </a:rPr>
              <a:t>كما لو كان شخص آخر هو يفكر. لكنني أعرف أن هذه هي أفكاري </a:t>
            </a:r>
            <a:r>
              <a:rPr lang="ar-AE" altLang="de-DE" sz="2000">
                <a:solidFill>
                  <a:srgbClr val="333333"/>
                </a:solidFill>
              </a:rPr>
              <a:t>الخاصة </a:t>
            </a:r>
            <a:r>
              <a:rPr lang="de-DE" altLang="de-DE" sz="2000">
                <a:solidFill>
                  <a:srgbClr val="333333"/>
                </a:solidFill>
              </a:rPr>
              <a:t>.</a:t>
            </a:r>
            <a:r>
              <a:rPr lang="ar-AE" altLang="de-DE" sz="2000">
                <a:solidFill>
                  <a:srgbClr val="333333"/>
                </a:solidFill>
              </a:rPr>
              <a:t>”</a:t>
            </a:r>
            <a:endParaRPr lang="ar-AE" altLang="de-DE" sz="2000" dirty="0">
              <a:solidFill>
                <a:srgbClr val="333333"/>
              </a:solidFill>
            </a:endParaRPr>
          </a:p>
          <a:p>
            <a:pPr lvl="0" defTabSz="914400"/>
            <a:r>
              <a:rPr lang="ar-AE" altLang="de-DE" sz="2000" b="1" dirty="0">
                <a:solidFill>
                  <a:srgbClr val="004992"/>
                </a:solidFill>
              </a:rPr>
              <a:t>الآخرين</a:t>
            </a:r>
            <a:r>
              <a:rPr lang="de-DE" altLang="de-DE" sz="2000" b="1" dirty="0">
                <a:solidFill>
                  <a:srgbClr val="004992"/>
                </a:solidFill>
              </a:rPr>
              <a:t>…</a:t>
            </a:r>
            <a:r>
              <a:rPr lang="ar-AE" altLang="de-DE" sz="2000" b="1" dirty="0">
                <a:solidFill>
                  <a:srgbClr val="004992"/>
                </a:solidFill>
              </a:rPr>
              <a:t>:</a:t>
            </a:r>
          </a:p>
          <a:p>
            <a:pPr marL="342900" lvl="0" indent="-342900" defTabSz="914400">
              <a:lnSpc>
                <a:spcPct val="100000"/>
              </a:lnSpc>
              <a:spcBef>
                <a:spcPts val="0"/>
              </a:spcBef>
              <a:buClr>
                <a:srgbClr val="333333"/>
              </a:buClr>
              <a:buFont typeface="WingDings"/>
              <a:buChar char=""/>
            </a:pPr>
            <a:r>
              <a:rPr lang="ar-AE" altLang="de-DE" sz="2000">
                <a:solidFill>
                  <a:srgbClr val="333333"/>
                </a:solidFill>
              </a:rPr>
              <a:t>“هناك </a:t>
            </a:r>
            <a:r>
              <a:rPr lang="ar-AE" altLang="de-DE" sz="2000" dirty="0">
                <a:solidFill>
                  <a:srgbClr val="333333"/>
                </a:solidFill>
              </a:rPr>
              <a:t>شيء مزروع في </a:t>
            </a:r>
            <a:r>
              <a:rPr lang="ar-AE" altLang="de-DE" sz="2000">
                <a:solidFill>
                  <a:srgbClr val="333333"/>
                </a:solidFill>
              </a:rPr>
              <a:t>ذهني…”</a:t>
            </a:r>
            <a:endParaRPr lang="de-DE" altLang="de-DE" sz="2000" dirty="0">
              <a:solidFill>
                <a:srgbClr val="333333"/>
              </a:solidFill>
            </a:endParaRPr>
          </a:p>
          <a:p>
            <a:pPr marL="342900" lvl="0" indent="-342900" defTabSz="914400">
              <a:lnSpc>
                <a:spcPct val="100000"/>
              </a:lnSpc>
              <a:spcBef>
                <a:spcPts val="0"/>
              </a:spcBef>
              <a:buClr>
                <a:srgbClr val="333333"/>
              </a:buClr>
              <a:buFont typeface="WingDings"/>
              <a:buChar char=""/>
            </a:pPr>
            <a:r>
              <a:rPr lang="ar-AE" altLang="de-DE" sz="2000">
                <a:solidFill>
                  <a:srgbClr val="333333"/>
                </a:solidFill>
              </a:rPr>
              <a:t>“أنا </a:t>
            </a:r>
            <a:r>
              <a:rPr lang="ar-AE" altLang="de-DE" sz="2000" dirty="0">
                <a:solidFill>
                  <a:srgbClr val="333333"/>
                </a:solidFill>
              </a:rPr>
              <a:t>لا أعرف كيف ، ولكن شخص ما يسيطر على </a:t>
            </a:r>
            <a:r>
              <a:rPr lang="ar-AE" altLang="de-DE" sz="2000">
                <a:solidFill>
                  <a:srgbClr val="333333"/>
                </a:solidFill>
              </a:rPr>
              <a:t>أفكاري</a:t>
            </a:r>
            <a:r>
              <a:rPr lang="de-DE" altLang="de-DE" sz="2000">
                <a:solidFill>
                  <a:srgbClr val="333333"/>
                </a:solidFill>
              </a:rPr>
              <a:t>.</a:t>
            </a:r>
            <a:r>
              <a:rPr lang="ar-AE" altLang="de-DE" sz="2000">
                <a:solidFill>
                  <a:srgbClr val="333333"/>
                </a:solidFill>
              </a:rPr>
              <a:t>”</a:t>
            </a:r>
            <a:endParaRPr lang="de-DE" altLang="de-DE" sz="2000" dirty="0">
              <a:solidFill>
                <a:srgbClr val="333333"/>
              </a:solidFill>
            </a:endParaRPr>
          </a:p>
          <a:p>
            <a:pPr lvl="0" defTabSz="914400"/>
            <a:r>
              <a:rPr lang="ar-AE" altLang="de-DE" sz="2000" b="1" dirty="0">
                <a:solidFill>
                  <a:srgbClr val="004992"/>
                </a:solidFill>
              </a:rPr>
              <a:t>مواقف أخرى / الظروف</a:t>
            </a:r>
            <a:r>
              <a:rPr lang="de-DE" altLang="de-DE" sz="2000" b="1" dirty="0">
                <a:solidFill>
                  <a:srgbClr val="004992"/>
                </a:solidFill>
              </a:rPr>
              <a:t>…</a:t>
            </a:r>
            <a:r>
              <a:rPr lang="ar-AE" altLang="de-DE" sz="2000" b="1" dirty="0">
                <a:solidFill>
                  <a:srgbClr val="004992"/>
                </a:solidFill>
              </a:rPr>
              <a:t>:</a:t>
            </a:r>
          </a:p>
          <a:p>
            <a:pPr marL="342900" lvl="0" indent="-342900" defTabSz="914400">
              <a:lnSpc>
                <a:spcPct val="100000"/>
              </a:lnSpc>
              <a:spcBef>
                <a:spcPts val="0"/>
              </a:spcBef>
              <a:buClr>
                <a:srgbClr val="333333"/>
              </a:buClr>
              <a:buFont typeface="WingDings"/>
              <a:buChar char=""/>
            </a:pPr>
            <a:r>
              <a:rPr lang="ar-AE" altLang="de-DE" sz="2000">
                <a:solidFill>
                  <a:srgbClr val="333333"/>
                </a:solidFill>
              </a:rPr>
              <a:t>“أشعر </a:t>
            </a:r>
            <a:r>
              <a:rPr lang="ar-AE" altLang="de-DE" sz="2000" dirty="0">
                <a:solidFill>
                  <a:srgbClr val="333333"/>
                </a:solidFill>
              </a:rPr>
              <a:t>بالتوتر في هذه الأيام. هذا هو السبب لمدا أحس بكل شيء بشكل مكثف ،حتى </a:t>
            </a:r>
            <a:r>
              <a:rPr lang="ar-AE" altLang="de-DE" sz="2000">
                <a:solidFill>
                  <a:srgbClr val="333333"/>
                </a:solidFill>
              </a:rPr>
              <a:t>أفكاري</a:t>
            </a:r>
            <a:r>
              <a:rPr lang="de-DE" altLang="de-DE" sz="2000">
                <a:solidFill>
                  <a:srgbClr val="333333"/>
                </a:solidFill>
              </a:rPr>
              <a:t>.</a:t>
            </a:r>
            <a:r>
              <a:rPr lang="ar-AE" altLang="de-DE" sz="2000">
                <a:solidFill>
                  <a:srgbClr val="333333"/>
                </a:solidFill>
              </a:rPr>
              <a:t>”</a:t>
            </a:r>
            <a:endParaRPr lang="de-DE" altLang="de-DE" sz="2000" dirty="0">
              <a:solidFill>
                <a:srgbClr val="333333"/>
              </a:solidFill>
            </a:endParaRPr>
          </a:p>
          <a:p>
            <a:pPr marL="342900" lvl="0" indent="-342900" defTabSz="914400">
              <a:lnSpc>
                <a:spcPct val="100000"/>
              </a:lnSpc>
              <a:spcBef>
                <a:spcPts val="0"/>
              </a:spcBef>
              <a:buClr>
                <a:srgbClr val="333333"/>
              </a:buClr>
              <a:buFont typeface="WingDings"/>
              <a:buChar char=""/>
            </a:pPr>
            <a:r>
              <a:rPr lang="ar-AE" altLang="de-DE" sz="2000">
                <a:solidFill>
                  <a:srgbClr val="333333"/>
                </a:solidFill>
              </a:rPr>
              <a:t>“في </a:t>
            </a:r>
            <a:r>
              <a:rPr lang="ar-AE" altLang="de-DE" sz="2000" dirty="0">
                <a:solidFill>
                  <a:srgbClr val="333333"/>
                </a:solidFill>
              </a:rPr>
              <a:t>آذانى رنين بعد الاستماع إلى الموسيقى </a:t>
            </a:r>
            <a:r>
              <a:rPr lang="ar-AE" altLang="de-DE" sz="2000">
                <a:solidFill>
                  <a:srgbClr val="333333"/>
                </a:solidFill>
              </a:rPr>
              <a:t>الصاخبة</a:t>
            </a:r>
            <a:r>
              <a:rPr lang="de-DE" altLang="de-DE" sz="2000">
                <a:solidFill>
                  <a:srgbClr val="333333"/>
                </a:solidFill>
              </a:rPr>
              <a:t>.</a:t>
            </a:r>
            <a:r>
              <a:rPr lang="ar-AE" altLang="de-DE" sz="2000">
                <a:solidFill>
                  <a:srgbClr val="333333"/>
                </a:solidFill>
              </a:rPr>
              <a:t>”</a:t>
            </a:r>
            <a:endParaRPr lang="en-US" sz="2000" dirty="0">
              <a:solidFill>
                <a:srgbClr val="333333"/>
              </a:solidFill>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34</a:t>
            </a:fld>
            <a:endParaRPr lang="de-DE"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صوت داخلي يقول لك انك لست جيدا</a:t>
            </a:r>
            <a:endParaRPr lang="en-US" altLang="de-DE" sz="3600" dirty="0">
              <a:latin typeface="+mn-lt"/>
              <a:ea typeface="+mn-ea"/>
              <a:cs typeface="+mn-cs"/>
            </a:endParaRPr>
          </a:p>
        </p:txBody>
      </p:sp>
      <p:sp>
        <p:nvSpPr>
          <p:cNvPr id="36866" name="Rectangle 2"/>
          <p:cNvSpPr>
            <a:spLocks noGrp="1" noChangeArrowheads="1"/>
          </p:cNvSpPr>
          <p:nvPr>
            <p:ph idx="1"/>
          </p:nvPr>
        </p:nvSpPr>
        <p:spPr/>
        <p:txBody>
          <a:bodyPr>
            <a:noAutofit/>
          </a:bodyPr>
          <a:lstStyle/>
          <a:p>
            <a:pPr eaLnBrk="1" hangingPunct="1"/>
            <a:r>
              <a:rPr lang="ar-AE" altLang="de-DE" sz="2400" b="1" dirty="0">
                <a:solidFill>
                  <a:srgbClr val="004992"/>
                </a:solidFill>
              </a:rPr>
              <a:t>الذهان الصوت الداخلي يعطى إلى أشخاص آخرين / الى قوة خارجية:</a:t>
            </a:r>
            <a:endParaRPr lang="en-US" altLang="de-DE" sz="2400" b="1" dirty="0">
              <a:solidFill>
                <a:srgbClr val="004992"/>
              </a:solidFill>
            </a:endParaRPr>
          </a:p>
          <a:p>
            <a:pPr marL="342900" indent="-342900" eaLnBrk="1" hangingPunct="1">
              <a:buClr>
                <a:srgbClr val="333333"/>
              </a:buClr>
              <a:buFont typeface="WingDings"/>
              <a:buChar char=""/>
            </a:pPr>
            <a:r>
              <a:rPr lang="ar-AE" altLang="de-DE" sz="2400">
                <a:solidFill>
                  <a:srgbClr val="333333"/>
                </a:solidFill>
              </a:rPr>
              <a:t>“هناك </a:t>
            </a:r>
            <a:r>
              <a:rPr lang="ar-AE" altLang="de-DE" sz="2400" dirty="0">
                <a:solidFill>
                  <a:srgbClr val="333333"/>
                </a:solidFill>
              </a:rPr>
              <a:t>شيء مزروع في </a:t>
            </a:r>
            <a:r>
              <a:rPr lang="ar-AE" altLang="de-DE" sz="2400">
                <a:solidFill>
                  <a:srgbClr val="333333"/>
                </a:solidFill>
              </a:rPr>
              <a:t>ذهني</a:t>
            </a:r>
            <a:r>
              <a:rPr lang="de-DE" altLang="de-DE" sz="2400">
                <a:solidFill>
                  <a:srgbClr val="333333"/>
                </a:solidFill>
              </a:rPr>
              <a:t>.</a:t>
            </a:r>
            <a:r>
              <a:rPr lang="ar-AE" altLang="de-DE" sz="2400">
                <a:solidFill>
                  <a:srgbClr val="333333"/>
                </a:solidFill>
              </a:rPr>
              <a:t>”</a:t>
            </a:r>
            <a:endParaRPr lang="de-DE" altLang="de-DE" sz="2400" dirty="0">
              <a:solidFill>
                <a:srgbClr val="333333"/>
              </a:solidFill>
            </a:endParaRPr>
          </a:p>
          <a:p>
            <a:pPr marL="342900" indent="-342900" eaLnBrk="1" hangingPunct="1">
              <a:buClr>
                <a:srgbClr val="333333"/>
              </a:buClr>
              <a:buFont typeface="WingDings"/>
              <a:buChar char=""/>
            </a:pPr>
            <a:r>
              <a:rPr lang="ar-AE" altLang="de-DE" sz="2400">
                <a:solidFill>
                  <a:srgbClr val="333333"/>
                </a:solidFill>
              </a:rPr>
              <a:t>“أنا </a:t>
            </a:r>
            <a:r>
              <a:rPr lang="ar-AE" altLang="de-DE" sz="2400" dirty="0">
                <a:solidFill>
                  <a:srgbClr val="333333"/>
                </a:solidFill>
              </a:rPr>
              <a:t>لا أعرف كيف حدث هدا ، هناك شخص ما يسيطرت على </a:t>
            </a:r>
            <a:r>
              <a:rPr lang="ar-AE" altLang="de-DE" sz="2400">
                <a:solidFill>
                  <a:srgbClr val="333333"/>
                </a:solidFill>
              </a:rPr>
              <a:t>أفكاري</a:t>
            </a:r>
            <a:r>
              <a:rPr lang="de-DE" altLang="de-DE" sz="2400">
                <a:solidFill>
                  <a:srgbClr val="333333"/>
                </a:solidFill>
              </a:rPr>
              <a:t>.</a:t>
            </a:r>
            <a:r>
              <a:rPr lang="ar-AE" altLang="de-DE" sz="2400">
                <a:solidFill>
                  <a:srgbClr val="333333"/>
                </a:solidFill>
              </a:rPr>
              <a:t>”</a:t>
            </a:r>
            <a:endParaRPr lang="de-DE" altLang="de-DE" sz="2400" b="1" dirty="0">
              <a:solidFill>
                <a:srgbClr val="333333"/>
              </a:solidFill>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35</a:t>
            </a:fld>
            <a:endParaRPr lang="de-DE"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9" name="Rectangle 5"/>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ar-AE" altLang="de-DE" sz="3600">
                <a:solidFill>
                  <a:srgbClr val="004992"/>
                </a:solidFill>
                <a:latin typeface="+mn-lt"/>
                <a:ea typeface="+mn-ea"/>
                <a:cs typeface="+mn-cs"/>
              </a:rPr>
              <a:t>سمع الأصوات</a:t>
            </a:r>
            <a:br>
              <a:rPr lang="ar-AE" altLang="de-DE" sz="3600">
                <a:solidFill>
                  <a:srgbClr val="004992"/>
                </a:solidFill>
                <a:latin typeface="+mn-lt"/>
                <a:ea typeface="+mn-ea"/>
                <a:cs typeface="+mn-cs"/>
              </a:rPr>
            </a:br>
            <a:r>
              <a:rPr lang="ar-AE" altLang="de-DE">
                <a:solidFill>
                  <a:srgbClr val="004992"/>
                </a:solidFill>
                <a:latin typeface="+mn-lt"/>
                <a:ea typeface="+mn-ea"/>
                <a:cs typeface="+mn-cs"/>
              </a:rPr>
              <a:t>أفكاري الخاصة أو أفكار خارجية؟</a:t>
            </a:r>
            <a:br>
              <a:rPr lang="ar-AE" altLang="de-DE" sz="3600">
                <a:solidFill>
                  <a:srgbClr val="004992"/>
                </a:solidFill>
                <a:latin typeface="+mn-lt"/>
                <a:ea typeface="+mn-ea"/>
                <a:cs typeface="+mn-cs"/>
              </a:rPr>
            </a:br>
            <a:r>
              <a:rPr lang="ar-AE" altLang="de-DE">
                <a:solidFill>
                  <a:srgbClr val="004992"/>
                </a:solidFill>
                <a:latin typeface="+mn-lt"/>
                <a:ea typeface="+mn-ea"/>
                <a:cs typeface="+mn-cs"/>
              </a:rPr>
              <a:t>إيجابيات وسلبيات</a:t>
            </a:r>
            <a:endParaRPr lang="de-DE" altLang="de-DE" dirty="0">
              <a:solidFill>
                <a:srgbClr val="004992"/>
              </a:solidFill>
              <a:latin typeface="+mn-lt"/>
              <a:ea typeface="+mn-ea"/>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289032383"/>
              </p:ext>
            </p:extLst>
          </p:nvPr>
        </p:nvGraphicFramePr>
        <p:xfrm>
          <a:off x="408955" y="2560320"/>
          <a:ext cx="11376000" cy="3861048"/>
        </p:xfrm>
        <a:graphic>
          <a:graphicData uri="http://schemas.openxmlformats.org/drawingml/2006/table">
            <a:tbl>
              <a:tblPr firstRow="1" bandRow="1">
                <a:tableStyleId>{21E4AEA4-8DFA-4A89-87EB-49C32662AFE0}</a:tableStyleId>
              </a:tblPr>
              <a:tblGrid>
                <a:gridCol w="7560840">
                  <a:extLst>
                    <a:ext uri="{9D8B030D-6E8A-4147-A177-3AD203B41FA5}">
                      <a16:colId xmlns:a16="http://schemas.microsoft.com/office/drawing/2014/main" val="20000"/>
                    </a:ext>
                  </a:extLst>
                </a:gridCol>
                <a:gridCol w="3815160">
                  <a:extLst>
                    <a:ext uri="{9D8B030D-6E8A-4147-A177-3AD203B41FA5}">
                      <a16:colId xmlns:a16="http://schemas.microsoft.com/office/drawing/2014/main" val="20001"/>
                    </a:ext>
                  </a:extLst>
                </a:gridCol>
              </a:tblGrid>
              <a:tr h="432048">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1800" b="0" i="0" u="none" strike="noStrike" cap="none" normalizeH="0" baseline="0" dirty="0">
                          <a:ln>
                            <a:noFill/>
                          </a:ln>
                          <a:solidFill>
                            <a:srgbClr val="000000"/>
                          </a:solidFill>
                          <a:effectLst/>
                          <a:latin typeface="+mn-lt"/>
                          <a:ea typeface="+mn-ea"/>
                          <a:cs typeface="+mn-cs"/>
                        </a:rPr>
                        <a:t>هل هناك تفسيرات أخرى؟</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1800" b="0" i="0" u="none" strike="noStrike" cap="none" normalizeH="0" baseline="0">
                          <a:ln>
                            <a:noFill/>
                          </a:ln>
                          <a:solidFill>
                            <a:srgbClr val="000000"/>
                          </a:solidFill>
                          <a:effectLst/>
                          <a:latin typeface="+mn-lt"/>
                          <a:ea typeface="+mn-ea"/>
                          <a:cs typeface="+mn-cs"/>
                        </a:rPr>
                        <a:t>لماذا تعتقد أن الأصوات تأتي من الخارج؟</a:t>
                      </a:r>
                      <a:endParaRPr kumimoji="0" lang="en-US"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1" eaLnBrk="1" fontAlgn="base" latinLnBrk="0" hangingPunct="1">
                        <a:lnSpc>
                          <a:spcPct val="100000"/>
                        </a:lnSpc>
                        <a:spcBef>
                          <a:spcPts val="1200"/>
                        </a:spcBef>
                        <a:spcAft>
                          <a:spcPct val="0"/>
                        </a:spcAft>
                        <a:buClr>
                          <a:srgbClr val="333333"/>
                        </a:buClr>
                        <a:buSzTx/>
                        <a:buFontTx/>
                        <a:buNone/>
                        <a:tabLst/>
                      </a:pPr>
                      <a:r>
                        <a:rPr lang="ar-SA" sz="1600">
                          <a:solidFill>
                            <a:srgbClr val="004992"/>
                          </a:solidFill>
                          <a:latin typeface="+mn-lt"/>
                          <a:ea typeface="+mn-ea"/>
                          <a:cs typeface="+mn-cs"/>
                        </a:rPr>
                        <a:t>؟؟؟</a:t>
                      </a:r>
                      <a:endParaRPr kumimoji="0" lang="de-DE" sz="16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600"/>
                        </a:spcBef>
                        <a:spcAft>
                          <a:spcPct val="0"/>
                        </a:spcAft>
                        <a:buClr>
                          <a:srgbClr val="333333"/>
                        </a:buClr>
                        <a:buSzTx/>
                        <a:buFont typeface="WingDings"/>
                        <a:buNone/>
                        <a:tabLst/>
                      </a:pPr>
                      <a:r>
                        <a:rPr kumimoji="0" lang="ar-SA" sz="1600" b="0" i="0" u="none" strike="noStrike" cap="none" normalizeH="0" baseline="0">
                          <a:ln>
                            <a:noFill/>
                          </a:ln>
                          <a:solidFill>
                            <a:srgbClr val="333333"/>
                          </a:solidFill>
                          <a:effectLst/>
                          <a:latin typeface="+mn-lt"/>
                          <a:ea typeface="+mn-ea"/>
                          <a:cs typeface="+mn-cs"/>
                        </a:rPr>
                        <a:t>”أستطيع </a:t>
                      </a:r>
                      <a:r>
                        <a:rPr kumimoji="0" lang="ar-SA" sz="1600" b="0" i="0" u="none" strike="noStrike" cap="none" normalizeH="0" baseline="0" dirty="0">
                          <a:ln>
                            <a:noFill/>
                          </a:ln>
                          <a:solidFill>
                            <a:srgbClr val="333333"/>
                          </a:solidFill>
                          <a:effectLst/>
                          <a:latin typeface="+mn-lt"/>
                          <a:ea typeface="+mn-ea"/>
                          <a:cs typeface="+mn-cs"/>
                        </a:rPr>
                        <a:t>أن أسمع بوضوح.لكن في المقابل، أفكاري صامتة </a:t>
                      </a:r>
                      <a:r>
                        <a:rPr kumimoji="0" lang="ar-SA" sz="1600" b="0" i="0" u="none" strike="noStrike" cap="none" normalizeH="0" baseline="0">
                          <a:ln>
                            <a:noFill/>
                          </a:ln>
                          <a:solidFill>
                            <a:srgbClr val="333333"/>
                          </a:solidFill>
                          <a:effectLst/>
                          <a:latin typeface="+mn-lt"/>
                          <a:ea typeface="+mn-ea"/>
                          <a:cs typeface="+mn-cs"/>
                        </a:rPr>
                        <a:t>تماما!“</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r" defTabSz="914400" rtl="1" eaLnBrk="1" fontAlgn="base" latinLnBrk="0" hangingPunct="1">
                        <a:lnSpc>
                          <a:spcPct val="100000"/>
                        </a:lnSpc>
                        <a:spcBef>
                          <a:spcPts val="1200"/>
                        </a:spcBef>
                        <a:spcAft>
                          <a:spcPct val="0"/>
                        </a:spcAft>
                        <a:buClr>
                          <a:srgbClr val="333333"/>
                        </a:buClr>
                        <a:buSzTx/>
                        <a:buFontTx/>
                        <a:buNone/>
                        <a:tabLst/>
                      </a:pPr>
                      <a:r>
                        <a:rPr lang="ar-SA" sz="1600">
                          <a:solidFill>
                            <a:srgbClr val="004992"/>
                          </a:solidFill>
                          <a:latin typeface="+mn-lt"/>
                          <a:ea typeface="+mn-ea"/>
                          <a:cs typeface="+mn-cs"/>
                        </a:rPr>
                        <a:t>؟؟؟</a:t>
                      </a:r>
                      <a:endParaRPr kumimoji="0" lang="de-DE" sz="16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ts val="600"/>
                        </a:spcBef>
                        <a:spcAft>
                          <a:spcPct val="0"/>
                        </a:spcAft>
                        <a:buClr>
                          <a:srgbClr val="333333"/>
                        </a:buClr>
                        <a:buSzTx/>
                        <a:buFont typeface="WingDings"/>
                        <a:buNone/>
                        <a:tabLst/>
                      </a:pPr>
                      <a:r>
                        <a:rPr kumimoji="0" lang="ar-SA" sz="1600" b="0" i="0" u="none" strike="noStrike" cap="none" normalizeH="0" baseline="0">
                          <a:ln>
                            <a:noFill/>
                          </a:ln>
                          <a:solidFill>
                            <a:srgbClr val="333333"/>
                          </a:solidFill>
                          <a:effectLst/>
                          <a:latin typeface="+mn-lt"/>
                          <a:ea typeface="+mn-ea"/>
                          <a:cs typeface="+mn-cs"/>
                        </a:rPr>
                        <a:t>”هذه </a:t>
                      </a:r>
                      <a:r>
                        <a:rPr kumimoji="0" lang="ar-SA" sz="1600" b="0" i="0" u="none" strike="noStrike" cap="none" normalizeH="0" baseline="0" dirty="0">
                          <a:ln>
                            <a:noFill/>
                          </a:ln>
                          <a:solidFill>
                            <a:srgbClr val="333333"/>
                          </a:solidFill>
                          <a:effectLst/>
                          <a:latin typeface="+mn-lt"/>
                          <a:ea typeface="+mn-ea"/>
                          <a:cs typeface="+mn-cs"/>
                        </a:rPr>
                        <a:t>الأفكار ليست تحت سيطرتي. عندما حاولت مواجهتها، حالتي ازدادت سوءا. الذي يظهر لي ان هناك شخص يريد فعلا ان يستاء </a:t>
                      </a:r>
                      <a:r>
                        <a:rPr kumimoji="0" lang="ar-SA" sz="1600" b="0" i="0" u="none" strike="noStrike" cap="none" normalizeH="0" baseline="0">
                          <a:ln>
                            <a:noFill/>
                          </a:ln>
                          <a:solidFill>
                            <a:srgbClr val="333333"/>
                          </a:solidFill>
                          <a:effectLst/>
                          <a:latin typeface="+mn-lt"/>
                          <a:ea typeface="+mn-ea"/>
                          <a:cs typeface="+mn-cs"/>
                        </a:rPr>
                        <a:t>وضعني.“</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r" defTabSz="914400" rtl="1" eaLnBrk="1" fontAlgn="base" latinLnBrk="0" hangingPunct="1">
                        <a:lnSpc>
                          <a:spcPct val="100000"/>
                        </a:lnSpc>
                        <a:spcBef>
                          <a:spcPts val="1200"/>
                        </a:spcBef>
                        <a:spcAft>
                          <a:spcPct val="0"/>
                        </a:spcAft>
                        <a:buClr>
                          <a:srgbClr val="333333"/>
                        </a:buClr>
                        <a:buSzTx/>
                        <a:buFontTx/>
                        <a:buNone/>
                        <a:tabLst/>
                      </a:pPr>
                      <a:r>
                        <a:rPr lang="ar-SA" sz="1600" dirty="0">
                          <a:solidFill>
                            <a:srgbClr val="004992"/>
                          </a:solidFill>
                          <a:latin typeface="+mn-lt"/>
                          <a:ea typeface="+mn-ea"/>
                          <a:cs typeface="+mn-cs"/>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600"/>
                        </a:spcBef>
                        <a:spcAft>
                          <a:spcPct val="0"/>
                        </a:spcAft>
                        <a:buClr>
                          <a:srgbClr val="333333"/>
                        </a:buClr>
                        <a:buSzTx/>
                        <a:buFont typeface="WingDings"/>
                        <a:buNone/>
                        <a:tabLst/>
                      </a:pPr>
                      <a:r>
                        <a:rPr kumimoji="0" lang="ar-SA" sz="1600" b="0" i="0" u="none" strike="noStrike" cap="none" normalizeH="0" baseline="0">
                          <a:ln>
                            <a:noFill/>
                          </a:ln>
                          <a:solidFill>
                            <a:srgbClr val="333333"/>
                          </a:solidFill>
                          <a:effectLst/>
                          <a:latin typeface="+mn-lt"/>
                          <a:ea typeface="+mn-ea"/>
                          <a:cs typeface="+mn-cs"/>
                        </a:rPr>
                        <a:t>”هده </a:t>
                      </a:r>
                      <a:r>
                        <a:rPr kumimoji="0" lang="ar-SA" sz="1600" b="0" i="0" u="none" strike="noStrike" cap="none" normalizeH="0" baseline="0" dirty="0">
                          <a:ln>
                            <a:noFill/>
                          </a:ln>
                          <a:solidFill>
                            <a:srgbClr val="333333"/>
                          </a:solidFill>
                          <a:effectLst/>
                          <a:latin typeface="+mn-lt"/>
                          <a:ea typeface="+mn-ea"/>
                          <a:cs typeface="+mn-cs"/>
                        </a:rPr>
                        <a:t>أفكار شريرة لم تكن عندي </a:t>
                      </a:r>
                      <a:r>
                        <a:rPr kumimoji="0" lang="ar-SA" sz="1600" b="0" i="0" u="none" strike="noStrike" cap="none" normalizeH="0" baseline="0">
                          <a:ln>
                            <a:noFill/>
                          </a:ln>
                          <a:solidFill>
                            <a:srgbClr val="333333"/>
                          </a:solidFill>
                          <a:effectLst/>
                          <a:latin typeface="+mn-lt"/>
                          <a:ea typeface="+mn-ea"/>
                          <a:cs typeface="+mn-cs"/>
                        </a:rPr>
                        <a:t>من قبل . </a:t>
                      </a:r>
                      <a:r>
                        <a:rPr kumimoji="0" lang="ar-SA" sz="1600" b="0" i="0" u="none" strike="noStrike" cap="none" normalizeH="0" baseline="0" dirty="0">
                          <a:ln>
                            <a:noFill/>
                          </a:ln>
                          <a:solidFill>
                            <a:srgbClr val="333333"/>
                          </a:solidFill>
                          <a:effectLst/>
                          <a:latin typeface="+mn-lt"/>
                          <a:ea typeface="+mn-ea"/>
                          <a:cs typeface="+mn-cs"/>
                        </a:rPr>
                        <a:t>أنا لا يمكن أن أفعل أي ضرر لأحد. ولكن لا يزال لدي على الدوام هذه الأفكار </a:t>
                      </a:r>
                      <a:r>
                        <a:rPr kumimoji="0" lang="ar-SA" sz="1600" b="0" i="0" u="none" strike="noStrike" cap="none" normalizeH="0" baseline="0">
                          <a:ln>
                            <a:noFill/>
                          </a:ln>
                          <a:solidFill>
                            <a:srgbClr val="333333"/>
                          </a:solidFill>
                          <a:effectLst/>
                          <a:latin typeface="+mn-lt"/>
                          <a:ea typeface="+mn-ea"/>
                          <a:cs typeface="+mn-cs"/>
                        </a:rPr>
                        <a:t>العدوانية.“</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36</a:t>
            </a:fld>
            <a:endParaRPr lang="de-DE" dirty="0"/>
          </a:p>
        </p:txBody>
      </p:sp>
    </p:spTree>
    <p:extLst>
      <p:ext uri="{BB962C8B-B14F-4D97-AF65-F5344CB8AC3E}">
        <p14:creationId xmlns:p14="http://schemas.microsoft.com/office/powerpoint/2010/main" val="39479753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9" name="Rectangle 5"/>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ar-AE" altLang="de-DE" sz="3600">
                <a:solidFill>
                  <a:srgbClr val="004992"/>
                </a:solidFill>
                <a:latin typeface="+mn-lt"/>
                <a:ea typeface="+mn-ea"/>
                <a:cs typeface="+mn-cs"/>
              </a:rPr>
              <a:t>سمع الأصوات</a:t>
            </a:r>
            <a:br>
              <a:rPr lang="ar-AE" altLang="de-DE" sz="3600">
                <a:solidFill>
                  <a:srgbClr val="004992"/>
                </a:solidFill>
                <a:latin typeface="+mn-lt"/>
                <a:ea typeface="+mn-ea"/>
                <a:cs typeface="+mn-cs"/>
              </a:rPr>
            </a:br>
            <a:r>
              <a:rPr lang="ar-AE" altLang="de-DE">
                <a:solidFill>
                  <a:srgbClr val="004992"/>
                </a:solidFill>
                <a:latin typeface="+mn-lt"/>
                <a:ea typeface="+mn-ea"/>
                <a:cs typeface="+mn-cs"/>
              </a:rPr>
              <a:t>أفكاري الخاصة أو أفكار خارجية؟</a:t>
            </a:r>
            <a:br>
              <a:rPr lang="ar-AE" altLang="de-DE" sz="3600">
                <a:solidFill>
                  <a:srgbClr val="004992"/>
                </a:solidFill>
                <a:latin typeface="+mn-lt"/>
                <a:ea typeface="+mn-ea"/>
                <a:cs typeface="+mn-cs"/>
              </a:rPr>
            </a:br>
            <a:r>
              <a:rPr lang="ar-AE" altLang="de-DE">
                <a:solidFill>
                  <a:srgbClr val="004992"/>
                </a:solidFill>
                <a:latin typeface="+mn-lt"/>
                <a:ea typeface="+mn-ea"/>
                <a:cs typeface="+mn-cs"/>
              </a:rPr>
              <a:t>إيجابيات وسلبيات</a:t>
            </a:r>
            <a:endParaRPr lang="de-DE" altLang="de-DE" dirty="0">
              <a:solidFill>
                <a:srgbClr val="004992"/>
              </a:solidFill>
              <a:latin typeface="+mn-lt"/>
              <a:ea typeface="+mn-ea"/>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1627467802"/>
              </p:ext>
            </p:extLst>
          </p:nvPr>
        </p:nvGraphicFramePr>
        <p:xfrm>
          <a:off x="408955" y="2560320"/>
          <a:ext cx="11376000" cy="3861048"/>
        </p:xfrm>
        <a:graphic>
          <a:graphicData uri="http://schemas.openxmlformats.org/drawingml/2006/table">
            <a:tbl>
              <a:tblPr firstRow="1" bandRow="1">
                <a:tableStyleId>{21E4AEA4-8DFA-4A89-87EB-49C32662AFE0}</a:tableStyleId>
              </a:tblPr>
              <a:tblGrid>
                <a:gridCol w="7560840">
                  <a:extLst>
                    <a:ext uri="{9D8B030D-6E8A-4147-A177-3AD203B41FA5}">
                      <a16:colId xmlns:a16="http://schemas.microsoft.com/office/drawing/2014/main" val="20000"/>
                    </a:ext>
                  </a:extLst>
                </a:gridCol>
                <a:gridCol w="3815160">
                  <a:extLst>
                    <a:ext uri="{9D8B030D-6E8A-4147-A177-3AD203B41FA5}">
                      <a16:colId xmlns:a16="http://schemas.microsoft.com/office/drawing/2014/main" val="20001"/>
                    </a:ext>
                  </a:extLst>
                </a:gridCol>
              </a:tblGrid>
              <a:tr h="432048">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1800" b="0" i="0" u="none" strike="noStrike" cap="none" normalizeH="0" baseline="0" dirty="0">
                          <a:ln>
                            <a:noFill/>
                          </a:ln>
                          <a:solidFill>
                            <a:srgbClr val="000000"/>
                          </a:solidFill>
                          <a:effectLst/>
                          <a:latin typeface="+mn-lt"/>
                          <a:ea typeface="+mn-ea"/>
                          <a:cs typeface="+mn-cs"/>
                        </a:rPr>
                        <a:t>هل هناك تفسيرات أخرى؟</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1800" b="0" i="0" u="none" strike="noStrike" cap="none" normalizeH="0" baseline="0">
                          <a:ln>
                            <a:noFill/>
                          </a:ln>
                          <a:solidFill>
                            <a:srgbClr val="000000"/>
                          </a:solidFill>
                          <a:effectLst/>
                          <a:latin typeface="+mn-lt"/>
                          <a:ea typeface="+mn-ea"/>
                          <a:cs typeface="+mn-cs"/>
                        </a:rPr>
                        <a:t>لماذا تعتقد أن الأصوات تأتي من الخارج؟</a:t>
                      </a:r>
                      <a:endParaRPr kumimoji="0" lang="en-US"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285750" marR="0" lvl="0" indent="-285750" algn="r" defTabSz="914400" rtl="1" eaLnBrk="1" fontAlgn="base" latinLnBrk="0" hangingPunct="1">
                        <a:lnSpc>
                          <a:spcPct val="100000"/>
                        </a:lnSpc>
                        <a:spcBef>
                          <a:spcPts val="1200"/>
                        </a:spcBef>
                        <a:spcAft>
                          <a:spcPct val="0"/>
                        </a:spcAft>
                        <a:buClr>
                          <a:srgbClr val="333333"/>
                        </a:buClr>
                        <a:buSzTx/>
                        <a:buFont typeface="WingDings"/>
                        <a:buChar char=""/>
                        <a:tabLst/>
                      </a:pPr>
                      <a:r>
                        <a:rPr lang="ar-SA" sz="1600" dirty="0">
                          <a:latin typeface="+mn-lt"/>
                          <a:ea typeface="+mn-ea"/>
                          <a:cs typeface="+mn-cs"/>
                        </a:rPr>
                        <a:t> حوالي 15-20٪ </a:t>
                      </a:r>
                      <a:r>
                        <a:rPr lang="ar-SA" sz="1600">
                          <a:latin typeface="+mn-lt"/>
                          <a:ea typeface="+mn-ea"/>
                          <a:cs typeface="+mn-cs"/>
                        </a:rPr>
                        <a:t>من السكان يسمعون </a:t>
                      </a:r>
                      <a:r>
                        <a:rPr lang="ar-SA" sz="1600" dirty="0">
                          <a:latin typeface="+mn-lt"/>
                          <a:ea typeface="+mn-ea"/>
                          <a:cs typeface="+mn-cs"/>
                        </a:rPr>
                        <a:t>مثل هذه الاصوات من وقت لآخر</a:t>
                      </a:r>
                    </a:p>
                    <a:p>
                      <a:pPr marL="285750" marR="0" lvl="0" indent="-285750" algn="r" defTabSz="914400" rtl="1" eaLnBrk="1" fontAlgn="base" latinLnBrk="0" hangingPunct="1">
                        <a:lnSpc>
                          <a:spcPct val="100000"/>
                        </a:lnSpc>
                        <a:spcBef>
                          <a:spcPts val="1200"/>
                        </a:spcBef>
                        <a:spcAft>
                          <a:spcPct val="0"/>
                        </a:spcAft>
                        <a:buClr>
                          <a:srgbClr val="333333"/>
                        </a:buClr>
                        <a:buSzTx/>
                        <a:buFont typeface="WingDings"/>
                        <a:buChar char=""/>
                        <a:tabLst/>
                      </a:pPr>
                      <a:r>
                        <a:rPr lang="ar-SA" sz="1600" dirty="0">
                          <a:latin typeface="+mn-lt"/>
                          <a:ea typeface="+mn-ea"/>
                          <a:cs typeface="+mn-cs"/>
                        </a:rPr>
                        <a:t>الأفكار الشديد في بعض الأحيان (موسيقا جذابة، تفكير طويل، والاستماع الى صوت أحد الأصدقاء أثناء قراءة رسالته).</a:t>
                      </a:r>
                      <a:endParaRPr kumimoji="0" lang="de-DE" sz="16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600"/>
                        </a:spcBef>
                        <a:spcAft>
                          <a:spcPct val="0"/>
                        </a:spcAft>
                        <a:buClr>
                          <a:srgbClr val="333333"/>
                        </a:buClr>
                        <a:buSzTx/>
                        <a:buFont typeface="WingDings"/>
                        <a:buNone/>
                        <a:tabLst/>
                      </a:pPr>
                      <a:r>
                        <a:rPr kumimoji="0" lang="ar-SA" sz="1600" b="0" i="0" u="none" strike="noStrike" cap="none" normalizeH="0" baseline="0">
                          <a:ln>
                            <a:noFill/>
                          </a:ln>
                          <a:solidFill>
                            <a:srgbClr val="333333"/>
                          </a:solidFill>
                          <a:effectLst/>
                          <a:latin typeface="+mn-lt"/>
                          <a:ea typeface="+mn-ea"/>
                          <a:cs typeface="+mn-cs"/>
                        </a:rPr>
                        <a:t>”أستطيع </a:t>
                      </a:r>
                      <a:r>
                        <a:rPr kumimoji="0" lang="ar-SA" sz="1600" b="0" i="0" u="none" strike="noStrike" cap="none" normalizeH="0" baseline="0" dirty="0">
                          <a:ln>
                            <a:noFill/>
                          </a:ln>
                          <a:solidFill>
                            <a:srgbClr val="333333"/>
                          </a:solidFill>
                          <a:effectLst/>
                          <a:latin typeface="+mn-lt"/>
                          <a:ea typeface="+mn-ea"/>
                          <a:cs typeface="+mn-cs"/>
                        </a:rPr>
                        <a:t>أن أسمع بوضوح.لكن في المقابل، أفكاري صامتة </a:t>
                      </a:r>
                      <a:r>
                        <a:rPr kumimoji="0" lang="ar-SA" sz="1600" b="0" i="0" u="none" strike="noStrike" cap="none" normalizeH="0" baseline="0">
                          <a:ln>
                            <a:noFill/>
                          </a:ln>
                          <a:solidFill>
                            <a:srgbClr val="333333"/>
                          </a:solidFill>
                          <a:effectLst/>
                          <a:latin typeface="+mn-lt"/>
                          <a:ea typeface="+mn-ea"/>
                          <a:cs typeface="+mn-cs"/>
                        </a:rPr>
                        <a:t>تماما!“</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r" defTabSz="914400" rtl="1" eaLnBrk="1" fontAlgn="base" latinLnBrk="0" hangingPunct="1">
                        <a:lnSpc>
                          <a:spcPct val="100000"/>
                        </a:lnSpc>
                        <a:spcBef>
                          <a:spcPts val="1200"/>
                        </a:spcBef>
                        <a:spcAft>
                          <a:spcPct val="0"/>
                        </a:spcAft>
                        <a:buClr>
                          <a:srgbClr val="333333"/>
                        </a:buClr>
                        <a:buSzTx/>
                        <a:buFontTx/>
                        <a:buNone/>
                        <a:tabLst/>
                      </a:pPr>
                      <a:r>
                        <a:rPr lang="ar-SA" sz="1600">
                          <a:solidFill>
                            <a:srgbClr val="004992"/>
                          </a:solidFill>
                          <a:latin typeface="+mn-lt"/>
                          <a:ea typeface="+mn-ea"/>
                          <a:cs typeface="+mn-cs"/>
                        </a:rPr>
                        <a:t>؟؟؟</a:t>
                      </a:r>
                      <a:endParaRPr kumimoji="0" lang="de-DE" sz="16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ts val="600"/>
                        </a:spcBef>
                        <a:spcAft>
                          <a:spcPct val="0"/>
                        </a:spcAft>
                        <a:buClr>
                          <a:srgbClr val="333333"/>
                        </a:buClr>
                        <a:buSzTx/>
                        <a:buFont typeface="WingDings"/>
                        <a:buNone/>
                        <a:tabLst/>
                      </a:pPr>
                      <a:r>
                        <a:rPr kumimoji="0" lang="ar-SA" sz="1600" b="0" i="0" u="none" strike="noStrike" cap="none" normalizeH="0" baseline="0">
                          <a:ln>
                            <a:noFill/>
                          </a:ln>
                          <a:solidFill>
                            <a:srgbClr val="333333"/>
                          </a:solidFill>
                          <a:effectLst/>
                          <a:latin typeface="+mn-lt"/>
                          <a:ea typeface="+mn-ea"/>
                          <a:cs typeface="+mn-cs"/>
                        </a:rPr>
                        <a:t>”هذه </a:t>
                      </a:r>
                      <a:r>
                        <a:rPr kumimoji="0" lang="ar-SA" sz="1600" b="0" i="0" u="none" strike="noStrike" cap="none" normalizeH="0" baseline="0" dirty="0">
                          <a:ln>
                            <a:noFill/>
                          </a:ln>
                          <a:solidFill>
                            <a:srgbClr val="333333"/>
                          </a:solidFill>
                          <a:effectLst/>
                          <a:latin typeface="+mn-lt"/>
                          <a:ea typeface="+mn-ea"/>
                          <a:cs typeface="+mn-cs"/>
                        </a:rPr>
                        <a:t>الأفكار ليست تحت سيطرتي. عندما حاولت مواجهتها، حالتي ازدادت سوءا. الذي يظهر لي ان هناك شخص يريد فعلا ان يستاء </a:t>
                      </a:r>
                      <a:r>
                        <a:rPr kumimoji="0" lang="ar-SA" sz="1600" b="0" i="0" u="none" strike="noStrike" cap="none" normalizeH="0" baseline="0">
                          <a:ln>
                            <a:noFill/>
                          </a:ln>
                          <a:solidFill>
                            <a:srgbClr val="333333"/>
                          </a:solidFill>
                          <a:effectLst/>
                          <a:latin typeface="+mn-lt"/>
                          <a:ea typeface="+mn-ea"/>
                          <a:cs typeface="+mn-cs"/>
                        </a:rPr>
                        <a:t>وضعني.“</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r" defTabSz="914400" rtl="1" eaLnBrk="1" fontAlgn="base" latinLnBrk="0" hangingPunct="1">
                        <a:lnSpc>
                          <a:spcPct val="100000"/>
                        </a:lnSpc>
                        <a:spcBef>
                          <a:spcPts val="1200"/>
                        </a:spcBef>
                        <a:spcAft>
                          <a:spcPct val="0"/>
                        </a:spcAft>
                        <a:buClr>
                          <a:srgbClr val="333333"/>
                        </a:buClr>
                        <a:buSzTx/>
                        <a:buFontTx/>
                        <a:buNone/>
                        <a:tabLst/>
                      </a:pPr>
                      <a:r>
                        <a:rPr lang="ar-SA" sz="1600">
                          <a:solidFill>
                            <a:srgbClr val="004992"/>
                          </a:solidFill>
                          <a:latin typeface="+mn-lt"/>
                          <a:ea typeface="+mn-ea"/>
                          <a:cs typeface="+mn-cs"/>
                        </a:rPr>
                        <a:t>؟؟؟</a:t>
                      </a:r>
                      <a:endParaRPr lang="ar-SA" sz="1600" dirty="0">
                        <a:solidFill>
                          <a:srgbClr val="004992"/>
                        </a:solidFill>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600"/>
                        </a:spcBef>
                        <a:spcAft>
                          <a:spcPct val="0"/>
                        </a:spcAft>
                        <a:buClr>
                          <a:srgbClr val="333333"/>
                        </a:buClr>
                        <a:buSzTx/>
                        <a:buFont typeface="WingDings"/>
                        <a:buNone/>
                        <a:tabLst/>
                      </a:pPr>
                      <a:r>
                        <a:rPr kumimoji="0" lang="ar-SA" sz="1600" b="0" i="0" u="none" strike="noStrike" cap="none" normalizeH="0" baseline="0">
                          <a:ln>
                            <a:noFill/>
                          </a:ln>
                          <a:solidFill>
                            <a:srgbClr val="333333"/>
                          </a:solidFill>
                          <a:effectLst/>
                          <a:latin typeface="+mn-lt"/>
                          <a:ea typeface="+mn-ea"/>
                          <a:cs typeface="+mn-cs"/>
                        </a:rPr>
                        <a:t>”هده </a:t>
                      </a:r>
                      <a:r>
                        <a:rPr kumimoji="0" lang="ar-SA" sz="1600" b="0" i="0" u="none" strike="noStrike" cap="none" normalizeH="0" baseline="0" dirty="0">
                          <a:ln>
                            <a:noFill/>
                          </a:ln>
                          <a:solidFill>
                            <a:srgbClr val="333333"/>
                          </a:solidFill>
                          <a:effectLst/>
                          <a:latin typeface="+mn-lt"/>
                          <a:ea typeface="+mn-ea"/>
                          <a:cs typeface="+mn-cs"/>
                        </a:rPr>
                        <a:t>أفكار شريرة لم تكن عندي </a:t>
                      </a:r>
                      <a:r>
                        <a:rPr kumimoji="0" lang="ar-SA" sz="1600" b="0" i="0" u="none" strike="noStrike" cap="none" normalizeH="0" baseline="0">
                          <a:ln>
                            <a:noFill/>
                          </a:ln>
                          <a:solidFill>
                            <a:srgbClr val="333333"/>
                          </a:solidFill>
                          <a:effectLst/>
                          <a:latin typeface="+mn-lt"/>
                          <a:ea typeface="+mn-ea"/>
                          <a:cs typeface="+mn-cs"/>
                        </a:rPr>
                        <a:t>من قبل . </a:t>
                      </a:r>
                      <a:r>
                        <a:rPr kumimoji="0" lang="ar-SA" sz="1600" b="0" i="0" u="none" strike="noStrike" cap="none" normalizeH="0" baseline="0" dirty="0">
                          <a:ln>
                            <a:noFill/>
                          </a:ln>
                          <a:solidFill>
                            <a:srgbClr val="333333"/>
                          </a:solidFill>
                          <a:effectLst/>
                          <a:latin typeface="+mn-lt"/>
                          <a:ea typeface="+mn-ea"/>
                          <a:cs typeface="+mn-cs"/>
                        </a:rPr>
                        <a:t>أنا لا يمكن أن أفعل أي ضرر لأحد. ولكن لا يزال لدي على الدوام هذه الأفكار </a:t>
                      </a:r>
                      <a:r>
                        <a:rPr kumimoji="0" lang="ar-SA" sz="1600" b="0" i="0" u="none" strike="noStrike" cap="none" normalizeH="0" baseline="0">
                          <a:ln>
                            <a:noFill/>
                          </a:ln>
                          <a:solidFill>
                            <a:srgbClr val="333333"/>
                          </a:solidFill>
                          <a:effectLst/>
                          <a:latin typeface="+mn-lt"/>
                          <a:ea typeface="+mn-ea"/>
                          <a:cs typeface="+mn-cs"/>
                        </a:rPr>
                        <a:t>العدوانية.“</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37</a:t>
            </a:fld>
            <a:endParaRPr lang="de-DE" dirty="0"/>
          </a:p>
        </p:txBody>
      </p:sp>
    </p:spTree>
    <p:extLst>
      <p:ext uri="{BB962C8B-B14F-4D97-AF65-F5344CB8AC3E}">
        <p14:creationId xmlns:p14="http://schemas.microsoft.com/office/powerpoint/2010/main" val="353047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9" name="Rectangle 5"/>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ar-AE" altLang="de-DE" sz="3600">
                <a:solidFill>
                  <a:srgbClr val="004992"/>
                </a:solidFill>
                <a:latin typeface="+mn-lt"/>
                <a:ea typeface="+mn-ea"/>
                <a:cs typeface="+mn-cs"/>
              </a:rPr>
              <a:t>سمع الأصوات</a:t>
            </a:r>
            <a:br>
              <a:rPr lang="ar-AE" altLang="de-DE" sz="3600">
                <a:solidFill>
                  <a:srgbClr val="004992"/>
                </a:solidFill>
                <a:latin typeface="+mn-lt"/>
                <a:ea typeface="+mn-ea"/>
                <a:cs typeface="+mn-cs"/>
              </a:rPr>
            </a:br>
            <a:r>
              <a:rPr lang="ar-AE" altLang="de-DE">
                <a:solidFill>
                  <a:srgbClr val="004992"/>
                </a:solidFill>
                <a:latin typeface="+mn-lt"/>
                <a:ea typeface="+mn-ea"/>
                <a:cs typeface="+mn-cs"/>
              </a:rPr>
              <a:t>أفكاري الخاصة أو أفكار خارجية؟</a:t>
            </a:r>
            <a:br>
              <a:rPr lang="ar-AE" altLang="de-DE" sz="3600">
                <a:solidFill>
                  <a:srgbClr val="004992"/>
                </a:solidFill>
                <a:latin typeface="+mn-lt"/>
                <a:ea typeface="+mn-ea"/>
                <a:cs typeface="+mn-cs"/>
              </a:rPr>
            </a:br>
            <a:r>
              <a:rPr lang="ar-AE" altLang="de-DE">
                <a:solidFill>
                  <a:srgbClr val="004992"/>
                </a:solidFill>
                <a:latin typeface="+mn-lt"/>
                <a:ea typeface="+mn-ea"/>
                <a:cs typeface="+mn-cs"/>
              </a:rPr>
              <a:t>إيجابيات وسلبيات</a:t>
            </a:r>
            <a:endParaRPr lang="de-DE" altLang="de-DE" dirty="0">
              <a:solidFill>
                <a:srgbClr val="004992"/>
              </a:solidFill>
              <a:latin typeface="+mn-lt"/>
              <a:ea typeface="+mn-ea"/>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4259563628"/>
              </p:ext>
            </p:extLst>
          </p:nvPr>
        </p:nvGraphicFramePr>
        <p:xfrm>
          <a:off x="408955" y="2560320"/>
          <a:ext cx="11376000" cy="3861048"/>
        </p:xfrm>
        <a:graphic>
          <a:graphicData uri="http://schemas.openxmlformats.org/drawingml/2006/table">
            <a:tbl>
              <a:tblPr firstRow="1" bandRow="1">
                <a:tableStyleId>{21E4AEA4-8DFA-4A89-87EB-49C32662AFE0}</a:tableStyleId>
              </a:tblPr>
              <a:tblGrid>
                <a:gridCol w="7560840">
                  <a:extLst>
                    <a:ext uri="{9D8B030D-6E8A-4147-A177-3AD203B41FA5}">
                      <a16:colId xmlns:a16="http://schemas.microsoft.com/office/drawing/2014/main" val="20000"/>
                    </a:ext>
                  </a:extLst>
                </a:gridCol>
                <a:gridCol w="3815160">
                  <a:extLst>
                    <a:ext uri="{9D8B030D-6E8A-4147-A177-3AD203B41FA5}">
                      <a16:colId xmlns:a16="http://schemas.microsoft.com/office/drawing/2014/main" val="20001"/>
                    </a:ext>
                  </a:extLst>
                </a:gridCol>
              </a:tblGrid>
              <a:tr h="432048">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1800" b="0" i="0" u="none" strike="noStrike" cap="none" normalizeH="0" baseline="0" dirty="0">
                          <a:ln>
                            <a:noFill/>
                          </a:ln>
                          <a:solidFill>
                            <a:srgbClr val="000000"/>
                          </a:solidFill>
                          <a:effectLst/>
                          <a:latin typeface="+mn-lt"/>
                          <a:ea typeface="+mn-ea"/>
                          <a:cs typeface="+mn-cs"/>
                        </a:rPr>
                        <a:t>هل هناك تفسيرات أخرى؟</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1800" b="0" i="0" u="none" strike="noStrike" cap="none" normalizeH="0" baseline="0">
                          <a:ln>
                            <a:noFill/>
                          </a:ln>
                          <a:solidFill>
                            <a:srgbClr val="000000"/>
                          </a:solidFill>
                          <a:effectLst/>
                          <a:latin typeface="+mn-lt"/>
                          <a:ea typeface="+mn-ea"/>
                          <a:cs typeface="+mn-cs"/>
                        </a:rPr>
                        <a:t>لماذا تعتقد أن الأصوات تأتي من الخارج؟</a:t>
                      </a:r>
                      <a:endParaRPr kumimoji="0" lang="en-US"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285750" marR="0" lvl="0" indent="-285750" algn="r" defTabSz="914400" rtl="1" eaLnBrk="1" fontAlgn="base" latinLnBrk="0" hangingPunct="1">
                        <a:lnSpc>
                          <a:spcPct val="100000"/>
                        </a:lnSpc>
                        <a:spcBef>
                          <a:spcPts val="1200"/>
                        </a:spcBef>
                        <a:spcAft>
                          <a:spcPct val="0"/>
                        </a:spcAft>
                        <a:buClr>
                          <a:srgbClr val="333333"/>
                        </a:buClr>
                        <a:buSzTx/>
                        <a:buFont typeface="WingDings"/>
                        <a:buChar char=""/>
                        <a:tabLst/>
                      </a:pPr>
                      <a:r>
                        <a:rPr lang="ar-SA" sz="1600" dirty="0">
                          <a:latin typeface="+mn-lt"/>
                          <a:ea typeface="+mn-ea"/>
                          <a:cs typeface="+mn-cs"/>
                        </a:rPr>
                        <a:t> حوالي 15-20٪ </a:t>
                      </a:r>
                      <a:r>
                        <a:rPr lang="ar-SA" sz="1600">
                          <a:latin typeface="+mn-lt"/>
                          <a:ea typeface="+mn-ea"/>
                          <a:cs typeface="+mn-cs"/>
                        </a:rPr>
                        <a:t>من السكان يسمعون </a:t>
                      </a:r>
                      <a:r>
                        <a:rPr lang="ar-SA" sz="1600" dirty="0">
                          <a:latin typeface="+mn-lt"/>
                          <a:ea typeface="+mn-ea"/>
                          <a:cs typeface="+mn-cs"/>
                        </a:rPr>
                        <a:t>مثل هذه الاصوات من وقت لآخر</a:t>
                      </a:r>
                    </a:p>
                    <a:p>
                      <a:pPr marL="285750" marR="0" lvl="0" indent="-285750" algn="r" defTabSz="914400" rtl="1" eaLnBrk="1" fontAlgn="base" latinLnBrk="0" hangingPunct="1">
                        <a:lnSpc>
                          <a:spcPct val="100000"/>
                        </a:lnSpc>
                        <a:spcBef>
                          <a:spcPts val="1200"/>
                        </a:spcBef>
                        <a:spcAft>
                          <a:spcPct val="0"/>
                        </a:spcAft>
                        <a:buClr>
                          <a:srgbClr val="333333"/>
                        </a:buClr>
                        <a:buSzTx/>
                        <a:buFont typeface="WingDings"/>
                        <a:buChar char=""/>
                        <a:tabLst/>
                      </a:pPr>
                      <a:r>
                        <a:rPr lang="ar-SA" sz="1600" dirty="0">
                          <a:latin typeface="+mn-lt"/>
                          <a:ea typeface="+mn-ea"/>
                          <a:cs typeface="+mn-cs"/>
                        </a:rPr>
                        <a:t>الأفكار الشديد في بعض الأحيان (موسيقا جذابة، تفكير طويل، والاستماع الى صوت أحد الأصدقاء أثناء قراءة رسالته).</a:t>
                      </a:r>
                      <a:endParaRPr kumimoji="0" lang="de-DE" sz="16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600"/>
                        </a:spcBef>
                        <a:spcAft>
                          <a:spcPct val="0"/>
                        </a:spcAft>
                        <a:buClr>
                          <a:srgbClr val="333333"/>
                        </a:buClr>
                        <a:buSzTx/>
                        <a:buFont typeface="WingDings"/>
                        <a:buNone/>
                        <a:tabLst/>
                      </a:pPr>
                      <a:r>
                        <a:rPr kumimoji="0" lang="ar-SA" sz="1600" b="0" i="0" u="none" strike="noStrike" cap="none" normalizeH="0" baseline="0">
                          <a:ln>
                            <a:noFill/>
                          </a:ln>
                          <a:solidFill>
                            <a:srgbClr val="333333"/>
                          </a:solidFill>
                          <a:effectLst/>
                          <a:latin typeface="+mn-lt"/>
                          <a:ea typeface="+mn-ea"/>
                          <a:cs typeface="+mn-cs"/>
                        </a:rPr>
                        <a:t>”أستطيع </a:t>
                      </a:r>
                      <a:r>
                        <a:rPr kumimoji="0" lang="ar-SA" sz="1600" b="0" i="0" u="none" strike="noStrike" cap="none" normalizeH="0" baseline="0" dirty="0">
                          <a:ln>
                            <a:noFill/>
                          </a:ln>
                          <a:solidFill>
                            <a:srgbClr val="333333"/>
                          </a:solidFill>
                          <a:effectLst/>
                          <a:latin typeface="+mn-lt"/>
                          <a:ea typeface="+mn-ea"/>
                          <a:cs typeface="+mn-cs"/>
                        </a:rPr>
                        <a:t>أن أسمع بوضوح.لكن في المقابل، أفكاري صامتة </a:t>
                      </a:r>
                      <a:r>
                        <a:rPr kumimoji="0" lang="ar-SA" sz="1600" b="0" i="0" u="none" strike="noStrike" cap="none" normalizeH="0" baseline="0">
                          <a:ln>
                            <a:noFill/>
                          </a:ln>
                          <a:solidFill>
                            <a:srgbClr val="333333"/>
                          </a:solidFill>
                          <a:effectLst/>
                          <a:latin typeface="+mn-lt"/>
                          <a:ea typeface="+mn-ea"/>
                          <a:cs typeface="+mn-cs"/>
                        </a:rPr>
                        <a:t>تماما!“</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285750" marR="0" lvl="0" indent="-285750" algn="r" defTabSz="914400" rtl="1" eaLnBrk="1" fontAlgn="base" latinLnBrk="0" hangingPunct="1">
                        <a:lnSpc>
                          <a:spcPct val="100000"/>
                        </a:lnSpc>
                        <a:spcBef>
                          <a:spcPts val="1200"/>
                        </a:spcBef>
                        <a:spcAft>
                          <a:spcPct val="0"/>
                        </a:spcAft>
                        <a:buClr>
                          <a:srgbClr val="333333"/>
                        </a:buClr>
                        <a:buSzTx/>
                        <a:buFont typeface="WingDings"/>
                        <a:buChar char=""/>
                        <a:tabLst/>
                      </a:pPr>
                      <a:r>
                        <a:rPr lang="ar-SA" sz="1600" dirty="0">
                          <a:latin typeface="+mn-lt"/>
                          <a:ea typeface="+mn-ea"/>
                          <a:cs typeface="+mn-cs"/>
                        </a:rPr>
                        <a:t> لا يمكننا السيطرة على أفكارنا تماما -- وإلا لن يكون هناك أي أحداث مثل الالهام المفاجئ ، وا لتفكير الطويل المتعبة.</a:t>
                      </a:r>
                    </a:p>
                    <a:p>
                      <a:pPr marL="285750" marR="0" lvl="0" indent="-285750" algn="r" defTabSz="914400" rtl="1" eaLnBrk="1" fontAlgn="base" latinLnBrk="0" hangingPunct="1">
                        <a:lnSpc>
                          <a:spcPct val="100000"/>
                        </a:lnSpc>
                        <a:spcBef>
                          <a:spcPts val="1200"/>
                        </a:spcBef>
                        <a:spcAft>
                          <a:spcPct val="0"/>
                        </a:spcAft>
                        <a:buClr>
                          <a:srgbClr val="333333"/>
                        </a:buClr>
                        <a:buSzTx/>
                        <a:buFont typeface="WingDings"/>
                        <a:buChar char=""/>
                        <a:tabLst/>
                      </a:pPr>
                      <a:r>
                        <a:rPr lang="ar-SA" sz="1600" dirty="0">
                          <a:latin typeface="+mn-lt"/>
                          <a:ea typeface="+mn-ea"/>
                          <a:cs typeface="+mn-cs"/>
                        </a:rPr>
                        <a:t>.إذا حاولنا التصدي لتلك الأفكارالمزعجة ، تصبح تلقائيا أقوى</a:t>
                      </a:r>
                    </a:p>
                    <a:p>
                      <a:pPr marL="285750" marR="0" lvl="0" indent="-285750" algn="r" defTabSz="914400" rtl="1" eaLnBrk="1" fontAlgn="base" latinLnBrk="0" hangingPunct="1">
                        <a:lnSpc>
                          <a:spcPct val="100000"/>
                        </a:lnSpc>
                        <a:spcBef>
                          <a:spcPts val="1200"/>
                        </a:spcBef>
                        <a:spcAft>
                          <a:spcPct val="0"/>
                        </a:spcAft>
                        <a:buClr>
                          <a:srgbClr val="333333"/>
                        </a:buClr>
                        <a:buSzTx/>
                        <a:buFont typeface="WingDings"/>
                        <a:buChar char=""/>
                        <a:tabLst/>
                      </a:pPr>
                      <a:r>
                        <a:rPr lang="ar-SA" sz="1600" dirty="0">
                          <a:latin typeface="+mn-lt"/>
                          <a:ea typeface="+mn-ea"/>
                          <a:cs typeface="+mn-cs"/>
                        </a:rPr>
                        <a:t>تجربة : حاول أن لا تفكر في العدد 8... فإنك لن تنجح. وسوف تصبح أفكارك أقوى و أكبر من أي وقت مضى.</a:t>
                      </a:r>
                      <a:endParaRPr kumimoji="0" lang="de-DE" sz="16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ts val="600"/>
                        </a:spcBef>
                        <a:spcAft>
                          <a:spcPct val="0"/>
                        </a:spcAft>
                        <a:buClr>
                          <a:srgbClr val="333333"/>
                        </a:buClr>
                        <a:buSzTx/>
                        <a:buFont typeface="WingDings"/>
                        <a:buNone/>
                        <a:tabLst/>
                      </a:pPr>
                      <a:r>
                        <a:rPr kumimoji="0" lang="ar-SA" sz="1600" b="0" i="0" u="none" strike="noStrike" cap="none" normalizeH="0" baseline="0">
                          <a:ln>
                            <a:noFill/>
                          </a:ln>
                          <a:solidFill>
                            <a:srgbClr val="333333"/>
                          </a:solidFill>
                          <a:effectLst/>
                          <a:latin typeface="+mn-lt"/>
                          <a:ea typeface="+mn-ea"/>
                          <a:cs typeface="+mn-cs"/>
                        </a:rPr>
                        <a:t>”هذه </a:t>
                      </a:r>
                      <a:r>
                        <a:rPr kumimoji="0" lang="ar-SA" sz="1600" b="0" i="0" u="none" strike="noStrike" cap="none" normalizeH="0" baseline="0" dirty="0">
                          <a:ln>
                            <a:noFill/>
                          </a:ln>
                          <a:solidFill>
                            <a:srgbClr val="333333"/>
                          </a:solidFill>
                          <a:effectLst/>
                          <a:latin typeface="+mn-lt"/>
                          <a:ea typeface="+mn-ea"/>
                          <a:cs typeface="+mn-cs"/>
                        </a:rPr>
                        <a:t>الأفكار ليست تحت سيطرتي. عندما حاولت مواجهتها، حالتي ازدادت سوءا. الذي يظهر لي ان هناك شخص يريد فعلا ان يستاء </a:t>
                      </a:r>
                      <a:r>
                        <a:rPr kumimoji="0" lang="ar-SA" sz="1600" b="0" i="0" u="none" strike="noStrike" cap="none" normalizeH="0" baseline="0">
                          <a:ln>
                            <a:noFill/>
                          </a:ln>
                          <a:solidFill>
                            <a:srgbClr val="333333"/>
                          </a:solidFill>
                          <a:effectLst/>
                          <a:latin typeface="+mn-lt"/>
                          <a:ea typeface="+mn-ea"/>
                          <a:cs typeface="+mn-cs"/>
                        </a:rPr>
                        <a:t>وضعني.“</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r" defTabSz="914400" rtl="1" eaLnBrk="1" fontAlgn="base" latinLnBrk="0" hangingPunct="1">
                        <a:lnSpc>
                          <a:spcPct val="100000"/>
                        </a:lnSpc>
                        <a:spcBef>
                          <a:spcPts val="1200"/>
                        </a:spcBef>
                        <a:spcAft>
                          <a:spcPct val="0"/>
                        </a:spcAft>
                        <a:buClr>
                          <a:srgbClr val="333333"/>
                        </a:buClr>
                        <a:buSzTx/>
                        <a:buFontTx/>
                        <a:buNone/>
                        <a:tabLst/>
                      </a:pPr>
                      <a:r>
                        <a:rPr lang="ar-SA" sz="1600">
                          <a:solidFill>
                            <a:srgbClr val="004992"/>
                          </a:solidFill>
                          <a:latin typeface="+mn-lt"/>
                          <a:ea typeface="+mn-ea"/>
                          <a:cs typeface="+mn-cs"/>
                        </a:rPr>
                        <a:t>؟؟؟</a:t>
                      </a:r>
                      <a:endParaRPr lang="ar-SA" sz="1600" dirty="0">
                        <a:solidFill>
                          <a:srgbClr val="004992"/>
                        </a:solidFill>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600"/>
                        </a:spcBef>
                        <a:spcAft>
                          <a:spcPct val="0"/>
                        </a:spcAft>
                        <a:buClr>
                          <a:srgbClr val="333333"/>
                        </a:buClr>
                        <a:buSzTx/>
                        <a:buFont typeface="WingDings"/>
                        <a:buNone/>
                        <a:tabLst/>
                      </a:pPr>
                      <a:r>
                        <a:rPr kumimoji="0" lang="ar-SA" sz="1600" b="0" i="0" u="none" strike="noStrike" cap="none" normalizeH="0" baseline="0" dirty="0">
                          <a:ln>
                            <a:noFill/>
                          </a:ln>
                          <a:solidFill>
                            <a:srgbClr val="333333"/>
                          </a:solidFill>
                          <a:effectLst/>
                          <a:latin typeface="+mn-lt"/>
                          <a:ea typeface="+mn-ea"/>
                          <a:cs typeface="+mn-cs"/>
                        </a:rPr>
                        <a:t>”هده أفكار شريرة لم تكن عندي من قبل . أنا لا يمكن أن أفعل أي ضرر لأحد. ولكن لا يزال لدي على الدوام هذه الأفكار العدوانية.“</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38</a:t>
            </a:fld>
            <a:endParaRPr lang="de-DE" dirty="0"/>
          </a:p>
        </p:txBody>
      </p:sp>
    </p:spTree>
    <p:extLst>
      <p:ext uri="{BB962C8B-B14F-4D97-AF65-F5344CB8AC3E}">
        <p14:creationId xmlns:p14="http://schemas.microsoft.com/office/powerpoint/2010/main" val="13713251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9" name="Rectangle 5"/>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ar-AE" altLang="de-DE" sz="3600">
                <a:solidFill>
                  <a:srgbClr val="004992"/>
                </a:solidFill>
                <a:latin typeface="+mn-lt"/>
                <a:ea typeface="+mn-ea"/>
                <a:cs typeface="+mn-cs"/>
              </a:rPr>
              <a:t>سمع الأصوات</a:t>
            </a:r>
            <a:br>
              <a:rPr lang="ar-AE" altLang="de-DE" sz="3600">
                <a:solidFill>
                  <a:srgbClr val="004992"/>
                </a:solidFill>
                <a:latin typeface="+mn-lt"/>
                <a:ea typeface="+mn-ea"/>
                <a:cs typeface="+mn-cs"/>
              </a:rPr>
            </a:br>
            <a:r>
              <a:rPr lang="ar-AE" altLang="de-DE">
                <a:solidFill>
                  <a:srgbClr val="004992"/>
                </a:solidFill>
                <a:latin typeface="+mn-lt"/>
                <a:ea typeface="+mn-ea"/>
                <a:cs typeface="+mn-cs"/>
              </a:rPr>
              <a:t>أفكاري الخاصة أو أفكار خارجية؟</a:t>
            </a:r>
            <a:br>
              <a:rPr lang="ar-AE" altLang="de-DE" sz="3600">
                <a:solidFill>
                  <a:srgbClr val="004992"/>
                </a:solidFill>
                <a:latin typeface="+mn-lt"/>
                <a:ea typeface="+mn-ea"/>
                <a:cs typeface="+mn-cs"/>
              </a:rPr>
            </a:br>
            <a:r>
              <a:rPr lang="ar-AE" altLang="de-DE">
                <a:solidFill>
                  <a:srgbClr val="004992"/>
                </a:solidFill>
                <a:latin typeface="+mn-lt"/>
                <a:ea typeface="+mn-ea"/>
                <a:cs typeface="+mn-cs"/>
              </a:rPr>
              <a:t>إيجابيات وسلبيات</a:t>
            </a:r>
            <a:endParaRPr lang="de-DE" altLang="de-DE" dirty="0">
              <a:solidFill>
                <a:srgbClr val="004992"/>
              </a:solidFill>
              <a:latin typeface="+mn-lt"/>
              <a:ea typeface="+mn-ea"/>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855587176"/>
              </p:ext>
            </p:extLst>
          </p:nvPr>
        </p:nvGraphicFramePr>
        <p:xfrm>
          <a:off x="408955" y="2560320"/>
          <a:ext cx="11376000" cy="3861048"/>
        </p:xfrm>
        <a:graphic>
          <a:graphicData uri="http://schemas.openxmlformats.org/drawingml/2006/table">
            <a:tbl>
              <a:tblPr firstRow="1" bandRow="1">
                <a:tableStyleId>{21E4AEA4-8DFA-4A89-87EB-49C32662AFE0}</a:tableStyleId>
              </a:tblPr>
              <a:tblGrid>
                <a:gridCol w="7560840">
                  <a:extLst>
                    <a:ext uri="{9D8B030D-6E8A-4147-A177-3AD203B41FA5}">
                      <a16:colId xmlns:a16="http://schemas.microsoft.com/office/drawing/2014/main" val="20000"/>
                    </a:ext>
                  </a:extLst>
                </a:gridCol>
                <a:gridCol w="3815160">
                  <a:extLst>
                    <a:ext uri="{9D8B030D-6E8A-4147-A177-3AD203B41FA5}">
                      <a16:colId xmlns:a16="http://schemas.microsoft.com/office/drawing/2014/main" val="20001"/>
                    </a:ext>
                  </a:extLst>
                </a:gridCol>
              </a:tblGrid>
              <a:tr h="432048">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1800" b="0" i="0" u="none" strike="noStrike" cap="none" normalizeH="0" baseline="0" dirty="0">
                          <a:ln>
                            <a:noFill/>
                          </a:ln>
                          <a:solidFill>
                            <a:srgbClr val="000000"/>
                          </a:solidFill>
                          <a:effectLst/>
                          <a:latin typeface="+mn-lt"/>
                          <a:ea typeface="+mn-ea"/>
                          <a:cs typeface="+mn-cs"/>
                        </a:rPr>
                        <a:t>هل هناك تفسيرات أخرى؟</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1800" b="0" i="0" u="none" strike="noStrike" cap="none" normalizeH="0" baseline="0">
                          <a:ln>
                            <a:noFill/>
                          </a:ln>
                          <a:solidFill>
                            <a:srgbClr val="000000"/>
                          </a:solidFill>
                          <a:effectLst/>
                          <a:latin typeface="+mn-lt"/>
                          <a:ea typeface="+mn-ea"/>
                          <a:cs typeface="+mn-cs"/>
                        </a:rPr>
                        <a:t>لماذا تعتقد أن الأصوات تأتي من الخارج؟</a:t>
                      </a:r>
                      <a:endParaRPr kumimoji="0" lang="en-US"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285750" marR="0" lvl="0" indent="-285750" algn="r" defTabSz="914400" rtl="1" eaLnBrk="1" fontAlgn="base" latinLnBrk="0" hangingPunct="1">
                        <a:lnSpc>
                          <a:spcPct val="100000"/>
                        </a:lnSpc>
                        <a:spcBef>
                          <a:spcPts val="1200"/>
                        </a:spcBef>
                        <a:spcAft>
                          <a:spcPct val="0"/>
                        </a:spcAft>
                        <a:buClr>
                          <a:srgbClr val="333333"/>
                        </a:buClr>
                        <a:buSzTx/>
                        <a:buFont typeface="WingDings"/>
                        <a:buChar char=""/>
                        <a:tabLst/>
                      </a:pPr>
                      <a:r>
                        <a:rPr lang="ar-SA" sz="1600" dirty="0">
                          <a:latin typeface="+mn-lt"/>
                          <a:ea typeface="+mn-ea"/>
                          <a:cs typeface="+mn-cs"/>
                        </a:rPr>
                        <a:t> حوالي 15-20٪ </a:t>
                      </a:r>
                      <a:r>
                        <a:rPr lang="ar-SA" sz="1600">
                          <a:latin typeface="+mn-lt"/>
                          <a:ea typeface="+mn-ea"/>
                          <a:cs typeface="+mn-cs"/>
                        </a:rPr>
                        <a:t>من السكان يسمعون </a:t>
                      </a:r>
                      <a:r>
                        <a:rPr lang="ar-SA" sz="1600" dirty="0">
                          <a:latin typeface="+mn-lt"/>
                          <a:ea typeface="+mn-ea"/>
                          <a:cs typeface="+mn-cs"/>
                        </a:rPr>
                        <a:t>مثل هذه الاصوات من وقت لآخر</a:t>
                      </a:r>
                    </a:p>
                    <a:p>
                      <a:pPr marL="285750" marR="0" lvl="0" indent="-285750" algn="r" defTabSz="914400" rtl="1" eaLnBrk="1" fontAlgn="base" latinLnBrk="0" hangingPunct="1">
                        <a:lnSpc>
                          <a:spcPct val="100000"/>
                        </a:lnSpc>
                        <a:spcBef>
                          <a:spcPts val="1200"/>
                        </a:spcBef>
                        <a:spcAft>
                          <a:spcPct val="0"/>
                        </a:spcAft>
                        <a:buClr>
                          <a:srgbClr val="333333"/>
                        </a:buClr>
                        <a:buSzTx/>
                        <a:buFont typeface="WingDings"/>
                        <a:buChar char=""/>
                        <a:tabLst/>
                      </a:pPr>
                      <a:r>
                        <a:rPr lang="ar-SA" sz="1600" dirty="0">
                          <a:latin typeface="+mn-lt"/>
                          <a:ea typeface="+mn-ea"/>
                          <a:cs typeface="+mn-cs"/>
                        </a:rPr>
                        <a:t>الأفكار الشديد في بعض الأحيان (موسيقا جذابة، تفكير طويل، والاستماع الى صوت أحد الأصدقاء أثناء قراءة رسالته).</a:t>
                      </a:r>
                      <a:endParaRPr kumimoji="0" lang="de-DE" sz="16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600"/>
                        </a:spcBef>
                        <a:spcAft>
                          <a:spcPct val="0"/>
                        </a:spcAft>
                        <a:buClr>
                          <a:srgbClr val="333333"/>
                        </a:buClr>
                        <a:buSzTx/>
                        <a:buFont typeface="WingDings"/>
                        <a:buNone/>
                        <a:tabLst/>
                      </a:pPr>
                      <a:r>
                        <a:rPr kumimoji="0" lang="ar-SA" sz="1600" b="0" i="0" u="none" strike="noStrike" cap="none" normalizeH="0" baseline="0">
                          <a:ln>
                            <a:noFill/>
                          </a:ln>
                          <a:solidFill>
                            <a:srgbClr val="333333"/>
                          </a:solidFill>
                          <a:effectLst/>
                          <a:latin typeface="+mn-lt"/>
                          <a:ea typeface="+mn-ea"/>
                          <a:cs typeface="+mn-cs"/>
                        </a:rPr>
                        <a:t>”أستطيع </a:t>
                      </a:r>
                      <a:r>
                        <a:rPr kumimoji="0" lang="ar-SA" sz="1600" b="0" i="0" u="none" strike="noStrike" cap="none" normalizeH="0" baseline="0" dirty="0">
                          <a:ln>
                            <a:noFill/>
                          </a:ln>
                          <a:solidFill>
                            <a:srgbClr val="333333"/>
                          </a:solidFill>
                          <a:effectLst/>
                          <a:latin typeface="+mn-lt"/>
                          <a:ea typeface="+mn-ea"/>
                          <a:cs typeface="+mn-cs"/>
                        </a:rPr>
                        <a:t>أن أسمع بوضوح.لكن في المقابل، أفكاري صامتة </a:t>
                      </a:r>
                      <a:r>
                        <a:rPr kumimoji="0" lang="ar-SA" sz="1600" b="0" i="0" u="none" strike="noStrike" cap="none" normalizeH="0" baseline="0">
                          <a:ln>
                            <a:noFill/>
                          </a:ln>
                          <a:solidFill>
                            <a:srgbClr val="333333"/>
                          </a:solidFill>
                          <a:effectLst/>
                          <a:latin typeface="+mn-lt"/>
                          <a:ea typeface="+mn-ea"/>
                          <a:cs typeface="+mn-cs"/>
                        </a:rPr>
                        <a:t>تماما!“</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285750" marR="0" lvl="0" indent="-285750" algn="r" defTabSz="914400" rtl="1" eaLnBrk="1" fontAlgn="base" latinLnBrk="0" hangingPunct="1">
                        <a:lnSpc>
                          <a:spcPct val="100000"/>
                        </a:lnSpc>
                        <a:spcBef>
                          <a:spcPts val="1200"/>
                        </a:spcBef>
                        <a:spcAft>
                          <a:spcPct val="0"/>
                        </a:spcAft>
                        <a:buClr>
                          <a:srgbClr val="333333"/>
                        </a:buClr>
                        <a:buSzTx/>
                        <a:buFont typeface="WingDings"/>
                        <a:buChar char=""/>
                        <a:tabLst/>
                      </a:pPr>
                      <a:r>
                        <a:rPr lang="ar-SA" sz="1600" dirty="0">
                          <a:latin typeface="+mn-lt"/>
                          <a:ea typeface="+mn-ea"/>
                          <a:cs typeface="+mn-cs"/>
                        </a:rPr>
                        <a:t> لا يمكننا السيطرة على أفكارنا تماما --</a:t>
                      </a:r>
                      <a:r>
                        <a:rPr lang="de-DE" sz="1600" dirty="0">
                          <a:latin typeface="+mn-lt"/>
                          <a:ea typeface="+mn-ea"/>
                          <a:cs typeface="+mn-cs"/>
                        </a:rPr>
                        <a:t> </a:t>
                      </a:r>
                      <a:r>
                        <a:rPr lang="ar-SA" sz="1600" dirty="0">
                          <a:latin typeface="+mn-lt"/>
                          <a:ea typeface="+mn-ea"/>
                          <a:cs typeface="+mn-cs"/>
                        </a:rPr>
                        <a:t>وإلا لن يكون هناك أي أحداث مثل الالهام المفاجئ ، وا لتفكير الطويل المتعبة.</a:t>
                      </a:r>
                    </a:p>
                    <a:p>
                      <a:pPr marL="285750" marR="0" lvl="0" indent="-285750" algn="r" defTabSz="914400" rtl="1" eaLnBrk="1" fontAlgn="base" latinLnBrk="0" hangingPunct="1">
                        <a:lnSpc>
                          <a:spcPct val="100000"/>
                        </a:lnSpc>
                        <a:spcBef>
                          <a:spcPts val="1200"/>
                        </a:spcBef>
                        <a:spcAft>
                          <a:spcPct val="0"/>
                        </a:spcAft>
                        <a:buClr>
                          <a:srgbClr val="333333"/>
                        </a:buClr>
                        <a:buSzTx/>
                        <a:buFont typeface="WingDings"/>
                        <a:buChar char=""/>
                        <a:tabLst/>
                      </a:pPr>
                      <a:r>
                        <a:rPr lang="ar-SA" sz="1600" dirty="0">
                          <a:latin typeface="+mn-lt"/>
                          <a:ea typeface="+mn-ea"/>
                          <a:cs typeface="+mn-cs"/>
                        </a:rPr>
                        <a:t>.إذا حاولنا التصدي لتلك الأفكارالمزعجة ، تصبح تلقائيا أقوى</a:t>
                      </a:r>
                    </a:p>
                    <a:p>
                      <a:pPr marL="285750" marR="0" lvl="0" indent="-285750" algn="r" defTabSz="914400" rtl="1" eaLnBrk="1" fontAlgn="base" latinLnBrk="0" hangingPunct="1">
                        <a:lnSpc>
                          <a:spcPct val="100000"/>
                        </a:lnSpc>
                        <a:spcBef>
                          <a:spcPts val="1200"/>
                        </a:spcBef>
                        <a:spcAft>
                          <a:spcPct val="0"/>
                        </a:spcAft>
                        <a:buClr>
                          <a:srgbClr val="333333"/>
                        </a:buClr>
                        <a:buSzTx/>
                        <a:buFont typeface="WingDings"/>
                        <a:buChar char=""/>
                        <a:tabLst/>
                      </a:pPr>
                      <a:r>
                        <a:rPr lang="ar-SA" sz="1600" dirty="0">
                          <a:latin typeface="+mn-lt"/>
                          <a:ea typeface="+mn-ea"/>
                          <a:cs typeface="+mn-cs"/>
                        </a:rPr>
                        <a:t>تجربة : حاول أن لا تفكر في العدد 8... فإنك لن تنجح. وسوف تصبح أفكارك أقوى و أكبر من أي وقت مضى.</a:t>
                      </a:r>
                      <a:endParaRPr kumimoji="0" lang="de-DE" sz="16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ts val="600"/>
                        </a:spcBef>
                        <a:spcAft>
                          <a:spcPct val="0"/>
                        </a:spcAft>
                        <a:buClr>
                          <a:srgbClr val="333333"/>
                        </a:buClr>
                        <a:buSzTx/>
                        <a:buFont typeface="WingDings"/>
                        <a:buNone/>
                        <a:tabLst/>
                      </a:pPr>
                      <a:r>
                        <a:rPr kumimoji="0" lang="ar-SA" sz="1600" b="0" i="0" u="none" strike="noStrike" cap="none" normalizeH="0" baseline="0">
                          <a:ln>
                            <a:noFill/>
                          </a:ln>
                          <a:solidFill>
                            <a:srgbClr val="333333"/>
                          </a:solidFill>
                          <a:effectLst/>
                          <a:latin typeface="+mn-lt"/>
                          <a:ea typeface="+mn-ea"/>
                          <a:cs typeface="+mn-cs"/>
                        </a:rPr>
                        <a:t>”هذه </a:t>
                      </a:r>
                      <a:r>
                        <a:rPr kumimoji="0" lang="ar-SA" sz="1600" b="0" i="0" u="none" strike="noStrike" cap="none" normalizeH="0" baseline="0" dirty="0">
                          <a:ln>
                            <a:noFill/>
                          </a:ln>
                          <a:solidFill>
                            <a:srgbClr val="333333"/>
                          </a:solidFill>
                          <a:effectLst/>
                          <a:latin typeface="+mn-lt"/>
                          <a:ea typeface="+mn-ea"/>
                          <a:cs typeface="+mn-cs"/>
                        </a:rPr>
                        <a:t>الأفكار ليست تحت سيطرتي. عندما حاولت مواجهتها، حالتي ازدادت سوءا. الذي يظهر لي ان هناك شخص يريد فعلا ان يستاء </a:t>
                      </a:r>
                      <a:r>
                        <a:rPr kumimoji="0" lang="ar-SA" sz="1600" b="0" i="0" u="none" strike="noStrike" cap="none" normalizeH="0" baseline="0">
                          <a:ln>
                            <a:noFill/>
                          </a:ln>
                          <a:solidFill>
                            <a:srgbClr val="333333"/>
                          </a:solidFill>
                          <a:effectLst/>
                          <a:latin typeface="+mn-lt"/>
                          <a:ea typeface="+mn-ea"/>
                          <a:cs typeface="+mn-cs"/>
                        </a:rPr>
                        <a:t>وضعني.“</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285750" marR="0" lvl="0" indent="-285750" algn="r" defTabSz="914400" rtl="1" eaLnBrk="1" fontAlgn="base" latinLnBrk="0" hangingPunct="1">
                        <a:lnSpc>
                          <a:spcPct val="100000"/>
                        </a:lnSpc>
                        <a:spcBef>
                          <a:spcPts val="1200"/>
                        </a:spcBef>
                        <a:spcAft>
                          <a:spcPct val="0"/>
                        </a:spcAft>
                        <a:buClr>
                          <a:srgbClr val="333333"/>
                        </a:buClr>
                        <a:buSzTx/>
                        <a:buFont typeface="WingDings"/>
                        <a:buChar char=""/>
                        <a:tabLst/>
                      </a:pPr>
                      <a:r>
                        <a:rPr lang="ar-SA" sz="1600" dirty="0">
                          <a:latin typeface="+mn-lt"/>
                          <a:ea typeface="+mn-ea"/>
                          <a:cs typeface="+mn-cs"/>
                        </a:rPr>
                        <a:t> لدينا كثير من الأحيان الأفكار التي هي عكس طريقتنا المعتادة في التفكير. الافكارليست هي التصرف! 20٪ من السكان عندهم أفكار حول الانتحار، لكنها لا تفعل ذلك. حتى عندما يتعلق </a:t>
                      </a:r>
                      <a:r>
                        <a:rPr lang="ar-SA" sz="1600">
                          <a:latin typeface="+mn-lt"/>
                          <a:ea typeface="+mn-ea"/>
                          <a:cs typeface="+mn-cs"/>
                        </a:rPr>
                        <a:t>الأمربالناس التي نحب ، نشعر </a:t>
                      </a:r>
                      <a:r>
                        <a:rPr lang="ar-SA" sz="1600" dirty="0">
                          <a:latin typeface="+mn-lt"/>
                          <a:ea typeface="+mn-ea"/>
                          <a:cs typeface="+mn-cs"/>
                        </a:rPr>
                        <a:t>في بعض الأحيان بالعدوان (على سبيل المثالإحساس الأم بالعدوانية ندما طفلها يبكي).</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600"/>
                        </a:spcBef>
                        <a:spcAft>
                          <a:spcPct val="0"/>
                        </a:spcAft>
                        <a:buClr>
                          <a:srgbClr val="333333"/>
                        </a:buClr>
                        <a:buSzTx/>
                        <a:buFont typeface="WingDings"/>
                        <a:buNone/>
                        <a:tabLst/>
                      </a:pPr>
                      <a:r>
                        <a:rPr kumimoji="0" lang="ar-SA" sz="1600" b="0" i="0" u="none" strike="noStrike" cap="none" normalizeH="0" baseline="0" dirty="0">
                          <a:ln>
                            <a:noFill/>
                          </a:ln>
                          <a:solidFill>
                            <a:srgbClr val="333333"/>
                          </a:solidFill>
                          <a:effectLst/>
                          <a:latin typeface="+mn-lt"/>
                          <a:ea typeface="+mn-ea"/>
                          <a:cs typeface="+mn-cs"/>
                        </a:rPr>
                        <a:t>”هده أفكار شريرة لم تكن عندي من قبل . أنا لا يمكن أن أفعل أي ضرر لأحد. ولكن لا يزال لدي على الدوام هذه الأفكار العدوانية.“</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39</a:t>
            </a:fld>
            <a:endParaRPr lang="de-DE" dirty="0"/>
          </a:p>
        </p:txBody>
      </p:sp>
    </p:spTree>
    <p:extLst>
      <p:ext uri="{BB962C8B-B14F-4D97-AF65-F5344CB8AC3E}">
        <p14:creationId xmlns:p14="http://schemas.microsoft.com/office/powerpoint/2010/main" val="14567120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5"/>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ar-AE" altLang="de-DE" sz="3600">
                <a:solidFill>
                  <a:srgbClr val="004992"/>
                </a:solidFill>
                <a:latin typeface="+mn-lt"/>
                <a:ea typeface="+mn-ea"/>
                <a:cs typeface="+mn-cs"/>
              </a:rPr>
              <a:t>سمع الأصوات</a:t>
            </a:r>
            <a:br>
              <a:rPr lang="ar-AE" altLang="de-DE" sz="3600">
                <a:solidFill>
                  <a:srgbClr val="004992"/>
                </a:solidFill>
                <a:latin typeface="+mn-lt"/>
                <a:ea typeface="+mn-ea"/>
                <a:cs typeface="+mn-cs"/>
              </a:rPr>
            </a:br>
            <a:r>
              <a:rPr lang="ar-AE" altLang="de-DE">
                <a:solidFill>
                  <a:srgbClr val="004992"/>
                </a:solidFill>
                <a:latin typeface="+mn-lt"/>
                <a:ea typeface="+mn-ea"/>
                <a:cs typeface="+mn-cs"/>
              </a:rPr>
              <a:t>أفكاري الخاصة أو أفكار خارجية؟</a:t>
            </a:r>
            <a:br>
              <a:rPr lang="ar-AE" altLang="de-DE" sz="3600">
                <a:solidFill>
                  <a:srgbClr val="004992"/>
                </a:solidFill>
                <a:latin typeface="+mn-lt"/>
                <a:ea typeface="+mn-ea"/>
                <a:cs typeface="+mn-cs"/>
              </a:rPr>
            </a:br>
            <a:r>
              <a:rPr lang="ar-AE" altLang="de-DE">
                <a:solidFill>
                  <a:srgbClr val="004992"/>
                </a:solidFill>
                <a:latin typeface="+mn-lt"/>
                <a:ea typeface="+mn-ea"/>
                <a:cs typeface="+mn-cs"/>
              </a:rPr>
              <a:t>إيجابيات وسلبيات</a:t>
            </a:r>
            <a:endParaRPr lang="de-DE" altLang="de-DE">
              <a:solidFill>
                <a:srgbClr val="004992"/>
              </a:solidFill>
              <a:latin typeface="+mn-lt"/>
              <a:ea typeface="+mn-ea"/>
              <a:cs typeface="+mn-cs"/>
            </a:endParaRPr>
          </a:p>
        </p:txBody>
      </p:sp>
      <p:sp>
        <p:nvSpPr>
          <p:cNvPr id="41986" name="Rectangle 2"/>
          <p:cNvSpPr>
            <a:spLocks noGrp="1" noChangeArrowheads="1"/>
          </p:cNvSpPr>
          <p:nvPr>
            <p:ph idx="1"/>
          </p:nvPr>
        </p:nvSpPr>
        <p:spPr>
          <a:xfrm>
            <a:off x="408955" y="2708920"/>
            <a:ext cx="11340000" cy="3743944"/>
          </a:xfrm>
        </p:spPr>
        <p:txBody>
          <a:bodyPr>
            <a:noAutofit/>
          </a:bodyPr>
          <a:lstStyle/>
          <a:p>
            <a:pPr eaLnBrk="1" hangingPunct="1">
              <a:buClr>
                <a:srgbClr val="333333"/>
              </a:buClr>
            </a:pPr>
            <a:r>
              <a:rPr lang="ar-AE" altLang="de-DE" sz="2400" dirty="0">
                <a:solidFill>
                  <a:srgbClr val="004992"/>
                </a:solidFill>
              </a:rPr>
              <a:t>شرح الأفكار التي هي إلى حد ما غريبة متل التحكم بالأفكارعن بعد. تثير الكثيرمن الأسئلة أكثر من الأجوبة الموجودة، على سبيل المثال:</a:t>
            </a:r>
            <a:endParaRPr lang="en-US" altLang="de-DE" sz="2400" dirty="0">
              <a:solidFill>
                <a:srgbClr val="004992"/>
              </a:solidFill>
            </a:endParaRPr>
          </a:p>
          <a:p>
            <a:pPr marL="342900" indent="-342900" eaLnBrk="1" hangingPunct="1">
              <a:buClr>
                <a:srgbClr val="333333"/>
              </a:buClr>
              <a:buFont typeface="WingDings"/>
              <a:buChar char=""/>
            </a:pPr>
            <a:r>
              <a:rPr lang="ar-AE" altLang="de-DE" sz="2400" dirty="0">
                <a:solidFill>
                  <a:srgbClr val="333333"/>
                </a:solidFill>
              </a:rPr>
              <a:t>هل هدا من الممكن من الناحية التيكنولوجية؟</a:t>
            </a:r>
            <a:endParaRPr lang="de-DE" altLang="de-DE" sz="2400" dirty="0">
              <a:solidFill>
                <a:srgbClr val="333333"/>
              </a:solidFill>
            </a:endParaRPr>
          </a:p>
          <a:p>
            <a:pPr marL="342900" indent="-342900" eaLnBrk="1" hangingPunct="1">
              <a:buClr>
                <a:srgbClr val="333333"/>
              </a:buClr>
              <a:buSzPct val="80000"/>
              <a:buFont typeface="WingDings"/>
              <a:buChar char=""/>
            </a:pPr>
            <a:r>
              <a:rPr lang="ar-AE" altLang="de-DE" sz="2400" dirty="0">
                <a:solidFill>
                  <a:srgbClr val="333333"/>
                </a:solidFill>
              </a:rPr>
              <a:t>متى وأين تم الغرس؟</a:t>
            </a:r>
            <a:endParaRPr lang="de-DE" altLang="de-DE" sz="2400" dirty="0">
              <a:solidFill>
                <a:srgbClr val="333333"/>
              </a:solidFill>
            </a:endParaRPr>
          </a:p>
          <a:p>
            <a:pPr marL="342900" indent="-342900" eaLnBrk="1" hangingPunct="1">
              <a:buClr>
                <a:srgbClr val="333333"/>
              </a:buClr>
              <a:buSzPct val="80000"/>
              <a:buFont typeface="WingDings"/>
              <a:buChar char=""/>
            </a:pPr>
            <a:r>
              <a:rPr lang="ar-AE" altLang="de-DE" sz="2400" dirty="0">
                <a:solidFill>
                  <a:srgbClr val="333333"/>
                </a:solidFill>
              </a:rPr>
              <a:t>من هدا الذي سيكون مهتما بمؤاذتك؟ ومن لديه الوقت والمال للقيام بذلك؟</a:t>
            </a:r>
            <a:endParaRPr lang="de-DE" altLang="de-DE" sz="2400" dirty="0">
              <a:solidFill>
                <a:srgbClr val="333333"/>
              </a:solidFill>
            </a:endParaRPr>
          </a:p>
          <a:p>
            <a:pPr marL="342900" indent="-342900" eaLnBrk="1" hangingPunct="1">
              <a:buClr>
                <a:srgbClr val="333333"/>
              </a:buClr>
              <a:buSzPct val="80000"/>
              <a:buFont typeface="WingDings"/>
              <a:buChar char=""/>
            </a:pPr>
            <a:r>
              <a:rPr lang="ar-AE" altLang="de-DE" sz="2400" dirty="0">
                <a:solidFill>
                  <a:srgbClr val="333333"/>
                </a:solidFill>
              </a:rPr>
              <a:t>هناك أسهل الطرق لايذاء شخص ما. لماذا تم اختيار مثل هده الطرق الصعبة (وربما ايضا المستحيلة)؟</a:t>
            </a:r>
            <a:endParaRPr lang="de-DE" altLang="de-DE" sz="2400" dirty="0">
              <a:solidFill>
                <a:srgbClr val="333333"/>
              </a:solidFill>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40</a:t>
            </a:fld>
            <a:endParaRPr lang="de-DE"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صديق يدعوك للعشاء</a:t>
            </a:r>
            <a:endParaRPr lang="de-DE" altLang="de-DE" sz="3600">
              <a:latin typeface="+mn-lt"/>
              <a:ea typeface="+mn-ea"/>
              <a:cs typeface="+mn-cs"/>
            </a:endParaRPr>
          </a:p>
        </p:txBody>
      </p:sp>
      <p:sp>
        <p:nvSpPr>
          <p:cNvPr id="43010" name="Rectangle 3"/>
          <p:cNvSpPr>
            <a:spLocks noGrp="1" noChangeArrowheads="1"/>
          </p:cNvSpPr>
          <p:nvPr>
            <p:ph idx="1"/>
          </p:nvPr>
        </p:nvSpPr>
        <p:spPr>
          <a:xfrm>
            <a:off x="408955" y="2204864"/>
            <a:ext cx="11340000" cy="4248000"/>
          </a:xfrm>
        </p:spPr>
        <p:txBody>
          <a:bodyPr>
            <a:noAutofit/>
          </a:bodyPr>
          <a:lstStyle/>
          <a:p>
            <a:pPr eaLnBrk="1" hangingPunct="1">
              <a:tabLst>
                <a:tab pos="0" algn="l"/>
              </a:tabLst>
            </a:pPr>
            <a:r>
              <a:rPr lang="ar-AE" altLang="de-DE" sz="2400" dirty="0">
                <a:solidFill>
                  <a:srgbClr val="333333"/>
                </a:solidFill>
              </a:rPr>
              <a:t>لماذا صديقك يدعوك للعشاء؟</a:t>
            </a:r>
            <a:endParaRPr lang="de-DE" altLang="de-DE" sz="2400" dirty="0">
              <a:solidFill>
                <a:srgbClr val="333333"/>
              </a:solidFill>
            </a:endParaRPr>
          </a:p>
          <a:p>
            <a:pPr eaLnBrk="1" hangingPunct="1">
              <a:tabLst>
                <a:tab pos="0" algn="l"/>
              </a:tabLst>
            </a:pPr>
            <a:r>
              <a:rPr lang="ar-AE" altLang="de-DE" sz="2400" dirty="0">
                <a:solidFill>
                  <a:srgbClr val="333333"/>
                </a:solidFill>
              </a:rPr>
              <a:t>ما هو السبب الرئيسي لهذا الحدث؟</a:t>
            </a:r>
            <a:endParaRPr lang="de-DE" altLang="de-DE" sz="2400" dirty="0">
              <a:solidFill>
                <a:srgbClr val="333333"/>
              </a:solidFill>
            </a:endParaRPr>
          </a:p>
        </p:txBody>
      </p:sp>
      <p:pic>
        <p:nvPicPr>
          <p:cNvPr id="9" name="Picture 19" descr="Erwyn van der Meer - flickr  - Diner at Chateau de Violet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83676"/>
            <a:ext cx="3264750"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41</a:t>
            </a:fld>
            <a:endParaRPr lang="de-DE" dirty="0"/>
          </a:p>
        </p:txBody>
      </p:sp>
      <p:sp>
        <p:nvSpPr>
          <p:cNvPr id="12" name="Textfeld 11">
            <a:extLst>
              <a:ext uri="{FF2B5EF4-FFF2-40B4-BE49-F238E27FC236}">
                <a16:creationId xmlns:a16="http://schemas.microsoft.com/office/drawing/2014/main" id="{6A189FF2-938F-49D8-A863-8FD602E55F77}"/>
              </a:ext>
            </a:extLst>
          </p:cNvPr>
          <p:cNvSpPr txBox="1"/>
          <p:nvPr/>
        </p:nvSpPr>
        <p:spPr bwMode="gray">
          <a:xfrm>
            <a:off x="5591993" y="5325015"/>
            <a:ext cx="6215062" cy="1200329"/>
          </a:xfrm>
          <a:prstGeom prst="rect">
            <a:avLst/>
          </a:prstGeom>
          <a:noFill/>
        </p:spPr>
        <p:txBody>
          <a:bodyPr wrap="square">
            <a:spAutoFit/>
          </a:bodyPr>
          <a:lstStyle/>
          <a:p>
            <a:pPr algn="r"/>
            <a:r>
              <a:rPr lang="ar-AE" altLang="de-DE" sz="2400" b="1" dirty="0">
                <a:solidFill>
                  <a:srgbClr val="004992"/>
                </a:solidFill>
              </a:rPr>
              <a:t>نفسك؟</a:t>
            </a:r>
            <a:br>
              <a:rPr lang="ar-AE" altLang="de-DE" sz="2400" b="1" dirty="0">
                <a:solidFill>
                  <a:srgbClr val="004992"/>
                </a:solidFill>
              </a:rPr>
            </a:br>
            <a:r>
              <a:rPr lang="ar-AE" altLang="de-DE" sz="2400" b="1" dirty="0">
                <a:solidFill>
                  <a:srgbClr val="004992"/>
                </a:solidFill>
              </a:rPr>
              <a:t>شخص آخر أو أشخاص آخرين؟</a:t>
            </a:r>
            <a:br>
              <a:rPr lang="ar-AE" altLang="de-DE" sz="2400" b="1" dirty="0">
                <a:solidFill>
                  <a:srgbClr val="004992"/>
                </a:solidFill>
              </a:rPr>
            </a:br>
            <a:r>
              <a:rPr lang="ar-AE" altLang="de-DE" sz="2400" b="1" dirty="0">
                <a:solidFill>
                  <a:srgbClr val="004992"/>
                </a:solidFill>
              </a:rPr>
              <a:t>الظروف أو فرصة؟</a:t>
            </a:r>
            <a:endParaRPr lang="de-DE"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شرطي يوقف سيارتك</a:t>
            </a:r>
            <a:endParaRPr lang="de-DE" altLang="de-DE" sz="3600">
              <a:latin typeface="+mn-lt"/>
              <a:ea typeface="+mn-ea"/>
              <a:cs typeface="+mn-cs"/>
            </a:endParaRPr>
          </a:p>
        </p:txBody>
      </p:sp>
      <p:sp>
        <p:nvSpPr>
          <p:cNvPr id="44034" name="Rectangle 3"/>
          <p:cNvSpPr>
            <a:spLocks noGrp="1" noChangeArrowheads="1"/>
          </p:cNvSpPr>
          <p:nvPr>
            <p:ph idx="1"/>
          </p:nvPr>
        </p:nvSpPr>
        <p:spPr/>
        <p:txBody>
          <a:bodyPr>
            <a:noAutofit/>
          </a:bodyPr>
          <a:lstStyle/>
          <a:p>
            <a:pPr marL="0" indent="0" eaLnBrk="1" hangingPunct="1">
              <a:buFontTx/>
              <a:buNone/>
              <a:tabLst>
                <a:tab pos="0" algn="l"/>
              </a:tabLst>
            </a:pPr>
            <a:r>
              <a:rPr lang="ar-AE" altLang="de-DE" sz="2400">
                <a:solidFill>
                  <a:srgbClr val="333333"/>
                </a:solidFill>
              </a:rPr>
              <a:t>ما تسبب في وقوف الشرطي لسيارتك؟</a:t>
            </a:r>
            <a:endParaRPr lang="de-DE" altLang="de-DE" sz="2400">
              <a:solidFill>
                <a:srgbClr val="333333"/>
              </a:solidFill>
            </a:endParaRPr>
          </a:p>
          <a:p>
            <a:pPr marL="0" indent="0" eaLnBrk="1" hangingPunct="1">
              <a:buFontTx/>
              <a:buNone/>
              <a:tabLst>
                <a:tab pos="0" algn="l"/>
              </a:tabLst>
            </a:pPr>
            <a:r>
              <a:rPr lang="ar-AE" altLang="de-DE" sz="2400">
                <a:solidFill>
                  <a:srgbClr val="333333"/>
                </a:solidFill>
              </a:rPr>
              <a:t>ما هو السبب الرئيسي لهذا الحدث؟</a:t>
            </a:r>
            <a:r>
              <a:rPr lang="de-DE" altLang="de-DE" sz="2400">
                <a:solidFill>
                  <a:srgbClr val="333333"/>
                </a:solidFill>
              </a:rPr>
              <a:t> </a:t>
            </a:r>
          </a:p>
        </p:txBody>
      </p:sp>
      <p:pic>
        <p:nvPicPr>
          <p:cNvPr id="9" name="Picture 17"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42</a:t>
            </a:fld>
            <a:endParaRPr lang="de-DE" dirty="0"/>
          </a:p>
        </p:txBody>
      </p:sp>
      <p:sp>
        <p:nvSpPr>
          <p:cNvPr id="8" name="Textfeld 7">
            <a:extLst>
              <a:ext uri="{FF2B5EF4-FFF2-40B4-BE49-F238E27FC236}">
                <a16:creationId xmlns:a16="http://schemas.microsoft.com/office/drawing/2014/main" id="{70EAE7DF-9D92-451D-8C99-83C1DF5748BD}"/>
              </a:ext>
            </a:extLst>
          </p:cNvPr>
          <p:cNvSpPr txBox="1"/>
          <p:nvPr/>
        </p:nvSpPr>
        <p:spPr bwMode="gray">
          <a:xfrm>
            <a:off x="5591993" y="5325015"/>
            <a:ext cx="6215062" cy="1200329"/>
          </a:xfrm>
          <a:prstGeom prst="rect">
            <a:avLst/>
          </a:prstGeom>
          <a:noFill/>
        </p:spPr>
        <p:txBody>
          <a:bodyPr wrap="square">
            <a:spAutoFit/>
          </a:bodyPr>
          <a:lstStyle/>
          <a:p>
            <a:pPr algn="r"/>
            <a:r>
              <a:rPr lang="ar-AE" altLang="de-DE" sz="2400" b="1" dirty="0">
                <a:solidFill>
                  <a:srgbClr val="004992"/>
                </a:solidFill>
              </a:rPr>
              <a:t>نفسك؟</a:t>
            </a:r>
            <a:br>
              <a:rPr lang="ar-AE" altLang="de-DE" sz="2400" b="1" dirty="0">
                <a:solidFill>
                  <a:srgbClr val="004992"/>
                </a:solidFill>
              </a:rPr>
            </a:br>
            <a:r>
              <a:rPr lang="ar-AE" altLang="de-DE" sz="2400" b="1" dirty="0">
                <a:solidFill>
                  <a:srgbClr val="004992"/>
                </a:solidFill>
              </a:rPr>
              <a:t>شخص آخر أو أشخاص آخرين؟</a:t>
            </a:r>
            <a:br>
              <a:rPr lang="ar-AE" altLang="de-DE" sz="2400" b="1" dirty="0">
                <a:solidFill>
                  <a:srgbClr val="004992"/>
                </a:solidFill>
              </a:rPr>
            </a:br>
            <a:r>
              <a:rPr lang="ar-AE" altLang="de-DE" sz="2400" b="1" dirty="0">
                <a:solidFill>
                  <a:srgbClr val="004992"/>
                </a:solidFill>
              </a:rPr>
              <a:t>الظروف أو فرصة؟</a:t>
            </a:r>
            <a:endParaRPr lang="de-DE"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ربحت في اللعبة</a:t>
            </a:r>
            <a:endParaRPr lang="de-DE" altLang="de-DE" sz="3600">
              <a:latin typeface="+mn-lt"/>
              <a:ea typeface="+mn-ea"/>
              <a:cs typeface="+mn-cs"/>
            </a:endParaRPr>
          </a:p>
        </p:txBody>
      </p:sp>
      <p:sp>
        <p:nvSpPr>
          <p:cNvPr id="45058" name="Rectangle 3"/>
          <p:cNvSpPr>
            <a:spLocks noGrp="1" noChangeArrowheads="1"/>
          </p:cNvSpPr>
          <p:nvPr>
            <p:ph idx="1"/>
          </p:nvPr>
        </p:nvSpPr>
        <p:spPr/>
        <p:txBody>
          <a:bodyPr>
            <a:noAutofit/>
          </a:bodyPr>
          <a:lstStyle/>
          <a:p>
            <a:pPr marL="0" indent="0" eaLnBrk="1" hangingPunct="1">
              <a:buFontTx/>
              <a:buNone/>
              <a:tabLst>
                <a:tab pos="0" algn="l"/>
              </a:tabLst>
            </a:pPr>
            <a:r>
              <a:rPr lang="ar-AE" altLang="de-DE" sz="2400" dirty="0">
                <a:solidFill>
                  <a:srgbClr val="333333"/>
                </a:solidFill>
              </a:rPr>
              <a:t>لمدا ربحت في اللعبة؟</a:t>
            </a:r>
            <a:endParaRPr lang="de-DE" altLang="de-DE" sz="2400" dirty="0">
              <a:solidFill>
                <a:srgbClr val="333333"/>
              </a:solidFill>
            </a:endParaRPr>
          </a:p>
          <a:p>
            <a:pPr marL="0" indent="0" eaLnBrk="1" hangingPunct="1">
              <a:buFontTx/>
              <a:buNone/>
              <a:tabLst>
                <a:tab pos="0" algn="l"/>
              </a:tabLst>
            </a:pPr>
            <a:r>
              <a:rPr lang="ar-AE" altLang="de-DE" sz="2400" dirty="0">
                <a:solidFill>
                  <a:srgbClr val="333333"/>
                </a:solidFill>
              </a:rPr>
              <a:t>ما هو السبب الرئيسي لهذا الحدث؟</a:t>
            </a:r>
            <a:r>
              <a:rPr lang="de-DE" altLang="de-DE" sz="2400" dirty="0">
                <a:solidFill>
                  <a:srgbClr val="333333"/>
                </a:solidFill>
              </a:rPr>
              <a:t> </a:t>
            </a:r>
          </a:p>
        </p:txBody>
      </p:sp>
      <p:pic>
        <p:nvPicPr>
          <p:cNvPr id="9" name="Picture 8" descr="Jochen Schmidt-Oehm fotocommunity Zoc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192095"/>
            <a:ext cx="3552692" cy="2665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43</a:t>
            </a:fld>
            <a:endParaRPr lang="de-DE" dirty="0"/>
          </a:p>
        </p:txBody>
      </p:sp>
      <p:sp>
        <p:nvSpPr>
          <p:cNvPr id="8" name="Textfeld 7">
            <a:extLst>
              <a:ext uri="{FF2B5EF4-FFF2-40B4-BE49-F238E27FC236}">
                <a16:creationId xmlns:a16="http://schemas.microsoft.com/office/drawing/2014/main" id="{24FF4B0D-1374-4DE4-A8EF-78216B6DFA2F}"/>
              </a:ext>
            </a:extLst>
          </p:cNvPr>
          <p:cNvSpPr txBox="1"/>
          <p:nvPr/>
        </p:nvSpPr>
        <p:spPr bwMode="gray">
          <a:xfrm>
            <a:off x="5591993" y="5325015"/>
            <a:ext cx="6215062" cy="1200329"/>
          </a:xfrm>
          <a:prstGeom prst="rect">
            <a:avLst/>
          </a:prstGeom>
          <a:noFill/>
        </p:spPr>
        <p:txBody>
          <a:bodyPr wrap="square">
            <a:spAutoFit/>
          </a:bodyPr>
          <a:lstStyle/>
          <a:p>
            <a:pPr algn="r"/>
            <a:r>
              <a:rPr lang="ar-AE" altLang="de-DE" sz="2400" b="1" dirty="0">
                <a:solidFill>
                  <a:srgbClr val="004992"/>
                </a:solidFill>
              </a:rPr>
              <a:t>نفسك؟</a:t>
            </a:r>
            <a:br>
              <a:rPr lang="ar-AE" altLang="de-DE" sz="2400" b="1" dirty="0">
                <a:solidFill>
                  <a:srgbClr val="004992"/>
                </a:solidFill>
              </a:rPr>
            </a:br>
            <a:r>
              <a:rPr lang="ar-AE" altLang="de-DE" sz="2400" b="1" dirty="0">
                <a:solidFill>
                  <a:srgbClr val="004992"/>
                </a:solidFill>
              </a:rPr>
              <a:t>شخص آخر أو أشخاص آخرين؟</a:t>
            </a:r>
            <a:br>
              <a:rPr lang="ar-AE" altLang="de-DE" sz="2400" b="1" dirty="0">
                <a:solidFill>
                  <a:srgbClr val="004992"/>
                </a:solidFill>
              </a:rPr>
            </a:br>
            <a:r>
              <a:rPr lang="ar-AE" altLang="de-DE" sz="2400" b="1" dirty="0">
                <a:solidFill>
                  <a:srgbClr val="004992"/>
                </a:solidFill>
              </a:rPr>
              <a:t>الظروف أو فرصة؟</a:t>
            </a:r>
            <a:endParaRPr lang="de-DE"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عندما تقترب من السيارة ، لاحظت وجود خدش في الطلاء</a:t>
            </a:r>
            <a:endParaRPr lang="de-DE" altLang="de-DE" sz="3600">
              <a:latin typeface="+mn-lt"/>
              <a:ea typeface="+mn-ea"/>
              <a:cs typeface="+mn-cs"/>
            </a:endParaRPr>
          </a:p>
        </p:txBody>
      </p:sp>
      <p:sp>
        <p:nvSpPr>
          <p:cNvPr id="46082" name="Rectangle 3"/>
          <p:cNvSpPr>
            <a:spLocks noGrp="1" noChangeArrowheads="1"/>
          </p:cNvSpPr>
          <p:nvPr>
            <p:ph idx="1"/>
          </p:nvPr>
        </p:nvSpPr>
        <p:spPr/>
        <p:txBody>
          <a:bodyPr>
            <a:noAutofit/>
          </a:bodyPr>
          <a:lstStyle/>
          <a:p>
            <a:pPr marL="0" indent="0" eaLnBrk="1" hangingPunct="1">
              <a:buFontTx/>
              <a:buNone/>
              <a:tabLst>
                <a:tab pos="0" algn="l"/>
              </a:tabLst>
            </a:pPr>
            <a:r>
              <a:rPr lang="ar-AE" altLang="de-DE" sz="2400" dirty="0">
                <a:solidFill>
                  <a:srgbClr val="333333"/>
                </a:solidFill>
              </a:rPr>
              <a:t>ما هو سبب الخدش؟</a:t>
            </a:r>
            <a:endParaRPr lang="de-DE" altLang="de-DE" sz="2400" dirty="0">
              <a:solidFill>
                <a:srgbClr val="333333"/>
              </a:solidFill>
            </a:endParaRPr>
          </a:p>
          <a:p>
            <a:pPr marL="0" indent="0" eaLnBrk="1" hangingPunct="1">
              <a:buFontTx/>
              <a:buNone/>
              <a:tabLst>
                <a:tab pos="0" algn="l"/>
              </a:tabLst>
            </a:pPr>
            <a:r>
              <a:rPr lang="ar-AE" altLang="de-DE" sz="2400" dirty="0">
                <a:solidFill>
                  <a:srgbClr val="333333"/>
                </a:solidFill>
              </a:rPr>
              <a:t>ما هو السبب الرئيسي لهذا الحدث؟</a:t>
            </a:r>
            <a:r>
              <a:rPr lang="de-DE" altLang="de-DE" sz="2400" dirty="0">
                <a:solidFill>
                  <a:srgbClr val="333333"/>
                </a:solidFill>
              </a:rPr>
              <a:t> </a:t>
            </a:r>
          </a:p>
        </p:txBody>
      </p:sp>
      <p:pic>
        <p:nvPicPr>
          <p:cNvPr id="9"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509476"/>
            <a:ext cx="3131366" cy="234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44</a:t>
            </a:fld>
            <a:endParaRPr lang="de-DE" dirty="0"/>
          </a:p>
        </p:txBody>
      </p:sp>
      <p:sp>
        <p:nvSpPr>
          <p:cNvPr id="8" name="Textfeld 7">
            <a:extLst>
              <a:ext uri="{FF2B5EF4-FFF2-40B4-BE49-F238E27FC236}">
                <a16:creationId xmlns:a16="http://schemas.microsoft.com/office/drawing/2014/main" id="{E2C998F0-D965-4181-AA2C-97778CA40470}"/>
              </a:ext>
            </a:extLst>
          </p:cNvPr>
          <p:cNvSpPr txBox="1"/>
          <p:nvPr/>
        </p:nvSpPr>
        <p:spPr bwMode="gray">
          <a:xfrm>
            <a:off x="5591993" y="5325015"/>
            <a:ext cx="6215062" cy="1200329"/>
          </a:xfrm>
          <a:prstGeom prst="rect">
            <a:avLst/>
          </a:prstGeom>
          <a:noFill/>
        </p:spPr>
        <p:txBody>
          <a:bodyPr wrap="square">
            <a:spAutoFit/>
          </a:bodyPr>
          <a:lstStyle/>
          <a:p>
            <a:pPr algn="r"/>
            <a:r>
              <a:rPr lang="ar-AE" altLang="de-DE" sz="2400" b="1" dirty="0">
                <a:solidFill>
                  <a:srgbClr val="004992"/>
                </a:solidFill>
              </a:rPr>
              <a:t>نفسك؟</a:t>
            </a:r>
            <a:br>
              <a:rPr lang="ar-AE" altLang="de-DE" sz="2400" b="1" dirty="0">
                <a:solidFill>
                  <a:srgbClr val="004992"/>
                </a:solidFill>
              </a:rPr>
            </a:br>
            <a:r>
              <a:rPr lang="ar-AE" altLang="de-DE" sz="2400" b="1" dirty="0">
                <a:solidFill>
                  <a:srgbClr val="004992"/>
                </a:solidFill>
              </a:rPr>
              <a:t>شخص آخر أو أشخاص آخرين؟</a:t>
            </a:r>
            <a:br>
              <a:rPr lang="ar-AE" altLang="de-DE" sz="2400" b="1" dirty="0">
                <a:solidFill>
                  <a:srgbClr val="004992"/>
                </a:solidFill>
              </a:rPr>
            </a:br>
            <a:r>
              <a:rPr lang="ar-AE" altLang="de-DE" sz="2400" b="1" dirty="0">
                <a:solidFill>
                  <a:srgbClr val="004992"/>
                </a:solidFill>
              </a:rPr>
              <a:t>الظروف أو فرصة؟</a:t>
            </a:r>
            <a:endParaRPr lang="de-DE"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يكتشف الطبيب أن لديك ارتفاع ضغط الدم</a:t>
            </a:r>
            <a:endParaRPr lang="de-DE" altLang="de-DE" sz="3600">
              <a:latin typeface="+mn-lt"/>
              <a:ea typeface="+mn-ea"/>
              <a:cs typeface="+mn-cs"/>
            </a:endParaRPr>
          </a:p>
        </p:txBody>
      </p:sp>
      <p:sp>
        <p:nvSpPr>
          <p:cNvPr id="47106" name="Rectangle 3"/>
          <p:cNvSpPr>
            <a:spLocks noGrp="1" noChangeArrowheads="1"/>
          </p:cNvSpPr>
          <p:nvPr>
            <p:ph idx="1"/>
          </p:nvPr>
        </p:nvSpPr>
        <p:spPr/>
        <p:txBody>
          <a:bodyPr>
            <a:noAutofit/>
          </a:bodyPr>
          <a:lstStyle/>
          <a:p>
            <a:pPr marL="0" indent="0" eaLnBrk="1" hangingPunct="1">
              <a:buFontTx/>
              <a:buNone/>
              <a:tabLst>
                <a:tab pos="0" algn="l"/>
              </a:tabLst>
            </a:pPr>
            <a:r>
              <a:rPr lang="ar-AE" altLang="de-DE" sz="2400">
                <a:solidFill>
                  <a:srgbClr val="333333"/>
                </a:solidFill>
              </a:rPr>
              <a:t>لماذا لديك ارتفاع ضغط الدم؟</a:t>
            </a:r>
            <a:endParaRPr lang="de-DE" altLang="de-DE" sz="2400">
              <a:solidFill>
                <a:srgbClr val="333333"/>
              </a:solidFill>
            </a:endParaRPr>
          </a:p>
          <a:p>
            <a:pPr marL="0" indent="0" eaLnBrk="1" hangingPunct="1">
              <a:buFontTx/>
              <a:buNone/>
              <a:tabLst>
                <a:tab pos="0" algn="l"/>
              </a:tabLst>
            </a:pPr>
            <a:r>
              <a:rPr lang="ar-AE" altLang="de-DE" sz="2400">
                <a:solidFill>
                  <a:srgbClr val="333333"/>
                </a:solidFill>
              </a:rPr>
              <a:t>ما هو السبب الرئيسي لهذا الحدث؟</a:t>
            </a:r>
            <a:r>
              <a:rPr lang="de-DE" altLang="de-DE" sz="2400">
                <a:solidFill>
                  <a:srgbClr val="333333"/>
                </a:solidFill>
              </a:rPr>
              <a:t> </a:t>
            </a:r>
          </a:p>
        </p:txBody>
      </p:sp>
      <p:pic>
        <p:nvPicPr>
          <p:cNvPr id="9" name="Picture 14"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45</a:t>
            </a:fld>
            <a:endParaRPr lang="de-DE" dirty="0"/>
          </a:p>
        </p:txBody>
      </p:sp>
      <p:sp>
        <p:nvSpPr>
          <p:cNvPr id="8" name="Textfeld 7">
            <a:extLst>
              <a:ext uri="{FF2B5EF4-FFF2-40B4-BE49-F238E27FC236}">
                <a16:creationId xmlns:a16="http://schemas.microsoft.com/office/drawing/2014/main" id="{43C245E8-C648-41F8-AF72-26D898E78484}"/>
              </a:ext>
            </a:extLst>
          </p:cNvPr>
          <p:cNvSpPr txBox="1"/>
          <p:nvPr/>
        </p:nvSpPr>
        <p:spPr bwMode="gray">
          <a:xfrm>
            <a:off x="5591993" y="5325015"/>
            <a:ext cx="6215062" cy="1200329"/>
          </a:xfrm>
          <a:prstGeom prst="rect">
            <a:avLst/>
          </a:prstGeom>
          <a:noFill/>
        </p:spPr>
        <p:txBody>
          <a:bodyPr wrap="square">
            <a:spAutoFit/>
          </a:bodyPr>
          <a:lstStyle/>
          <a:p>
            <a:pPr algn="r"/>
            <a:r>
              <a:rPr lang="ar-AE" altLang="de-DE" sz="2400" b="1" dirty="0">
                <a:solidFill>
                  <a:srgbClr val="004992"/>
                </a:solidFill>
              </a:rPr>
              <a:t>نفسك؟</a:t>
            </a:r>
            <a:br>
              <a:rPr lang="ar-AE" altLang="de-DE" sz="2400" b="1" dirty="0">
                <a:solidFill>
                  <a:srgbClr val="004992"/>
                </a:solidFill>
              </a:rPr>
            </a:br>
            <a:r>
              <a:rPr lang="ar-AE" altLang="de-DE" sz="2400" b="1" dirty="0">
                <a:solidFill>
                  <a:srgbClr val="004992"/>
                </a:solidFill>
              </a:rPr>
              <a:t>شخص آخر أو أشخاص آخرين؟</a:t>
            </a:r>
            <a:br>
              <a:rPr lang="ar-AE" altLang="de-DE" sz="2400" b="1" dirty="0">
                <a:solidFill>
                  <a:srgbClr val="004992"/>
                </a:solidFill>
              </a:rPr>
            </a:br>
            <a:r>
              <a:rPr lang="ar-AE" altLang="de-DE" sz="2400" b="1" dirty="0">
                <a:solidFill>
                  <a:srgbClr val="004992"/>
                </a:solidFill>
              </a:rPr>
              <a:t>الظروف أو فرصة؟</a:t>
            </a:r>
            <a:endParaRPr lang="de-DE"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رفض صديق مساعدتك في عملك</a:t>
            </a:r>
            <a:endParaRPr lang="de-DE" altLang="de-DE" sz="3600">
              <a:latin typeface="+mn-lt"/>
              <a:ea typeface="+mn-ea"/>
              <a:cs typeface="+mn-cs"/>
            </a:endParaRPr>
          </a:p>
        </p:txBody>
      </p:sp>
      <p:sp>
        <p:nvSpPr>
          <p:cNvPr id="48130" name="Rectangle 3"/>
          <p:cNvSpPr>
            <a:spLocks noGrp="1" noChangeArrowheads="1"/>
          </p:cNvSpPr>
          <p:nvPr>
            <p:ph idx="1"/>
          </p:nvPr>
        </p:nvSpPr>
        <p:spPr/>
        <p:txBody>
          <a:bodyPr>
            <a:noAutofit/>
          </a:bodyPr>
          <a:lstStyle/>
          <a:p>
            <a:pPr marL="0" indent="0" eaLnBrk="1" hangingPunct="1">
              <a:buFontTx/>
              <a:buNone/>
              <a:tabLst>
                <a:tab pos="0" algn="l"/>
              </a:tabLst>
            </a:pPr>
            <a:r>
              <a:rPr lang="ar-AE" altLang="de-DE" sz="2400" dirty="0">
                <a:solidFill>
                  <a:srgbClr val="333333"/>
                </a:solidFill>
              </a:rPr>
              <a:t>ما سبب رفض صديقك  لمساعدتك في عملك؟</a:t>
            </a:r>
            <a:r>
              <a:rPr lang="de-DE" altLang="de-DE" sz="2400" dirty="0">
                <a:solidFill>
                  <a:srgbClr val="333333"/>
                </a:solidFill>
              </a:rPr>
              <a:t>  </a:t>
            </a:r>
            <a:endParaRPr lang="he-IL" altLang="de-DE" sz="2400" dirty="0">
              <a:solidFill>
                <a:srgbClr val="333333"/>
              </a:solidFill>
            </a:endParaRPr>
          </a:p>
          <a:p>
            <a:pPr marL="0" indent="0" eaLnBrk="1" hangingPunct="1">
              <a:buFontTx/>
              <a:buNone/>
              <a:tabLst>
                <a:tab pos="0" algn="l"/>
              </a:tabLst>
            </a:pPr>
            <a:r>
              <a:rPr lang="ar-AE" altLang="de-DE" sz="2400" dirty="0">
                <a:solidFill>
                  <a:srgbClr val="333333"/>
                </a:solidFill>
              </a:rPr>
              <a:t>ما هو السبب الرئيسي لهذا الحدث؟</a:t>
            </a:r>
            <a:r>
              <a:rPr lang="de-DE" altLang="de-DE" sz="2400" dirty="0">
                <a:solidFill>
                  <a:srgbClr val="333333"/>
                </a:solidFill>
              </a:rPr>
              <a:t> </a:t>
            </a:r>
          </a:p>
        </p:txBody>
      </p:sp>
      <p:pic>
        <p:nvPicPr>
          <p:cNvPr id="9" name="Picture 12" descr="Katrin Ze"/>
          <p:cNvPicPr>
            <a:picLocks noChangeAspect="1" noChangeArrowheads="1"/>
          </p:cNvPicPr>
          <p:nvPr/>
        </p:nvPicPr>
        <p:blipFill rotWithShape="1">
          <a:blip r:embed="rId3">
            <a:extLst>
              <a:ext uri="{28A0092B-C50C-407E-A947-70E740481C1C}">
                <a14:useLocalDpi xmlns:a14="http://schemas.microsoft.com/office/drawing/2010/main" val="0"/>
              </a:ext>
            </a:extLst>
          </a:blip>
          <a:srcRect l="786" t="534" r="684" b="938"/>
          <a:stretch/>
        </p:blipFill>
        <p:spPr bwMode="auto">
          <a:xfrm>
            <a:off x="0" y="41148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46</a:t>
            </a:fld>
            <a:endParaRPr lang="de-DE" dirty="0"/>
          </a:p>
        </p:txBody>
      </p:sp>
      <p:sp>
        <p:nvSpPr>
          <p:cNvPr id="8" name="Textfeld 7">
            <a:extLst>
              <a:ext uri="{FF2B5EF4-FFF2-40B4-BE49-F238E27FC236}">
                <a16:creationId xmlns:a16="http://schemas.microsoft.com/office/drawing/2014/main" id="{F6AA3CF6-4B73-409D-B601-48A229E06C0F}"/>
              </a:ext>
            </a:extLst>
          </p:cNvPr>
          <p:cNvSpPr txBox="1"/>
          <p:nvPr/>
        </p:nvSpPr>
        <p:spPr bwMode="gray">
          <a:xfrm>
            <a:off x="5591993" y="5325015"/>
            <a:ext cx="6215062" cy="1200329"/>
          </a:xfrm>
          <a:prstGeom prst="rect">
            <a:avLst/>
          </a:prstGeom>
          <a:noFill/>
        </p:spPr>
        <p:txBody>
          <a:bodyPr wrap="square">
            <a:spAutoFit/>
          </a:bodyPr>
          <a:lstStyle/>
          <a:p>
            <a:pPr algn="r"/>
            <a:r>
              <a:rPr lang="ar-AE" altLang="de-DE" sz="2400" b="1" dirty="0">
                <a:solidFill>
                  <a:srgbClr val="004992"/>
                </a:solidFill>
              </a:rPr>
              <a:t>نفسك؟</a:t>
            </a:r>
            <a:br>
              <a:rPr lang="ar-AE" altLang="de-DE" sz="2400" b="1" dirty="0">
                <a:solidFill>
                  <a:srgbClr val="004992"/>
                </a:solidFill>
              </a:rPr>
            </a:br>
            <a:r>
              <a:rPr lang="ar-AE" altLang="de-DE" sz="2400" b="1" dirty="0">
                <a:solidFill>
                  <a:srgbClr val="004992"/>
                </a:solidFill>
              </a:rPr>
              <a:t>شخص آخر أو أشخاص آخرين؟</a:t>
            </a:r>
            <a:br>
              <a:rPr lang="ar-AE" altLang="de-DE" sz="2400" b="1" dirty="0">
                <a:solidFill>
                  <a:srgbClr val="004992"/>
                </a:solidFill>
              </a:rPr>
            </a:br>
            <a:r>
              <a:rPr lang="ar-AE" altLang="de-DE" sz="2400" b="1" dirty="0">
                <a:solidFill>
                  <a:srgbClr val="004992"/>
                </a:solidFill>
              </a:rPr>
              <a:t>الظروف أو فرصة؟</a:t>
            </a:r>
            <a:endParaRPr lang="de-DE"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صديق فاجأك بهدية</a:t>
            </a:r>
            <a:endParaRPr lang="de-DE" altLang="de-DE" sz="3600">
              <a:latin typeface="+mn-lt"/>
              <a:ea typeface="+mn-ea"/>
              <a:cs typeface="+mn-cs"/>
            </a:endParaRPr>
          </a:p>
        </p:txBody>
      </p:sp>
      <p:sp>
        <p:nvSpPr>
          <p:cNvPr id="49154" name="Rectangle 3"/>
          <p:cNvSpPr>
            <a:spLocks noGrp="1" noChangeArrowheads="1"/>
          </p:cNvSpPr>
          <p:nvPr>
            <p:ph idx="1"/>
          </p:nvPr>
        </p:nvSpPr>
        <p:spPr/>
        <p:txBody>
          <a:bodyPr>
            <a:noAutofit/>
          </a:bodyPr>
          <a:lstStyle/>
          <a:p>
            <a:pPr marL="0" indent="0" eaLnBrk="1" hangingPunct="1">
              <a:buFontTx/>
              <a:buNone/>
              <a:tabLst>
                <a:tab pos="0" algn="l"/>
              </a:tabLst>
            </a:pPr>
            <a:r>
              <a:rPr lang="ar-AE" altLang="de-DE" sz="2400">
                <a:solidFill>
                  <a:srgbClr val="333333"/>
                </a:solidFill>
              </a:rPr>
              <a:t>ماهوالسبب الدي جعل صديقك يعطيك هدية؟</a:t>
            </a:r>
            <a:r>
              <a:rPr lang="de-DE" altLang="de-DE" sz="2400">
                <a:solidFill>
                  <a:srgbClr val="333333"/>
                </a:solidFill>
              </a:rPr>
              <a:t> </a:t>
            </a:r>
          </a:p>
          <a:p>
            <a:pPr marL="0" indent="0" eaLnBrk="1" hangingPunct="1">
              <a:buFontTx/>
              <a:buNone/>
              <a:tabLst>
                <a:tab pos="0" algn="l"/>
              </a:tabLst>
            </a:pPr>
            <a:r>
              <a:rPr lang="ar-AE" altLang="de-DE" sz="2400">
                <a:solidFill>
                  <a:srgbClr val="333333"/>
                </a:solidFill>
              </a:rPr>
              <a:t>ما هو السبب الرئيسي لهذا الحدث؟</a:t>
            </a:r>
            <a:r>
              <a:rPr lang="de-DE" altLang="de-DE" sz="2400">
                <a:solidFill>
                  <a:srgbClr val="333333"/>
                </a:solidFill>
              </a:rPr>
              <a:t> </a:t>
            </a:r>
          </a:p>
        </p:txBody>
      </p:sp>
      <p:pic>
        <p:nvPicPr>
          <p:cNvPr id="9" name="Picture 1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19038"/>
            <a:ext cx="3465885"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47</a:t>
            </a:fld>
            <a:endParaRPr lang="de-DE" dirty="0"/>
          </a:p>
        </p:txBody>
      </p:sp>
      <p:sp>
        <p:nvSpPr>
          <p:cNvPr id="8" name="Textfeld 7">
            <a:extLst>
              <a:ext uri="{FF2B5EF4-FFF2-40B4-BE49-F238E27FC236}">
                <a16:creationId xmlns:a16="http://schemas.microsoft.com/office/drawing/2014/main" id="{A9D5CD7E-A182-4CB5-9730-20071286A9B7}"/>
              </a:ext>
            </a:extLst>
          </p:cNvPr>
          <p:cNvSpPr txBox="1"/>
          <p:nvPr/>
        </p:nvSpPr>
        <p:spPr bwMode="gray">
          <a:xfrm>
            <a:off x="5591993" y="5325015"/>
            <a:ext cx="6215062" cy="1200329"/>
          </a:xfrm>
          <a:prstGeom prst="rect">
            <a:avLst/>
          </a:prstGeom>
          <a:noFill/>
        </p:spPr>
        <p:txBody>
          <a:bodyPr wrap="square">
            <a:spAutoFit/>
          </a:bodyPr>
          <a:lstStyle/>
          <a:p>
            <a:pPr algn="r"/>
            <a:r>
              <a:rPr lang="ar-AE" altLang="de-DE" sz="2400" b="1" dirty="0">
                <a:solidFill>
                  <a:srgbClr val="004992"/>
                </a:solidFill>
              </a:rPr>
              <a:t>نفسك؟</a:t>
            </a:r>
            <a:br>
              <a:rPr lang="ar-AE" altLang="de-DE" sz="2400" b="1" dirty="0">
                <a:solidFill>
                  <a:srgbClr val="004992"/>
                </a:solidFill>
              </a:rPr>
            </a:br>
            <a:r>
              <a:rPr lang="ar-AE" altLang="de-DE" sz="2400" b="1" dirty="0">
                <a:solidFill>
                  <a:srgbClr val="004992"/>
                </a:solidFill>
              </a:rPr>
              <a:t>شخص آخر أو أشخاص آخرين؟</a:t>
            </a:r>
            <a:br>
              <a:rPr lang="ar-AE" altLang="de-DE" sz="2400" b="1" dirty="0">
                <a:solidFill>
                  <a:srgbClr val="004992"/>
                </a:solidFill>
              </a:rPr>
            </a:br>
            <a:r>
              <a:rPr lang="ar-AE" altLang="de-DE" sz="2400" b="1" dirty="0">
                <a:solidFill>
                  <a:srgbClr val="004992"/>
                </a:solidFill>
              </a:rPr>
              <a:t>الظروف أو فرصة؟</a:t>
            </a:r>
            <a:endParaRPr lang="de-DE"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يقول لك صديقك بأنك أنت غبيا</a:t>
            </a:r>
            <a:endParaRPr lang="de-DE" altLang="de-DE" sz="3600">
              <a:latin typeface="+mn-lt"/>
              <a:ea typeface="+mn-ea"/>
              <a:cs typeface="+mn-cs"/>
            </a:endParaRPr>
          </a:p>
        </p:txBody>
      </p:sp>
      <p:sp>
        <p:nvSpPr>
          <p:cNvPr id="50178" name="Rectangle 3"/>
          <p:cNvSpPr>
            <a:spLocks noGrp="1" noChangeArrowheads="1"/>
          </p:cNvSpPr>
          <p:nvPr>
            <p:ph idx="1"/>
          </p:nvPr>
        </p:nvSpPr>
        <p:spPr/>
        <p:txBody>
          <a:bodyPr>
            <a:noAutofit/>
          </a:bodyPr>
          <a:lstStyle/>
          <a:p>
            <a:pPr marL="0" indent="0" eaLnBrk="1" hangingPunct="1">
              <a:buFontTx/>
              <a:buNone/>
              <a:tabLst>
                <a:tab pos="0" algn="l"/>
              </a:tabLst>
            </a:pPr>
            <a:r>
              <a:rPr lang="ar-AE" altLang="de-DE" sz="2400" dirty="0">
                <a:solidFill>
                  <a:srgbClr val="333333"/>
                </a:solidFill>
              </a:rPr>
              <a:t>ماهو السبب الدي جعل صديقك يقول لك بأنك أنت غبي؟</a:t>
            </a:r>
            <a:endParaRPr lang="he-IL" altLang="de-DE" sz="2400" dirty="0">
              <a:solidFill>
                <a:srgbClr val="333333"/>
              </a:solidFill>
            </a:endParaRPr>
          </a:p>
          <a:p>
            <a:pPr marL="0" indent="0" eaLnBrk="1" hangingPunct="1">
              <a:buFontTx/>
              <a:buNone/>
              <a:tabLst>
                <a:tab pos="0" algn="l"/>
              </a:tabLst>
            </a:pPr>
            <a:r>
              <a:rPr lang="ar-AE" altLang="de-DE" sz="2400" dirty="0">
                <a:solidFill>
                  <a:srgbClr val="333333"/>
                </a:solidFill>
              </a:rPr>
              <a:t>ما هو السبب الرئيسي لهذا الحدث؟</a:t>
            </a:r>
            <a:r>
              <a:rPr lang="de-DE" altLang="de-DE" sz="2400" dirty="0">
                <a:solidFill>
                  <a:srgbClr val="333333"/>
                </a:solidFill>
              </a:rPr>
              <a:t> </a:t>
            </a:r>
          </a:p>
        </p:txBody>
      </p:sp>
      <p:pic>
        <p:nvPicPr>
          <p:cNvPr id="9" name="Picture 17"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56526"/>
            <a:ext cx="3072082" cy="22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48</a:t>
            </a:fld>
            <a:endParaRPr lang="de-DE" dirty="0"/>
          </a:p>
        </p:txBody>
      </p:sp>
      <p:sp>
        <p:nvSpPr>
          <p:cNvPr id="8" name="Textfeld 7">
            <a:extLst>
              <a:ext uri="{FF2B5EF4-FFF2-40B4-BE49-F238E27FC236}">
                <a16:creationId xmlns:a16="http://schemas.microsoft.com/office/drawing/2014/main" id="{426528F0-A801-461D-91A6-E64D4506305A}"/>
              </a:ext>
            </a:extLst>
          </p:cNvPr>
          <p:cNvSpPr txBox="1"/>
          <p:nvPr/>
        </p:nvSpPr>
        <p:spPr bwMode="gray">
          <a:xfrm>
            <a:off x="5591993" y="5325015"/>
            <a:ext cx="6215062" cy="1200329"/>
          </a:xfrm>
          <a:prstGeom prst="rect">
            <a:avLst/>
          </a:prstGeom>
          <a:noFill/>
        </p:spPr>
        <p:txBody>
          <a:bodyPr wrap="square">
            <a:spAutoFit/>
          </a:bodyPr>
          <a:lstStyle/>
          <a:p>
            <a:pPr algn="r"/>
            <a:r>
              <a:rPr lang="ar-AE" altLang="de-DE" sz="2400" b="1" dirty="0">
                <a:solidFill>
                  <a:srgbClr val="004992"/>
                </a:solidFill>
              </a:rPr>
              <a:t>نفسك؟</a:t>
            </a:r>
            <a:br>
              <a:rPr lang="ar-AE" altLang="de-DE" sz="2400" b="1" dirty="0">
                <a:solidFill>
                  <a:srgbClr val="004992"/>
                </a:solidFill>
              </a:rPr>
            </a:br>
            <a:r>
              <a:rPr lang="ar-AE" altLang="de-DE" sz="2400" b="1" dirty="0">
                <a:solidFill>
                  <a:srgbClr val="004992"/>
                </a:solidFill>
              </a:rPr>
              <a:t>شخص آخر أو أشخاص آخرين؟</a:t>
            </a:r>
            <a:br>
              <a:rPr lang="ar-AE" altLang="de-DE" sz="2400" b="1" dirty="0">
                <a:solidFill>
                  <a:srgbClr val="004992"/>
                </a:solidFill>
              </a:rPr>
            </a:br>
            <a:r>
              <a:rPr lang="ar-AE" altLang="de-DE" sz="2400" b="1" dirty="0">
                <a:solidFill>
                  <a:srgbClr val="004992"/>
                </a:solidFill>
              </a:rPr>
              <a:t>الظروف أو فرصة؟</a:t>
            </a:r>
            <a:endParaRPr lang="de-DE"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طفل جارك يبدأ في البكاء بعدما لمسته</a:t>
            </a:r>
            <a:endParaRPr lang="de-DE" altLang="de-DE" sz="3600">
              <a:latin typeface="+mn-lt"/>
              <a:ea typeface="+mn-ea"/>
              <a:cs typeface="+mn-cs"/>
            </a:endParaRPr>
          </a:p>
        </p:txBody>
      </p:sp>
      <p:sp>
        <p:nvSpPr>
          <p:cNvPr id="51202" name="Rectangle 3"/>
          <p:cNvSpPr>
            <a:spLocks noGrp="1" noChangeArrowheads="1"/>
          </p:cNvSpPr>
          <p:nvPr>
            <p:ph idx="1"/>
          </p:nvPr>
        </p:nvSpPr>
        <p:spPr/>
        <p:txBody>
          <a:bodyPr>
            <a:noAutofit/>
          </a:bodyPr>
          <a:lstStyle/>
          <a:p>
            <a:pPr marL="0" indent="0" eaLnBrk="1" hangingPunct="1">
              <a:buFontTx/>
              <a:buNone/>
              <a:tabLst>
                <a:tab pos="0" algn="l"/>
              </a:tabLst>
            </a:pPr>
            <a:r>
              <a:rPr lang="ar-AE" altLang="de-DE" sz="2400">
                <a:solidFill>
                  <a:srgbClr val="333333"/>
                </a:solidFill>
              </a:rPr>
              <a:t>لمدا بكي الطفل؟</a:t>
            </a:r>
            <a:endParaRPr lang="he-IL" altLang="de-DE" sz="2400">
              <a:solidFill>
                <a:srgbClr val="333333"/>
              </a:solidFill>
            </a:endParaRPr>
          </a:p>
          <a:p>
            <a:pPr marL="0" indent="0" eaLnBrk="1" hangingPunct="1">
              <a:buFontTx/>
              <a:buNone/>
              <a:tabLst>
                <a:tab pos="0" algn="l"/>
              </a:tabLst>
            </a:pPr>
            <a:r>
              <a:rPr lang="ar-AE" altLang="de-DE" sz="2400">
                <a:solidFill>
                  <a:srgbClr val="333333"/>
                </a:solidFill>
              </a:rPr>
              <a:t>ما هو السبب الرئيسي لهذا الحدث؟</a:t>
            </a:r>
            <a:r>
              <a:rPr lang="de-DE" altLang="de-DE" sz="2400">
                <a:solidFill>
                  <a:srgbClr val="333333"/>
                </a:solidFill>
              </a:rPr>
              <a:t> </a:t>
            </a:r>
          </a:p>
        </p:txBody>
      </p:sp>
      <p:pic>
        <p:nvPicPr>
          <p:cNvPr id="9" name="Picture 8"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49</a:t>
            </a:fld>
            <a:endParaRPr lang="de-DE" dirty="0"/>
          </a:p>
        </p:txBody>
      </p:sp>
      <p:sp>
        <p:nvSpPr>
          <p:cNvPr id="8" name="Textfeld 7">
            <a:extLst>
              <a:ext uri="{FF2B5EF4-FFF2-40B4-BE49-F238E27FC236}">
                <a16:creationId xmlns:a16="http://schemas.microsoft.com/office/drawing/2014/main" id="{1E379EAE-A26E-409A-B0A5-A75A9D33AC09}"/>
              </a:ext>
            </a:extLst>
          </p:cNvPr>
          <p:cNvSpPr txBox="1"/>
          <p:nvPr/>
        </p:nvSpPr>
        <p:spPr bwMode="gray">
          <a:xfrm>
            <a:off x="5591993" y="5325015"/>
            <a:ext cx="6215062" cy="1200329"/>
          </a:xfrm>
          <a:prstGeom prst="rect">
            <a:avLst/>
          </a:prstGeom>
          <a:noFill/>
        </p:spPr>
        <p:txBody>
          <a:bodyPr wrap="square">
            <a:spAutoFit/>
          </a:bodyPr>
          <a:lstStyle/>
          <a:p>
            <a:pPr algn="r"/>
            <a:r>
              <a:rPr lang="ar-AE" altLang="de-DE" sz="2400" b="1" dirty="0">
                <a:solidFill>
                  <a:srgbClr val="004992"/>
                </a:solidFill>
              </a:rPr>
              <a:t>نفسك؟</a:t>
            </a:r>
            <a:br>
              <a:rPr lang="ar-AE" altLang="de-DE" sz="2400" b="1" dirty="0">
                <a:solidFill>
                  <a:srgbClr val="004992"/>
                </a:solidFill>
              </a:rPr>
            </a:br>
            <a:r>
              <a:rPr lang="ar-AE" altLang="de-DE" sz="2400" b="1" dirty="0">
                <a:solidFill>
                  <a:srgbClr val="004992"/>
                </a:solidFill>
              </a:rPr>
              <a:t>شخص آخر أو أشخاص آخرين؟</a:t>
            </a:r>
            <a:br>
              <a:rPr lang="ar-AE" altLang="de-DE" sz="2400" b="1" dirty="0">
                <a:solidFill>
                  <a:srgbClr val="004992"/>
                </a:solidFill>
              </a:rPr>
            </a:br>
            <a:r>
              <a:rPr lang="ar-AE" altLang="de-DE" sz="2400" b="1" dirty="0">
                <a:solidFill>
                  <a:srgbClr val="004992"/>
                </a:solidFill>
              </a:rPr>
              <a:t>الظروف أو فرصة؟</a:t>
            </a:r>
            <a:endParaRPr lang="de-DE"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صديق يقول لك انه لا يحترمك</a:t>
            </a:r>
            <a:endParaRPr lang="de-DE" altLang="de-DE" sz="3600">
              <a:latin typeface="+mn-lt"/>
              <a:ea typeface="+mn-ea"/>
              <a:cs typeface="+mn-cs"/>
            </a:endParaRPr>
          </a:p>
        </p:txBody>
      </p:sp>
      <p:sp>
        <p:nvSpPr>
          <p:cNvPr id="52226" name="Rectangle 3"/>
          <p:cNvSpPr>
            <a:spLocks noGrp="1" noChangeArrowheads="1"/>
          </p:cNvSpPr>
          <p:nvPr>
            <p:ph idx="1"/>
          </p:nvPr>
        </p:nvSpPr>
        <p:spPr/>
        <p:txBody>
          <a:bodyPr>
            <a:noAutofit/>
          </a:bodyPr>
          <a:lstStyle/>
          <a:p>
            <a:pPr marL="0" indent="0" eaLnBrk="1" hangingPunct="1">
              <a:buFontTx/>
              <a:buNone/>
              <a:tabLst>
                <a:tab pos="0" algn="l"/>
              </a:tabLst>
            </a:pPr>
            <a:r>
              <a:rPr lang="ar-AE" altLang="de-DE" sz="2400" dirty="0">
                <a:solidFill>
                  <a:srgbClr val="333333"/>
                </a:solidFill>
              </a:rPr>
              <a:t>ما و السبب الدي  جعل صديقك يقول لك هدا؟</a:t>
            </a:r>
            <a:endParaRPr lang="he-IL" altLang="de-DE" sz="2400" dirty="0">
              <a:solidFill>
                <a:srgbClr val="333333"/>
              </a:solidFill>
            </a:endParaRPr>
          </a:p>
          <a:p>
            <a:pPr marL="0" indent="0" eaLnBrk="1" hangingPunct="1">
              <a:buFontTx/>
              <a:buNone/>
              <a:tabLst>
                <a:tab pos="0" algn="l"/>
              </a:tabLst>
            </a:pPr>
            <a:r>
              <a:rPr lang="ar-AE" altLang="de-DE" sz="2400" dirty="0">
                <a:solidFill>
                  <a:srgbClr val="333333"/>
                </a:solidFill>
              </a:rPr>
              <a:t>ما هو السبب الرئيسي لهذا الحدث؟</a:t>
            </a:r>
            <a:r>
              <a:rPr lang="de-DE" altLang="de-DE" sz="2400" dirty="0">
                <a:solidFill>
                  <a:srgbClr val="333333"/>
                </a:solidFill>
              </a:rPr>
              <a:t> </a:t>
            </a:r>
          </a:p>
        </p:txBody>
      </p:sp>
      <p:pic>
        <p:nvPicPr>
          <p:cNvPr id="9" name="Picture 18"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491386"/>
            <a:ext cx="3552693"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50</a:t>
            </a:fld>
            <a:endParaRPr lang="de-DE" dirty="0"/>
          </a:p>
        </p:txBody>
      </p:sp>
      <p:sp>
        <p:nvSpPr>
          <p:cNvPr id="8" name="Textfeld 7">
            <a:extLst>
              <a:ext uri="{FF2B5EF4-FFF2-40B4-BE49-F238E27FC236}">
                <a16:creationId xmlns:a16="http://schemas.microsoft.com/office/drawing/2014/main" id="{6A20CE69-875E-4CAA-9F5B-11970A7814A3}"/>
              </a:ext>
            </a:extLst>
          </p:cNvPr>
          <p:cNvSpPr txBox="1"/>
          <p:nvPr/>
        </p:nvSpPr>
        <p:spPr bwMode="gray">
          <a:xfrm>
            <a:off x="5591993" y="5325015"/>
            <a:ext cx="6215062" cy="1200329"/>
          </a:xfrm>
          <a:prstGeom prst="rect">
            <a:avLst/>
          </a:prstGeom>
          <a:noFill/>
        </p:spPr>
        <p:txBody>
          <a:bodyPr wrap="square">
            <a:spAutoFit/>
          </a:bodyPr>
          <a:lstStyle/>
          <a:p>
            <a:pPr algn="r"/>
            <a:r>
              <a:rPr lang="ar-AE" altLang="de-DE" sz="2400" b="1" dirty="0">
                <a:solidFill>
                  <a:srgbClr val="004992"/>
                </a:solidFill>
              </a:rPr>
              <a:t>نفسك؟</a:t>
            </a:r>
            <a:br>
              <a:rPr lang="ar-AE" altLang="de-DE" sz="2400" b="1" dirty="0">
                <a:solidFill>
                  <a:srgbClr val="004992"/>
                </a:solidFill>
              </a:rPr>
            </a:br>
            <a:r>
              <a:rPr lang="ar-AE" altLang="de-DE" sz="2400" b="1" dirty="0">
                <a:solidFill>
                  <a:srgbClr val="004992"/>
                </a:solidFill>
              </a:rPr>
              <a:t>شخص آخر أو أشخاص آخرين؟</a:t>
            </a:r>
            <a:br>
              <a:rPr lang="ar-AE" altLang="de-DE" sz="2400" b="1" dirty="0">
                <a:solidFill>
                  <a:srgbClr val="004992"/>
                </a:solidFill>
              </a:rPr>
            </a:br>
            <a:r>
              <a:rPr lang="ar-AE" altLang="de-DE" sz="2400" b="1" dirty="0">
                <a:solidFill>
                  <a:srgbClr val="004992"/>
                </a:solidFill>
              </a:rPr>
              <a:t>الظروف أو فرصة؟</a:t>
            </a:r>
            <a:endParaRPr lang="de-DE"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dirty="0">
                <a:latin typeface="+mn-lt"/>
                <a:ea typeface="+mn-ea"/>
                <a:cs typeface="+mn-cs"/>
              </a:rPr>
              <a:t>التنقيل الي الحياة اليومية</a:t>
            </a:r>
            <a:endParaRPr lang="de-DE" altLang="de-DE" sz="3600" dirty="0">
              <a:latin typeface="+mn-lt"/>
              <a:ea typeface="+mn-ea"/>
              <a:cs typeface="+mn-cs"/>
            </a:endParaRPr>
          </a:p>
        </p:txBody>
      </p:sp>
      <p:sp>
        <p:nvSpPr>
          <p:cNvPr id="55298" name="Rectangle 3"/>
          <p:cNvSpPr>
            <a:spLocks noGrp="1" noChangeArrowheads="1"/>
          </p:cNvSpPr>
          <p:nvPr>
            <p:ph idx="1"/>
          </p:nvPr>
        </p:nvSpPr>
        <p:spPr/>
        <p:txBody>
          <a:bodyPr>
            <a:noAutofit/>
          </a:bodyPr>
          <a:lstStyle/>
          <a:p>
            <a:pPr eaLnBrk="1" hangingPunct="1">
              <a:tabLst>
                <a:tab pos="0" algn="l"/>
              </a:tabLst>
            </a:pPr>
            <a:r>
              <a:rPr lang="ar-AE" altLang="de-DE" sz="2400" b="1" dirty="0">
                <a:solidFill>
                  <a:srgbClr val="333333"/>
                </a:solidFill>
              </a:rPr>
              <a:t>الأهداف التعليمية:</a:t>
            </a:r>
            <a:endParaRPr lang="de-DE" altLang="de-DE" sz="2400" b="1" dirty="0">
              <a:solidFill>
                <a:srgbClr val="333333"/>
              </a:solidFill>
            </a:endParaRPr>
          </a:p>
          <a:p>
            <a:pPr marL="342900" indent="-342900" eaLnBrk="1" hangingPunct="1">
              <a:buClr>
                <a:srgbClr val="333333"/>
              </a:buClr>
              <a:buSzPct val="80000"/>
              <a:buFont typeface="WingDings"/>
              <a:buChar char=""/>
              <a:tabLst>
                <a:tab pos="0" algn="l"/>
              </a:tabLst>
            </a:pPr>
            <a:r>
              <a:rPr lang="ar-AE" altLang="de-DE" sz="2400" dirty="0">
                <a:solidFill>
                  <a:srgbClr val="333333"/>
                </a:solidFill>
              </a:rPr>
              <a:t>دائما يجب النظر الى العوامل المختلفة التي يمكن أن تستهم فى نتائج حدث ما</a:t>
            </a:r>
            <a:r>
              <a:rPr lang="de-DE" altLang="de-DE" sz="2400" dirty="0">
                <a:solidFill>
                  <a:srgbClr val="333333"/>
                </a:solidFill>
              </a:rPr>
              <a:t> </a:t>
            </a:r>
            <a:r>
              <a:rPr lang="ar-AE" altLang="de-DE" sz="2400" dirty="0">
                <a:solidFill>
                  <a:srgbClr val="333333"/>
                </a:solidFill>
              </a:rPr>
              <a:t>(نفسك السبب /</a:t>
            </a:r>
            <a:r>
              <a:rPr lang="de-DE" altLang="de-DE" sz="2400" dirty="0">
                <a:solidFill>
                  <a:srgbClr val="333333"/>
                </a:solidFill>
              </a:rPr>
              <a:t> </a:t>
            </a:r>
            <a:r>
              <a:rPr lang="ar-AE" altLang="de-DE" sz="2400" dirty="0">
                <a:solidFill>
                  <a:srgbClr val="333333"/>
                </a:solidFill>
              </a:rPr>
              <a:t>أسباب أخرى / الظروف).</a:t>
            </a:r>
          </a:p>
          <a:p>
            <a:pPr>
              <a:buClr>
                <a:srgbClr val="333333"/>
              </a:buClr>
              <a:buSzPct val="80000"/>
              <a:tabLst>
                <a:tab pos="0" algn="l"/>
              </a:tabLst>
            </a:pP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51</a:t>
            </a:fld>
            <a:endParaRPr lang="de-DE"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dirty="0">
                <a:latin typeface="+mn-lt"/>
                <a:ea typeface="+mn-ea"/>
                <a:cs typeface="+mn-cs"/>
              </a:rPr>
              <a:t>التنقيل الي الحياة اليومية</a:t>
            </a:r>
            <a:endParaRPr lang="de-DE" altLang="de-DE" sz="3600" dirty="0">
              <a:latin typeface="+mn-lt"/>
              <a:ea typeface="+mn-ea"/>
              <a:cs typeface="+mn-cs"/>
            </a:endParaRPr>
          </a:p>
        </p:txBody>
      </p:sp>
      <p:sp>
        <p:nvSpPr>
          <p:cNvPr id="55298" name="Rectangle 3"/>
          <p:cNvSpPr>
            <a:spLocks noGrp="1" noChangeArrowheads="1"/>
          </p:cNvSpPr>
          <p:nvPr>
            <p:ph idx="1"/>
          </p:nvPr>
        </p:nvSpPr>
        <p:spPr/>
        <p:txBody>
          <a:bodyPr>
            <a:noAutofit/>
          </a:bodyPr>
          <a:lstStyle/>
          <a:p>
            <a:pPr eaLnBrk="1" hangingPunct="1">
              <a:tabLst>
                <a:tab pos="0" algn="l"/>
              </a:tabLst>
            </a:pPr>
            <a:r>
              <a:rPr lang="ar-AE" altLang="de-DE" sz="2400" b="1" dirty="0">
                <a:solidFill>
                  <a:srgbClr val="333333"/>
                </a:solidFill>
              </a:rPr>
              <a:t>الأهداف التعليمية:</a:t>
            </a:r>
            <a:endParaRPr lang="de-DE" altLang="de-DE" sz="2400" b="1" dirty="0">
              <a:solidFill>
                <a:srgbClr val="333333"/>
              </a:solidFill>
            </a:endParaRPr>
          </a:p>
          <a:p>
            <a:pPr marL="342900" indent="-342900" eaLnBrk="1" hangingPunct="1">
              <a:buClr>
                <a:srgbClr val="333333"/>
              </a:buClr>
              <a:buSzPct val="80000"/>
              <a:buFont typeface="WingDings"/>
              <a:buChar char=""/>
              <a:tabLst>
                <a:tab pos="0" algn="l"/>
              </a:tabLst>
            </a:pPr>
            <a:r>
              <a:rPr lang="ar-AE" altLang="de-DE" sz="2400" dirty="0">
                <a:solidFill>
                  <a:srgbClr val="333333"/>
                </a:solidFill>
              </a:rPr>
              <a:t>دائما يجب النظر الى العوامل المختلفة التي يمكن أن تستهم فى نتائج حدث ما</a:t>
            </a:r>
            <a:r>
              <a:rPr lang="de-DE" altLang="de-DE" sz="2400" dirty="0">
                <a:solidFill>
                  <a:srgbClr val="333333"/>
                </a:solidFill>
              </a:rPr>
              <a:t> </a:t>
            </a:r>
            <a:r>
              <a:rPr lang="ar-AE" altLang="de-DE" sz="2400" dirty="0">
                <a:solidFill>
                  <a:srgbClr val="333333"/>
                </a:solidFill>
              </a:rPr>
              <a:t>(نفسك السبب /</a:t>
            </a:r>
            <a:r>
              <a:rPr lang="de-DE" altLang="de-DE" sz="2400" dirty="0">
                <a:solidFill>
                  <a:srgbClr val="333333"/>
                </a:solidFill>
              </a:rPr>
              <a:t> </a:t>
            </a:r>
            <a:r>
              <a:rPr lang="ar-AE" altLang="de-DE" sz="2400" dirty="0">
                <a:solidFill>
                  <a:srgbClr val="333333"/>
                </a:solidFill>
              </a:rPr>
              <a:t>أسباب أخرى / الظروف).</a:t>
            </a:r>
          </a:p>
          <a:p>
            <a:pPr marL="342900" indent="-342900" eaLnBrk="1" hangingPunct="1">
              <a:buClr>
                <a:srgbClr val="333333"/>
              </a:buClr>
              <a:buSzPct val="80000"/>
              <a:buFont typeface="WingDings"/>
              <a:buChar char=""/>
              <a:tabLst>
                <a:tab pos="0" algn="l"/>
              </a:tabLst>
            </a:pPr>
            <a:r>
              <a:rPr lang="ar-AE" altLang="de-DE" sz="2400" dirty="0">
                <a:solidFill>
                  <a:srgbClr val="333333"/>
                </a:solidFill>
              </a:rPr>
              <a:t>علينا أن نحاول أن نكون واقعيين في الحياة اليومية: لاتوضع اللوم دائما على الآخرين، تماما كما أنه ليس دائما خطأنا عندما تسوء الأمور.</a:t>
            </a:r>
            <a:endParaRPr lang="de-DE" altLang="de-DE" sz="2400" dirty="0">
              <a:solidFill>
                <a:srgbClr val="333333"/>
              </a:solidFill>
            </a:endParaRPr>
          </a:p>
          <a:p>
            <a:pPr>
              <a:buClr>
                <a:srgbClr val="333333"/>
              </a:buClr>
              <a:buSzPct val="80000"/>
              <a:tabLst>
                <a:tab pos="0" algn="l"/>
              </a:tabLst>
            </a:pP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52</a:t>
            </a:fld>
            <a:endParaRPr lang="de-DE" dirty="0"/>
          </a:p>
        </p:txBody>
      </p:sp>
    </p:spTree>
    <p:extLst>
      <p:ext uri="{BB962C8B-B14F-4D97-AF65-F5344CB8AC3E}">
        <p14:creationId xmlns:p14="http://schemas.microsoft.com/office/powerpoint/2010/main" val="25649410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dirty="0">
                <a:latin typeface="+mn-lt"/>
                <a:ea typeface="+mn-ea"/>
                <a:cs typeface="+mn-cs"/>
              </a:rPr>
              <a:t>التنقيل الي الحياة اليومية</a:t>
            </a:r>
            <a:endParaRPr lang="de-DE" altLang="de-DE" sz="3600" dirty="0">
              <a:latin typeface="+mn-lt"/>
              <a:ea typeface="+mn-ea"/>
              <a:cs typeface="+mn-cs"/>
            </a:endParaRPr>
          </a:p>
        </p:txBody>
      </p:sp>
      <p:sp>
        <p:nvSpPr>
          <p:cNvPr id="55298" name="Rectangle 3"/>
          <p:cNvSpPr>
            <a:spLocks noGrp="1" noChangeArrowheads="1"/>
          </p:cNvSpPr>
          <p:nvPr>
            <p:ph idx="1"/>
          </p:nvPr>
        </p:nvSpPr>
        <p:spPr/>
        <p:txBody>
          <a:bodyPr>
            <a:noAutofit/>
          </a:bodyPr>
          <a:lstStyle/>
          <a:p>
            <a:pPr eaLnBrk="1" hangingPunct="1">
              <a:tabLst>
                <a:tab pos="0" algn="l"/>
              </a:tabLst>
            </a:pPr>
            <a:r>
              <a:rPr lang="ar-AE" altLang="de-DE" sz="2400" b="1" dirty="0">
                <a:solidFill>
                  <a:srgbClr val="333333"/>
                </a:solidFill>
              </a:rPr>
              <a:t>الأهداف التعليمية:</a:t>
            </a:r>
            <a:endParaRPr lang="de-DE" altLang="de-DE" sz="2400" b="1" dirty="0">
              <a:solidFill>
                <a:srgbClr val="333333"/>
              </a:solidFill>
            </a:endParaRPr>
          </a:p>
          <a:p>
            <a:pPr marL="342900" indent="-342900" eaLnBrk="1" hangingPunct="1">
              <a:buClr>
                <a:srgbClr val="333333"/>
              </a:buClr>
              <a:buSzPct val="80000"/>
              <a:buFont typeface="WingDings"/>
              <a:buChar char=""/>
              <a:tabLst>
                <a:tab pos="0" algn="l"/>
              </a:tabLst>
            </a:pPr>
            <a:r>
              <a:rPr lang="ar-AE" altLang="de-DE" sz="2400" dirty="0">
                <a:solidFill>
                  <a:srgbClr val="333333"/>
                </a:solidFill>
              </a:rPr>
              <a:t>دائما يجب النظر الى العوامل المختلفة التي يمكن أن تستهم فى نتائج حدث ما</a:t>
            </a:r>
            <a:r>
              <a:rPr lang="de-DE" altLang="de-DE" sz="2400" dirty="0">
                <a:solidFill>
                  <a:srgbClr val="333333"/>
                </a:solidFill>
              </a:rPr>
              <a:t> </a:t>
            </a:r>
            <a:r>
              <a:rPr lang="ar-AE" altLang="de-DE" sz="2400" dirty="0">
                <a:solidFill>
                  <a:srgbClr val="333333"/>
                </a:solidFill>
              </a:rPr>
              <a:t>(نفسك السبب /</a:t>
            </a:r>
            <a:r>
              <a:rPr lang="de-DE" altLang="de-DE" sz="2400" dirty="0">
                <a:solidFill>
                  <a:srgbClr val="333333"/>
                </a:solidFill>
              </a:rPr>
              <a:t> </a:t>
            </a:r>
            <a:r>
              <a:rPr lang="ar-AE" altLang="de-DE" sz="2400" dirty="0">
                <a:solidFill>
                  <a:srgbClr val="333333"/>
                </a:solidFill>
              </a:rPr>
              <a:t>أسباب أخرى / الظروف).</a:t>
            </a:r>
          </a:p>
          <a:p>
            <a:pPr marL="342900" indent="-342900" eaLnBrk="1" hangingPunct="1">
              <a:buClr>
                <a:srgbClr val="333333"/>
              </a:buClr>
              <a:buSzPct val="80000"/>
              <a:buFont typeface="WingDings"/>
              <a:buChar char=""/>
              <a:tabLst>
                <a:tab pos="0" algn="l"/>
              </a:tabLst>
            </a:pPr>
            <a:r>
              <a:rPr lang="ar-AE" altLang="de-DE" sz="2400" dirty="0">
                <a:solidFill>
                  <a:srgbClr val="333333"/>
                </a:solidFill>
              </a:rPr>
              <a:t>علينا أن نحاول أن نكون واقعيين في الحياة اليومية: لاتوضع اللوم دائما على الآخرين، تماما كما أنه ليس دائما خطأنا عندما تسوء الأمور.</a:t>
            </a:r>
            <a:endParaRPr lang="de-DE" altLang="de-DE" sz="2400" dirty="0">
              <a:solidFill>
                <a:srgbClr val="333333"/>
              </a:solidFill>
            </a:endParaRPr>
          </a:p>
          <a:p>
            <a:pPr marL="342900" indent="-342900" eaLnBrk="1" hangingPunct="1">
              <a:buClr>
                <a:srgbClr val="333333"/>
              </a:buClr>
              <a:buSzPct val="80000"/>
              <a:buFont typeface="WingDings"/>
              <a:buChar char=""/>
              <a:tabLst>
                <a:tab pos="0" algn="l"/>
              </a:tabLst>
            </a:pPr>
            <a:r>
              <a:rPr lang="ar-AE" altLang="de-DE" sz="2400" dirty="0">
                <a:solidFill>
                  <a:srgbClr val="333333"/>
                </a:solidFill>
              </a:rPr>
              <a:t>عادة، هناك عوامل كثيرة تساهم في وقوع الأحداث.</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53</a:t>
            </a:fld>
            <a:endParaRPr lang="de-DE" dirty="0"/>
          </a:p>
        </p:txBody>
      </p:sp>
    </p:spTree>
    <p:extLst>
      <p:ext uri="{BB962C8B-B14F-4D97-AF65-F5344CB8AC3E}">
        <p14:creationId xmlns:p14="http://schemas.microsoft.com/office/powerpoint/2010/main" val="32775434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dirty="0">
                <a:latin typeface="+mn-lt"/>
                <a:ea typeface="+mn-ea"/>
                <a:cs typeface="+mn-cs"/>
              </a:rPr>
              <a:t>ماهية العلاقة بالحالة الذهنية البسيشوج؟</a:t>
            </a:r>
            <a:endParaRPr lang="de-DE" altLang="de-DE" sz="3600" dirty="0">
              <a:latin typeface="+mn-lt"/>
              <a:ea typeface="+mn-ea"/>
              <a:cs typeface="+mn-cs"/>
            </a:endParaRPr>
          </a:p>
        </p:txBody>
      </p:sp>
      <p:sp>
        <p:nvSpPr>
          <p:cNvPr id="56322" name="Rectangle 3"/>
          <p:cNvSpPr>
            <a:spLocks noGrp="1" noChangeArrowheads="1"/>
          </p:cNvSpPr>
          <p:nvPr>
            <p:ph idx="1"/>
          </p:nvPr>
        </p:nvSpPr>
        <p:spPr/>
        <p:txBody>
          <a:bodyPr>
            <a:noAutofit/>
          </a:bodyPr>
          <a:lstStyle/>
          <a:p>
            <a:pPr>
              <a:lnSpc>
                <a:spcPct val="100000"/>
              </a:lnSpc>
              <a:spcBef>
                <a:spcPts val="1200"/>
              </a:spcBef>
            </a:pPr>
            <a:r>
              <a:rPr lang="ar-AE" altLang="de-DE" sz="2400" dirty="0">
                <a:solidFill>
                  <a:srgbClr val="333333"/>
                </a:solidFill>
              </a:rPr>
              <a:t>كثير من الناس بالحالة الذهنية البسيشوج تميل إلى تفسير الأحداث</a:t>
            </a:r>
            <a:endParaRPr lang="de-DE" altLang="de-DE" sz="2400" dirty="0">
              <a:solidFill>
                <a:srgbClr val="333333"/>
              </a:solidFill>
            </a:endParaRPr>
          </a:p>
          <a:p>
            <a:pPr>
              <a:lnSpc>
                <a:spcPct val="100000"/>
              </a:lnSpc>
              <a:spcBef>
                <a:spcPts val="1200"/>
              </a:spcBef>
            </a:pPr>
            <a:r>
              <a:rPr lang="ar-AE" altLang="de-DE" sz="2400" dirty="0">
                <a:solidFill>
                  <a:srgbClr val="333333"/>
                </a:solidFill>
              </a:rPr>
              <a:t>المعقدة لسبب واحد فقط. غالبا يلقى اللوم فقط على الآخرين كمسببين</a:t>
            </a:r>
          </a:p>
          <a:p>
            <a:pPr>
              <a:lnSpc>
                <a:spcPct val="100000"/>
              </a:lnSpc>
              <a:spcBef>
                <a:spcPts val="1200"/>
              </a:spcBef>
            </a:pPr>
            <a:r>
              <a:rPr lang="ar-AE" altLang="de-DE" sz="2400" dirty="0">
                <a:solidFill>
                  <a:srgbClr val="333333"/>
                </a:solidFill>
              </a:rPr>
              <a:t>للا</a:t>
            </a:r>
            <a:r>
              <a:rPr lang="de-DE" altLang="de-DE" sz="2400" dirty="0">
                <a:solidFill>
                  <a:srgbClr val="333333"/>
                </a:solidFill>
              </a:rPr>
              <a:t> </a:t>
            </a:r>
            <a:r>
              <a:rPr lang="ar-AE" altLang="de-DE" sz="2400" dirty="0">
                <a:solidFill>
                  <a:srgbClr val="333333"/>
                </a:solidFill>
              </a:rPr>
              <a:t>حدات السيئة.</a:t>
            </a:r>
            <a:endParaRPr lang="en-AU" altLang="de-DE" sz="2400" dirty="0">
              <a:solidFill>
                <a:srgbClr val="333333"/>
              </a:solidFill>
            </a:endParaRPr>
          </a:p>
          <a:p>
            <a:pPr>
              <a:lnSpc>
                <a:spcPct val="100000"/>
              </a:lnSpc>
              <a:spcBef>
                <a:spcPts val="1200"/>
              </a:spcBef>
            </a:pPr>
            <a:r>
              <a:rPr lang="ar-AE" altLang="de-DE" sz="2400" dirty="0">
                <a:solidFill>
                  <a:srgbClr val="004992"/>
                </a:solidFill>
              </a:rPr>
              <a:t>مثال 1:</a:t>
            </a:r>
            <a:r>
              <a:rPr lang="en-US" altLang="de-DE" sz="2400" dirty="0">
                <a:solidFill>
                  <a:srgbClr val="004992"/>
                </a:solidFill>
              </a:rPr>
              <a:t> </a:t>
            </a:r>
          </a:p>
          <a:p>
            <a:pPr>
              <a:lnSpc>
                <a:spcPct val="100000"/>
              </a:lnSpc>
              <a:spcBef>
                <a:spcPts val="1200"/>
              </a:spcBef>
            </a:pPr>
            <a:r>
              <a:rPr lang="ar-AE" altLang="de-DE" sz="2400" dirty="0">
                <a:solidFill>
                  <a:srgbClr val="333333"/>
                </a:solidFill>
              </a:rPr>
              <a:t>الفتات كلارا تقع في كثير من الأحيان</a:t>
            </a:r>
            <a:r>
              <a:rPr lang="de-DE" altLang="de-DE" sz="2400" dirty="0">
                <a:solidFill>
                  <a:srgbClr val="333333"/>
                </a:solidFill>
              </a:rPr>
              <a:t>.</a:t>
            </a:r>
          </a:p>
          <a:p>
            <a:pPr>
              <a:lnSpc>
                <a:spcPct val="100000"/>
              </a:lnSpc>
              <a:spcBef>
                <a:spcPts val="1200"/>
              </a:spcBef>
            </a:pPr>
            <a:r>
              <a:rPr lang="ar-AE" altLang="de-DE" sz="2400" dirty="0">
                <a:solidFill>
                  <a:srgbClr val="004992"/>
                </a:solidFill>
              </a:rPr>
              <a:t>الافكار الخاصة: </a:t>
            </a:r>
            <a:r>
              <a:rPr lang="ar-AE" altLang="de-DE" sz="2400" dirty="0">
                <a:solidFill>
                  <a:srgbClr val="333333"/>
                </a:solidFill>
              </a:rPr>
              <a:t>عمها هوالسبب يرسل نبضات كهربائية في رأسها.</a:t>
            </a:r>
            <a:endParaRPr lang="de-DE" altLang="de-DE" sz="2400" dirty="0">
              <a:solidFill>
                <a:srgbClr val="333333"/>
              </a:solidFill>
            </a:endParaRPr>
          </a:p>
          <a:p>
            <a:pPr>
              <a:lnSpc>
                <a:spcPct val="100000"/>
              </a:lnSpc>
              <a:spcBef>
                <a:spcPts val="1200"/>
              </a:spcBef>
            </a:pPr>
            <a:r>
              <a:rPr lang="ar-AE" altLang="de-DE" sz="2400" dirty="0">
                <a:solidFill>
                  <a:srgbClr val="004992"/>
                </a:solidFill>
              </a:rPr>
              <a:t>تفسير بديل: </a:t>
            </a:r>
            <a:r>
              <a:rPr lang="ar-AE" altLang="de-DE" sz="2400" dirty="0">
                <a:solidFill>
                  <a:srgbClr val="333333"/>
                </a:solidFill>
              </a:rPr>
              <a:t>لديها مرض في الأذن الذي يؤثرعندها على إحساس التوازن.</a:t>
            </a:r>
          </a:p>
          <a:p>
            <a:pPr>
              <a:lnSpc>
                <a:spcPct val="100000"/>
              </a:lnSpc>
              <a:spcBef>
                <a:spcPts val="1200"/>
              </a:spcBef>
            </a:pPr>
            <a:r>
              <a:rPr lang="ar-AE" altLang="de-DE" sz="2400" dirty="0">
                <a:solidFill>
                  <a:srgbClr val="333333"/>
                </a:solidFill>
              </a:rPr>
              <a:t>بالإضافة</a:t>
            </a:r>
            <a:r>
              <a:rPr lang="de-DE" altLang="de-DE" sz="2400" dirty="0">
                <a:solidFill>
                  <a:srgbClr val="333333"/>
                </a:solidFill>
              </a:rPr>
              <a:t> </a:t>
            </a:r>
            <a:r>
              <a:rPr lang="ar-AE" altLang="de-DE" sz="2400" dirty="0">
                <a:solidFill>
                  <a:srgbClr val="333333"/>
                </a:solidFill>
              </a:rPr>
              <a:t>إلى ذلك ، فقد كان المطر لمدة أسابيع وكانت الشوارع زلقة للغاية.</a:t>
            </a:r>
            <a:endParaRPr lang="en-AU" altLang="de-DE" sz="2400" dirty="0">
              <a:solidFill>
                <a:srgbClr val="333333"/>
              </a:solidFill>
            </a:endParaRPr>
          </a:p>
        </p:txBody>
      </p:sp>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54</a:t>
            </a:fld>
            <a:endParaRPr lang="de-DE"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dirty="0">
                <a:latin typeface="+mn-lt"/>
                <a:ea typeface="+mn-ea"/>
                <a:cs typeface="+mn-cs"/>
              </a:rPr>
              <a:t>ماهية العلاقة بالحالة الذهنية البسيشوج؟</a:t>
            </a:r>
            <a:endParaRPr lang="de-DE" altLang="de-DE" sz="3600" dirty="0">
              <a:latin typeface="+mn-lt"/>
              <a:ea typeface="+mn-ea"/>
              <a:cs typeface="+mn-cs"/>
            </a:endParaRPr>
          </a:p>
        </p:txBody>
      </p:sp>
      <p:sp>
        <p:nvSpPr>
          <p:cNvPr id="57346" name="Rectangle 3"/>
          <p:cNvSpPr>
            <a:spLocks noGrp="1" noChangeArrowheads="1"/>
          </p:cNvSpPr>
          <p:nvPr>
            <p:ph idx="1"/>
          </p:nvPr>
        </p:nvSpPr>
        <p:spPr/>
        <p:txBody>
          <a:bodyPr>
            <a:noAutofit/>
          </a:bodyPr>
          <a:lstStyle/>
          <a:p>
            <a:pPr>
              <a:lnSpc>
                <a:spcPct val="100000"/>
              </a:lnSpc>
              <a:spcBef>
                <a:spcPts val="1200"/>
              </a:spcBef>
              <a:buFontTx/>
              <a:buNone/>
            </a:pPr>
            <a:r>
              <a:rPr lang="ar-AE" altLang="de-DE" sz="2400" dirty="0">
                <a:solidFill>
                  <a:srgbClr val="333333"/>
                </a:solidFill>
              </a:rPr>
              <a:t>أمثلة على تواطؤ محتمل للآخرين ، ولكن يجب أيضا عوامل هامة أخرى</a:t>
            </a:r>
            <a:r>
              <a:rPr lang="de-DE" altLang="de-DE" sz="2400" dirty="0">
                <a:solidFill>
                  <a:srgbClr val="333333"/>
                </a:solidFill>
              </a:rPr>
              <a:t> </a:t>
            </a:r>
          </a:p>
          <a:p>
            <a:pPr>
              <a:lnSpc>
                <a:spcPct val="100000"/>
              </a:lnSpc>
              <a:spcBef>
                <a:spcPts val="1200"/>
              </a:spcBef>
              <a:buFontTx/>
              <a:buNone/>
            </a:pPr>
            <a:r>
              <a:rPr lang="ar-AE" altLang="de-DE" sz="2400" dirty="0">
                <a:solidFill>
                  <a:srgbClr val="333333"/>
                </a:solidFill>
              </a:rPr>
              <a:t>ينبغي النظر فيها.</a:t>
            </a:r>
            <a:endParaRPr lang="de-DE" altLang="de-DE" sz="2400" dirty="0">
              <a:solidFill>
                <a:srgbClr val="333333"/>
              </a:solidFill>
            </a:endParaRPr>
          </a:p>
          <a:p>
            <a:pPr>
              <a:lnSpc>
                <a:spcPct val="100000"/>
              </a:lnSpc>
              <a:spcBef>
                <a:spcPts val="1200"/>
              </a:spcBef>
              <a:buFontTx/>
              <a:buNone/>
            </a:pPr>
            <a:r>
              <a:rPr lang="ar-AE" altLang="de-DE" sz="2400" dirty="0">
                <a:solidFill>
                  <a:srgbClr val="004992"/>
                </a:solidFill>
              </a:rPr>
              <a:t>مثال </a:t>
            </a:r>
            <a:r>
              <a:rPr lang="de-DE" altLang="de-DE" sz="2400" dirty="0">
                <a:solidFill>
                  <a:srgbClr val="004992"/>
                </a:solidFill>
              </a:rPr>
              <a:t>2 </a:t>
            </a:r>
            <a:r>
              <a:rPr lang="ar-AE" altLang="de-DE" sz="2400" dirty="0">
                <a:solidFill>
                  <a:srgbClr val="004992"/>
                </a:solidFill>
              </a:rPr>
              <a:t>:</a:t>
            </a:r>
            <a:endParaRPr lang="de-DE" altLang="de-DE" sz="2400" dirty="0">
              <a:solidFill>
                <a:srgbClr val="004992"/>
              </a:solidFill>
            </a:endParaRPr>
          </a:p>
          <a:p>
            <a:pPr>
              <a:lnSpc>
                <a:spcPct val="100000"/>
              </a:lnSpc>
              <a:spcBef>
                <a:spcPts val="1200"/>
              </a:spcBef>
              <a:buFontTx/>
              <a:buNone/>
            </a:pPr>
            <a:r>
              <a:rPr lang="ar-AE" altLang="de-DE" sz="2400" dirty="0">
                <a:solidFill>
                  <a:srgbClr val="004992"/>
                </a:solidFill>
              </a:rPr>
              <a:t>على سبيل المثال: </a:t>
            </a:r>
            <a:r>
              <a:rPr lang="ar-AE" altLang="de-DE" sz="2400" dirty="0">
                <a:solidFill>
                  <a:srgbClr val="333333"/>
                </a:solidFill>
              </a:rPr>
              <a:t>جون يعاني من مرضه لمرة خرى!</a:t>
            </a:r>
            <a:endParaRPr lang="de-DE" altLang="de-DE" sz="2400" dirty="0">
              <a:solidFill>
                <a:srgbClr val="333333"/>
              </a:solidFill>
            </a:endParaRPr>
          </a:p>
          <a:p>
            <a:pPr>
              <a:lnSpc>
                <a:spcPct val="100000"/>
              </a:lnSpc>
              <a:spcBef>
                <a:spcPts val="1200"/>
              </a:spcBef>
              <a:buFontTx/>
              <a:buNone/>
            </a:pPr>
            <a:r>
              <a:rPr lang="ar-AE" altLang="de-DE" sz="2400" dirty="0">
                <a:solidFill>
                  <a:srgbClr val="004992"/>
                </a:solidFill>
              </a:rPr>
              <a:t>الافكار الخاصة:</a:t>
            </a:r>
            <a:r>
              <a:rPr lang="de-DE" altLang="de-DE" sz="2400" dirty="0">
                <a:solidFill>
                  <a:srgbClr val="004992"/>
                </a:solidFill>
              </a:rPr>
              <a:t> </a:t>
            </a:r>
            <a:r>
              <a:rPr lang="ar-AE" altLang="de-DE" sz="2400" dirty="0">
                <a:solidFill>
                  <a:srgbClr val="333333"/>
                </a:solidFill>
              </a:rPr>
              <a:t>اصبح جون ريضا بسبب ذكريات الطفولة السيئة -- تعرض للضرب </a:t>
            </a:r>
            <a:endParaRPr lang="de-DE" altLang="de-DE" sz="2400" dirty="0">
              <a:solidFill>
                <a:srgbClr val="333333"/>
              </a:solidFill>
            </a:endParaRPr>
          </a:p>
          <a:p>
            <a:pPr>
              <a:lnSpc>
                <a:spcPct val="100000"/>
              </a:lnSpc>
              <a:spcBef>
                <a:spcPts val="1200"/>
              </a:spcBef>
              <a:buFontTx/>
              <a:buNone/>
            </a:pPr>
            <a:r>
              <a:rPr lang="ar-AE" altLang="de-DE" sz="2400" dirty="0">
                <a:solidFill>
                  <a:srgbClr val="333333"/>
                </a:solidFill>
              </a:rPr>
              <a:t>في كثير من الأحيان كطفل.</a:t>
            </a:r>
            <a:endParaRPr lang="de-DE" altLang="de-DE" sz="2400" dirty="0">
              <a:solidFill>
                <a:srgbClr val="333333"/>
              </a:solidFill>
            </a:endParaRPr>
          </a:p>
          <a:p>
            <a:pPr>
              <a:lnSpc>
                <a:spcPct val="100000"/>
              </a:lnSpc>
              <a:spcBef>
                <a:spcPts val="1200"/>
              </a:spcBef>
              <a:buFontTx/>
              <a:buNone/>
            </a:pPr>
            <a:r>
              <a:rPr lang="ar-AE" altLang="de-DE" sz="2400" dirty="0">
                <a:solidFill>
                  <a:srgbClr val="004992"/>
                </a:solidFill>
              </a:rPr>
              <a:t>تفسير بديل:</a:t>
            </a:r>
            <a:r>
              <a:rPr lang="de-DE" altLang="de-DE" sz="2400" dirty="0">
                <a:solidFill>
                  <a:srgbClr val="004992"/>
                </a:solidFill>
              </a:rPr>
              <a:t> </a:t>
            </a:r>
            <a:r>
              <a:rPr lang="ar-AE" altLang="de-DE" sz="2400" dirty="0">
                <a:solidFill>
                  <a:srgbClr val="333333"/>
                </a:solidFill>
              </a:rPr>
              <a:t>ولكن: قد يكون هذا السبب ، لكنه ممكن له سبب خر مهم: التوقف </a:t>
            </a:r>
            <a:endParaRPr lang="de-DE" altLang="de-DE" sz="2400" dirty="0">
              <a:solidFill>
                <a:srgbClr val="333333"/>
              </a:solidFill>
            </a:endParaRPr>
          </a:p>
          <a:p>
            <a:pPr>
              <a:lnSpc>
                <a:spcPct val="100000"/>
              </a:lnSpc>
              <a:spcBef>
                <a:spcPts val="1200"/>
              </a:spcBef>
              <a:buFontTx/>
              <a:buNone/>
            </a:pPr>
            <a:r>
              <a:rPr lang="ar-AE" altLang="de-DE" sz="2400" dirty="0">
                <a:solidFill>
                  <a:srgbClr val="333333"/>
                </a:solidFill>
              </a:rPr>
              <a:t>عن الدواء، والنزاع خطيرة خلال العمل مع الخوف من فقدان وظيفة</a:t>
            </a:r>
            <a:r>
              <a:rPr lang="de-DE" altLang="de-DE" sz="2400" dirty="0">
                <a:solidFill>
                  <a:srgbClr val="333333"/>
                </a:solidFill>
              </a:rPr>
              <a:t>.</a:t>
            </a:r>
            <a:endParaRPr lang="en-AU" altLang="de-DE" sz="2400" dirty="0">
              <a:solidFill>
                <a:srgbClr val="333333"/>
              </a:solidFill>
            </a:endParaRPr>
          </a:p>
        </p:txBody>
      </p:sp>
      <p:sp>
        <p:nvSpPr>
          <p:cNvPr id="4" name="Footer Placeholder 3"/>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55</a:t>
            </a:fld>
            <a:endParaRPr lang="de-DE"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r"/>
            <a:r>
              <a:rPr lang="ar-AE" altLang="ko-KR" sz="3600">
                <a:solidFill>
                  <a:srgbClr val="004992"/>
                </a:solidFill>
                <a:latin typeface="+mn-lt"/>
                <a:ea typeface="+mn-ea"/>
                <a:cs typeface="+mn-cs"/>
              </a:rPr>
              <a:t>شكرا لنتباهكم!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114935" marR="333375" lvl="0" algn="r" defTabSz="914400">
              <a:lnSpc>
                <a:spcPct val="100000"/>
              </a:lnSpc>
              <a:spcBef>
                <a:spcPts val="800"/>
              </a:spcBef>
            </a:pPr>
            <a:r>
              <a:rPr lang="ar-AE" altLang="ko-KR" i="1" dirty="0">
                <a:solidFill>
                  <a:srgbClr val="004992"/>
                </a:solidFill>
                <a:latin typeface="+mj-lt"/>
                <a:ea typeface="+mj-ea"/>
                <a:cs typeface="+mj-cs"/>
              </a:rPr>
              <a:t>للمدربين:</a:t>
            </a:r>
          </a:p>
          <a:p>
            <a:pPr marL="114935" marR="333375" lvl="0" algn="r" defTabSz="914400">
              <a:lnSpc>
                <a:spcPct val="100000"/>
              </a:lnSpc>
              <a:spcBef>
                <a:spcPts val="800"/>
              </a:spcBef>
            </a:pPr>
            <a:r>
              <a:rPr lang="ar-AE" altLang="ko-KR" dirty="0">
                <a:solidFill>
                  <a:srgbClr val="004992"/>
                </a:solidFill>
                <a:latin typeface="+mj-lt"/>
                <a:ea typeface="+mj-ea"/>
                <a:cs typeface="+mj-cs"/>
              </a:rPr>
              <a:t>يرجى توزيع أوراق العمل. قدم تطبيقنا</a:t>
            </a:r>
            <a:r>
              <a:rPr lang="en-US" altLang="ko-KR" dirty="0">
                <a:solidFill>
                  <a:srgbClr val="004992"/>
                </a:solidFill>
                <a:latin typeface="+mj-lt"/>
                <a:ea typeface="+mj-ea"/>
                <a:cs typeface="+mj-cs"/>
              </a:rPr>
              <a:t> ) COGITO </a:t>
            </a:r>
            <a:r>
              <a:rPr lang="ar-AE" altLang="ko-KR" dirty="0">
                <a:solidFill>
                  <a:srgbClr val="004992"/>
                </a:solidFill>
                <a:latin typeface="+mj-lt"/>
                <a:ea typeface="+mj-ea"/>
                <a:cs typeface="+mj-cs"/>
              </a:rPr>
              <a:t>تنزيله مجانًا). </a:t>
            </a:r>
            <a:endParaRPr lang="en-US" altLang="ko-KR" dirty="0">
              <a:solidFill>
                <a:srgbClr val="004992"/>
              </a:solidFill>
              <a:latin typeface="+mj-lt"/>
              <a:ea typeface="+mj-ea"/>
              <a:cs typeface="+mj-cs"/>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sp>
        <p:nvSpPr>
          <p:cNvPr id="2" name="Footer Placeholder 1"/>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56</a:t>
            </a:fld>
            <a:endParaRPr lang="de-DE" dirty="0"/>
          </a:p>
        </p:txBody>
      </p:sp>
    </p:spTree>
    <p:extLst>
      <p:ext uri="{BB962C8B-B14F-4D97-AF65-F5344CB8AC3E}">
        <p14:creationId xmlns:p14="http://schemas.microsoft.com/office/powerpoint/2010/main" val="28100604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563431466"/>
              </p:ext>
            </p:extLst>
          </p:nvPr>
        </p:nvGraphicFramePr>
        <p:xfrm>
          <a:off x="408954" y="2011680"/>
          <a:ext cx="11375999" cy="46817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Sabine Sperber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Shadowchaser/Schattenverfolgung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Benny-Kristin Fischer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US"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Ethnocentrics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Beijing-Trading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Claim (of shoes)/Schuhreklamation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Brett 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The quiet room - 1 of 3</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When you enter the room everyone turns silent/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Leute verstummen beim Betreten des Raumes</a:t>
                      </a:r>
                      <a:endParaRPr kumimoji="0" lang="de-DE"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Todd Rieth</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Lipstick</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Critical look in the mirror/Kritischer Blick in den Spiegel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avdgaag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Marking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Failing an exam/Sie fallen durch eine Prüfung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Heidi Wittwer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schreiende Hand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Screaming hand/Schreiende Hand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Erwyn van der Meer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mn-lt"/>
                          <a:ea typeface="+mn-ea"/>
                          <a:cs typeface="+mn-cs"/>
                        </a:rPr>
                        <a:t>Diner at Chateau de Violet</a:t>
                      </a:r>
                      <a:endParaRPr kumimoji="0" lang="fr-FR"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 friend invites you for dinner (plate with food)/</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Jemand lädt sie zum Essen ein (Menü)</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Kambiz Kamrani</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Bored Traffic Man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 policeman stops a car on the street/Polizist stoppt Auto auf der Landstraße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Jochen Schmidt-Oem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fotocommunity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Zocker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Win in a gamble (dice, clock, money)/</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Sie gewinnen im Spiel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57</a:t>
            </a:fld>
            <a:endParaRPr lang="de-DE" dirty="0"/>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377375668"/>
              </p:ext>
            </p:extLst>
          </p:nvPr>
        </p:nvGraphicFramePr>
        <p:xfrm>
          <a:off x="408954" y="2011680"/>
          <a:ext cx="11375999" cy="34930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robertrazrblog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02-07-06_1728</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Scratch/Kratzer am Auto</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haysophie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DSCN3940</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Taking the blood pressure/Blutdruckmessung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Katrin Ze.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enttäuscht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 friend refused to help you with your work/Eine Bekannte hat sich geweigert ihnen bei der Arbeit zu helfen</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penmachine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Big Presents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Presents/Geschenke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Simon Pais-Thomas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Stupid Me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 friend says you are stupid (black/white, portrait of a man)/Jemand findet Sie dumm</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valentinapowers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Cry Baby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Crying baby/Schreiendes Baby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Heidi Wittwer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He Du! Gewalt ist keine Lösung</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Respect (two fists)/</a:t>
                      </a:r>
                      <a:r>
                        <a:rPr kumimoji="0" lang="en-US" sz="1000" b="0" i="0" u="none" strike="noStrike" cap="none" normalizeH="0" baseline="0" dirty="0" err="1">
                          <a:ln>
                            <a:noFill/>
                          </a:ln>
                          <a:solidFill>
                            <a:srgbClr val="333333"/>
                          </a:solidFill>
                          <a:effectLst/>
                          <a:latin typeface="+mn-lt"/>
                          <a:ea typeface="+mn-ea"/>
                          <a:cs typeface="+mn-cs"/>
                        </a:rPr>
                        <a:t>Respekt</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zwei</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Fäuste</a:t>
                      </a:r>
                      <a:r>
                        <a:rPr kumimoji="0" lang="en-US" sz="1000" b="0" i="0" u="none" strike="noStrike" cap="none" normalizeH="0" baseline="0" dirty="0">
                          <a:ln>
                            <a:noFill/>
                          </a:ln>
                          <a:solidFill>
                            <a:srgbClr val="333333"/>
                          </a:solidFill>
                          <a:effectLst/>
                          <a:latin typeface="+mn-lt"/>
                          <a:ea typeface="+mn-ea"/>
                          <a:cs typeface="+mn-cs"/>
                        </a:rPr>
                        <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2" name="Footer Placeholder 1"/>
          <p:cNvSpPr>
            <a:spLocks noGrp="1"/>
          </p:cNvSpPr>
          <p:nvPr>
            <p:ph type="ftr" sz="quarter" idx="11"/>
          </p:nvPr>
        </p:nvSpPr>
        <p:spPr/>
        <p:txBody>
          <a:bodyPr/>
          <a:lstStyle/>
          <a:p>
            <a:r>
              <a:rPr lang="ar-SA" dirty="0"/>
              <a:t>التدريب رقم 1 –  طريقة تفسير الأحدات إلقاء ا لوم و أخد الائتمان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58</a:t>
            </a:fld>
            <a:endParaRPr lang="de-DE" dirty="0"/>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5047</Words>
  <Application>Microsoft Office PowerPoint</Application>
  <PresentationFormat>Benutzerdefiniert</PresentationFormat>
  <Paragraphs>661</Paragraphs>
  <Slides>58</Slides>
  <Notes>58</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58</vt:i4>
      </vt:variant>
    </vt:vector>
  </HeadingPairs>
  <TitlesOfParts>
    <vt:vector size="67" baseType="lpstr">
      <vt:lpstr>Arial</vt:lpstr>
      <vt:lpstr>Calibri Light</vt:lpstr>
      <vt:lpstr>Symbol</vt:lpstr>
      <vt:lpstr>Times New Roman</vt:lpstr>
      <vt:lpstr>Verdana</vt:lpstr>
      <vt:lpstr>Wingdings</vt:lpstr>
      <vt:lpstr>Wingdings</vt:lpstr>
      <vt:lpstr>UKE_PPT-Vorlage_16zu9</vt:lpstr>
      <vt:lpstr>2_UKE_PPT-Vorlage_16zu9</vt:lpstr>
      <vt:lpstr>التدريب راقم:MCT 1 A  طريقة تفسير الأحدات إلقاء ا لوم و أخد الائتمان </vt:lpstr>
      <vt:lpstr>طريقة تفسير الأحدات: إلقاء ا لوم و أخد الائتمان</vt:lpstr>
      <vt:lpstr>طريقة تفسير الأحدات: إلقاء ا لوم و أخد الائتمان</vt:lpstr>
      <vt:lpstr>طريقة تفسير الأحدات: إلقاء ا لوم و أخد الائتمان</vt:lpstr>
      <vt:lpstr>التفسير</vt:lpstr>
      <vt:lpstr>التفسير</vt:lpstr>
      <vt:lpstr>التفسير</vt:lpstr>
      <vt:lpstr>إلقاء ا لوم و أخد الائتمان</vt:lpstr>
      <vt:lpstr>تخرج من المستشفى بدون أي تحسن</vt:lpstr>
      <vt:lpstr>تخرج من المستشفى بدون أي تحسن</vt:lpstr>
      <vt:lpstr>تخرج من المستشفى بدون أي تحسن</vt:lpstr>
      <vt:lpstr>تخرج من المستشفى بدون أي تحسن</vt:lpstr>
      <vt:lpstr>تخرج من المستشفى بدون أي تحسن</vt:lpstr>
      <vt:lpstr>الآثار السلبية لبعض الأمكانيات في تفسير الأحداث السيئة!</vt:lpstr>
      <vt:lpstr>الآثار السلبية لبعض الأمكانيات في تفسير الأحداث السيئة!</vt:lpstr>
      <vt:lpstr>الآثار السلبية لبعض الأمكانيات في تفسير الأحداث السيئة!</vt:lpstr>
      <vt:lpstr>الآثار السلبية لبعض الأمكانيات في تفسير الأحداث السيئة!</vt:lpstr>
      <vt:lpstr>الآثار السلبية لبعض الأمكانيات في تفسير الأحداث السيئة!</vt:lpstr>
      <vt:lpstr>آثار نسبية لبعض الحالات المعينة للأحداث الإيجابية!</vt:lpstr>
      <vt:lpstr>آثار نسبية لبعض الحالات المعينة للأحداث الإيجابية!</vt:lpstr>
      <vt:lpstr>آثار نسبية لبعض الحالات المعينة للأحداث الإيجابية!</vt:lpstr>
      <vt:lpstr>آثار نسبية لبعض الحالات المعينة للأحداث الإيجابية!</vt:lpstr>
      <vt:lpstr>آثار نسبية لبعض الحالات المعينة للأحداث الإيجابية!</vt:lpstr>
      <vt:lpstr>لماذا نفعل هدا؟</vt:lpstr>
      <vt:lpstr>لماذا نفعل هدا؟</vt:lpstr>
      <vt:lpstr>كيف يؤدي التفسير من جانب واحد الى تفسير خاطئ للأ حدات خلال مراحل الحالة الدهانية البسيشوج - أمثلة</vt:lpstr>
      <vt:lpstr>طريقة تفسير الأحدات أهداف التدريب رقم واحد:</vt:lpstr>
      <vt:lpstr>قدمت شكوة على البائع تم رد لك ثمن الشراء بالكامل</vt:lpstr>
      <vt:lpstr>عندما تدخل في الغرفة يتوقف الجميع عن الحديث</vt:lpstr>
      <vt:lpstr>يقول لك شخص ان ضهرك لا يبدو جيدا</vt:lpstr>
      <vt:lpstr>فشلت في الامتحان</vt:lpstr>
      <vt:lpstr>تعال بالأمثلة الخاصة بك</vt:lpstr>
      <vt:lpstr>صوت داخلي يقول لك انك لست جيدا</vt:lpstr>
      <vt:lpstr>صوت داخلي يقول لك انك لست جيدا</vt:lpstr>
      <vt:lpstr>صوت داخلي يقول لك انك لست جيدا</vt:lpstr>
      <vt:lpstr>سمع الأصوات أفكاري الخاصة أو أفكار خارجية؟ إيجابيات وسلبيات</vt:lpstr>
      <vt:lpstr>سمع الأصوات أفكاري الخاصة أو أفكار خارجية؟ إيجابيات وسلبيات</vt:lpstr>
      <vt:lpstr>سمع الأصوات أفكاري الخاصة أو أفكار خارجية؟ إيجابيات وسلبيات</vt:lpstr>
      <vt:lpstr>سمع الأصوات أفكاري الخاصة أو أفكار خارجية؟ إيجابيات وسلبيات</vt:lpstr>
      <vt:lpstr>سمع الأصوات أفكاري الخاصة أو أفكار خارجية؟ إيجابيات وسلبيات</vt:lpstr>
      <vt:lpstr>صديق يدعوك للعشاء</vt:lpstr>
      <vt:lpstr>شرطي يوقف سيارتك</vt:lpstr>
      <vt:lpstr>ربحت في اللعبة</vt:lpstr>
      <vt:lpstr>عندما تقترب من السيارة ، لاحظت وجود خدش في الطلاء</vt:lpstr>
      <vt:lpstr>يكتشف الطبيب أن لديك ارتفاع ضغط الدم</vt:lpstr>
      <vt:lpstr>رفض صديق مساعدتك في عملك</vt:lpstr>
      <vt:lpstr>صديق فاجأك بهدية</vt:lpstr>
      <vt:lpstr>يقول لك صديقك بأنك أنت غبيا</vt:lpstr>
      <vt:lpstr>طفل جارك يبدأ في البكاء بعدما لمسته</vt:lpstr>
      <vt:lpstr>صديق يقول لك انه لا يحترمك</vt:lpstr>
      <vt:lpstr>التنقيل الي الحياة اليومية</vt:lpstr>
      <vt:lpstr>التنقيل الي الحياة اليومية</vt:lpstr>
      <vt:lpstr>التنقيل الي الحياة اليومية</vt:lpstr>
      <vt:lpstr>ماهية العلاقة بالحالة الذهنية البسيشوج؟</vt:lpstr>
      <vt:lpstr>ماهية العلاقة بالحالة الذهنية البسيشوج؟</vt:lpstr>
      <vt:lpstr>شكرا لنتباهكم!</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457</cp:revision>
  <dcterms:created xsi:type="dcterms:W3CDTF">2004-10-11T13:21:01Z</dcterms:created>
  <dcterms:modified xsi:type="dcterms:W3CDTF">2021-12-06T08:49:01Z</dcterms:modified>
</cp:coreProperties>
</file>