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1"/>
    <p:sldMasterId id="2147483818" r:id="rId2"/>
  </p:sldMasterIdLst>
  <p:notesMasterIdLst>
    <p:notesMasterId r:id="rId58"/>
  </p:notesMasterIdLst>
  <p:handoutMasterIdLst>
    <p:handoutMasterId r:id="rId59"/>
  </p:handoutMasterIdLst>
  <p:sldIdLst>
    <p:sldId id="494" r:id="rId3"/>
    <p:sldId id="399" r:id="rId4"/>
    <p:sldId id="311" r:id="rId5"/>
    <p:sldId id="312" r:id="rId6"/>
    <p:sldId id="450" r:id="rId7"/>
    <p:sldId id="462" r:id="rId8"/>
    <p:sldId id="461" r:id="rId9"/>
    <p:sldId id="460" r:id="rId10"/>
    <p:sldId id="463" r:id="rId11"/>
    <p:sldId id="466" r:id="rId12"/>
    <p:sldId id="465" r:id="rId13"/>
    <p:sldId id="405" r:id="rId14"/>
    <p:sldId id="467" r:id="rId15"/>
    <p:sldId id="353" r:id="rId16"/>
    <p:sldId id="469" r:id="rId17"/>
    <p:sldId id="468" r:id="rId18"/>
    <p:sldId id="355" r:id="rId19"/>
    <p:sldId id="357" r:id="rId20"/>
    <p:sldId id="471" r:id="rId21"/>
    <p:sldId id="470" r:id="rId22"/>
    <p:sldId id="328" r:id="rId23"/>
    <p:sldId id="407" r:id="rId24"/>
    <p:sldId id="473" r:id="rId25"/>
    <p:sldId id="472" r:id="rId26"/>
    <p:sldId id="408" r:id="rId27"/>
    <p:sldId id="474" r:id="rId28"/>
    <p:sldId id="433" r:id="rId29"/>
    <p:sldId id="409" r:id="rId30"/>
    <p:sldId id="389" r:id="rId31"/>
    <p:sldId id="390" r:id="rId32"/>
    <p:sldId id="391" r:id="rId33"/>
    <p:sldId id="359" r:id="rId34"/>
    <p:sldId id="475" r:id="rId35"/>
    <p:sldId id="476" r:id="rId36"/>
    <p:sldId id="360" r:id="rId37"/>
    <p:sldId id="380" r:id="rId38"/>
    <p:sldId id="478" r:id="rId39"/>
    <p:sldId id="477" r:id="rId40"/>
    <p:sldId id="364" r:id="rId41"/>
    <p:sldId id="480" r:id="rId42"/>
    <p:sldId id="479" r:id="rId43"/>
    <p:sldId id="366" r:id="rId44"/>
    <p:sldId id="483" r:id="rId45"/>
    <p:sldId id="482" r:id="rId46"/>
    <p:sldId id="481" r:id="rId47"/>
    <p:sldId id="337" r:id="rId48"/>
    <p:sldId id="486" r:id="rId49"/>
    <p:sldId id="485" r:id="rId50"/>
    <p:sldId id="484" r:id="rId51"/>
    <p:sldId id="489" r:id="rId52"/>
    <p:sldId id="492" r:id="rId53"/>
    <p:sldId id="491" r:id="rId54"/>
    <p:sldId id="493" r:id="rId55"/>
    <p:sldId id="414" r:id="rId56"/>
    <p:sldId id="415" r:id="rId57"/>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15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DC0CB"/>
    <a:srgbClr val="006699"/>
    <a:srgbClr val="3333CC"/>
    <a:srgbClr val="66FF33"/>
    <a:srgbClr val="FFFF00"/>
    <a:srgbClr val="FF0000"/>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71" autoAdjust="0"/>
    <p:restoredTop sz="94660"/>
  </p:normalViewPr>
  <p:slideViewPr>
    <p:cSldViewPr>
      <p:cViewPr varScale="1">
        <p:scale>
          <a:sx n="62" d="100"/>
          <a:sy n="62" d="100"/>
        </p:scale>
        <p:origin x="1060" y="76"/>
      </p:cViewPr>
      <p:guideLst>
        <p:guide orient="horz" pos="315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047E03DC-1BE5-4118-A9F0-1F264164469D}" type="slidenum">
              <a:rPr lang="en-GB" altLang="de-DE"/>
              <a:pPr/>
              <a:t>‹Nr.›</a:t>
            </a:fld>
            <a:endParaRPr lang="en-GB" altLang="de-DE"/>
          </a:p>
        </p:txBody>
      </p:sp>
    </p:spTree>
    <p:extLst>
      <p:ext uri="{BB962C8B-B14F-4D97-AF65-F5344CB8AC3E}">
        <p14:creationId xmlns:p14="http://schemas.microsoft.com/office/powerpoint/2010/main" val="2647486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de-DE"/>
          </a:p>
        </p:txBody>
      </p:sp>
      <p:sp>
        <p:nvSpPr>
          <p:cNvPr id="7270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A73A934D-67A6-4E24-8D3D-0B65ABD7E784}" type="slidenum">
              <a:rPr lang="de-DE" altLang="de-DE"/>
              <a:pPr/>
              <a:t>‹Nr.›</a:t>
            </a:fld>
            <a:endParaRPr lang="de-DE" altLang="de-DE"/>
          </a:p>
        </p:txBody>
      </p:sp>
    </p:spTree>
    <p:extLst>
      <p:ext uri="{BB962C8B-B14F-4D97-AF65-F5344CB8AC3E}">
        <p14:creationId xmlns:p14="http://schemas.microsoft.com/office/powerpoint/2010/main" val="16559947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502A77-518F-4D54-8382-DB192A5015A9}" type="slidenum">
              <a:rPr lang="de-DE" altLang="de-DE" sz="1300"/>
              <a:pPr eaLnBrk="1" hangingPunct="1">
                <a:spcBef>
                  <a:spcPct val="0"/>
                </a:spcBef>
              </a:pPr>
              <a:t>2</a:t>
            </a:fld>
            <a:endParaRPr lang="de-DE"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3590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EB8DE9B-6C1D-465E-9500-2BCEC047460A}" type="slidenum">
              <a:rPr lang="de-DE" altLang="de-DE" sz="1300"/>
              <a:pPr eaLnBrk="1" hangingPunct="1">
                <a:spcBef>
                  <a:spcPct val="0"/>
                </a:spcBef>
              </a:pPr>
              <a:t>3</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4259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3EF935C-FAD9-42AC-984F-83A516BFBCFF}" type="slidenum">
              <a:rPr lang="de-DE" altLang="de-DE" sz="1300"/>
              <a:pPr eaLnBrk="1" hangingPunct="1">
                <a:spcBef>
                  <a:spcPct val="0"/>
                </a:spcBef>
              </a:pPr>
              <a:t>4</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0991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AA79C4-27BB-4AF0-A7ED-DE36581C852A}" type="slidenum">
              <a:rPr lang="de-DE" altLang="de-DE" sz="1300"/>
              <a:pPr eaLnBrk="1" hangingPunct="1">
                <a:spcBef>
                  <a:spcPct val="0"/>
                </a:spcBef>
              </a:pPr>
              <a:t>5</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2215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AA79C4-27BB-4AF0-A7ED-DE36581C852A}" type="slidenum">
              <a:rPr lang="de-DE" altLang="de-DE" sz="1300"/>
              <a:pPr eaLnBrk="1" hangingPunct="1">
                <a:spcBef>
                  <a:spcPct val="0"/>
                </a:spcBef>
              </a:pPr>
              <a:t>6</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2215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AA79C4-27BB-4AF0-A7ED-DE36581C852A}" type="slidenum">
              <a:rPr lang="de-DE" altLang="de-DE" sz="1300"/>
              <a:pPr eaLnBrk="1" hangingPunct="1">
                <a:spcBef>
                  <a:spcPct val="0"/>
                </a:spcBef>
              </a:pPr>
              <a:t>7</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2215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AA79C4-27BB-4AF0-A7ED-DE36581C852A}" type="slidenum">
              <a:rPr lang="de-DE" altLang="de-DE" sz="1300"/>
              <a:pPr eaLnBrk="1" hangingPunct="1">
                <a:spcBef>
                  <a:spcPct val="0"/>
                </a:spcBef>
              </a:pPr>
              <a:t>8</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2215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6C61FC-F434-419C-80F5-0B2CD9978F71}" type="slidenum">
              <a:rPr lang="de-DE" altLang="de-DE" sz="1300"/>
              <a:pPr eaLnBrk="1" hangingPunct="1">
                <a:spcBef>
                  <a:spcPct val="0"/>
                </a:spcBef>
              </a:pPr>
              <a:t>9</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7953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6C61FC-F434-419C-80F5-0B2CD9978F71}" type="slidenum">
              <a:rPr lang="de-DE" altLang="de-DE" sz="1300"/>
              <a:pPr eaLnBrk="1" hangingPunct="1">
                <a:spcBef>
                  <a:spcPct val="0"/>
                </a:spcBef>
              </a:pPr>
              <a:t>10</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7953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6C61FC-F434-419C-80F5-0B2CD9978F71}" type="slidenum">
              <a:rPr lang="de-DE" altLang="de-DE" sz="1300"/>
              <a:pPr eaLnBrk="1" hangingPunct="1">
                <a:spcBef>
                  <a:spcPct val="0"/>
                </a:spcBef>
              </a:pPr>
              <a:t>11</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7953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DCDB3E2-61EF-4B50-A462-DF965C777DFC}" type="slidenum">
              <a:rPr lang="de-DE" altLang="de-DE" sz="1300"/>
              <a:pPr eaLnBrk="1" hangingPunct="1">
                <a:spcBef>
                  <a:spcPct val="0"/>
                </a:spcBef>
              </a:pPr>
              <a:t>12</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89510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9F69373-2AAD-49B3-8A0B-115076187AE9}" type="slidenum">
              <a:rPr lang="de-DE" altLang="de-DE" sz="1300"/>
              <a:pPr eaLnBrk="1" hangingPunct="1">
                <a:spcBef>
                  <a:spcPct val="0"/>
                </a:spcBef>
              </a:pPr>
              <a:t>14</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2435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9F69373-2AAD-49B3-8A0B-115076187AE9}" type="slidenum">
              <a:rPr lang="de-DE" altLang="de-DE" sz="1300"/>
              <a:pPr eaLnBrk="1" hangingPunct="1">
                <a:spcBef>
                  <a:spcPct val="0"/>
                </a:spcBef>
              </a:pPr>
              <a:t>15</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24355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9F69373-2AAD-49B3-8A0B-115076187AE9}" type="slidenum">
              <a:rPr lang="de-DE" altLang="de-DE" sz="1300"/>
              <a:pPr eaLnBrk="1" hangingPunct="1">
                <a:spcBef>
                  <a:spcPct val="0"/>
                </a:spcBef>
              </a:pPr>
              <a:t>16</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2435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EED2134-BFDF-4057-A309-3F1B9E12D08D}" type="slidenum">
              <a:rPr lang="de-DE" altLang="de-DE" sz="1300"/>
              <a:pPr eaLnBrk="1" hangingPunct="1">
                <a:spcBef>
                  <a:spcPct val="0"/>
                </a:spcBef>
              </a:pPr>
              <a:t>17</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3674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FC04746-1DF6-4D53-9BBB-200DB803E350}" type="slidenum">
              <a:rPr lang="de-DE" altLang="de-DE" sz="1300"/>
              <a:pPr eaLnBrk="1" hangingPunct="1">
                <a:spcBef>
                  <a:spcPct val="0"/>
                </a:spcBef>
              </a:pPr>
              <a:t>18</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2847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FC04746-1DF6-4D53-9BBB-200DB803E350}" type="slidenum">
              <a:rPr lang="de-DE" altLang="de-DE" sz="1300"/>
              <a:pPr eaLnBrk="1" hangingPunct="1">
                <a:spcBef>
                  <a:spcPct val="0"/>
                </a:spcBef>
              </a:pPr>
              <a:t>19</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28476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FC04746-1DF6-4D53-9BBB-200DB803E350}" type="slidenum">
              <a:rPr lang="de-DE" altLang="de-DE" sz="1300"/>
              <a:pPr eaLnBrk="1" hangingPunct="1">
                <a:spcBef>
                  <a:spcPct val="0"/>
                </a:spcBef>
              </a:pPr>
              <a:t>20</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28476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5DC58B4-ABAA-43E1-92DD-C57A4F420FBB}" type="slidenum">
              <a:rPr lang="de-DE" altLang="de-DE" sz="1300"/>
              <a:pPr eaLnBrk="1" hangingPunct="1">
                <a:spcBef>
                  <a:spcPct val="0"/>
                </a:spcBef>
              </a:pPr>
              <a:t>21</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3506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809AD79-DC6D-48A1-83F5-672FB01231E1}" type="slidenum">
              <a:rPr lang="de-DE" altLang="de-DE" sz="1300"/>
              <a:pPr eaLnBrk="1" hangingPunct="1">
                <a:spcBef>
                  <a:spcPct val="0"/>
                </a:spcBef>
              </a:pPr>
              <a:t>22</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37894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809AD79-DC6D-48A1-83F5-672FB01231E1}" type="slidenum">
              <a:rPr lang="de-DE" altLang="de-DE" sz="1300"/>
              <a:pPr eaLnBrk="1" hangingPunct="1">
                <a:spcBef>
                  <a:spcPct val="0"/>
                </a:spcBef>
              </a:pPr>
              <a:t>23</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37894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809AD79-DC6D-48A1-83F5-672FB01231E1}" type="slidenum">
              <a:rPr lang="de-DE" altLang="de-DE" sz="1300"/>
              <a:pPr eaLnBrk="1" hangingPunct="1">
                <a:spcBef>
                  <a:spcPct val="0"/>
                </a:spcBef>
              </a:pPr>
              <a:t>24</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37894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68FAF16-8559-44F2-BA28-55FC1F076853}" type="slidenum">
              <a:rPr lang="de-DE" altLang="de-DE" sz="1300"/>
              <a:pPr eaLnBrk="1" hangingPunct="1">
                <a:spcBef>
                  <a:spcPct val="0"/>
                </a:spcBef>
              </a:pPr>
              <a:t>25</a:t>
            </a:fld>
            <a:endParaRPr lang="de-DE"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4757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68FAF16-8559-44F2-BA28-55FC1F076853}" type="slidenum">
              <a:rPr lang="de-DE" altLang="de-DE" sz="1300"/>
              <a:pPr eaLnBrk="1" hangingPunct="1">
                <a:spcBef>
                  <a:spcPct val="0"/>
                </a:spcBef>
              </a:pPr>
              <a:t>26</a:t>
            </a:fld>
            <a:endParaRPr lang="de-DE"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47578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0C91CA7-18F2-475A-8B51-35E8E336A5E5}" type="slidenum">
              <a:rPr lang="de-DE" altLang="de-DE" sz="1300"/>
              <a:pPr eaLnBrk="1" hangingPunct="1">
                <a:spcBef>
                  <a:spcPct val="0"/>
                </a:spcBef>
              </a:pPr>
              <a:t>27</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69718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A28359C-357A-4DE8-A3F7-9F8B2A48DDF1}" type="slidenum">
              <a:rPr lang="de-DE" altLang="de-DE" sz="1300"/>
              <a:pPr eaLnBrk="1" hangingPunct="1">
                <a:spcBef>
                  <a:spcPct val="0"/>
                </a:spcBef>
              </a:pPr>
              <a:t>28</a:t>
            </a:fld>
            <a:endParaRPr lang="de-DE"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1089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B0747A-3304-4C75-AF18-6B5FB561703D}" type="slidenum">
              <a:rPr lang="de-DE" altLang="de-DE" sz="1300"/>
              <a:pPr eaLnBrk="1" hangingPunct="1">
                <a:spcBef>
                  <a:spcPct val="0"/>
                </a:spcBef>
              </a:pPr>
              <a:t>29</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54005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4A3C6BB-82C2-4723-8BA9-0BFAB879DC5A}" type="slidenum">
              <a:rPr lang="de-DE" altLang="de-DE" sz="1300"/>
              <a:pPr eaLnBrk="1" hangingPunct="1">
                <a:spcBef>
                  <a:spcPct val="0"/>
                </a:spcBef>
              </a:pPr>
              <a:t>30</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86507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63720A2-E00E-40FC-99B7-14FCB1328330}" type="slidenum">
              <a:rPr lang="de-DE" altLang="de-DE" sz="1300"/>
              <a:pPr eaLnBrk="1" hangingPunct="1">
                <a:spcBef>
                  <a:spcPct val="0"/>
                </a:spcBef>
              </a:pPr>
              <a:t>31</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582842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69CB80-F902-4BD3-8D7E-347EDAA0788D}" type="slidenum">
              <a:rPr lang="de-DE" altLang="de-DE" sz="1300"/>
              <a:pPr eaLnBrk="1" hangingPunct="1">
                <a:spcBef>
                  <a:spcPct val="0"/>
                </a:spcBef>
              </a:pPr>
              <a:t>32</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9211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69CB80-F902-4BD3-8D7E-347EDAA0788D}" type="slidenum">
              <a:rPr lang="de-DE" altLang="de-DE" sz="1300"/>
              <a:pPr eaLnBrk="1" hangingPunct="1">
                <a:spcBef>
                  <a:spcPct val="0"/>
                </a:spcBef>
              </a:pPr>
              <a:t>33</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9211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CE0ACDA-0065-47B1-A3FF-B6D012468E18}" type="slidenum">
              <a:rPr lang="de-DE" altLang="de-DE" sz="1300"/>
              <a:pPr eaLnBrk="1" hangingPunct="1">
                <a:spcBef>
                  <a:spcPct val="0"/>
                </a:spcBef>
              </a:pPr>
              <a:t>35</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25864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CD5568-505C-4659-A682-64BB21BE8791}" type="slidenum">
              <a:rPr lang="de-DE" altLang="de-DE" sz="1300"/>
              <a:pPr eaLnBrk="1" hangingPunct="1">
                <a:spcBef>
                  <a:spcPct val="0"/>
                </a:spcBef>
              </a:pPr>
              <a:t>36</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6248239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CD5568-505C-4659-A682-64BB21BE8791}" type="slidenum">
              <a:rPr lang="de-DE" altLang="de-DE" sz="1300"/>
              <a:pPr eaLnBrk="1" hangingPunct="1">
                <a:spcBef>
                  <a:spcPct val="0"/>
                </a:spcBef>
              </a:pPr>
              <a:t>37</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6248239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CD5568-505C-4659-A682-64BB21BE8791}" type="slidenum">
              <a:rPr lang="de-DE" altLang="de-DE" sz="1300"/>
              <a:pPr eaLnBrk="1" hangingPunct="1">
                <a:spcBef>
                  <a:spcPct val="0"/>
                </a:spcBef>
              </a:pPr>
              <a:t>38</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6248239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D8F7700-5F1F-4005-B50C-FE529918C743}" type="slidenum">
              <a:rPr lang="de-DE" altLang="de-DE" sz="1300"/>
              <a:pPr eaLnBrk="1" hangingPunct="1">
                <a:spcBef>
                  <a:spcPct val="0"/>
                </a:spcBef>
              </a:pPr>
              <a:t>39</a:t>
            </a:fld>
            <a:endParaRPr lang="de-DE" altLang="de-DE" sz="1300"/>
          </a:p>
        </p:txBody>
      </p:sp>
      <p:sp>
        <p:nvSpPr>
          <p:cNvPr id="114691" name="Rectangle 1026"/>
          <p:cNvSpPr>
            <a:spLocks noGrp="1" noRot="1" noChangeAspect="1" noChangeArrowheads="1" noTextEdit="1"/>
          </p:cNvSpPr>
          <p:nvPr>
            <p:ph type="sldImg"/>
          </p:nvPr>
        </p:nvSpPr>
        <p:spPr>
          <a:xfrm>
            <a:off x="138113" y="768350"/>
            <a:ext cx="6823075" cy="3836988"/>
          </a:xfrm>
          <a:ln/>
        </p:spPr>
      </p:sp>
      <p:sp>
        <p:nvSpPr>
          <p:cNvPr id="1146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00484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D8F7700-5F1F-4005-B50C-FE529918C743}" type="slidenum">
              <a:rPr lang="de-DE" altLang="de-DE" sz="1300"/>
              <a:pPr eaLnBrk="1" hangingPunct="1">
                <a:spcBef>
                  <a:spcPct val="0"/>
                </a:spcBef>
              </a:pPr>
              <a:t>40</a:t>
            </a:fld>
            <a:endParaRPr lang="de-DE" altLang="de-DE" sz="1300"/>
          </a:p>
        </p:txBody>
      </p:sp>
      <p:sp>
        <p:nvSpPr>
          <p:cNvPr id="114691" name="Rectangle 1026"/>
          <p:cNvSpPr>
            <a:spLocks noGrp="1" noRot="1" noChangeAspect="1" noChangeArrowheads="1" noTextEdit="1"/>
          </p:cNvSpPr>
          <p:nvPr>
            <p:ph type="sldImg"/>
          </p:nvPr>
        </p:nvSpPr>
        <p:spPr>
          <a:xfrm>
            <a:off x="138113" y="768350"/>
            <a:ext cx="6823075" cy="3836988"/>
          </a:xfrm>
          <a:ln/>
        </p:spPr>
      </p:sp>
      <p:sp>
        <p:nvSpPr>
          <p:cNvPr id="1146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00484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D8F7700-5F1F-4005-B50C-FE529918C743}" type="slidenum">
              <a:rPr lang="de-DE" altLang="de-DE" sz="1300"/>
              <a:pPr eaLnBrk="1" hangingPunct="1">
                <a:spcBef>
                  <a:spcPct val="0"/>
                </a:spcBef>
              </a:pPr>
              <a:t>41</a:t>
            </a:fld>
            <a:endParaRPr lang="de-DE" altLang="de-DE" sz="1300"/>
          </a:p>
        </p:txBody>
      </p:sp>
      <p:sp>
        <p:nvSpPr>
          <p:cNvPr id="114691" name="Rectangle 1026"/>
          <p:cNvSpPr>
            <a:spLocks noGrp="1" noRot="1" noChangeAspect="1" noChangeArrowheads="1" noTextEdit="1"/>
          </p:cNvSpPr>
          <p:nvPr>
            <p:ph type="sldImg"/>
          </p:nvPr>
        </p:nvSpPr>
        <p:spPr>
          <a:xfrm>
            <a:off x="138113" y="768350"/>
            <a:ext cx="6823075" cy="3836988"/>
          </a:xfrm>
          <a:ln/>
        </p:spPr>
      </p:sp>
      <p:sp>
        <p:nvSpPr>
          <p:cNvPr id="1146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00484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0503144-6DAA-4531-82B6-16ABBEBF0E2C}" type="slidenum">
              <a:rPr lang="de-DE" altLang="de-DE" sz="1300"/>
              <a:pPr eaLnBrk="1" hangingPunct="1">
                <a:spcBef>
                  <a:spcPct val="0"/>
                </a:spcBef>
              </a:pPr>
              <a:t>42</a:t>
            </a:fld>
            <a:endParaRPr lang="de-DE"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58366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0503144-6DAA-4531-82B6-16ABBEBF0E2C}" type="slidenum">
              <a:rPr lang="de-DE" altLang="de-DE" sz="1300"/>
              <a:pPr eaLnBrk="1" hangingPunct="1">
                <a:spcBef>
                  <a:spcPct val="0"/>
                </a:spcBef>
              </a:pPr>
              <a:t>43</a:t>
            </a:fld>
            <a:endParaRPr lang="de-DE"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58366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0503144-6DAA-4531-82B6-16ABBEBF0E2C}" type="slidenum">
              <a:rPr lang="de-DE" altLang="de-DE" sz="1300"/>
              <a:pPr eaLnBrk="1" hangingPunct="1">
                <a:spcBef>
                  <a:spcPct val="0"/>
                </a:spcBef>
              </a:pPr>
              <a:t>44</a:t>
            </a:fld>
            <a:endParaRPr lang="de-DE"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58366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0503144-6DAA-4531-82B6-16ABBEBF0E2C}" type="slidenum">
              <a:rPr lang="de-DE" altLang="de-DE" sz="1300"/>
              <a:pPr eaLnBrk="1" hangingPunct="1">
                <a:spcBef>
                  <a:spcPct val="0"/>
                </a:spcBef>
              </a:pPr>
              <a:t>45</a:t>
            </a:fld>
            <a:endParaRPr lang="de-DE"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58366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D96756-A49F-41DB-A0D0-69C70CD678EF}" type="slidenum">
              <a:rPr lang="de-DE" altLang="de-DE" sz="1300"/>
              <a:pPr eaLnBrk="1" hangingPunct="1">
                <a:spcBef>
                  <a:spcPct val="0"/>
                </a:spcBef>
              </a:pPr>
              <a:t>46</a:t>
            </a:fld>
            <a:endParaRPr lang="de-DE"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12556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D96756-A49F-41DB-A0D0-69C70CD678EF}" type="slidenum">
              <a:rPr lang="de-DE" altLang="de-DE" sz="1300"/>
              <a:pPr eaLnBrk="1" hangingPunct="1">
                <a:spcBef>
                  <a:spcPct val="0"/>
                </a:spcBef>
              </a:pPr>
              <a:t>47</a:t>
            </a:fld>
            <a:endParaRPr lang="de-DE"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12556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D96756-A49F-41DB-A0D0-69C70CD678EF}" type="slidenum">
              <a:rPr lang="de-DE" altLang="de-DE" sz="1300"/>
              <a:pPr eaLnBrk="1" hangingPunct="1">
                <a:spcBef>
                  <a:spcPct val="0"/>
                </a:spcBef>
              </a:pPr>
              <a:t>48</a:t>
            </a:fld>
            <a:endParaRPr lang="de-DE"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12556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D96756-A49F-41DB-A0D0-69C70CD678EF}" type="slidenum">
              <a:rPr lang="de-DE" altLang="de-DE" sz="1300"/>
              <a:pPr eaLnBrk="1" hangingPunct="1">
                <a:spcBef>
                  <a:spcPct val="0"/>
                </a:spcBef>
              </a:pPr>
              <a:t>49</a:t>
            </a:fld>
            <a:endParaRPr lang="de-DE"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12556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E6594B0-DDDB-4568-833C-C655ADE632C8}" type="slidenum">
              <a:rPr lang="de-DE" altLang="de-DE" sz="1300"/>
              <a:pPr eaLnBrk="1" hangingPunct="1">
                <a:spcBef>
                  <a:spcPct val="0"/>
                </a:spcBef>
              </a:pPr>
              <a:t>50</a:t>
            </a:fld>
            <a:endParaRPr lang="de-DE"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32909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E6594B0-DDDB-4568-833C-C655ADE632C8}" type="slidenum">
              <a:rPr lang="de-DE" altLang="de-DE" sz="1300"/>
              <a:pPr eaLnBrk="1" hangingPunct="1">
                <a:spcBef>
                  <a:spcPct val="0"/>
                </a:spcBef>
              </a:pPr>
              <a:t>51</a:t>
            </a:fld>
            <a:endParaRPr lang="de-DE"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32909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E6594B0-DDDB-4568-833C-C655ADE632C8}" type="slidenum">
              <a:rPr lang="de-DE" altLang="de-DE" sz="1300"/>
              <a:pPr eaLnBrk="1" hangingPunct="1">
                <a:spcBef>
                  <a:spcPct val="0"/>
                </a:spcBef>
              </a:pPr>
              <a:t>52</a:t>
            </a:fld>
            <a:endParaRPr lang="de-DE"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32909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xfrm>
            <a:off x="138113" y="768350"/>
            <a:ext cx="6823075" cy="3836988"/>
          </a:xfrm>
          <a:ln/>
        </p:spPr>
      </p:sp>
      <p:sp>
        <p:nvSpPr>
          <p:cNvPr id="1280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40937071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xfrm>
            <a:off x="138113" y="768350"/>
            <a:ext cx="6823075" cy="3836988"/>
          </a:xfrm>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1729417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8 – الاحترام الذاتي والمزاج</a:t>
            </a:r>
            <a:endParaRPr lang="de-DE"/>
          </a:p>
        </p:txBody>
      </p:sp>
      <p:sp>
        <p:nvSpPr>
          <p:cNvPr id="4" name="Slide Number Placeholder 3"/>
          <p:cNvSpPr>
            <a:spLocks noGrp="1"/>
          </p:cNvSpPr>
          <p:nvPr>
            <p:ph type="sldNum" sz="quarter" idx="12"/>
          </p:nvPr>
        </p:nvSpPr>
        <p:spPr bwMode="gray"/>
        <p:txBody>
          <a:bodyPr/>
          <a:lstStyle>
            <a:lvl1pPr>
              <a:defRPr b="0"/>
            </a:lvl1pPr>
          </a:lstStyle>
          <a:p>
            <a:fld id="{9A6162E5-CE4E-4BDF-BF55-0D11F56A3200}"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SA"/>
              <a:t>التدريب رقم 8 – الاحترام الذاتي والمزاج</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7AA175B2-4F0B-4ACA-8C01-8853644D9FB0}" type="slidenum">
              <a:rPr lang="en-US"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8 – الاحترام الذاتي والمزاج</a:t>
            </a:r>
            <a:endParaRPr lang="de-DE"/>
          </a:p>
        </p:txBody>
      </p:sp>
      <p:sp>
        <p:nvSpPr>
          <p:cNvPr id="7" name="Slide Number Placeholder 6"/>
          <p:cNvSpPr>
            <a:spLocks noGrp="1"/>
          </p:cNvSpPr>
          <p:nvPr>
            <p:ph type="sldNum" sz="quarter" idx="12"/>
          </p:nvPr>
        </p:nvSpPr>
        <p:spPr bwMode="gray"/>
        <p:txBody>
          <a:bodyPr/>
          <a:lstStyle>
            <a:lvl1pPr>
              <a:defRPr b="0"/>
            </a:lvl1pPr>
          </a:lstStyle>
          <a:p>
            <a:fld id="{C5278666-0C0E-40D7-8C70-E2A0BF01FFE9}" type="slidenum">
              <a:rPr lang="en-US"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8 – الاحترام الذاتي والمزاج</a:t>
            </a:r>
            <a:endParaRPr lang="de-DE"/>
          </a:p>
        </p:txBody>
      </p:sp>
      <p:sp>
        <p:nvSpPr>
          <p:cNvPr id="7" name="Slide Number Placeholder 6"/>
          <p:cNvSpPr>
            <a:spLocks noGrp="1"/>
          </p:cNvSpPr>
          <p:nvPr>
            <p:ph type="sldNum" sz="quarter" idx="12"/>
          </p:nvPr>
        </p:nvSpPr>
        <p:spPr bwMode="gray"/>
        <p:txBody>
          <a:bodyPr/>
          <a:lstStyle>
            <a:lvl1pPr>
              <a:defRPr b="0"/>
            </a:lvl1pPr>
          </a:lstStyle>
          <a:p>
            <a:fld id="{9A6162E5-CE4E-4BDF-BF55-0D11F56A320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SA"/>
              <a:t>التدريب رقم 8 – الاحترام الذاتي والمزاج</a:t>
            </a:r>
            <a:endParaRPr lang="de-DE"/>
          </a:p>
        </p:txBody>
      </p:sp>
      <p:sp>
        <p:nvSpPr>
          <p:cNvPr id="7" name="Slide Number Placeholder 6"/>
          <p:cNvSpPr>
            <a:spLocks noGrp="1"/>
          </p:cNvSpPr>
          <p:nvPr>
            <p:ph type="sldNum" sz="quarter" idx="12"/>
          </p:nvPr>
        </p:nvSpPr>
        <p:spPr bwMode="gray"/>
        <p:txBody>
          <a:bodyPr/>
          <a:lstStyle>
            <a:lvl1pPr>
              <a:defRPr b="0"/>
            </a:lvl1pPr>
          </a:lstStyle>
          <a:p>
            <a:fld id="{9A6162E5-CE4E-4BDF-BF55-0D11F56A320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SA"/>
              <a:t>التدريب رقم 8 – الاحترام الذاتي والمزاج</a:t>
            </a:r>
            <a:endParaRPr lang="de-DE"/>
          </a:p>
        </p:txBody>
      </p:sp>
      <p:sp>
        <p:nvSpPr>
          <p:cNvPr id="5" name="Slide Number Placeholder 4"/>
          <p:cNvSpPr>
            <a:spLocks noGrp="1"/>
          </p:cNvSpPr>
          <p:nvPr>
            <p:ph type="sldNum" sz="quarter" idx="12"/>
          </p:nvPr>
        </p:nvSpPr>
        <p:spPr bwMode="gray"/>
        <p:txBody>
          <a:bodyPr/>
          <a:lstStyle>
            <a:lvl1pPr>
              <a:defRPr b="0"/>
            </a:lvl1pPr>
          </a:lstStyle>
          <a:p>
            <a:fld id="{A36445DE-B733-4E07-ABC3-6ECCB308BA33}" type="slidenum">
              <a:rPr lang="en-US"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8 – الاحترام الذاتي والمزاج</a:t>
            </a:r>
            <a:endParaRPr lang="de-DE"/>
          </a:p>
        </p:txBody>
      </p:sp>
      <p:sp>
        <p:nvSpPr>
          <p:cNvPr id="4" name="Slide Number Placeholder 3"/>
          <p:cNvSpPr>
            <a:spLocks noGrp="1"/>
          </p:cNvSpPr>
          <p:nvPr>
            <p:ph type="sldNum" sz="quarter" idx="12"/>
          </p:nvPr>
        </p:nvSpPr>
        <p:spPr bwMode="gray"/>
        <p:txBody>
          <a:bodyPr/>
          <a:lstStyle>
            <a:lvl1pPr>
              <a:defRPr b="0"/>
            </a:lvl1pPr>
          </a:lstStyle>
          <a:p>
            <a:fld id="{A7607368-470B-457F-B6C1-23E9F974DA04}" type="slidenum">
              <a:rPr lang="en-US"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43086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35648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fontAlgn="auto">
              <a:spcBef>
                <a:spcPct val="0"/>
              </a:spcBef>
              <a:spcAft>
                <a:spcPts val="0"/>
              </a:spcAft>
              <a:buClrTx/>
              <a:buFontTx/>
              <a:buNone/>
            </a:pPr>
            <a:r>
              <a:rPr lang="ar-SA" altLang="ko-KR" sz="1000" b="0" dirty="0">
                <a:solidFill>
                  <a:srgbClr val="333333"/>
                </a:solidFill>
                <a:latin typeface="Calibri Ligh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0366882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7443506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041915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17979985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023774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7339718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2910360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806222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412435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4791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SA"/>
              <a:t>التدريب رقم 8 – الاحترام الذاتي والمزاج</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9A6162E5-CE4E-4BDF-BF55-0D11F56A3200}"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67665279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SA" altLang="de-DE" dirty="0"/>
              <a:t>التدريب راقم:</a:t>
            </a:r>
            <a:r>
              <a:rPr lang="en-US" altLang="de-DE" dirty="0"/>
              <a:t>MCT 8 A </a:t>
            </a:r>
            <a:br>
              <a:rPr lang="en-US" altLang="de-DE" dirty="0"/>
            </a:br>
            <a:r>
              <a:rPr lang="ar-SA" altLang="de-DE" dirty="0"/>
              <a:t>الاحترام الذاتي والمزاج</a:t>
            </a:r>
            <a:endParaRPr lang="en-US" dirty="0">
              <a:latin typeface="Calibri Light"/>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Lasfar</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676365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لمادا نفعل هدا؟</a:t>
            </a:r>
            <a:endParaRPr lang="en-US" sz="3600">
              <a:latin typeface="+mn-lt"/>
              <a:ea typeface="+mn-ea"/>
              <a:cs typeface="+mn-cs"/>
            </a:endParaRPr>
          </a:p>
        </p:txBody>
      </p:sp>
      <p:sp>
        <p:nvSpPr>
          <p:cNvPr id="17411" name="Rectangle 5"/>
          <p:cNvSpPr>
            <a:spLocks noGrp="1" noChangeArrowheads="1"/>
          </p:cNvSpPr>
          <p:nvPr>
            <p:ph idx="1"/>
          </p:nvPr>
        </p:nvSpPr>
        <p:spPr/>
        <p:txBody>
          <a:bodyPr>
            <a:noAutofit/>
          </a:bodyPr>
          <a:lstStyle/>
          <a:p>
            <a:pPr algn="r" rtl="1" eaLnBrk="1" hangingPunct="1"/>
            <a:r>
              <a:rPr lang="ar-AE" altLang="de-DE" sz="2400" dirty="0">
                <a:solidFill>
                  <a:srgbClr val="333333"/>
                </a:solidFill>
              </a:rPr>
              <a:t>كثير من الناس يعانون من مشاكل الصحة العقليةالتي تظهر تشوهات في التفكير التي قد تؤدي إلى </a:t>
            </a:r>
            <a:r>
              <a:rPr lang="ar-AE" altLang="de-DE" sz="2400" dirty="0">
                <a:solidFill>
                  <a:srgbClr val="004992"/>
                </a:solidFill>
              </a:rPr>
              <a:t>حالة الاكتئاب</a:t>
            </a:r>
            <a:r>
              <a:rPr lang="he-IL" altLang="de-DE" sz="2400" dirty="0">
                <a:solidFill>
                  <a:srgbClr val="004992"/>
                </a:solidFill>
              </a:rPr>
              <a:t>.</a:t>
            </a:r>
            <a:br>
              <a:rPr lang="en-US" altLang="de-DE" sz="2400" dirty="0">
                <a:solidFill>
                  <a:srgbClr val="333333"/>
                </a:solidFill>
              </a:rPr>
            </a:br>
            <a:r>
              <a:rPr lang="ar-AE" altLang="de-DE" sz="2400" dirty="0">
                <a:solidFill>
                  <a:srgbClr val="333333"/>
                </a:solidFill>
              </a:rPr>
              <a:t>يمكن تغيير هذه التشوهات في التفكير من خلال التدريب المكثف والمستمر.</a:t>
            </a:r>
            <a:endParaRPr lang="en-US" altLang="de-DE" sz="2400" dirty="0">
              <a:solidFill>
                <a:srgbClr val="333333"/>
              </a:solidFill>
            </a:endParaRPr>
          </a:p>
        </p:txBody>
      </p:sp>
      <p:sp>
        <p:nvSpPr>
          <p:cNvPr id="8" name="Footer Placeholder 7"/>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9" name="Slide Number Placeholder 8"/>
          <p:cNvSpPr>
            <a:spLocks noGrp="1"/>
          </p:cNvSpPr>
          <p:nvPr>
            <p:ph type="sldNum" sz="quarter" idx="12"/>
          </p:nvPr>
        </p:nvSpPr>
        <p:spPr/>
        <p:txBody>
          <a:bodyPr/>
          <a:lstStyle/>
          <a:p>
            <a:fld id="{7AA175B2-4F0B-4ACA-8C01-8853644D9FB0}" type="slidenum">
              <a:rPr lang="en-US"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أعراض الاكتئاب</a:t>
            </a:r>
            <a:endParaRPr lang="en-US" sz="3600">
              <a:latin typeface="+mn-lt"/>
              <a:ea typeface="+mn-ea"/>
              <a:cs typeface="+mn-cs"/>
            </a:endParaRPr>
          </a:p>
        </p:txBody>
      </p:sp>
      <p:pic>
        <p:nvPicPr>
          <p:cNvPr id="8"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9013"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529013"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rtl="1" eaLnBrk="1" hangingPunct="1">
              <a:spcBef>
                <a:spcPct val="0"/>
              </a:spcBef>
              <a:buClrTx/>
              <a:buFontTx/>
              <a:buNone/>
            </a:pPr>
            <a:r>
              <a:rPr lang="de-DE" altLang="de-DE" sz="2400" b="0">
                <a:solidFill>
                  <a:srgbClr val="004992"/>
                </a:solidFill>
                <a:latin typeface="+mn-lt"/>
                <a:ea typeface="+mn-ea"/>
              </a:rPr>
              <a:t>؟؟؟</a:t>
            </a:r>
            <a:endParaRPr lang="de-DE" altLang="de-DE" sz="2400" b="0" dirty="0">
              <a:solidFill>
                <a:srgbClr val="004992"/>
              </a:solidFill>
              <a:latin typeface="+mn-lt"/>
              <a:ea typeface="+mn-ea"/>
            </a:endParaRPr>
          </a:p>
        </p:txBody>
      </p:sp>
      <p:sp>
        <p:nvSpPr>
          <p:cNvPr id="10" name="Footer Placeholder 9"/>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1" name="Slide Number Placeholder 10"/>
          <p:cNvSpPr>
            <a:spLocks noGrp="1"/>
          </p:cNvSpPr>
          <p:nvPr>
            <p:ph type="sldNum" sz="quarter" idx="12"/>
          </p:nvPr>
        </p:nvSpPr>
        <p:spPr/>
        <p:txBody>
          <a:bodyPr/>
          <a:lstStyle/>
          <a:p>
            <a:fld id="{A36445DE-B733-4E07-ABC3-6ECCB308BA33}" type="slidenum">
              <a:rPr lang="en-US"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أعراض الاكتئاب</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ar-AE" altLang="de-DE" sz="2400" dirty="0">
                <a:solidFill>
                  <a:srgbClr val="333333"/>
                </a:solidFill>
              </a:rPr>
              <a:t>الحزن، المزاج المكتئب</a:t>
            </a:r>
          </a:p>
          <a:p>
            <a:pPr marL="457200" lvl="0" indent="-457200" defTabSz="914400" fontAlgn="base">
              <a:buFont typeface="+mj-lt"/>
              <a:buAutoNum type="arabicPeriod"/>
            </a:pPr>
            <a:r>
              <a:rPr lang="ar-AE" altLang="de-DE" sz="2400" dirty="0">
                <a:solidFill>
                  <a:srgbClr val="333333"/>
                </a:solidFill>
              </a:rPr>
              <a:t>حركة قليلة وعدم وجود الطاقة</a:t>
            </a:r>
          </a:p>
          <a:p>
            <a:pPr marL="457200" lvl="0" indent="-457200" defTabSz="914400" fontAlgn="base">
              <a:buFont typeface="+mj-lt"/>
              <a:buAutoNum type="arabicPeriod"/>
            </a:pPr>
            <a:r>
              <a:rPr lang="ar-AE" altLang="de-DE" sz="2400" dirty="0">
                <a:solidFill>
                  <a:srgbClr val="333333"/>
                </a:solidFill>
              </a:rPr>
              <a:t>تدني احترام الذات، والخوف من التعرض للرفض</a:t>
            </a:r>
          </a:p>
          <a:p>
            <a:pPr marL="457200" lvl="0" indent="-457200" defTabSz="914400" fontAlgn="base">
              <a:buFont typeface="+mj-lt"/>
              <a:buAutoNum type="arabicPeriod"/>
            </a:pPr>
            <a:r>
              <a:rPr lang="ar-AE" altLang="de-DE" sz="2400" dirty="0">
                <a:solidFill>
                  <a:srgbClr val="333333"/>
                </a:solidFill>
              </a:rPr>
              <a:t>مخاوف (على سبيل المثال بالنسبة للمستقبل)</a:t>
            </a:r>
          </a:p>
          <a:p>
            <a:pPr marL="457200" lvl="0" indent="-457200" defTabSz="914400" fontAlgn="base">
              <a:buFont typeface="+mj-lt"/>
              <a:buAutoNum type="arabicPeriod"/>
            </a:pPr>
            <a:r>
              <a:rPr lang="ar-AE" altLang="de-DE" sz="2400" dirty="0">
                <a:solidFill>
                  <a:srgbClr val="333333"/>
                </a:solidFill>
              </a:rPr>
              <a:t>اضطرابات النوم، والألم</a:t>
            </a:r>
          </a:p>
          <a:p>
            <a:pPr marL="457200" lvl="0" indent="-457200" defTabSz="914400" fontAlgn="base">
              <a:buFont typeface="+mj-lt"/>
              <a:buAutoNum type="arabicPeriod"/>
            </a:pPr>
            <a:r>
              <a:rPr lang="ar-AE" altLang="de-DE" sz="2400" dirty="0">
                <a:solidFill>
                  <a:srgbClr val="333333"/>
                </a:solidFill>
              </a:rPr>
              <a:t>ضعف المعرفي (ضعف التركيز والذاكرة)</a:t>
            </a:r>
          </a:p>
          <a:p>
            <a:pPr lvl="0" defTabSz="914400" fontAlgn="base"/>
            <a:r>
              <a:rPr lang="de-DE" altLang="de-DE" sz="2400" dirty="0">
                <a:solidFill>
                  <a:srgbClr val="333333"/>
                </a:solidFill>
              </a:rPr>
              <a:t>...</a:t>
            </a:r>
            <a:endParaRPr lang="en-US" sz="2400" dirty="0"/>
          </a:p>
        </p:txBody>
      </p:sp>
      <p:sp>
        <p:nvSpPr>
          <p:cNvPr id="9" name="Footer Placeholder 8"/>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0" name="Slide Number Placeholder 9"/>
          <p:cNvSpPr>
            <a:spLocks noGrp="1"/>
          </p:cNvSpPr>
          <p:nvPr>
            <p:ph type="sldNum" sz="quarter" idx="12"/>
          </p:nvPr>
        </p:nvSpPr>
        <p:spPr/>
        <p:txBody>
          <a:bodyPr/>
          <a:lstStyle/>
          <a:p>
            <a:fld id="{7AA175B2-4F0B-4ACA-8C01-8853644D9FB0}" type="slidenum">
              <a:rPr lang="en-US"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انا ولدت هكذا... أنا أصبحت هكدا؟</a:t>
            </a:r>
            <a:endParaRPr lang="en-US" sz="3600">
              <a:latin typeface="+mn-lt"/>
              <a:ea typeface="+mn-ea"/>
              <a:cs typeface="+mn-cs"/>
            </a:endParaRPr>
          </a:p>
        </p:txBody>
      </p:sp>
      <p:sp>
        <p:nvSpPr>
          <p:cNvPr id="23554" name="Rectangle 3"/>
          <p:cNvSpPr>
            <a:spLocks noGrp="1" noChangeArrowheads="1"/>
          </p:cNvSpPr>
          <p:nvPr>
            <p:ph idx="1"/>
          </p:nvPr>
        </p:nvSpPr>
        <p:spPr/>
        <p:txBody>
          <a:bodyPr>
            <a:noAutofit/>
          </a:bodyPr>
          <a:lstStyle/>
          <a:p>
            <a:pPr rtl="1" eaLnBrk="1" hangingPunct="1"/>
            <a:r>
              <a:rPr lang="ar-AE" altLang="de-DE" sz="2400" dirty="0">
                <a:solidFill>
                  <a:srgbClr val="333333"/>
                </a:solidFill>
              </a:rPr>
              <a:t>هل هو محدد من قبل ان كنا سعيدا أو حزينون؟ هل تتغيرعواطفنا مع مرور الوقت؟</a:t>
            </a:r>
            <a:endParaRPr lang="he-IL" altLang="de-DE" sz="2400" dirty="0">
              <a:solidFill>
                <a:srgbClr val="333333"/>
              </a:solidFill>
            </a:endParaRPr>
          </a:p>
          <a:p>
            <a:endParaRPr lang="de-DE" altLang="de-DE"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0" name="Slide Number Placeholder 9"/>
          <p:cNvSpPr>
            <a:spLocks noGrp="1"/>
          </p:cNvSpPr>
          <p:nvPr>
            <p:ph type="sldNum" sz="quarter" idx="12"/>
          </p:nvPr>
        </p:nvSpPr>
        <p:spPr/>
        <p:txBody>
          <a:bodyPr/>
          <a:lstStyle/>
          <a:p>
            <a:fld id="{7AA175B2-4F0B-4ACA-8C01-8853644D9FB0}" type="slidenum">
              <a:rPr lang="en-US"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انا ولدت هكذا... أنا أصبحت هكدا؟</a:t>
            </a:r>
            <a:endParaRPr lang="en-US" sz="3600">
              <a:latin typeface="+mn-lt"/>
              <a:ea typeface="+mn-ea"/>
              <a:cs typeface="+mn-cs"/>
            </a:endParaRPr>
          </a:p>
        </p:txBody>
      </p:sp>
      <p:sp>
        <p:nvSpPr>
          <p:cNvPr id="23554" name="Rectangle 3"/>
          <p:cNvSpPr>
            <a:spLocks noGrp="1" noChangeArrowheads="1"/>
          </p:cNvSpPr>
          <p:nvPr>
            <p:ph idx="1"/>
          </p:nvPr>
        </p:nvSpPr>
        <p:spPr/>
        <p:txBody>
          <a:bodyPr>
            <a:noAutofit/>
          </a:bodyPr>
          <a:lstStyle/>
          <a:p>
            <a:pPr rtl="1" eaLnBrk="1" hangingPunct="1"/>
            <a:r>
              <a:rPr lang="ar-AE" altLang="de-DE" sz="2400" dirty="0">
                <a:solidFill>
                  <a:srgbClr val="333333"/>
                </a:solidFill>
              </a:rPr>
              <a:t>هل هو محدد من قبل ان كنا سعيدا أو حزينون؟ هل تتغيرعواطفنا مع مرور الوقت؟</a:t>
            </a:r>
            <a:endParaRPr lang="he-IL" altLang="de-DE" sz="2400" dirty="0">
              <a:solidFill>
                <a:srgbClr val="333333"/>
              </a:solidFill>
            </a:endParaRPr>
          </a:p>
          <a:p>
            <a:pPr marL="342900" indent="-342900" rtl="1" eaLnBrk="1" hangingPunct="1">
              <a:buClr>
                <a:srgbClr val="333333"/>
              </a:buClr>
              <a:buFont typeface="WingDings"/>
              <a:buChar char=""/>
            </a:pPr>
            <a:r>
              <a:rPr lang="de-DE" altLang="de-DE" sz="2400">
                <a:solidFill>
                  <a:srgbClr val="004992"/>
                </a:solidFill>
              </a:rPr>
              <a:t>“</a:t>
            </a:r>
            <a:r>
              <a:rPr lang="ar-AE" altLang="de-DE" sz="2400">
                <a:solidFill>
                  <a:srgbClr val="004992"/>
                </a:solidFill>
              </a:rPr>
              <a:t>الطبيعة”: </a:t>
            </a:r>
            <a:r>
              <a:rPr lang="ar-AE" altLang="de-DE" sz="2400" dirty="0">
                <a:solidFill>
                  <a:srgbClr val="333333"/>
                </a:solidFill>
              </a:rPr>
              <a:t>هناك دليل على وجود استعداد وراثي للاكتئاب وأفكار عدم الثقة بالنفس.</a:t>
            </a:r>
            <a:endParaRPr lang="he-IL" altLang="de-DE" sz="2400" dirty="0">
              <a:solidFill>
                <a:srgbClr val="333333"/>
              </a:solidFill>
            </a:endParaRPr>
          </a:p>
          <a:p>
            <a:endParaRPr lang="de-DE" altLang="de-DE"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9" name="Slide Number Placeholder 8"/>
          <p:cNvSpPr>
            <a:spLocks noGrp="1"/>
          </p:cNvSpPr>
          <p:nvPr>
            <p:ph type="sldNum" sz="quarter" idx="12"/>
          </p:nvPr>
        </p:nvSpPr>
        <p:spPr/>
        <p:txBody>
          <a:bodyPr/>
          <a:lstStyle/>
          <a:p>
            <a:fld id="{7AA175B2-4F0B-4ACA-8C01-8853644D9FB0}" type="slidenum">
              <a:rPr lang="en-US" altLang="de-DE" smtClean="0"/>
              <a:pPr/>
              <a:t>6</a:t>
            </a:fld>
            <a:endParaRPr lang="de-DE" altLang="de-DE"/>
          </a:p>
        </p:txBody>
      </p:sp>
    </p:spTree>
    <p:extLst>
      <p:ext uri="{BB962C8B-B14F-4D97-AF65-F5344CB8AC3E}">
        <p14:creationId xmlns:p14="http://schemas.microsoft.com/office/powerpoint/2010/main" val="1590521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انا ولدت هكذا... أنا أصبحت هكدا؟</a:t>
            </a:r>
            <a:endParaRPr lang="en-US" sz="3600">
              <a:latin typeface="+mn-lt"/>
              <a:ea typeface="+mn-ea"/>
              <a:cs typeface="+mn-cs"/>
            </a:endParaRPr>
          </a:p>
        </p:txBody>
      </p:sp>
      <p:sp>
        <p:nvSpPr>
          <p:cNvPr id="23554" name="Rectangle 3"/>
          <p:cNvSpPr>
            <a:spLocks noGrp="1" noChangeArrowheads="1"/>
          </p:cNvSpPr>
          <p:nvPr>
            <p:ph idx="1"/>
          </p:nvPr>
        </p:nvSpPr>
        <p:spPr/>
        <p:txBody>
          <a:bodyPr>
            <a:noAutofit/>
          </a:bodyPr>
          <a:lstStyle/>
          <a:p>
            <a:pPr rtl="1" eaLnBrk="1" hangingPunct="1"/>
            <a:r>
              <a:rPr lang="ar-AE" altLang="de-DE" sz="2400" dirty="0">
                <a:solidFill>
                  <a:srgbClr val="333333"/>
                </a:solidFill>
              </a:rPr>
              <a:t>هل هو محدد من قبل ان كنا سعيدا أو حزينون؟ هل تتغيرعواطفنا مع مرور الوقت؟</a:t>
            </a:r>
            <a:endParaRPr lang="he-IL" altLang="de-DE" sz="2400" dirty="0">
              <a:solidFill>
                <a:srgbClr val="333333"/>
              </a:solidFill>
            </a:endParaRPr>
          </a:p>
          <a:p>
            <a:pPr marL="342900" indent="-342900" rtl="1" eaLnBrk="1" hangingPunct="1">
              <a:buClr>
                <a:srgbClr val="333333"/>
              </a:buClr>
              <a:buFont typeface="WingDings"/>
              <a:buChar char=""/>
            </a:pPr>
            <a:r>
              <a:rPr lang="de-DE" altLang="de-DE" sz="2400" dirty="0">
                <a:solidFill>
                  <a:srgbClr val="004992"/>
                </a:solidFill>
              </a:rPr>
              <a:t>“</a:t>
            </a:r>
            <a:r>
              <a:rPr lang="ar-AE" altLang="de-DE" sz="2400" dirty="0">
                <a:solidFill>
                  <a:srgbClr val="004992"/>
                </a:solidFill>
              </a:rPr>
              <a:t>الطبيعة”: </a:t>
            </a:r>
            <a:r>
              <a:rPr lang="ar-AE" altLang="de-DE" sz="2400" dirty="0">
                <a:solidFill>
                  <a:srgbClr val="333333"/>
                </a:solidFill>
              </a:rPr>
              <a:t>هناك دليل على وجود استعداد وراثي للاكتئاب وأفكار عدم الثقة بالنفس.</a:t>
            </a:r>
            <a:endParaRPr lang="he-IL" altLang="de-DE" sz="2400" dirty="0">
              <a:solidFill>
                <a:srgbClr val="333333"/>
              </a:solidFill>
            </a:endParaRPr>
          </a:p>
          <a:p>
            <a:pPr marL="342900" indent="-342900" rtl="1" eaLnBrk="1" hangingPunct="1">
              <a:buClr>
                <a:srgbClr val="000000"/>
              </a:buClr>
              <a:buFont typeface="WingDings"/>
              <a:buChar char=""/>
            </a:pPr>
            <a:r>
              <a:rPr lang="ar-AE" altLang="de-DE" sz="2400" dirty="0"/>
              <a:t>“</a:t>
            </a:r>
            <a:r>
              <a:rPr lang="ar-AE" altLang="de-DE" sz="2400" dirty="0">
                <a:solidFill>
                  <a:srgbClr val="004992"/>
                </a:solidFill>
              </a:rPr>
              <a:t>الرعاية”: ت</a:t>
            </a:r>
            <a:r>
              <a:rPr lang="ar-AE" altLang="de-DE" sz="2400" dirty="0">
                <a:solidFill>
                  <a:srgbClr val="333333"/>
                </a:solidFill>
              </a:rPr>
              <a:t>ربية الآباء القاسية والاهمال والصدمات عن طريق أحداث الحياة السلبية</a:t>
            </a:r>
            <a:br>
              <a:rPr lang="en-US" altLang="de-DE" sz="2400" dirty="0">
                <a:solidFill>
                  <a:srgbClr val="333333"/>
                </a:solidFill>
              </a:rPr>
            </a:br>
            <a:r>
              <a:rPr lang="ar-AE" altLang="de-DE" sz="2400" dirty="0">
                <a:solidFill>
                  <a:srgbClr val="333333"/>
                </a:solidFill>
              </a:rPr>
              <a:t>يمكن تعزز الصورة الذاتية</a:t>
            </a:r>
            <a:r>
              <a:rPr lang="he-IL" altLang="de-DE" sz="2400" dirty="0">
                <a:solidFill>
                  <a:srgbClr val="333333"/>
                </a:solidFill>
              </a:rPr>
              <a:t>.</a:t>
            </a:r>
          </a:p>
          <a:p>
            <a:endParaRPr lang="de-DE" altLang="de-DE"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9" name="Slide Number Placeholder 8"/>
          <p:cNvSpPr>
            <a:spLocks noGrp="1"/>
          </p:cNvSpPr>
          <p:nvPr>
            <p:ph type="sldNum" sz="quarter" idx="12"/>
          </p:nvPr>
        </p:nvSpPr>
        <p:spPr/>
        <p:txBody>
          <a:bodyPr/>
          <a:lstStyle/>
          <a:p>
            <a:fld id="{7AA175B2-4F0B-4ACA-8C01-8853644D9FB0}" type="slidenum">
              <a:rPr lang="en-US" altLang="de-DE" smtClean="0"/>
              <a:pPr/>
              <a:t>7</a:t>
            </a:fld>
            <a:endParaRPr lang="de-DE" altLang="de-DE"/>
          </a:p>
        </p:txBody>
      </p:sp>
    </p:spTree>
    <p:extLst>
      <p:ext uri="{BB962C8B-B14F-4D97-AF65-F5344CB8AC3E}">
        <p14:creationId xmlns:p14="http://schemas.microsoft.com/office/powerpoint/2010/main" val="1505529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انا ولدت هكذا... أنا أصبحت هكدا؟</a:t>
            </a:r>
            <a:endParaRPr lang="en-US" sz="3600">
              <a:latin typeface="+mn-lt"/>
              <a:ea typeface="+mn-ea"/>
              <a:cs typeface="+mn-cs"/>
            </a:endParaRPr>
          </a:p>
        </p:txBody>
      </p:sp>
      <p:sp>
        <p:nvSpPr>
          <p:cNvPr id="23554" name="Rectangle 3"/>
          <p:cNvSpPr>
            <a:spLocks noGrp="1" noChangeArrowheads="1"/>
          </p:cNvSpPr>
          <p:nvPr>
            <p:ph idx="1"/>
          </p:nvPr>
        </p:nvSpPr>
        <p:spPr/>
        <p:txBody>
          <a:bodyPr>
            <a:noAutofit/>
          </a:bodyPr>
          <a:lstStyle/>
          <a:p>
            <a:pPr rtl="1" eaLnBrk="1" hangingPunct="1"/>
            <a:r>
              <a:rPr lang="ar-AE" altLang="de-DE" sz="2400" dirty="0">
                <a:solidFill>
                  <a:srgbClr val="333333"/>
                </a:solidFill>
              </a:rPr>
              <a:t>هل هو محدد من قبل ان كنا سعيدا أو حزينون؟ هل تتغيرعواطفنا مع مرور الوقت؟</a:t>
            </a:r>
            <a:endParaRPr lang="he-IL" altLang="de-DE" sz="2400" dirty="0">
              <a:solidFill>
                <a:srgbClr val="333333"/>
              </a:solidFill>
            </a:endParaRPr>
          </a:p>
          <a:p>
            <a:pPr marL="342900" indent="-342900" rtl="1" eaLnBrk="1" hangingPunct="1">
              <a:buClr>
                <a:srgbClr val="333333"/>
              </a:buClr>
              <a:buFont typeface="WingDings"/>
              <a:buChar char=""/>
            </a:pPr>
            <a:r>
              <a:rPr lang="de-DE" altLang="de-DE" sz="2400" dirty="0">
                <a:solidFill>
                  <a:srgbClr val="004992"/>
                </a:solidFill>
              </a:rPr>
              <a:t>“</a:t>
            </a:r>
            <a:r>
              <a:rPr lang="ar-AE" altLang="de-DE" sz="2400" dirty="0">
                <a:solidFill>
                  <a:srgbClr val="004992"/>
                </a:solidFill>
              </a:rPr>
              <a:t>الطبيعة”: </a:t>
            </a:r>
            <a:r>
              <a:rPr lang="ar-AE" altLang="de-DE" sz="2400" dirty="0">
                <a:solidFill>
                  <a:srgbClr val="333333"/>
                </a:solidFill>
              </a:rPr>
              <a:t>هناك دليل على وجود استعداد وراثي للاكتئاب وأفكار عدم الثقة بالنفس.</a:t>
            </a:r>
            <a:endParaRPr lang="he-IL" altLang="de-DE" sz="2400" dirty="0">
              <a:solidFill>
                <a:srgbClr val="333333"/>
              </a:solidFill>
            </a:endParaRPr>
          </a:p>
          <a:p>
            <a:pPr marL="342900" indent="-342900" rtl="1" eaLnBrk="1" hangingPunct="1">
              <a:buClr>
                <a:srgbClr val="000000"/>
              </a:buClr>
              <a:buFont typeface="WingDings"/>
              <a:buChar char=""/>
            </a:pPr>
            <a:r>
              <a:rPr lang="ar-AE" altLang="de-DE" sz="2400" dirty="0"/>
              <a:t>“</a:t>
            </a:r>
            <a:r>
              <a:rPr lang="ar-AE" altLang="de-DE" sz="2400" dirty="0">
                <a:solidFill>
                  <a:srgbClr val="004992"/>
                </a:solidFill>
              </a:rPr>
              <a:t>الرعاية”: ت</a:t>
            </a:r>
            <a:r>
              <a:rPr lang="ar-AE" altLang="de-DE" sz="2400" dirty="0">
                <a:solidFill>
                  <a:srgbClr val="333333"/>
                </a:solidFill>
              </a:rPr>
              <a:t>ربية الآباء القاسية والاهمال والصدمات عن طريق أحداث الحياة السلبية</a:t>
            </a:r>
            <a:br>
              <a:rPr lang="en-US" altLang="de-DE" sz="2400" dirty="0">
                <a:solidFill>
                  <a:srgbClr val="333333"/>
                </a:solidFill>
              </a:rPr>
            </a:br>
            <a:r>
              <a:rPr lang="ar-AE" altLang="de-DE" sz="2400" dirty="0">
                <a:solidFill>
                  <a:srgbClr val="333333"/>
                </a:solidFill>
              </a:rPr>
              <a:t>يمكن تعزز الصورة الذاتية</a:t>
            </a:r>
            <a:r>
              <a:rPr lang="he-IL" altLang="de-DE" sz="2400" dirty="0">
                <a:solidFill>
                  <a:srgbClr val="333333"/>
                </a:solidFill>
              </a:rPr>
              <a:t>.</a:t>
            </a:r>
          </a:p>
          <a:p>
            <a:pPr rtl="1" eaLnBrk="1" hangingPunct="1"/>
            <a:r>
              <a:rPr lang="ar-AE" altLang="de-DE" sz="2400" b="1" dirty="0">
                <a:solidFill>
                  <a:srgbClr val="004992"/>
                </a:solidFill>
              </a:rPr>
              <a:t>ولكن: </a:t>
            </a:r>
            <a:r>
              <a:rPr lang="ar-AE" altLang="de-DE" sz="2400" dirty="0">
                <a:solidFill>
                  <a:srgbClr val="004992"/>
                </a:solidFill>
              </a:rPr>
              <a:t>يمكن تغييرطريقة تفكير الاكتئاب. الاكتئاب ليس مصير لا رجعة فيه!</a:t>
            </a:r>
            <a:endParaRPr lang="de-DE" altLang="de-DE"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9" name="Slide Number Placeholder 8"/>
          <p:cNvSpPr>
            <a:spLocks noGrp="1"/>
          </p:cNvSpPr>
          <p:nvPr>
            <p:ph type="sldNum" sz="quarter" idx="12"/>
          </p:nvPr>
        </p:nvSpPr>
        <p:spPr/>
        <p:txBody>
          <a:bodyPr/>
          <a:lstStyle/>
          <a:p>
            <a:fld id="{7AA175B2-4F0B-4ACA-8C01-8853644D9FB0}" type="slidenum">
              <a:rPr lang="en-US" altLang="de-DE" smtClean="0"/>
              <a:pPr/>
              <a:t>8</a:t>
            </a:fld>
            <a:endParaRPr lang="de-DE" altLang="de-DE"/>
          </a:p>
        </p:txBody>
      </p:sp>
    </p:spTree>
    <p:extLst>
      <p:ext uri="{BB962C8B-B14F-4D97-AF65-F5344CB8AC3E}">
        <p14:creationId xmlns:p14="http://schemas.microsoft.com/office/powerpoint/2010/main" val="1104160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43"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altLang="de-DE" sz="3600">
                <a:latin typeface="+mn-lt"/>
                <a:ea typeface="+mn-ea"/>
                <a:cs typeface="+mn-cs"/>
              </a:rPr>
              <a:t>البسيشوج و مرض الاكتاب</a:t>
            </a:r>
            <a:br>
              <a:rPr lang="ar-SA" altLang="de-DE" sz="3600">
                <a:latin typeface="+mn-lt"/>
                <a:ea typeface="+mn-ea"/>
                <a:cs typeface="+mn-cs"/>
              </a:rPr>
            </a:br>
            <a:r>
              <a:rPr lang="ar-SA" altLang="de-DE" sz="3600">
                <a:latin typeface="+mn-lt"/>
                <a:ea typeface="+mn-ea"/>
                <a:cs typeface="+mn-cs"/>
              </a:rPr>
              <a:t>آثار البسيشوج على احترام الذات</a:t>
            </a:r>
            <a:endParaRPr lang="de-DE" altLang="de-DE" sz="3600">
              <a:latin typeface="+mn-lt"/>
              <a:ea typeface="+mn-ea"/>
              <a:cs typeface="+mn-cs"/>
            </a:endParaRPr>
          </a:p>
        </p:txBody>
      </p:sp>
      <p:graphicFrame>
        <p:nvGraphicFramePr>
          <p:cNvPr id="15"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222273274"/>
              </p:ext>
            </p:extLst>
          </p:nvPr>
        </p:nvGraphicFramePr>
        <p:xfrm>
          <a:off x="3099420" y="2276872"/>
          <a:ext cx="8686800" cy="4084298"/>
        </p:xfrm>
        <a:graphic>
          <a:graphicData uri="http://schemas.openxmlformats.org/drawingml/2006/table">
            <a:tbl>
              <a:tblPr rtl="1">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000000"/>
                          </a:solidFill>
                          <a:effectLst/>
                          <a:latin typeface="+mn-lt"/>
                          <a:ea typeface="+mn-ea"/>
                          <a:cs typeface="+mn-cs"/>
                        </a:rPr>
                        <a:t>آثارسيئة للبسيشوج على المزاج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1" u="sng" strike="noStrike" cap="none" normalizeH="0" baseline="0" dirty="0">
                          <a:ln>
                            <a:noFill/>
                          </a:ln>
                          <a:solidFill>
                            <a:srgbClr val="000000"/>
                          </a:solidFill>
                          <a:effectLst/>
                          <a:latin typeface="+mn-lt"/>
                          <a:ea typeface="+mn-ea"/>
                          <a:cs typeface="+mn-cs"/>
                        </a:rPr>
                        <a:t>على المدى القصير </a:t>
                      </a:r>
                      <a:r>
                        <a:rPr kumimoji="0" lang="ar-SA" sz="2000" b="0" i="0" u="none" strike="noStrike" cap="none" normalizeH="0" baseline="0" dirty="0">
                          <a:ln>
                            <a:noFill/>
                          </a:ln>
                          <a:solidFill>
                            <a:srgbClr val="000000"/>
                          </a:solidFill>
                          <a:effectLst/>
                          <a:latin typeface="+mn-lt"/>
                          <a:ea typeface="+mn-ea"/>
                          <a:cs typeface="+mn-cs"/>
                        </a:rPr>
                        <a:t>آثار إيجابيةآ للبسيشوج على المزاج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82164"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3124"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7" name="Slide Number Placeholder 6"/>
          <p:cNvSpPr>
            <a:spLocks noGrp="1"/>
          </p:cNvSpPr>
          <p:nvPr>
            <p:ph type="sldNum" sz="quarter" idx="12"/>
          </p:nvPr>
        </p:nvSpPr>
        <p:spPr/>
        <p:txBody>
          <a:bodyPr/>
          <a:lstStyle/>
          <a:p>
            <a:fld id="{A36445DE-B733-4E07-ABC3-6ECCB308BA33}" type="slidenum">
              <a:rPr lang="en-US" altLang="de-DE" smtClean="0"/>
              <a:pPr/>
              <a:t>9</a:t>
            </a:fld>
            <a:endParaRPr lang="de-DE" altLang="de-DE"/>
          </a:p>
        </p:txBody>
      </p:sp>
    </p:spTree>
    <p:extLst>
      <p:ext uri="{BB962C8B-B14F-4D97-AF65-F5344CB8AC3E}">
        <p14:creationId xmlns:p14="http://schemas.microsoft.com/office/powerpoint/2010/main" val="2617764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43"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altLang="de-DE" sz="3600">
                <a:latin typeface="+mn-lt"/>
                <a:ea typeface="+mn-ea"/>
                <a:cs typeface="+mn-cs"/>
              </a:rPr>
              <a:t>البسيشوج و مرض الاكتاب</a:t>
            </a:r>
            <a:br>
              <a:rPr lang="ar-SA" altLang="de-DE" sz="3600">
                <a:latin typeface="+mn-lt"/>
                <a:ea typeface="+mn-ea"/>
                <a:cs typeface="+mn-cs"/>
              </a:rPr>
            </a:br>
            <a:r>
              <a:rPr lang="ar-SA" altLang="de-DE" sz="3600">
                <a:latin typeface="+mn-lt"/>
                <a:ea typeface="+mn-ea"/>
                <a:cs typeface="+mn-cs"/>
              </a:rPr>
              <a:t>آثار البسيشوج على احترام الذات</a:t>
            </a:r>
            <a:endParaRPr lang="de-DE" altLang="de-DE" sz="3600">
              <a:latin typeface="+mn-lt"/>
              <a:ea typeface="+mn-ea"/>
              <a:cs typeface="+mn-cs"/>
            </a:endParaRPr>
          </a:p>
        </p:txBody>
      </p:sp>
      <p:graphicFrame>
        <p:nvGraphicFramePr>
          <p:cNvPr id="15"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240393626"/>
              </p:ext>
            </p:extLst>
          </p:nvPr>
        </p:nvGraphicFramePr>
        <p:xfrm>
          <a:off x="3099420" y="2276872"/>
          <a:ext cx="8686800" cy="4084298"/>
        </p:xfrm>
        <a:graphic>
          <a:graphicData uri="http://schemas.openxmlformats.org/drawingml/2006/table">
            <a:tbl>
              <a:tblPr rtl="1">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000000"/>
                          </a:solidFill>
                          <a:effectLst/>
                          <a:latin typeface="+mn-lt"/>
                          <a:ea typeface="+mn-ea"/>
                          <a:cs typeface="+mn-cs"/>
                        </a:rPr>
                        <a:t>آثارسيئة للبسيشوج على المزاج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1" u="sng" strike="noStrike" cap="none" normalizeH="0" baseline="0" dirty="0">
                          <a:ln>
                            <a:noFill/>
                          </a:ln>
                          <a:solidFill>
                            <a:srgbClr val="000000"/>
                          </a:solidFill>
                          <a:effectLst/>
                          <a:latin typeface="+mn-lt"/>
                          <a:ea typeface="+mn-ea"/>
                          <a:cs typeface="+mn-cs"/>
                        </a:rPr>
                        <a:t>على المدى القصير </a:t>
                      </a:r>
                      <a:r>
                        <a:rPr kumimoji="0" lang="ar-SA" sz="2000" b="0" i="0" u="none" strike="noStrike" cap="none" normalizeH="0" baseline="0" dirty="0">
                          <a:ln>
                            <a:noFill/>
                          </a:ln>
                          <a:solidFill>
                            <a:srgbClr val="000000"/>
                          </a:solidFill>
                          <a:effectLst/>
                          <a:latin typeface="+mn-lt"/>
                          <a:ea typeface="+mn-ea"/>
                          <a:cs typeface="+mn-cs"/>
                        </a:rPr>
                        <a:t>آثار إيجابيةآ للبسيشوج على المزاج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a:ln>
                            <a:noFill/>
                          </a:ln>
                          <a:solidFill>
                            <a:srgbClr val="333333"/>
                          </a:solidFill>
                          <a:effectLst/>
                          <a:latin typeface="+mn-lt"/>
                          <a:ea typeface="+mn-ea"/>
                          <a:cs typeface="+mn-cs"/>
                        </a:rPr>
                        <a:t>خلال البسيشوج: تعاني تهديدا مستمرا</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خلال البسيشوج: السمع الاصوات وإهانة الأصوات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بعد البسيشوج: مشاعر الحرج، يبدو كل شيء محطم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82164"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3124"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7" name="Slide Number Placeholder 6"/>
          <p:cNvSpPr>
            <a:spLocks noGrp="1"/>
          </p:cNvSpPr>
          <p:nvPr>
            <p:ph type="sldNum" sz="quarter" idx="12"/>
          </p:nvPr>
        </p:nvSpPr>
        <p:spPr/>
        <p:txBody>
          <a:bodyPr/>
          <a:lstStyle/>
          <a:p>
            <a:fld id="{A36445DE-B733-4E07-ABC3-6ECCB308BA33}" type="slidenum">
              <a:rPr lang="en-US" altLang="de-DE" smtClean="0"/>
              <a:pPr/>
              <a:t>10</a:t>
            </a:fld>
            <a:endParaRPr lang="de-DE" altLang="de-DE"/>
          </a:p>
        </p:txBody>
      </p:sp>
    </p:spTree>
    <p:extLst>
      <p:ext uri="{BB962C8B-B14F-4D97-AF65-F5344CB8AC3E}">
        <p14:creationId xmlns:p14="http://schemas.microsoft.com/office/powerpoint/2010/main" val="184606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43"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SA" altLang="de-DE" sz="3600">
                <a:latin typeface="+mn-lt"/>
                <a:ea typeface="+mn-ea"/>
                <a:cs typeface="+mn-cs"/>
              </a:rPr>
              <a:t>البسيشوج و مرض الاكتاب</a:t>
            </a:r>
            <a:br>
              <a:rPr lang="ar-SA" altLang="de-DE" sz="3600">
                <a:latin typeface="+mn-lt"/>
                <a:ea typeface="+mn-ea"/>
                <a:cs typeface="+mn-cs"/>
              </a:rPr>
            </a:br>
            <a:r>
              <a:rPr lang="ar-SA" altLang="de-DE" sz="3600">
                <a:latin typeface="+mn-lt"/>
                <a:ea typeface="+mn-ea"/>
                <a:cs typeface="+mn-cs"/>
              </a:rPr>
              <a:t>آثار البسيشوج على احترام الذات</a:t>
            </a:r>
            <a:endParaRPr lang="de-DE" altLang="de-DE" sz="3600">
              <a:latin typeface="+mn-lt"/>
              <a:ea typeface="+mn-ea"/>
              <a:cs typeface="+mn-cs"/>
            </a:endParaRPr>
          </a:p>
        </p:txBody>
      </p:sp>
      <p:graphicFrame>
        <p:nvGraphicFramePr>
          <p:cNvPr id="15"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637633344"/>
              </p:ext>
            </p:extLst>
          </p:nvPr>
        </p:nvGraphicFramePr>
        <p:xfrm>
          <a:off x="3099420" y="2276872"/>
          <a:ext cx="8686800" cy="4084298"/>
        </p:xfrm>
        <a:graphic>
          <a:graphicData uri="http://schemas.openxmlformats.org/drawingml/2006/table">
            <a:tbl>
              <a:tblPr rtl="1">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000000"/>
                          </a:solidFill>
                          <a:effectLst/>
                          <a:latin typeface="+mn-lt"/>
                          <a:ea typeface="+mn-ea"/>
                          <a:cs typeface="+mn-cs"/>
                        </a:rPr>
                        <a:t>آثارسيئة للبسيشوج على المزاج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1" u="sng" strike="noStrike" cap="none" normalizeH="0" baseline="0" dirty="0">
                          <a:ln>
                            <a:noFill/>
                          </a:ln>
                          <a:solidFill>
                            <a:srgbClr val="000000"/>
                          </a:solidFill>
                          <a:effectLst/>
                          <a:latin typeface="+mn-lt"/>
                          <a:ea typeface="+mn-ea"/>
                          <a:cs typeface="+mn-cs"/>
                        </a:rPr>
                        <a:t>على المدى القصير </a:t>
                      </a:r>
                      <a:r>
                        <a:rPr kumimoji="0" lang="ar-SA" sz="2000" b="0" i="0" u="none" strike="noStrike" cap="none" normalizeH="0" baseline="0" dirty="0">
                          <a:ln>
                            <a:noFill/>
                          </a:ln>
                          <a:solidFill>
                            <a:srgbClr val="000000"/>
                          </a:solidFill>
                          <a:effectLst/>
                          <a:latin typeface="+mn-lt"/>
                          <a:ea typeface="+mn-ea"/>
                          <a:cs typeface="+mn-cs"/>
                        </a:rPr>
                        <a:t>آثار إيجابيةآ للبسيشوج على المزاج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a:ln>
                            <a:noFill/>
                          </a:ln>
                          <a:solidFill>
                            <a:srgbClr val="333333"/>
                          </a:solidFill>
                          <a:effectLst/>
                          <a:latin typeface="+mn-lt"/>
                          <a:ea typeface="+mn-ea"/>
                          <a:cs typeface="+mn-cs"/>
                        </a:rPr>
                        <a:t>خلال البسيشوج: تعاني تهديدا مستمرا</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خلال البسيشوج: يحدث الاندفاع والإثارة</a:t>
                      </a:r>
                      <a:r>
                        <a:rPr kumimoji="0" lang="ar-SA" sz="2000" b="0" i="0" u="none" strike="noStrike" cap="none" normalizeH="0" baseline="0">
                          <a:ln>
                            <a:noFill/>
                          </a:ln>
                          <a:solidFill>
                            <a:srgbClr val="333333"/>
                          </a:solidFill>
                          <a:effectLst/>
                          <a:latin typeface="+mn-lt"/>
                          <a:ea typeface="+mn-ea"/>
                          <a:cs typeface="+mn-cs"/>
                        </a:rPr>
                        <a:t>، ”أخيرا يحدت شيء“</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خلال البسيشوج: السمع الاصوات وإهانة الأصوات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خلال البسيشوج: سماع أصوات التي تغازلنا و تزيد تقتنا.</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بعد البسيشوج: مشاعر الحرج، يبدو كل شيء محطم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خلال الاوهام (العظمة): الشعور بالقوة، والمواهب، أهمية (الأعداء الأقوياء) والمصير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82164"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3124"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7" name="Slide Number Placeholder 6"/>
          <p:cNvSpPr>
            <a:spLocks noGrp="1"/>
          </p:cNvSpPr>
          <p:nvPr>
            <p:ph type="sldNum" sz="quarter" idx="12"/>
          </p:nvPr>
        </p:nvSpPr>
        <p:spPr/>
        <p:txBody>
          <a:bodyPr/>
          <a:lstStyle/>
          <a:p>
            <a:fld id="{A36445DE-B733-4E07-ABC3-6ECCB308BA33}" type="slidenum">
              <a:rPr lang="en-US" altLang="de-DE" smtClean="0"/>
              <a:pPr/>
              <a:t>11</a:t>
            </a:fld>
            <a:endParaRPr lang="de-DE" altLang="de-DE"/>
          </a:p>
        </p:txBody>
      </p:sp>
    </p:spTree>
    <p:extLst>
      <p:ext uri="{BB962C8B-B14F-4D97-AF65-F5344CB8AC3E}">
        <p14:creationId xmlns:p14="http://schemas.microsoft.com/office/powerpoint/2010/main" val="3491846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البسيشوج و مرض الاكتاب</a:t>
            </a:r>
            <a:br>
              <a:rPr lang="ar-SA" altLang="de-DE" sz="3600">
                <a:solidFill>
                  <a:srgbClr val="004992"/>
                </a:solidFill>
                <a:latin typeface="+mn-lt"/>
                <a:ea typeface="+mn-ea"/>
                <a:cs typeface="+mn-cs"/>
              </a:rPr>
            </a:br>
            <a:r>
              <a:rPr lang="ar-SA" altLang="de-DE">
                <a:solidFill>
                  <a:srgbClr val="004992"/>
                </a:solidFill>
                <a:latin typeface="+mn-lt"/>
                <a:ea typeface="+mn-ea"/>
                <a:cs typeface="+mn-cs"/>
              </a:rPr>
              <a:t>آثار البسيشوج على احترام الذات</a:t>
            </a:r>
            <a:endParaRPr lang="de-DE" altLang="de-DE">
              <a:solidFill>
                <a:srgbClr val="004992"/>
              </a:solidFill>
              <a:latin typeface="+mn-lt"/>
              <a:ea typeface="+mn-ea"/>
              <a:cs typeface="+mn-cs"/>
            </a:endParaRPr>
          </a:p>
        </p:txBody>
      </p:sp>
      <p:sp>
        <p:nvSpPr>
          <p:cNvPr id="4" name="Content Placeholder 3"/>
          <p:cNvSpPr>
            <a:spLocks noGrp="1"/>
          </p:cNvSpPr>
          <p:nvPr>
            <p:ph idx="1"/>
          </p:nvPr>
        </p:nvSpPr>
        <p:spPr>
          <a:xfrm>
            <a:off x="2857227" y="2204864"/>
            <a:ext cx="8891728" cy="4248000"/>
          </a:xfrm>
        </p:spPr>
        <p:txBody>
          <a:bodyPr/>
          <a:lstStyle/>
          <a:p>
            <a:pPr lvl="0" defTabSz="914400" fontAlgn="t"/>
            <a:r>
              <a:rPr lang="ar-AE" altLang="de-DE" sz="2400" dirty="0">
                <a:solidFill>
                  <a:srgbClr val="333333"/>
                </a:solidFill>
              </a:rPr>
              <a:t>عموما الآثار </a:t>
            </a:r>
            <a:r>
              <a:rPr lang="ar-AE" altLang="de-DE" sz="2400" b="1" dirty="0">
                <a:solidFill>
                  <a:srgbClr val="333333"/>
                </a:solidFill>
              </a:rPr>
              <a:t>الإيجابية للبسيشوج </a:t>
            </a:r>
            <a:r>
              <a:rPr lang="ar-AE" altLang="de-DE" sz="2400" dirty="0">
                <a:solidFill>
                  <a:srgbClr val="333333"/>
                </a:solidFill>
              </a:rPr>
              <a:t>لمدة قصيرة على احترام الذات قليلة و</a:t>
            </a:r>
          </a:p>
          <a:p>
            <a:pPr lvl="0" defTabSz="914400" fontAlgn="t"/>
            <a:r>
              <a:rPr lang="ar-AE" altLang="de-DE" sz="2400" b="1" dirty="0">
                <a:solidFill>
                  <a:srgbClr val="333333"/>
                </a:solidFill>
              </a:rPr>
              <a:t>عواقبها سلبية </a:t>
            </a:r>
            <a:r>
              <a:rPr lang="ar-AE" altLang="de-DE" sz="2400" dirty="0">
                <a:solidFill>
                  <a:srgbClr val="333333"/>
                </a:solidFill>
              </a:rPr>
              <a:t>و تكون لمدة أطول، كأمثلة:</a:t>
            </a:r>
            <a:endParaRPr lang="he-IL"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الديون: عندما يعتقد الشخص المصاب بالبسيشوج أنه غنيا أو مشهور</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الوحدة: بعض الأصدقاء قد أداروا ظهورهم</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حالة العمل: فقدان العمل بسبب السلوك غير اللائق في المكتب</a:t>
            </a:r>
            <a:r>
              <a:rPr lang="de-DE" altLang="de-DE" sz="2400" b="1" dirty="0">
                <a:solidFill>
                  <a:srgbClr val="333333"/>
                </a:solidFill>
              </a:rPr>
              <a:t>.</a:t>
            </a:r>
            <a:endParaRPr lang="he-IL" altLang="de-DE" sz="2400" dirty="0">
              <a:solidFill>
                <a:srgbClr val="333333"/>
              </a:solidFill>
            </a:endParaRPr>
          </a:p>
          <a:p>
            <a:pPr lvl="0" defTabSz="914400" fontAlgn="base"/>
            <a:r>
              <a:rPr lang="ar-AE" altLang="de-DE" sz="2400" dirty="0">
                <a:solidFill>
                  <a:srgbClr val="333333"/>
                </a:solidFill>
              </a:rPr>
              <a:t>أنه أمر خطير جدا التوقف عن تناول الدواء دون استشارة طبية فقط لإعادة النظر في عالم مثير، خاصة الخوف يكون أكبر خلال البسيشوج!</a:t>
            </a:r>
            <a:endParaRPr lang="en-US" sz="2400" dirty="0"/>
          </a:p>
        </p:txBody>
      </p:sp>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1" name="Slide Number Placeholder 10"/>
          <p:cNvSpPr>
            <a:spLocks noGrp="1"/>
          </p:cNvSpPr>
          <p:nvPr>
            <p:ph type="sldNum" sz="quarter" idx="12"/>
          </p:nvPr>
        </p:nvSpPr>
        <p:spPr/>
        <p:txBody>
          <a:bodyPr/>
          <a:lstStyle/>
          <a:p>
            <a:fld id="{7AA175B2-4F0B-4ACA-8C01-8853644D9FB0}" type="slidenum">
              <a:rPr lang="en-US"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lgn="r" rtl="1"/>
            <a:r>
              <a:rPr lang="de-DE" dirty="0">
                <a:solidFill>
                  <a:schemeClr val="bg1"/>
                </a:solidFill>
                <a:latin typeface="Calibri Light"/>
              </a:rPr>
              <a:t>... viele wichtige Erinnerungen gehen ebenfalls verloren </a:t>
            </a:r>
            <a:br>
              <a:rPr lang="de-DE" dirty="0">
                <a:solidFill>
                  <a:schemeClr val="bg1"/>
                </a:solidFill>
                <a:latin typeface="Calibri Light"/>
              </a:rPr>
            </a:br>
            <a:r>
              <a:rPr lang="de-DE" dirty="0">
                <a:solidFill>
                  <a:schemeClr val="bg1"/>
                </a:solidFill>
                <a:latin typeface="Calibri Light"/>
              </a:rPr>
              <a:t>(Termine, Urlaubserinnerungen,  Schulwissen ...).</a:t>
            </a:r>
            <a:endParaRPr lang="de-DE" b="1" dirty="0">
              <a:solidFill>
                <a:schemeClr val="bg1"/>
              </a:solidFill>
              <a:latin typeface="Calibri Light"/>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rtl="1">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1" y="844502"/>
            <a:ext cx="4009357" cy="6007549"/>
          </a:xfrm>
          <a:prstGeom prst="rect">
            <a:avLst/>
          </a:prstGeom>
          <a:blipFill>
            <a:blip r:embed="rId3" cstate="print"/>
            <a:stretch>
              <a:fillRect/>
            </a:stretch>
          </a:blipFill>
        </p:spPr>
        <p:txBody>
          <a:bodyPr wrap="square" lIns="0" tIns="0" rIns="0" bIns="0" rtlCol="0"/>
          <a:lstStyle/>
          <a:p>
            <a:pPr algn="r" rtl="1"/>
            <a:endParaRPr/>
          </a:p>
        </p:txBody>
      </p:sp>
      <p:sp>
        <p:nvSpPr>
          <p:cNvPr id="2" name="Textfeld 1"/>
          <p:cNvSpPr txBox="1"/>
          <p:nvPr/>
        </p:nvSpPr>
        <p:spPr bwMode="gray">
          <a:xfrm>
            <a:off x="4009356" y="906432"/>
            <a:ext cx="8177765" cy="5951568"/>
          </a:xfrm>
          <a:prstGeom prst="rect">
            <a:avLst/>
          </a:prstGeom>
          <a:noFill/>
        </p:spPr>
        <p:txBody>
          <a:bodyPr wrap="square" lIns="0" tIns="0" rIns="0" bIns="0" rtlCol="0" anchor="ctr">
            <a:noAutofit/>
          </a:bodyPr>
          <a:lstStyle/>
          <a:p>
            <a:pPr marL="190500" lvl="0" algn="ctr" defTabSz="914377" rtl="1">
              <a:lnSpc>
                <a:spcPct val="90000"/>
              </a:lnSpc>
              <a:defRPr/>
            </a:pPr>
            <a:r>
              <a:rPr lang="ar-SA" sz="3600" dirty="0">
                <a:solidFill>
                  <a:srgbClr val="333333"/>
                </a:solidFill>
                <a:latin typeface="Calibri Light"/>
              </a:rPr>
              <a:t>ما هي الأفكار المميزة وطرق التفكير من المصابين </a:t>
            </a:r>
            <a:r>
              <a:rPr lang="ar-SA" sz="3600" dirty="0">
                <a:solidFill>
                  <a:srgbClr val="004992"/>
                </a:solidFill>
                <a:latin typeface="Calibri Light"/>
              </a:rPr>
              <a:t>بالاكتئاب وعدم الثقة بالنفس</a:t>
            </a:r>
            <a:r>
              <a:rPr lang="ar-SA" sz="3600" dirty="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6" name="Slide Number Placeholder 5"/>
          <p:cNvSpPr>
            <a:spLocks noGrp="1"/>
          </p:cNvSpPr>
          <p:nvPr>
            <p:ph type="sldNum" sz="quarter" idx="12"/>
          </p:nvPr>
        </p:nvSpPr>
        <p:spPr/>
        <p:txBody>
          <a:bodyPr/>
          <a:lstStyle/>
          <a:p>
            <a:fld id="{7AA175B2-4F0B-4ACA-8C01-8853644D9FB0}" type="slidenum">
              <a:rPr lang="en-US" altLang="de-DE" smtClean="0"/>
              <a:pPr/>
              <a:t>13</a:t>
            </a:fld>
            <a:endParaRPr lang="de-DE" altLang="de-DE"/>
          </a:p>
        </p:txBody>
      </p:sp>
    </p:spTree>
    <p:extLst>
      <p:ext uri="{BB962C8B-B14F-4D97-AF65-F5344CB8AC3E}">
        <p14:creationId xmlns:p14="http://schemas.microsoft.com/office/powerpoint/2010/main" val="1154564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1. التعميم المبالغ</a:t>
            </a:r>
            <a:br>
              <a:rPr lang="ar-SA" altLang="de-DE" sz="3600">
                <a:solidFill>
                  <a:srgbClr val="004992"/>
                </a:solidFill>
                <a:latin typeface="+mn-lt"/>
                <a:ea typeface="+mn-ea"/>
                <a:cs typeface="+mn-cs"/>
              </a:rPr>
            </a:br>
            <a:r>
              <a:rPr lang="ar-SA" altLang="de-DE">
                <a:solidFill>
                  <a:srgbClr val="004992"/>
                </a:solidFill>
                <a:latin typeface="+mn-lt"/>
                <a:ea typeface="+mn-ea"/>
                <a:cs typeface="+mn-cs"/>
              </a:rPr>
              <a:t>كيف يكون التفكير أكثر واقعية ومفيدة؟</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630345882"/>
              </p:ext>
            </p:extLst>
          </p:nvPr>
        </p:nvGraphicFramePr>
        <p:xfrm>
          <a:off x="408955" y="2204864"/>
          <a:ext cx="11376000" cy="3505210"/>
        </p:xfrm>
        <a:graphic>
          <a:graphicData uri="http://schemas.openxmlformats.org/drawingml/2006/table">
            <a:tbl>
              <a:tblPr rtl="1">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الحدث</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1" i="1" u="none" strike="noStrike" cap="none" normalizeH="0" baseline="0" dirty="0">
                          <a:ln>
                            <a:noFill/>
                          </a:ln>
                          <a:solidFill>
                            <a:srgbClr val="333333"/>
                          </a:solidFill>
                          <a:effectLst/>
                          <a:latin typeface="+mn-lt"/>
                          <a:ea typeface="+mn-ea"/>
                          <a:cs typeface="+mn-cs"/>
                        </a:rPr>
                        <a:t>التعميم الخطئ</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طريقة إيجابية/ للتعامل مع التعميم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a:ln>
                            <a:noFill/>
                          </a:ln>
                          <a:solidFill>
                            <a:srgbClr val="333333"/>
                          </a:solidFill>
                          <a:effectLst/>
                          <a:latin typeface="+mn-lt"/>
                          <a:ea typeface="+mn-ea"/>
                          <a:cs typeface="+mn-cs"/>
                        </a:rPr>
                        <a:t>كنت قد استخدمت كلمة أجنبية بشكل غير صحيح، لم أفهم الكتاب.</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1" i="1" u="none" strike="noStrike" cap="none" normalizeH="0" baseline="0" dirty="0">
                          <a:ln>
                            <a:noFill/>
                          </a:ln>
                          <a:solidFill>
                            <a:srgbClr val="333333"/>
                          </a:solidFill>
                          <a:effectLst/>
                          <a:latin typeface="+mn-lt"/>
                          <a:ea typeface="+mn-ea"/>
                          <a:cs typeface="+mn-cs"/>
                        </a:rPr>
                        <a:t>”</a:t>
                      </a:r>
                      <a:r>
                        <a:rPr kumimoji="0" lang="de-DE" sz="1800" b="1" i="1" u="none" strike="noStrike" cap="none" normalizeH="0" baseline="0" dirty="0">
                          <a:ln>
                            <a:noFill/>
                          </a:ln>
                          <a:solidFill>
                            <a:srgbClr val="333333"/>
                          </a:solidFill>
                          <a:effectLst/>
                          <a:latin typeface="+mn-lt"/>
                          <a:ea typeface="+mn-ea"/>
                          <a:cs typeface="+mn-cs"/>
                        </a:rPr>
                        <a:t> </a:t>
                      </a:r>
                      <a:r>
                        <a:rPr kumimoji="0" lang="ar-SA" sz="1800" b="1" i="1" u="none" strike="noStrike" cap="none" normalizeH="0" baseline="0" dirty="0">
                          <a:ln>
                            <a:noFill/>
                          </a:ln>
                          <a:solidFill>
                            <a:srgbClr val="333333"/>
                          </a:solidFill>
                          <a:effectLst/>
                          <a:latin typeface="+mn-lt"/>
                          <a:ea typeface="+mn-ea"/>
                          <a:cs typeface="+mn-cs"/>
                        </a:rPr>
                        <a:t>انا عبيط!“</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a:ln>
                            <a:noFill/>
                          </a:ln>
                          <a:solidFill>
                            <a:srgbClr val="333333"/>
                          </a:solidFill>
                          <a:effectLst/>
                          <a:latin typeface="+mn-lt"/>
                          <a:ea typeface="+mn-ea"/>
                          <a:cs typeface="+mn-cs"/>
                        </a:rPr>
                        <a:t>لم تنجح في الامتحان.</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1" i="1" u="none" strike="noStrike" cap="none" normalizeH="0" baseline="0" dirty="0">
                          <a:ln>
                            <a:noFill/>
                          </a:ln>
                          <a:solidFill>
                            <a:srgbClr val="333333"/>
                          </a:solidFill>
                          <a:effectLst/>
                          <a:latin typeface="+mn-lt"/>
                          <a:ea typeface="+mn-ea"/>
                          <a:cs typeface="+mn-cs"/>
                        </a:rPr>
                        <a:t>”</a:t>
                      </a:r>
                      <a:r>
                        <a:rPr kumimoji="0" lang="de-DE" sz="1800" b="1" i="1" u="none" strike="noStrike" cap="none" normalizeH="0" baseline="0" dirty="0">
                          <a:ln>
                            <a:noFill/>
                          </a:ln>
                          <a:solidFill>
                            <a:srgbClr val="333333"/>
                          </a:solidFill>
                          <a:effectLst/>
                          <a:latin typeface="+mn-lt"/>
                          <a:ea typeface="+mn-ea"/>
                          <a:cs typeface="+mn-cs"/>
                        </a:rPr>
                        <a:t> </a:t>
                      </a:r>
                      <a:r>
                        <a:rPr kumimoji="0" lang="ar-SA" sz="1800" b="1" i="1" u="none" strike="noStrike" cap="none" normalizeH="0" baseline="0" dirty="0">
                          <a:ln>
                            <a:noFill/>
                          </a:ln>
                          <a:solidFill>
                            <a:srgbClr val="333333"/>
                          </a:solidFill>
                          <a:effectLst/>
                          <a:latin typeface="+mn-lt"/>
                          <a:ea typeface="+mn-ea"/>
                          <a:cs typeface="+mn-cs"/>
                        </a:rPr>
                        <a:t>انا انسان فاشل!“</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a:ln>
                            <a:noFill/>
                          </a:ln>
                          <a:solidFill>
                            <a:srgbClr val="333333"/>
                          </a:solidFill>
                          <a:effectLst/>
                          <a:latin typeface="+mn-lt"/>
                          <a:ea typeface="+mn-ea"/>
                          <a:cs typeface="+mn-cs"/>
                        </a:rPr>
                        <a:t>انتقدت في نقاش.</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1" i="1" u="none" strike="noStrike" cap="none" normalizeH="0" baseline="0" dirty="0">
                          <a:ln>
                            <a:noFill/>
                          </a:ln>
                          <a:solidFill>
                            <a:srgbClr val="333333"/>
                          </a:solidFill>
                          <a:effectLst/>
                          <a:latin typeface="+mn-lt"/>
                          <a:ea typeface="+mn-ea"/>
                          <a:cs typeface="+mn-cs"/>
                        </a:rPr>
                        <a:t>”</a:t>
                      </a:r>
                      <a:r>
                        <a:rPr kumimoji="0" lang="de-DE" sz="1800" b="1" i="1" u="none" strike="noStrike" cap="none" normalizeH="0" baseline="0" dirty="0">
                          <a:ln>
                            <a:noFill/>
                          </a:ln>
                          <a:solidFill>
                            <a:srgbClr val="333333"/>
                          </a:solidFill>
                          <a:effectLst/>
                          <a:latin typeface="+mn-lt"/>
                          <a:ea typeface="+mn-ea"/>
                          <a:cs typeface="+mn-cs"/>
                        </a:rPr>
                        <a:t> </a:t>
                      </a:r>
                      <a:r>
                        <a:rPr kumimoji="0" lang="ar-SA" sz="1800" b="1" i="1" u="none" strike="noStrike" cap="none" normalizeH="0" baseline="0" dirty="0">
                          <a:ln>
                            <a:noFill/>
                          </a:ln>
                          <a:solidFill>
                            <a:srgbClr val="333333"/>
                          </a:solidFill>
                          <a:effectLst/>
                          <a:latin typeface="+mn-lt"/>
                          <a:ea typeface="+mn-ea"/>
                          <a:cs typeface="+mn-cs"/>
                        </a:rPr>
                        <a:t>أنا لا قيمة لي!“</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8" name="Slide Number Placeholder 7"/>
          <p:cNvSpPr>
            <a:spLocks noGrp="1"/>
          </p:cNvSpPr>
          <p:nvPr>
            <p:ph type="sldNum" sz="quarter" idx="12"/>
          </p:nvPr>
        </p:nvSpPr>
        <p:spPr/>
        <p:txBody>
          <a:bodyPr/>
          <a:lstStyle/>
          <a:p>
            <a:fld id="{A36445DE-B733-4E07-ABC3-6ECCB308BA33}" type="slidenum">
              <a:rPr lang="en-US"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1. التعميم المبالغ</a:t>
            </a:r>
            <a:br>
              <a:rPr lang="ar-SA" altLang="de-DE" sz="3600">
                <a:solidFill>
                  <a:srgbClr val="004992"/>
                </a:solidFill>
                <a:latin typeface="+mn-lt"/>
                <a:ea typeface="+mn-ea"/>
                <a:cs typeface="+mn-cs"/>
              </a:rPr>
            </a:br>
            <a:r>
              <a:rPr lang="ar-SA" altLang="de-DE">
                <a:solidFill>
                  <a:srgbClr val="004992"/>
                </a:solidFill>
                <a:latin typeface="+mn-lt"/>
                <a:ea typeface="+mn-ea"/>
                <a:cs typeface="+mn-cs"/>
              </a:rPr>
              <a:t>كيف يكون التفكير أكثر واقعية ومفيدة؟</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910982255"/>
              </p:ext>
            </p:extLst>
          </p:nvPr>
        </p:nvGraphicFramePr>
        <p:xfrm>
          <a:off x="408955" y="2204864"/>
          <a:ext cx="11376000" cy="3505210"/>
        </p:xfrm>
        <a:graphic>
          <a:graphicData uri="http://schemas.openxmlformats.org/drawingml/2006/table">
            <a:tbl>
              <a:tblPr rtl="1">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الحدث</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1" i="1" u="none" strike="noStrike" cap="none" normalizeH="0" baseline="0" dirty="0">
                          <a:ln>
                            <a:noFill/>
                          </a:ln>
                          <a:solidFill>
                            <a:srgbClr val="333333"/>
                          </a:solidFill>
                          <a:effectLst/>
                          <a:latin typeface="+mn-lt"/>
                          <a:ea typeface="+mn-ea"/>
                          <a:cs typeface="+mn-cs"/>
                        </a:rPr>
                        <a:t>التعميم الخطئ</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طريقة إيجابية/ للتعامل مع التعميم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a:ln>
                            <a:noFill/>
                          </a:ln>
                          <a:solidFill>
                            <a:srgbClr val="333333"/>
                          </a:solidFill>
                          <a:effectLst/>
                          <a:latin typeface="+mn-lt"/>
                          <a:ea typeface="+mn-ea"/>
                          <a:cs typeface="+mn-cs"/>
                        </a:rPr>
                        <a:t>كنت قد استخدمت كلمة أجنبية بشكل غير صحيح، لم أفهم الكتاب.</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1" i="1" u="none" strike="noStrike" cap="none" normalizeH="0" baseline="0" dirty="0">
                          <a:ln>
                            <a:noFill/>
                          </a:ln>
                          <a:solidFill>
                            <a:srgbClr val="333333"/>
                          </a:solidFill>
                          <a:effectLst/>
                          <a:latin typeface="+mn-lt"/>
                          <a:ea typeface="+mn-ea"/>
                          <a:cs typeface="+mn-cs"/>
                        </a:rPr>
                        <a:t>”</a:t>
                      </a:r>
                      <a:r>
                        <a:rPr kumimoji="0" lang="de-DE" sz="1800" b="1" i="1" u="none" strike="noStrike" cap="none" normalizeH="0" baseline="0" dirty="0">
                          <a:ln>
                            <a:noFill/>
                          </a:ln>
                          <a:solidFill>
                            <a:srgbClr val="333333"/>
                          </a:solidFill>
                          <a:effectLst/>
                          <a:latin typeface="+mn-lt"/>
                          <a:ea typeface="+mn-ea"/>
                          <a:cs typeface="+mn-cs"/>
                        </a:rPr>
                        <a:t> </a:t>
                      </a:r>
                      <a:r>
                        <a:rPr kumimoji="0" lang="ar-SA" sz="1800" b="1" i="1" u="none" strike="noStrike" cap="none" normalizeH="0" baseline="0" dirty="0">
                          <a:ln>
                            <a:noFill/>
                          </a:ln>
                          <a:solidFill>
                            <a:srgbClr val="333333"/>
                          </a:solidFill>
                          <a:effectLst/>
                          <a:latin typeface="+mn-lt"/>
                          <a:ea typeface="+mn-ea"/>
                          <a:cs typeface="+mn-cs"/>
                        </a:rPr>
                        <a:t>انا عبيط!“</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dirty="0">
                          <a:ln>
                            <a:noFill/>
                          </a:ln>
                          <a:solidFill>
                            <a:srgbClr val="333333"/>
                          </a:solidFill>
                          <a:effectLst/>
                          <a:latin typeface="+mn-lt"/>
                          <a:ea typeface="+mn-ea"/>
                          <a:cs typeface="+mn-cs"/>
                        </a:rPr>
                        <a:t>”لا أحد كامل“</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dirty="0">
                          <a:ln>
                            <a:noFill/>
                          </a:ln>
                          <a:solidFill>
                            <a:srgbClr val="333333"/>
                          </a:solidFill>
                          <a:effectLst/>
                          <a:latin typeface="+mn-lt"/>
                          <a:ea typeface="+mn-ea"/>
                          <a:cs typeface="+mn-cs"/>
                        </a:rPr>
                        <a:t>”أنا مهتم حقا في هذا الكتاب؟“</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a:ln>
                            <a:noFill/>
                          </a:ln>
                          <a:solidFill>
                            <a:srgbClr val="333333"/>
                          </a:solidFill>
                          <a:effectLst/>
                          <a:latin typeface="+mn-lt"/>
                          <a:ea typeface="+mn-ea"/>
                          <a:cs typeface="+mn-cs"/>
                        </a:rPr>
                        <a:t>لم تنجح في الامتحان.</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1" i="1" u="none" strike="noStrike" cap="none" normalizeH="0" baseline="0" dirty="0">
                          <a:ln>
                            <a:noFill/>
                          </a:ln>
                          <a:solidFill>
                            <a:srgbClr val="333333"/>
                          </a:solidFill>
                          <a:effectLst/>
                          <a:latin typeface="+mn-lt"/>
                          <a:ea typeface="+mn-ea"/>
                          <a:cs typeface="+mn-cs"/>
                        </a:rPr>
                        <a:t>”</a:t>
                      </a:r>
                      <a:r>
                        <a:rPr kumimoji="0" lang="de-DE" sz="1800" b="1" i="1" u="none" strike="noStrike" cap="none" normalizeH="0" baseline="0" dirty="0">
                          <a:ln>
                            <a:noFill/>
                          </a:ln>
                          <a:solidFill>
                            <a:srgbClr val="333333"/>
                          </a:solidFill>
                          <a:effectLst/>
                          <a:latin typeface="+mn-lt"/>
                          <a:ea typeface="+mn-ea"/>
                          <a:cs typeface="+mn-cs"/>
                        </a:rPr>
                        <a:t> </a:t>
                      </a:r>
                      <a:r>
                        <a:rPr kumimoji="0" lang="ar-SA" sz="1800" b="1" i="1" u="none" strike="noStrike" cap="none" normalizeH="0" baseline="0" dirty="0">
                          <a:ln>
                            <a:noFill/>
                          </a:ln>
                          <a:solidFill>
                            <a:srgbClr val="333333"/>
                          </a:solidFill>
                          <a:effectLst/>
                          <a:latin typeface="+mn-lt"/>
                          <a:ea typeface="+mn-ea"/>
                          <a:cs typeface="+mn-cs"/>
                        </a:rPr>
                        <a:t>انا انسان فاشل!“</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dirty="0">
                          <a:ln>
                            <a:noFill/>
                          </a:ln>
                          <a:solidFill>
                            <a:srgbClr val="333333"/>
                          </a:solidFill>
                          <a:effectLst/>
                          <a:latin typeface="+mn-lt"/>
                          <a:ea typeface="+mn-ea"/>
                          <a:cs typeface="+mn-cs"/>
                        </a:rPr>
                        <a:t>”في المرة القادمة، سوف ادرس أكتر“</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a:ln>
                            <a:noFill/>
                          </a:ln>
                          <a:solidFill>
                            <a:srgbClr val="333333"/>
                          </a:solidFill>
                          <a:effectLst/>
                          <a:latin typeface="+mn-lt"/>
                          <a:ea typeface="+mn-ea"/>
                          <a:cs typeface="+mn-cs"/>
                        </a:rPr>
                        <a:t>انتقدت في نقاش.</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1" i="1" u="none" strike="noStrike" cap="none" normalizeH="0" baseline="0" dirty="0">
                          <a:ln>
                            <a:noFill/>
                          </a:ln>
                          <a:solidFill>
                            <a:srgbClr val="333333"/>
                          </a:solidFill>
                          <a:effectLst/>
                          <a:latin typeface="+mn-lt"/>
                          <a:ea typeface="+mn-ea"/>
                          <a:cs typeface="+mn-cs"/>
                        </a:rPr>
                        <a:t>”</a:t>
                      </a:r>
                      <a:r>
                        <a:rPr kumimoji="0" lang="de-DE" sz="1800" b="1" i="1" u="none" strike="noStrike" cap="none" normalizeH="0" baseline="0" dirty="0">
                          <a:ln>
                            <a:noFill/>
                          </a:ln>
                          <a:solidFill>
                            <a:srgbClr val="333333"/>
                          </a:solidFill>
                          <a:effectLst/>
                          <a:latin typeface="+mn-lt"/>
                          <a:ea typeface="+mn-ea"/>
                          <a:cs typeface="+mn-cs"/>
                        </a:rPr>
                        <a:t> </a:t>
                      </a:r>
                      <a:r>
                        <a:rPr kumimoji="0" lang="ar-SA" sz="1800" b="1" i="1" u="none" strike="noStrike" cap="none" normalizeH="0" baseline="0" dirty="0">
                          <a:ln>
                            <a:noFill/>
                          </a:ln>
                          <a:solidFill>
                            <a:srgbClr val="333333"/>
                          </a:solidFill>
                          <a:effectLst/>
                          <a:latin typeface="+mn-lt"/>
                          <a:ea typeface="+mn-ea"/>
                          <a:cs typeface="+mn-cs"/>
                        </a:rPr>
                        <a:t>أنا لا قيمة لي!“</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dirty="0">
                          <a:ln>
                            <a:noFill/>
                          </a:ln>
                          <a:solidFill>
                            <a:srgbClr val="333333"/>
                          </a:solidFill>
                          <a:effectLst/>
                          <a:latin typeface="+mn-lt"/>
                          <a:ea typeface="+mn-ea"/>
                          <a:cs typeface="+mn-cs"/>
                        </a:rPr>
                        <a:t>”ربما الشخص الآخر هو الحق، وأنا قدا تعلم شيئا جديدا؟“</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8" name="Slide Number Placeholder 7"/>
          <p:cNvSpPr>
            <a:spLocks noGrp="1"/>
          </p:cNvSpPr>
          <p:nvPr>
            <p:ph type="sldNum" sz="quarter" idx="12"/>
          </p:nvPr>
        </p:nvSpPr>
        <p:spPr/>
        <p:txBody>
          <a:bodyPr/>
          <a:lstStyle/>
          <a:p>
            <a:fld id="{A36445DE-B733-4E07-ABC3-6ECCB308BA33}" type="slidenum">
              <a:rPr lang="en-US" altLang="de-DE" smtClean="0"/>
              <a:pPr/>
              <a:t>15</a:t>
            </a:fld>
            <a:endParaRPr lang="de-DE" altLang="de-DE"/>
          </a:p>
        </p:txBody>
      </p:sp>
    </p:spTree>
    <p:extLst>
      <p:ext uri="{BB962C8B-B14F-4D97-AF65-F5344CB8AC3E}">
        <p14:creationId xmlns:p14="http://schemas.microsoft.com/office/powerpoint/2010/main" val="1096262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1. التعميم المبالغ</a:t>
            </a:r>
            <a:br>
              <a:rPr lang="ar-SA" altLang="de-DE" sz="3600">
                <a:solidFill>
                  <a:srgbClr val="004992"/>
                </a:solidFill>
                <a:latin typeface="+mn-lt"/>
                <a:ea typeface="+mn-ea"/>
                <a:cs typeface="+mn-cs"/>
              </a:rPr>
            </a:br>
            <a:r>
              <a:rPr lang="ar-SA" altLang="de-DE">
                <a:solidFill>
                  <a:srgbClr val="004992"/>
                </a:solidFill>
                <a:latin typeface="+mn-lt"/>
                <a:ea typeface="+mn-ea"/>
                <a:cs typeface="+mn-cs"/>
              </a:rPr>
              <a:t>كيف يكون التفكير أكثر واقعية ومفيدة؟</a:t>
            </a:r>
            <a:endParaRPr lang="de-DE" altLang="de-DE">
              <a:solidFill>
                <a:srgbClr val="004992"/>
              </a:solidFill>
              <a:latin typeface="+mn-lt"/>
              <a:ea typeface="+mn-ea"/>
              <a:cs typeface="+mn-cs"/>
            </a:endParaRPr>
          </a:p>
        </p:txBody>
      </p:sp>
      <p:sp>
        <p:nvSpPr>
          <p:cNvPr id="31747" name="Rectangle 22"/>
          <p:cNvSpPr>
            <a:spLocks noChangeArrowheads="1"/>
          </p:cNvSpPr>
          <p:nvPr/>
        </p:nvSpPr>
        <p:spPr bwMode="auto">
          <a:xfrm>
            <a:off x="408955" y="5949280"/>
            <a:ext cx="1137600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rtl="1" eaLnBrk="1" hangingPunct="1">
              <a:lnSpc>
                <a:spcPct val="90000"/>
              </a:lnSpc>
              <a:buFont typeface="Wingdings" panose="05000000000000000000" pitchFamily="2" charset="2"/>
              <a:buNone/>
            </a:pPr>
            <a:r>
              <a:rPr lang="ar-AE" altLang="de-DE" sz="2000" b="0" dirty="0">
                <a:solidFill>
                  <a:srgbClr val="004992"/>
                </a:solidFill>
                <a:latin typeface="+mn-lt"/>
                <a:ea typeface="+mn-ea"/>
                <a:cs typeface="+mn-cs"/>
              </a:rPr>
              <a:t>اسمح للأخطاء: </a:t>
            </a:r>
            <a:r>
              <a:rPr lang="ar-AE" altLang="de-DE" sz="2000" b="0" dirty="0">
                <a:solidFill>
                  <a:srgbClr val="333333"/>
                </a:solidFill>
                <a:latin typeface="+mn-lt"/>
                <a:ea typeface="+mn-ea"/>
                <a:cs typeface="+mn-cs"/>
              </a:rPr>
              <a:t>لا أحد كامل! إذا كنت تتلعثم من وقت لآخر، فهذا لا يعني أنه لا يمكنك التعبير عن نفسك. إذا قمت بإجراء بعض الأحيان خطأ، هذا لا يعني أنك قذر.</a:t>
            </a:r>
            <a:endParaRPr lang="en-US" altLang="de-DE" sz="2000" b="0" dirty="0">
              <a:solidFill>
                <a:srgbClr val="333333"/>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898678959"/>
              </p:ext>
            </p:extLst>
          </p:nvPr>
        </p:nvGraphicFramePr>
        <p:xfrm>
          <a:off x="408955" y="2204864"/>
          <a:ext cx="11376000" cy="3505210"/>
        </p:xfrm>
        <a:graphic>
          <a:graphicData uri="http://schemas.openxmlformats.org/drawingml/2006/table">
            <a:tbl>
              <a:tblPr rtl="1">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الحدث</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1" i="1" u="none" strike="noStrike" cap="none" normalizeH="0" baseline="0" dirty="0">
                          <a:ln>
                            <a:noFill/>
                          </a:ln>
                          <a:solidFill>
                            <a:srgbClr val="333333"/>
                          </a:solidFill>
                          <a:effectLst/>
                          <a:latin typeface="+mn-lt"/>
                          <a:ea typeface="+mn-ea"/>
                          <a:cs typeface="+mn-cs"/>
                        </a:rPr>
                        <a:t>التعميم الخطئ</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طريقة إيجابية/ للتعامل مع التعميم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a:ln>
                            <a:noFill/>
                          </a:ln>
                          <a:solidFill>
                            <a:srgbClr val="333333"/>
                          </a:solidFill>
                          <a:effectLst/>
                          <a:latin typeface="+mn-lt"/>
                          <a:ea typeface="+mn-ea"/>
                          <a:cs typeface="+mn-cs"/>
                        </a:rPr>
                        <a:t>كنت قد استخدمت كلمة أجنبية بشكل غير صحيح، لم أفهم الكتاب.</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1" i="1" u="none" strike="noStrike" cap="none" normalizeH="0" baseline="0" dirty="0">
                          <a:ln>
                            <a:noFill/>
                          </a:ln>
                          <a:solidFill>
                            <a:srgbClr val="333333"/>
                          </a:solidFill>
                          <a:effectLst/>
                          <a:latin typeface="+mn-lt"/>
                          <a:ea typeface="+mn-ea"/>
                          <a:cs typeface="+mn-cs"/>
                        </a:rPr>
                        <a:t>”</a:t>
                      </a:r>
                      <a:r>
                        <a:rPr kumimoji="0" lang="de-DE" sz="1800" b="1" i="1" u="none" strike="noStrike" cap="none" normalizeH="0" baseline="0" dirty="0">
                          <a:ln>
                            <a:noFill/>
                          </a:ln>
                          <a:solidFill>
                            <a:srgbClr val="333333"/>
                          </a:solidFill>
                          <a:effectLst/>
                          <a:latin typeface="+mn-lt"/>
                          <a:ea typeface="+mn-ea"/>
                          <a:cs typeface="+mn-cs"/>
                        </a:rPr>
                        <a:t> </a:t>
                      </a:r>
                      <a:r>
                        <a:rPr kumimoji="0" lang="ar-SA" sz="1800" b="1" i="1" u="none" strike="noStrike" cap="none" normalizeH="0" baseline="0" dirty="0">
                          <a:ln>
                            <a:noFill/>
                          </a:ln>
                          <a:solidFill>
                            <a:srgbClr val="333333"/>
                          </a:solidFill>
                          <a:effectLst/>
                          <a:latin typeface="+mn-lt"/>
                          <a:ea typeface="+mn-ea"/>
                          <a:cs typeface="+mn-cs"/>
                        </a:rPr>
                        <a:t>انا عبيط!“</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dirty="0">
                          <a:ln>
                            <a:noFill/>
                          </a:ln>
                          <a:solidFill>
                            <a:srgbClr val="333333"/>
                          </a:solidFill>
                          <a:effectLst/>
                          <a:latin typeface="+mn-lt"/>
                          <a:ea typeface="+mn-ea"/>
                          <a:cs typeface="+mn-cs"/>
                        </a:rPr>
                        <a:t>”لا أحد كامل“</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dirty="0">
                          <a:ln>
                            <a:noFill/>
                          </a:ln>
                          <a:solidFill>
                            <a:srgbClr val="333333"/>
                          </a:solidFill>
                          <a:effectLst/>
                          <a:latin typeface="+mn-lt"/>
                          <a:ea typeface="+mn-ea"/>
                          <a:cs typeface="+mn-cs"/>
                        </a:rPr>
                        <a:t>”أنا مهتم حقا في هذا الكتاب؟“</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a:ln>
                            <a:noFill/>
                          </a:ln>
                          <a:solidFill>
                            <a:srgbClr val="333333"/>
                          </a:solidFill>
                          <a:effectLst/>
                          <a:latin typeface="+mn-lt"/>
                          <a:ea typeface="+mn-ea"/>
                          <a:cs typeface="+mn-cs"/>
                        </a:rPr>
                        <a:t>لم تنجح في الامتحان.</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1" i="1" u="none" strike="noStrike" cap="none" normalizeH="0" baseline="0" dirty="0">
                          <a:ln>
                            <a:noFill/>
                          </a:ln>
                          <a:solidFill>
                            <a:srgbClr val="333333"/>
                          </a:solidFill>
                          <a:effectLst/>
                          <a:latin typeface="+mn-lt"/>
                          <a:ea typeface="+mn-ea"/>
                          <a:cs typeface="+mn-cs"/>
                        </a:rPr>
                        <a:t>”</a:t>
                      </a:r>
                      <a:r>
                        <a:rPr kumimoji="0" lang="de-DE" sz="1800" b="1" i="1" u="none" strike="noStrike" cap="none" normalizeH="0" baseline="0" dirty="0">
                          <a:ln>
                            <a:noFill/>
                          </a:ln>
                          <a:solidFill>
                            <a:srgbClr val="333333"/>
                          </a:solidFill>
                          <a:effectLst/>
                          <a:latin typeface="+mn-lt"/>
                          <a:ea typeface="+mn-ea"/>
                          <a:cs typeface="+mn-cs"/>
                        </a:rPr>
                        <a:t> </a:t>
                      </a:r>
                      <a:r>
                        <a:rPr kumimoji="0" lang="ar-SA" sz="1800" b="1" i="1" u="none" strike="noStrike" cap="none" normalizeH="0" baseline="0" dirty="0">
                          <a:ln>
                            <a:noFill/>
                          </a:ln>
                          <a:solidFill>
                            <a:srgbClr val="333333"/>
                          </a:solidFill>
                          <a:effectLst/>
                          <a:latin typeface="+mn-lt"/>
                          <a:ea typeface="+mn-ea"/>
                          <a:cs typeface="+mn-cs"/>
                        </a:rPr>
                        <a:t>انا انسان فاشل!“</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dirty="0">
                          <a:ln>
                            <a:noFill/>
                          </a:ln>
                          <a:solidFill>
                            <a:srgbClr val="333333"/>
                          </a:solidFill>
                          <a:effectLst/>
                          <a:latin typeface="+mn-lt"/>
                          <a:ea typeface="+mn-ea"/>
                          <a:cs typeface="+mn-cs"/>
                        </a:rPr>
                        <a:t>”في المرة القادمة، سوف ادرس أكتر“</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a:ln>
                            <a:noFill/>
                          </a:ln>
                          <a:solidFill>
                            <a:srgbClr val="333333"/>
                          </a:solidFill>
                          <a:effectLst/>
                          <a:latin typeface="+mn-lt"/>
                          <a:ea typeface="+mn-ea"/>
                          <a:cs typeface="+mn-cs"/>
                        </a:rPr>
                        <a:t>انتقدت في نقاش.</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1" i="1" u="none" strike="noStrike" cap="none" normalizeH="0" baseline="0" dirty="0">
                          <a:ln>
                            <a:noFill/>
                          </a:ln>
                          <a:solidFill>
                            <a:srgbClr val="333333"/>
                          </a:solidFill>
                          <a:effectLst/>
                          <a:latin typeface="+mn-lt"/>
                          <a:ea typeface="+mn-ea"/>
                          <a:cs typeface="+mn-cs"/>
                        </a:rPr>
                        <a:t>”</a:t>
                      </a:r>
                      <a:r>
                        <a:rPr kumimoji="0" lang="de-DE" sz="1800" b="1" i="1" u="none" strike="noStrike" cap="none" normalizeH="0" baseline="0" dirty="0">
                          <a:ln>
                            <a:noFill/>
                          </a:ln>
                          <a:solidFill>
                            <a:srgbClr val="333333"/>
                          </a:solidFill>
                          <a:effectLst/>
                          <a:latin typeface="+mn-lt"/>
                          <a:ea typeface="+mn-ea"/>
                          <a:cs typeface="+mn-cs"/>
                        </a:rPr>
                        <a:t> </a:t>
                      </a:r>
                      <a:r>
                        <a:rPr kumimoji="0" lang="ar-SA" sz="1800" b="1" i="1" u="none" strike="noStrike" cap="none" normalizeH="0" baseline="0" dirty="0">
                          <a:ln>
                            <a:noFill/>
                          </a:ln>
                          <a:solidFill>
                            <a:srgbClr val="333333"/>
                          </a:solidFill>
                          <a:effectLst/>
                          <a:latin typeface="+mn-lt"/>
                          <a:ea typeface="+mn-ea"/>
                          <a:cs typeface="+mn-cs"/>
                        </a:rPr>
                        <a:t>أنا لا قيمة لي!“</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1800" b="0" i="0" u="none" strike="noStrike" cap="none" normalizeH="0" baseline="0" dirty="0">
                          <a:ln>
                            <a:noFill/>
                          </a:ln>
                          <a:solidFill>
                            <a:srgbClr val="333333"/>
                          </a:solidFill>
                          <a:effectLst/>
                          <a:latin typeface="+mn-lt"/>
                          <a:ea typeface="+mn-ea"/>
                          <a:cs typeface="+mn-cs"/>
                        </a:rPr>
                        <a:t>”ربما الشخص الآخر هو الحق، وأنا قدا تعلم شيئا جديدا؟“</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8" name="Slide Number Placeholder 7"/>
          <p:cNvSpPr>
            <a:spLocks noGrp="1"/>
          </p:cNvSpPr>
          <p:nvPr>
            <p:ph type="sldNum" sz="quarter" idx="12"/>
          </p:nvPr>
        </p:nvSpPr>
        <p:spPr/>
        <p:txBody>
          <a:bodyPr/>
          <a:lstStyle/>
          <a:p>
            <a:fld id="{A36445DE-B733-4E07-ABC3-6ECCB308BA33}" type="slidenum">
              <a:rPr lang="en-US" altLang="de-DE" smtClean="0"/>
              <a:pPr/>
              <a:t>16</a:t>
            </a:fld>
            <a:endParaRPr lang="de-DE" altLang="de-DE"/>
          </a:p>
        </p:txBody>
      </p:sp>
    </p:spTree>
    <p:extLst>
      <p:ext uri="{BB962C8B-B14F-4D97-AF65-F5344CB8AC3E}">
        <p14:creationId xmlns:p14="http://schemas.microsoft.com/office/powerpoint/2010/main" val="2476822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بدلا من ذلك: لا تعمم من حدث واحد الى كل شيء!</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ar-AE" altLang="de-DE" sz="2400" dirty="0">
                <a:solidFill>
                  <a:srgbClr val="333333"/>
                </a:solidFill>
              </a:rPr>
              <a:t>كل إنسان معقد</a:t>
            </a:r>
            <a:r>
              <a:rPr lang="de-DE" altLang="de-DE" sz="2400" dirty="0">
                <a:solidFill>
                  <a:srgbClr val="333333"/>
                </a:solidFill>
              </a:rPr>
              <a:t> </a:t>
            </a:r>
            <a:r>
              <a:rPr lang="ar-AE" altLang="de-DE" sz="2400" dirty="0">
                <a:solidFill>
                  <a:srgbClr val="333333"/>
                </a:solidFill>
              </a:rPr>
              <a:t>- مثل الفسيفساء: نحن مصنوعة من أجزاء صغيرة كثيرة التي هي جيدة وسيئة.</a:t>
            </a:r>
            <a:br>
              <a:rPr lang="en-US" altLang="de-DE" sz="2400" dirty="0">
                <a:solidFill>
                  <a:srgbClr val="333333"/>
                </a:solidFill>
              </a:rPr>
            </a:br>
            <a:r>
              <a:rPr lang="ar-AE" altLang="de-DE" sz="2400" dirty="0">
                <a:solidFill>
                  <a:srgbClr val="333333"/>
                </a:solidFill>
              </a:rPr>
              <a:t>وعلاوة على ذلك، هناك طرق مختلفة للغاية لتحديد خصائص الإنسان:</a:t>
            </a:r>
            <a:endParaRPr lang="he-IL" altLang="de-DE" sz="2400" dirty="0">
              <a:solidFill>
                <a:srgbClr val="333333"/>
              </a:solidFill>
            </a:endParaRPr>
          </a:p>
          <a:p>
            <a:pPr lvl="0" defTabSz="914400" fontAlgn="base"/>
            <a:r>
              <a:rPr lang="ar-AE" altLang="de-DE" sz="2400" dirty="0">
                <a:solidFill>
                  <a:srgbClr val="004992"/>
                </a:solidFill>
              </a:rPr>
              <a:t>ما هي الجاذبية؟</a:t>
            </a:r>
            <a:r>
              <a:rPr lang="de-DE" altLang="de-DE" sz="2400" dirty="0">
                <a:solidFill>
                  <a:srgbClr val="004992"/>
                </a:solidFill>
              </a:rPr>
              <a:t> </a:t>
            </a:r>
            <a:r>
              <a:rPr lang="ar-AE" altLang="de-DE" sz="2400" dirty="0">
                <a:solidFill>
                  <a:srgbClr val="004992"/>
                </a:solidFill>
              </a:rPr>
              <a:t>ا</a:t>
            </a:r>
            <a:r>
              <a:rPr lang="ar-AE" altLang="de-DE" sz="2400" dirty="0">
                <a:solidFill>
                  <a:srgbClr val="333333"/>
                </a:solidFill>
              </a:rPr>
              <a:t>لجمال الداخلية أو الخارجي، اوالجسد المثالي؟</a:t>
            </a:r>
            <a:endParaRPr lang="he-IL" altLang="de-DE" sz="2400" dirty="0">
              <a:solidFill>
                <a:srgbClr val="333333"/>
              </a:solidFill>
            </a:endParaRPr>
          </a:p>
          <a:p>
            <a:pPr lvl="0" defTabSz="914400" fontAlgn="base"/>
            <a:r>
              <a:rPr lang="ar-AE" altLang="de-DE" sz="2400" dirty="0">
                <a:solidFill>
                  <a:srgbClr val="004992"/>
                </a:solidFill>
              </a:rPr>
              <a:t>ما هو النجاح؟ ا</a:t>
            </a:r>
            <a:r>
              <a:rPr lang="ar-AE" altLang="de-DE" sz="2400" dirty="0">
                <a:solidFill>
                  <a:srgbClr val="333333"/>
                </a:solidFill>
              </a:rPr>
              <a:t>لوظيفي، العديد من الأصدقاء،في ذات والحياةواحدة؟</a:t>
            </a:r>
            <a:endParaRPr lang="en-US" sz="2400" dirty="0"/>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2" name="Slide Number Placeholder 11"/>
          <p:cNvSpPr>
            <a:spLocks noGrp="1"/>
          </p:cNvSpPr>
          <p:nvPr>
            <p:ph type="sldNum" sz="quarter" idx="12"/>
          </p:nvPr>
        </p:nvSpPr>
        <p:spPr/>
        <p:txBody>
          <a:bodyPr/>
          <a:lstStyle/>
          <a:p>
            <a:fld id="{7AA175B2-4F0B-4ACA-8C01-8853644D9FB0}" type="slidenum">
              <a:rPr lang="en-US"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2. تصور انتقائي</a:t>
            </a:r>
            <a:br>
              <a:rPr lang="ar-SA" altLang="de-DE" sz="3600">
                <a:solidFill>
                  <a:srgbClr val="004992"/>
                </a:solidFill>
                <a:latin typeface="+mn-lt"/>
                <a:ea typeface="+mn-ea"/>
                <a:cs typeface="+mn-cs"/>
              </a:rPr>
            </a:br>
            <a:r>
              <a:rPr lang="ar-SA" altLang="de-DE">
                <a:solidFill>
                  <a:srgbClr val="004992"/>
                </a:solidFill>
                <a:latin typeface="+mn-lt"/>
                <a:ea typeface="+mn-ea"/>
                <a:cs typeface="+mn-cs"/>
              </a:rPr>
              <a:t>كيف يكون التفكير أكثر واقعية ومفيدة؟</a:t>
            </a:r>
            <a:endParaRPr lang="de-DE" altLang="de-DE">
              <a:solidFill>
                <a:srgbClr val="004992"/>
              </a:solidFill>
              <a:latin typeface="+mn-lt"/>
              <a:ea typeface="+mn-ea"/>
              <a:cs typeface="+mn-cs"/>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904244065"/>
              </p:ext>
            </p:extLst>
          </p:nvPr>
        </p:nvGraphicFramePr>
        <p:xfrm>
          <a:off x="408955" y="2834640"/>
          <a:ext cx="11376000" cy="2651772"/>
        </p:xfrm>
        <a:graphic>
          <a:graphicData uri="http://schemas.openxmlformats.org/drawingml/2006/table">
            <a:tbl>
              <a:tblPr rtl="1">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0000"/>
                          </a:solidFill>
                          <a:effectLst/>
                          <a:latin typeface="+mn-lt"/>
                          <a:ea typeface="+mn-ea"/>
                          <a:cs typeface="+mn-cs"/>
                        </a:rPr>
                        <a:t>الحدث</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000000"/>
                          </a:solidFill>
                          <a:effectLst/>
                          <a:latin typeface="+mn-lt"/>
                          <a:ea typeface="+mn-ea"/>
                          <a:cs typeface="+mn-cs"/>
                        </a:rPr>
                        <a:t>استنتاج ضيق</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000000"/>
                          </a:solidFill>
                          <a:effectLst/>
                          <a:latin typeface="+mn-lt"/>
                          <a:ea typeface="+mn-ea"/>
                          <a:cs typeface="+mn-cs"/>
                        </a:rPr>
                        <a:t>استنتاج اخر</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صديق جيد لا يأتي لحفلة عيد ميلاد الخاصة بك.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خيبة أمل</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ct val="5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الناس يقفون. انهم يبحثون في الاتجاه الخاص بك.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”هم يضحك في وجهي“</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7" name="Slide Number Placeholder 6"/>
          <p:cNvSpPr>
            <a:spLocks noGrp="1"/>
          </p:cNvSpPr>
          <p:nvPr>
            <p:ph type="sldNum" sz="quarter" idx="12"/>
          </p:nvPr>
        </p:nvSpPr>
        <p:spPr/>
        <p:txBody>
          <a:bodyPr/>
          <a:lstStyle/>
          <a:p>
            <a:fld id="{A36445DE-B733-4E07-ABC3-6ECCB308BA33}" type="slidenum">
              <a:rPr lang="en-US"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2. تصور انتقائي</a:t>
            </a:r>
            <a:br>
              <a:rPr lang="ar-SA" altLang="de-DE" sz="3600">
                <a:solidFill>
                  <a:srgbClr val="004992"/>
                </a:solidFill>
                <a:latin typeface="+mn-lt"/>
                <a:ea typeface="+mn-ea"/>
                <a:cs typeface="+mn-cs"/>
              </a:rPr>
            </a:br>
            <a:r>
              <a:rPr lang="ar-SA" altLang="de-DE">
                <a:solidFill>
                  <a:srgbClr val="004992"/>
                </a:solidFill>
                <a:latin typeface="+mn-lt"/>
                <a:ea typeface="+mn-ea"/>
                <a:cs typeface="+mn-cs"/>
              </a:rPr>
              <a:t>كيف يكون التفكير أكثر واقعية ومفيدة؟</a:t>
            </a:r>
            <a:endParaRPr lang="de-DE" altLang="de-DE">
              <a:solidFill>
                <a:srgbClr val="004992"/>
              </a:solidFill>
              <a:latin typeface="+mn-lt"/>
              <a:ea typeface="+mn-ea"/>
              <a:cs typeface="+mn-cs"/>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767055416"/>
              </p:ext>
            </p:extLst>
          </p:nvPr>
        </p:nvGraphicFramePr>
        <p:xfrm>
          <a:off x="408955" y="2834640"/>
          <a:ext cx="11376000" cy="2651772"/>
        </p:xfrm>
        <a:graphic>
          <a:graphicData uri="http://schemas.openxmlformats.org/drawingml/2006/table">
            <a:tbl>
              <a:tblPr rtl="1">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0000"/>
                          </a:solidFill>
                          <a:effectLst/>
                          <a:latin typeface="+mn-lt"/>
                          <a:ea typeface="+mn-ea"/>
                          <a:cs typeface="+mn-cs"/>
                        </a:rPr>
                        <a:t>الحدث</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000000"/>
                          </a:solidFill>
                          <a:effectLst/>
                          <a:latin typeface="+mn-lt"/>
                          <a:ea typeface="+mn-ea"/>
                          <a:cs typeface="+mn-cs"/>
                        </a:rPr>
                        <a:t>استنتاج ضيق</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000000"/>
                          </a:solidFill>
                          <a:effectLst/>
                          <a:latin typeface="+mn-lt"/>
                          <a:ea typeface="+mn-ea"/>
                          <a:cs typeface="+mn-cs"/>
                        </a:rPr>
                        <a:t>استنتاج اخر</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صديق جيد لا يأتي لحفلة عيد ميلاد الخاصة بك.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خيبة أمل</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حفلة عظيمة، جاء أشخاص آخرون وحقا يتمتعون بالحفلة.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ct val="5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الناس يقفون. انهم يبحثون في الاتجاه الخاص بك.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”هم يضحك في وجهي“</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7" name="Slide Number Placeholder 6"/>
          <p:cNvSpPr>
            <a:spLocks noGrp="1"/>
          </p:cNvSpPr>
          <p:nvPr>
            <p:ph type="sldNum" sz="quarter" idx="12"/>
          </p:nvPr>
        </p:nvSpPr>
        <p:spPr/>
        <p:txBody>
          <a:bodyPr/>
          <a:lstStyle/>
          <a:p>
            <a:fld id="{A36445DE-B733-4E07-ABC3-6ECCB308BA33}" type="slidenum">
              <a:rPr lang="en-US" altLang="de-DE" smtClean="0"/>
              <a:pPr/>
              <a:t>19</a:t>
            </a:fld>
            <a:endParaRPr lang="de-DE" altLang="de-DE"/>
          </a:p>
        </p:txBody>
      </p:sp>
    </p:spTree>
    <p:extLst>
      <p:ext uri="{BB962C8B-B14F-4D97-AF65-F5344CB8AC3E}">
        <p14:creationId xmlns:p14="http://schemas.microsoft.com/office/powerpoint/2010/main" val="3656718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2. تصور انتقائي</a:t>
            </a:r>
            <a:br>
              <a:rPr lang="ar-SA" altLang="de-DE" sz="3600">
                <a:solidFill>
                  <a:srgbClr val="004992"/>
                </a:solidFill>
                <a:latin typeface="+mn-lt"/>
                <a:ea typeface="+mn-ea"/>
                <a:cs typeface="+mn-cs"/>
              </a:rPr>
            </a:br>
            <a:r>
              <a:rPr lang="ar-SA" altLang="de-DE">
                <a:solidFill>
                  <a:srgbClr val="004992"/>
                </a:solidFill>
                <a:latin typeface="+mn-lt"/>
                <a:ea typeface="+mn-ea"/>
                <a:cs typeface="+mn-cs"/>
              </a:rPr>
              <a:t>كيف يكون التفكير أكثر واقعية ومفيدة؟</a:t>
            </a:r>
            <a:endParaRPr lang="de-DE" altLang="de-DE">
              <a:solidFill>
                <a:srgbClr val="004992"/>
              </a:solidFill>
              <a:latin typeface="+mn-lt"/>
              <a:ea typeface="+mn-ea"/>
              <a:cs typeface="+mn-cs"/>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623356096"/>
              </p:ext>
            </p:extLst>
          </p:nvPr>
        </p:nvGraphicFramePr>
        <p:xfrm>
          <a:off x="408955" y="2834640"/>
          <a:ext cx="11376000" cy="2651772"/>
        </p:xfrm>
        <a:graphic>
          <a:graphicData uri="http://schemas.openxmlformats.org/drawingml/2006/table">
            <a:tbl>
              <a:tblPr rtl="1">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000000"/>
                          </a:solidFill>
                          <a:effectLst/>
                          <a:latin typeface="+mn-lt"/>
                          <a:ea typeface="+mn-ea"/>
                          <a:cs typeface="+mn-cs"/>
                        </a:rPr>
                        <a:t>الحدث</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000000"/>
                          </a:solidFill>
                          <a:effectLst/>
                          <a:latin typeface="+mn-lt"/>
                          <a:ea typeface="+mn-ea"/>
                          <a:cs typeface="+mn-cs"/>
                        </a:rPr>
                        <a:t>استنتاج ضيق</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000000"/>
                          </a:solidFill>
                          <a:effectLst/>
                          <a:latin typeface="+mn-lt"/>
                          <a:ea typeface="+mn-ea"/>
                          <a:cs typeface="+mn-cs"/>
                        </a:rPr>
                        <a:t>استنتاج اخر</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صديق جيد لا يأتي لحفلة عيد ميلاد الخاصة بك.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خيبة أمل</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حفلة عظيمة، جاء أشخاص آخرون وحقا يتمتعون بالحفلة.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ct val="5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الناس يقفون. انهم يبحثون في الاتجاه الخاص بك.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”هم يضحك في وجهي“</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333333"/>
                          </a:solidFill>
                          <a:effectLst/>
                          <a:latin typeface="+mn-lt"/>
                          <a:ea typeface="+mn-ea"/>
                          <a:cs typeface="+mn-cs"/>
                        </a:rPr>
                        <a:t>انهم يبحثون فقط عن طريق الصدفة في وجهي أو أنهم يبحتون عن شخص آخر.</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 29">
            <a:extLst>
              <a:ext uri="{FF2B5EF4-FFF2-40B4-BE49-F238E27FC236}">
                <a16:creationId xmlns:a16="http://schemas.microsoft.com/office/drawing/2014/main" id="{AA5387A8-A96F-4FFD-A5B2-72BB44FF9EC0}"/>
              </a:ext>
            </a:extLst>
          </p:cNvPr>
          <p:cNvSpPr>
            <a:spLocks noChangeArrowheads="1"/>
          </p:cNvSpPr>
          <p:nvPr/>
        </p:nvSpPr>
        <p:spPr bwMode="auto">
          <a:xfrm>
            <a:off x="410220" y="5793824"/>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r" rtl="1" eaLnBrk="1" hangingPunct="1">
              <a:lnSpc>
                <a:spcPct val="90000"/>
              </a:lnSpc>
              <a:buFont typeface="Wingdings" panose="05000000000000000000" pitchFamily="2" charset="2"/>
              <a:buNone/>
            </a:pPr>
            <a:r>
              <a:rPr lang="ar-SA" altLang="de-DE" sz="2400" b="0" dirty="0">
                <a:solidFill>
                  <a:srgbClr val="004992"/>
                </a:solidFill>
                <a:latin typeface="+mn-lt"/>
                <a:ea typeface="+mn-ea"/>
              </a:rPr>
              <a:t>قراءة العقل: </a:t>
            </a:r>
            <a:r>
              <a:rPr lang="ar-SA" altLang="de-DE" sz="2400" b="0" dirty="0">
                <a:solidFill>
                  <a:srgbClr val="333333"/>
                </a:solidFill>
                <a:latin typeface="+mn-lt"/>
                <a:ea typeface="+mn-ea"/>
              </a:rPr>
              <a:t>تجنبان تقرئ الكتير في سلوك الاخرين“. يمكن أن يكون هناك تفسيرات عديدة لهذا الوضع!”</a:t>
            </a:r>
            <a:endParaRPr lang="en-US" altLang="de-DE" sz="2400" b="0" dirty="0">
              <a:solidFill>
                <a:srgbClr val="333333"/>
              </a:solidFill>
              <a:latin typeface="+mn-lt"/>
              <a:ea typeface="+mn-ea"/>
            </a:endParaRPr>
          </a:p>
        </p:txBody>
      </p:sp>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7" name="Slide Number Placeholder 6"/>
          <p:cNvSpPr>
            <a:spLocks noGrp="1"/>
          </p:cNvSpPr>
          <p:nvPr>
            <p:ph type="sldNum" sz="quarter" idx="12"/>
          </p:nvPr>
        </p:nvSpPr>
        <p:spPr/>
        <p:txBody>
          <a:bodyPr/>
          <a:lstStyle/>
          <a:p>
            <a:fld id="{A36445DE-B733-4E07-ABC3-6ECCB308BA33}" type="slidenum">
              <a:rPr lang="en-US" altLang="de-DE" smtClean="0"/>
              <a:pPr/>
              <a:t>20</a:t>
            </a:fld>
            <a:endParaRPr lang="de-DE" altLang="de-DE"/>
          </a:p>
        </p:txBody>
      </p:sp>
    </p:spTree>
    <p:extLst>
      <p:ext uri="{BB962C8B-B14F-4D97-AF65-F5344CB8AC3E}">
        <p14:creationId xmlns:p14="http://schemas.microsoft.com/office/powerpoint/2010/main" val="1772247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3. استنتاج من الاخرون على النفس</a:t>
            </a:r>
            <a:endParaRPr lang="de-DE" altLang="de-DE" sz="3600">
              <a:solidFill>
                <a:srgbClr val="004992"/>
              </a:solidFill>
              <a:latin typeface="+mn-lt"/>
              <a:ea typeface="+mn-ea"/>
              <a:cs typeface="+mn-cs"/>
            </a:endParaRPr>
          </a:p>
        </p:txBody>
      </p:sp>
      <p:sp>
        <p:nvSpPr>
          <p:cNvPr id="36867" name="Rectangle 3"/>
          <p:cNvSpPr>
            <a:spLocks noGrp="1" noChangeArrowheads="1"/>
          </p:cNvSpPr>
          <p:nvPr>
            <p:ph idx="1"/>
          </p:nvPr>
        </p:nvSpPr>
        <p:spPr/>
        <p:txBody>
          <a:bodyPr>
            <a:noAutofit/>
          </a:bodyPr>
          <a:lstStyle/>
          <a:p>
            <a:pPr rtl="1" eaLnBrk="1" hangingPunct="1"/>
            <a:r>
              <a:rPr lang="ar-AE" altLang="de-DE" sz="2400" dirty="0">
                <a:solidFill>
                  <a:srgbClr val="004992"/>
                </a:solidFill>
              </a:rPr>
              <a:t>هناك فرق بين الحكم على نفسي وكيف يحكم الآخرين علي!</a:t>
            </a:r>
            <a:endParaRPr lang="de-DE" altLang="de-DE" sz="2400" dirty="0">
              <a:solidFill>
                <a:srgbClr val="004992"/>
              </a:solidFill>
            </a:endParaRPr>
          </a:p>
          <a:p>
            <a:pPr marL="342900" lvl="1" indent="-342900" rtl="1" eaLnBrk="1" hangingPunct="1">
              <a:spcBef>
                <a:spcPts val="1999"/>
              </a:spcBef>
              <a:spcAft>
                <a:spcPts val="0"/>
              </a:spcAft>
              <a:buClr>
                <a:srgbClr val="333333"/>
              </a:buClr>
              <a:buSzPct val="80000"/>
              <a:buFont typeface="WingDings"/>
              <a:buChar char=""/>
            </a:pPr>
            <a:r>
              <a:rPr lang="ar-AE" altLang="de-DE" sz="2400" dirty="0">
                <a:solidFill>
                  <a:srgbClr val="333333"/>
                </a:solidFill>
                <a:latin typeface="+mn-lt"/>
              </a:rPr>
              <a:t>إذا كنت أعتبر نفسي لا قيمة لها، وكذلك قبيح، فالآخرون ليس بالضرورة ان تكون لهم نفس وجهة النظر.</a:t>
            </a:r>
            <a:endParaRPr lang="de-DE" altLang="de-DE" sz="2400" dirty="0">
              <a:solidFill>
                <a:srgbClr val="333333"/>
              </a:solidFill>
              <a:latin typeface="+mn-lt"/>
            </a:endParaRPr>
          </a:p>
          <a:p>
            <a:pPr marL="342900" lvl="1" indent="-342900" rtl="1" eaLnBrk="1" hangingPunct="1">
              <a:spcBef>
                <a:spcPts val="1999"/>
              </a:spcBef>
              <a:spcAft>
                <a:spcPts val="0"/>
              </a:spcAft>
              <a:buClr>
                <a:srgbClr val="333333"/>
              </a:buClr>
              <a:buSzPct val="80000"/>
              <a:buFont typeface="WingDings"/>
              <a:buChar char=""/>
            </a:pPr>
            <a:r>
              <a:rPr lang="ar-AE" altLang="de-DE" sz="2400" dirty="0">
                <a:solidFill>
                  <a:srgbClr val="333333"/>
                </a:solidFill>
                <a:latin typeface="+mn-lt"/>
              </a:rPr>
              <a:t>غالبا ما تكون هناك آراء متعددة / الأحكام / الأفضليات. والبعض الآخر قد لا يتفق مع فهمي أو نظراتي الخاصة، الخ.</a:t>
            </a:r>
            <a:endParaRPr lang="de-DE" altLang="de-DE" sz="2400" dirty="0">
              <a:solidFill>
                <a:srgbClr val="333333"/>
              </a:solidFill>
              <a:latin typeface="+mn-lt"/>
            </a:endParaRPr>
          </a:p>
        </p:txBody>
      </p:sp>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7" name="Slide Number Placeholder 6"/>
          <p:cNvSpPr>
            <a:spLocks noGrp="1"/>
          </p:cNvSpPr>
          <p:nvPr>
            <p:ph type="sldNum" sz="quarter" idx="12"/>
          </p:nvPr>
        </p:nvSpPr>
        <p:spPr/>
        <p:txBody>
          <a:bodyPr/>
          <a:lstStyle/>
          <a:p>
            <a:fld id="{7AA175B2-4F0B-4ACA-8C01-8853644D9FB0}" type="slidenum">
              <a:rPr lang="en-US"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2"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4. رفض الردود الفعل الإيجابية، قبول الردود السلبية!</a:t>
            </a:r>
            <a:br>
              <a:rPr lang="ar-SA" altLang="de-DE" sz="3600">
                <a:solidFill>
                  <a:srgbClr val="004992"/>
                </a:solidFill>
                <a:latin typeface="+mn-lt"/>
                <a:ea typeface="+mn-ea"/>
                <a:cs typeface="+mn-cs"/>
              </a:rPr>
            </a:br>
            <a:r>
              <a:rPr lang="ar-SA" altLang="de-DE">
                <a:solidFill>
                  <a:srgbClr val="004992"/>
                </a:solidFill>
                <a:latin typeface="+mn-lt"/>
                <a:ea typeface="+mn-ea"/>
                <a:cs typeface="+mn-cs"/>
              </a:rPr>
              <a:t>كيف يكون التفكير أكثر واقعية ومفيدة؟</a:t>
            </a:r>
            <a:endParaRPr lang="de-DE" altLang="de-DE">
              <a:solidFill>
                <a:srgbClr val="004992"/>
              </a:solidFill>
              <a:latin typeface="+mn-lt"/>
              <a:ea typeface="+mn-ea"/>
              <a:cs typeface="+mn-cs"/>
            </a:endParaRPr>
          </a:p>
        </p:txBody>
      </p:sp>
      <p:pic>
        <p:nvPicPr>
          <p:cNvPr id="13"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128439" y="371968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451011" y="5121746"/>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961845853"/>
              </p:ext>
            </p:extLst>
          </p:nvPr>
        </p:nvGraphicFramePr>
        <p:xfrm>
          <a:off x="410219" y="2834640"/>
          <a:ext cx="9972219" cy="3639290"/>
        </p:xfrm>
        <a:graphic>
          <a:graphicData uri="http://schemas.openxmlformats.org/drawingml/2006/table">
            <a:tbl>
              <a:tblPr rtl="1">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0000"/>
                          </a:solidFill>
                          <a:effectLst/>
                          <a:latin typeface="+mn-lt"/>
                          <a:ea typeface="+mn-ea"/>
                          <a:cs typeface="+mn-cs"/>
                        </a:rPr>
                        <a:t>الحدث</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1" i="1" u="none" strike="noStrike" cap="none" normalizeH="0" baseline="0" dirty="0">
                          <a:ln>
                            <a:noFill/>
                          </a:ln>
                          <a:solidFill>
                            <a:srgbClr val="000000"/>
                          </a:solidFill>
                          <a:effectLst/>
                          <a:latin typeface="+mn-lt"/>
                          <a:ea typeface="+mn-ea"/>
                          <a:cs typeface="+mn-cs"/>
                        </a:rPr>
                        <a:t>الاستنتاج في حالة الاكتئاب</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0000"/>
                          </a:solidFill>
                          <a:effectLst/>
                          <a:latin typeface="+mn-lt"/>
                          <a:ea typeface="+mn-ea"/>
                          <a:cs typeface="+mn-cs"/>
                        </a:rPr>
                        <a:t>إيجابية / بناءة الاستنتاج</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تتلقى المديح لأدائك.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1" i="1" u="none" strike="noStrike" cap="none" normalizeH="0" baseline="0">
                          <a:ln>
                            <a:noFill/>
                          </a:ln>
                          <a:solidFill>
                            <a:srgbClr val="333333"/>
                          </a:solidFill>
                          <a:effectLst/>
                          <a:latin typeface="+mn-lt"/>
                          <a:ea typeface="+mn-ea"/>
                          <a:cs typeface="+mn-cs"/>
                        </a:rPr>
                        <a:t>”هذا </a:t>
                      </a:r>
                      <a:r>
                        <a:rPr kumimoji="0" lang="ar-SA" sz="2400" b="1" i="1" u="none" strike="noStrike" cap="none" normalizeH="0" baseline="0" dirty="0">
                          <a:ln>
                            <a:noFill/>
                          </a:ln>
                          <a:solidFill>
                            <a:srgbClr val="333333"/>
                          </a:solidFill>
                          <a:effectLst/>
                          <a:latin typeface="+mn-lt"/>
                          <a:ea typeface="+mn-ea"/>
                          <a:cs typeface="+mn-cs"/>
                        </a:rPr>
                        <a:t>الشخص يحاول فقط لتملق لي هو / هي غير شريفة ;قط له / لها يفكر بهذه </a:t>
                      </a:r>
                      <a:r>
                        <a:rPr kumimoji="0" lang="ar-SA" sz="2400" b="1" i="1" u="none" strike="noStrike" cap="none" normalizeH="0" baseline="0">
                          <a:ln>
                            <a:noFill/>
                          </a:ln>
                          <a:solidFill>
                            <a:srgbClr val="333333"/>
                          </a:solidFill>
                          <a:effectLst/>
                          <a:latin typeface="+mn-lt"/>
                          <a:ea typeface="+mn-ea"/>
                          <a:cs typeface="+mn-cs"/>
                        </a:rPr>
                        <a:t>الطريقة...“</a:t>
                      </a:r>
                      <a:endParaRPr kumimoji="0" lang="ar-SA"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انتقداك!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1" i="1" u="none" strike="noStrike" cap="none" normalizeH="0" baseline="0" dirty="0">
                          <a:ln>
                            <a:noFill/>
                          </a:ln>
                          <a:solidFill>
                            <a:srgbClr val="333333"/>
                          </a:solidFill>
                          <a:effectLst/>
                          <a:latin typeface="+mn-lt"/>
                          <a:ea typeface="+mn-ea"/>
                          <a:cs typeface="+mn-cs"/>
                        </a:rPr>
                        <a:t>”</a:t>
                      </a:r>
                      <a:r>
                        <a:rPr kumimoji="0" lang="de-DE" sz="2400" b="1" i="1" u="none" strike="noStrike" cap="none" normalizeH="0" baseline="0" dirty="0">
                          <a:ln>
                            <a:noFill/>
                          </a:ln>
                          <a:solidFill>
                            <a:srgbClr val="333333"/>
                          </a:solidFill>
                          <a:effectLst/>
                          <a:latin typeface="+mn-lt"/>
                          <a:ea typeface="+mn-ea"/>
                          <a:cs typeface="+mn-cs"/>
                        </a:rPr>
                        <a:t> </a:t>
                      </a:r>
                      <a:r>
                        <a:rPr kumimoji="0" lang="ar-SA" sz="2400" b="1" i="1" u="none" strike="noStrike" cap="none" normalizeH="0" baseline="0" dirty="0">
                          <a:ln>
                            <a:noFill/>
                          </a:ln>
                          <a:solidFill>
                            <a:srgbClr val="333333"/>
                          </a:solidFill>
                          <a:effectLst/>
                          <a:latin typeface="+mn-lt"/>
                          <a:ea typeface="+mn-ea"/>
                          <a:cs typeface="+mn-cs"/>
                        </a:rPr>
                        <a:t>الاخر يرى انه، أنا لا قيمة لي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7" name="Slide Number Placeholder 6"/>
          <p:cNvSpPr>
            <a:spLocks noGrp="1"/>
          </p:cNvSpPr>
          <p:nvPr>
            <p:ph type="sldNum" sz="quarter" idx="12"/>
          </p:nvPr>
        </p:nvSpPr>
        <p:spPr/>
        <p:txBody>
          <a:bodyPr/>
          <a:lstStyle/>
          <a:p>
            <a:fld id="{A36445DE-B733-4E07-ABC3-6ECCB308BA33}" type="slidenum">
              <a:rPr lang="en-US"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2"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4. رفض الردود الفعل الإيجابية، قبول الردود السلبية!</a:t>
            </a:r>
            <a:br>
              <a:rPr lang="ar-SA" altLang="de-DE" sz="3600">
                <a:solidFill>
                  <a:srgbClr val="004992"/>
                </a:solidFill>
                <a:latin typeface="+mn-lt"/>
                <a:ea typeface="+mn-ea"/>
                <a:cs typeface="+mn-cs"/>
              </a:rPr>
            </a:br>
            <a:r>
              <a:rPr lang="ar-SA" altLang="de-DE">
                <a:solidFill>
                  <a:srgbClr val="004992"/>
                </a:solidFill>
                <a:latin typeface="+mn-lt"/>
                <a:ea typeface="+mn-ea"/>
                <a:cs typeface="+mn-cs"/>
              </a:rPr>
              <a:t>كيف يكون التفكير أكثر واقعية ومفيدة؟</a:t>
            </a:r>
            <a:endParaRPr lang="de-DE" altLang="de-DE">
              <a:solidFill>
                <a:srgbClr val="004992"/>
              </a:solidFill>
              <a:latin typeface="+mn-lt"/>
              <a:ea typeface="+mn-ea"/>
              <a:cs typeface="+mn-cs"/>
            </a:endParaRPr>
          </a:p>
        </p:txBody>
      </p:sp>
      <p:pic>
        <p:nvPicPr>
          <p:cNvPr id="13"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128439" y="371968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451011" y="5121746"/>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34327123"/>
              </p:ext>
            </p:extLst>
          </p:nvPr>
        </p:nvGraphicFramePr>
        <p:xfrm>
          <a:off x="410219" y="2834640"/>
          <a:ext cx="9972219" cy="3639290"/>
        </p:xfrm>
        <a:graphic>
          <a:graphicData uri="http://schemas.openxmlformats.org/drawingml/2006/table">
            <a:tbl>
              <a:tblPr rtl="1">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0000"/>
                          </a:solidFill>
                          <a:effectLst/>
                          <a:latin typeface="+mn-lt"/>
                          <a:ea typeface="+mn-ea"/>
                          <a:cs typeface="+mn-cs"/>
                        </a:rPr>
                        <a:t>الحدث</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1" i="1" u="none" strike="noStrike" cap="none" normalizeH="0" baseline="0" dirty="0">
                          <a:ln>
                            <a:noFill/>
                          </a:ln>
                          <a:solidFill>
                            <a:srgbClr val="000000"/>
                          </a:solidFill>
                          <a:effectLst/>
                          <a:latin typeface="+mn-lt"/>
                          <a:ea typeface="+mn-ea"/>
                          <a:cs typeface="+mn-cs"/>
                        </a:rPr>
                        <a:t>الاستنتاج في حالة الاكتئاب</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0000"/>
                          </a:solidFill>
                          <a:effectLst/>
                          <a:latin typeface="+mn-lt"/>
                          <a:ea typeface="+mn-ea"/>
                          <a:cs typeface="+mn-cs"/>
                        </a:rPr>
                        <a:t>إيجابية / بناءة الاستنتاج</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تتلقى المديح لأدائك.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1" i="1" u="none" strike="noStrike" cap="none" normalizeH="0" baseline="0">
                          <a:ln>
                            <a:noFill/>
                          </a:ln>
                          <a:solidFill>
                            <a:srgbClr val="333333"/>
                          </a:solidFill>
                          <a:effectLst/>
                          <a:latin typeface="+mn-lt"/>
                          <a:ea typeface="+mn-ea"/>
                          <a:cs typeface="+mn-cs"/>
                        </a:rPr>
                        <a:t>”هذا </a:t>
                      </a:r>
                      <a:r>
                        <a:rPr kumimoji="0" lang="ar-SA" sz="2400" b="1" i="1" u="none" strike="noStrike" cap="none" normalizeH="0" baseline="0" dirty="0">
                          <a:ln>
                            <a:noFill/>
                          </a:ln>
                          <a:solidFill>
                            <a:srgbClr val="333333"/>
                          </a:solidFill>
                          <a:effectLst/>
                          <a:latin typeface="+mn-lt"/>
                          <a:ea typeface="+mn-ea"/>
                          <a:cs typeface="+mn-cs"/>
                        </a:rPr>
                        <a:t>الشخص يحاول فقط لتملق لي هو / هي غير شريفة ;قط له / لها يفكر بهذه </a:t>
                      </a:r>
                      <a:r>
                        <a:rPr kumimoji="0" lang="ar-SA" sz="2400" b="1" i="1" u="none" strike="noStrike" cap="none" normalizeH="0" baseline="0">
                          <a:ln>
                            <a:noFill/>
                          </a:ln>
                          <a:solidFill>
                            <a:srgbClr val="333333"/>
                          </a:solidFill>
                          <a:effectLst/>
                          <a:latin typeface="+mn-lt"/>
                          <a:ea typeface="+mn-ea"/>
                          <a:cs typeface="+mn-cs"/>
                        </a:rPr>
                        <a:t>الطريقة...“</a:t>
                      </a:r>
                      <a:endParaRPr kumimoji="0" lang="ar-SA"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”عظيم </a:t>
                      </a:r>
                      <a:r>
                        <a:rPr kumimoji="0" lang="ar-SA" sz="2400" b="0" i="0" u="none" strike="noStrike" cap="none" normalizeH="0" baseline="0" dirty="0">
                          <a:ln>
                            <a:noFill/>
                          </a:ln>
                          <a:solidFill>
                            <a:srgbClr val="333333"/>
                          </a:solidFill>
                          <a:effectLst/>
                          <a:latin typeface="+mn-lt"/>
                          <a:ea typeface="+mn-ea"/>
                          <a:cs typeface="+mn-cs"/>
                        </a:rPr>
                        <a:t>أن شخصا </a:t>
                      </a:r>
                      <a:r>
                        <a:rPr kumimoji="0" lang="ar-SA" sz="2400" b="0" i="0" u="none" strike="noStrike" cap="none" normalizeH="0" baseline="0">
                          <a:ln>
                            <a:noFill/>
                          </a:ln>
                          <a:solidFill>
                            <a:srgbClr val="333333"/>
                          </a:solidFill>
                          <a:effectLst/>
                          <a:latin typeface="+mn-lt"/>
                          <a:ea typeface="+mn-ea"/>
                          <a:cs typeface="+mn-cs"/>
                        </a:rPr>
                        <a:t>ما يعترف بنجاحي!“</a:t>
                      </a:r>
                      <a:endParaRPr kumimoji="0" lang="de-DE" sz="2400" b="0" i="0" u="none" strike="noStrike" cap="none" normalizeH="0" baseline="0" dirty="0">
                        <a:ln>
                          <a:noFill/>
                        </a:ln>
                        <a:solidFill>
                          <a:srgbClr val="FFFFFF"/>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انتقداك!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1" i="1" u="none" strike="noStrike" cap="none" normalizeH="0" baseline="0" dirty="0">
                          <a:ln>
                            <a:noFill/>
                          </a:ln>
                          <a:solidFill>
                            <a:srgbClr val="333333"/>
                          </a:solidFill>
                          <a:effectLst/>
                          <a:latin typeface="+mn-lt"/>
                          <a:ea typeface="+mn-ea"/>
                          <a:cs typeface="+mn-cs"/>
                        </a:rPr>
                        <a:t>”</a:t>
                      </a:r>
                      <a:r>
                        <a:rPr kumimoji="0" lang="de-DE" sz="2400" b="1" i="1" u="none" strike="noStrike" cap="none" normalizeH="0" baseline="0" dirty="0">
                          <a:ln>
                            <a:noFill/>
                          </a:ln>
                          <a:solidFill>
                            <a:srgbClr val="333333"/>
                          </a:solidFill>
                          <a:effectLst/>
                          <a:latin typeface="+mn-lt"/>
                          <a:ea typeface="+mn-ea"/>
                          <a:cs typeface="+mn-cs"/>
                        </a:rPr>
                        <a:t> </a:t>
                      </a:r>
                      <a:r>
                        <a:rPr kumimoji="0" lang="ar-SA" sz="2400" b="1" i="1" u="none" strike="noStrike" cap="none" normalizeH="0" baseline="0" dirty="0">
                          <a:ln>
                            <a:noFill/>
                          </a:ln>
                          <a:solidFill>
                            <a:srgbClr val="333333"/>
                          </a:solidFill>
                          <a:effectLst/>
                          <a:latin typeface="+mn-lt"/>
                          <a:ea typeface="+mn-ea"/>
                          <a:cs typeface="+mn-cs"/>
                        </a:rPr>
                        <a:t>الاخر يرى انه، أنا لا قيمة لي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7" name="Slide Number Placeholder 6"/>
          <p:cNvSpPr>
            <a:spLocks noGrp="1"/>
          </p:cNvSpPr>
          <p:nvPr>
            <p:ph type="sldNum" sz="quarter" idx="12"/>
          </p:nvPr>
        </p:nvSpPr>
        <p:spPr/>
        <p:txBody>
          <a:bodyPr/>
          <a:lstStyle/>
          <a:p>
            <a:fld id="{A36445DE-B733-4E07-ABC3-6ECCB308BA33}" type="slidenum">
              <a:rPr lang="en-US" altLang="de-DE" smtClean="0"/>
              <a:pPr/>
              <a:t>23</a:t>
            </a:fld>
            <a:endParaRPr lang="de-DE" altLang="de-DE"/>
          </a:p>
        </p:txBody>
      </p:sp>
    </p:spTree>
    <p:extLst>
      <p:ext uri="{BB962C8B-B14F-4D97-AF65-F5344CB8AC3E}">
        <p14:creationId xmlns:p14="http://schemas.microsoft.com/office/powerpoint/2010/main" val="108208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2"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4. رفض الردود الفعل الإيجابية، قبول الردود السلبية!</a:t>
            </a:r>
            <a:br>
              <a:rPr lang="ar-SA" altLang="de-DE" sz="3600">
                <a:solidFill>
                  <a:srgbClr val="004992"/>
                </a:solidFill>
                <a:latin typeface="+mn-lt"/>
                <a:ea typeface="+mn-ea"/>
                <a:cs typeface="+mn-cs"/>
              </a:rPr>
            </a:br>
            <a:r>
              <a:rPr lang="ar-SA" altLang="de-DE">
                <a:solidFill>
                  <a:srgbClr val="004992"/>
                </a:solidFill>
                <a:latin typeface="+mn-lt"/>
                <a:ea typeface="+mn-ea"/>
                <a:cs typeface="+mn-cs"/>
              </a:rPr>
              <a:t>كيف يكون التفكير أكثر واقعية ومفيدة؟</a:t>
            </a:r>
            <a:endParaRPr lang="de-DE" altLang="de-DE">
              <a:solidFill>
                <a:srgbClr val="004992"/>
              </a:solidFill>
              <a:latin typeface="+mn-lt"/>
              <a:ea typeface="+mn-ea"/>
              <a:cs typeface="+mn-cs"/>
            </a:endParaRPr>
          </a:p>
        </p:txBody>
      </p:sp>
      <p:pic>
        <p:nvPicPr>
          <p:cNvPr id="13"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128439" y="371968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451011" y="5121746"/>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813411176"/>
              </p:ext>
            </p:extLst>
          </p:nvPr>
        </p:nvGraphicFramePr>
        <p:xfrm>
          <a:off x="410219" y="2834640"/>
          <a:ext cx="9972219" cy="3639290"/>
        </p:xfrm>
        <a:graphic>
          <a:graphicData uri="http://schemas.openxmlformats.org/drawingml/2006/table">
            <a:tbl>
              <a:tblPr rtl="1">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0000"/>
                          </a:solidFill>
                          <a:effectLst/>
                          <a:latin typeface="+mn-lt"/>
                          <a:ea typeface="+mn-ea"/>
                          <a:cs typeface="+mn-cs"/>
                        </a:rPr>
                        <a:t>الحدث</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1" i="1" u="none" strike="noStrike" cap="none" normalizeH="0" baseline="0" dirty="0">
                          <a:ln>
                            <a:noFill/>
                          </a:ln>
                          <a:solidFill>
                            <a:srgbClr val="000000"/>
                          </a:solidFill>
                          <a:effectLst/>
                          <a:latin typeface="+mn-lt"/>
                          <a:ea typeface="+mn-ea"/>
                          <a:cs typeface="+mn-cs"/>
                        </a:rPr>
                        <a:t>الاستنتاج في حالة الاكتئاب</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0000"/>
                          </a:solidFill>
                          <a:effectLst/>
                          <a:latin typeface="+mn-lt"/>
                          <a:ea typeface="+mn-ea"/>
                          <a:cs typeface="+mn-cs"/>
                        </a:rPr>
                        <a:t>إيجابية / بناءة الاستنتاج</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تتلقى المديح لأدائك.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1" i="1" u="none" strike="noStrike" cap="none" normalizeH="0" baseline="0">
                          <a:ln>
                            <a:noFill/>
                          </a:ln>
                          <a:solidFill>
                            <a:srgbClr val="333333"/>
                          </a:solidFill>
                          <a:effectLst/>
                          <a:latin typeface="+mn-lt"/>
                          <a:ea typeface="+mn-ea"/>
                          <a:cs typeface="+mn-cs"/>
                        </a:rPr>
                        <a:t>”هذا </a:t>
                      </a:r>
                      <a:r>
                        <a:rPr kumimoji="0" lang="ar-SA" sz="2400" b="1" i="1" u="none" strike="noStrike" cap="none" normalizeH="0" baseline="0" dirty="0">
                          <a:ln>
                            <a:noFill/>
                          </a:ln>
                          <a:solidFill>
                            <a:srgbClr val="333333"/>
                          </a:solidFill>
                          <a:effectLst/>
                          <a:latin typeface="+mn-lt"/>
                          <a:ea typeface="+mn-ea"/>
                          <a:cs typeface="+mn-cs"/>
                        </a:rPr>
                        <a:t>الشخص يحاول فقط لتملق لي هو / هي غير شريفة ;قط له / لها يفكر بهذه </a:t>
                      </a:r>
                      <a:r>
                        <a:rPr kumimoji="0" lang="ar-SA" sz="2400" b="1" i="1" u="none" strike="noStrike" cap="none" normalizeH="0" baseline="0">
                          <a:ln>
                            <a:noFill/>
                          </a:ln>
                          <a:solidFill>
                            <a:srgbClr val="333333"/>
                          </a:solidFill>
                          <a:effectLst/>
                          <a:latin typeface="+mn-lt"/>
                          <a:ea typeface="+mn-ea"/>
                          <a:cs typeface="+mn-cs"/>
                        </a:rPr>
                        <a:t>الطريقة...“</a:t>
                      </a:r>
                      <a:endParaRPr kumimoji="0" lang="ar-SA"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”عظيم </a:t>
                      </a:r>
                      <a:r>
                        <a:rPr kumimoji="0" lang="ar-SA" sz="2400" b="0" i="0" u="none" strike="noStrike" cap="none" normalizeH="0" baseline="0" dirty="0">
                          <a:ln>
                            <a:noFill/>
                          </a:ln>
                          <a:solidFill>
                            <a:srgbClr val="333333"/>
                          </a:solidFill>
                          <a:effectLst/>
                          <a:latin typeface="+mn-lt"/>
                          <a:ea typeface="+mn-ea"/>
                          <a:cs typeface="+mn-cs"/>
                        </a:rPr>
                        <a:t>أن شخصا </a:t>
                      </a:r>
                      <a:r>
                        <a:rPr kumimoji="0" lang="ar-SA" sz="2400" b="0" i="0" u="none" strike="noStrike" cap="none" normalizeH="0" baseline="0">
                          <a:ln>
                            <a:noFill/>
                          </a:ln>
                          <a:solidFill>
                            <a:srgbClr val="333333"/>
                          </a:solidFill>
                          <a:effectLst/>
                          <a:latin typeface="+mn-lt"/>
                          <a:ea typeface="+mn-ea"/>
                          <a:cs typeface="+mn-cs"/>
                        </a:rPr>
                        <a:t>ما يعترف بنجاحي!“</a:t>
                      </a:r>
                      <a:endParaRPr kumimoji="0" lang="de-DE" sz="2400" b="0" i="0" u="none" strike="noStrike" cap="none" normalizeH="0" baseline="0" dirty="0">
                        <a:ln>
                          <a:noFill/>
                        </a:ln>
                        <a:solidFill>
                          <a:srgbClr val="FFFFFF"/>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a:ln>
                            <a:noFill/>
                          </a:ln>
                          <a:solidFill>
                            <a:srgbClr val="333333"/>
                          </a:solidFill>
                          <a:effectLst/>
                          <a:latin typeface="+mn-lt"/>
                          <a:ea typeface="+mn-ea"/>
                          <a:cs typeface="+mn-cs"/>
                        </a:rPr>
                        <a:t>انتقداك!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1" i="1" u="none" strike="noStrike" cap="none" normalizeH="0" baseline="0" dirty="0">
                          <a:ln>
                            <a:noFill/>
                          </a:ln>
                          <a:solidFill>
                            <a:srgbClr val="333333"/>
                          </a:solidFill>
                          <a:effectLst/>
                          <a:latin typeface="+mn-lt"/>
                          <a:ea typeface="+mn-ea"/>
                          <a:cs typeface="+mn-cs"/>
                        </a:rPr>
                        <a:t>”</a:t>
                      </a:r>
                      <a:r>
                        <a:rPr kumimoji="0" lang="de-DE" sz="2400" b="1" i="1" u="none" strike="noStrike" cap="none" normalizeH="0" baseline="0" dirty="0">
                          <a:ln>
                            <a:noFill/>
                          </a:ln>
                          <a:solidFill>
                            <a:srgbClr val="333333"/>
                          </a:solidFill>
                          <a:effectLst/>
                          <a:latin typeface="+mn-lt"/>
                          <a:ea typeface="+mn-ea"/>
                          <a:cs typeface="+mn-cs"/>
                        </a:rPr>
                        <a:t> </a:t>
                      </a:r>
                      <a:r>
                        <a:rPr kumimoji="0" lang="ar-SA" sz="2400" b="1" i="1" u="none" strike="noStrike" cap="none" normalizeH="0" baseline="0" dirty="0">
                          <a:ln>
                            <a:noFill/>
                          </a:ln>
                          <a:solidFill>
                            <a:srgbClr val="333333"/>
                          </a:solidFill>
                          <a:effectLst/>
                          <a:latin typeface="+mn-lt"/>
                          <a:ea typeface="+mn-ea"/>
                          <a:cs typeface="+mn-cs"/>
                        </a:rPr>
                        <a:t>الاخر يرى انه، أنا لا قيمة لي ...“</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333333"/>
                          </a:solidFill>
                          <a:effectLst/>
                          <a:latin typeface="+mn-lt"/>
                          <a:ea typeface="+mn-ea"/>
                          <a:cs typeface="+mn-cs"/>
                        </a:rPr>
                        <a:t>”الشخص الآخر كان يومه ربما سيئا ;يمكنني الاستفادة من الحادثة؟“</a:t>
                      </a:r>
                      <a:endParaRPr kumimoji="0" lang="de-DE" sz="2400" b="0" i="0" u="none" strike="noStrike" cap="none" normalizeH="0" baseline="0" dirty="0">
                        <a:ln>
                          <a:noFill/>
                        </a:ln>
                        <a:solidFill>
                          <a:srgbClr val="E3EFF8"/>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7" name="Slide Number Placeholder 6"/>
          <p:cNvSpPr>
            <a:spLocks noGrp="1"/>
          </p:cNvSpPr>
          <p:nvPr>
            <p:ph type="sldNum" sz="quarter" idx="12"/>
          </p:nvPr>
        </p:nvSpPr>
        <p:spPr/>
        <p:txBody>
          <a:bodyPr/>
          <a:lstStyle/>
          <a:p>
            <a:fld id="{A36445DE-B733-4E07-ABC3-6ECCB308BA33}" type="slidenum">
              <a:rPr lang="en-US" altLang="de-DE" smtClean="0"/>
              <a:pPr/>
              <a:t>24</a:t>
            </a:fld>
            <a:endParaRPr lang="de-DE" altLang="de-DE"/>
          </a:p>
        </p:txBody>
      </p:sp>
    </p:spTree>
    <p:extLst>
      <p:ext uri="{BB962C8B-B14F-4D97-AF65-F5344CB8AC3E}">
        <p14:creationId xmlns:p14="http://schemas.microsoft.com/office/powerpoint/2010/main" val="2154536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5. التفكير “الكل ـ او ـ لاشيء”/ التفكير الكارتي</a:t>
            </a:r>
            <a:br>
              <a:rPr lang="ar-SA" altLang="de-DE" sz="3600">
                <a:solidFill>
                  <a:srgbClr val="004992"/>
                </a:solidFill>
                <a:latin typeface="+mn-lt"/>
                <a:ea typeface="+mn-ea"/>
                <a:cs typeface="+mn-cs"/>
              </a:rPr>
            </a:br>
            <a:r>
              <a:rPr lang="ar-SA" altLang="de-DE">
                <a:solidFill>
                  <a:srgbClr val="004992"/>
                </a:solidFill>
                <a:latin typeface="+mn-lt"/>
                <a:ea typeface="+mn-ea"/>
                <a:cs typeface="+mn-cs"/>
              </a:rPr>
              <a:t>كيف يكون التفكير أكثر واقعية ومفيدة؟</a:t>
            </a:r>
            <a:endParaRPr lang="de-DE" altLang="de-DE">
              <a:solidFill>
                <a:srgbClr val="004992"/>
              </a:solidFill>
              <a:latin typeface="+mn-lt"/>
              <a:ea typeface="+mn-ea"/>
              <a:cs typeface="+mn-cs"/>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706962038"/>
              </p:ext>
            </p:extLst>
          </p:nvPr>
        </p:nvGraphicFramePr>
        <p:xfrm>
          <a:off x="408955" y="2633472"/>
          <a:ext cx="11376000" cy="1901952"/>
        </p:xfrm>
        <a:graphic>
          <a:graphicData uri="http://schemas.openxmlformats.org/drawingml/2006/table">
            <a:tbl>
              <a:tblPr rtl="1">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0000"/>
                          </a:solidFill>
                          <a:effectLst/>
                          <a:latin typeface="+mn-lt"/>
                          <a:ea typeface="+mn-ea"/>
                          <a:cs typeface="+mn-cs"/>
                        </a:rPr>
                        <a:t>الحدث</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1" i="1" u="none" strike="noStrike" cap="none" normalizeH="0" baseline="0" dirty="0">
                          <a:ln>
                            <a:noFill/>
                          </a:ln>
                          <a:solidFill>
                            <a:srgbClr val="000000"/>
                          </a:solidFill>
                          <a:effectLst/>
                          <a:latin typeface="+mn-lt"/>
                          <a:ea typeface="+mn-ea"/>
                          <a:cs typeface="+mn-cs"/>
                        </a:rPr>
                        <a:t>الاستنتاج في حالة الاكتئاب</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0000"/>
                          </a:solidFill>
                          <a:effectLst/>
                          <a:latin typeface="+mn-lt"/>
                          <a:ea typeface="+mn-ea"/>
                          <a:cs typeface="+mn-cs"/>
                        </a:rPr>
                        <a:t>إيجابية / بناءة الاستنتاج</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333333"/>
                          </a:solidFill>
                          <a:effectLst/>
                          <a:latin typeface="+mn-lt"/>
                          <a:ea typeface="+mn-ea"/>
                          <a:cs typeface="+mn-cs"/>
                        </a:rPr>
                        <a:t>تكتشف بقعة داكنة على جلدك.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1" i="1" u="none" strike="noStrike" cap="none" normalizeH="0" baseline="0" dirty="0">
                          <a:ln>
                            <a:noFill/>
                          </a:ln>
                          <a:solidFill>
                            <a:srgbClr val="333333"/>
                          </a:solidFill>
                          <a:effectLst/>
                          <a:latin typeface="+mn-lt"/>
                          <a:ea typeface="+mn-ea"/>
                          <a:cs typeface="+mn-cs"/>
                        </a:rPr>
                        <a:t>”</a:t>
                      </a:r>
                      <a:r>
                        <a:rPr kumimoji="0" lang="de-DE" sz="2400" b="1" i="1" u="none" strike="noStrike" cap="none" normalizeH="0" baseline="0" dirty="0">
                          <a:ln>
                            <a:noFill/>
                          </a:ln>
                          <a:solidFill>
                            <a:srgbClr val="333333"/>
                          </a:solidFill>
                          <a:effectLst/>
                          <a:latin typeface="+mn-lt"/>
                          <a:ea typeface="+mn-ea"/>
                          <a:cs typeface="+mn-cs"/>
                        </a:rPr>
                        <a:t> </a:t>
                      </a:r>
                      <a:r>
                        <a:rPr kumimoji="0" lang="ar-SA" sz="2400" b="1" i="1" u="none" strike="noStrike" cap="none" normalizeH="0" baseline="0" dirty="0">
                          <a:ln>
                            <a:noFill/>
                          </a:ln>
                          <a:solidFill>
                            <a:srgbClr val="333333"/>
                          </a:solidFill>
                          <a:effectLst/>
                          <a:latin typeface="+mn-lt"/>
                          <a:ea typeface="+mn-ea"/>
                          <a:cs typeface="+mn-cs"/>
                        </a:rPr>
                        <a:t>أنا مريض بالسرطان، سوف اموت“</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4992"/>
                          </a:solidFill>
                          <a:effectLst/>
                          <a:latin typeface="+mn-lt"/>
                          <a:ea typeface="+mn-ea"/>
                          <a:cs typeface="+mn-cs"/>
                        </a:rPr>
                        <a:t>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1" name="Slide Number Placeholder 10"/>
          <p:cNvSpPr>
            <a:spLocks noGrp="1"/>
          </p:cNvSpPr>
          <p:nvPr>
            <p:ph type="sldNum" sz="quarter" idx="12"/>
          </p:nvPr>
        </p:nvSpPr>
        <p:spPr/>
        <p:txBody>
          <a:bodyPr/>
          <a:lstStyle/>
          <a:p>
            <a:fld id="{A36445DE-B733-4E07-ABC3-6ECCB308BA33}" type="slidenum">
              <a:rPr lang="en-US"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5. التفكير “الكل ـ او ـ لاشيء”/ التفكير الكارتي</a:t>
            </a:r>
            <a:br>
              <a:rPr lang="ar-SA" altLang="de-DE" sz="3600">
                <a:solidFill>
                  <a:srgbClr val="004992"/>
                </a:solidFill>
                <a:latin typeface="+mn-lt"/>
                <a:ea typeface="+mn-ea"/>
                <a:cs typeface="+mn-cs"/>
              </a:rPr>
            </a:br>
            <a:r>
              <a:rPr lang="ar-SA" altLang="de-DE">
                <a:solidFill>
                  <a:srgbClr val="004992"/>
                </a:solidFill>
                <a:latin typeface="+mn-lt"/>
                <a:ea typeface="+mn-ea"/>
                <a:cs typeface="+mn-cs"/>
              </a:rPr>
              <a:t>كيف يكون التفكير أكثر واقعية ومفيدة؟</a:t>
            </a:r>
            <a:endParaRPr lang="de-DE" altLang="de-DE">
              <a:solidFill>
                <a:srgbClr val="004992"/>
              </a:solidFill>
              <a:latin typeface="+mn-lt"/>
              <a:ea typeface="+mn-ea"/>
              <a:cs typeface="+mn-cs"/>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269754760"/>
              </p:ext>
            </p:extLst>
          </p:nvPr>
        </p:nvGraphicFramePr>
        <p:xfrm>
          <a:off x="408955" y="2633472"/>
          <a:ext cx="11376000" cy="1901952"/>
        </p:xfrm>
        <a:graphic>
          <a:graphicData uri="http://schemas.openxmlformats.org/drawingml/2006/table">
            <a:tbl>
              <a:tblPr rtl="1">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0000"/>
                          </a:solidFill>
                          <a:effectLst/>
                          <a:latin typeface="+mn-lt"/>
                          <a:ea typeface="+mn-ea"/>
                          <a:cs typeface="+mn-cs"/>
                        </a:rPr>
                        <a:t>الحدث</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1" i="1" u="none" strike="noStrike" cap="none" normalizeH="0" baseline="0" dirty="0">
                          <a:ln>
                            <a:noFill/>
                          </a:ln>
                          <a:solidFill>
                            <a:srgbClr val="000000"/>
                          </a:solidFill>
                          <a:effectLst/>
                          <a:latin typeface="+mn-lt"/>
                          <a:ea typeface="+mn-ea"/>
                          <a:cs typeface="+mn-cs"/>
                        </a:rPr>
                        <a:t>الاستنتاج في حالة الاكتئاب</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000000"/>
                          </a:solidFill>
                          <a:effectLst/>
                          <a:latin typeface="+mn-lt"/>
                          <a:ea typeface="+mn-ea"/>
                          <a:cs typeface="+mn-cs"/>
                        </a:rPr>
                        <a:t>إيجابية / بناءة الاستنتاج</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333333"/>
                          </a:solidFill>
                          <a:effectLst/>
                          <a:latin typeface="+mn-lt"/>
                          <a:ea typeface="+mn-ea"/>
                          <a:cs typeface="+mn-cs"/>
                        </a:rPr>
                        <a:t>تكتشف بقعة داكنة على جلدك.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1" i="1" u="none" strike="noStrike" cap="none" normalizeH="0" baseline="0" dirty="0">
                          <a:ln>
                            <a:noFill/>
                          </a:ln>
                          <a:solidFill>
                            <a:srgbClr val="333333"/>
                          </a:solidFill>
                          <a:effectLst/>
                          <a:latin typeface="+mn-lt"/>
                          <a:ea typeface="+mn-ea"/>
                          <a:cs typeface="+mn-cs"/>
                        </a:rPr>
                        <a:t>”</a:t>
                      </a:r>
                      <a:r>
                        <a:rPr kumimoji="0" lang="de-DE" sz="2400" b="1" i="1" u="none" strike="noStrike" cap="none" normalizeH="0" baseline="0" dirty="0">
                          <a:ln>
                            <a:noFill/>
                          </a:ln>
                          <a:solidFill>
                            <a:srgbClr val="333333"/>
                          </a:solidFill>
                          <a:effectLst/>
                          <a:latin typeface="+mn-lt"/>
                          <a:ea typeface="+mn-ea"/>
                          <a:cs typeface="+mn-cs"/>
                        </a:rPr>
                        <a:t> </a:t>
                      </a:r>
                      <a:r>
                        <a:rPr kumimoji="0" lang="ar-SA" sz="2400" b="1" i="1" u="none" strike="noStrike" cap="none" normalizeH="0" baseline="0" dirty="0">
                          <a:ln>
                            <a:noFill/>
                          </a:ln>
                          <a:solidFill>
                            <a:srgbClr val="333333"/>
                          </a:solidFill>
                          <a:effectLst/>
                          <a:latin typeface="+mn-lt"/>
                          <a:ea typeface="+mn-ea"/>
                          <a:cs typeface="+mn-cs"/>
                        </a:rPr>
                        <a:t>أنا مريض بالسرطان، سوف اموت“</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400" b="0" i="0" u="none" strike="noStrike" cap="none" normalizeH="0" baseline="0" dirty="0">
                          <a:ln>
                            <a:noFill/>
                          </a:ln>
                          <a:solidFill>
                            <a:srgbClr val="333333"/>
                          </a:solidFill>
                          <a:effectLst/>
                          <a:latin typeface="+mn-lt"/>
                          <a:ea typeface="+mn-ea"/>
                          <a:cs typeface="+mn-cs"/>
                        </a:rPr>
                        <a:t>اسأل الآخرين أو استشر الطبيب</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7" name="Slide Number Placeholder 6"/>
          <p:cNvSpPr>
            <a:spLocks noGrp="1"/>
          </p:cNvSpPr>
          <p:nvPr>
            <p:ph type="sldNum" sz="quarter" idx="12"/>
          </p:nvPr>
        </p:nvSpPr>
        <p:spPr/>
        <p:txBody>
          <a:bodyPr/>
          <a:lstStyle/>
          <a:p>
            <a:fld id="{A36445DE-B733-4E07-ABC3-6ECCB308BA33}" type="slidenum">
              <a:rPr lang="en-US" altLang="de-DE" smtClean="0"/>
              <a:pPr/>
              <a:t>26</a:t>
            </a:fld>
            <a:endParaRPr lang="de-DE" altLang="de-DE"/>
          </a:p>
        </p:txBody>
      </p:sp>
    </p:spTree>
    <p:extLst>
      <p:ext uri="{BB962C8B-B14F-4D97-AF65-F5344CB8AC3E}">
        <p14:creationId xmlns:p14="http://schemas.microsoft.com/office/powerpoint/2010/main" val="3802213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6. قمع الأفكار السلبية</a:t>
            </a:r>
            <a:br>
              <a:rPr lang="ar-SA" altLang="de-DE" sz="3600">
                <a:solidFill>
                  <a:srgbClr val="004992"/>
                </a:solidFill>
                <a:latin typeface="+mn-lt"/>
                <a:ea typeface="+mn-ea"/>
                <a:cs typeface="+mn-cs"/>
              </a:rPr>
            </a:br>
            <a:r>
              <a:rPr lang="ar-SA" altLang="de-DE">
                <a:solidFill>
                  <a:srgbClr val="004992"/>
                </a:solidFill>
                <a:latin typeface="+mn-lt"/>
                <a:ea typeface="+mn-ea"/>
                <a:cs typeface="+mn-cs"/>
              </a:rPr>
              <a:t>كيف يكون التفكير أكثر واقعية ومفيدة؟</a:t>
            </a:r>
            <a:endParaRPr lang="de-DE" altLang="de-DE">
              <a:solidFill>
                <a:srgbClr val="004992"/>
              </a:solidFill>
              <a:latin typeface="+mn-lt"/>
              <a:ea typeface="+mn-ea"/>
              <a:cs typeface="+mn-cs"/>
            </a:endParaRPr>
          </a:p>
        </p:txBody>
      </p:sp>
      <p:graphicFrame>
        <p:nvGraphicFramePr>
          <p:cNvPr id="10"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44014611"/>
              </p:ext>
            </p:extLst>
          </p:nvPr>
        </p:nvGraphicFramePr>
        <p:xfrm>
          <a:off x="408955" y="2636912"/>
          <a:ext cx="11376000" cy="1859280"/>
        </p:xfrm>
        <a:graphic>
          <a:graphicData uri="http://schemas.openxmlformats.org/drawingml/2006/table">
            <a:tbl>
              <a:tblPr rtl="1">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000000"/>
                          </a:solidFill>
                          <a:effectLst/>
                          <a:latin typeface="+mn-lt"/>
                          <a:ea typeface="+mn-ea"/>
                          <a:cs typeface="+mn-cs"/>
                        </a:rPr>
                        <a:t>الحدث</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1" i="1" u="none" strike="noStrike" cap="none" normalizeH="0" baseline="0" dirty="0">
                          <a:ln>
                            <a:noFill/>
                          </a:ln>
                          <a:solidFill>
                            <a:srgbClr val="000000"/>
                          </a:solidFill>
                          <a:effectLst/>
                          <a:latin typeface="+mn-lt"/>
                          <a:ea typeface="+mn-ea"/>
                          <a:cs typeface="+mn-cs"/>
                        </a:rPr>
                        <a:t>الاستنتاج في حالة الاكتئاب</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a:ln>
                            <a:noFill/>
                          </a:ln>
                          <a:solidFill>
                            <a:srgbClr val="333333"/>
                          </a:solidFill>
                          <a:effectLst/>
                          <a:latin typeface="+mn-lt"/>
                          <a:ea typeface="+mn-ea"/>
                          <a:cs typeface="+mn-cs"/>
                        </a:rPr>
                        <a:t>لديك أفكار سلبية المتكررة (على سبيل المثال ”أنت لا قيمة لك“، ”فاشل“، ”كيف وأنت غبية“).</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1" i="1" u="none" strike="noStrike" cap="none" normalizeH="0" baseline="0" dirty="0">
                          <a:ln>
                            <a:noFill/>
                          </a:ln>
                          <a:solidFill>
                            <a:srgbClr val="333333"/>
                          </a:solidFill>
                          <a:effectLst/>
                          <a:latin typeface="+mn-lt"/>
                          <a:ea typeface="+mn-ea"/>
                          <a:cs typeface="+mn-cs"/>
                        </a:rPr>
                        <a:t>”</a:t>
                      </a:r>
                      <a:r>
                        <a:rPr kumimoji="0" lang="de-DE" sz="2000" b="1" i="1" u="none" strike="noStrike" cap="none" normalizeH="0" baseline="0" dirty="0">
                          <a:ln>
                            <a:noFill/>
                          </a:ln>
                          <a:solidFill>
                            <a:srgbClr val="333333"/>
                          </a:solidFill>
                          <a:effectLst/>
                          <a:latin typeface="+mn-lt"/>
                          <a:ea typeface="+mn-ea"/>
                          <a:cs typeface="+mn-cs"/>
                        </a:rPr>
                        <a:t> </a:t>
                      </a:r>
                      <a:r>
                        <a:rPr kumimoji="0" lang="ar-SA" sz="2000" b="1" i="1" u="none" strike="noStrike" cap="none" normalizeH="0" baseline="0" dirty="0">
                          <a:ln>
                            <a:noFill/>
                          </a:ln>
                          <a:solidFill>
                            <a:srgbClr val="333333"/>
                          </a:solidFill>
                          <a:effectLst/>
                          <a:latin typeface="+mn-lt"/>
                          <a:ea typeface="+mn-ea"/>
                          <a:cs typeface="+mn-cs"/>
                        </a:rPr>
                        <a:t>لابد لي أن لا أفكر في تلك الأفكار السلبية“... لكن لاأستطيع (</a:t>
                      </a:r>
                      <a:r>
                        <a:rPr kumimoji="0" lang="en-US" sz="2000" b="1" i="1" u="none" strike="noStrike" cap="none" normalizeH="0" baseline="0" dirty="0">
                          <a:ln>
                            <a:noFill/>
                          </a:ln>
                          <a:solidFill>
                            <a:srgbClr val="333333"/>
                          </a:solidFill>
                          <a:effectLst/>
                          <a:latin typeface="Times New Roman"/>
                          <a:ea typeface="+mn-ea"/>
                          <a:cs typeface="+mn-cs"/>
                          <a:sym typeface="Wingdings" panose="05000000000000000000" pitchFamily="2" charset="2"/>
                        </a:rPr>
                        <a:t>←</a:t>
                      </a:r>
                      <a:r>
                        <a:rPr kumimoji="0" lang="ar-SA" sz="2000" b="1" i="1" u="none" strike="noStrike" cap="none" normalizeH="0" baseline="0" dirty="0">
                          <a:ln>
                            <a:noFill/>
                          </a:ln>
                          <a:solidFill>
                            <a:srgbClr val="333333"/>
                          </a:solidFill>
                          <a:effectLst/>
                          <a:latin typeface="+mn-lt"/>
                          <a:ea typeface="+mn-ea"/>
                          <a:cs typeface="+mn-cs"/>
                        </a:rPr>
                        <a:t> انظر التمرين التالي)</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004992"/>
                          </a:solidFill>
                          <a:effectLst/>
                          <a:latin typeface="+mn-lt"/>
                          <a:ea typeface="+mn-ea"/>
                          <a:cs typeface="+mn-cs"/>
                        </a:rPr>
                        <a:t> </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7" name="Slide Number Placeholder 6"/>
          <p:cNvSpPr>
            <a:spLocks noGrp="1"/>
          </p:cNvSpPr>
          <p:nvPr>
            <p:ph type="sldNum" sz="quarter" idx="12"/>
          </p:nvPr>
        </p:nvSpPr>
        <p:spPr/>
        <p:txBody>
          <a:bodyPr/>
          <a:lstStyle/>
          <a:p>
            <a:fld id="{A36445DE-B733-4E07-ABC3-6ECCB308BA33}" type="slidenum">
              <a:rPr lang="en-US"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SA" altLang="de-DE" sz="3600">
                <a:solidFill>
                  <a:srgbClr val="004992"/>
                </a:solidFill>
                <a:latin typeface="+mn-lt"/>
                <a:ea typeface="+mn-ea"/>
                <a:cs typeface="+mn-cs"/>
              </a:rPr>
              <a:t>6. قمع الأفكار السلبية</a:t>
            </a:r>
            <a:br>
              <a:rPr lang="ar-SA" altLang="de-DE" sz="3600">
                <a:solidFill>
                  <a:srgbClr val="004992"/>
                </a:solidFill>
                <a:latin typeface="+mn-lt"/>
                <a:ea typeface="+mn-ea"/>
                <a:cs typeface="+mn-cs"/>
              </a:rPr>
            </a:br>
            <a:r>
              <a:rPr lang="ar-SA" altLang="de-DE">
                <a:solidFill>
                  <a:srgbClr val="004992"/>
                </a:solidFill>
                <a:latin typeface="+mn-lt"/>
                <a:ea typeface="+mn-ea"/>
                <a:cs typeface="+mn-cs"/>
              </a:rPr>
              <a:t>كيف يكون التفكير أكثر واقعية ومفيدة؟</a:t>
            </a:r>
            <a:endParaRPr lang="de-DE" altLang="de-DE">
              <a:solidFill>
                <a:srgbClr val="004992"/>
              </a:solidFill>
              <a:latin typeface="+mn-lt"/>
              <a:ea typeface="+mn-ea"/>
              <a:cs typeface="+mn-cs"/>
            </a:endParaRPr>
          </a:p>
        </p:txBody>
      </p:sp>
      <p:sp>
        <p:nvSpPr>
          <p:cNvPr id="44046" name="Rectangle 19"/>
          <p:cNvSpPr>
            <a:spLocks noChangeArrowheads="1"/>
          </p:cNvSpPr>
          <p:nvPr/>
        </p:nvSpPr>
        <p:spPr bwMode="auto">
          <a:xfrm>
            <a:off x="5809647" y="4894263"/>
            <a:ext cx="192667" cy="144462"/>
          </a:xfrm>
          <a:prstGeom prst="rect">
            <a:avLst/>
          </a:prstGeom>
          <a:solidFill>
            <a:schemeClr val="accent1"/>
          </a:solidFill>
          <a:ln w="9525">
            <a:solidFill>
              <a:schemeClr val="accent1"/>
            </a:solidFill>
            <a:miter lim="800000"/>
            <a:headEnd/>
            <a:tailEnd/>
          </a:ln>
        </p:spPr>
        <p:txBody>
          <a:bodyPr wrap="none" anchor="ct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eaLnBrk="1" hangingPunct="1">
              <a:spcBef>
                <a:spcPct val="0"/>
              </a:spcBef>
              <a:buClrTx/>
              <a:buFontTx/>
              <a:buNone/>
            </a:pPr>
            <a:endParaRPr lang="en-US" altLang="de-DE" sz="1800">
              <a:latin typeface="Calibri Light"/>
            </a:endParaRPr>
          </a:p>
        </p:txBody>
      </p:sp>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751131636"/>
              </p:ext>
            </p:extLst>
          </p:nvPr>
        </p:nvGraphicFramePr>
        <p:xfrm>
          <a:off x="408955" y="2636912"/>
          <a:ext cx="11376000" cy="2590800"/>
        </p:xfrm>
        <a:graphic>
          <a:graphicData uri="http://schemas.openxmlformats.org/drawingml/2006/table">
            <a:tbl>
              <a:tblPr rtl="1">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000000"/>
                          </a:solidFill>
                          <a:effectLst/>
                          <a:latin typeface="+mn-lt"/>
                          <a:ea typeface="+mn-ea"/>
                          <a:cs typeface="+mn-cs"/>
                        </a:rPr>
                        <a:t>الحدث</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1" i="1" u="none" strike="noStrike" cap="none" normalizeH="0" baseline="0" dirty="0">
                          <a:ln>
                            <a:noFill/>
                          </a:ln>
                          <a:solidFill>
                            <a:srgbClr val="000000"/>
                          </a:solidFill>
                          <a:effectLst/>
                          <a:latin typeface="+mn-lt"/>
                          <a:ea typeface="+mn-ea"/>
                          <a:cs typeface="+mn-cs"/>
                        </a:rPr>
                        <a:t>الاستنتاج في حالة الاكتئاب</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000000"/>
                          </a:solidFill>
                          <a:effectLst/>
                          <a:latin typeface="+mn-lt"/>
                          <a:ea typeface="+mn-ea"/>
                          <a:cs typeface="+mn-cs"/>
                        </a:rPr>
                        <a:t>إيجابية / بناءة الاستنتاج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a:ln>
                            <a:noFill/>
                          </a:ln>
                          <a:solidFill>
                            <a:srgbClr val="333333"/>
                          </a:solidFill>
                          <a:effectLst/>
                          <a:latin typeface="+mn-lt"/>
                          <a:ea typeface="+mn-ea"/>
                          <a:cs typeface="+mn-cs"/>
                        </a:rPr>
                        <a:t>لديك أفكار سلبية المتكررة (على سبيل المثال ”أنت لا قيمة لك“، ”فاشل“، ”كيف وأنت غبية“).</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1" i="1" u="none" strike="noStrike" cap="none" normalizeH="0" baseline="0" dirty="0">
                          <a:ln>
                            <a:noFill/>
                          </a:ln>
                          <a:solidFill>
                            <a:srgbClr val="333333"/>
                          </a:solidFill>
                          <a:effectLst/>
                          <a:latin typeface="+mn-lt"/>
                          <a:ea typeface="+mn-ea"/>
                          <a:cs typeface="+mn-cs"/>
                        </a:rPr>
                        <a:t>”</a:t>
                      </a:r>
                      <a:r>
                        <a:rPr kumimoji="0" lang="de-DE" sz="2000" b="1" i="1" u="none" strike="noStrike" cap="none" normalizeH="0" baseline="0" dirty="0">
                          <a:ln>
                            <a:noFill/>
                          </a:ln>
                          <a:solidFill>
                            <a:srgbClr val="333333"/>
                          </a:solidFill>
                          <a:effectLst/>
                          <a:latin typeface="+mn-lt"/>
                          <a:ea typeface="+mn-ea"/>
                          <a:cs typeface="+mn-cs"/>
                        </a:rPr>
                        <a:t> </a:t>
                      </a:r>
                      <a:r>
                        <a:rPr kumimoji="0" lang="ar-SA" sz="2000" b="1" i="1" u="none" strike="noStrike" cap="none" normalizeH="0" baseline="0" dirty="0">
                          <a:ln>
                            <a:noFill/>
                          </a:ln>
                          <a:solidFill>
                            <a:srgbClr val="333333"/>
                          </a:solidFill>
                          <a:effectLst/>
                          <a:latin typeface="+mn-lt"/>
                          <a:ea typeface="+mn-ea"/>
                          <a:cs typeface="+mn-cs"/>
                        </a:rPr>
                        <a:t>لابد لي أن لا أفكر في تلك الأفكار السلبية“... لكن لاأستطيع (</a:t>
                      </a:r>
                      <a:r>
                        <a:rPr kumimoji="0" lang="en-US" sz="2000" b="1" i="1" u="none" strike="noStrike" cap="none" normalizeH="0" baseline="0" dirty="0">
                          <a:ln>
                            <a:noFill/>
                          </a:ln>
                          <a:solidFill>
                            <a:srgbClr val="333333"/>
                          </a:solidFill>
                          <a:effectLst/>
                          <a:latin typeface="Times New Roman"/>
                          <a:ea typeface="+mn-ea"/>
                          <a:cs typeface="+mn-cs"/>
                          <a:sym typeface="Wingdings" panose="05000000000000000000" pitchFamily="2" charset="2"/>
                        </a:rPr>
                        <a:t>←</a:t>
                      </a:r>
                      <a:r>
                        <a:rPr kumimoji="0" lang="ar-SA" sz="2000" b="1" i="1" u="none" strike="noStrike" cap="none" normalizeH="0" baseline="0" dirty="0">
                          <a:ln>
                            <a:noFill/>
                          </a:ln>
                          <a:solidFill>
                            <a:srgbClr val="333333"/>
                          </a:solidFill>
                          <a:effectLst/>
                          <a:latin typeface="+mn-lt"/>
                          <a:ea typeface="+mn-ea"/>
                          <a:cs typeface="+mn-cs"/>
                        </a:rPr>
                        <a:t> انظر التمرين التالي)</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ar-SA" sz="2000" b="0" i="0" u="none" strike="noStrike" cap="none" normalizeH="0" baseline="0" dirty="0">
                          <a:ln>
                            <a:noFill/>
                          </a:ln>
                          <a:solidFill>
                            <a:srgbClr val="333333"/>
                          </a:solidFill>
                          <a:effectLst/>
                          <a:latin typeface="+mn-lt"/>
                          <a:ea typeface="+mn-ea"/>
                          <a:cs typeface="+mn-cs"/>
                        </a:rPr>
                        <a:t>إسئل نفسك لمعرفة ما إذا كان هناك مبرر للأفكار. ما يناقض تلك الأفكار؟ ألهي نفسك عن طريق متابعة أنشطة ممتعة.</a:t>
                      </a: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8" name="Slide Number Placeholder 7"/>
          <p:cNvSpPr>
            <a:spLocks noGrp="1"/>
          </p:cNvSpPr>
          <p:nvPr>
            <p:ph type="sldNum" sz="quarter" idx="12"/>
          </p:nvPr>
        </p:nvSpPr>
        <p:spPr/>
        <p:txBody>
          <a:bodyPr/>
          <a:lstStyle/>
          <a:p>
            <a:fld id="{A36445DE-B733-4E07-ABC3-6ECCB308BA33}" type="slidenum">
              <a:rPr lang="en-US"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6. قمع الأفكار السلبية</a:t>
            </a:r>
            <a:br>
              <a:rPr lang="ar-AE" altLang="de-DE" sz="3600">
                <a:solidFill>
                  <a:srgbClr val="004992"/>
                </a:solidFill>
                <a:latin typeface="+mn-lt"/>
                <a:ea typeface="+mn-ea"/>
                <a:cs typeface="+mn-cs"/>
              </a:rPr>
            </a:br>
            <a:r>
              <a:rPr lang="ar-AE" altLang="de-DE">
                <a:solidFill>
                  <a:srgbClr val="004992"/>
                </a:solidFill>
                <a:latin typeface="+mn-lt"/>
                <a:ea typeface="+mn-ea"/>
                <a:cs typeface="+mn-cs"/>
              </a:rPr>
              <a:t>تمرين</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ar-SA" sz="2400" dirty="0">
                <a:solidFill>
                  <a:srgbClr val="333333"/>
                </a:solidFill>
              </a:rPr>
              <a:t>ليس من الممكن لقمع الأفكار السيئة. محاولة عدم التفكير في شيء يؤدي إلى زيادة في تلك الأفكار.</a:t>
            </a:r>
            <a:endParaRPr lang="en-US" sz="2400" dirty="0">
              <a:solidFill>
                <a:srgbClr val="333333"/>
              </a:solidFill>
            </a:endParaRPr>
          </a:p>
          <a:p>
            <a:r>
              <a:rPr lang="ar-SA" sz="2400" dirty="0">
                <a:solidFill>
                  <a:srgbClr val="333333"/>
                </a:solidFill>
              </a:rPr>
              <a:t>تحاول ذلك!</a:t>
            </a:r>
            <a:br>
              <a:rPr lang="ar-SA" sz="2400" dirty="0"/>
            </a:br>
            <a:r>
              <a:rPr lang="ar-SA" sz="2400" dirty="0">
                <a:solidFill>
                  <a:srgbClr val="004992"/>
                </a:solidFill>
              </a:rPr>
              <a:t>لا تفكر فيل لمدة دقيقة في فيل!</a:t>
            </a:r>
            <a:br>
              <a:rPr lang="ar-SA" sz="2400" dirty="0"/>
            </a:br>
            <a:endParaRPr lang="en-US" sz="2400" dirty="0"/>
          </a:p>
        </p:txBody>
      </p:sp>
      <p:sp>
        <p:nvSpPr>
          <p:cNvPr id="7" name="Footer Placeholder 6"/>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8" name="Slide Number Placeholder 7"/>
          <p:cNvSpPr>
            <a:spLocks noGrp="1"/>
          </p:cNvSpPr>
          <p:nvPr>
            <p:ph type="sldNum" sz="quarter" idx="12"/>
          </p:nvPr>
        </p:nvSpPr>
        <p:spPr/>
        <p:txBody>
          <a:bodyPr/>
          <a:lstStyle/>
          <a:p>
            <a:fld id="{7AA175B2-4F0B-4ACA-8C01-8853644D9FB0}" type="slidenum">
              <a:rPr lang="en-US"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altLang="de-DE" sz="3600">
                <a:solidFill>
                  <a:srgbClr val="004992"/>
                </a:solidFill>
                <a:latin typeface="+mn-lt"/>
                <a:ea typeface="+mn-ea"/>
                <a:cs typeface="+mn-cs"/>
              </a:rPr>
              <a:t>6. قمع الأفكار السلبية</a:t>
            </a:r>
            <a:br>
              <a:rPr lang="ar-AE" altLang="de-DE" sz="3600">
                <a:solidFill>
                  <a:srgbClr val="004992"/>
                </a:solidFill>
                <a:latin typeface="+mn-lt"/>
                <a:ea typeface="+mn-ea"/>
                <a:cs typeface="+mn-cs"/>
              </a:rPr>
            </a:br>
            <a:r>
              <a:rPr lang="ar-AE" altLang="de-DE">
                <a:solidFill>
                  <a:srgbClr val="004992"/>
                </a:solidFill>
                <a:latin typeface="+mn-lt"/>
                <a:ea typeface="+mn-ea"/>
                <a:cs typeface="+mn-cs"/>
              </a:rPr>
              <a:t>هل استطعت؟لا!</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ar-SA" sz="2400" dirty="0">
                <a:solidFill>
                  <a:srgbClr val="333333"/>
                </a:solidFill>
              </a:rPr>
              <a:t>معظمكم ربما تكون قد فكرت في فيل / أو من الأمر الذي له علاقة مع فيل (مثل حديقة الحيوان، سفاري، أفريقيا الخ).</a:t>
            </a:r>
            <a:endParaRPr lang="en-US" sz="2400" dirty="0">
              <a:solidFill>
                <a:srgbClr val="333333"/>
              </a:solidFill>
            </a:endParaRPr>
          </a:p>
          <a:p>
            <a:r>
              <a:rPr lang="ar-SA" sz="2400" dirty="0">
                <a:solidFill>
                  <a:srgbClr val="333333"/>
                </a:solidFill>
              </a:rPr>
              <a:t>هذا التأثير تزداد قوته حتى إذا كان أحد يحاول قمع الأفكار </a:t>
            </a:r>
            <a:r>
              <a:rPr lang="ar-SA" sz="2400">
                <a:solidFill>
                  <a:srgbClr val="333333"/>
                </a:solidFill>
              </a:rPr>
              <a:t>المزعجة (“أنا فاشل” </a:t>
            </a:r>
            <a:r>
              <a:rPr lang="ar-SA" sz="2400" dirty="0">
                <a:solidFill>
                  <a:srgbClr val="333333"/>
                </a:solidFill>
              </a:rPr>
              <a:t>الخ). يمكن أن تصبح هذه الأفكار قوية بحيث أنها تبدو غريبة أو خارج عن السيطرة!</a:t>
            </a:r>
            <a:endParaRPr lang="en-US" sz="2400" dirty="0">
              <a:solidFill>
                <a:srgbClr val="333333"/>
              </a:solidFill>
            </a:endParaRPr>
          </a:p>
        </p:txBody>
      </p:sp>
      <p:pic>
        <p:nvPicPr>
          <p:cNvPr id="8" name="Picture 7">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1" name="Slide Number Placeholder 10"/>
          <p:cNvSpPr>
            <a:spLocks noGrp="1"/>
          </p:cNvSpPr>
          <p:nvPr>
            <p:ph type="sldNum" sz="quarter" idx="12"/>
          </p:nvPr>
        </p:nvSpPr>
        <p:spPr/>
        <p:txBody>
          <a:bodyPr/>
          <a:lstStyle/>
          <a:p>
            <a:fld id="{7AA175B2-4F0B-4ACA-8C01-8853644D9FB0}" type="slidenum">
              <a:rPr lang="en-US"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altLang="de-DE" sz="3600">
                <a:latin typeface="+mn-lt"/>
                <a:ea typeface="+mn-ea"/>
                <a:cs typeface="+mn-cs"/>
              </a:rPr>
              <a:t>بدال</a:t>
            </a:r>
            <a:endParaRPr lang="de-DE" altLang="de-DE" sz="3600">
              <a:latin typeface="+mn-lt"/>
              <a:ea typeface="+mn-ea"/>
              <a:cs typeface="+mn-cs"/>
            </a:endParaRPr>
          </a:p>
        </p:txBody>
      </p:sp>
      <p:sp>
        <p:nvSpPr>
          <p:cNvPr id="47107" name="Rectangle 3"/>
          <p:cNvSpPr>
            <a:spLocks noGrp="1" noChangeArrowheads="1"/>
          </p:cNvSpPr>
          <p:nvPr>
            <p:ph idx="1"/>
          </p:nvPr>
        </p:nvSpPr>
        <p:spPr/>
        <p:txBody>
          <a:bodyPr>
            <a:noAutofit/>
          </a:bodyPr>
          <a:lstStyle/>
          <a:p>
            <a:pPr rtl="1" eaLnBrk="1" hangingPunct="1"/>
            <a:r>
              <a:rPr lang="ar-AE" altLang="de-DE" sz="2400" dirty="0">
                <a:solidFill>
                  <a:srgbClr val="333333"/>
                </a:solidFill>
              </a:rPr>
              <a:t>إذا كنت ازعجت بواسطة الأفكار السلبية القوية، لا تحاوقمعها (هذا يزيدهم فقط)، ولكن راقب الأحداث الداخلية دون التدخل فيها - مثل زيارة في حديقة للحيوانات او كرصد حيوان خطير من مسافة آمنة.</a:t>
            </a:r>
            <a:endParaRPr lang="de-DE" altLang="de-DE" sz="2400" dirty="0">
              <a:solidFill>
                <a:srgbClr val="333333"/>
              </a:solidFill>
            </a:endParaRPr>
          </a:p>
          <a:p>
            <a:pPr rtl="1" eaLnBrk="1" hangingPunct="1"/>
            <a:r>
              <a:rPr lang="ar-AE" altLang="de-DE" sz="2400" dirty="0">
                <a:solidFill>
                  <a:srgbClr val="004992"/>
                </a:solidFill>
              </a:rPr>
              <a:t>فإن الأفكار تهدأ من وحدها.</a:t>
            </a:r>
            <a:endParaRPr lang="de-DE" altLang="de-DE" sz="2400" dirty="0">
              <a:solidFill>
                <a:srgbClr val="004992"/>
              </a:solidFill>
            </a:endParaRPr>
          </a:p>
        </p:txBody>
      </p:sp>
      <p:pic>
        <p:nvPicPr>
          <p:cNvPr id="9"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0" name="Slide Number Placeholder 9"/>
          <p:cNvSpPr>
            <a:spLocks noGrp="1"/>
          </p:cNvSpPr>
          <p:nvPr>
            <p:ph type="sldNum" sz="quarter" idx="12"/>
          </p:nvPr>
        </p:nvSpPr>
        <p:spPr/>
        <p:txBody>
          <a:bodyPr/>
          <a:lstStyle/>
          <a:p>
            <a:fld id="{7AA175B2-4F0B-4ACA-8C01-8853644D9FB0}" type="slidenum">
              <a:rPr lang="en-US"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7. مزيد من المميزات في التفكير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ar-AE" altLang="de-DE" sz="2400" b="1" dirty="0">
                <a:solidFill>
                  <a:srgbClr val="004992"/>
                </a:solidFill>
              </a:rPr>
              <a:t>مقارنة مع الآخرين</a:t>
            </a:r>
            <a:r>
              <a:rPr lang="he-IL" altLang="de-DE" sz="2400" b="1" dirty="0">
                <a:solidFill>
                  <a:srgbClr val="004992"/>
                </a:solidFill>
              </a:rPr>
              <a:t>:</a:t>
            </a:r>
            <a:endParaRPr lang="de-DE" altLang="de-DE" sz="24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ar-AE" altLang="de-DE" sz="2400" dirty="0">
                <a:solidFill>
                  <a:srgbClr val="333333"/>
                </a:solidFill>
                <a:latin typeface="+mn-lt"/>
              </a:rPr>
              <a:t>لا تقارن نفسك مع ا ناس اخرون</a:t>
            </a:r>
            <a:r>
              <a:rPr lang="he-IL" altLang="de-DE" sz="2400" dirty="0">
                <a:solidFill>
                  <a:srgbClr val="333333"/>
                </a:solidFill>
                <a:latin typeface="+mn-lt"/>
              </a:rPr>
              <a:t>!</a:t>
            </a:r>
            <a:endParaRPr lang="de-DE" altLang="de-DE" sz="2400" dirty="0">
              <a:solidFill>
                <a:srgbClr val="333333"/>
              </a:solidFill>
              <a:latin typeface="+mn-lt"/>
            </a:endParaRPr>
          </a:p>
          <a:p>
            <a:pPr marL="342900" lvl="1" indent="-342900" defTabSz="914400">
              <a:lnSpc>
                <a:spcPct val="100000"/>
              </a:lnSpc>
              <a:spcBef>
                <a:spcPts val="1200"/>
              </a:spcBef>
              <a:spcAft>
                <a:spcPts val="0"/>
              </a:spcAft>
              <a:buClr>
                <a:srgbClr val="333333"/>
              </a:buClr>
              <a:buFont typeface="WingDings"/>
              <a:buChar char=""/>
            </a:pPr>
            <a:r>
              <a:rPr lang="ar-AE" altLang="de-DE" sz="2400" dirty="0">
                <a:solidFill>
                  <a:srgbClr val="333333"/>
                </a:solidFill>
                <a:latin typeface="+mn-lt"/>
              </a:rPr>
              <a:t>سيكون هناك دائما الناس الذين هم أكثر جاذبية، أكثر نجاحا، وأكثر شعبية. ومع ذلك، إذا نظرتم عن كثب </a:t>
            </a:r>
            <a:r>
              <a:rPr lang="ar-AE" altLang="de-DE" sz="2400">
                <a:solidFill>
                  <a:srgbClr val="333333"/>
                </a:solidFill>
                <a:latin typeface="+mn-lt"/>
              </a:rPr>
              <a:t>هذه “الناس محظوظا”، </a:t>
            </a:r>
            <a:r>
              <a:rPr lang="ar-AE" altLang="de-DE" sz="2400" dirty="0">
                <a:solidFill>
                  <a:srgbClr val="333333"/>
                </a:solidFill>
                <a:latin typeface="+mn-lt"/>
              </a:rPr>
              <a:t>سوف ندرك أن هؤلاء الناس لديهم حتى نقاط الضعف والمشاكل.</a:t>
            </a:r>
            <a:endParaRPr lang="en-US" altLang="de-DE" sz="2400" dirty="0">
              <a:solidFill>
                <a:srgbClr val="333333"/>
              </a:solidFill>
              <a:latin typeface="+mn-lt"/>
            </a:endParaRPr>
          </a:p>
        </p:txBody>
      </p:sp>
      <p:sp>
        <p:nvSpPr>
          <p:cNvPr id="12" name="Footer Placeholder 11"/>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3" name="Slide Number Placeholder 12"/>
          <p:cNvSpPr>
            <a:spLocks noGrp="1"/>
          </p:cNvSpPr>
          <p:nvPr>
            <p:ph type="sldNum" sz="quarter" idx="12"/>
          </p:nvPr>
        </p:nvSpPr>
        <p:spPr/>
        <p:txBody>
          <a:bodyPr/>
          <a:lstStyle/>
          <a:p>
            <a:fld id="{7AA175B2-4F0B-4ACA-8C01-8853644D9FB0}" type="slidenum">
              <a:rPr lang="en-US"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7. مزيد من المميزات في التفكير</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ar-AE" altLang="de-DE" sz="2400" b="1" dirty="0">
                <a:solidFill>
                  <a:srgbClr val="004992"/>
                </a:solidFill>
              </a:rPr>
              <a:t>مقارنة مع الآخرين</a:t>
            </a:r>
            <a:r>
              <a:rPr lang="he-IL" altLang="de-DE" sz="2400" b="1" dirty="0">
                <a:solidFill>
                  <a:srgbClr val="004992"/>
                </a:solidFill>
              </a:rPr>
              <a:t>:</a:t>
            </a:r>
            <a:endParaRPr lang="de-DE" altLang="de-DE" sz="24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ar-AE" altLang="de-DE" sz="2400" dirty="0">
                <a:solidFill>
                  <a:srgbClr val="333333"/>
                </a:solidFill>
                <a:latin typeface="+mn-lt"/>
              </a:rPr>
              <a:t>لا تقارن نفسك مع ا ناس اخرون</a:t>
            </a:r>
            <a:r>
              <a:rPr lang="he-IL" altLang="de-DE" sz="2400" dirty="0">
                <a:solidFill>
                  <a:srgbClr val="333333"/>
                </a:solidFill>
                <a:latin typeface="+mn-lt"/>
              </a:rPr>
              <a:t>!</a:t>
            </a:r>
            <a:endParaRPr lang="de-DE" altLang="de-DE" sz="2400" dirty="0">
              <a:solidFill>
                <a:srgbClr val="333333"/>
              </a:solidFill>
              <a:latin typeface="+mn-lt"/>
            </a:endParaRPr>
          </a:p>
          <a:p>
            <a:pPr marL="342900" lvl="1" indent="-342900" defTabSz="914400">
              <a:lnSpc>
                <a:spcPct val="100000"/>
              </a:lnSpc>
              <a:spcBef>
                <a:spcPts val="1200"/>
              </a:spcBef>
              <a:spcAft>
                <a:spcPts val="0"/>
              </a:spcAft>
              <a:buClr>
                <a:srgbClr val="333333"/>
              </a:buClr>
              <a:buFont typeface="WingDings"/>
              <a:buChar char=""/>
            </a:pPr>
            <a:r>
              <a:rPr lang="ar-AE" altLang="de-DE" sz="2400" dirty="0">
                <a:solidFill>
                  <a:srgbClr val="333333"/>
                </a:solidFill>
                <a:latin typeface="+mn-lt"/>
              </a:rPr>
              <a:t>سيكون هناك دائما الناس الذين هم أكثر جاذبية، أكثر نجاحا، وأكثر شعبية. ومع ذلك، إذا نظرتم عن كثب </a:t>
            </a:r>
            <a:r>
              <a:rPr lang="ar-AE" altLang="de-DE" sz="2400">
                <a:solidFill>
                  <a:srgbClr val="333333"/>
                </a:solidFill>
                <a:latin typeface="+mn-lt"/>
              </a:rPr>
              <a:t>هذه “الناس محظوظا”، </a:t>
            </a:r>
            <a:r>
              <a:rPr lang="ar-AE" altLang="de-DE" sz="2400" dirty="0">
                <a:solidFill>
                  <a:srgbClr val="333333"/>
                </a:solidFill>
                <a:latin typeface="+mn-lt"/>
              </a:rPr>
              <a:t>سوف ندرك أن هؤلاء الناس لديهم حتى نقاط الضعف والمشاكل.</a:t>
            </a:r>
            <a:endParaRPr lang="en-US" altLang="de-DE" sz="2400" dirty="0">
              <a:solidFill>
                <a:srgbClr val="333333"/>
              </a:solidFill>
              <a:latin typeface="+mn-lt"/>
            </a:endParaRPr>
          </a:p>
          <a:p>
            <a:pPr lvl="1" defTabSz="914400">
              <a:lnSpc>
                <a:spcPct val="100000"/>
              </a:lnSpc>
              <a:spcBef>
                <a:spcPts val="1200"/>
              </a:spcBef>
              <a:spcAft>
                <a:spcPts val="0"/>
              </a:spcAft>
            </a:pPr>
            <a:r>
              <a:rPr lang="ar-AE" altLang="de-DE" sz="2400" b="1" dirty="0">
                <a:solidFill>
                  <a:srgbClr val="004992"/>
                </a:solidFill>
                <a:latin typeface="+mn-lt"/>
              </a:rPr>
              <a:t>المطلوبات الضرورية</a:t>
            </a:r>
            <a:r>
              <a:rPr lang="he-IL" altLang="de-DE" sz="2400" b="1" dirty="0">
                <a:solidFill>
                  <a:srgbClr val="004992"/>
                </a:solidFill>
                <a:latin typeface="+mn-lt"/>
              </a:rPr>
              <a:t>:</a:t>
            </a:r>
            <a:endParaRPr lang="de-DE" altLang="de-DE" sz="2400" b="1" dirty="0">
              <a:solidFill>
                <a:srgbClr val="333333"/>
              </a:solidFill>
              <a:latin typeface="+mn-lt"/>
            </a:endParaRPr>
          </a:p>
          <a:p>
            <a:pPr marL="342900" lvl="1" indent="-342900" defTabSz="914400">
              <a:lnSpc>
                <a:spcPct val="100000"/>
              </a:lnSpc>
              <a:spcBef>
                <a:spcPts val="1200"/>
              </a:spcBef>
              <a:spcAft>
                <a:spcPts val="0"/>
              </a:spcAft>
              <a:buClr>
                <a:srgbClr val="333333"/>
              </a:buClr>
              <a:buFont typeface="WingDings"/>
              <a:buChar char=""/>
            </a:pPr>
            <a:r>
              <a:rPr lang="ar-AE" altLang="de-DE" sz="2400" dirty="0">
                <a:solidFill>
                  <a:srgbClr val="333333"/>
                </a:solidFill>
                <a:latin typeface="+mn-lt"/>
              </a:rPr>
              <a:t>لا تضع مطالب عالية جدا على نفسك مثل</a:t>
            </a:r>
            <a:r>
              <a:rPr lang="he-IL" altLang="de-DE" sz="2400" dirty="0">
                <a:solidFill>
                  <a:srgbClr val="333333"/>
                </a:solidFill>
                <a:latin typeface="+mn-lt"/>
              </a:rPr>
              <a:t>:</a:t>
            </a:r>
            <a:endParaRPr lang="en-US" altLang="de-DE" sz="2400" dirty="0">
              <a:solidFill>
                <a:srgbClr val="333333"/>
              </a:solidFill>
              <a:latin typeface="+mn-lt"/>
            </a:endParaRPr>
          </a:p>
          <a:p>
            <a:pPr marL="342900" lvl="1" indent="-342900" defTabSz="914400">
              <a:lnSpc>
                <a:spcPct val="100000"/>
              </a:lnSpc>
              <a:spcBef>
                <a:spcPts val="1200"/>
              </a:spcBef>
              <a:spcAft>
                <a:spcPts val="0"/>
              </a:spcAft>
              <a:buClr>
                <a:schemeClr val="bg1"/>
              </a:buClr>
              <a:buFont typeface="WingDings"/>
              <a:buChar char=""/>
            </a:pPr>
            <a:r>
              <a:rPr lang="he-IL" altLang="de-DE" sz="2400">
                <a:solidFill>
                  <a:srgbClr val="333333"/>
                </a:solidFill>
                <a:latin typeface="+mn-lt"/>
              </a:rPr>
              <a:t>“</a:t>
            </a:r>
            <a:r>
              <a:rPr lang="ar-AE" altLang="de-DE" sz="2400">
                <a:solidFill>
                  <a:srgbClr val="333333"/>
                </a:solidFill>
                <a:latin typeface="+mn-lt"/>
              </a:rPr>
              <a:t>انا </a:t>
            </a:r>
            <a:r>
              <a:rPr lang="ar-AE" altLang="de-DE" sz="2400" dirty="0">
                <a:solidFill>
                  <a:srgbClr val="333333"/>
                </a:solidFill>
                <a:latin typeface="+mn-lt"/>
              </a:rPr>
              <a:t>يجب ان اكون </a:t>
            </a:r>
            <a:r>
              <a:rPr lang="ar-AE" altLang="de-DE" sz="2400">
                <a:solidFill>
                  <a:srgbClr val="333333"/>
                </a:solidFill>
                <a:latin typeface="+mn-lt"/>
              </a:rPr>
              <a:t>دائما جميلا</a:t>
            </a:r>
            <a:r>
              <a:rPr lang="he-IL" altLang="de-DE" sz="2400">
                <a:solidFill>
                  <a:srgbClr val="333333"/>
                </a:solidFill>
                <a:latin typeface="+mn-lt"/>
              </a:rPr>
              <a:t>”</a:t>
            </a:r>
            <a:endParaRPr lang="de-DE" altLang="de-DE" sz="2400" dirty="0">
              <a:solidFill>
                <a:srgbClr val="333333"/>
              </a:solidFill>
              <a:latin typeface="+mn-lt"/>
            </a:endParaRPr>
          </a:p>
          <a:p>
            <a:pPr marL="342900" lvl="1" indent="-342900" defTabSz="914400">
              <a:lnSpc>
                <a:spcPct val="100000"/>
              </a:lnSpc>
              <a:spcBef>
                <a:spcPts val="1200"/>
              </a:spcBef>
              <a:spcAft>
                <a:spcPts val="0"/>
              </a:spcAft>
              <a:buClr>
                <a:schemeClr val="bg1"/>
              </a:buClr>
              <a:buFont typeface="WingDings"/>
              <a:buChar char=""/>
            </a:pPr>
            <a:r>
              <a:rPr lang="he-IL" altLang="de-DE" sz="2400">
                <a:solidFill>
                  <a:srgbClr val="333333"/>
                </a:solidFill>
                <a:latin typeface="+mn-lt"/>
              </a:rPr>
              <a:t>“</a:t>
            </a:r>
            <a:r>
              <a:rPr lang="ar-AE" altLang="de-DE" sz="2400">
                <a:solidFill>
                  <a:srgbClr val="333333"/>
                </a:solidFill>
                <a:latin typeface="+mn-lt"/>
              </a:rPr>
              <a:t>انا </a:t>
            </a:r>
            <a:r>
              <a:rPr lang="ar-AE" altLang="de-DE" sz="2400" dirty="0">
                <a:solidFill>
                  <a:srgbClr val="333333"/>
                </a:solidFill>
                <a:latin typeface="+mn-lt"/>
              </a:rPr>
              <a:t>يجب ان اكون </a:t>
            </a:r>
            <a:r>
              <a:rPr lang="ar-AE" altLang="de-DE" sz="2400">
                <a:solidFill>
                  <a:srgbClr val="333333"/>
                </a:solidFill>
                <a:latin typeface="+mn-lt"/>
              </a:rPr>
              <a:t>دائما دكيا</a:t>
            </a:r>
            <a:r>
              <a:rPr lang="he-IL" altLang="de-DE" sz="2400">
                <a:solidFill>
                  <a:srgbClr val="333333"/>
                </a:solidFill>
                <a:latin typeface="+mn-lt"/>
              </a:rPr>
              <a:t>”</a:t>
            </a:r>
            <a:endParaRPr lang="de-DE" altLang="de-DE" sz="2400" dirty="0">
              <a:solidFill>
                <a:srgbClr val="333333"/>
              </a:solidFill>
              <a:latin typeface="+mn-lt"/>
            </a:endParaRPr>
          </a:p>
          <a:p>
            <a:pPr marL="342900" lvl="1" indent="-342900" defTabSz="914400">
              <a:lnSpc>
                <a:spcPct val="100000"/>
              </a:lnSpc>
              <a:spcBef>
                <a:spcPts val="1200"/>
              </a:spcBef>
              <a:spcAft>
                <a:spcPts val="0"/>
              </a:spcAft>
              <a:buClr>
                <a:schemeClr val="bg1"/>
              </a:buClr>
              <a:buFont typeface="WingDings"/>
              <a:buChar char=""/>
            </a:pPr>
            <a:r>
              <a:rPr lang="he-IL" altLang="de-DE" sz="2400">
                <a:solidFill>
                  <a:srgbClr val="333333"/>
                </a:solidFill>
                <a:latin typeface="+mn-lt"/>
              </a:rPr>
              <a:t>“</a:t>
            </a:r>
            <a:r>
              <a:rPr lang="ar-AE" altLang="de-DE" sz="2400">
                <a:solidFill>
                  <a:srgbClr val="333333"/>
                </a:solidFill>
                <a:latin typeface="+mn-lt"/>
              </a:rPr>
              <a:t>انا </a:t>
            </a:r>
            <a:r>
              <a:rPr lang="ar-AE" altLang="de-DE" sz="2400" dirty="0">
                <a:solidFill>
                  <a:srgbClr val="333333"/>
                </a:solidFill>
                <a:latin typeface="+mn-lt"/>
              </a:rPr>
              <a:t>يجب ان اقول دائما </a:t>
            </a:r>
            <a:r>
              <a:rPr lang="ar-AE" altLang="de-DE" sz="2400">
                <a:solidFill>
                  <a:srgbClr val="333333"/>
                </a:solidFill>
                <a:latin typeface="+mn-lt"/>
              </a:rPr>
              <a:t>اشيائ دكية</a:t>
            </a:r>
            <a:r>
              <a:rPr lang="he-IL" altLang="de-DE" sz="2400">
                <a:solidFill>
                  <a:srgbClr val="333333"/>
                </a:solidFill>
                <a:latin typeface="+mn-lt"/>
              </a:rPr>
              <a:t>”</a:t>
            </a:r>
            <a:endParaRPr lang="en-US" sz="2400" dirty="0">
              <a:latin typeface="+mn-lt"/>
            </a:endParaRPr>
          </a:p>
        </p:txBody>
      </p:sp>
      <p:pic>
        <p:nvPicPr>
          <p:cNvPr id="9"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0" name="Slide Number Placeholder 9"/>
          <p:cNvSpPr>
            <a:spLocks noGrp="1"/>
          </p:cNvSpPr>
          <p:nvPr>
            <p:ph type="sldNum" sz="quarter" idx="12"/>
          </p:nvPr>
        </p:nvSpPr>
        <p:spPr/>
        <p:txBody>
          <a:bodyPr/>
          <a:lstStyle/>
          <a:p>
            <a:fld id="{7AA175B2-4F0B-4ACA-8C01-8853644D9FB0}" type="slidenum">
              <a:rPr lang="en-US" altLang="de-DE" smtClean="0"/>
              <a:pPr/>
              <a:t>33</a:t>
            </a:fld>
            <a:endParaRPr lang="de-DE" altLang="de-DE"/>
          </a:p>
        </p:txBody>
      </p:sp>
    </p:spTree>
    <p:extLst>
      <p:ext uri="{BB962C8B-B14F-4D97-AF65-F5344CB8AC3E}">
        <p14:creationId xmlns:p14="http://schemas.microsoft.com/office/powerpoint/2010/main" val="2649560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pPr algn="r"/>
            <a:r>
              <a:rPr lang="ar-SA" altLang="ko-KR" sz="3600" spc="-5" dirty="0"/>
              <a:t>اختياري: فيديو كليب</a:t>
            </a:r>
            <a:endParaRPr lang="de-DE" sz="3600" dirty="0">
              <a:latin typeface="Calibri Light"/>
            </a:endParaRPr>
          </a:p>
        </p:txBody>
      </p:sp>
      <p:sp>
        <p:nvSpPr>
          <p:cNvPr id="2" name="Content Placeholder 1"/>
          <p:cNvSpPr>
            <a:spLocks noGrp="1"/>
          </p:cNvSpPr>
          <p:nvPr>
            <p:ph idx="1"/>
          </p:nvPr>
        </p:nvSpPr>
        <p:spPr/>
        <p:txBody>
          <a:bodyPr>
            <a:noAutofit/>
          </a:bodyPr>
          <a:lstStyle/>
          <a:p>
            <a:pPr lvl="0" algn="r" defTabSz="914400" eaLnBrk="0" fontAlgn="base" hangingPunct="0">
              <a:spcAft>
                <a:spcPct val="0"/>
              </a:spcAft>
            </a:pPr>
            <a:r>
              <a:rPr lang="ar-SA" altLang="ko-KR" sz="2400" dirty="0">
                <a:solidFill>
                  <a:srgbClr val="004992"/>
                </a:solidFill>
                <a:ea typeface="+mj-ea"/>
              </a:rPr>
              <a:t>اختياري: عروض الفيديو كليب الدي يعالج موضوع اليوم في موقع على شبكة الإنترنت في العنوان</a:t>
            </a:r>
            <a:r>
              <a:rPr lang="en-US" altLang="ko-KR" sz="2400" dirty="0">
                <a:solidFill>
                  <a:srgbClr val="004992"/>
                </a:solidFill>
                <a:ea typeface="+mj-ea"/>
              </a:rPr>
              <a:t>:</a:t>
            </a:r>
            <a:r>
              <a:rPr lang="de-DE" sz="2400" dirty="0">
                <a:solidFill>
                  <a:srgbClr val="004992"/>
                </a:solidFill>
                <a:latin typeface="Calibri Light"/>
                <a:ea typeface="+mj-ea"/>
              </a:rPr>
              <a:t> </a:t>
            </a:r>
            <a:br>
              <a:rPr lang="de-DE" sz="2400" dirty="0">
                <a:solidFill>
                  <a:srgbClr val="004992"/>
                </a:solidFill>
                <a:latin typeface="Calibri Light"/>
                <a:ea typeface="+mj-ea"/>
              </a:rPr>
            </a:br>
            <a:r>
              <a:rPr lang="de-DE" dirty="0">
                <a:solidFill>
                  <a:srgbClr val="004992"/>
                </a:solidFill>
                <a:latin typeface="Calibri Light"/>
                <a:ea typeface="+mj-ea"/>
                <a:hlinkClick r:id="rId3"/>
              </a:rPr>
              <a:t>http://www.uke.de/mct_videos</a:t>
            </a:r>
            <a:endParaRPr lang="de-DE" dirty="0">
              <a:solidFill>
                <a:srgbClr val="004992"/>
              </a:solidFill>
              <a:latin typeface="Calibri Light"/>
              <a:ea typeface="+mj-ea"/>
            </a:endParaRPr>
          </a:p>
          <a:p>
            <a:pPr lvl="0" algn="r" defTabSz="914400" eaLnBrk="0" fontAlgn="base" hangingPunct="0">
              <a:spcAft>
                <a:spcPct val="0"/>
              </a:spcAft>
            </a:pPr>
            <a:r>
              <a:rPr lang="ar-SA" altLang="ko-KR" sz="2400" dirty="0">
                <a:solidFill>
                  <a:srgbClr val="333333"/>
                </a:solidFill>
                <a:ea typeface="+mj-ea"/>
              </a:rPr>
              <a:t>بعد الفيديو، تناقش كيف هو ذات الصلة لموضوع اليوم</a:t>
            </a:r>
            <a:endParaRPr lang="de-DE" sz="2400" dirty="0">
              <a:solidFill>
                <a:srgbClr val="333333"/>
              </a:solidFill>
              <a:latin typeface="Calibri Light"/>
              <a:ea typeface="+mj-ea"/>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ar-SA" altLang="ko-KR" b="0" i="1" spc="-5" dirty="0">
                <a:solidFill>
                  <a:srgbClr val="333333"/>
                </a:solidFill>
                <a:ea typeface="+mj-ea"/>
                <a:cs typeface="Verdana"/>
              </a:rPr>
              <a:t>للمدربين</a:t>
            </a:r>
            <a:r>
              <a:rPr lang="en-US" altLang="ko-KR" b="0" i="1" spc="-5" dirty="0">
                <a:solidFill>
                  <a:srgbClr val="333333"/>
                </a:solidFill>
                <a:ea typeface="+mj-ea"/>
                <a:cs typeface="Verdana"/>
              </a:rPr>
              <a:t>:</a:t>
            </a:r>
            <a:endParaRPr b="0" dirty="0">
              <a:solidFill>
                <a:srgbClr val="333333"/>
              </a:solidFill>
              <a:latin typeface="Calibri Light"/>
              <a:ea typeface="+mj-ea"/>
              <a:cs typeface="Verdana"/>
            </a:endParaRPr>
          </a:p>
          <a:p>
            <a:pPr marL="12700" marR="5080" algn="r" defTabSz="914400" rtl="1" eaLnBrk="0" fontAlgn="base" hangingPunct="0">
              <a:spcBef>
                <a:spcPts val="800"/>
              </a:spcBef>
              <a:spcAft>
                <a:spcPct val="0"/>
              </a:spcAft>
            </a:pPr>
            <a:r>
              <a:rPr lang="ar-SA" altLang="ko-KR" b="0" dirty="0">
                <a:solidFill>
                  <a:srgbClr val="333333"/>
                </a:solidFill>
                <a:ea typeface="+mj-ea"/>
              </a:rPr>
              <a:t>للمدربين: بعض لقطات الفيلم تحتوي على اللغة التي قد لا تكون مناسبة لجميع الجماهير من مختلف الثقافات. الرجاء بعناية الفيديو و الشاشة قبل أن تظهره</a:t>
            </a:r>
            <a:endParaRPr lang="de-DE" b="0" dirty="0">
              <a:solidFill>
                <a:srgbClr val="333333"/>
              </a:solidFill>
              <a:latin typeface="Calibri Light"/>
              <a:ea typeface="+mj-ea"/>
            </a:endParaRPr>
          </a:p>
        </p:txBody>
      </p:sp>
      <p:grpSp>
        <p:nvGrpSpPr>
          <p:cNvPr id="3" name="Group 2"/>
          <p:cNvGrpSpPr/>
          <p:nvPr/>
        </p:nvGrpSpPr>
        <p:grpSpPr>
          <a:xfrm>
            <a:off x="481720"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6" name="Footer Placeholder 5"/>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9" name="Slide Number Placeholder 8"/>
          <p:cNvSpPr>
            <a:spLocks noGrp="1"/>
          </p:cNvSpPr>
          <p:nvPr>
            <p:ph type="sldNum" sz="quarter" idx="12"/>
          </p:nvPr>
        </p:nvSpPr>
        <p:spPr/>
        <p:txBody>
          <a:bodyPr/>
          <a:lstStyle/>
          <a:p>
            <a:fld id="{7AA175B2-4F0B-4ACA-8C01-8853644D9FB0}" type="slidenum">
              <a:rPr lang="en-US" altLang="de-DE" smtClean="0"/>
              <a:pPr/>
              <a:t>34</a:t>
            </a:fld>
            <a:endParaRPr lang="de-DE" altLang="de-DE"/>
          </a:p>
        </p:txBody>
      </p:sp>
    </p:spTree>
    <p:extLst>
      <p:ext uri="{BB962C8B-B14F-4D97-AF65-F5344CB8AC3E}">
        <p14:creationId xmlns:p14="http://schemas.microsoft.com/office/powerpoint/2010/main" val="1768717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افتخر بنقاط قوتك</a:t>
            </a:r>
            <a:endParaRPr lang="en-US" sz="3600">
              <a:latin typeface="+mn-lt"/>
              <a:ea typeface="+mn-ea"/>
              <a:cs typeface="+mn-cs"/>
            </a:endParaRPr>
          </a:p>
        </p:txBody>
      </p:sp>
      <p:sp>
        <p:nvSpPr>
          <p:cNvPr id="51202" name="Rectangle 1027"/>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pPr>
            <a:r>
              <a:rPr lang="ar-AE" altLang="de-DE" sz="2400">
                <a:solidFill>
                  <a:srgbClr val="333333"/>
                </a:solidFill>
              </a:rPr>
              <a:t>بدلا من التركيز على نقاط الضعف الخاصة بك، بين النقاط القوة الخاصة بك.</a:t>
            </a:r>
            <a:endParaRPr lang="he-IL" altLang="de-DE" sz="2400">
              <a:solidFill>
                <a:srgbClr val="333333"/>
              </a:solidFill>
            </a:endParaRPr>
          </a:p>
          <a:p>
            <a:pPr marL="342900" indent="-342900" rtl="1" eaLnBrk="1" hangingPunct="1">
              <a:buClr>
                <a:srgbClr val="000000"/>
              </a:buClr>
              <a:buSzPct val="80000"/>
              <a:buFont typeface="WingDings"/>
              <a:buChar char=""/>
            </a:pPr>
            <a:r>
              <a:rPr lang="ar-AE" altLang="de-DE" sz="2400">
                <a:solidFill>
                  <a:srgbClr val="333333"/>
                </a:solidFill>
              </a:rPr>
              <a:t>كل إنسان لديه النقاط القوة وتي ليست مشتركة من قبل الجميع و التي يمكنه ان يفخربها</a:t>
            </a:r>
            <a:r>
              <a:rPr lang="de-DE" altLang="de-DE" sz="2400">
                <a:solidFill>
                  <a:srgbClr val="333333"/>
                </a:solidFill>
              </a:rPr>
              <a:t>.</a:t>
            </a:r>
            <a:br>
              <a:rPr lang="en-US" altLang="de-DE" sz="2400">
                <a:solidFill>
                  <a:srgbClr val="333333"/>
                </a:solidFill>
              </a:rPr>
            </a:br>
            <a:r>
              <a:rPr lang="he-IL" altLang="de-DE" sz="2400">
                <a:solidFill>
                  <a:srgbClr val="004992"/>
                </a:solidFill>
              </a:rPr>
              <a:t>...</a:t>
            </a:r>
            <a:r>
              <a:rPr lang="de-DE" altLang="de-DE" sz="2400">
                <a:solidFill>
                  <a:srgbClr val="004992"/>
                </a:solidFill>
              </a:rPr>
              <a:t> </a:t>
            </a:r>
            <a:r>
              <a:rPr lang="ar-AE" altLang="de-DE" sz="2400">
                <a:solidFill>
                  <a:srgbClr val="004992"/>
                </a:solidFill>
              </a:rPr>
              <a:t>هذه لا يجب أن تكون الأرقام القياسية العالمية أو الاختراعات الشهيرة</a:t>
            </a:r>
            <a:r>
              <a:rPr lang="de-DE" altLang="de-DE" sz="2400">
                <a:solidFill>
                  <a:srgbClr val="004992"/>
                </a:solidFill>
              </a:rPr>
              <a:t>.</a:t>
            </a:r>
            <a:endParaRPr lang="en-US" altLang="de-DE" sz="2400">
              <a:solidFill>
                <a:srgbClr val="004992"/>
              </a:solidFill>
            </a:endParaRPr>
          </a:p>
        </p:txBody>
      </p:sp>
      <p:pic>
        <p:nvPicPr>
          <p:cNvPr id="9"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1" name="Slide Number Placeholder 10"/>
          <p:cNvSpPr>
            <a:spLocks noGrp="1"/>
          </p:cNvSpPr>
          <p:nvPr>
            <p:ph type="sldNum" sz="quarter" idx="12"/>
          </p:nvPr>
        </p:nvSpPr>
        <p:spPr/>
        <p:txBody>
          <a:bodyPr/>
          <a:lstStyle/>
          <a:p>
            <a:fld id="{7AA175B2-4F0B-4ACA-8C01-8853644D9FB0}" type="slidenum">
              <a:rPr lang="en-US"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افتخر بنقاط قوتك</a:t>
            </a:r>
            <a:endParaRPr lang="en-US" sz="3600">
              <a:latin typeface="+mn-lt"/>
              <a:ea typeface="+mn-ea"/>
              <a:cs typeface="+mn-cs"/>
            </a:endParaRPr>
          </a:p>
        </p:txBody>
      </p:sp>
      <p:sp>
        <p:nvSpPr>
          <p:cNvPr id="54274" name="Rectangle 2"/>
          <p:cNvSpPr>
            <a:spLocks noGrp="1" noChangeArrowheads="1"/>
          </p:cNvSpPr>
          <p:nvPr>
            <p:ph idx="1"/>
          </p:nvPr>
        </p:nvSpPr>
        <p:spPr/>
        <p:txBody>
          <a:bodyPr>
            <a:noAutofit/>
          </a:bodyPr>
          <a:lstStyle/>
          <a:p>
            <a:pPr marL="609600" indent="-609600" rtl="1" eaLnBrk="1" hangingPunct="1">
              <a:lnSpc>
                <a:spcPct val="90000"/>
              </a:lnSpc>
              <a:buFont typeface="Wingdings" panose="05000000000000000000" pitchFamily="2" charset="2"/>
              <a:buAutoNum type="arabicPeriod"/>
            </a:pPr>
            <a:r>
              <a:rPr lang="ar-AE" altLang="de-DE" sz="2400" dirty="0">
                <a:solidFill>
                  <a:srgbClr val="004992"/>
                </a:solidFill>
              </a:rPr>
              <a:t>فكر في نقاط القوة الخاصة بك.</a:t>
            </a:r>
            <a:r>
              <a:rPr lang="de-DE" altLang="de-DE" sz="2400" dirty="0">
                <a:solidFill>
                  <a:srgbClr val="004992"/>
                </a:solidFill>
              </a:rPr>
              <a:t> </a:t>
            </a:r>
            <a:br>
              <a:rPr lang="ar-SA" altLang="de-DE" sz="2400" dirty="0">
                <a:solidFill>
                  <a:srgbClr val="004992"/>
                </a:solidFill>
              </a:rPr>
            </a:br>
            <a:r>
              <a:rPr lang="ar-AE" altLang="de-DE" sz="2400" dirty="0">
                <a:solidFill>
                  <a:srgbClr val="333333"/>
                </a:solidFill>
              </a:rPr>
              <a:t>ما هي قدراتي؟ ما تلقيت الثناء عليه في الماضي؟</a:t>
            </a:r>
            <a:br>
              <a:rPr lang="ar-SA" altLang="de-DE" sz="2400" dirty="0">
                <a:solidFill>
                  <a:srgbClr val="333333"/>
                </a:solidFill>
              </a:rPr>
            </a:br>
            <a:r>
              <a:rPr lang="ar-AE" altLang="de-DE" dirty="0">
                <a:solidFill>
                  <a:srgbClr val="333333"/>
                </a:solidFill>
              </a:rPr>
              <a:t>على سبيل المثال أنا موهوب فنيا...</a:t>
            </a:r>
            <a:endParaRPr lang="de-DE" altLang="de-DE" dirty="0">
              <a:solidFill>
                <a:srgbClr val="333333"/>
              </a:solidFill>
            </a:endParaRPr>
          </a:p>
          <a:p>
            <a:pPr>
              <a:lnSpc>
                <a:spcPct val="90000"/>
              </a:lnSpc>
            </a:pPr>
            <a:endParaRPr lang="de-DE" altLang="de-DE" sz="2000" i="1" dirty="0">
              <a:solidFill>
                <a:srgbClr val="333333"/>
              </a:solidFill>
            </a:endParaRPr>
          </a:p>
        </p:txBody>
      </p:sp>
      <p:pic>
        <p:nvPicPr>
          <p:cNvPr id="9"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1" name="Slide Number Placeholder 10"/>
          <p:cNvSpPr>
            <a:spLocks noGrp="1"/>
          </p:cNvSpPr>
          <p:nvPr>
            <p:ph type="sldNum" sz="quarter" idx="12"/>
          </p:nvPr>
        </p:nvSpPr>
        <p:spPr/>
        <p:txBody>
          <a:bodyPr/>
          <a:lstStyle/>
          <a:p>
            <a:fld id="{7AA175B2-4F0B-4ACA-8C01-8853644D9FB0}" type="slidenum">
              <a:rPr lang="en-US"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افتخر بنقاط قوتك</a:t>
            </a:r>
            <a:endParaRPr lang="en-US" sz="3600">
              <a:latin typeface="+mn-lt"/>
              <a:ea typeface="+mn-ea"/>
              <a:cs typeface="+mn-cs"/>
            </a:endParaRPr>
          </a:p>
        </p:txBody>
      </p:sp>
      <p:sp>
        <p:nvSpPr>
          <p:cNvPr id="54274" name="Rectangle 2"/>
          <p:cNvSpPr>
            <a:spLocks noGrp="1" noChangeArrowheads="1"/>
          </p:cNvSpPr>
          <p:nvPr>
            <p:ph idx="1"/>
          </p:nvPr>
        </p:nvSpPr>
        <p:spPr/>
        <p:txBody>
          <a:bodyPr>
            <a:noAutofit/>
          </a:bodyPr>
          <a:lstStyle/>
          <a:p>
            <a:pPr marL="609600" indent="-609600" rtl="1" eaLnBrk="1" hangingPunct="1">
              <a:lnSpc>
                <a:spcPct val="90000"/>
              </a:lnSpc>
              <a:buFont typeface="Wingdings" panose="05000000000000000000" pitchFamily="2" charset="2"/>
              <a:buAutoNum type="arabicPeriod"/>
            </a:pPr>
            <a:r>
              <a:rPr lang="ar-AE" altLang="de-DE" sz="2400" dirty="0">
                <a:solidFill>
                  <a:srgbClr val="004992"/>
                </a:solidFill>
              </a:rPr>
              <a:t>فكر في نقاط القوة الخاصة بك.</a:t>
            </a:r>
            <a:r>
              <a:rPr lang="de-DE" altLang="de-DE" sz="2400" dirty="0">
                <a:solidFill>
                  <a:srgbClr val="004992"/>
                </a:solidFill>
              </a:rPr>
              <a:t> </a:t>
            </a:r>
            <a:br>
              <a:rPr lang="ar-SA" altLang="de-DE" sz="2400" dirty="0">
                <a:solidFill>
                  <a:srgbClr val="004992"/>
                </a:solidFill>
              </a:rPr>
            </a:br>
            <a:r>
              <a:rPr lang="ar-AE" altLang="de-DE" sz="2400" dirty="0">
                <a:solidFill>
                  <a:srgbClr val="333333"/>
                </a:solidFill>
              </a:rPr>
              <a:t>ما هي قدراتي؟ ما تلقيت الثناء عليه في الماضي؟</a:t>
            </a:r>
            <a:br>
              <a:rPr lang="ar-SA" altLang="de-DE" sz="2400" dirty="0">
                <a:solidFill>
                  <a:srgbClr val="333333"/>
                </a:solidFill>
              </a:rPr>
            </a:br>
            <a:r>
              <a:rPr lang="ar-AE" altLang="de-DE" dirty="0">
                <a:solidFill>
                  <a:srgbClr val="333333"/>
                </a:solidFill>
              </a:rPr>
              <a:t>على سبيل المثال أنا موهوب فنيا...</a:t>
            </a:r>
            <a:endParaRPr lang="de-DE" altLang="de-DE" dirty="0">
              <a:solidFill>
                <a:srgbClr val="333333"/>
              </a:solidFill>
            </a:endParaRPr>
          </a:p>
          <a:p>
            <a:pPr marL="609600" indent="-609600" rtl="1" eaLnBrk="1" hangingPunct="1">
              <a:lnSpc>
                <a:spcPct val="90000"/>
              </a:lnSpc>
              <a:buFont typeface="Verdana" panose="020B0604030504040204" pitchFamily="34" charset="0"/>
              <a:buAutoNum type="arabicPeriod" startAt="2"/>
            </a:pPr>
            <a:r>
              <a:rPr lang="ar-AE" altLang="de-DE" sz="2400" dirty="0">
                <a:solidFill>
                  <a:srgbClr val="004992"/>
                </a:solidFill>
              </a:rPr>
              <a:t>تخيل المواقف المحددة</a:t>
            </a:r>
            <a:br>
              <a:rPr lang="en-US" altLang="de-DE" sz="2400" dirty="0">
                <a:solidFill>
                  <a:srgbClr val="333333"/>
                </a:solidFill>
              </a:rPr>
            </a:br>
            <a:r>
              <a:rPr lang="ar-AE" altLang="de-DE" sz="2400" dirty="0">
                <a:solidFill>
                  <a:srgbClr val="333333"/>
                </a:solidFill>
              </a:rPr>
              <a:t>متى وأين؟ ماذا فعلت والذي قدم ملاحظاتك؟</a:t>
            </a:r>
            <a:br>
              <a:rPr lang="ar-SA" altLang="de-DE" sz="2400" dirty="0">
                <a:solidFill>
                  <a:srgbClr val="333333"/>
                </a:solidFill>
              </a:rPr>
            </a:br>
            <a:r>
              <a:rPr lang="ar-AE" altLang="de-DE" dirty="0">
                <a:solidFill>
                  <a:srgbClr val="333333"/>
                </a:solidFill>
              </a:rPr>
              <a:t>على سبيل المثال في الأسبوع الماضي، ساعد ت صديق لتزيين شقته. كنت عونا كبيرا لها...</a:t>
            </a:r>
            <a:endParaRPr lang="en-US" altLang="de-DE" i="1" dirty="0">
              <a:solidFill>
                <a:srgbClr val="333333"/>
              </a:solidFill>
            </a:endParaRPr>
          </a:p>
          <a:p>
            <a:pPr>
              <a:lnSpc>
                <a:spcPct val="90000"/>
              </a:lnSpc>
            </a:pPr>
            <a:endParaRPr lang="de-DE" altLang="de-DE" sz="2000" i="1" dirty="0">
              <a:solidFill>
                <a:srgbClr val="333333"/>
              </a:solidFill>
            </a:endParaRPr>
          </a:p>
        </p:txBody>
      </p:sp>
      <p:pic>
        <p:nvPicPr>
          <p:cNvPr id="9"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8" name="Slide Number Placeholder 7"/>
          <p:cNvSpPr>
            <a:spLocks noGrp="1"/>
          </p:cNvSpPr>
          <p:nvPr>
            <p:ph type="sldNum" sz="quarter" idx="12"/>
          </p:nvPr>
        </p:nvSpPr>
        <p:spPr/>
        <p:txBody>
          <a:bodyPr/>
          <a:lstStyle/>
          <a:p>
            <a:fld id="{7AA175B2-4F0B-4ACA-8C01-8853644D9FB0}" type="slidenum">
              <a:rPr lang="en-US" altLang="de-DE" smtClean="0"/>
              <a:pPr/>
              <a:t>37</a:t>
            </a:fld>
            <a:endParaRPr lang="de-DE" altLang="de-DE"/>
          </a:p>
        </p:txBody>
      </p:sp>
    </p:spTree>
    <p:extLst>
      <p:ext uri="{BB962C8B-B14F-4D97-AF65-F5344CB8AC3E}">
        <p14:creationId xmlns:p14="http://schemas.microsoft.com/office/powerpoint/2010/main" val="32421663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افتخر بنقاط قوتك</a:t>
            </a:r>
            <a:endParaRPr lang="en-US" sz="3600">
              <a:latin typeface="+mn-lt"/>
              <a:ea typeface="+mn-ea"/>
              <a:cs typeface="+mn-cs"/>
            </a:endParaRPr>
          </a:p>
        </p:txBody>
      </p:sp>
      <p:sp>
        <p:nvSpPr>
          <p:cNvPr id="54274" name="Rectangle 2"/>
          <p:cNvSpPr>
            <a:spLocks noGrp="1" noChangeArrowheads="1"/>
          </p:cNvSpPr>
          <p:nvPr>
            <p:ph idx="1"/>
          </p:nvPr>
        </p:nvSpPr>
        <p:spPr/>
        <p:txBody>
          <a:bodyPr>
            <a:noAutofit/>
          </a:bodyPr>
          <a:lstStyle/>
          <a:p>
            <a:pPr marL="609600" indent="-609600" rtl="1" eaLnBrk="1" hangingPunct="1">
              <a:lnSpc>
                <a:spcPct val="90000"/>
              </a:lnSpc>
              <a:buFont typeface="Wingdings" panose="05000000000000000000" pitchFamily="2" charset="2"/>
              <a:buAutoNum type="arabicPeriod"/>
            </a:pPr>
            <a:r>
              <a:rPr lang="ar-AE" altLang="de-DE" sz="2400" dirty="0">
                <a:solidFill>
                  <a:srgbClr val="004992"/>
                </a:solidFill>
              </a:rPr>
              <a:t>فكر في نقاط القوة الخاصة بك.</a:t>
            </a:r>
            <a:r>
              <a:rPr lang="de-DE" altLang="de-DE" sz="2400" dirty="0">
                <a:solidFill>
                  <a:srgbClr val="004992"/>
                </a:solidFill>
              </a:rPr>
              <a:t> </a:t>
            </a:r>
            <a:br>
              <a:rPr lang="ar-SA" altLang="de-DE" sz="2400" dirty="0">
                <a:solidFill>
                  <a:srgbClr val="004992"/>
                </a:solidFill>
              </a:rPr>
            </a:br>
            <a:r>
              <a:rPr lang="ar-AE" altLang="de-DE" sz="2400" dirty="0">
                <a:solidFill>
                  <a:srgbClr val="333333"/>
                </a:solidFill>
              </a:rPr>
              <a:t>ما هي قدراتي؟ ما تلقيت الثناء عليه في الماضي؟</a:t>
            </a:r>
            <a:br>
              <a:rPr lang="ar-SA" altLang="de-DE" sz="2400" dirty="0">
                <a:solidFill>
                  <a:srgbClr val="333333"/>
                </a:solidFill>
              </a:rPr>
            </a:br>
            <a:r>
              <a:rPr lang="ar-AE" altLang="de-DE" dirty="0">
                <a:solidFill>
                  <a:srgbClr val="333333"/>
                </a:solidFill>
              </a:rPr>
              <a:t>على سبيل المثال أنا موهوب فنيا...</a:t>
            </a:r>
            <a:endParaRPr lang="de-DE" altLang="de-DE" dirty="0">
              <a:solidFill>
                <a:srgbClr val="333333"/>
              </a:solidFill>
            </a:endParaRPr>
          </a:p>
          <a:p>
            <a:pPr marL="609600" indent="-609600" rtl="1" eaLnBrk="1" hangingPunct="1">
              <a:lnSpc>
                <a:spcPct val="90000"/>
              </a:lnSpc>
              <a:buFont typeface="Verdana" panose="020B0604030504040204" pitchFamily="34" charset="0"/>
              <a:buAutoNum type="arabicPeriod" startAt="2"/>
            </a:pPr>
            <a:r>
              <a:rPr lang="ar-AE" altLang="de-DE" sz="2400" dirty="0">
                <a:solidFill>
                  <a:srgbClr val="004992"/>
                </a:solidFill>
              </a:rPr>
              <a:t>تخيل المواقف المحددة</a:t>
            </a:r>
            <a:br>
              <a:rPr lang="en-US" altLang="de-DE" sz="2400" dirty="0">
                <a:solidFill>
                  <a:srgbClr val="333333"/>
                </a:solidFill>
              </a:rPr>
            </a:br>
            <a:r>
              <a:rPr lang="ar-AE" altLang="de-DE" sz="2400" dirty="0">
                <a:solidFill>
                  <a:srgbClr val="333333"/>
                </a:solidFill>
              </a:rPr>
              <a:t>متى وأين؟ ماذا فعلت والذي قدم ملاحظاتك؟</a:t>
            </a:r>
            <a:br>
              <a:rPr lang="ar-SA" altLang="de-DE" sz="2400" dirty="0">
                <a:solidFill>
                  <a:srgbClr val="333333"/>
                </a:solidFill>
              </a:rPr>
            </a:br>
            <a:r>
              <a:rPr lang="ar-AE" altLang="de-DE" dirty="0">
                <a:solidFill>
                  <a:srgbClr val="333333"/>
                </a:solidFill>
              </a:rPr>
              <a:t>على سبيل المثال في الأسبوع الماضي، ساعد ت صديق لتزيين شقته. كنت عونا كبيرا لها...</a:t>
            </a:r>
            <a:endParaRPr lang="en-US" altLang="de-DE" i="1" dirty="0">
              <a:solidFill>
                <a:srgbClr val="333333"/>
              </a:solidFill>
            </a:endParaRPr>
          </a:p>
          <a:p>
            <a:pPr marL="609600" indent="-609600" rtl="1" eaLnBrk="1" hangingPunct="1">
              <a:lnSpc>
                <a:spcPct val="90000"/>
              </a:lnSpc>
              <a:buFont typeface="Wingdings" panose="05000000000000000000" pitchFamily="2" charset="2"/>
              <a:buAutoNum type="arabicPeriod" startAt="3"/>
            </a:pPr>
            <a:r>
              <a:rPr lang="ar-AE" altLang="de-DE" sz="2400" dirty="0">
                <a:solidFill>
                  <a:srgbClr val="004992"/>
                </a:solidFill>
              </a:rPr>
              <a:t>أكتبها</a:t>
            </a:r>
            <a:r>
              <a:rPr lang="he-IL" altLang="de-DE" sz="2400" dirty="0">
                <a:solidFill>
                  <a:srgbClr val="004992"/>
                </a:solidFill>
              </a:rPr>
              <a:t>!</a:t>
            </a:r>
            <a:br>
              <a:rPr lang="en-US" altLang="de-DE" sz="2400" dirty="0">
                <a:solidFill>
                  <a:srgbClr val="004992"/>
                </a:solidFill>
              </a:rPr>
            </a:br>
            <a:r>
              <a:rPr lang="ar-AE" altLang="de-DE" sz="2400" dirty="0">
                <a:solidFill>
                  <a:srgbClr val="333333"/>
                </a:solidFill>
              </a:rPr>
              <a:t>قراءة هذا بانتظام وتوسيع الافكار. في حالة وجود أزمة، العودة إلى تلك الذكريات (على سبيل المثال عندما كنت تعتقد أنك لا قيمة لك).</a:t>
            </a:r>
            <a:br>
              <a:rPr lang="en-US" altLang="de-DE" sz="2400" i="1" dirty="0">
                <a:solidFill>
                  <a:srgbClr val="333333"/>
                </a:solidFill>
              </a:rPr>
            </a:br>
            <a:r>
              <a:rPr lang="ar-AE" altLang="de-DE" i="1" dirty="0">
                <a:solidFill>
                  <a:srgbClr val="333333"/>
                </a:solidFill>
              </a:rPr>
              <a:t>على سبيل المثال</a:t>
            </a:r>
            <a:r>
              <a:rPr lang="de-DE" altLang="de-DE" i="1" dirty="0">
                <a:solidFill>
                  <a:srgbClr val="333333"/>
                </a:solidFill>
              </a:rPr>
              <a:t>:</a:t>
            </a:r>
            <a:r>
              <a:rPr lang="ar-AE" altLang="de-DE" i="1" dirty="0">
                <a:solidFill>
                  <a:srgbClr val="333333"/>
                </a:solidFill>
              </a:rPr>
              <a:t> أكتب الأشياء التي سارت على ما يرام، أو الاطراءات التي استقبلتها...</a:t>
            </a:r>
            <a:endParaRPr lang="de-DE" altLang="de-DE" sz="2000" i="1" dirty="0">
              <a:solidFill>
                <a:srgbClr val="333333"/>
              </a:solidFill>
            </a:endParaRPr>
          </a:p>
        </p:txBody>
      </p:sp>
      <p:pic>
        <p:nvPicPr>
          <p:cNvPr id="9"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8" name="Slide Number Placeholder 7"/>
          <p:cNvSpPr>
            <a:spLocks noGrp="1"/>
          </p:cNvSpPr>
          <p:nvPr>
            <p:ph type="sldNum" sz="quarter" idx="12"/>
          </p:nvPr>
        </p:nvSpPr>
        <p:spPr/>
        <p:txBody>
          <a:bodyPr/>
          <a:lstStyle/>
          <a:p>
            <a:fld id="{7AA175B2-4F0B-4ACA-8C01-8853644D9FB0}" type="slidenum">
              <a:rPr lang="en-US" altLang="de-DE" smtClean="0"/>
              <a:pPr/>
              <a:t>38</a:t>
            </a:fld>
            <a:endParaRPr lang="de-DE" altLang="de-DE"/>
          </a:p>
        </p:txBody>
      </p:sp>
    </p:spTree>
    <p:extLst>
      <p:ext uri="{BB962C8B-B14F-4D97-AF65-F5344CB8AC3E}">
        <p14:creationId xmlns:p14="http://schemas.microsoft.com/office/powerpoint/2010/main" val="1283549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نصائح لتحسين المزاج المكتئب / تدني احترام الذات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a:solidFill>
                  <a:srgbClr val="333333"/>
                </a:solidFill>
              </a:rPr>
              <a:t>كل مساء، أكتب بعض الأشياء الإيجابية (إلى 5) في ذلك اليوم. </a:t>
            </a:r>
            <a:r>
              <a:rPr lang="ar-AE" altLang="de-DE" sz="2400" dirty="0">
                <a:solidFill>
                  <a:srgbClr val="333333"/>
                </a:solidFill>
              </a:rPr>
              <a:t>ثم، انتقل من خلال هذه الأشياء في عقلك</a:t>
            </a:r>
            <a:r>
              <a:rPr lang="he-IL" altLang="de-DE" sz="2400" dirty="0">
                <a:solidFill>
                  <a:srgbClr val="333333"/>
                </a:solidFill>
              </a:rPr>
              <a:t>.</a:t>
            </a:r>
          </a:p>
          <a:p>
            <a:pPr defTabSz="914400" fontAlgn="base">
              <a:buClr>
                <a:srgbClr val="333333"/>
              </a:buClr>
              <a:buSzPct val="80000"/>
            </a:pP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2" name="Slide Number Placeholder 11"/>
          <p:cNvSpPr>
            <a:spLocks noGrp="1"/>
          </p:cNvSpPr>
          <p:nvPr>
            <p:ph type="sldNum" sz="quarter" idx="12"/>
          </p:nvPr>
        </p:nvSpPr>
        <p:spPr/>
        <p:txBody>
          <a:bodyPr/>
          <a:lstStyle/>
          <a:p>
            <a:fld id="{7AA175B2-4F0B-4ACA-8C01-8853644D9FB0}" type="slidenum">
              <a:rPr lang="en-US"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نصائح لتحسين المزاج المكتئب / تدني احترام الذات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a:solidFill>
                  <a:srgbClr val="333333"/>
                </a:solidFill>
              </a:rPr>
              <a:t>كل مساء، أكتب بعض الأشياء الإيجابية (إلى 5) في ذلك اليوم. </a:t>
            </a:r>
            <a:r>
              <a:rPr lang="ar-AE" altLang="de-DE" sz="2400" dirty="0">
                <a:solidFill>
                  <a:srgbClr val="333333"/>
                </a:solidFill>
              </a:rPr>
              <a:t>ثم، انتقل من خلال هذه الأشياء في عقلك</a:t>
            </a:r>
            <a:r>
              <a:rPr lang="he-IL"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تقول لنفسك في المرآة أمام</a:t>
            </a:r>
            <a:r>
              <a:rPr lang="ar-AE" altLang="de-DE" sz="2400">
                <a:solidFill>
                  <a:srgbClr val="333333"/>
                </a:solidFill>
              </a:rPr>
              <a:t>: “أنا أحب نفس”</a:t>
            </a:r>
            <a:r>
              <a:rPr lang="de-DE" altLang="de-DE" sz="2400">
                <a:solidFill>
                  <a:srgbClr val="333333"/>
                </a:solidFill>
              </a:rPr>
              <a:t> ;</a:t>
            </a:r>
            <a:r>
              <a:rPr lang="ar-AE" altLang="de-DE" sz="2400">
                <a:solidFill>
                  <a:srgbClr val="333333"/>
                </a:solidFill>
              </a:rPr>
              <a:t>“أو” “أنا احبك!” </a:t>
            </a:r>
            <a:r>
              <a:rPr lang="de-DE" altLang="de-DE" sz="2400" dirty="0">
                <a:solidFill>
                  <a:srgbClr val="333333"/>
                </a:solidFill>
              </a:rPr>
              <a:t>)</a:t>
            </a:r>
            <a:r>
              <a:rPr lang="ar-AE" altLang="de-DE" sz="2400" dirty="0">
                <a:solidFill>
                  <a:srgbClr val="333333"/>
                </a:solidFill>
              </a:rPr>
              <a:t>ملاحظة: في البداية، قد تشعربانها سخيفة بعض الشيء عند القيام بذلك</a:t>
            </a:r>
            <a:r>
              <a:rPr lang="de-DE" altLang="de-DE" sz="2400" dirty="0">
                <a:solidFill>
                  <a:srgbClr val="333333"/>
                </a:solidFill>
              </a:rPr>
              <a:t>(!</a:t>
            </a:r>
          </a:p>
          <a:p>
            <a:pPr defTabSz="914400" fontAlgn="base">
              <a:buClr>
                <a:srgbClr val="333333"/>
              </a:buClr>
              <a:buSzPct val="80000"/>
            </a:pP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0" name="Slide Number Placeholder 9"/>
          <p:cNvSpPr>
            <a:spLocks noGrp="1"/>
          </p:cNvSpPr>
          <p:nvPr>
            <p:ph type="sldNum" sz="quarter" idx="12"/>
          </p:nvPr>
        </p:nvSpPr>
        <p:spPr/>
        <p:txBody>
          <a:bodyPr/>
          <a:lstStyle/>
          <a:p>
            <a:fld id="{7AA175B2-4F0B-4ACA-8C01-8853644D9FB0}" type="slidenum">
              <a:rPr lang="en-US" altLang="de-DE" smtClean="0"/>
              <a:pPr/>
              <a:t>40</a:t>
            </a:fld>
            <a:endParaRPr lang="de-DE" altLang="de-DE"/>
          </a:p>
        </p:txBody>
      </p:sp>
    </p:spTree>
    <p:extLst>
      <p:ext uri="{BB962C8B-B14F-4D97-AF65-F5344CB8AC3E}">
        <p14:creationId xmlns:p14="http://schemas.microsoft.com/office/powerpoint/2010/main" val="1319082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نصائح لتحسين المزاج المكتئب / تدني احترام الذات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a:solidFill>
                  <a:srgbClr val="333333"/>
                </a:solidFill>
              </a:rPr>
              <a:t>كل مساء، أكتب بعض الأشياء الإيجابية (إلى 5) في ذلك اليوم. </a:t>
            </a:r>
            <a:r>
              <a:rPr lang="ar-AE" altLang="de-DE" sz="2400" dirty="0">
                <a:solidFill>
                  <a:srgbClr val="333333"/>
                </a:solidFill>
              </a:rPr>
              <a:t>ثم، انتقل من خلال هذه الأشياء في عقلك</a:t>
            </a:r>
            <a:r>
              <a:rPr lang="he-IL"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تقول لنفسك في المرآة أمام</a:t>
            </a:r>
            <a:r>
              <a:rPr lang="ar-AE" altLang="de-DE" sz="2400">
                <a:solidFill>
                  <a:srgbClr val="333333"/>
                </a:solidFill>
              </a:rPr>
              <a:t>: “أنا أحب نفس”</a:t>
            </a:r>
            <a:r>
              <a:rPr lang="de-DE" altLang="de-DE" sz="2400">
                <a:solidFill>
                  <a:srgbClr val="333333"/>
                </a:solidFill>
              </a:rPr>
              <a:t> ;</a:t>
            </a:r>
            <a:r>
              <a:rPr lang="ar-AE" altLang="de-DE" sz="2400">
                <a:solidFill>
                  <a:srgbClr val="333333"/>
                </a:solidFill>
              </a:rPr>
              <a:t>“أو” “أنا احبك!” </a:t>
            </a:r>
            <a:r>
              <a:rPr lang="de-DE" altLang="de-DE" sz="2400" dirty="0">
                <a:solidFill>
                  <a:srgbClr val="333333"/>
                </a:solidFill>
              </a:rPr>
              <a:t>)</a:t>
            </a:r>
            <a:r>
              <a:rPr lang="ar-AE" altLang="de-DE" sz="2400" dirty="0">
                <a:solidFill>
                  <a:srgbClr val="333333"/>
                </a:solidFill>
              </a:rPr>
              <a:t>ملاحظة: في البداية، قد تشعربانها سخيفة بعض الشيء عند القيام بذلك</a:t>
            </a:r>
            <a:r>
              <a:rPr lang="de-DE"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تقبل المجاملات واكتابها لاستخدامها كموارد في الأوقات الصعبة</a:t>
            </a:r>
            <a:r>
              <a:rPr lang="he-IL" altLang="de-DE" sz="2400" dirty="0">
                <a:solidFill>
                  <a:srgbClr val="333333"/>
                </a:solidFill>
              </a:rPr>
              <a:t>.</a:t>
            </a: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0" name="Slide Number Placeholder 9"/>
          <p:cNvSpPr>
            <a:spLocks noGrp="1"/>
          </p:cNvSpPr>
          <p:nvPr>
            <p:ph type="sldNum" sz="quarter" idx="12"/>
          </p:nvPr>
        </p:nvSpPr>
        <p:spPr/>
        <p:txBody>
          <a:bodyPr/>
          <a:lstStyle/>
          <a:p>
            <a:fld id="{7AA175B2-4F0B-4ACA-8C01-8853644D9FB0}" type="slidenum">
              <a:rPr lang="en-US" altLang="de-DE" smtClean="0"/>
              <a:pPr/>
              <a:t>41</a:t>
            </a:fld>
            <a:endParaRPr lang="de-DE" altLang="de-DE"/>
          </a:p>
        </p:txBody>
      </p:sp>
    </p:spTree>
    <p:extLst>
      <p:ext uri="{BB962C8B-B14F-4D97-AF65-F5344CB8AC3E}">
        <p14:creationId xmlns:p14="http://schemas.microsoft.com/office/powerpoint/2010/main" val="41819019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نصائح لتحسين المزاج المكتئب / تدني احترام الذات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a:solidFill>
                  <a:srgbClr val="333333"/>
                </a:solidFill>
              </a:rPr>
              <a:t>حاول أن تتذكر المواقف الجيدة,</a:t>
            </a:r>
            <a:r>
              <a:rPr lang="de-DE" altLang="de-DE" sz="2400" dirty="0">
                <a:solidFill>
                  <a:srgbClr val="333333"/>
                </a:solidFill>
              </a:rPr>
              <a:t> </a:t>
            </a:r>
            <a:r>
              <a:rPr lang="ar-AE" altLang="de-DE" sz="2400" dirty="0">
                <a:solidFill>
                  <a:srgbClr val="333333"/>
                </a:solidFill>
              </a:rPr>
              <a:t>حاول أن تتذكر هذه بجميع الحواس (الرئية، الشعور، الشم...)، ربما يمساعدك ألبوم للصور.</a:t>
            </a:r>
            <a:r>
              <a:rPr lang="de-DE" altLang="de-DE" sz="2400" dirty="0">
                <a:solidFill>
                  <a:srgbClr val="333333"/>
                </a:solidFill>
              </a:rPr>
              <a:t>.</a:t>
            </a:r>
            <a:r>
              <a:rPr lang="he-IL" altLang="de-DE" sz="2400" dirty="0">
                <a:solidFill>
                  <a:srgbClr val="333333"/>
                </a:solidFill>
              </a:rPr>
              <a:t>.</a:t>
            </a:r>
            <a:endParaRPr lang="en-US" altLang="de-DE" sz="2400" dirty="0">
              <a:solidFill>
                <a:srgbClr val="333333"/>
              </a:solidFill>
            </a:endParaRPr>
          </a:p>
          <a:p>
            <a:pPr defTabSz="914400" fontAlgn="base">
              <a:buClr>
                <a:srgbClr val="333333"/>
              </a:buClr>
              <a:buSzPct val="80000"/>
            </a:pP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2" name="Slide Number Placeholder 11"/>
          <p:cNvSpPr>
            <a:spLocks noGrp="1"/>
          </p:cNvSpPr>
          <p:nvPr>
            <p:ph type="sldNum" sz="quarter" idx="12"/>
          </p:nvPr>
        </p:nvSpPr>
        <p:spPr/>
        <p:txBody>
          <a:bodyPr/>
          <a:lstStyle/>
          <a:p>
            <a:fld id="{7AA175B2-4F0B-4ACA-8C01-8853644D9FB0}" type="slidenum">
              <a:rPr lang="en-US"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نصائح لتحسين المزاج المكتئب / تدني احترام الذات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حاول أن تتذكر المواقف الجيدة,</a:t>
            </a:r>
            <a:r>
              <a:rPr lang="de-DE" altLang="de-DE" sz="2400" dirty="0">
                <a:solidFill>
                  <a:srgbClr val="333333"/>
                </a:solidFill>
              </a:rPr>
              <a:t> </a:t>
            </a:r>
            <a:r>
              <a:rPr lang="ar-AE" altLang="de-DE" sz="2400" dirty="0">
                <a:solidFill>
                  <a:srgbClr val="333333"/>
                </a:solidFill>
              </a:rPr>
              <a:t>حاول أن تتذكر هذه بجميع الحواس (الرئية، الشعور، الشم...)، ربما يمساعدك ألبوم للصور.</a:t>
            </a:r>
            <a:r>
              <a:rPr lang="de-DE" altLang="de-DE" sz="2400" dirty="0">
                <a:solidFill>
                  <a:srgbClr val="333333"/>
                </a:solidFill>
              </a:rPr>
              <a:t>.</a:t>
            </a:r>
            <a:r>
              <a:rPr lang="he-IL"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تفعل أشياء تستمتع بها مثالي</a:t>
            </a:r>
            <a:r>
              <a:rPr lang="de-DE" altLang="de-DE" sz="2400" dirty="0">
                <a:solidFill>
                  <a:srgbClr val="333333"/>
                </a:solidFill>
              </a:rPr>
              <a:t>- </a:t>
            </a:r>
            <a:r>
              <a:rPr lang="ar-AE" altLang="de-DE" sz="2400" dirty="0">
                <a:solidFill>
                  <a:srgbClr val="333333"/>
                </a:solidFill>
              </a:rPr>
              <a:t>مع الآخرين (على سبيل المثال أفلام، انتقل إلى مقهى).</a:t>
            </a:r>
            <a:endParaRPr lang="de-DE" altLang="de-DE" sz="2400" dirty="0">
              <a:solidFill>
                <a:srgbClr val="333333"/>
              </a:solidFill>
            </a:endParaRPr>
          </a:p>
          <a:p>
            <a:pPr defTabSz="914400" fontAlgn="base">
              <a:buClr>
                <a:srgbClr val="333333"/>
              </a:buClr>
              <a:buSzPct val="80000"/>
            </a:pP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0" name="Slide Number Placeholder 9"/>
          <p:cNvSpPr>
            <a:spLocks noGrp="1"/>
          </p:cNvSpPr>
          <p:nvPr>
            <p:ph type="sldNum" sz="quarter" idx="12"/>
          </p:nvPr>
        </p:nvSpPr>
        <p:spPr/>
        <p:txBody>
          <a:bodyPr/>
          <a:lstStyle/>
          <a:p>
            <a:fld id="{7AA175B2-4F0B-4ACA-8C01-8853644D9FB0}" type="slidenum">
              <a:rPr lang="en-US" altLang="de-DE" smtClean="0"/>
              <a:pPr/>
              <a:t>43</a:t>
            </a:fld>
            <a:endParaRPr lang="de-DE" altLang="de-DE"/>
          </a:p>
        </p:txBody>
      </p:sp>
    </p:spTree>
    <p:extLst>
      <p:ext uri="{BB962C8B-B14F-4D97-AF65-F5344CB8AC3E}">
        <p14:creationId xmlns:p14="http://schemas.microsoft.com/office/powerpoint/2010/main" val="26414565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نصائح لتحسين المزاج المكتئب / تدني احترام الذات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a:solidFill>
                  <a:srgbClr val="333333"/>
                </a:solidFill>
              </a:rPr>
              <a:t>حاول أن تتذكر المواقف الجيدة,</a:t>
            </a:r>
            <a:r>
              <a:rPr lang="de-DE" altLang="de-DE" sz="2400" dirty="0">
                <a:solidFill>
                  <a:srgbClr val="333333"/>
                </a:solidFill>
              </a:rPr>
              <a:t> </a:t>
            </a:r>
            <a:r>
              <a:rPr lang="ar-AE" altLang="de-DE" sz="2400" dirty="0">
                <a:solidFill>
                  <a:srgbClr val="333333"/>
                </a:solidFill>
              </a:rPr>
              <a:t>حاول أن تتذكر هذه بجميع الحواس (الرئية، الشعور، الشم...)، ربما يمساعدك ألبوم للصور.</a:t>
            </a:r>
            <a:r>
              <a:rPr lang="de-DE" altLang="de-DE" sz="2400" dirty="0">
                <a:solidFill>
                  <a:srgbClr val="333333"/>
                </a:solidFill>
              </a:rPr>
              <a:t>.</a:t>
            </a:r>
            <a:r>
              <a:rPr lang="he-IL"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تفعل أشياء تستمتع بها مثالي</a:t>
            </a:r>
            <a:r>
              <a:rPr lang="de-DE" altLang="de-DE" sz="2400" dirty="0">
                <a:solidFill>
                  <a:srgbClr val="333333"/>
                </a:solidFill>
              </a:rPr>
              <a:t>- </a:t>
            </a:r>
            <a:r>
              <a:rPr lang="ar-AE" altLang="de-DE" sz="2400" dirty="0">
                <a:solidFill>
                  <a:srgbClr val="333333"/>
                </a:solidFill>
              </a:rPr>
              <a:t>مع الآخرين (على سبيل المثال أفلام، انتقل إلى مقهى).</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تدريب الرياضي (20 دقيقة على الأقل) -ولكن بمرح- على سبيل المثال، فترة طويلة من المشي أو الركض.</a:t>
            </a:r>
            <a:endParaRPr lang="de-DE" altLang="de-DE" sz="2400" dirty="0">
              <a:solidFill>
                <a:srgbClr val="333333"/>
              </a:solidFill>
            </a:endParaRPr>
          </a:p>
          <a:p>
            <a:pPr defTabSz="914400" fontAlgn="base">
              <a:buClr>
                <a:srgbClr val="333333"/>
              </a:buClr>
              <a:buSzPct val="80000"/>
            </a:pP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0" name="Slide Number Placeholder 9"/>
          <p:cNvSpPr>
            <a:spLocks noGrp="1"/>
          </p:cNvSpPr>
          <p:nvPr>
            <p:ph type="sldNum" sz="quarter" idx="12"/>
          </p:nvPr>
        </p:nvSpPr>
        <p:spPr/>
        <p:txBody>
          <a:bodyPr/>
          <a:lstStyle/>
          <a:p>
            <a:fld id="{7AA175B2-4F0B-4ACA-8C01-8853644D9FB0}" type="slidenum">
              <a:rPr lang="en-US" altLang="de-DE" smtClean="0"/>
              <a:pPr/>
              <a:t>44</a:t>
            </a:fld>
            <a:endParaRPr lang="de-DE" altLang="de-DE"/>
          </a:p>
        </p:txBody>
      </p:sp>
    </p:spTree>
    <p:extLst>
      <p:ext uri="{BB962C8B-B14F-4D97-AF65-F5344CB8AC3E}">
        <p14:creationId xmlns:p14="http://schemas.microsoft.com/office/powerpoint/2010/main" val="22952365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نصائح لتحسين المزاج المكتئب / تدني احترام الذات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a:solidFill>
                  <a:srgbClr val="333333"/>
                </a:solidFill>
              </a:rPr>
              <a:t>حاول أن تتذكر المواقف الجيدة,</a:t>
            </a:r>
            <a:r>
              <a:rPr lang="de-DE" altLang="de-DE" sz="2400" dirty="0">
                <a:solidFill>
                  <a:srgbClr val="333333"/>
                </a:solidFill>
              </a:rPr>
              <a:t> </a:t>
            </a:r>
            <a:r>
              <a:rPr lang="ar-AE" altLang="de-DE" sz="2400" dirty="0">
                <a:solidFill>
                  <a:srgbClr val="333333"/>
                </a:solidFill>
              </a:rPr>
              <a:t>حاول أن تتذكر هذه بجميع الحواس (الرئية، الشعور، الشم...)، ربما يمساعدك ألبوم للصور.</a:t>
            </a:r>
            <a:r>
              <a:rPr lang="de-DE" altLang="de-DE" sz="2400" dirty="0">
                <a:solidFill>
                  <a:srgbClr val="333333"/>
                </a:solidFill>
              </a:rPr>
              <a:t>.</a:t>
            </a:r>
            <a:r>
              <a:rPr lang="he-IL"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تفعل أشياء تستمتع بها مثالي</a:t>
            </a:r>
            <a:r>
              <a:rPr lang="de-DE" altLang="de-DE" sz="2400" dirty="0">
                <a:solidFill>
                  <a:srgbClr val="333333"/>
                </a:solidFill>
              </a:rPr>
              <a:t>- </a:t>
            </a:r>
            <a:r>
              <a:rPr lang="ar-AE" altLang="de-DE" sz="2400" dirty="0">
                <a:solidFill>
                  <a:srgbClr val="333333"/>
                </a:solidFill>
              </a:rPr>
              <a:t>مع الآخرين (على سبيل المثال أفلام، انتقل إلى مقهى).</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تدريب الرياضي (20 دقيقة على الأقل) -ولكن بمرح- على سبيل المثال، فترة طويلة من المشي أو الركض.</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استمع إلى الموسيقا التي تحب</a:t>
            </a:r>
            <a:r>
              <a:rPr lang="de-DE" altLang="de-DE" sz="2400" dirty="0">
                <a:solidFill>
                  <a:srgbClr val="333333"/>
                </a:solidFill>
              </a:rPr>
              <a:t>.</a:t>
            </a: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0" name="Slide Number Placeholder 9"/>
          <p:cNvSpPr>
            <a:spLocks noGrp="1"/>
          </p:cNvSpPr>
          <p:nvPr>
            <p:ph type="sldNum" sz="quarter" idx="12"/>
          </p:nvPr>
        </p:nvSpPr>
        <p:spPr/>
        <p:txBody>
          <a:bodyPr/>
          <a:lstStyle/>
          <a:p>
            <a:fld id="{7AA175B2-4F0B-4ACA-8C01-8853644D9FB0}" type="slidenum">
              <a:rPr lang="en-US" altLang="de-DE" smtClean="0"/>
              <a:pPr/>
              <a:t>45</a:t>
            </a:fld>
            <a:endParaRPr lang="de-DE" altLang="de-DE"/>
          </a:p>
        </p:txBody>
      </p:sp>
    </p:spTree>
    <p:extLst>
      <p:ext uri="{BB962C8B-B14F-4D97-AF65-F5344CB8AC3E}">
        <p14:creationId xmlns:p14="http://schemas.microsoft.com/office/powerpoint/2010/main" val="32549833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النقل للحيات اليومية</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ar-AE" altLang="de-DE" sz="2400" b="1" dirty="0">
                <a:solidFill>
                  <a:srgbClr val="333333"/>
                </a:solidFill>
              </a:rPr>
              <a:t>الأهداف التعليمة</a:t>
            </a:r>
            <a:r>
              <a:rPr lang="de-DE" altLang="de-DE" sz="2400" b="1" dirty="0">
                <a:solidFill>
                  <a:srgbClr val="333333"/>
                </a:solidFill>
              </a:rPr>
              <a:t>:</a:t>
            </a:r>
            <a:endParaRPr lang="he-IL" altLang="de-DE" sz="2400" b="1"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الاكتئاب ليس مصير لا مفر منه</a:t>
            </a:r>
            <a:r>
              <a:rPr lang="he-IL" altLang="de-DE" sz="2400" dirty="0">
                <a:solidFill>
                  <a:srgbClr val="333333"/>
                </a:solidFill>
              </a:rPr>
              <a:t>!</a:t>
            </a:r>
          </a:p>
          <a:p>
            <a:pPr defTabSz="914400" fontAlgn="base">
              <a:buClr>
                <a:srgbClr val="333333"/>
              </a:buClr>
              <a:buSzPct val="80000"/>
            </a:pPr>
            <a:endParaRPr lang="en-US" sz="2400" dirty="0"/>
          </a:p>
        </p:txBody>
      </p:sp>
      <p:sp>
        <p:nvSpPr>
          <p:cNvPr id="8" name="Footer Placeholder 7"/>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9" name="Slide Number Placeholder 8"/>
          <p:cNvSpPr>
            <a:spLocks noGrp="1"/>
          </p:cNvSpPr>
          <p:nvPr>
            <p:ph type="sldNum" sz="quarter" idx="12"/>
          </p:nvPr>
        </p:nvSpPr>
        <p:spPr/>
        <p:txBody>
          <a:bodyPr/>
          <a:lstStyle/>
          <a:p>
            <a:fld id="{7AA175B2-4F0B-4ACA-8C01-8853644D9FB0}" type="slidenum">
              <a:rPr lang="en-US"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النقل للحيات اليومية</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ar-AE" altLang="de-DE" sz="2400" b="1" dirty="0">
                <a:solidFill>
                  <a:srgbClr val="333333"/>
                </a:solidFill>
              </a:rPr>
              <a:t>الأهداف التعليمة</a:t>
            </a:r>
            <a:r>
              <a:rPr lang="de-DE" altLang="de-DE" sz="2400" b="1" dirty="0">
                <a:solidFill>
                  <a:srgbClr val="333333"/>
                </a:solidFill>
              </a:rPr>
              <a:t>:</a:t>
            </a:r>
            <a:endParaRPr lang="he-IL" altLang="de-DE" sz="2400" b="1"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الاكتئاب ليس مصير لا مفر منه</a:t>
            </a:r>
            <a:r>
              <a:rPr lang="he-IL"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لاحظ أفكار الاكتئاب النموذجية الثي تم مناقشتها عادل وحاول تغيرها (انظر النشرة).</a:t>
            </a:r>
          </a:p>
          <a:p>
            <a:pPr defTabSz="914400" fontAlgn="base">
              <a:buClr>
                <a:srgbClr val="333333"/>
              </a:buClr>
              <a:buSzPct val="80000"/>
            </a:pPr>
            <a:endParaRPr lang="en-US" sz="2400" dirty="0"/>
          </a:p>
        </p:txBody>
      </p:sp>
      <p:sp>
        <p:nvSpPr>
          <p:cNvPr id="8" name="Footer Placeholder 7"/>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9" name="Slide Number Placeholder 8"/>
          <p:cNvSpPr>
            <a:spLocks noGrp="1"/>
          </p:cNvSpPr>
          <p:nvPr>
            <p:ph type="sldNum" sz="quarter" idx="12"/>
          </p:nvPr>
        </p:nvSpPr>
        <p:spPr/>
        <p:txBody>
          <a:bodyPr/>
          <a:lstStyle/>
          <a:p>
            <a:fld id="{7AA175B2-4F0B-4ACA-8C01-8853644D9FB0}" type="slidenum">
              <a:rPr lang="en-US" altLang="de-DE" smtClean="0"/>
              <a:pPr/>
              <a:t>47</a:t>
            </a:fld>
            <a:endParaRPr lang="de-DE" altLang="de-DE"/>
          </a:p>
        </p:txBody>
      </p:sp>
    </p:spTree>
    <p:extLst>
      <p:ext uri="{BB962C8B-B14F-4D97-AF65-F5344CB8AC3E}">
        <p14:creationId xmlns:p14="http://schemas.microsoft.com/office/powerpoint/2010/main" val="38819592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النقل للحيات اليومية</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ar-AE" altLang="de-DE" sz="2400" b="1" dirty="0">
                <a:solidFill>
                  <a:srgbClr val="333333"/>
                </a:solidFill>
              </a:rPr>
              <a:t>الأهداف التعليمة</a:t>
            </a:r>
            <a:r>
              <a:rPr lang="de-DE" altLang="de-DE" sz="2400" b="1" dirty="0">
                <a:solidFill>
                  <a:srgbClr val="333333"/>
                </a:solidFill>
              </a:rPr>
              <a:t>:</a:t>
            </a:r>
            <a:endParaRPr lang="he-IL" altLang="de-DE" sz="2400" b="1"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الاكتئاب ليس مصير لا مفر منه</a:t>
            </a:r>
            <a:r>
              <a:rPr lang="he-IL"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لاحظ أفكار الاكتئاب النموذجية الثي تم مناقشتها عادل وحاول تغيرها (انظر النشرة).</a:t>
            </a:r>
          </a:p>
          <a:p>
            <a:pPr marL="342900" lvl="0" indent="-342900" defTabSz="914400" fontAlgn="base">
              <a:buClr>
                <a:srgbClr val="333333"/>
              </a:buClr>
              <a:buSzPct val="80000"/>
              <a:buFont typeface="WingDings"/>
              <a:buChar char=""/>
            </a:pPr>
            <a:r>
              <a:rPr lang="ar-AE" altLang="de-DE" sz="2400" dirty="0">
                <a:solidFill>
                  <a:srgbClr val="333333"/>
                </a:solidFill>
              </a:rPr>
              <a:t>استخدام بعض من النصائح المذكورة أعلاه بشكل مستمر لاعتلال الحالة المزاجية /ولزدياد احترام الذات.</a:t>
            </a:r>
          </a:p>
          <a:p>
            <a:pPr defTabSz="914400" fontAlgn="base">
              <a:buClr>
                <a:srgbClr val="333333"/>
              </a:buClr>
              <a:buSzPct val="80000"/>
            </a:pPr>
            <a:endParaRPr lang="en-US" sz="2400" dirty="0"/>
          </a:p>
        </p:txBody>
      </p:sp>
      <p:sp>
        <p:nvSpPr>
          <p:cNvPr id="8" name="Footer Placeholder 7"/>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9" name="Slide Number Placeholder 8"/>
          <p:cNvSpPr>
            <a:spLocks noGrp="1"/>
          </p:cNvSpPr>
          <p:nvPr>
            <p:ph type="sldNum" sz="quarter" idx="12"/>
          </p:nvPr>
        </p:nvSpPr>
        <p:spPr/>
        <p:txBody>
          <a:bodyPr/>
          <a:lstStyle/>
          <a:p>
            <a:fld id="{7AA175B2-4F0B-4ACA-8C01-8853644D9FB0}" type="slidenum">
              <a:rPr lang="en-US" altLang="de-DE" smtClean="0"/>
              <a:pPr/>
              <a:t>48</a:t>
            </a:fld>
            <a:endParaRPr lang="de-DE" altLang="de-DE"/>
          </a:p>
        </p:txBody>
      </p:sp>
    </p:spTree>
    <p:extLst>
      <p:ext uri="{BB962C8B-B14F-4D97-AF65-F5344CB8AC3E}">
        <p14:creationId xmlns:p14="http://schemas.microsoft.com/office/powerpoint/2010/main" val="14706761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النقل للحيات اليومية</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ar-AE" altLang="de-DE" sz="2400" b="1" dirty="0">
                <a:solidFill>
                  <a:srgbClr val="333333"/>
                </a:solidFill>
              </a:rPr>
              <a:t>الأهداف التعليمة</a:t>
            </a:r>
            <a:r>
              <a:rPr lang="de-DE" altLang="de-DE" sz="2400" b="1" dirty="0">
                <a:solidFill>
                  <a:srgbClr val="333333"/>
                </a:solidFill>
              </a:rPr>
              <a:t>:</a:t>
            </a:r>
            <a:endParaRPr lang="he-IL" altLang="de-DE" sz="2400" b="1"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الاكتئاب ليس مصير لا مفر منه</a:t>
            </a:r>
            <a:r>
              <a:rPr lang="he-IL" altLang="de-DE" sz="2400" dirty="0">
                <a:solidFill>
                  <a:srgbClr val="333333"/>
                </a:solidFill>
              </a:rPr>
              <a:t>!</a:t>
            </a:r>
          </a:p>
          <a:p>
            <a:pPr marL="342900" lvl="0" indent="-342900" defTabSz="914400" fontAlgn="base">
              <a:buClr>
                <a:srgbClr val="333333"/>
              </a:buClr>
              <a:buSzPct val="80000"/>
              <a:buFont typeface="WingDings"/>
              <a:buChar char=""/>
            </a:pPr>
            <a:r>
              <a:rPr lang="ar-AE" altLang="de-DE" sz="2400" dirty="0">
                <a:solidFill>
                  <a:srgbClr val="333333"/>
                </a:solidFill>
              </a:rPr>
              <a:t>لاحظ أفكار الاكتئاب النموذجية الثي تم مناقشتها عادل وحاول تغيرها (انظر النشرة).</a:t>
            </a:r>
          </a:p>
          <a:p>
            <a:pPr marL="342900" lvl="0" indent="-342900" defTabSz="914400" fontAlgn="base">
              <a:buClr>
                <a:srgbClr val="333333"/>
              </a:buClr>
              <a:buSzPct val="80000"/>
              <a:buFont typeface="WingDings"/>
              <a:buChar char=""/>
            </a:pPr>
            <a:r>
              <a:rPr lang="ar-AE" altLang="de-DE" sz="2400" dirty="0">
                <a:solidFill>
                  <a:srgbClr val="333333"/>
                </a:solidFill>
              </a:rPr>
              <a:t>استخدام بعض من النصائح المذكورة أعلاه بشكل مستمر لاعتلال الحالة المزاجية /ولزدياد احترام الذات.</a:t>
            </a:r>
          </a:p>
          <a:p>
            <a:pPr marL="342900" lvl="0" indent="-342900" defTabSz="914400" fontAlgn="base">
              <a:buClr>
                <a:srgbClr val="333333"/>
              </a:buClr>
              <a:buSzPct val="80000"/>
              <a:buFont typeface="WingDings"/>
              <a:buChar char=""/>
            </a:pPr>
            <a:r>
              <a:rPr lang="ar-AE" altLang="de-DE" sz="2400" dirty="0">
                <a:solidFill>
                  <a:srgbClr val="333333"/>
                </a:solidFill>
              </a:rPr>
              <a:t>في حالة أعراض الاكتئاب الحاد لازم الاتصال طبيب عام أو طبيب نفساني.</a:t>
            </a:r>
            <a:endParaRPr lang="en-US" sz="2400" dirty="0"/>
          </a:p>
        </p:txBody>
      </p:sp>
      <p:sp>
        <p:nvSpPr>
          <p:cNvPr id="8" name="Footer Placeholder 7"/>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9" name="Slide Number Placeholder 8"/>
          <p:cNvSpPr>
            <a:spLocks noGrp="1"/>
          </p:cNvSpPr>
          <p:nvPr>
            <p:ph type="sldNum" sz="quarter" idx="12"/>
          </p:nvPr>
        </p:nvSpPr>
        <p:spPr/>
        <p:txBody>
          <a:bodyPr/>
          <a:lstStyle/>
          <a:p>
            <a:fld id="{7AA175B2-4F0B-4ACA-8C01-8853644D9FB0}" type="slidenum">
              <a:rPr lang="en-US" altLang="de-DE" smtClean="0"/>
              <a:pPr/>
              <a:t>49</a:t>
            </a:fld>
            <a:endParaRPr lang="de-DE" altLang="de-DE"/>
          </a:p>
        </p:txBody>
      </p:sp>
    </p:spTree>
    <p:extLst>
      <p:ext uri="{BB962C8B-B14F-4D97-AF65-F5344CB8AC3E}">
        <p14:creationId xmlns:p14="http://schemas.microsoft.com/office/powerpoint/2010/main" val="38428791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ماعلاقة هدا بالبسيشوج؟</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buSzPct val="80000"/>
            </a:pPr>
            <a:r>
              <a:rPr lang="ar-AE" altLang="de-DE" sz="2000" dirty="0">
                <a:solidFill>
                  <a:srgbClr val="333333"/>
                </a:solidFill>
              </a:rPr>
              <a:t>كثير من الناس بالبسيشوج تعاني من انخفاض احترام الذات، وخاصة بعد حالة البسيشوج (الشعور بالخجل والخوف من الأصدقاء ان تبتعد).</a:t>
            </a:r>
            <a:endParaRPr lang="ar-SA" altLang="de-DE" sz="2000" dirty="0">
              <a:solidFill>
                <a:srgbClr val="333333"/>
              </a:solidFill>
            </a:endParaRPr>
          </a:p>
        </p:txBody>
      </p:sp>
      <p:sp>
        <p:nvSpPr>
          <p:cNvPr id="8" name="Footer Placeholder 7"/>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9" name="Slide Number Placeholder 8"/>
          <p:cNvSpPr>
            <a:spLocks noGrp="1"/>
          </p:cNvSpPr>
          <p:nvPr>
            <p:ph type="sldNum" sz="quarter" idx="12"/>
          </p:nvPr>
        </p:nvSpPr>
        <p:spPr/>
        <p:txBody>
          <a:bodyPr/>
          <a:lstStyle/>
          <a:p>
            <a:fld id="{7AA175B2-4F0B-4ACA-8C01-8853644D9FB0}" type="slidenum">
              <a:rPr lang="en-US" altLang="de-DE" smtClean="0"/>
              <a:pPr/>
              <a:t>50</a:t>
            </a:fld>
            <a:endParaRPr lang="de-DE" altLang="de-DE"/>
          </a:p>
        </p:txBody>
      </p:sp>
    </p:spTree>
    <p:extLst>
      <p:ext uri="{BB962C8B-B14F-4D97-AF65-F5344CB8AC3E}">
        <p14:creationId xmlns:p14="http://schemas.microsoft.com/office/powerpoint/2010/main" val="31444516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ماعلاقة هدا بالبسيشوج؟</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buSzPct val="80000"/>
            </a:pPr>
            <a:r>
              <a:rPr lang="ar-AE" altLang="de-DE" sz="2000" dirty="0">
                <a:solidFill>
                  <a:srgbClr val="333333"/>
                </a:solidFill>
              </a:rPr>
              <a:t>كثير من الناس بالبسيشوج تعاني من انخفاض احترام الذات، وخاصة بعد حالة البسيشوج (الشعور بالخجل والخوف من الأصدقاء ان تبتعد).</a:t>
            </a:r>
            <a:endParaRPr lang="ar-SA" altLang="de-DE" sz="2000" dirty="0">
              <a:solidFill>
                <a:srgbClr val="333333"/>
              </a:solidFill>
            </a:endParaRPr>
          </a:p>
          <a:p>
            <a:pPr lvl="0" defTabSz="914400" fontAlgn="base">
              <a:buSzPct val="80000"/>
            </a:pPr>
            <a:r>
              <a:rPr lang="ar-AE" altLang="de-DE" sz="2000" dirty="0">
                <a:solidFill>
                  <a:srgbClr val="333333"/>
                </a:solidFill>
              </a:rPr>
              <a:t>عندما تكون في البسيشوج الحادة، بعض الناس يعانون بالخوف ولكن أيضا غيرها من المشاعر</a:t>
            </a:r>
            <a:r>
              <a:rPr lang="he-IL" altLang="de-DE" sz="2000" dirty="0">
                <a:solidFill>
                  <a:srgbClr val="333333"/>
                </a:solidFill>
              </a:rPr>
              <a:t>:</a:t>
            </a:r>
          </a:p>
          <a:p>
            <a:pPr marL="342900" lvl="0" indent="-342900" defTabSz="914400" fontAlgn="base">
              <a:lnSpc>
                <a:spcPct val="100000"/>
              </a:lnSpc>
              <a:spcBef>
                <a:spcPts val="1200"/>
              </a:spcBef>
              <a:buClr>
                <a:srgbClr val="333333"/>
              </a:buClr>
              <a:buSzPct val="80000"/>
              <a:buFont typeface="WingDings"/>
              <a:buChar char=""/>
            </a:pPr>
            <a:r>
              <a:rPr lang="ar-AE" altLang="de-DE" sz="2000">
                <a:solidFill>
                  <a:srgbClr val="004992"/>
                </a:solidFill>
              </a:rPr>
              <a:t>الإثارة (“شيء </a:t>
            </a:r>
            <a:r>
              <a:rPr lang="ar-AE" altLang="de-DE" sz="2000" dirty="0">
                <a:solidFill>
                  <a:srgbClr val="004992"/>
                </a:solidFill>
              </a:rPr>
              <a:t>يحدث في </a:t>
            </a:r>
            <a:r>
              <a:rPr lang="ar-AE" altLang="de-DE" sz="2000">
                <a:solidFill>
                  <a:srgbClr val="004992"/>
                </a:solidFill>
              </a:rPr>
              <a:t>نهاية المطاف”)</a:t>
            </a:r>
            <a:endParaRPr lang="ar-AE" altLang="de-DE" sz="200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004992"/>
                </a:solidFill>
              </a:rPr>
              <a:t>إحساس بالمصير (إنجاز مهم،انا أهم شخص)</a:t>
            </a:r>
          </a:p>
        </p:txBody>
      </p:sp>
      <p:sp>
        <p:nvSpPr>
          <p:cNvPr id="8" name="Footer Placeholder 7"/>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9" name="Slide Number Placeholder 8"/>
          <p:cNvSpPr>
            <a:spLocks noGrp="1"/>
          </p:cNvSpPr>
          <p:nvPr>
            <p:ph type="sldNum" sz="quarter" idx="12"/>
          </p:nvPr>
        </p:nvSpPr>
        <p:spPr/>
        <p:txBody>
          <a:bodyPr/>
          <a:lstStyle/>
          <a:p>
            <a:fld id="{7AA175B2-4F0B-4ACA-8C01-8853644D9FB0}" type="slidenum">
              <a:rPr lang="en-US" altLang="de-DE" smtClean="0"/>
              <a:pPr/>
              <a:t>51</a:t>
            </a:fld>
            <a:endParaRPr lang="de-DE" altLang="de-DE"/>
          </a:p>
        </p:txBody>
      </p:sp>
    </p:spTree>
    <p:extLst>
      <p:ext uri="{BB962C8B-B14F-4D97-AF65-F5344CB8AC3E}">
        <p14:creationId xmlns:p14="http://schemas.microsoft.com/office/powerpoint/2010/main" val="34511868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ماعلاقة هدا بالبسيشوج؟</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buSzPct val="80000"/>
            </a:pPr>
            <a:r>
              <a:rPr lang="ar-AE" altLang="de-DE" sz="2000" dirty="0">
                <a:solidFill>
                  <a:srgbClr val="333333"/>
                </a:solidFill>
              </a:rPr>
              <a:t>كثير من الناس بالبسيشوج تعاني من انخفاض احترام الذات، وخاصة بعد حالة البسيشوج (الشعور بالخجل والخوف من الأصدقاء ان تبتعد).</a:t>
            </a:r>
            <a:endParaRPr lang="ar-SA" altLang="de-DE" sz="2000" dirty="0">
              <a:solidFill>
                <a:srgbClr val="333333"/>
              </a:solidFill>
            </a:endParaRPr>
          </a:p>
          <a:p>
            <a:pPr lvl="0" defTabSz="914400" fontAlgn="base">
              <a:buSzPct val="80000"/>
            </a:pPr>
            <a:r>
              <a:rPr lang="ar-AE" altLang="de-DE" sz="2000" dirty="0">
                <a:solidFill>
                  <a:srgbClr val="333333"/>
                </a:solidFill>
              </a:rPr>
              <a:t>عندما تكون في البسيشوج الحادة، بعض الناس يعانون بالخوف ولكن أيضا غيرها من المشاعر</a:t>
            </a:r>
            <a:r>
              <a:rPr lang="he-IL" altLang="de-DE" sz="2000" dirty="0">
                <a:solidFill>
                  <a:srgbClr val="333333"/>
                </a:solidFill>
              </a:rPr>
              <a:t>:</a:t>
            </a:r>
          </a:p>
          <a:p>
            <a:pPr marL="342900" lvl="0" indent="-342900" defTabSz="914400" fontAlgn="base">
              <a:lnSpc>
                <a:spcPct val="100000"/>
              </a:lnSpc>
              <a:spcBef>
                <a:spcPts val="1200"/>
              </a:spcBef>
              <a:buClr>
                <a:srgbClr val="333333"/>
              </a:buClr>
              <a:buSzPct val="80000"/>
              <a:buFont typeface="WingDings"/>
              <a:buChar char=""/>
            </a:pPr>
            <a:r>
              <a:rPr lang="ar-AE" altLang="de-DE" sz="2000">
                <a:solidFill>
                  <a:srgbClr val="004992"/>
                </a:solidFill>
              </a:rPr>
              <a:t>الإثارة (“شيء </a:t>
            </a:r>
            <a:r>
              <a:rPr lang="ar-AE" altLang="de-DE" sz="2000" dirty="0">
                <a:solidFill>
                  <a:srgbClr val="004992"/>
                </a:solidFill>
              </a:rPr>
              <a:t>يحدث في </a:t>
            </a:r>
            <a:r>
              <a:rPr lang="ar-AE" altLang="de-DE" sz="2000">
                <a:solidFill>
                  <a:srgbClr val="004992"/>
                </a:solidFill>
              </a:rPr>
              <a:t>نهاية المطاف”)</a:t>
            </a:r>
            <a:endParaRPr lang="ar-AE" altLang="de-DE" sz="200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pPr>
            <a:r>
              <a:rPr lang="ar-AE" altLang="de-DE" sz="2000" dirty="0">
                <a:solidFill>
                  <a:srgbClr val="004992"/>
                </a:solidFill>
              </a:rPr>
              <a:t>إحساس بالمصير (إنجاز مهم،انا أهم شخص)</a:t>
            </a:r>
          </a:p>
          <a:p>
            <a:pPr lvl="0" defTabSz="914400" fontAlgn="base">
              <a:buSzPct val="80000"/>
            </a:pPr>
            <a:r>
              <a:rPr lang="ar-AE" altLang="de-DE" sz="2000" dirty="0">
                <a:solidFill>
                  <a:srgbClr val="004992"/>
                </a:solidFill>
              </a:rPr>
              <a:t>مثال: </a:t>
            </a:r>
            <a:r>
              <a:rPr lang="ar-AE" altLang="de-DE" sz="2000" dirty="0">
                <a:solidFill>
                  <a:srgbClr val="333333"/>
                </a:solidFill>
              </a:rPr>
              <a:t>نبيل يشعر باضطهاد من قبل جهاز المخابرات. في طريقه للعمل ، يلتقي بنفس الرجل في القطار له ثلاثة أيام على التوالي.</a:t>
            </a:r>
          </a:p>
          <a:p>
            <a:pPr lvl="0" defTabSz="914400" fontAlgn="base">
              <a:buSzPct val="80000"/>
            </a:pPr>
            <a:r>
              <a:rPr lang="ar-AE" altLang="de-DE" sz="2000" dirty="0">
                <a:solidFill>
                  <a:srgbClr val="004992"/>
                </a:solidFill>
              </a:rPr>
              <a:t>مشاعر: </a:t>
            </a:r>
            <a:r>
              <a:rPr lang="ar-AE" altLang="de-DE" sz="2000" dirty="0">
                <a:solidFill>
                  <a:srgbClr val="333333"/>
                </a:solidFill>
              </a:rPr>
              <a:t>الخوف والتهديد. ولكن أيضا</a:t>
            </a:r>
            <a:r>
              <a:rPr lang="ar-AE" altLang="de-DE" sz="2000">
                <a:solidFill>
                  <a:srgbClr val="333333"/>
                </a:solidFill>
              </a:rPr>
              <a:t>: “إذا </a:t>
            </a:r>
            <a:r>
              <a:rPr lang="ar-AE" altLang="de-DE" sz="2000" dirty="0">
                <a:solidFill>
                  <a:srgbClr val="333333"/>
                </a:solidFill>
              </a:rPr>
              <a:t>أنها تجعل مثل هذه الصفقة الكبيرة للخروج منه، وأنا ربما نوعا من جيمس بوند وعلى الجانب الآخر قد ترغب في </a:t>
            </a:r>
            <a:r>
              <a:rPr lang="ar-AE" altLang="de-DE" sz="2000">
                <a:solidFill>
                  <a:srgbClr val="333333"/>
                </a:solidFill>
              </a:rPr>
              <a:t>استئجاري.”</a:t>
            </a:r>
            <a:endParaRPr lang="ar-AE" altLang="de-DE" sz="2000" dirty="0">
              <a:solidFill>
                <a:srgbClr val="333333"/>
              </a:solidFill>
            </a:endParaRPr>
          </a:p>
          <a:p>
            <a:pPr lvl="0" defTabSz="914400" fontAlgn="base">
              <a:buSzPct val="80000"/>
            </a:pPr>
            <a:r>
              <a:rPr lang="ar-AE" altLang="de-DE" sz="2000" dirty="0">
                <a:solidFill>
                  <a:srgbClr val="004992"/>
                </a:solidFill>
              </a:rPr>
              <a:t>ولكن: </a:t>
            </a:r>
            <a:r>
              <a:rPr lang="ar-AE" altLang="de-DE" sz="2000" dirty="0">
                <a:solidFill>
                  <a:srgbClr val="333333"/>
                </a:solidFill>
              </a:rPr>
              <a:t>ومن قبيل الصدفة فقط! ربما، رجالا مجرد حدث لدخول المقصورة القطار نفسه على روتين حياتهم اليومية.</a:t>
            </a:r>
            <a:r>
              <a:rPr lang="ar-SA" altLang="de-DE" sz="2000" dirty="0">
                <a:solidFill>
                  <a:srgbClr val="333333"/>
                </a:solidFill>
              </a:rPr>
              <a:t> </a:t>
            </a:r>
            <a:r>
              <a:rPr lang="ar-AE" altLang="de-DE" sz="2000" dirty="0">
                <a:solidFill>
                  <a:srgbClr val="333333"/>
                </a:solidFill>
              </a:rPr>
              <a:t>محاولة تأسيس صحي ودائم لاحترام الذات عند استخدام التقنيات التي تمت مناقشتها.</a:t>
            </a:r>
            <a:endParaRPr lang="en-US" sz="2000" dirty="0">
              <a:solidFill>
                <a:srgbClr val="333333"/>
              </a:solidFill>
            </a:endParaRPr>
          </a:p>
        </p:txBody>
      </p:sp>
      <p:sp>
        <p:nvSpPr>
          <p:cNvPr id="8" name="Footer Placeholder 7"/>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9" name="Slide Number Placeholder 8"/>
          <p:cNvSpPr>
            <a:spLocks noGrp="1"/>
          </p:cNvSpPr>
          <p:nvPr>
            <p:ph type="sldNum" sz="quarter" idx="12"/>
          </p:nvPr>
        </p:nvSpPr>
        <p:spPr/>
        <p:txBody>
          <a:bodyPr/>
          <a:lstStyle/>
          <a:p>
            <a:fld id="{7AA175B2-4F0B-4ACA-8C01-8853644D9FB0}" type="slidenum">
              <a:rPr lang="en-US" altLang="de-DE" smtClean="0"/>
              <a:pPr/>
              <a:t>52</a:t>
            </a:fld>
            <a:endParaRPr lang="de-DE" altLang="de-DE"/>
          </a:p>
        </p:txBody>
      </p:sp>
    </p:spTree>
    <p:extLst>
      <p:ext uri="{BB962C8B-B14F-4D97-AF65-F5344CB8AC3E}">
        <p14:creationId xmlns:p14="http://schemas.microsoft.com/office/powerpoint/2010/main" val="18373981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ar-AE" altLang="ko-KR" sz="3600">
                <a:solidFill>
                  <a:srgbClr val="004992"/>
                </a:solidFill>
                <a:latin typeface="+mn-lt"/>
                <a:ea typeface="+mn-ea"/>
                <a:cs typeface="+mn-cs"/>
              </a:rPr>
              <a:t>شكرا لنتباهكم!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algn="r" defTabSz="914400">
              <a:lnSpc>
                <a:spcPct val="100000"/>
              </a:lnSpc>
              <a:spcBef>
                <a:spcPts val="800"/>
              </a:spcBef>
            </a:pPr>
            <a:r>
              <a:rPr lang="ar-AE" altLang="ko-KR" i="1" dirty="0">
                <a:solidFill>
                  <a:srgbClr val="004992"/>
                </a:solidFill>
              </a:rPr>
              <a:t>للمدربين:</a:t>
            </a:r>
          </a:p>
          <a:p>
            <a:pPr marL="114935" marR="333375" lvl="0" algn="r" defTabSz="914400">
              <a:lnSpc>
                <a:spcPct val="100000"/>
              </a:lnSpc>
              <a:spcBef>
                <a:spcPts val="800"/>
              </a:spcBef>
            </a:pPr>
            <a:r>
              <a:rPr lang="ar-AE" altLang="ko-KR" dirty="0">
                <a:solidFill>
                  <a:srgbClr val="004992"/>
                </a:solidFill>
              </a:rPr>
              <a:t>يرجى توزيع أوراق العمل. قدم تطبيقنا</a:t>
            </a:r>
            <a:r>
              <a:rPr lang="en-US" altLang="ko-KR" dirty="0">
                <a:solidFill>
                  <a:srgbClr val="004992"/>
                </a:solidFill>
              </a:rPr>
              <a:t> ) COGITO </a:t>
            </a:r>
            <a:r>
              <a:rPr lang="ar-AE" altLang="ko-KR" dirty="0">
                <a:solidFill>
                  <a:srgbClr val="004992"/>
                </a:solidFill>
              </a:rPr>
              <a:t>تنزيله مجانًا). </a:t>
            </a:r>
            <a:endParaRPr lang="en-US" altLang="ko-KR" dirty="0">
              <a:solidFill>
                <a:srgbClr val="004992"/>
              </a:solidFill>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
        <p:nvSpPr>
          <p:cNvPr id="9" name="Footer Placeholder 8"/>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2" name="Slide Number Placeholder 11"/>
          <p:cNvSpPr>
            <a:spLocks noGrp="1"/>
          </p:cNvSpPr>
          <p:nvPr>
            <p:ph type="sldNum" sz="quarter" idx="12"/>
          </p:nvPr>
        </p:nvSpPr>
        <p:spPr/>
        <p:txBody>
          <a:bodyPr/>
          <a:lstStyle/>
          <a:p>
            <a:fld id="{7AA175B2-4F0B-4ACA-8C01-8853644D9FB0}" type="slidenum">
              <a:rPr lang="en-US" altLang="de-DE" smtClean="0"/>
              <a:pPr/>
              <a:t>53</a:t>
            </a:fld>
            <a:endParaRPr lang="de-DE" altLang="de-DE"/>
          </a:p>
        </p:txBody>
      </p:sp>
    </p:spTree>
    <p:extLst>
      <p:ext uri="{BB962C8B-B14F-4D97-AF65-F5344CB8AC3E}">
        <p14:creationId xmlns:p14="http://schemas.microsoft.com/office/powerpoint/2010/main" val="18569930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753110330"/>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
                          <a:srgbClr val="006699"/>
                        </a:buClr>
                        <a:buSzTx/>
                        <a:buFont typeface="Wingdings" panose="05000000000000000000" pitchFamily="2" charset="2"/>
                        <a:buNone/>
                        <a:tabLst/>
                      </a:pPr>
                      <a:r>
                        <a:rPr kumimoji="0" lang="en-GB" altLang="de-DE"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0" fontAlgn="base" latinLnBrk="0" hangingPunct="0">
                        <a:lnSpc>
                          <a:spcPct val="100000"/>
                        </a:lnSpc>
                        <a:spcBef>
                          <a:spcPct val="0"/>
                        </a:spcBef>
                        <a:spcAft>
                          <a:spcPct val="0"/>
                        </a:spcAft>
                        <a:buClr>
                          <a:srgbClr val="006699"/>
                        </a:buClr>
                        <a:buSzTx/>
                        <a:buFont typeface="Wingdings" panose="05000000000000000000" pitchFamily="2" charset="2"/>
                        <a:buNone/>
                        <a:tabLst/>
                      </a:pPr>
                      <a:r>
                        <a:rPr kumimoji="0" lang="de-DE" altLang="de-DE" sz="1000" b="0" i="0" u="none" strike="noStrike" cap="none" normalizeH="0" baseline="0" dirty="0">
                          <a:ln>
                            <a:noFill/>
                          </a:ln>
                          <a:solidFill>
                            <a:srgbClr val="333333"/>
                          </a:solidFill>
                          <a:effectLst/>
                          <a:latin typeface="+mn-lt"/>
                          <a:ea typeface="+mn-ea"/>
                          <a:cs typeface="+mn-cs"/>
                        </a:rPr>
                        <a:t>Name Fotograf/Künstler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
                          <a:srgbClr val="006699"/>
                        </a:buClr>
                        <a:buSzTx/>
                        <a:buFont typeface="Wingdings" panose="05000000000000000000" pitchFamily="2" charset="2"/>
                        <a:buNone/>
                        <a:tabLst/>
                      </a:pPr>
                      <a:r>
                        <a:rPr kumimoji="0" lang="en-GB" altLang="de-DE" sz="1000" b="0" i="0" u="none" strike="noStrike" cap="none" normalizeH="0" baseline="0">
                          <a:ln>
                            <a:noFill/>
                          </a:ln>
                          <a:solidFill>
                            <a:srgbClr val="333333"/>
                          </a:solidFill>
                          <a:effectLst/>
                          <a:latin typeface="+mn-lt"/>
                          <a:ea typeface="+mn-ea"/>
                          <a:cs typeface="+mn-cs"/>
                        </a:rPr>
                        <a:t>Source/</a:t>
                      </a:r>
                      <a:endParaRPr kumimoji="0" lang="de-DE"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0" fontAlgn="base" latinLnBrk="0" hangingPunct="0">
                        <a:lnSpc>
                          <a:spcPct val="100000"/>
                        </a:lnSpc>
                        <a:spcBef>
                          <a:spcPct val="0"/>
                        </a:spcBef>
                        <a:spcAft>
                          <a:spcPct val="0"/>
                        </a:spcAft>
                        <a:buClr>
                          <a:srgbClr val="006699"/>
                        </a:buClr>
                        <a:buSzTx/>
                        <a:buFont typeface="Wingdings" panose="05000000000000000000" pitchFamily="2" charset="2"/>
                        <a:buNone/>
                        <a:tabLst/>
                      </a:pPr>
                      <a:r>
                        <a:rPr kumimoji="0" lang="de-DE" altLang="de-DE" sz="1000" b="0" i="0" u="none" strike="noStrike" cap="none" normalizeH="0" baseline="0">
                          <a:ln>
                            <a:noFill/>
                          </a:ln>
                          <a:solidFill>
                            <a:srgbClr val="333333"/>
                          </a:solidFill>
                          <a:effectLst/>
                          <a:latin typeface="+mn-lt"/>
                          <a:ea typeface="+mn-ea"/>
                          <a:cs typeface="+mn-cs"/>
                        </a:rPr>
                        <a:t>Quelle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
                          <a:srgbClr val="006699"/>
                        </a:buClr>
                        <a:buSzTx/>
                        <a:buFont typeface="Wingdings" panose="05000000000000000000" pitchFamily="2" charset="2"/>
                        <a:buNone/>
                        <a:tabLst/>
                      </a:pPr>
                      <a:r>
                        <a:rPr kumimoji="0" lang="en-GB" altLang="de-DE"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0" fontAlgn="base" latinLnBrk="0" hangingPunct="0">
                        <a:lnSpc>
                          <a:spcPct val="100000"/>
                        </a:lnSpc>
                        <a:spcBef>
                          <a:spcPct val="0"/>
                        </a:spcBef>
                        <a:spcAft>
                          <a:spcPct val="0"/>
                        </a:spcAft>
                        <a:buClr>
                          <a:srgbClr val="006699"/>
                        </a:buClr>
                        <a:buSzTx/>
                        <a:buFont typeface="Wingdings" panose="05000000000000000000" pitchFamily="2" charset="2"/>
                        <a:buNone/>
                        <a:tabLst/>
                      </a:pPr>
                      <a:r>
                        <a:rPr kumimoji="0" lang="de-DE" altLang="de-DE" sz="1000" b="0" i="0" u="none" strike="noStrike" cap="none" normalizeH="0" baseline="0">
                          <a:ln>
                            <a:noFill/>
                          </a:ln>
                          <a:solidFill>
                            <a:srgbClr val="333333"/>
                          </a:solidFill>
                          <a:effectLst/>
                          <a:latin typeface="+mn-lt"/>
                          <a:ea typeface="+mn-ea"/>
                          <a:cs typeface="+mn-cs"/>
                        </a:rPr>
                        <a:t>Name des Bildes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
                          <a:srgbClr val="006699"/>
                        </a:buClr>
                        <a:buSzTx/>
                        <a:buFont typeface="Wingdings" panose="05000000000000000000" pitchFamily="2" charset="2"/>
                        <a:buNone/>
                        <a:tabLst/>
                      </a:pPr>
                      <a:r>
                        <a:rPr kumimoji="0" lang="en-GB" altLang="de-DE"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endParaRPr kumimoji="0" lang="de-DE"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0" fontAlgn="base" latinLnBrk="0" hangingPunct="0">
                        <a:lnSpc>
                          <a:spcPct val="100000"/>
                        </a:lnSpc>
                        <a:spcBef>
                          <a:spcPct val="0"/>
                        </a:spcBef>
                        <a:spcAft>
                          <a:spcPct val="0"/>
                        </a:spcAft>
                        <a:buClr>
                          <a:srgbClr val="006699"/>
                        </a:buClr>
                        <a:buSzTx/>
                        <a:buFont typeface="Wingdings" panose="05000000000000000000" pitchFamily="2" charset="2"/>
                        <a:buNone/>
                        <a:tabLst/>
                      </a:pPr>
                      <a:r>
                        <a:rPr kumimoji="0" lang="de-DE" altLang="de-DE"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
                          <a:srgbClr val="006699"/>
                        </a:buClr>
                        <a:buSzTx/>
                        <a:buFont typeface="Wingdings" panose="05000000000000000000" pitchFamily="2" charset="2"/>
                        <a:buNone/>
                        <a:tabLst/>
                      </a:pPr>
                      <a:r>
                        <a:rPr kumimoji="0" lang="de-DE" altLang="de-DE" sz="1000" b="0" i="0" u="none" strike="noStrike" cap="none" normalizeH="0" baseline="0">
                          <a:ln>
                            <a:noFill/>
                          </a:ln>
                          <a:solidFill>
                            <a:srgbClr val="333333"/>
                          </a:solidFill>
                          <a:effectLst/>
                          <a:latin typeface="+mn-lt"/>
                          <a:ea typeface="+mn-ea"/>
                          <a:cs typeface="+mn-cs"/>
                        </a:rPr>
                        <a:t>Description/Kurzbeschreibung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lonesome:cycler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It rained for weeks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Dark clouds/dunkle Wolken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Littledan77</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Dispair</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I was born that way…</a:t>
                      </a:r>
                      <a:endParaRPr kumimoji="0" lang="de-DE"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/Ich bin halt so geboren....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Viciarg</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http://viciarg.deviantart.com/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de-DE" sz="1000" b="0" i="0" u="none" strike="noStrike" cap="none" normalizeH="0" baseline="0">
                        <a:ln>
                          <a:noFill/>
                        </a:ln>
                        <a:solidFill>
                          <a:schemeClr val="tx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bare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PP (only for use in MCT/ausschließlich für die Verwendung im MKT)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Psychosis &amp; Depression/Psychose &amp; Depression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C♥rm3n</a:t>
                      </a:r>
                      <a:r>
                        <a:rPr kumimoji="0" lang="de-DE" altLang="de-DE" sz="1000" b="0" i="0" u="none" strike="noStrike" cap="none" normalizeH="0" baseline="0">
                          <a:ln>
                            <a:noFill/>
                          </a:ln>
                          <a:solidFill>
                            <a:srgbClr val="333333"/>
                          </a:solidFill>
                          <a:effectLst/>
                          <a:latin typeface="+mn-lt"/>
                          <a:ea typeface="+mn-ea"/>
                          <a:cs typeface="+mn-cs"/>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yourewonderingandthinking</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Brooding/Grübeln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Lady-bug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Kaleidoscope Mosaic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Mosaic/</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Mosaik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Bold&amp;Blond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Ride 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Tunnel/Tunnel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Felipe Morin</a:t>
                      </a:r>
                      <a:endParaRPr kumimoji="0" lang="de-DE" altLang="de-DE" sz="36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The Prison •.</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Person in the eye/Person im Auge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Oldmaison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Big thumbs Up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Thumbs up/Daumen hoch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Oldmaison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anose="05000000000000000000" pitchFamily="2" charset="2"/>
                        <a:buNone/>
                        <a:tabLst/>
                      </a:pPr>
                      <a:r>
                        <a:rPr kumimoji="0" lang="de-DE" altLang="de-DE" sz="1000" b="0" i="0" u="none" strike="noStrike" cap="none" normalizeH="0" baseline="0">
                          <a:ln>
                            <a:noFill/>
                          </a:ln>
                          <a:solidFill>
                            <a:srgbClr val="333333"/>
                          </a:solidFill>
                          <a:effectLst/>
                          <a:latin typeface="+mn-lt"/>
                          <a:ea typeface="+mn-ea"/>
                          <a:cs typeface="+mn-cs"/>
                        </a:rPr>
                        <a:t>Complaints thumbs down-784494</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Thumbs down/Daumen runter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9" name="Footer Placeholder 8"/>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0" name="Slide Number Placeholder 9"/>
          <p:cNvSpPr>
            <a:spLocks noGrp="1"/>
          </p:cNvSpPr>
          <p:nvPr>
            <p:ph type="sldNum" sz="quarter" idx="12"/>
          </p:nvPr>
        </p:nvSpPr>
        <p:spPr/>
        <p:txBody>
          <a:bodyPr/>
          <a:lstStyle/>
          <a:p>
            <a:fld id="{A7607368-470B-457F-B6C1-23E9F974DA04}" type="slidenum">
              <a:rPr lang="en-US"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127071597"/>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
                          <a:srgbClr val="006699"/>
                        </a:buClr>
                        <a:buSzTx/>
                        <a:buFont typeface="Wingdings" pitchFamily="2" charset="2"/>
                        <a:buNone/>
                        <a:tabLst/>
                      </a:pPr>
                      <a:r>
                        <a:rPr kumimoji="0" lang="en-GB" altLang="de-DE"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0" fontAlgn="base" latinLnBrk="0" hangingPunct="0">
                        <a:lnSpc>
                          <a:spcPct val="100000"/>
                        </a:lnSpc>
                        <a:spcBef>
                          <a:spcPct val="0"/>
                        </a:spcBef>
                        <a:spcAft>
                          <a:spcPct val="0"/>
                        </a:spcAft>
                        <a:buClr>
                          <a:srgbClr val="006699"/>
                        </a:buClr>
                        <a:buSzTx/>
                        <a:buFont typeface="Wingdings" pitchFamily="2" charset="2"/>
                        <a:buNone/>
                        <a:tabLst/>
                      </a:pPr>
                      <a:r>
                        <a:rPr kumimoji="0" lang="de-DE" altLang="de-DE" sz="1000" b="0" i="0" u="none" strike="noStrike" cap="none" normalizeH="0" baseline="0" dirty="0">
                          <a:ln>
                            <a:noFill/>
                          </a:ln>
                          <a:solidFill>
                            <a:srgbClr val="333333"/>
                          </a:solidFill>
                          <a:effectLst/>
                          <a:latin typeface="+mn-lt"/>
                          <a:ea typeface="+mn-ea"/>
                          <a:cs typeface="+mn-cs"/>
                        </a:rPr>
                        <a:t>Name Fotograf/Künstler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
                          <a:srgbClr val="006699"/>
                        </a:buClr>
                        <a:buSzTx/>
                        <a:buFont typeface="Wingdings" pitchFamily="2" charset="2"/>
                        <a:buNone/>
                        <a:tabLst/>
                      </a:pPr>
                      <a:r>
                        <a:rPr kumimoji="0" lang="en-GB" altLang="de-DE" sz="1000" b="0" i="0" u="none" strike="noStrike" cap="none" normalizeH="0" baseline="0">
                          <a:ln>
                            <a:noFill/>
                          </a:ln>
                          <a:solidFill>
                            <a:srgbClr val="333333"/>
                          </a:solidFill>
                          <a:effectLst/>
                          <a:latin typeface="+mn-lt"/>
                          <a:ea typeface="+mn-ea"/>
                          <a:cs typeface="+mn-cs"/>
                        </a:rPr>
                        <a:t>Source/</a:t>
                      </a:r>
                      <a:endParaRPr kumimoji="0" lang="de-DE"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0" fontAlgn="base" latinLnBrk="0" hangingPunct="0">
                        <a:lnSpc>
                          <a:spcPct val="100000"/>
                        </a:lnSpc>
                        <a:spcBef>
                          <a:spcPct val="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mn-lt"/>
                          <a:ea typeface="+mn-ea"/>
                          <a:cs typeface="+mn-cs"/>
                        </a:rPr>
                        <a:t>Quelle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
                          <a:srgbClr val="006699"/>
                        </a:buClr>
                        <a:buSzTx/>
                        <a:buFont typeface="Wingdings" pitchFamily="2" charset="2"/>
                        <a:buNone/>
                        <a:tabLst/>
                      </a:pPr>
                      <a:r>
                        <a:rPr kumimoji="0" lang="en-GB" altLang="de-DE"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0" fontAlgn="base" latinLnBrk="0" hangingPunct="0">
                        <a:lnSpc>
                          <a:spcPct val="100000"/>
                        </a:lnSpc>
                        <a:spcBef>
                          <a:spcPct val="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mn-lt"/>
                          <a:ea typeface="+mn-ea"/>
                          <a:cs typeface="+mn-cs"/>
                        </a:rPr>
                        <a:t>Name des Bildes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
                          <a:srgbClr val="006699"/>
                        </a:buClr>
                        <a:buSzTx/>
                        <a:buFont typeface="Wingdings" pitchFamily="2" charset="2"/>
                        <a:buNone/>
                        <a:tabLst/>
                      </a:pPr>
                      <a:r>
                        <a:rPr kumimoji="0" lang="en-GB" altLang="de-DE"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endParaRPr kumimoji="0" lang="de-DE"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0" fontAlgn="base" latinLnBrk="0" hangingPunct="0">
                        <a:lnSpc>
                          <a:spcPct val="100000"/>
                        </a:lnSpc>
                        <a:spcBef>
                          <a:spcPct val="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mn-lt"/>
                          <a:ea typeface="+mn-ea"/>
                          <a:cs typeface="+mn-cs"/>
                        </a:rPr>
                        <a:t>Description/Kurzbeschreibung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LunaDiRimmel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Panic room.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Panic/Panik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Tarnishedrose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 Coulrophobia VII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anose="05000000000000000000" pitchFamily="2" charset="2"/>
                        <a:defRPr sz="2800">
                          <a:solidFill>
                            <a:schemeClr val="tx1"/>
                          </a:solidFill>
                          <a:latin typeface="Verdana" panose="020B0604030504040204" pitchFamily="34" charset="0"/>
                          <a:ea typeface="MS PGothic" panose="020B0600070205080204" pitchFamily="34" charset="-128"/>
                          <a:cs typeface="Verdana" panose="020B0604030504040204" pitchFamily="34" charset="0"/>
                        </a:defRPr>
                      </a:lvl1pPr>
                      <a:lvl2pPr marL="742950" indent="-285750" eaLnBrk="0" hangingPunct="0">
                        <a:spcBef>
                          <a:spcPct val="20000"/>
                        </a:spcBef>
                        <a:buClr>
                          <a:srgbClr val="006699"/>
                        </a:buClr>
                        <a:buFont typeface="Wingdings" panose="05000000000000000000" pitchFamily="2" charset="2"/>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eaLnBrk="0" hangingPunct="0">
                        <a:spcBef>
                          <a:spcPct val="20000"/>
                        </a:spcBef>
                        <a:buClr>
                          <a:srgbClr val="006699"/>
                        </a:buClr>
                        <a:buFont typeface="Wingdings" panose="05000000000000000000" pitchFamily="2" charset="2"/>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eaLnBrk="0" hangingPunct="0">
                        <a:spcBef>
                          <a:spcPct val="20000"/>
                        </a:spcBef>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Fear of clowns/Angst vor Clown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exfordy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Addo Elephant National</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Park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Elephant/Elefant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furryscaly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Fierce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Leopard behind fence/ Leopard hinter Zaun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Oldmaison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Barbie@2</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Barbie/Barbie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c.a.muller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JUMPING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Jumping/Springen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GreyArea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Smiley Face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Verdana" pitchFamily="34" charset="0"/>
                          <a:ea typeface="Verdana" pitchFamily="34" charset="0"/>
                          <a:cs typeface="Verdana" pitchFamily="34" charset="0"/>
                        </a:defRPr>
                      </a:lvl2pPr>
                      <a:lvl3pPr marL="1143000" indent="-228600" eaLnBrk="0" hangingPunct="0">
                        <a:spcBef>
                          <a:spcPct val="20000"/>
                        </a:spcBef>
                        <a:buClr>
                          <a:srgbClr val="006699"/>
                        </a:buClr>
                        <a:buFont typeface="Wingdings" pitchFamily="2" charset="2"/>
                        <a:defRPr sz="2000">
                          <a:solidFill>
                            <a:schemeClr val="tx1"/>
                          </a:solidFill>
                          <a:latin typeface="Verdana" pitchFamily="34" charset="0"/>
                          <a:ea typeface="Verdana" pitchFamily="34" charset="0"/>
                          <a:cs typeface="Verdana" pitchFamily="34" charset="0"/>
                        </a:defRPr>
                      </a:lvl3pPr>
                      <a:lvl4pPr marL="16002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4pPr>
                      <a:lvl5pPr marL="2057400" indent="-228600" eaLnBrk="0" hangingPunct="0">
                        <a:spcBef>
                          <a:spcPct val="20000"/>
                        </a:spcBef>
                        <a:buClr>
                          <a:srgbClr val="006699"/>
                        </a:buClr>
                        <a:buFont typeface="Wingdings" pitchFamily="2" charset="2"/>
                        <a:defRPr>
                          <a:solidFill>
                            <a:schemeClr val="tx1"/>
                          </a:solidFill>
                          <a:latin typeface="Verdana" pitchFamily="34" charset="0"/>
                          <a:ea typeface="Verdana" pitchFamily="34" charset="0"/>
                          <a:cs typeface="Verdana" pitchFamily="34" charset="0"/>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Smiley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9" name="Footer Placeholder 8"/>
          <p:cNvSpPr>
            <a:spLocks noGrp="1"/>
          </p:cNvSpPr>
          <p:nvPr>
            <p:ph type="ftr" sz="quarter" idx="11"/>
          </p:nvPr>
        </p:nvSpPr>
        <p:spPr/>
        <p:txBody>
          <a:bodyPr/>
          <a:lstStyle/>
          <a:p>
            <a:pPr>
              <a:defRPr/>
            </a:pPr>
            <a:r>
              <a:rPr lang="ar-SA"/>
              <a:t>التدريب رقم 8 – الاحترام الذاتي والمزاج</a:t>
            </a:r>
            <a:endParaRPr lang="de-DE"/>
          </a:p>
        </p:txBody>
      </p:sp>
      <p:sp>
        <p:nvSpPr>
          <p:cNvPr id="10" name="Slide Number Placeholder 9"/>
          <p:cNvSpPr>
            <a:spLocks noGrp="1"/>
          </p:cNvSpPr>
          <p:nvPr>
            <p:ph type="sldNum" sz="quarter" idx="12"/>
          </p:nvPr>
        </p:nvSpPr>
        <p:spPr/>
        <p:txBody>
          <a:bodyPr/>
          <a:lstStyle/>
          <a:p>
            <a:fld id="{A7607368-470B-457F-B6C1-23E9F974DA04}" type="slidenum">
              <a:rPr lang="en-US" altLang="de-DE" smtClean="0"/>
              <a:pPr/>
              <a:t>55</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4190</Words>
  <Application>Microsoft Office PowerPoint</Application>
  <PresentationFormat>Benutzerdefiniert</PresentationFormat>
  <Paragraphs>567</Paragraphs>
  <Slides>55</Slides>
  <Notes>55</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55</vt:i4>
      </vt:variant>
    </vt:vector>
  </HeadingPairs>
  <TitlesOfParts>
    <vt:vector size="64" baseType="lpstr">
      <vt:lpstr>Arial</vt:lpstr>
      <vt:lpstr>Calibri Light</vt:lpstr>
      <vt:lpstr>Symbol</vt:lpstr>
      <vt:lpstr>Times New Roman</vt:lpstr>
      <vt:lpstr>Verdana</vt:lpstr>
      <vt:lpstr>Wingdings</vt:lpstr>
      <vt:lpstr>Wingdings</vt:lpstr>
      <vt:lpstr>UKE_PPT-Vorlage_16zu9</vt:lpstr>
      <vt:lpstr>1_UKE_PPT-Vorlage_16zu9</vt:lpstr>
      <vt:lpstr>التدريب راقم:MCT 8 A  الاحترام الذاتي والمزاج</vt:lpstr>
      <vt:lpstr>لمادا نفعل هدا؟</vt:lpstr>
      <vt:lpstr>أعراض الاكتئاب</vt:lpstr>
      <vt:lpstr>أعراض الاكتئاب</vt:lpstr>
      <vt:lpstr>انا ولدت هكذا... أنا أصبحت هكدا؟</vt:lpstr>
      <vt:lpstr>انا ولدت هكذا... أنا أصبحت هكدا؟</vt:lpstr>
      <vt:lpstr>انا ولدت هكذا... أنا أصبحت هكدا؟</vt:lpstr>
      <vt:lpstr>انا ولدت هكذا... أنا أصبحت هكدا؟</vt:lpstr>
      <vt:lpstr>البسيشوج و مرض الاكتاب آثار البسيشوج على احترام الذات</vt:lpstr>
      <vt:lpstr>البسيشوج و مرض الاكتاب آثار البسيشوج على احترام الذات</vt:lpstr>
      <vt:lpstr>البسيشوج و مرض الاكتاب آثار البسيشوج على احترام الذات</vt:lpstr>
      <vt:lpstr>البسيشوج و مرض الاكتاب آثار البسيشوج على احترام الذات</vt:lpstr>
      <vt:lpstr>PowerPoint-Präsentation</vt:lpstr>
      <vt:lpstr>1. التعميم المبالغ كيف يكون التفكير أكثر واقعية ومفيدة؟</vt:lpstr>
      <vt:lpstr>1. التعميم المبالغ كيف يكون التفكير أكثر واقعية ومفيدة؟</vt:lpstr>
      <vt:lpstr>1. التعميم المبالغ كيف يكون التفكير أكثر واقعية ومفيدة؟</vt:lpstr>
      <vt:lpstr>بدلا من ذلك: لا تعمم من حدث واحد الى كل شيء!</vt:lpstr>
      <vt:lpstr>2. تصور انتقائي كيف يكون التفكير أكثر واقعية ومفيدة؟</vt:lpstr>
      <vt:lpstr>2. تصور انتقائي كيف يكون التفكير أكثر واقعية ومفيدة؟</vt:lpstr>
      <vt:lpstr>2. تصور انتقائي كيف يكون التفكير أكثر واقعية ومفيدة؟</vt:lpstr>
      <vt:lpstr>3. استنتاج من الاخرون على النفس</vt:lpstr>
      <vt:lpstr>4. رفض الردود الفعل الإيجابية، قبول الردود السلبية! كيف يكون التفكير أكثر واقعية ومفيدة؟</vt:lpstr>
      <vt:lpstr>4. رفض الردود الفعل الإيجابية، قبول الردود السلبية! كيف يكون التفكير أكثر واقعية ومفيدة؟</vt:lpstr>
      <vt:lpstr>4. رفض الردود الفعل الإيجابية، قبول الردود السلبية! كيف يكون التفكير أكثر واقعية ومفيدة؟</vt:lpstr>
      <vt:lpstr>5. التفكير “الكل ـ او ـ لاشيء”/ التفكير الكارتي كيف يكون التفكير أكثر واقعية ومفيدة؟</vt:lpstr>
      <vt:lpstr>5. التفكير “الكل ـ او ـ لاشيء”/ التفكير الكارتي كيف يكون التفكير أكثر واقعية ومفيدة؟</vt:lpstr>
      <vt:lpstr>6. قمع الأفكار السلبية كيف يكون التفكير أكثر واقعية ومفيدة؟</vt:lpstr>
      <vt:lpstr>6. قمع الأفكار السلبية كيف يكون التفكير أكثر واقعية ومفيدة؟</vt:lpstr>
      <vt:lpstr>6. قمع الأفكار السلبية تمرين</vt:lpstr>
      <vt:lpstr>6. قمع الأفكار السلبية هل استطعت؟لا!</vt:lpstr>
      <vt:lpstr>بدال</vt:lpstr>
      <vt:lpstr>7. مزيد من المميزات في التفكير</vt:lpstr>
      <vt:lpstr>7. مزيد من المميزات في التفكير</vt:lpstr>
      <vt:lpstr>اختياري: فيديو كليب</vt:lpstr>
      <vt:lpstr>افتخر بنقاط قوتك</vt:lpstr>
      <vt:lpstr>افتخر بنقاط قوتك</vt:lpstr>
      <vt:lpstr>افتخر بنقاط قوتك</vt:lpstr>
      <vt:lpstr>افتخر بنقاط قوتك</vt:lpstr>
      <vt:lpstr>نصائح لتحسين المزاج المكتئب / تدني احترام الذات</vt:lpstr>
      <vt:lpstr>نصائح لتحسين المزاج المكتئب / تدني احترام الذات</vt:lpstr>
      <vt:lpstr>نصائح لتحسين المزاج المكتئب / تدني احترام الذات</vt:lpstr>
      <vt:lpstr>نصائح لتحسين المزاج المكتئب / تدني احترام الذات</vt:lpstr>
      <vt:lpstr>نصائح لتحسين المزاج المكتئب / تدني احترام الذات</vt:lpstr>
      <vt:lpstr>نصائح لتحسين المزاج المكتئب / تدني احترام الذات</vt:lpstr>
      <vt:lpstr>نصائح لتحسين المزاج المكتئب / تدني احترام الذات</vt:lpstr>
      <vt:lpstr>النقل للحيات اليومية</vt:lpstr>
      <vt:lpstr>النقل للحيات اليومية</vt:lpstr>
      <vt:lpstr>النقل للحيات اليومية</vt:lpstr>
      <vt:lpstr>النقل للحيات اليومية</vt:lpstr>
      <vt:lpstr>ماعلاقة هدا بالبسيشوج؟</vt:lpstr>
      <vt:lpstr>ماعلاقة هدا بالبسيشوج؟</vt:lpstr>
      <vt:lpstr>ماعلاقة هدا بالبسيشوج؟</vt:lpstr>
      <vt:lpstr>شكرا لنتباهكم!</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292</cp:revision>
  <dcterms:created xsi:type="dcterms:W3CDTF">2004-06-30T16:15:23Z</dcterms:created>
  <dcterms:modified xsi:type="dcterms:W3CDTF">2021-12-06T08:55:00Z</dcterms:modified>
</cp:coreProperties>
</file>