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1" r:id="rId1"/>
    <p:sldMasterId id="2147483924" r:id="rId2"/>
  </p:sldMasterIdLst>
  <p:notesMasterIdLst>
    <p:notesMasterId r:id="rId51"/>
  </p:notesMasterIdLst>
  <p:handoutMasterIdLst>
    <p:handoutMasterId r:id="rId52"/>
  </p:handoutMasterIdLst>
  <p:sldIdLst>
    <p:sldId id="563" r:id="rId3"/>
    <p:sldId id="503" r:id="rId4"/>
    <p:sldId id="504" r:id="rId5"/>
    <p:sldId id="505" r:id="rId6"/>
    <p:sldId id="506" r:id="rId7"/>
    <p:sldId id="507" r:id="rId8"/>
    <p:sldId id="535" r:id="rId9"/>
    <p:sldId id="537" r:id="rId10"/>
    <p:sldId id="536" r:id="rId11"/>
    <p:sldId id="538" r:id="rId12"/>
    <p:sldId id="540" r:id="rId13"/>
    <p:sldId id="539" r:id="rId14"/>
    <p:sldId id="514" r:id="rId15"/>
    <p:sldId id="544" r:id="rId16"/>
    <p:sldId id="541" r:id="rId17"/>
    <p:sldId id="543" r:id="rId18"/>
    <p:sldId id="518" r:id="rId19"/>
    <p:sldId id="529" r:id="rId20"/>
    <p:sldId id="545" r:id="rId21"/>
    <p:sldId id="521" r:id="rId22"/>
    <p:sldId id="524" r:id="rId23"/>
    <p:sldId id="547" r:id="rId24"/>
    <p:sldId id="546" r:id="rId25"/>
    <p:sldId id="484" r:id="rId26"/>
    <p:sldId id="548" r:id="rId27"/>
    <p:sldId id="444" r:id="rId28"/>
    <p:sldId id="495" r:id="rId29"/>
    <p:sldId id="486" r:id="rId30"/>
    <p:sldId id="550" r:id="rId31"/>
    <p:sldId id="549" r:id="rId32"/>
    <p:sldId id="551" r:id="rId33"/>
    <p:sldId id="556" r:id="rId34"/>
    <p:sldId id="555" r:id="rId35"/>
    <p:sldId id="554" r:id="rId36"/>
    <p:sldId id="490" r:id="rId37"/>
    <p:sldId id="557" r:id="rId38"/>
    <p:sldId id="491" r:id="rId39"/>
    <p:sldId id="558" r:id="rId40"/>
    <p:sldId id="559" r:id="rId41"/>
    <p:sldId id="376" r:id="rId42"/>
    <p:sldId id="352" r:id="rId43"/>
    <p:sldId id="389" r:id="rId44"/>
    <p:sldId id="527" r:id="rId45"/>
    <p:sldId id="561" r:id="rId46"/>
    <p:sldId id="560" r:id="rId47"/>
    <p:sldId id="499" r:id="rId48"/>
    <p:sldId id="562" r:id="rId49"/>
    <p:sldId id="501" r:id="rId50"/>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6699"/>
    <a:srgbClr val="3333CC"/>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804" y="76"/>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94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E102EFA7-57C7-47C5-9BB0-2660A155AFA4}" type="slidenum">
              <a:rPr lang="en-US" altLang="de-DE"/>
              <a:pPr>
                <a:defRPr/>
              </a:pPr>
              <a:t>‹Nr.›</a:t>
            </a:fld>
            <a:endParaRPr lang="en-US" altLang="de-DE"/>
          </a:p>
        </p:txBody>
      </p:sp>
    </p:spTree>
    <p:extLst>
      <p:ext uri="{BB962C8B-B14F-4D97-AF65-F5344CB8AC3E}">
        <p14:creationId xmlns:p14="http://schemas.microsoft.com/office/powerpoint/2010/main" val="1541062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EF535ED-2B21-4C56-96BD-4C0752DAD5F8}" type="slidenum">
              <a:rPr lang="en-US" altLang="de-DE"/>
              <a:pPr>
                <a:defRPr/>
              </a:pPr>
              <a:t>‹Nr.›</a:t>
            </a:fld>
            <a:endParaRPr lang="en-US" altLang="de-DE"/>
          </a:p>
        </p:txBody>
      </p:sp>
    </p:spTree>
    <p:extLst>
      <p:ext uri="{BB962C8B-B14F-4D97-AF65-F5344CB8AC3E}">
        <p14:creationId xmlns:p14="http://schemas.microsoft.com/office/powerpoint/2010/main" val="3079344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C913747-0934-4FDB-871E-5C5F5A814781}" type="slidenum">
              <a:rPr lang="en-US" altLang="de-DE" sz="1300" smtClean="0"/>
              <a:pPr>
                <a:spcBef>
                  <a:spcPct val="0"/>
                </a:spcBef>
              </a:pPr>
              <a:t>2</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9487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DBF4F07-44CD-434A-BAB7-BC2FB33F5D23}" type="slidenum">
              <a:rPr lang="en-US" altLang="de-DE" sz="1300" smtClean="0"/>
              <a:pPr>
                <a:spcBef>
                  <a:spcPct val="0"/>
                </a:spcBef>
              </a:pPr>
              <a:t>3</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7189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F481CDD-30E1-46D8-9098-C9E6270BA83F}" type="slidenum">
              <a:rPr lang="en-US" altLang="de-DE" sz="1300" smtClean="0"/>
              <a:pPr>
                <a:spcBef>
                  <a:spcPct val="0"/>
                </a:spcBef>
              </a:pPr>
              <a:t>4</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7536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311829-0A41-4F6E-9CC7-82F0E3BA6DC5}" type="slidenum">
              <a:rPr lang="en-US" altLang="de-DE" sz="1300" smtClean="0"/>
              <a:pPr>
                <a:spcBef>
                  <a:spcPct val="0"/>
                </a:spcBef>
              </a:pPr>
              <a:t>5</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9062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51301C6-AB02-494D-9622-244354606632}"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0327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FBE84A8-4D20-4654-BE1A-3F3DC056AD23}" type="slidenum">
              <a:rPr lang="en-US" altLang="de-DE" sz="1300" smtClean="0"/>
              <a:pPr>
                <a:spcBef>
                  <a:spcPct val="0"/>
                </a:spcBef>
              </a:pPr>
              <a:t>7</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4745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FBE84A8-4D20-4654-BE1A-3F3DC056AD23}" type="slidenum">
              <a:rPr lang="en-US" altLang="de-DE" sz="1300" smtClean="0"/>
              <a:pPr>
                <a:spcBef>
                  <a:spcPct val="0"/>
                </a:spcBef>
              </a:pPr>
              <a:t>8</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4745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FBE84A8-4D20-4654-BE1A-3F3DC056AD23}" type="slidenum">
              <a:rPr lang="en-US" altLang="de-DE" sz="1300" smtClean="0"/>
              <a:pPr>
                <a:spcBef>
                  <a:spcPct val="0"/>
                </a:spcBef>
              </a:pPr>
              <a:t>9</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4745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E0105D6-2436-4145-A150-C54958ADF718}" type="slidenum">
              <a:rPr lang="en-US" altLang="de-DE" sz="1300" smtClean="0"/>
              <a:pPr>
                <a:spcBef>
                  <a:spcPct val="0"/>
                </a:spcBef>
              </a:pPr>
              <a:t>10</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0506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E0105D6-2436-4145-A150-C54958ADF718}" type="slidenum">
              <a:rPr lang="en-US" altLang="de-DE" sz="1300" smtClean="0"/>
              <a:pPr>
                <a:spcBef>
                  <a:spcPct val="0"/>
                </a:spcBef>
              </a:pPr>
              <a:t>11</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0506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E0105D6-2436-4145-A150-C54958ADF718}" type="slidenum">
              <a:rPr lang="en-US" altLang="de-DE" sz="1300" smtClean="0"/>
              <a:pPr>
                <a:spcBef>
                  <a:spcPct val="0"/>
                </a:spcBef>
              </a:pPr>
              <a:t>12</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0506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1F0012D-DFAF-4F28-897A-24C15BE5C8A6}" type="slidenum">
              <a:rPr lang="en-US" altLang="de-DE" sz="1300" smtClean="0"/>
              <a:pPr>
                <a:spcBef>
                  <a:spcPct val="0"/>
                </a:spcBef>
              </a:pPr>
              <a:t>13</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4710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4EABCB9-3A38-4051-B180-574636B6C6A4}" type="slidenum">
              <a:rPr lang="en-US" altLang="de-DE" sz="1300" smtClean="0"/>
              <a:pPr>
                <a:spcBef>
                  <a:spcPct val="0"/>
                </a:spcBef>
              </a:pPr>
              <a:t>14</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3281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4EABCB9-3A38-4051-B180-574636B6C6A4}" type="slidenum">
              <a:rPr lang="en-US" altLang="de-DE" sz="1300" smtClean="0"/>
              <a:pPr>
                <a:spcBef>
                  <a:spcPct val="0"/>
                </a:spcBef>
              </a:pPr>
              <a:t>15</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32810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4EABCB9-3A38-4051-B180-574636B6C6A4}"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32810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380F2B1-30FF-46B1-A1E1-A1F0CF4BEFBF}"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56312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9B9092-FA9F-49D8-BA19-C716629ABB9D}" type="slidenum">
              <a:rPr lang="en-US" altLang="de-DE" sz="1300" smtClean="0"/>
              <a:pPr>
                <a:spcBef>
                  <a:spcPct val="0"/>
                </a:spcBef>
              </a:pPr>
              <a:t>18</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3195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9B9092-FA9F-49D8-BA19-C716629ABB9D}" type="slidenum">
              <a:rPr lang="en-US" altLang="de-DE" sz="1300" smtClean="0"/>
              <a:pPr>
                <a:spcBef>
                  <a:spcPct val="0"/>
                </a:spcBef>
              </a:pPr>
              <a:t>19</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31953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9BEB7DB-0B87-4300-86F1-93FCFEDA6232}" type="slidenum">
              <a:rPr lang="en-US" altLang="de-DE" sz="1300" smtClean="0"/>
              <a:pPr>
                <a:spcBef>
                  <a:spcPct val="0"/>
                </a:spcBef>
              </a:pPr>
              <a:t>20</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98129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D96FB81-0A9D-401D-9C59-3B8E523C7D1A}" type="slidenum">
              <a:rPr lang="en-US" altLang="de-DE" sz="1300" smtClean="0"/>
              <a:pPr>
                <a:spcBef>
                  <a:spcPct val="0"/>
                </a:spcBef>
              </a:pPr>
              <a:t>21</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40589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D96FB81-0A9D-401D-9C59-3B8E523C7D1A}" type="slidenum">
              <a:rPr lang="en-US" altLang="de-DE" sz="1300" smtClean="0"/>
              <a:pPr>
                <a:spcBef>
                  <a:spcPct val="0"/>
                </a:spcBef>
              </a:pPr>
              <a:t>22</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4058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D96FB81-0A9D-401D-9C59-3B8E523C7D1A}" type="slidenum">
              <a:rPr lang="en-US" altLang="de-DE" sz="1300" smtClean="0"/>
              <a:pPr>
                <a:spcBef>
                  <a:spcPct val="0"/>
                </a:spcBef>
              </a:pPr>
              <a:t>23</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40589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FD9F136-6D94-4E56-90AD-FEAF9E1E03E4}" type="slidenum">
              <a:rPr lang="en-US" altLang="de-DE" sz="1300" smtClean="0"/>
              <a:pPr>
                <a:spcBef>
                  <a:spcPct val="0"/>
                </a:spcBef>
              </a:pPr>
              <a:t>24</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6289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FD9F136-6D94-4E56-90AD-FEAF9E1E03E4}" type="slidenum">
              <a:rPr lang="en-US" altLang="de-DE" sz="1300" smtClean="0"/>
              <a:pPr>
                <a:spcBef>
                  <a:spcPct val="0"/>
                </a:spcBef>
              </a:pPr>
              <a:t>25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628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EC40059-9B25-4D46-BA8D-9AF433DBF016}" type="slidenum">
              <a:rPr lang="en-US" altLang="de-DE" sz="1300" smtClean="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31041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DD028C0-4B46-4060-9A0F-2F1D9074B0C0}" type="slidenum">
              <a:rPr lang="en-US" altLang="de-DE" sz="1300" smtClean="0"/>
              <a:pPr>
                <a:spcBef>
                  <a:spcPct val="0"/>
                </a:spcBef>
              </a:pPr>
              <a:t>27</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81623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EFB6B25-B1E5-4392-B946-C2819592D808}" type="slidenum">
              <a:rPr lang="en-US" altLang="de-DE" sz="1300" smtClean="0"/>
              <a:pPr>
                <a:spcBef>
                  <a:spcPct val="0"/>
                </a:spcBef>
              </a:pPr>
              <a:t>28</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31879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EFB6B25-B1E5-4392-B946-C2819592D808}" type="slidenum">
              <a:rPr lang="en-US" altLang="de-DE" sz="1300" smtClean="0"/>
              <a:pPr>
                <a:spcBef>
                  <a:spcPct val="0"/>
                </a:spcBef>
              </a:pPr>
              <a:t>29</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31879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EFB6B25-B1E5-4392-B946-C2819592D808}" type="slidenum">
              <a:rPr lang="en-US" altLang="de-DE" sz="1300" smtClean="0"/>
              <a:pPr>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31879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1B22F78-0967-4CF9-B561-D1E8E750CB90}" type="slidenum">
              <a:rPr lang="en-US" altLang="de-DE" sz="1300" smtClean="0"/>
              <a:pPr>
                <a:spcBef>
                  <a:spcPct val="0"/>
                </a:spcBef>
              </a:pPr>
              <a:t>31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37077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1B22F78-0967-4CF9-B561-D1E8E750CB90}" type="slidenum">
              <a:rPr lang="en-US" altLang="de-DE" sz="1300" smtClean="0"/>
              <a:pPr>
                <a:spcBef>
                  <a:spcPct val="0"/>
                </a:spcBef>
              </a:pPr>
              <a:t>32</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37077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1B22F78-0967-4CF9-B561-D1E8E750CB90}" type="slidenum">
              <a:rPr lang="en-US" altLang="de-DE" sz="1300" smtClean="0"/>
              <a:pPr>
                <a:spcBef>
                  <a:spcPct val="0"/>
                </a:spcBef>
              </a:pPr>
              <a:t>33</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37077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1B22F78-0967-4CF9-B561-D1E8E750CB90}" type="slidenum">
              <a:rPr lang="en-US" altLang="de-DE" sz="1300" smtClean="0"/>
              <a:pPr>
                <a:spcBef>
                  <a:spcPct val="0"/>
                </a:spcBef>
              </a:pPr>
              <a:t>34</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37077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5DDD259-6248-420A-AB8A-38123A9523C2}" type="slidenum">
              <a:rPr lang="en-US" altLang="de-DE" sz="1300" smtClean="0"/>
              <a:pPr>
                <a:spcBef>
                  <a:spcPct val="0"/>
                </a:spcBef>
              </a:pPr>
              <a:t>35</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56091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5DDD259-6248-420A-AB8A-38123A9523C2}" type="slidenum">
              <a:rPr lang="en-US" altLang="de-DE" sz="1300" smtClean="0"/>
              <a:pPr>
                <a:spcBef>
                  <a:spcPct val="0"/>
                </a:spcBef>
              </a:pPr>
              <a:t>36</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56091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540B03D-E2DF-4F19-9496-22A202A25806}" type="slidenum">
              <a:rPr lang="en-US" altLang="de-DE" sz="1300" smtClean="0"/>
              <a:pPr>
                <a:spcBef>
                  <a:spcPct val="0"/>
                </a:spcBef>
              </a:pPr>
              <a:t>37</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16225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540B03D-E2DF-4F19-9496-22A202A25806}" type="slidenum">
              <a:rPr lang="en-US" altLang="de-DE" sz="1300" smtClean="0"/>
              <a:pPr>
                <a:spcBef>
                  <a:spcPct val="0"/>
                </a:spcBef>
              </a:pPr>
              <a:t>38</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16225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3778F2A-E21A-4792-B61A-D404EFC19764}" type="slidenum">
              <a:rPr lang="en-US" altLang="de-DE" sz="1300" smtClean="0"/>
              <a:pPr>
                <a:spcBef>
                  <a:spcPct val="0"/>
                </a:spcBef>
              </a:pPr>
              <a:t>40</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40020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89DF782-0CC3-460D-962B-818E5A59A574}" type="slidenum">
              <a:rPr lang="en-US" altLang="de-DE" sz="1300" smtClean="0"/>
              <a:pPr>
                <a:spcBef>
                  <a:spcPct val="0"/>
                </a:spcBef>
              </a:pPr>
              <a:t>41</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33607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A895C7D-B39F-4D9B-B3D6-5912F3CC6419}" type="slidenum">
              <a:rPr lang="en-US" altLang="de-DE" sz="1300" smtClean="0"/>
              <a:pPr>
                <a:spcBef>
                  <a:spcPct val="0"/>
                </a:spcBef>
              </a:pPr>
              <a:t>42</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60071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8F54C12-1371-46DE-A828-F429FCC832C6}" type="slidenum">
              <a:rPr lang="en-US" altLang="de-DE" sz="1300" smtClean="0"/>
              <a:pPr>
                <a:spcBef>
                  <a:spcPct val="0"/>
                </a:spcBef>
              </a:pPr>
              <a:t>43</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12195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8F54C12-1371-46DE-A828-F429FCC832C6}" type="slidenum">
              <a:rPr lang="en-US" altLang="de-DE" sz="1300" smtClean="0"/>
              <a:pPr>
                <a:spcBef>
                  <a:spcPct val="0"/>
                </a:spcBef>
              </a:pPr>
              <a:t>44</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12195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8F54C12-1371-46DE-A828-F429FCC832C6}" type="slidenum">
              <a:rPr lang="en-US" altLang="de-DE" sz="1300" smtClean="0"/>
              <a:pPr>
                <a:spcBef>
                  <a:spcPct val="0"/>
                </a:spcBef>
              </a:pPr>
              <a:t>45</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12195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99F9184-9362-4266-8FA4-535E451B4F0E}" type="slidenum">
              <a:rPr lang="en-US" altLang="de-DE" sz="1300" smtClean="0"/>
              <a:pPr>
                <a:spcBef>
                  <a:spcPct val="0"/>
                </a:spcBef>
              </a:pPr>
              <a:t>46</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22593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DE524E3-17BD-4F30-9BF2-E1F02624DF86}" type="slidenum">
              <a:rPr lang="en-US" altLang="de-DE" sz="1300" smtClean="0"/>
              <a:pPr>
                <a:spcBef>
                  <a:spcPct val="0"/>
                </a:spcBef>
              </a:pPr>
              <a:t>48</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2200622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6 – التعاطف...2</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D3F96FEC-5218-4E2B-ABDC-4A4BD7ABE49A}"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SA"/>
              <a:t>التدريب رقم 6 – التعاطف...2</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A83DEC0-E71A-4AA6-94F9-4EE57E833421}" type="slidenum">
              <a:rPr lang="en-US"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6 – التعاطف...2</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506727D-A4F1-4ADB-A9ED-3EBDAD467412}" type="slidenum">
              <a:rPr lang="en-US"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6 – التعاطف...2</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3F96FEC-5218-4E2B-ABDC-4A4BD7ABE49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SA"/>
              <a:t>التدريب رقم 6 – التعاطف...2</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3F96FEC-5218-4E2B-ABDC-4A4BD7ABE49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SA"/>
              <a:t>التدريب رقم 6 – التعاطف...2</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056C3BCE-130D-45EA-91F1-666765698A85}" type="slidenum">
              <a:rPr lang="en-US"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6 – التعاطف...2</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9E297415-82AE-4329-8843-5C8B85F309E8}" type="slidenum">
              <a:rPr lang="en-US"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8032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78766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dirty="0">
                <a:solidFill>
                  <a:srgbClr val="333333"/>
                </a:solidFill>
                <a:latin typeface="Calibri Ligh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1518943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7115258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238475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1076372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927923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7581675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108871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660070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753742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5838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SA"/>
              <a:t>التدريب رقم 6 – التعاطف...2</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D3F96FEC-5218-4E2B-ABDC-4A4BD7ABE49A}"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 id="2147483923"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803691101"/>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SA" altLang="de-DE" dirty="0"/>
              <a:t>التدريب راقم:</a:t>
            </a:r>
            <a:r>
              <a:rPr lang="en-US" altLang="de-DE" dirty="0"/>
              <a:t>MCT 6 A BADE </a:t>
            </a:r>
            <a:br>
              <a:rPr lang="en-US" altLang="de-DE" dirty="0"/>
            </a:br>
            <a:r>
              <a:rPr lang="ar-SA" altLang="de-DE" dirty="0"/>
              <a:t>التعاطف...2</a:t>
            </a:r>
            <a:endParaRPr lang="en-US" dirty="0">
              <a:latin typeface="Calibri Light"/>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Lasfar</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77770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a:latin typeface="+mn-lt"/>
                <a:ea typeface="+mn-ea"/>
                <a:cs typeface="+mn-cs"/>
              </a:rPr>
              <a:t>عندما تتعرف على شخص ما، اين تنظر أولا؟</a:t>
            </a:r>
            <a:br>
              <a:rPr lang="ar-SA" sz="3600">
                <a:latin typeface="+mn-lt"/>
                <a:ea typeface="+mn-ea"/>
                <a:cs typeface="+mn-cs"/>
              </a:rPr>
            </a:br>
            <a:r>
              <a:rPr lang="ar-SA" sz="3600">
                <a:latin typeface="+mn-lt"/>
                <a:ea typeface="+mn-ea"/>
                <a:cs typeface="+mn-cs"/>
              </a:rPr>
              <a:t> كيف يمكن الاعتماد عليهي هذه الاشارات لإجراء حكم جيد؟</a:t>
            </a:r>
            <a:endParaRPr lang="en-US" sz="3600">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129"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a:latin typeface="+mn-lt"/>
                <a:ea typeface="+mn-ea"/>
                <a:cs typeface="+mn-cs"/>
              </a:rPr>
              <a:t>عندما تتعرف على شخص ما، اين تنظر أولا؟</a:t>
            </a:r>
            <a:br>
              <a:rPr lang="ar-SA" sz="3600">
                <a:latin typeface="+mn-lt"/>
                <a:ea typeface="+mn-ea"/>
                <a:cs typeface="+mn-cs"/>
              </a:rPr>
            </a:br>
            <a:r>
              <a:rPr lang="ar-SA" sz="3600">
                <a:latin typeface="+mn-lt"/>
                <a:ea typeface="+mn-ea"/>
                <a:cs typeface="+mn-cs"/>
              </a:rPr>
              <a:t> كيف يمكن الاعتماد عليهي هذه الاشارات لإجراء حكم جيد؟</a:t>
            </a:r>
            <a:endParaRPr lang="en-US" sz="3600">
              <a:latin typeface="+mn-lt"/>
              <a:ea typeface="+mn-ea"/>
              <a:cs typeface="+mn-cs"/>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129"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ar-SA" altLang="de-DE" sz="2000">
                <a:latin typeface="+mn-lt"/>
                <a:ea typeface="+mn-ea"/>
              </a:rPr>
              <a:t>الأيادي؟</a:t>
            </a:r>
            <a:endParaRPr lang="de-DE" altLang="de-DE" sz="2000" dirty="0">
              <a:latin typeface="+mn-lt"/>
              <a:ea typeface="+mn-ea"/>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2" name="Caption_14"/>
          <p:cNvSpPr txBox="1"/>
          <p:nvPr/>
        </p:nvSpPr>
        <p:spPr>
          <a:xfrm>
            <a:off x="4699129" y="6455664"/>
            <a:ext cx="2830573" cy="289823"/>
          </a:xfrm>
          <a:prstGeom prst="rect">
            <a:avLst/>
          </a:prstGeom>
        </p:spPr>
        <p:txBody>
          <a:bodyPr wrap="square" lIns="0" tIns="12700" rIns="0" bIns="0">
            <a:spAutoFit/>
          </a:bodyPr>
          <a:lstStyle/>
          <a:p>
            <a:pPr marL="12700" algn="ctr" rtl="1" eaLnBrk="1" fontAlgn="auto" hangingPunct="1">
              <a:spcBef>
                <a:spcPts val="100"/>
              </a:spcBef>
              <a:spcAft>
                <a:spcPts val="0"/>
              </a:spcAft>
              <a:defRPr/>
            </a:pPr>
            <a:r>
              <a:rPr lang="ar-SA" i="1" spc="-5">
                <a:latin typeface="+mn-lt"/>
                <a:ea typeface="+mn-ea"/>
              </a:rPr>
              <a:t>اشياء اخرى؟</a:t>
            </a:r>
            <a:endParaRPr dirty="0">
              <a:latin typeface="+mn-lt"/>
              <a:ea typeface="+mn-ea"/>
            </a:endParaRPr>
          </a:p>
        </p:txBody>
      </p:sp>
      <p:sp>
        <p:nvSpPr>
          <p:cNvPr id="23" name="Caption_17"/>
          <p:cNvSpPr txBox="1">
            <a:spLocks noChangeArrowheads="1"/>
          </p:cNvSpPr>
          <p:nvPr/>
        </p:nvSpPr>
        <p:spPr bwMode="auto">
          <a:xfrm>
            <a:off x="1964531" y="2452826"/>
            <a:ext cx="22608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ar-SA" altLang="de-DE" sz="2000">
                <a:latin typeface="+mn-lt"/>
                <a:ea typeface="+mn-ea"/>
              </a:rPr>
              <a:t>لغة الجسد / الموقف؟</a:t>
            </a:r>
            <a:endParaRPr lang="de-DE" altLang="de-DE" sz="2000" dirty="0">
              <a:latin typeface="+mn-lt"/>
              <a:ea typeface="+mn-ea"/>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ar-SA" altLang="de-DE" sz="2000">
                <a:latin typeface="+mn-lt"/>
                <a:ea typeface="+mn-ea"/>
              </a:rPr>
              <a:t>العيون؟</a:t>
            </a:r>
            <a:endParaRPr lang="de-DE" altLang="de-DE" sz="2000" dirty="0">
              <a:latin typeface="+mn-lt"/>
              <a:ea typeface="+mn-ea"/>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l" rtl="1" eaLnBrk="1" hangingPunct="1">
              <a:spcBef>
                <a:spcPct val="50000"/>
              </a:spcBef>
              <a:buFontTx/>
              <a:buNone/>
            </a:pPr>
            <a:r>
              <a:rPr lang="ar-SA" altLang="de-DE" sz="2000">
                <a:solidFill>
                  <a:srgbClr val="333333"/>
                </a:solidFill>
                <a:latin typeface="+mn-lt"/>
                <a:ea typeface="+mn-ea"/>
              </a:rPr>
              <a:t>اللغة؟</a:t>
            </a:r>
            <a:endParaRPr lang="de-DE" altLang="de-DE" sz="2000" dirty="0">
              <a:solidFill>
                <a:srgbClr val="333333"/>
              </a:solidFill>
              <a:latin typeface="+mn-lt"/>
              <a:ea typeface="+mn-ea"/>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l" rtl="1" eaLnBrk="1" hangingPunct="1">
              <a:spcBef>
                <a:spcPct val="50000"/>
              </a:spcBef>
              <a:buFontTx/>
              <a:buNone/>
            </a:pPr>
            <a:r>
              <a:rPr lang="ar-SA" altLang="de-DE" sz="2000">
                <a:solidFill>
                  <a:srgbClr val="333333"/>
                </a:solidFill>
                <a:latin typeface="+mn-lt"/>
                <a:ea typeface="+mn-ea"/>
              </a:rPr>
              <a:t>الملابس؟</a:t>
            </a:r>
            <a:endParaRPr lang="de-DE" altLang="de-DE" sz="2000" dirty="0">
              <a:solidFill>
                <a:srgbClr val="333333"/>
              </a:solidFill>
              <a:latin typeface="+mn-lt"/>
              <a:ea typeface="+mn-ea"/>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3</a:t>
            </a:fld>
            <a:endParaRPr lang="de-DE" altLang="de-DE">
              <a:latin typeface="+mn-lt"/>
              <a:ea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مصادر أخرى ممكنة للمعلومات؟ كيف يمكن الاعتماد علي هذه؟</a:t>
            </a:r>
            <a:endParaRPr lang="en-US" sz="3600">
              <a:latin typeface="+mn-lt"/>
              <a:ea typeface="+mn-ea"/>
              <a:cs typeface="+mn-cs"/>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129"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4</a:t>
            </a:fld>
            <a:endParaRPr lang="de-DE" altLang="de-DE">
              <a:latin typeface="+mn-lt"/>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233491" y="2204864"/>
            <a:ext cx="6515464" cy="4248000"/>
          </a:xfrm>
        </p:spPr>
        <p:txBody>
          <a:bodyPr/>
          <a:lstStyle/>
          <a:p>
            <a:pPr marL="342900" lvl="0" indent="-342900" defTabSz="914400" fontAlgn="base">
              <a:buClr>
                <a:srgbClr val="333333"/>
              </a:buClr>
              <a:buFont typeface="WingDings"/>
              <a:buChar char=""/>
            </a:pPr>
            <a:r>
              <a:rPr lang="ar-AE" altLang="de-DE" sz="2400">
                <a:solidFill>
                  <a:srgbClr val="333333"/>
                </a:solidFill>
              </a:rPr>
              <a:t>معلومات قبل معرفة شخص (الإشاعات): على سبيل المثال، تصريحا لأحد الأصدقاء</a:t>
            </a:r>
            <a:endParaRPr lang="de-DE" altLang="de-DE" sz="2400" dirty="0">
              <a:solidFill>
                <a:srgbClr val="333333"/>
              </a:solidFill>
            </a:endParaRPr>
          </a:p>
          <a:p>
            <a:pPr marL="342900" lvl="0" indent="-342900" defTabSz="914400" fontAlgn="base">
              <a:buClr>
                <a:srgbClr val="333333"/>
              </a:buClr>
              <a:buFont typeface="WingDings"/>
              <a:buChar char=""/>
            </a:pPr>
            <a:r>
              <a:rPr lang="ar-AE" altLang="de-DE" sz="2400" dirty="0">
                <a:solidFill>
                  <a:srgbClr val="333333"/>
                </a:solidFill>
              </a:rPr>
              <a:t>معلومات قبل معرفة شخص / مجموعات: على سبيل المثال فنان الراب</a:t>
            </a:r>
            <a:endParaRPr lang="de-DE" altLang="de-DE" sz="2400" dirty="0">
              <a:solidFill>
                <a:srgbClr val="333333"/>
              </a:solidFill>
            </a:endParaRPr>
          </a:p>
          <a:p>
            <a:pPr marL="342900" lvl="0" indent="-342900" defTabSz="914400" fontAlgn="base">
              <a:buClr>
                <a:srgbClr val="333333"/>
              </a:buClr>
              <a:buFont typeface="WingDings"/>
              <a:buChar char=""/>
            </a:pPr>
            <a:r>
              <a:rPr lang="ar-AE" altLang="de-DE" sz="2400">
                <a:solidFill>
                  <a:srgbClr val="333333"/>
                </a:solidFill>
              </a:rPr>
              <a:t>“الشعور الغريزي” </a:t>
            </a:r>
            <a:r>
              <a:rPr lang="ar-AE" altLang="de-DE" sz="2400" dirty="0">
                <a:solidFill>
                  <a:srgbClr val="333333"/>
                </a:solidFill>
              </a:rPr>
              <a:t>/</a:t>
            </a:r>
            <a:r>
              <a:rPr lang="de-DE" altLang="de-DE" sz="2400" dirty="0">
                <a:solidFill>
                  <a:srgbClr val="333333"/>
                </a:solidFill>
              </a:rPr>
              <a:t> </a:t>
            </a:r>
            <a:r>
              <a:rPr lang="ar-AE" altLang="de-DE" sz="2400" dirty="0">
                <a:solidFill>
                  <a:srgbClr val="333333"/>
                </a:solidFill>
              </a:rPr>
              <a:t>احساس</a:t>
            </a:r>
            <a:endParaRPr lang="de-DE" altLang="de-DE" sz="2400" dirty="0">
              <a:solidFill>
                <a:srgbClr val="333333"/>
              </a:solidFill>
            </a:endParaRPr>
          </a:p>
          <a:p>
            <a:pPr marL="342900" lvl="0" indent="-342900" defTabSz="914400" fontAlgn="base">
              <a:buClr>
                <a:srgbClr val="333333"/>
              </a:buClr>
              <a:buFont typeface="WingDings"/>
              <a:buChar char=""/>
            </a:pPr>
            <a:r>
              <a:rPr lang="ar-AE" altLang="de-DE" sz="2400" dirty="0">
                <a:solidFill>
                  <a:srgbClr val="333333"/>
                </a:solidFill>
              </a:rPr>
              <a:t>شيء مكتوب: على سبيل المثال، من رسائل البريد الإلكتروني أو الدردشة الإنترنت</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مصادر أخرى ممكنة للمعلومات؟ كيف يمكن الاعتماد علي هذه؟</a:t>
            </a:r>
            <a:endParaRPr lang="en-US" sz="3600">
              <a:latin typeface="+mn-lt"/>
              <a:ea typeface="+mn-ea"/>
              <a:cs typeface="+mn-cs"/>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3873"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7" name="Slide Number Placeholder 6"/>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5</a:t>
            </a:fld>
            <a:endParaRPr lang="de-DE" altLang="de-DE">
              <a:latin typeface="+mn-lt"/>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dirty="0">
                <a:solidFill>
                  <a:srgbClr val="004992"/>
                </a:solidFill>
                <a:latin typeface="+mn-lt"/>
                <a:ea typeface="+mn-ea"/>
                <a:cs typeface="+mn-cs"/>
              </a:rPr>
              <a:t>سلبيات واجابيات الاراء الاجتماعية</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ar-SA" sz="2400">
                <a:solidFill>
                  <a:srgbClr val="333333"/>
                </a:solidFill>
              </a:rPr>
              <a:t>الآن بعد أن ناقشنا الجوانب التي تسهم في القوم بتمييز شخص ما، يجب أن نركز على نقاط القوة والضعف لهذاالراي الاجتماعية.</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8" name="Slide Number Placeholder 7"/>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6</a:t>
            </a:fld>
            <a:endParaRPr lang="de-DE" alt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2778723334"/>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ar-SA" sz="2000" b="0" i="0" u="none" strike="noStrike" cap="none" normalizeH="0" baseline="0">
                          <a:ln>
                            <a:noFill/>
                          </a:ln>
                          <a:solidFill>
                            <a:srgbClr val="333333"/>
                          </a:solidFill>
                          <a:effectLst/>
                          <a:latin typeface="+mn-lt"/>
                          <a:ea typeface="+mn-ea"/>
                          <a:cs typeface="+mn-cs"/>
                        </a:rPr>
                        <a:t>اللغة:</a:t>
                      </a:r>
                      <a:r>
                        <a:rPr kumimoji="0" lang="en-US" sz="2000" b="0" i="0" u="none" strike="noStrike" cap="none" normalizeH="0" baseline="0">
                          <a:ln>
                            <a:noFill/>
                          </a:ln>
                          <a:solidFill>
                            <a:srgbClr val="333333"/>
                          </a:solidFill>
                          <a:effectLst/>
                          <a:latin typeface="+mn-lt"/>
                          <a:ea typeface="+mn-ea"/>
                          <a:cs typeface="+mn-cs"/>
                        </a:rPr>
                        <a:t> </a:t>
                      </a:r>
                      <a:r>
                        <a:rPr kumimoji="0" lang="ar-SA" sz="2000" b="0" i="0" u="none" strike="noStrike" cap="none" normalizeH="0" baseline="0">
                          <a:ln>
                            <a:noFill/>
                          </a:ln>
                          <a:solidFill>
                            <a:srgbClr val="333333"/>
                          </a:solidFill>
                          <a:effectLst/>
                          <a:latin typeface="+mn-lt"/>
                          <a:ea typeface="+mn-ea"/>
                          <a:cs typeface="+mn-cs"/>
                        </a:rPr>
                        <a:t>ماذا </a:t>
                      </a:r>
                      <a:r>
                        <a:rPr kumimoji="0" lang="ar-SA" sz="2000" b="0" i="0" u="none" strike="noStrike" cap="none" normalizeH="0" baseline="0" dirty="0">
                          <a:ln>
                            <a:noFill/>
                          </a:ln>
                          <a:solidFill>
                            <a:srgbClr val="333333"/>
                          </a:solidFill>
                          <a:effectLst/>
                          <a:latin typeface="+mn-lt"/>
                          <a:ea typeface="+mn-ea"/>
                          <a:cs typeface="+mn-cs"/>
                        </a:rPr>
                        <a:t>يقول شخص ما، وكيف يقولها </a:t>
                      </a:r>
                    </a:p>
                    <a:p>
                      <a:pPr marL="0" marR="0" lvl="0" indent="0" algn="r" defTabSz="914400" rtl="1" eaLnBrk="1" fontAlgn="base" latinLnBrk="0" hangingPunct="1">
                        <a:lnSpc>
                          <a:spcPct val="100000"/>
                        </a:lnSpc>
                        <a:spcBef>
                          <a:spcPts val="0"/>
                        </a:spcBef>
                        <a:spcAft>
                          <a:spcPct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الظروف المعيشية للفقراء؟</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 فكرة هامة:</a:t>
                      </a:r>
                    </a:p>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lang="ar-SA" altLang="de-DE" sz="2000" b="0" dirty="0">
                        <a:solidFill>
                          <a:srgbClr val="333333"/>
                        </a:solidFill>
                        <a:latin typeface="+mn-lt"/>
                        <a:ea typeface="+mn-ea"/>
                        <a:cs typeface="+mn-cs"/>
                      </a:endParaRPr>
                    </a:p>
                    <a:p>
                      <a:pPr marL="0" marR="0" lvl="0" indent="0" algn="r" defTabSz="914400" rtl="1" eaLnBrk="1" fontAlgn="base" latinLnBrk="0" hangingPunct="1">
                        <a:lnSpc>
                          <a:spcPct val="100000"/>
                        </a:lnSpc>
                        <a:spcBef>
                          <a:spcPts val="1200"/>
                        </a:spcBef>
                        <a:spcAft>
                          <a:spcPct val="0"/>
                        </a:spcAft>
                        <a:buClrTx/>
                        <a:buSzTx/>
                        <a:buFontTx/>
                        <a:buNone/>
                        <a:tabLst/>
                        <a:defRPr/>
                      </a:pPr>
                      <a:endParaRPr lang="ar-SA" altLang="de-DE" sz="2000" b="0" dirty="0">
                        <a:solidFill>
                          <a:srgbClr val="333333"/>
                        </a:solidFill>
                        <a:latin typeface="+mn-lt"/>
                        <a:ea typeface="+mn-ea"/>
                        <a:cs typeface="+mn-cs"/>
                      </a:endParaRPr>
                    </a:p>
                    <a:p>
                      <a:pPr marL="0" marR="0" lvl="0" indent="0" algn="r" defTabSz="914400" rtl="1" eaLnBrk="1" fontAlgn="base" latinLnBrk="0" hangingPunct="1">
                        <a:lnSpc>
                          <a:spcPct val="100000"/>
                        </a:lnSpc>
                        <a:spcBef>
                          <a:spcPts val="1200"/>
                        </a:spcBef>
                        <a:spcAft>
                          <a:spcPct val="0"/>
                        </a:spcAft>
                        <a:buClrTx/>
                        <a:buSzTx/>
                        <a:buFontTx/>
                        <a:buNone/>
                        <a:tabLst/>
                        <a:defRPr/>
                      </a:pPr>
                      <a:r>
                        <a:rPr lang="ar-SA" altLang="de-DE" sz="2000" b="0" dirty="0">
                          <a:solidFill>
                            <a:srgbClr val="333333"/>
                          </a:solidFill>
                          <a:latin typeface="+mn-lt"/>
                          <a:ea typeface="+mn-ea"/>
                          <a:cs typeface="+mn-cs"/>
                        </a:rPr>
                        <a:t>متال:</a:t>
                      </a:r>
                    </a:p>
                    <a:p>
                      <a:pPr marL="0" marR="0" lvl="0" indent="0" algn="r" defTabSz="914400" rtl="1" eaLnBrk="1" fontAlgn="base" latinLnBrk="0" hangingPunct="1">
                        <a:lnSpc>
                          <a:spcPct val="100000"/>
                        </a:lnSpc>
                        <a:spcBef>
                          <a:spcPts val="1200"/>
                        </a:spcBef>
                        <a:spcAft>
                          <a:spcPct val="0"/>
                        </a:spcAft>
                        <a:buClrTx/>
                        <a:buSzTx/>
                        <a:buFontTx/>
                        <a:buNone/>
                        <a:tabLst/>
                        <a:defRPr/>
                      </a:pPr>
                      <a:r>
                        <a:rPr lang="ar-SA" altLang="de-DE" sz="2000" b="0" dirty="0">
                          <a:solidFill>
                            <a:srgbClr val="333333"/>
                          </a:solidFill>
                          <a:latin typeface="+mn-lt"/>
                          <a:ea typeface="+mn-ea"/>
                          <a:cs typeface="+mn-cs"/>
                        </a:rPr>
                        <a:t>ماري أنطوانيت (1755-1793) اعتبرت شخصية، سخرية، سذاجة، جهل من الظروف المعيشية للفقراء؟</a:t>
                      </a:r>
                      <a:endParaRPr lang="en-US" altLang="de-DE" sz="18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7908"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a:spLocks noChangeArrowheads="1"/>
          </p:cNvSpPr>
          <p:nvPr/>
        </p:nvSpPr>
        <p:spPr bwMode="auto">
          <a:xfrm>
            <a:off x="8186916" y="4437112"/>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a:spcBef>
                <a:spcPts val="0"/>
              </a:spcBef>
              <a:spcAft>
                <a:spcPts val="0"/>
              </a:spcAft>
              <a:buNone/>
            </a:pPr>
            <a:r>
              <a:rPr lang="ar-SA" altLang="de-DE" sz="1600" b="1">
                <a:solidFill>
                  <a:srgbClr val="333333"/>
                </a:solidFill>
                <a:latin typeface="+mn-lt"/>
                <a:ea typeface="+mn-ea"/>
              </a:rPr>
              <a:t>الناس ليس لديهم خبز ... لماذا لا يأكلون الكعك بدلا من ذلك؟</a:t>
            </a:r>
            <a:endParaRPr lang="en-US" altLang="de-DE" sz="1600" b="1"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7</a:t>
            </a:fld>
            <a:endParaRPr lang="de-DE" altLang="de-DE">
              <a:latin typeface="+mn-lt"/>
              <a:ea typeface="+mn-ea"/>
            </a:endParaRPr>
          </a:p>
        </p:txBody>
      </p:sp>
    </p:spTree>
    <p:extLst>
      <p:ext uri="{BB962C8B-B14F-4D97-AF65-F5344CB8AC3E}">
        <p14:creationId xmlns:p14="http://schemas.microsoft.com/office/powerpoint/2010/main" val="2632621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099848181"/>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ar-SA" sz="2000" b="0" i="0" u="none" strike="noStrike" cap="none" normalizeH="0" baseline="0">
                          <a:ln>
                            <a:noFill/>
                          </a:ln>
                          <a:solidFill>
                            <a:srgbClr val="333333"/>
                          </a:solidFill>
                          <a:effectLst/>
                          <a:latin typeface="+mn-lt"/>
                          <a:ea typeface="+mn-ea"/>
                          <a:cs typeface="+mn-cs"/>
                        </a:rPr>
                        <a:t>اللغة:</a:t>
                      </a:r>
                      <a:r>
                        <a:rPr kumimoji="0" lang="en-US" sz="2000" b="0" i="0" u="none" strike="noStrike" cap="none" normalizeH="0" baseline="0">
                          <a:ln>
                            <a:noFill/>
                          </a:ln>
                          <a:solidFill>
                            <a:srgbClr val="333333"/>
                          </a:solidFill>
                          <a:effectLst/>
                          <a:latin typeface="+mn-lt"/>
                          <a:ea typeface="+mn-ea"/>
                          <a:cs typeface="+mn-cs"/>
                        </a:rPr>
                        <a:t> </a:t>
                      </a:r>
                      <a:r>
                        <a:rPr kumimoji="0" lang="ar-SA" sz="2000" b="0" i="0" u="none" strike="noStrike" cap="none" normalizeH="0" baseline="0">
                          <a:ln>
                            <a:noFill/>
                          </a:ln>
                          <a:solidFill>
                            <a:srgbClr val="333333"/>
                          </a:solidFill>
                          <a:effectLst/>
                          <a:latin typeface="+mn-lt"/>
                          <a:ea typeface="+mn-ea"/>
                          <a:cs typeface="+mn-cs"/>
                        </a:rPr>
                        <a:t>ماذا </a:t>
                      </a:r>
                      <a:r>
                        <a:rPr kumimoji="0" lang="ar-SA" sz="2000" b="0" i="0" u="none" strike="noStrike" cap="none" normalizeH="0" baseline="0" dirty="0">
                          <a:ln>
                            <a:noFill/>
                          </a:ln>
                          <a:solidFill>
                            <a:srgbClr val="333333"/>
                          </a:solidFill>
                          <a:effectLst/>
                          <a:latin typeface="+mn-lt"/>
                          <a:ea typeface="+mn-ea"/>
                          <a:cs typeface="+mn-cs"/>
                        </a:rPr>
                        <a:t>يقول شخص ما، وكيف يقولها </a:t>
                      </a:r>
                    </a:p>
                    <a:p>
                      <a:pPr marL="0" marR="0" lvl="0" indent="0" algn="r" defTabSz="914400" rtl="1" eaLnBrk="1" fontAlgn="base" latinLnBrk="0" hangingPunct="1">
                        <a:lnSpc>
                          <a:spcPct val="100000"/>
                        </a:lnSpc>
                        <a:spcBef>
                          <a:spcPts val="0"/>
                        </a:spcBef>
                        <a:spcAft>
                          <a:spcPct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الظروف المعيشية للفقراء؟</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 فكرة هامة:</a:t>
                      </a:r>
                    </a:p>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1" i="0" u="none" strike="noStrike" cap="none" normalizeH="0" baseline="0" dirty="0">
                          <a:ln>
                            <a:noFill/>
                          </a:ln>
                          <a:solidFill>
                            <a:srgbClr val="333333"/>
                          </a:solidFill>
                          <a:effectLst/>
                          <a:latin typeface="+mn-lt"/>
                          <a:ea typeface="+mn-ea"/>
                          <a:cs typeface="+mn-cs"/>
                        </a:rPr>
                        <a:t>المحتوى: </a:t>
                      </a:r>
                      <a:r>
                        <a:rPr kumimoji="0" lang="ar-SA" sz="2000" b="0" i="0" u="none" strike="noStrike" cap="none" normalizeH="0" baseline="0" dirty="0">
                          <a:ln>
                            <a:noFill/>
                          </a:ln>
                          <a:solidFill>
                            <a:srgbClr val="333333"/>
                          </a:solidFill>
                          <a:effectLst/>
                          <a:latin typeface="+mn-lt"/>
                          <a:ea typeface="+mn-ea"/>
                          <a:cs typeface="+mn-cs"/>
                        </a:rPr>
                        <a:t>اللغة مهمة جدا للاتصال المباشر.</a:t>
                      </a:r>
                    </a:p>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 </a:t>
                      </a:r>
                      <a:r>
                        <a:rPr kumimoji="0" lang="ar-SA" sz="2000" b="1" i="0" u="none" strike="noStrike" cap="none" normalizeH="0" baseline="0" dirty="0">
                          <a:ln>
                            <a:noFill/>
                          </a:ln>
                          <a:solidFill>
                            <a:srgbClr val="333333"/>
                          </a:solidFill>
                          <a:effectLst/>
                          <a:latin typeface="+mn-lt"/>
                          <a:ea typeface="+mn-ea"/>
                          <a:cs typeface="+mn-cs"/>
                        </a:rPr>
                        <a:t>نغمة: </a:t>
                      </a:r>
                      <a:r>
                        <a:rPr kumimoji="0" lang="ar-SA" sz="2000" b="0" i="0" u="none" strike="noStrike" cap="none" normalizeH="0" baseline="0" dirty="0">
                          <a:ln>
                            <a:noFill/>
                          </a:ln>
                          <a:solidFill>
                            <a:srgbClr val="333333"/>
                          </a:solidFill>
                          <a:effectLst/>
                          <a:latin typeface="+mn-lt"/>
                          <a:ea typeface="+mn-ea"/>
                          <a:cs typeface="+mn-cs"/>
                        </a:rPr>
                        <a:t>التجويد (الساخرة، متعجرف)، ويمكن اختيار كلمة (متكبر، وما إلى ذلك واقعي) نغمة الكلام تقول لكم الكثير عن شخص ما.</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lang="ar-SA" altLang="de-DE" sz="2000" b="0" dirty="0">
                        <a:solidFill>
                          <a:srgbClr val="333333"/>
                        </a:solidFill>
                        <a:latin typeface="+mn-lt"/>
                        <a:ea typeface="+mn-ea"/>
                        <a:cs typeface="+mn-cs"/>
                      </a:endParaRPr>
                    </a:p>
                    <a:p>
                      <a:pPr marL="0" marR="0" lvl="0" indent="0" algn="r" defTabSz="914400" rtl="1" eaLnBrk="1" fontAlgn="base" latinLnBrk="0" hangingPunct="1">
                        <a:lnSpc>
                          <a:spcPct val="100000"/>
                        </a:lnSpc>
                        <a:spcBef>
                          <a:spcPts val="1200"/>
                        </a:spcBef>
                        <a:spcAft>
                          <a:spcPct val="0"/>
                        </a:spcAft>
                        <a:buClrTx/>
                        <a:buSzTx/>
                        <a:buFontTx/>
                        <a:buNone/>
                        <a:tabLst/>
                        <a:defRPr/>
                      </a:pPr>
                      <a:endParaRPr lang="ar-SA" altLang="de-DE" sz="2000" b="0" dirty="0">
                        <a:solidFill>
                          <a:srgbClr val="333333"/>
                        </a:solidFill>
                        <a:latin typeface="+mn-lt"/>
                        <a:ea typeface="+mn-ea"/>
                        <a:cs typeface="+mn-cs"/>
                      </a:endParaRPr>
                    </a:p>
                    <a:p>
                      <a:pPr marL="0" marR="0" lvl="0" indent="0" algn="r" defTabSz="914400" rtl="1" eaLnBrk="1" fontAlgn="base" latinLnBrk="0" hangingPunct="1">
                        <a:lnSpc>
                          <a:spcPct val="100000"/>
                        </a:lnSpc>
                        <a:spcBef>
                          <a:spcPts val="1200"/>
                        </a:spcBef>
                        <a:spcAft>
                          <a:spcPct val="0"/>
                        </a:spcAft>
                        <a:buClrTx/>
                        <a:buSzTx/>
                        <a:buFontTx/>
                        <a:buNone/>
                        <a:tabLst/>
                        <a:defRPr/>
                      </a:pPr>
                      <a:r>
                        <a:rPr lang="ar-SA" altLang="de-DE" sz="2000" b="0" dirty="0">
                          <a:solidFill>
                            <a:srgbClr val="333333"/>
                          </a:solidFill>
                          <a:latin typeface="+mn-lt"/>
                          <a:ea typeface="+mn-ea"/>
                          <a:cs typeface="+mn-cs"/>
                        </a:rPr>
                        <a:t>متال:</a:t>
                      </a:r>
                    </a:p>
                    <a:p>
                      <a:pPr marL="0" marR="0" lvl="0" indent="0" algn="r" defTabSz="914400" rtl="1" eaLnBrk="1" fontAlgn="base" latinLnBrk="0" hangingPunct="1">
                        <a:lnSpc>
                          <a:spcPct val="100000"/>
                        </a:lnSpc>
                        <a:spcBef>
                          <a:spcPts val="1200"/>
                        </a:spcBef>
                        <a:spcAft>
                          <a:spcPct val="0"/>
                        </a:spcAft>
                        <a:buClrTx/>
                        <a:buSzTx/>
                        <a:buFontTx/>
                        <a:buNone/>
                        <a:tabLst/>
                        <a:defRPr/>
                      </a:pPr>
                      <a:r>
                        <a:rPr lang="ar-SA" altLang="de-DE" sz="2000" b="0" dirty="0">
                          <a:solidFill>
                            <a:srgbClr val="333333"/>
                          </a:solidFill>
                          <a:latin typeface="+mn-lt"/>
                          <a:ea typeface="+mn-ea"/>
                          <a:cs typeface="+mn-cs"/>
                        </a:rPr>
                        <a:t>ماري أنطوانيت (1755-1793) اعتبرت شخصية، سخرية، سذاجة، جهل من الظروف المعيشية للفقراء؟</a:t>
                      </a:r>
                      <a:endParaRPr lang="en-US" altLang="de-DE" sz="18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7908"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a:spLocks noChangeArrowheads="1"/>
          </p:cNvSpPr>
          <p:nvPr/>
        </p:nvSpPr>
        <p:spPr bwMode="auto">
          <a:xfrm>
            <a:off x="8186916" y="4437112"/>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a:spcBef>
                <a:spcPts val="0"/>
              </a:spcBef>
              <a:spcAft>
                <a:spcPts val="0"/>
              </a:spcAft>
              <a:buNone/>
            </a:pPr>
            <a:r>
              <a:rPr lang="ar-SA" altLang="de-DE" sz="1600" b="1">
                <a:solidFill>
                  <a:srgbClr val="333333"/>
                </a:solidFill>
                <a:latin typeface="+mn-lt"/>
                <a:ea typeface="+mn-ea"/>
              </a:rPr>
              <a:t>الناس ليس لديهم خبز ... لماذا لا يأكلون الكعك بدلا من ذلك؟</a:t>
            </a:r>
            <a:endParaRPr lang="en-US" altLang="de-DE" sz="1600" b="1"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8</a:t>
            </a:fld>
            <a:endParaRPr lang="de-DE" altLang="de-DE">
              <a:latin typeface="+mn-lt"/>
              <a:ea typeface="+mn-ea"/>
            </a:endParaRPr>
          </a:p>
        </p:txBody>
      </p:sp>
    </p:spTree>
    <p:extLst>
      <p:ext uri="{BB962C8B-B14F-4D97-AF65-F5344CB8AC3E}">
        <p14:creationId xmlns:p14="http://schemas.microsoft.com/office/powerpoint/2010/main" val="2160795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780545151"/>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ar-SA" sz="2000" b="0" i="0" u="none" strike="noStrike" cap="none" normalizeH="0" baseline="0">
                          <a:ln>
                            <a:noFill/>
                          </a:ln>
                          <a:solidFill>
                            <a:srgbClr val="333333"/>
                          </a:solidFill>
                          <a:effectLst/>
                          <a:latin typeface="+mn-lt"/>
                          <a:ea typeface="+mn-ea"/>
                          <a:cs typeface="+mn-cs"/>
                        </a:rPr>
                        <a:t>اللغة:</a:t>
                      </a:r>
                      <a:r>
                        <a:rPr kumimoji="0" lang="en-US" sz="2000" b="0" i="0" u="none" strike="noStrike" cap="none" normalizeH="0" baseline="0">
                          <a:ln>
                            <a:noFill/>
                          </a:ln>
                          <a:solidFill>
                            <a:srgbClr val="333333"/>
                          </a:solidFill>
                          <a:effectLst/>
                          <a:latin typeface="+mn-lt"/>
                          <a:ea typeface="+mn-ea"/>
                          <a:cs typeface="+mn-cs"/>
                        </a:rPr>
                        <a:t> </a:t>
                      </a:r>
                      <a:r>
                        <a:rPr kumimoji="0" lang="ar-SA" sz="2000" b="0" i="0" u="none" strike="noStrike" cap="none" normalizeH="0" baseline="0">
                          <a:ln>
                            <a:noFill/>
                          </a:ln>
                          <a:solidFill>
                            <a:srgbClr val="333333"/>
                          </a:solidFill>
                          <a:effectLst/>
                          <a:latin typeface="+mn-lt"/>
                          <a:ea typeface="+mn-ea"/>
                          <a:cs typeface="+mn-cs"/>
                        </a:rPr>
                        <a:t>ماذا </a:t>
                      </a:r>
                      <a:r>
                        <a:rPr kumimoji="0" lang="ar-SA" sz="2000" b="0" i="0" u="none" strike="noStrike" cap="none" normalizeH="0" baseline="0" dirty="0">
                          <a:ln>
                            <a:noFill/>
                          </a:ln>
                          <a:solidFill>
                            <a:srgbClr val="333333"/>
                          </a:solidFill>
                          <a:effectLst/>
                          <a:latin typeface="+mn-lt"/>
                          <a:ea typeface="+mn-ea"/>
                          <a:cs typeface="+mn-cs"/>
                        </a:rPr>
                        <a:t>يقول شخص ما، وكيف يقولها </a:t>
                      </a:r>
                    </a:p>
                    <a:p>
                      <a:pPr marL="0" marR="0" lvl="0" indent="0" algn="r" defTabSz="914400" rtl="1" eaLnBrk="1" fontAlgn="base" latinLnBrk="0" hangingPunct="1">
                        <a:lnSpc>
                          <a:spcPct val="100000"/>
                        </a:lnSpc>
                        <a:spcBef>
                          <a:spcPts val="0"/>
                        </a:spcBef>
                        <a:spcAft>
                          <a:spcPct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الظروف المعيشية للفقراء؟</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 فكرة هامة:</a:t>
                      </a:r>
                    </a:p>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1" i="0" u="none" strike="noStrike" cap="none" normalizeH="0" baseline="0" dirty="0">
                          <a:ln>
                            <a:noFill/>
                          </a:ln>
                          <a:solidFill>
                            <a:srgbClr val="333333"/>
                          </a:solidFill>
                          <a:effectLst/>
                          <a:latin typeface="+mn-lt"/>
                          <a:ea typeface="+mn-ea"/>
                          <a:cs typeface="+mn-cs"/>
                        </a:rPr>
                        <a:t>المحتوى: </a:t>
                      </a:r>
                      <a:r>
                        <a:rPr kumimoji="0" lang="ar-SA" sz="2000" b="0" i="0" u="none" strike="noStrike" cap="none" normalizeH="0" baseline="0" dirty="0">
                          <a:ln>
                            <a:noFill/>
                          </a:ln>
                          <a:solidFill>
                            <a:srgbClr val="333333"/>
                          </a:solidFill>
                          <a:effectLst/>
                          <a:latin typeface="+mn-lt"/>
                          <a:ea typeface="+mn-ea"/>
                          <a:cs typeface="+mn-cs"/>
                        </a:rPr>
                        <a:t>اللغة مهمة جدا للاتصال المباشر.</a:t>
                      </a:r>
                    </a:p>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 </a:t>
                      </a:r>
                      <a:r>
                        <a:rPr kumimoji="0" lang="ar-SA" sz="2000" b="1" i="0" u="none" strike="noStrike" cap="none" normalizeH="0" baseline="0" dirty="0">
                          <a:ln>
                            <a:noFill/>
                          </a:ln>
                          <a:solidFill>
                            <a:srgbClr val="333333"/>
                          </a:solidFill>
                          <a:effectLst/>
                          <a:latin typeface="+mn-lt"/>
                          <a:ea typeface="+mn-ea"/>
                          <a:cs typeface="+mn-cs"/>
                        </a:rPr>
                        <a:t>نغمة: </a:t>
                      </a:r>
                      <a:r>
                        <a:rPr kumimoji="0" lang="ar-SA" sz="2000" b="0" i="0" u="none" strike="noStrike" cap="none" normalizeH="0" baseline="0" dirty="0">
                          <a:ln>
                            <a:noFill/>
                          </a:ln>
                          <a:solidFill>
                            <a:srgbClr val="333333"/>
                          </a:solidFill>
                          <a:effectLst/>
                          <a:latin typeface="+mn-lt"/>
                          <a:ea typeface="+mn-ea"/>
                          <a:cs typeface="+mn-cs"/>
                        </a:rPr>
                        <a:t>التجويد (الساخرة، متعجرف)، ويمكن اختيار كلمة (متكبر، وما إلى ذلك واقعي) نغمة الكلام تقول لكم الكثير عن شخص ما.</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lang="ar-SA" altLang="de-DE" sz="2000" b="0" dirty="0">
                        <a:solidFill>
                          <a:srgbClr val="333333"/>
                        </a:solidFill>
                        <a:latin typeface="+mn-lt"/>
                        <a:ea typeface="+mn-ea"/>
                        <a:cs typeface="+mn-cs"/>
                      </a:endParaRPr>
                    </a:p>
                    <a:p>
                      <a:pPr marL="0" marR="0" lvl="0" indent="0" algn="r" defTabSz="914400" rtl="1" eaLnBrk="1" fontAlgn="base" latinLnBrk="0" hangingPunct="1">
                        <a:lnSpc>
                          <a:spcPct val="100000"/>
                        </a:lnSpc>
                        <a:spcBef>
                          <a:spcPts val="1200"/>
                        </a:spcBef>
                        <a:spcAft>
                          <a:spcPct val="0"/>
                        </a:spcAft>
                        <a:buClrTx/>
                        <a:buSzTx/>
                        <a:buFontTx/>
                        <a:buNone/>
                        <a:tabLst/>
                        <a:defRPr/>
                      </a:pPr>
                      <a:endParaRPr lang="ar-SA" altLang="de-DE" sz="2000" b="0" dirty="0">
                        <a:solidFill>
                          <a:srgbClr val="333333"/>
                        </a:solidFill>
                        <a:latin typeface="+mn-lt"/>
                        <a:ea typeface="+mn-ea"/>
                        <a:cs typeface="+mn-cs"/>
                      </a:endParaRPr>
                    </a:p>
                    <a:p>
                      <a:pPr marL="0" marR="0" lvl="0" indent="0" algn="r" defTabSz="914400" rtl="1" eaLnBrk="1" fontAlgn="base" latinLnBrk="0" hangingPunct="1">
                        <a:lnSpc>
                          <a:spcPct val="100000"/>
                        </a:lnSpc>
                        <a:spcBef>
                          <a:spcPts val="1200"/>
                        </a:spcBef>
                        <a:spcAft>
                          <a:spcPct val="0"/>
                        </a:spcAft>
                        <a:buClrTx/>
                        <a:buSzTx/>
                        <a:buFontTx/>
                        <a:buNone/>
                        <a:tabLst/>
                        <a:defRPr/>
                      </a:pPr>
                      <a:r>
                        <a:rPr lang="ar-SA" altLang="de-DE" sz="2000" b="0" dirty="0">
                          <a:solidFill>
                            <a:srgbClr val="333333"/>
                          </a:solidFill>
                          <a:latin typeface="+mn-lt"/>
                          <a:ea typeface="+mn-ea"/>
                          <a:cs typeface="+mn-cs"/>
                        </a:rPr>
                        <a:t>متال:</a:t>
                      </a:r>
                    </a:p>
                    <a:p>
                      <a:pPr marL="0" marR="0" lvl="0" indent="0" algn="r" defTabSz="914400" rtl="1" eaLnBrk="1" fontAlgn="base" latinLnBrk="0" hangingPunct="1">
                        <a:lnSpc>
                          <a:spcPct val="100000"/>
                        </a:lnSpc>
                        <a:spcBef>
                          <a:spcPts val="1200"/>
                        </a:spcBef>
                        <a:spcAft>
                          <a:spcPct val="0"/>
                        </a:spcAft>
                        <a:buClrTx/>
                        <a:buSzTx/>
                        <a:buFontTx/>
                        <a:buNone/>
                        <a:tabLst/>
                        <a:defRPr/>
                      </a:pPr>
                      <a:r>
                        <a:rPr lang="ar-SA" altLang="de-DE" sz="2000" b="0" dirty="0">
                          <a:solidFill>
                            <a:srgbClr val="333333"/>
                          </a:solidFill>
                          <a:latin typeface="+mn-lt"/>
                          <a:ea typeface="+mn-ea"/>
                          <a:cs typeface="+mn-cs"/>
                        </a:rPr>
                        <a:t>ماري أنطوانيت (1755-1793) اعتبرت شخصية، سخرية، سذاجة، جهل من الظروف المعيشية للفقراء؟</a:t>
                      </a:r>
                      <a:endParaRPr lang="en-US" altLang="de-DE" sz="18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1" i="0" u="none" strike="noStrike" cap="none" normalizeH="0" baseline="0" dirty="0">
                          <a:ln>
                            <a:noFill/>
                          </a:ln>
                          <a:solidFill>
                            <a:srgbClr val="333333"/>
                          </a:solidFill>
                          <a:effectLst/>
                          <a:latin typeface="+mn-lt"/>
                          <a:ea typeface="+mn-ea"/>
                          <a:cs typeface="+mn-cs"/>
                        </a:rPr>
                        <a:t>المحتوى: </a:t>
                      </a:r>
                      <a:r>
                        <a:rPr kumimoji="0" lang="ar-SA" sz="2000" b="0" i="0" u="none" strike="noStrike" cap="none" normalizeH="0" baseline="0" dirty="0">
                          <a:ln>
                            <a:noFill/>
                          </a:ln>
                          <a:solidFill>
                            <a:srgbClr val="333333"/>
                          </a:solidFill>
                          <a:effectLst/>
                          <a:latin typeface="+mn-lt"/>
                          <a:ea typeface="+mn-ea"/>
                          <a:cs typeface="+mn-cs"/>
                        </a:rPr>
                        <a:t>ونظرا لملاءمة وسوء الفهم، غالبا ما يكون هناك اختلاف بين ما يفكر الناس وماذا يقولون في الواقع.</a:t>
                      </a:r>
                    </a:p>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1" i="0" u="none" strike="noStrike" cap="none" normalizeH="0" baseline="0" dirty="0">
                          <a:ln>
                            <a:noFill/>
                          </a:ln>
                          <a:solidFill>
                            <a:srgbClr val="333333"/>
                          </a:solidFill>
                          <a:effectLst/>
                          <a:latin typeface="+mn-lt"/>
                          <a:ea typeface="+mn-ea"/>
                          <a:cs typeface="+mn-cs"/>
                        </a:rPr>
                        <a:t>نغمة: </a:t>
                      </a:r>
                      <a:r>
                        <a:rPr kumimoji="0" lang="ar-SA" sz="2000" b="0" i="0" u="none" strike="noStrike" cap="none" normalizeH="0" baseline="0" dirty="0">
                          <a:ln>
                            <a:noFill/>
                          </a:ln>
                          <a:solidFill>
                            <a:srgbClr val="333333"/>
                          </a:solidFill>
                          <a:effectLst/>
                          <a:latin typeface="+mn-lt"/>
                          <a:ea typeface="+mn-ea"/>
                          <a:cs typeface="+mn-cs"/>
                        </a:rPr>
                        <a:t>بعض الناس تعبر عن المشاعر قليلا عندما تتحدث - لا يزال يمكن أن تكون تحت العاطفية (على سبيل </a:t>
                      </a:r>
                      <a:r>
                        <a:rPr kumimoji="0" lang="ar-SA" sz="2000" b="0" i="0" u="none" strike="noStrike" cap="none" normalizeH="0" baseline="0">
                          <a:ln>
                            <a:noFill/>
                          </a:ln>
                          <a:solidFill>
                            <a:srgbClr val="333333"/>
                          </a:solidFill>
                          <a:effectLst/>
                          <a:latin typeface="+mn-lt"/>
                          <a:ea typeface="+mn-ea"/>
                          <a:cs typeface="+mn-cs"/>
                        </a:rPr>
                        <a:t>المثال ”الفكاهة جامد الوجه“؛ </a:t>
                      </a:r>
                      <a:r>
                        <a:rPr kumimoji="0" lang="ar-SA" sz="2000" b="0" i="0" u="none" strike="noStrike" cap="none" normalizeH="0" baseline="0" dirty="0">
                          <a:ln>
                            <a:noFill/>
                          </a:ln>
                          <a:solidFill>
                            <a:srgbClr val="333333"/>
                          </a:solidFill>
                          <a:effectLst/>
                          <a:latin typeface="+mn-lt"/>
                          <a:ea typeface="+mn-ea"/>
                          <a:cs typeface="+mn-cs"/>
                        </a:rPr>
                        <a:t>جمود الوجه من مرض الشلل الرعاش).</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7908"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a:spLocks noChangeArrowheads="1"/>
          </p:cNvSpPr>
          <p:nvPr/>
        </p:nvSpPr>
        <p:spPr bwMode="auto">
          <a:xfrm>
            <a:off x="8186916" y="4437112"/>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a:spcBef>
                <a:spcPts val="0"/>
              </a:spcBef>
              <a:spcAft>
                <a:spcPts val="0"/>
              </a:spcAft>
              <a:buNone/>
            </a:pPr>
            <a:r>
              <a:rPr lang="ar-SA" altLang="de-DE" sz="1600" b="1">
                <a:solidFill>
                  <a:srgbClr val="333333"/>
                </a:solidFill>
                <a:latin typeface="+mn-lt"/>
                <a:ea typeface="+mn-ea"/>
              </a:rPr>
              <a:t>الناس ليس لديهم خبز ... لماذا لا يأكلون الكعك بدلا من ذلك؟</a:t>
            </a:r>
            <a:endParaRPr lang="en-US" altLang="de-DE" sz="1600" b="1"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9</a:t>
            </a:fld>
            <a:endParaRPr lang="de-DE" altLang="de-DE">
              <a:latin typeface="+mn-lt"/>
              <a:ea typeface="+mn-ea"/>
            </a:endParaRPr>
          </a:p>
        </p:txBody>
      </p:sp>
    </p:spTree>
    <p:extLst>
      <p:ext uri="{BB962C8B-B14F-4D97-AF65-F5344CB8AC3E}">
        <p14:creationId xmlns:p14="http://schemas.microsoft.com/office/powerpoint/2010/main" val="315150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2022477640"/>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 معرفة سابقة عن شخص معين</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فكرة هامة:</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232"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10</a:t>
            </a:fld>
            <a:endParaRPr lang="de-DE" altLang="de-DE">
              <a:latin typeface="+mn-lt"/>
              <a:ea typeface="+mn-ea"/>
            </a:endParaRPr>
          </a:p>
        </p:txBody>
      </p:sp>
    </p:spTree>
    <p:extLst>
      <p:ext uri="{BB962C8B-B14F-4D97-AF65-F5344CB8AC3E}">
        <p14:creationId xmlns:p14="http://schemas.microsoft.com/office/powerpoint/2010/main" val="898947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389867422"/>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 معرفة سابقة عن شخص معين</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فكرة هامة:</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معرفة سابقة ممكن ان تساعد عند اتخاذ الأحكام حول شخص ما، إذا كنت كنت قد التقيت هذا الشخص في وضع مماثل من قبل.</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232"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11</a:t>
            </a:fld>
            <a:endParaRPr lang="de-DE" altLang="de-DE">
              <a:latin typeface="+mn-lt"/>
              <a:ea typeface="+mn-ea"/>
            </a:endParaRPr>
          </a:p>
        </p:txBody>
      </p:sp>
    </p:spTree>
    <p:extLst>
      <p:ext uri="{BB962C8B-B14F-4D97-AF65-F5344CB8AC3E}">
        <p14:creationId xmlns:p14="http://schemas.microsoft.com/office/powerpoint/2010/main" val="1928826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468098077"/>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 معرفة سابقة عن شخص معين</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فكرة هامة:</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معرفة سابقة ممكن ان تساعد عند اتخاذ الأحكام حول شخص ما، إذا كنت كنت قد التقيت هذا الشخص في وضع مماثل من قبل.</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الناس قد تتصرف بشكل مختلف تبعا للموقف والمزاج وضعها الحالي، أو نتيجة للصدفة. ليس هناك من هو دائما سعيدا أو حزينا تماما، أو الخير أو الشر في كل حالة. يمكن للشخص أن </a:t>
                      </a:r>
                      <a:r>
                        <a:rPr kumimoji="0" lang="ar-SA" sz="2000" b="0" i="0" u="none" strike="noStrike" cap="none" normalizeH="0" baseline="0">
                          <a:ln>
                            <a:noFill/>
                          </a:ln>
                          <a:solidFill>
                            <a:srgbClr val="333333"/>
                          </a:solidFill>
                          <a:effectLst/>
                          <a:latin typeface="+mn-lt"/>
                          <a:ea typeface="+mn-ea"/>
                          <a:cs typeface="+mn-cs"/>
                        </a:rPr>
                        <a:t>يكونيمزح مع عائلته</a:t>
                      </a:r>
                      <a:r>
                        <a:rPr kumimoji="0" lang="ar-SA" sz="2000" b="0" i="0" u="none" strike="noStrike" cap="none" normalizeH="0" baseline="0" dirty="0">
                          <a:ln>
                            <a:noFill/>
                          </a:ln>
                          <a:solidFill>
                            <a:srgbClr val="333333"/>
                          </a:solidFill>
                          <a:effectLst/>
                          <a:latin typeface="+mn-lt"/>
                          <a:ea typeface="+mn-ea"/>
                          <a:cs typeface="+mn-cs"/>
                        </a:rPr>
                        <a:t>، وفي الوقت نفسه تكون خجولة جدا مع الأصدقاء - أو العكس. قد كنت في بعض الأحيان حتى يفاجأ مع الطريقة المختلفة التي تتصرف بها في مناسبات مختلفة.</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232"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12</a:t>
            </a:fld>
            <a:endParaRPr lang="de-DE" altLang="de-DE">
              <a:latin typeface="+mn-lt"/>
              <a:ea typeface="+mn-ea"/>
            </a:endParaRPr>
          </a:p>
        </p:txBody>
      </p:sp>
    </p:spTree>
    <p:extLst>
      <p:ext uri="{BB962C8B-B14F-4D97-AF65-F5344CB8AC3E}">
        <p14:creationId xmlns:p14="http://schemas.microsoft.com/office/powerpoint/2010/main" val="4104889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438661055"/>
              </p:ext>
            </p:extLst>
          </p:nvPr>
        </p:nvGraphicFramePr>
        <p:xfrm>
          <a:off x="408955" y="2348880"/>
          <a:ext cx="11376000" cy="448056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r>
                        <a:rPr kumimoji="0" lang="ar-SA" sz="2000" b="0" i="0" u="none" strike="noStrike" cap="none" normalizeH="0" baseline="0" dirty="0">
                          <a:ln>
                            <a:noFill/>
                          </a:ln>
                          <a:solidFill>
                            <a:schemeClr val="dk1"/>
                          </a:solidFill>
                          <a:effectLst/>
                          <a:latin typeface="+mn-lt"/>
                          <a:ea typeface="+mn-ea"/>
                          <a:cs typeface="+mn-cs"/>
                        </a:rPr>
                        <a:t>حدس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فكرة هامة:</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endParaRPr kumimoji="0" lang="ar-SA" sz="2000" b="0" i="0" u="none" strike="noStrike" cap="none" normalizeH="0" baseline="0" dirty="0">
                        <a:ln>
                          <a:noFill/>
                        </a:ln>
                        <a:solidFill>
                          <a:schemeClr val="dk1"/>
                        </a:solidFill>
                        <a:effectLst/>
                        <a:latin typeface="+mn-lt"/>
                        <a:ea typeface="+mn-ea"/>
                        <a:cs typeface="+mn-cs"/>
                      </a:endParaRPr>
                    </a:p>
                    <a:p>
                      <a:pPr marL="0" marR="0" lvl="0" indent="0" algn="r" defTabSz="914400" rtl="1" eaLnBrk="1" fontAlgn="base" latinLnBrk="0" hangingPunct="1">
                        <a:lnSpc>
                          <a:spcPct val="100000"/>
                        </a:lnSpc>
                        <a:spcBef>
                          <a:spcPts val="1200"/>
                        </a:spcBef>
                        <a:spcAft>
                          <a:spcPct val="0"/>
                        </a:spcAft>
                        <a:buClrTx/>
                        <a:buSzTx/>
                        <a:buFontTx/>
                        <a:buNone/>
                        <a:tabLst/>
                        <a:defRPr/>
                      </a:pPr>
                      <a:r>
                        <a:rPr kumimoji="0" lang="ar-SA" sz="2000" b="0" i="0" u="none" strike="noStrike" cap="none" normalizeH="0" baseline="0" dirty="0">
                          <a:ln>
                            <a:noFill/>
                          </a:ln>
                          <a:solidFill>
                            <a:schemeClr val="dk1"/>
                          </a:solidFill>
                          <a:effectLst/>
                          <a:latin typeface="+mn-lt"/>
                          <a:ea typeface="+mn-ea"/>
                          <a:cs typeface="+mn-cs"/>
                        </a:rPr>
                        <a:t>ويقال إن الكلاب لتكون قادرة على تميز ما إذا كان الناس تشكل تهديدا أم لا</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9542"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10" name="Slide Number Placeholder 9"/>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13</a:t>
            </a:fld>
            <a:endParaRPr lang="de-DE" altLang="de-DE">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2962663213"/>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حدس</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فكرة هامة:</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ويمكن فهم الحدس والمعرفة على أساس الخبرة. أحيانا غريزة لدينا أفضل من سبب!</a:t>
                      </a:r>
                    </a:p>
                    <a:p>
                      <a:pPr marL="0" marR="0" lvl="0" indent="0" algn="r" defTabSz="914400" rtl="1"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5438"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9768"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1929"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10049768"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ar-SA" altLang="de-DE" sz="1400">
                <a:latin typeface="+mn-lt"/>
                <a:ea typeface="+mn-ea"/>
              </a:rPr>
              <a:t>خوف</a:t>
            </a:r>
            <a:endParaRPr lang="en-US" altLang="de-DE" sz="1400" dirty="0">
              <a:latin typeface="+mn-lt"/>
              <a:ea typeface="+mn-ea"/>
            </a:endParaRPr>
          </a:p>
        </p:txBody>
      </p:sp>
      <p:sp>
        <p:nvSpPr>
          <p:cNvPr id="24" name="Caption_23"/>
          <p:cNvSpPr txBox="1">
            <a:spLocks noChangeArrowheads="1"/>
          </p:cNvSpPr>
          <p:nvPr/>
        </p:nvSpPr>
        <p:spPr bwMode="auto">
          <a:xfrm>
            <a:off x="8171929"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ar-SA" altLang="de-DE" sz="1400">
                <a:latin typeface="+mn-lt"/>
                <a:ea typeface="+mn-ea"/>
              </a:rPr>
              <a:t>متعة</a:t>
            </a:r>
            <a:endParaRPr lang="en-US" altLang="de-DE" sz="1400" dirty="0">
              <a:latin typeface="+mn-lt"/>
              <a:ea typeface="+mn-ea"/>
            </a:endParaRPr>
          </a:p>
        </p:txBody>
      </p:sp>
      <p:sp>
        <p:nvSpPr>
          <p:cNvPr id="25" name="Caption_24"/>
          <p:cNvSpPr txBox="1">
            <a:spLocks noChangeArrowheads="1"/>
          </p:cNvSpPr>
          <p:nvPr/>
        </p:nvSpPr>
        <p:spPr bwMode="auto">
          <a:xfrm>
            <a:off x="10049768" y="6272784"/>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ar-SA" altLang="de-DE" sz="1200">
                <a:latin typeface="+mn-lt"/>
                <a:ea typeface="+mn-ea"/>
              </a:rPr>
              <a:t>على سبيل المثال فيلم الرعب</a:t>
            </a:r>
            <a:endParaRPr lang="en-US" altLang="de-DE" sz="1200" dirty="0">
              <a:latin typeface="+mn-lt"/>
              <a:ea typeface="+mn-ea"/>
            </a:endParaRPr>
          </a:p>
        </p:txBody>
      </p:sp>
      <p:sp>
        <p:nvSpPr>
          <p:cNvPr id="26" name="Caption_25"/>
          <p:cNvSpPr txBox="1">
            <a:spLocks noChangeArrowheads="1"/>
          </p:cNvSpPr>
          <p:nvPr/>
        </p:nvSpPr>
        <p:spPr bwMode="auto">
          <a:xfrm>
            <a:off x="8171929"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ar-SA" altLang="de-DE" sz="1200">
                <a:latin typeface="+mn-lt"/>
                <a:ea typeface="+mn-ea"/>
              </a:rPr>
              <a:t>ذاكرة من سيرك</a:t>
            </a:r>
            <a:endParaRPr lang="en-US" altLang="de-DE" sz="1200" dirty="0">
              <a:latin typeface="+mn-lt"/>
              <a:ea typeface="+mn-ea"/>
            </a:endParaRPr>
          </a:p>
        </p:txBody>
      </p:sp>
      <p:sp>
        <p:nvSpPr>
          <p:cNvPr id="27" name="Caption_28"/>
          <p:cNvSpPr txBox="1">
            <a:spLocks noChangeArrowheads="1"/>
          </p:cNvSpPr>
          <p:nvPr/>
        </p:nvSpPr>
        <p:spPr bwMode="auto">
          <a:xfrm>
            <a:off x="8609608"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rtl="1" eaLnBrk="1" hangingPunct="1">
              <a:spcBef>
                <a:spcPts val="0"/>
              </a:spcBef>
              <a:spcAft>
                <a:spcPts val="0"/>
              </a:spcAft>
              <a:buNone/>
            </a:pPr>
            <a:r>
              <a:rPr lang="ar-SA" altLang="de-DE" sz="1400" b="1" dirty="0">
                <a:latin typeface="+mn-lt"/>
                <a:ea typeface="+mn-ea"/>
              </a:rPr>
              <a:t>مضحك، مرعب؟</a:t>
            </a:r>
          </a:p>
          <a:p>
            <a:pPr lvl="0" algn="ctr" rtl="1" eaLnBrk="1" hangingPunct="1">
              <a:spcBef>
                <a:spcPts val="0"/>
              </a:spcBef>
              <a:spcAft>
                <a:spcPts val="0"/>
              </a:spcAft>
              <a:buNone/>
            </a:pPr>
            <a:r>
              <a:rPr lang="ar-SA" altLang="de-DE" sz="1400" dirty="0">
                <a:latin typeface="+mn-lt"/>
                <a:ea typeface="+mn-ea"/>
              </a:rPr>
              <a:t>يعتمد على المزاج!</a:t>
            </a:r>
            <a:endParaRPr lang="en-GB" altLang="de-DE" sz="1400" dirty="0">
              <a:solidFill>
                <a:srgbClr val="333333"/>
              </a:solidFill>
              <a:latin typeface="+mn-lt"/>
              <a:ea typeface="+mn-ea"/>
            </a:endParaRPr>
          </a:p>
        </p:txBody>
      </p:sp>
      <p:sp>
        <p:nvSpPr>
          <p:cNvPr id="28" name="Caption_29"/>
          <p:cNvSpPr>
            <a:spLocks noChangeArrowheads="1"/>
          </p:cNvSpPr>
          <p:nvPr/>
        </p:nvSpPr>
        <p:spPr bwMode="auto">
          <a:xfrm>
            <a:off x="967632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14</a:t>
            </a:fld>
            <a:endParaRPr lang="de-DE" altLang="de-DE">
              <a:latin typeface="+mn-lt"/>
              <a:ea typeface="+mn-ea"/>
            </a:endParaRPr>
          </a:p>
        </p:txBody>
      </p:sp>
    </p:spTree>
    <p:extLst>
      <p:ext uri="{BB962C8B-B14F-4D97-AF65-F5344CB8AC3E}">
        <p14:creationId xmlns:p14="http://schemas.microsoft.com/office/powerpoint/2010/main" val="2758555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581208910"/>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حدس</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فكرة هامة:</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ويمكن فهم الحدس والمعرفة على أساس الخبرة. أحيانا غريزة لدينا أفضل من سبب!</a:t>
                      </a:r>
                    </a:p>
                    <a:p>
                      <a:pPr marL="0" marR="0" lvl="0" indent="0" algn="r" defTabSz="914400" rtl="1"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يمكن أن تؤثر علينا عواطفنا الحالية على تصورنا / وتفكيرنا.</a:t>
                      </a:r>
                    </a:p>
                    <a:p>
                      <a:pPr marL="0" marR="0" lvl="0" indent="0" algn="r" defTabSz="914400" rtl="1" eaLnBrk="1" fontAlgn="base" latinLnBrk="0" hangingPunct="1">
                        <a:lnSpc>
                          <a:spcPct val="100000"/>
                        </a:lnSpc>
                        <a:spcBef>
                          <a:spcPts val="0"/>
                        </a:spcBef>
                        <a:spcAft>
                          <a:spcPts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 أمثلة:</a:t>
                      </a:r>
                    </a:p>
                    <a:p>
                      <a:pPr marL="457200" marR="0" lvl="0" indent="-457200" algn="r" defTabSz="914400" rtl="1" eaLnBrk="1" fontAlgn="base" latinLnBrk="0" hangingPunct="1">
                        <a:lnSpc>
                          <a:spcPct val="100000"/>
                        </a:lnSpc>
                        <a:spcBef>
                          <a:spcPts val="0"/>
                        </a:spcBef>
                        <a:spcAft>
                          <a:spcPts val="0"/>
                        </a:spcAft>
                        <a:buClrTx/>
                        <a:buSzTx/>
                        <a:buFont typeface="+mj-lt"/>
                        <a:buAutoNum type="arabicPeriod"/>
                        <a:tabLst/>
                      </a:pPr>
                      <a:r>
                        <a:rPr kumimoji="0" lang="ar-SA" sz="2000" b="0" i="0" u="none" strike="noStrike" cap="none" normalizeH="0" baseline="0" dirty="0">
                          <a:ln>
                            <a:noFill/>
                          </a:ln>
                          <a:solidFill>
                            <a:srgbClr val="004992"/>
                          </a:solidFill>
                          <a:effectLst/>
                          <a:latin typeface="+mn-lt"/>
                          <a:ea typeface="+mn-ea"/>
                          <a:cs typeface="+mn-cs"/>
                        </a:rPr>
                        <a:t>الغضب:</a:t>
                      </a:r>
                      <a:r>
                        <a:rPr kumimoji="0" lang="ar-SA" sz="2000" b="0" i="0" u="none" strike="noStrike" cap="none" normalizeH="0" baseline="0" dirty="0">
                          <a:ln>
                            <a:noFill/>
                          </a:ln>
                          <a:solidFill>
                            <a:srgbClr val="333333"/>
                          </a:solidFill>
                          <a:effectLst/>
                          <a:latin typeface="+mn-lt"/>
                          <a:ea typeface="+mn-ea"/>
                          <a:cs typeface="+mn-cs"/>
                        </a:rPr>
                        <a:t> اتجاه بالشعوربسوء لفهم أوقلة يثق</a:t>
                      </a:r>
                    </a:p>
                    <a:p>
                      <a:pPr marL="457200" marR="0" lvl="0" indent="-457200" algn="r" defTabSz="914400" rtl="1" eaLnBrk="1" fontAlgn="base" latinLnBrk="0" hangingPunct="1">
                        <a:lnSpc>
                          <a:spcPct val="100000"/>
                        </a:lnSpc>
                        <a:spcBef>
                          <a:spcPts val="0"/>
                        </a:spcBef>
                        <a:spcAft>
                          <a:spcPts val="0"/>
                        </a:spcAft>
                        <a:buClrTx/>
                        <a:buSzTx/>
                        <a:buFont typeface="+mj-lt"/>
                        <a:buAutoNum type="arabicPeriod"/>
                        <a:tabLst/>
                      </a:pPr>
                      <a:r>
                        <a:rPr kumimoji="0" lang="ar-SA" sz="2000" b="0" i="0" u="none" strike="noStrike" cap="none" normalizeH="0" baseline="0" dirty="0">
                          <a:ln>
                            <a:noFill/>
                          </a:ln>
                          <a:solidFill>
                            <a:srgbClr val="004992"/>
                          </a:solidFill>
                          <a:effectLst/>
                          <a:latin typeface="+mn-lt"/>
                          <a:ea typeface="+mn-ea"/>
                          <a:cs typeface="+mn-cs"/>
                        </a:rPr>
                        <a:t>الاكتئاب:</a:t>
                      </a:r>
                      <a:r>
                        <a:rPr kumimoji="0" lang="ar-SA" sz="2000" b="0" i="0" u="none" strike="noStrike" cap="none" normalizeH="0" baseline="0" dirty="0">
                          <a:ln>
                            <a:noFill/>
                          </a:ln>
                          <a:solidFill>
                            <a:srgbClr val="333333"/>
                          </a:solidFill>
                          <a:effectLst/>
                          <a:latin typeface="+mn-lt"/>
                          <a:ea typeface="+mn-ea"/>
                          <a:cs typeface="+mn-cs"/>
                        </a:rPr>
                        <a:t> يبدو أن كل شيء اسد مما هو عليه في الواقع.</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5438"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9768"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1929"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10049768"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ar-SA" altLang="de-DE" sz="1400">
                <a:latin typeface="+mn-lt"/>
                <a:ea typeface="+mn-ea"/>
              </a:rPr>
              <a:t>خوف</a:t>
            </a:r>
            <a:endParaRPr lang="en-US" altLang="de-DE" sz="1400" dirty="0">
              <a:latin typeface="+mn-lt"/>
              <a:ea typeface="+mn-ea"/>
            </a:endParaRPr>
          </a:p>
        </p:txBody>
      </p:sp>
      <p:sp>
        <p:nvSpPr>
          <p:cNvPr id="24" name="Caption_23"/>
          <p:cNvSpPr txBox="1">
            <a:spLocks noChangeArrowheads="1"/>
          </p:cNvSpPr>
          <p:nvPr/>
        </p:nvSpPr>
        <p:spPr bwMode="auto">
          <a:xfrm>
            <a:off x="8171929"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ar-SA" altLang="de-DE" sz="1400">
                <a:latin typeface="+mn-lt"/>
                <a:ea typeface="+mn-ea"/>
              </a:rPr>
              <a:t>متعة</a:t>
            </a:r>
            <a:endParaRPr lang="en-US" altLang="de-DE" sz="1400" dirty="0">
              <a:latin typeface="+mn-lt"/>
              <a:ea typeface="+mn-ea"/>
            </a:endParaRPr>
          </a:p>
        </p:txBody>
      </p:sp>
      <p:sp>
        <p:nvSpPr>
          <p:cNvPr id="25" name="Caption_24"/>
          <p:cNvSpPr txBox="1">
            <a:spLocks noChangeArrowheads="1"/>
          </p:cNvSpPr>
          <p:nvPr/>
        </p:nvSpPr>
        <p:spPr bwMode="auto">
          <a:xfrm>
            <a:off x="10049768" y="6272784"/>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ar-SA" altLang="de-DE" sz="1200">
                <a:latin typeface="+mn-lt"/>
                <a:ea typeface="+mn-ea"/>
              </a:rPr>
              <a:t>على سبيل المثال فيلم الرعب</a:t>
            </a:r>
            <a:endParaRPr lang="en-US" altLang="de-DE" sz="1200" dirty="0">
              <a:latin typeface="+mn-lt"/>
              <a:ea typeface="+mn-ea"/>
            </a:endParaRPr>
          </a:p>
        </p:txBody>
      </p:sp>
      <p:sp>
        <p:nvSpPr>
          <p:cNvPr id="26" name="Caption_25"/>
          <p:cNvSpPr txBox="1">
            <a:spLocks noChangeArrowheads="1"/>
          </p:cNvSpPr>
          <p:nvPr/>
        </p:nvSpPr>
        <p:spPr bwMode="auto">
          <a:xfrm>
            <a:off x="8171929"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ar-SA" altLang="de-DE" sz="1200">
                <a:latin typeface="+mn-lt"/>
                <a:ea typeface="+mn-ea"/>
              </a:rPr>
              <a:t>ذاكرة من سيرك</a:t>
            </a:r>
            <a:endParaRPr lang="en-US" altLang="de-DE" sz="1200" dirty="0">
              <a:latin typeface="+mn-lt"/>
              <a:ea typeface="+mn-ea"/>
            </a:endParaRPr>
          </a:p>
        </p:txBody>
      </p:sp>
      <p:sp>
        <p:nvSpPr>
          <p:cNvPr id="27" name="Caption_28"/>
          <p:cNvSpPr txBox="1">
            <a:spLocks noChangeArrowheads="1"/>
          </p:cNvSpPr>
          <p:nvPr/>
        </p:nvSpPr>
        <p:spPr bwMode="auto">
          <a:xfrm>
            <a:off x="8609608"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rtl="1" eaLnBrk="1" hangingPunct="1">
              <a:spcBef>
                <a:spcPts val="0"/>
              </a:spcBef>
              <a:spcAft>
                <a:spcPts val="0"/>
              </a:spcAft>
              <a:buNone/>
            </a:pPr>
            <a:r>
              <a:rPr lang="ar-SA" altLang="de-DE" sz="1400" b="1" dirty="0">
                <a:latin typeface="+mn-lt"/>
                <a:ea typeface="+mn-ea"/>
              </a:rPr>
              <a:t>مضحك، مرعب؟</a:t>
            </a:r>
          </a:p>
          <a:p>
            <a:pPr lvl="0" algn="ctr" rtl="1" eaLnBrk="1" hangingPunct="1">
              <a:spcBef>
                <a:spcPts val="0"/>
              </a:spcBef>
              <a:spcAft>
                <a:spcPts val="0"/>
              </a:spcAft>
              <a:buNone/>
            </a:pPr>
            <a:r>
              <a:rPr lang="ar-SA" altLang="de-DE" sz="1400" dirty="0">
                <a:latin typeface="+mn-lt"/>
                <a:ea typeface="+mn-ea"/>
              </a:rPr>
              <a:t>يعتمد على المزاج!</a:t>
            </a:r>
            <a:endParaRPr lang="en-GB" altLang="de-DE" sz="1400" dirty="0">
              <a:solidFill>
                <a:srgbClr val="333333"/>
              </a:solidFill>
              <a:latin typeface="+mn-lt"/>
              <a:ea typeface="+mn-ea"/>
            </a:endParaRPr>
          </a:p>
        </p:txBody>
      </p:sp>
      <p:sp>
        <p:nvSpPr>
          <p:cNvPr id="28" name="Caption_29"/>
          <p:cNvSpPr>
            <a:spLocks noChangeArrowheads="1"/>
          </p:cNvSpPr>
          <p:nvPr/>
        </p:nvSpPr>
        <p:spPr bwMode="auto">
          <a:xfrm>
            <a:off x="967632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15</a:t>
            </a:fld>
            <a:endParaRPr lang="de-DE" altLang="de-DE">
              <a:latin typeface="+mn-lt"/>
              <a:ea typeface="+mn-ea"/>
            </a:endParaRPr>
          </a:p>
        </p:txBody>
      </p:sp>
    </p:spTree>
    <p:extLst>
      <p:ext uri="{BB962C8B-B14F-4D97-AF65-F5344CB8AC3E}">
        <p14:creationId xmlns:p14="http://schemas.microsoft.com/office/powerpoint/2010/main" val="1120223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77445127"/>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حدس</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فكرة هامة:</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ويمكن فهم الحدس والمعرفة على أساس الخبرة. أحيانا غريزة لدينا أفضل من سبب!</a:t>
                      </a:r>
                    </a:p>
                    <a:p>
                      <a:pPr marL="0" marR="0" lvl="0" indent="0" algn="r" defTabSz="914400" rtl="1"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يمكن أن تؤثر علينا عواطفنا الحالية على تصورنا / وتفكيرنا.</a:t>
                      </a:r>
                    </a:p>
                    <a:p>
                      <a:pPr marL="0" marR="0" lvl="0" indent="0" algn="r" defTabSz="914400" rtl="1" eaLnBrk="1" fontAlgn="base" latinLnBrk="0" hangingPunct="1">
                        <a:lnSpc>
                          <a:spcPct val="100000"/>
                        </a:lnSpc>
                        <a:spcBef>
                          <a:spcPts val="0"/>
                        </a:spcBef>
                        <a:spcAft>
                          <a:spcPts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 أمثلة:</a:t>
                      </a:r>
                    </a:p>
                    <a:p>
                      <a:pPr marL="457200" marR="0" lvl="0" indent="-457200" algn="r" defTabSz="914400" rtl="1" eaLnBrk="1" fontAlgn="base" latinLnBrk="0" hangingPunct="1">
                        <a:lnSpc>
                          <a:spcPct val="100000"/>
                        </a:lnSpc>
                        <a:spcBef>
                          <a:spcPts val="0"/>
                        </a:spcBef>
                        <a:spcAft>
                          <a:spcPts val="0"/>
                        </a:spcAft>
                        <a:buClrTx/>
                        <a:buSzTx/>
                        <a:buFont typeface="+mj-lt"/>
                        <a:buAutoNum type="arabicPeriod"/>
                        <a:tabLst/>
                      </a:pPr>
                      <a:r>
                        <a:rPr kumimoji="0" lang="ar-SA" sz="2000" b="0" i="0" u="none" strike="noStrike" cap="none" normalizeH="0" baseline="0" dirty="0">
                          <a:ln>
                            <a:noFill/>
                          </a:ln>
                          <a:solidFill>
                            <a:srgbClr val="004992"/>
                          </a:solidFill>
                          <a:effectLst/>
                          <a:latin typeface="+mn-lt"/>
                          <a:ea typeface="+mn-ea"/>
                          <a:cs typeface="+mn-cs"/>
                        </a:rPr>
                        <a:t>الغضب:</a:t>
                      </a:r>
                      <a:r>
                        <a:rPr kumimoji="0" lang="ar-SA" sz="2000" b="0" i="0" u="none" strike="noStrike" cap="none" normalizeH="0" baseline="0" dirty="0">
                          <a:ln>
                            <a:noFill/>
                          </a:ln>
                          <a:solidFill>
                            <a:srgbClr val="333333"/>
                          </a:solidFill>
                          <a:effectLst/>
                          <a:latin typeface="+mn-lt"/>
                          <a:ea typeface="+mn-ea"/>
                          <a:cs typeface="+mn-cs"/>
                        </a:rPr>
                        <a:t> اتجاه بالشعوربسوء لفهم أوقلة يثق</a:t>
                      </a:r>
                    </a:p>
                    <a:p>
                      <a:pPr marL="457200" marR="0" lvl="0" indent="-457200" algn="r" defTabSz="914400" rtl="1" eaLnBrk="1" fontAlgn="base" latinLnBrk="0" hangingPunct="1">
                        <a:lnSpc>
                          <a:spcPct val="100000"/>
                        </a:lnSpc>
                        <a:spcBef>
                          <a:spcPts val="0"/>
                        </a:spcBef>
                        <a:spcAft>
                          <a:spcPts val="0"/>
                        </a:spcAft>
                        <a:buClrTx/>
                        <a:buSzTx/>
                        <a:buFont typeface="+mj-lt"/>
                        <a:buAutoNum type="arabicPeriod"/>
                        <a:tabLst/>
                      </a:pPr>
                      <a:r>
                        <a:rPr kumimoji="0" lang="ar-SA" sz="2000" b="0" i="0" u="none" strike="noStrike" cap="none" normalizeH="0" baseline="0" dirty="0">
                          <a:ln>
                            <a:noFill/>
                          </a:ln>
                          <a:solidFill>
                            <a:srgbClr val="004992"/>
                          </a:solidFill>
                          <a:effectLst/>
                          <a:latin typeface="+mn-lt"/>
                          <a:ea typeface="+mn-ea"/>
                          <a:cs typeface="+mn-cs"/>
                        </a:rPr>
                        <a:t>الاكتئاب:</a:t>
                      </a:r>
                      <a:r>
                        <a:rPr kumimoji="0" lang="ar-SA" sz="2000" b="0" i="0" u="none" strike="noStrike" cap="none" normalizeH="0" baseline="0" dirty="0">
                          <a:ln>
                            <a:noFill/>
                          </a:ln>
                          <a:solidFill>
                            <a:srgbClr val="333333"/>
                          </a:solidFill>
                          <a:effectLst/>
                          <a:latin typeface="+mn-lt"/>
                          <a:ea typeface="+mn-ea"/>
                          <a:cs typeface="+mn-cs"/>
                        </a:rPr>
                        <a:t> يبدو أن كل شيء اسد مما هو عليه في الواقع.</a:t>
                      </a:r>
                    </a:p>
                    <a:p>
                      <a:pPr marL="342900" marR="0" lvl="0" indent="-342900" algn="r" defTabSz="914400" rtl="1" eaLnBrk="1" fontAlgn="base" latinLnBrk="0" hangingPunct="1">
                        <a:lnSpc>
                          <a:spcPct val="105000"/>
                        </a:lnSpc>
                        <a:spcBef>
                          <a:spcPts val="1999"/>
                        </a:spcBef>
                        <a:spcAft>
                          <a:spcPts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ينبغي أن نستمع إلى غرائزنا، ولكن لاينبغي أن نثق بهم بطريقة عمياء.</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5438"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9768"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1929"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10049768"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ar-SA" altLang="de-DE" sz="1400">
                <a:latin typeface="+mn-lt"/>
                <a:ea typeface="+mn-ea"/>
              </a:rPr>
              <a:t>خوف</a:t>
            </a:r>
            <a:endParaRPr lang="en-US" altLang="de-DE" sz="1400" dirty="0">
              <a:latin typeface="+mn-lt"/>
              <a:ea typeface="+mn-ea"/>
            </a:endParaRPr>
          </a:p>
        </p:txBody>
      </p:sp>
      <p:sp>
        <p:nvSpPr>
          <p:cNvPr id="24" name="Caption_23"/>
          <p:cNvSpPr txBox="1">
            <a:spLocks noChangeArrowheads="1"/>
          </p:cNvSpPr>
          <p:nvPr/>
        </p:nvSpPr>
        <p:spPr bwMode="auto">
          <a:xfrm>
            <a:off x="8171929"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ar-SA" altLang="de-DE" sz="1400">
                <a:latin typeface="+mn-lt"/>
                <a:ea typeface="+mn-ea"/>
              </a:rPr>
              <a:t>متعة</a:t>
            </a:r>
            <a:endParaRPr lang="en-US" altLang="de-DE" sz="1400" dirty="0">
              <a:latin typeface="+mn-lt"/>
              <a:ea typeface="+mn-ea"/>
            </a:endParaRPr>
          </a:p>
        </p:txBody>
      </p:sp>
      <p:sp>
        <p:nvSpPr>
          <p:cNvPr id="25" name="Caption_24"/>
          <p:cNvSpPr txBox="1">
            <a:spLocks noChangeArrowheads="1"/>
          </p:cNvSpPr>
          <p:nvPr/>
        </p:nvSpPr>
        <p:spPr bwMode="auto">
          <a:xfrm>
            <a:off x="10049768" y="6272784"/>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ar-SA" altLang="de-DE" sz="1200">
                <a:latin typeface="+mn-lt"/>
                <a:ea typeface="+mn-ea"/>
              </a:rPr>
              <a:t>على سبيل المثال فيلم الرعب</a:t>
            </a:r>
            <a:endParaRPr lang="en-US" altLang="de-DE" sz="1200" dirty="0">
              <a:latin typeface="+mn-lt"/>
              <a:ea typeface="+mn-ea"/>
            </a:endParaRPr>
          </a:p>
        </p:txBody>
      </p:sp>
      <p:sp>
        <p:nvSpPr>
          <p:cNvPr id="26" name="Caption_25"/>
          <p:cNvSpPr txBox="1">
            <a:spLocks noChangeArrowheads="1"/>
          </p:cNvSpPr>
          <p:nvPr/>
        </p:nvSpPr>
        <p:spPr bwMode="auto">
          <a:xfrm>
            <a:off x="8171929"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ar-SA" altLang="de-DE" sz="1200">
                <a:latin typeface="+mn-lt"/>
                <a:ea typeface="+mn-ea"/>
              </a:rPr>
              <a:t>ذاكرة من سيرك</a:t>
            </a:r>
            <a:endParaRPr lang="en-US" altLang="de-DE" sz="1200" dirty="0">
              <a:latin typeface="+mn-lt"/>
              <a:ea typeface="+mn-ea"/>
            </a:endParaRPr>
          </a:p>
        </p:txBody>
      </p:sp>
      <p:sp>
        <p:nvSpPr>
          <p:cNvPr id="27" name="Caption_28"/>
          <p:cNvSpPr txBox="1">
            <a:spLocks noChangeArrowheads="1"/>
          </p:cNvSpPr>
          <p:nvPr/>
        </p:nvSpPr>
        <p:spPr bwMode="auto">
          <a:xfrm>
            <a:off x="8609608"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rtl="1" eaLnBrk="1" hangingPunct="1">
              <a:spcBef>
                <a:spcPts val="0"/>
              </a:spcBef>
              <a:spcAft>
                <a:spcPts val="0"/>
              </a:spcAft>
              <a:buNone/>
            </a:pPr>
            <a:r>
              <a:rPr lang="ar-SA" altLang="de-DE" sz="1400" b="1" dirty="0">
                <a:latin typeface="+mn-lt"/>
                <a:ea typeface="+mn-ea"/>
              </a:rPr>
              <a:t>مضحك، مرعب؟</a:t>
            </a:r>
          </a:p>
          <a:p>
            <a:pPr lvl="0" algn="ctr" rtl="1" eaLnBrk="1" hangingPunct="1">
              <a:spcBef>
                <a:spcPts val="0"/>
              </a:spcBef>
              <a:spcAft>
                <a:spcPts val="0"/>
              </a:spcAft>
              <a:buNone/>
            </a:pPr>
            <a:r>
              <a:rPr lang="ar-SA" altLang="de-DE" sz="1400" dirty="0">
                <a:latin typeface="+mn-lt"/>
                <a:ea typeface="+mn-ea"/>
              </a:rPr>
              <a:t>يعتمد على المزاج!</a:t>
            </a:r>
            <a:endParaRPr lang="en-GB" altLang="de-DE" sz="1400" dirty="0">
              <a:solidFill>
                <a:srgbClr val="333333"/>
              </a:solidFill>
              <a:latin typeface="+mn-lt"/>
              <a:ea typeface="+mn-ea"/>
            </a:endParaRPr>
          </a:p>
        </p:txBody>
      </p:sp>
      <p:sp>
        <p:nvSpPr>
          <p:cNvPr id="28" name="Caption_29"/>
          <p:cNvSpPr>
            <a:spLocks noChangeArrowheads="1"/>
          </p:cNvSpPr>
          <p:nvPr/>
        </p:nvSpPr>
        <p:spPr bwMode="auto">
          <a:xfrm>
            <a:off x="967632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16</a:t>
            </a:fld>
            <a:endParaRPr lang="de-DE" altLang="de-DE">
              <a:latin typeface="+mn-lt"/>
              <a:ea typeface="+mn-ea"/>
            </a:endParaRPr>
          </a:p>
        </p:txBody>
      </p:sp>
    </p:spTree>
    <p:extLst>
      <p:ext uri="{BB962C8B-B14F-4D97-AF65-F5344CB8AC3E}">
        <p14:creationId xmlns:p14="http://schemas.microsoft.com/office/powerpoint/2010/main" val="305085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a:solidFill>
                  <a:srgbClr val="004992"/>
                </a:solidFill>
                <a:latin typeface="+mn-lt"/>
                <a:ea typeface="+mn-ea"/>
                <a:cs typeface="+mn-cs"/>
              </a:rPr>
              <a:t>ظهور واقع!</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ar-SA" sz="2400" dirty="0">
                <a:solidFill>
                  <a:srgbClr val="004992"/>
                </a:solidFill>
              </a:rPr>
              <a:t>... ليس أيا من الجوانب التي ناقشت سابقا (مثل الغة) موثوق به تماما من تلقاء نفسها!</a:t>
            </a:r>
          </a:p>
          <a:p>
            <a:pPr lvl="0" defTabSz="914377"/>
            <a:r>
              <a:rPr lang="ar-SA" sz="2400" dirty="0">
                <a:solidFill>
                  <a:srgbClr val="333333"/>
                </a:solidFill>
              </a:rPr>
              <a:t>على المرء أن ينظر في جميع الجوانب!</a:t>
            </a:r>
          </a:p>
          <a:p>
            <a:pPr lvl="0" defTabSz="914377"/>
            <a:r>
              <a:rPr lang="ar-SA" sz="2400" dirty="0">
                <a:solidFill>
                  <a:srgbClr val="333333"/>
                </a:solidFill>
              </a:rPr>
              <a:t>في الجمع، وأنها تساعد مع الحكم على الوضع المعقد...</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8" name="Slide Number Placeholder 7"/>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لمدا فعلنا هدا؟</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ar-AE" altLang="de-DE" sz="2400" dirty="0">
                <a:solidFill>
                  <a:srgbClr val="333333"/>
                </a:solidFill>
              </a:rPr>
              <a:t>تشير الدراسات إلى أن العديد من </a:t>
            </a:r>
            <a:r>
              <a:rPr lang="de-DE" altLang="de-DE" sz="2400" dirty="0">
                <a:solidFill>
                  <a:srgbClr val="333333"/>
                </a:solidFill>
              </a:rPr>
              <a:t>)</a:t>
            </a:r>
            <a:r>
              <a:rPr lang="ar-AE" altLang="de-DE" sz="2400" dirty="0">
                <a:solidFill>
                  <a:srgbClr val="333333"/>
                </a:solidFill>
              </a:rPr>
              <a:t>ولكن ليس الكل!</a:t>
            </a:r>
            <a:r>
              <a:rPr lang="de-DE" altLang="de-DE" sz="2400" dirty="0">
                <a:solidFill>
                  <a:srgbClr val="333333"/>
                </a:solidFill>
              </a:rPr>
              <a:t>(</a:t>
            </a:r>
            <a:r>
              <a:rPr lang="ar-AE" altLang="de-DE" sz="2400" dirty="0">
                <a:solidFill>
                  <a:srgbClr val="333333"/>
                </a:solidFill>
              </a:rPr>
              <a:t> الذين يعانون من مشاكل الصحة العقلية (خاصة البسيشوج) لديهم مشاكل في المجالات التالية:</a:t>
            </a:r>
          </a:p>
          <a:p>
            <a:pPr marL="342900" lvl="0" indent="-342900" defTabSz="914400" fontAlgn="base">
              <a:buClr>
                <a:srgbClr val="333333"/>
              </a:buClr>
              <a:buSzPct val="80000"/>
              <a:buFont typeface="WingDings"/>
              <a:buChar char=""/>
            </a:pPr>
            <a:r>
              <a:rPr lang="ar-AE" altLang="de-DE" sz="2400" dirty="0"/>
              <a:t>ا</a:t>
            </a:r>
            <a:r>
              <a:rPr lang="ar-AE" altLang="de-DE" sz="2400" dirty="0">
                <a:solidFill>
                  <a:srgbClr val="004992"/>
                </a:solidFill>
              </a:rPr>
              <a:t>لكشف عن الصعوبات وتقييم تعبيرات الوجه للآخرين (مثل الفرح، الحزن).</a:t>
            </a:r>
          </a:p>
          <a:p>
            <a:pPr defTabSz="914400" fontAlgn="base">
              <a:buClr>
                <a:srgbClr val="333333"/>
              </a:buClr>
              <a:buSzPct val="80000"/>
            </a:pPr>
            <a:endParaRPr lang="en-US" sz="2400" dirty="0"/>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لمدا فعلنا هدا؟</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ar-AE" altLang="de-DE" sz="2400" dirty="0">
                <a:solidFill>
                  <a:srgbClr val="333333"/>
                </a:solidFill>
              </a:rPr>
              <a:t>تشير الدراسات إلى أن العديد من </a:t>
            </a:r>
            <a:r>
              <a:rPr lang="de-DE" altLang="de-DE" sz="2400" dirty="0">
                <a:solidFill>
                  <a:srgbClr val="333333"/>
                </a:solidFill>
              </a:rPr>
              <a:t>)</a:t>
            </a:r>
            <a:r>
              <a:rPr lang="ar-AE" altLang="de-DE" sz="2400" dirty="0">
                <a:solidFill>
                  <a:srgbClr val="333333"/>
                </a:solidFill>
              </a:rPr>
              <a:t>ولكن ليس الكل!</a:t>
            </a:r>
            <a:r>
              <a:rPr lang="de-DE" altLang="de-DE" sz="2400" dirty="0">
                <a:solidFill>
                  <a:srgbClr val="333333"/>
                </a:solidFill>
              </a:rPr>
              <a:t>(</a:t>
            </a:r>
            <a:r>
              <a:rPr lang="ar-AE" altLang="de-DE" sz="2400" dirty="0">
                <a:solidFill>
                  <a:srgbClr val="333333"/>
                </a:solidFill>
              </a:rPr>
              <a:t> الذين يعانون من مشاكل الصحة العقلية (خاصة البسيشوج) لديهم مشاكل في المجالات التالية:</a:t>
            </a:r>
          </a:p>
          <a:p>
            <a:pPr marL="342900" lvl="0" indent="-342900" defTabSz="914400" fontAlgn="base">
              <a:buClr>
                <a:srgbClr val="333333"/>
              </a:buClr>
              <a:buSzPct val="80000"/>
              <a:buFont typeface="WingDings"/>
              <a:buChar char=""/>
            </a:pPr>
            <a:r>
              <a:rPr lang="ar-AE" altLang="de-DE" sz="2400" dirty="0"/>
              <a:t>ا</a:t>
            </a:r>
            <a:r>
              <a:rPr lang="ar-AE" altLang="de-DE" sz="2400" dirty="0">
                <a:solidFill>
                  <a:srgbClr val="004992"/>
                </a:solidFill>
              </a:rPr>
              <a:t>لكشف عن الصعوبات وتقييم تعبيرات الوجه للآخرين (مثل الفرح، الحزن).</a:t>
            </a:r>
          </a:p>
          <a:p>
            <a:pPr marL="342900" lvl="0" indent="-342900" defTabSz="914400" fontAlgn="base">
              <a:buClr>
                <a:srgbClr val="333333"/>
              </a:buClr>
              <a:buSzPct val="80000"/>
              <a:buFont typeface="WingDings"/>
              <a:buChar char=""/>
            </a:pPr>
            <a:r>
              <a:rPr lang="ar-AE" altLang="de-DE" sz="2400" dirty="0">
                <a:solidFill>
                  <a:srgbClr val="004992"/>
                </a:solidFill>
              </a:rPr>
              <a:t>الصعوبات في استنتاج الدوافع / الأنشطة المستقبلية لأشخاص آخرين من سلوك الجارية.</a:t>
            </a:r>
            <a:endParaRPr lang="en-US" sz="2400" dirty="0"/>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19</a:t>
            </a:fld>
            <a:endParaRPr lang="de-DE" altLang="de-DE">
              <a:latin typeface="+mn-lt"/>
              <a:ea typeface="+mn-ea"/>
            </a:endParaRPr>
          </a:p>
        </p:txBody>
      </p:sp>
    </p:spTree>
    <p:extLst>
      <p:ext uri="{BB962C8B-B14F-4D97-AF65-F5344CB8AC3E}">
        <p14:creationId xmlns:p14="http://schemas.microsoft.com/office/powerpoint/2010/main" val="2953159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كيف عدم وجود تعاطف يعزز تفسيرات خلال البسيشوج- أمثلة</a:t>
            </a:r>
            <a:endParaRPr lang="he-IL" altLang="de-DE" sz="3600">
              <a:latin typeface="+mn-lt"/>
              <a:ea typeface="+mn-ea"/>
              <a:cs typeface="+mn-cs"/>
            </a:endParaRPr>
          </a:p>
        </p:txBody>
      </p:sp>
      <p:sp>
        <p:nvSpPr>
          <p:cNvPr id="7" name="Rectangle 24"/>
          <p:cNvSpPr>
            <a:spLocks noChangeArrowheads="1"/>
          </p:cNvSpPr>
          <p:nvPr/>
        </p:nvSpPr>
        <p:spPr bwMode="auto">
          <a:xfrm>
            <a:off x="408955" y="5949280"/>
            <a:ext cx="113760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o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9pPr>
          </a:lstStyle>
          <a:p>
            <a:pPr algn="ctr" eaLnBrk="1" hangingPunct="1">
              <a:buClr>
                <a:schemeClr val="tx1"/>
              </a:buClr>
              <a:defRPr/>
            </a:pPr>
            <a:r>
              <a:rPr lang="ar-SA" altLang="de-DE" b="0" dirty="0">
                <a:solidFill>
                  <a:srgbClr val="004992"/>
                </a:solidFill>
                <a:latin typeface="+mn-lt"/>
                <a:ea typeface="+mn-ea"/>
              </a:rPr>
              <a:t>؟</a:t>
            </a:r>
            <a:r>
              <a:rPr lang="de-DE" altLang="de-DE" b="0" dirty="0">
                <a:solidFill>
                  <a:srgbClr val="004992"/>
                </a:solidFill>
                <a:latin typeface="+mn-lt"/>
                <a:ea typeface="+mn-ea"/>
              </a:rPr>
              <a:t> </a:t>
            </a:r>
            <a:r>
              <a:rPr lang="ar-SA" altLang="de-DE" b="0" dirty="0">
                <a:solidFill>
                  <a:srgbClr val="004992"/>
                </a:solidFill>
                <a:latin typeface="+mn-lt"/>
                <a:ea typeface="+mn-ea"/>
              </a:rPr>
              <a:t>هل</a:t>
            </a:r>
            <a:r>
              <a:rPr lang="en-GB" altLang="de-DE" b="0" dirty="0">
                <a:solidFill>
                  <a:srgbClr val="004992"/>
                </a:solidFill>
                <a:latin typeface="+mn-lt"/>
                <a:ea typeface="+mn-ea"/>
              </a:rPr>
              <a:t> </a:t>
            </a:r>
            <a:r>
              <a:rPr lang="ar-SA" altLang="de-DE" b="0" dirty="0">
                <a:solidFill>
                  <a:srgbClr val="004992"/>
                </a:solidFill>
                <a:latin typeface="+mn-lt"/>
                <a:ea typeface="+mn-ea"/>
              </a:rPr>
              <a:t>يمكن</a:t>
            </a:r>
            <a:r>
              <a:rPr lang="en-GB" altLang="de-DE" b="0" dirty="0">
                <a:solidFill>
                  <a:srgbClr val="004992"/>
                </a:solidFill>
                <a:latin typeface="+mn-lt"/>
                <a:ea typeface="+mn-ea"/>
              </a:rPr>
              <a:t> </a:t>
            </a:r>
            <a:r>
              <a:rPr lang="ar-SA" altLang="de-DE" b="0" dirty="0">
                <a:solidFill>
                  <a:srgbClr val="004992"/>
                </a:solidFill>
                <a:latin typeface="+mn-lt"/>
                <a:ea typeface="+mn-ea"/>
              </a:rPr>
              <a:t>لأي</a:t>
            </a:r>
            <a:r>
              <a:rPr lang="en-GB" altLang="de-DE" b="0" dirty="0">
                <a:solidFill>
                  <a:srgbClr val="004992"/>
                </a:solidFill>
                <a:latin typeface="+mn-lt"/>
                <a:ea typeface="+mn-ea"/>
              </a:rPr>
              <a:t> </a:t>
            </a:r>
            <a:r>
              <a:rPr lang="ar-SA" altLang="de-DE" b="0" dirty="0">
                <a:solidFill>
                  <a:srgbClr val="004992"/>
                </a:solidFill>
                <a:latin typeface="+mn-lt"/>
                <a:ea typeface="+mn-ea"/>
              </a:rPr>
              <a:t>شخص</a:t>
            </a:r>
            <a:r>
              <a:rPr lang="en-GB" altLang="de-DE" b="0" dirty="0">
                <a:solidFill>
                  <a:srgbClr val="004992"/>
                </a:solidFill>
                <a:latin typeface="+mn-lt"/>
                <a:ea typeface="+mn-ea"/>
              </a:rPr>
              <a:t> </a:t>
            </a:r>
            <a:r>
              <a:rPr lang="ar-SA" altLang="de-DE" b="0" dirty="0">
                <a:solidFill>
                  <a:srgbClr val="004992"/>
                </a:solidFill>
                <a:latin typeface="+mn-lt"/>
                <a:ea typeface="+mn-ea"/>
              </a:rPr>
              <a:t>المساهمة</a:t>
            </a:r>
            <a:r>
              <a:rPr lang="en-GB" altLang="de-DE" b="0" dirty="0">
                <a:solidFill>
                  <a:srgbClr val="004992"/>
                </a:solidFill>
                <a:latin typeface="+mn-lt"/>
                <a:ea typeface="+mn-ea"/>
              </a:rPr>
              <a:t> </a:t>
            </a:r>
            <a:r>
              <a:rPr lang="ar-SA" altLang="de-DE" b="0" dirty="0">
                <a:solidFill>
                  <a:srgbClr val="004992"/>
                </a:solidFill>
                <a:latin typeface="+mn-lt"/>
                <a:ea typeface="+mn-ea"/>
              </a:rPr>
              <a:t>في</a:t>
            </a:r>
            <a:r>
              <a:rPr lang="en-GB" altLang="de-DE" b="0" dirty="0">
                <a:solidFill>
                  <a:srgbClr val="004992"/>
                </a:solidFill>
                <a:latin typeface="+mn-lt"/>
                <a:ea typeface="+mn-ea"/>
              </a:rPr>
              <a:t> </a:t>
            </a:r>
            <a:r>
              <a:rPr lang="ar-SA" altLang="de-DE" b="0" dirty="0">
                <a:solidFill>
                  <a:srgbClr val="004992"/>
                </a:solidFill>
                <a:latin typeface="+mn-lt"/>
                <a:ea typeface="+mn-ea"/>
              </a:rPr>
              <a:t>تجربة</a:t>
            </a:r>
            <a:r>
              <a:rPr lang="en-GB" altLang="de-DE" b="0" dirty="0">
                <a:solidFill>
                  <a:srgbClr val="004992"/>
                </a:solidFill>
                <a:latin typeface="+mn-lt"/>
                <a:ea typeface="+mn-ea"/>
              </a:rPr>
              <a:t> </a:t>
            </a:r>
            <a:r>
              <a:rPr lang="ar-SA" altLang="de-DE" b="0" dirty="0">
                <a:solidFill>
                  <a:srgbClr val="004992"/>
                </a:solidFill>
                <a:latin typeface="+mn-lt"/>
                <a:ea typeface="+mn-ea"/>
              </a:rPr>
              <a:t>شخصية</a:t>
            </a:r>
            <a:r>
              <a:rPr lang="en-GB" altLang="de-DE" b="0" dirty="0">
                <a:solidFill>
                  <a:srgbClr val="004992"/>
                </a:solidFill>
                <a:latin typeface="+mn-lt"/>
                <a:ea typeface="+mn-ea"/>
              </a:rPr>
              <a:t> </a:t>
            </a:r>
            <a:r>
              <a:rPr lang="ar-SA" altLang="de-DE" b="0" dirty="0">
                <a:solidFill>
                  <a:srgbClr val="004992"/>
                </a:solidFill>
                <a:latin typeface="+mn-lt"/>
                <a:ea typeface="+mn-ea"/>
              </a:rPr>
              <a:t>قصيرة</a:t>
            </a:r>
            <a:endParaRPr lang="en-GB" altLang="de-DE" b="0" dirty="0">
              <a:solidFill>
                <a:srgbClr val="004992"/>
              </a:solidFill>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3213549355"/>
              </p:ext>
            </p:extLst>
          </p:nvPr>
        </p:nvGraphicFramePr>
        <p:xfrm>
          <a:off x="408954" y="2203705"/>
          <a:ext cx="11376000" cy="3474748"/>
        </p:xfrm>
        <a:graphic>
          <a:graphicData uri="http://schemas.openxmlformats.org/drawingml/2006/table">
            <a:tbl>
              <a:tblPr rtl="1" firstRow="1" bandRow="1">
                <a:tableStyleId>{21E4AEA4-8DFA-4A89-87EB-49C32662AFE0}</a:tableStyleId>
              </a:tblPr>
              <a:tblGrid>
                <a:gridCol w="3384377">
                  <a:extLst>
                    <a:ext uri="{9D8B030D-6E8A-4147-A177-3AD203B41FA5}">
                      <a16:colId xmlns:a16="http://schemas.microsoft.com/office/drawing/2014/main" val="20000"/>
                    </a:ext>
                  </a:extLst>
                </a:gridCol>
                <a:gridCol w="3398472">
                  <a:extLst>
                    <a:ext uri="{9D8B030D-6E8A-4147-A177-3AD203B41FA5}">
                      <a16:colId xmlns:a16="http://schemas.microsoft.com/office/drawing/2014/main" val="20001"/>
                    </a:ext>
                  </a:extLst>
                </a:gridCol>
                <a:gridCol w="4593151">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000000"/>
                          </a:solidFill>
                          <a:effectLst/>
                          <a:latin typeface="+mn-lt"/>
                          <a:ea typeface="+mn-ea"/>
                          <a:cs typeface="+mn-cs"/>
                        </a:rPr>
                        <a:t>الاحداث</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000000"/>
                          </a:solidFill>
                          <a:effectLst/>
                          <a:latin typeface="+mn-lt"/>
                          <a:ea typeface="+mn-ea"/>
                          <a:cs typeface="+mn-cs"/>
                        </a:rPr>
                        <a:t>تفسير خلال البيشوج</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000000"/>
                          </a:solidFill>
                          <a:effectLst/>
                          <a:latin typeface="+mn-lt"/>
                          <a:ea typeface="+mn-ea"/>
                          <a:cs typeface="+mn-cs"/>
                        </a:rPr>
                        <a:t>تفسير اخر</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a:ln>
                            <a:noFill/>
                          </a:ln>
                          <a:solidFill>
                            <a:srgbClr val="333333"/>
                          </a:solidFill>
                          <a:effectLst/>
                          <a:latin typeface="+mn-lt"/>
                          <a:ea typeface="+mn-ea"/>
                          <a:cs typeface="+mn-cs"/>
                        </a:rPr>
                        <a:t>رجل على متن الحافلة ينظر إليك لفترة طويلة.</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333333"/>
                          </a:solidFill>
                          <a:effectLst/>
                          <a:latin typeface="+mn-lt"/>
                          <a:ea typeface="+mn-ea"/>
                          <a:cs typeface="+mn-cs"/>
                        </a:rPr>
                        <a:t>المضطهد يكشف عن نفسه في نهاية المطاف.</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333333"/>
                          </a:solidFill>
                          <a:effectLst/>
                          <a:latin typeface="+mn-lt"/>
                          <a:ea typeface="+mn-ea"/>
                          <a:cs typeface="+mn-cs"/>
                        </a:rPr>
                        <a:t>بسبب سلوكك الواضح (على سبيل المثال ارتداء النظارات الشمسية)، وأثارة الاهتام.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a:ln>
                            <a:noFill/>
                          </a:ln>
                          <a:solidFill>
                            <a:srgbClr val="333333"/>
                          </a:solidFill>
                          <a:effectLst/>
                          <a:latin typeface="+mn-lt"/>
                          <a:ea typeface="+mn-ea"/>
                          <a:cs typeface="+mn-cs"/>
                        </a:rPr>
                        <a:t>مدرب ينتقد الاخطاء الخاصة بك.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1" u="none" strike="noStrike" cap="none" normalizeH="0" baseline="0">
                          <a:ln>
                            <a:noFill/>
                          </a:ln>
                          <a:solidFill>
                            <a:srgbClr val="333333"/>
                          </a:solidFill>
                          <a:effectLst/>
                          <a:latin typeface="+mn-lt"/>
                          <a:ea typeface="+mn-ea"/>
                          <a:cs typeface="+mn-cs"/>
                        </a:rPr>
                        <a:t>كنت على قناعة أنك على وشك الطرد.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333333"/>
                          </a:solidFill>
                          <a:effectLst/>
                          <a:latin typeface="+mn-lt"/>
                          <a:ea typeface="+mn-ea"/>
                          <a:cs typeface="+mn-cs"/>
                        </a:rPr>
                        <a:t>المدرب بالغ قليلا لكنه لم خطط لطردك من العمل، إنه عموما قليلا غاضب.</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333333"/>
                          </a:solidFill>
                          <a:effectLst/>
                          <a:latin typeface="+mn-lt"/>
                          <a:ea typeface="+mn-ea"/>
                          <a:cs typeface="+mn-cs"/>
                        </a:rPr>
                        <a:t>صديق يقرأ مقالة في صحيفة عن انجازات المدرسة سيئة.</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333333"/>
                          </a:solidFill>
                          <a:effectLst/>
                          <a:latin typeface="+mn-lt"/>
                          <a:ea typeface="+mn-ea"/>
                          <a:cs typeface="+mn-cs"/>
                        </a:rPr>
                        <a:t>هو أنه يتدكر اوقات مدرسته كانت سيئة عندما كان طفلا.</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a:ln>
                            <a:noFill/>
                          </a:ln>
                          <a:solidFill>
                            <a:srgbClr val="333333"/>
                          </a:solidFill>
                          <a:effectLst/>
                          <a:latin typeface="+mn-lt"/>
                          <a:ea typeface="+mn-ea"/>
                          <a:cs typeface="+mn-cs"/>
                        </a:rPr>
                        <a:t>محض صدفة - صديق لديه مصلحة في الخبر، وقال انه لا يعرف عن مشاكلك في المدرسة.</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في ما يلي، سيتم تقديمك مع أشرطة قصة.</a:t>
            </a:r>
          </a:p>
          <a:p>
            <a:pPr marL="342900" lvl="0" indent="-342900" defTabSz="914400" fontAlgn="base">
              <a:buClr>
                <a:srgbClr val="333333"/>
              </a:buClr>
              <a:buSzPct val="80000"/>
              <a:buFont typeface="WingDings"/>
              <a:buChar char=""/>
            </a:pPr>
            <a:r>
              <a:rPr lang="ar-AE" altLang="de-DE" sz="2400" dirty="0">
                <a:solidFill>
                  <a:srgbClr val="333333"/>
                </a:solidFill>
              </a:rPr>
              <a:t>يرجى مناقشة بمدا يفكر الاشخاص في القصةعن الاشخاص الاخرى</a:t>
            </a:r>
            <a:r>
              <a:rPr lang="de-DE" altLang="de-DE" sz="2400" dirty="0">
                <a:solidFill>
                  <a:srgbClr val="333333"/>
                </a:solidFill>
              </a:rPr>
              <a:t>.</a:t>
            </a:r>
            <a:endParaRPr lang="ar-SA" altLang="de-DE" sz="2400" dirty="0">
              <a:solidFill>
                <a:srgbClr val="333333"/>
              </a:solidFill>
            </a:endParaRPr>
          </a:p>
          <a:p>
            <a:pPr lvl="0" defTabSz="914400" fontAlgn="base">
              <a:buClr>
                <a:srgbClr val="336699"/>
              </a:buClr>
              <a:buSzPct val="80000"/>
            </a:pPr>
            <a:endParaRPr lang="he-IL"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7" name="Slide Number Placeholder 6"/>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21</a:t>
            </a:fld>
            <a:endParaRPr lang="de-DE" altLang="de-DE">
              <a:latin typeface="+mn-lt"/>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في ما يلي، سيتم تقديمك مع أشرطة قصة.</a:t>
            </a:r>
          </a:p>
          <a:p>
            <a:pPr marL="342900" lvl="0" indent="-342900" defTabSz="914400" fontAlgn="base">
              <a:buClr>
                <a:srgbClr val="333333"/>
              </a:buClr>
              <a:buSzPct val="80000"/>
              <a:buFont typeface="WingDings"/>
              <a:buChar char=""/>
            </a:pPr>
            <a:r>
              <a:rPr lang="ar-AE" altLang="de-DE" sz="2400" dirty="0">
                <a:solidFill>
                  <a:srgbClr val="333333"/>
                </a:solidFill>
              </a:rPr>
              <a:t>يرجى مناقشة بمدا يفكر الاشخاص في القصةعن الاشخاص الاخرى</a:t>
            </a:r>
            <a:r>
              <a:rPr lang="de-DE" altLang="de-DE" sz="2400" dirty="0">
                <a:solidFill>
                  <a:srgbClr val="333333"/>
                </a:solidFill>
              </a:rPr>
              <a:t>.</a:t>
            </a:r>
            <a:endParaRPr lang="ar-SA" altLang="de-DE" sz="2400" dirty="0">
              <a:solidFill>
                <a:srgbClr val="333333"/>
              </a:solidFill>
            </a:endParaRPr>
          </a:p>
          <a:p>
            <a:pPr lvl="0" defTabSz="914400" fontAlgn="base">
              <a:buClr>
                <a:srgbClr val="336699"/>
              </a:buClr>
              <a:buSzPct val="80000"/>
            </a:pPr>
            <a:endParaRPr lang="he-IL" altLang="de-DE" sz="2400" dirty="0">
              <a:solidFill>
                <a:srgbClr val="333333"/>
              </a:solidFill>
            </a:endParaRPr>
          </a:p>
          <a:p>
            <a:pPr lvl="0" defTabSz="914400" fontAlgn="base">
              <a:buClr>
                <a:srgbClr val="336699"/>
              </a:buClr>
            </a:pPr>
            <a:r>
              <a:rPr lang="ar-AE" altLang="de-DE" sz="2400" b="1" dirty="0">
                <a:solidFill>
                  <a:srgbClr val="004992"/>
                </a:solidFill>
              </a:rPr>
              <a:t>مهم</a:t>
            </a:r>
            <a:r>
              <a:rPr lang="he-IL" altLang="de-DE" sz="2400" b="1" dirty="0">
                <a:solidFill>
                  <a:srgbClr val="004992"/>
                </a:solidFill>
              </a:rPr>
              <a:t>!</a:t>
            </a:r>
            <a:endParaRPr lang="he-IL" altLang="de-DE" sz="2400" dirty="0">
              <a:solidFill>
                <a:srgbClr val="004992"/>
              </a:solidFill>
            </a:endParaRPr>
          </a:p>
          <a:p>
            <a:pPr marL="342900" lvl="0" indent="-342900" defTabSz="914400" fontAlgn="base">
              <a:buClr>
                <a:srgbClr val="333333"/>
              </a:buClr>
              <a:buSzPct val="80000"/>
              <a:buFont typeface="WingDings"/>
              <a:buChar char=""/>
            </a:pPr>
            <a:r>
              <a:rPr lang="ar-AE" altLang="de-DE" sz="2400" dirty="0">
                <a:solidFill>
                  <a:srgbClr val="333333"/>
                </a:solidFill>
              </a:rPr>
              <a:t>تدكر بان لديك للتمييز بين المعلومات المتوفرة معلومات اخرى والشخصيات ي القصة ليس لديهاهده المعلومات!</a:t>
            </a:r>
          </a:p>
        </p:txBody>
      </p:sp>
      <p:sp>
        <p:nvSpPr>
          <p:cNvPr id="6" name="Footer Placeholder 5"/>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7" name="Slide Number Placeholder 6"/>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22</a:t>
            </a:fld>
            <a:endParaRPr lang="de-DE" altLang="de-DE">
              <a:latin typeface="+mn-lt"/>
              <a:ea typeface="+mn-ea"/>
            </a:endParaRPr>
          </a:p>
        </p:txBody>
      </p:sp>
    </p:spTree>
    <p:extLst>
      <p:ext uri="{BB962C8B-B14F-4D97-AF65-F5344CB8AC3E}">
        <p14:creationId xmlns:p14="http://schemas.microsoft.com/office/powerpoint/2010/main" val="3679414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في ما يلي، سيتم تقديمك مع أشرطة قصة.</a:t>
            </a:r>
          </a:p>
          <a:p>
            <a:pPr marL="342900" lvl="0" indent="-342900" defTabSz="914400" fontAlgn="base">
              <a:buClr>
                <a:srgbClr val="333333"/>
              </a:buClr>
              <a:buSzPct val="80000"/>
              <a:buFont typeface="WingDings"/>
              <a:buChar char=""/>
            </a:pPr>
            <a:r>
              <a:rPr lang="ar-AE" altLang="de-DE" sz="2400" dirty="0">
                <a:solidFill>
                  <a:srgbClr val="333333"/>
                </a:solidFill>
              </a:rPr>
              <a:t>يرجى مناقشة بمدا يفكر الاشخاص في القصةعن الاشخاص الاخرى</a:t>
            </a:r>
            <a:r>
              <a:rPr lang="de-DE" altLang="de-DE" sz="2400" dirty="0">
                <a:solidFill>
                  <a:srgbClr val="333333"/>
                </a:solidFill>
              </a:rPr>
              <a:t>.</a:t>
            </a:r>
            <a:endParaRPr lang="ar-SA" altLang="de-DE" sz="2400" dirty="0">
              <a:solidFill>
                <a:srgbClr val="333333"/>
              </a:solidFill>
            </a:endParaRPr>
          </a:p>
          <a:p>
            <a:pPr lvl="0" defTabSz="914400" fontAlgn="base">
              <a:buClr>
                <a:srgbClr val="336699"/>
              </a:buClr>
              <a:buSzPct val="80000"/>
            </a:pPr>
            <a:endParaRPr lang="he-IL" altLang="de-DE" sz="2400" dirty="0">
              <a:solidFill>
                <a:srgbClr val="333333"/>
              </a:solidFill>
            </a:endParaRPr>
          </a:p>
          <a:p>
            <a:pPr lvl="0" defTabSz="914400" fontAlgn="base">
              <a:buClr>
                <a:srgbClr val="336699"/>
              </a:buClr>
            </a:pPr>
            <a:r>
              <a:rPr lang="ar-AE" altLang="de-DE" sz="2400" b="1" dirty="0">
                <a:solidFill>
                  <a:srgbClr val="004992"/>
                </a:solidFill>
              </a:rPr>
              <a:t>مهم</a:t>
            </a:r>
            <a:r>
              <a:rPr lang="he-IL" altLang="de-DE" sz="2400" b="1" dirty="0">
                <a:solidFill>
                  <a:srgbClr val="004992"/>
                </a:solidFill>
              </a:rPr>
              <a:t>!</a:t>
            </a:r>
            <a:endParaRPr lang="he-IL" altLang="de-DE" sz="2400" dirty="0">
              <a:solidFill>
                <a:srgbClr val="004992"/>
              </a:solidFill>
            </a:endParaRPr>
          </a:p>
          <a:p>
            <a:pPr marL="342900" lvl="0" indent="-342900" defTabSz="914400" fontAlgn="base">
              <a:buClr>
                <a:srgbClr val="333333"/>
              </a:buClr>
              <a:buSzPct val="80000"/>
              <a:buFont typeface="WingDings"/>
              <a:buChar char=""/>
            </a:pPr>
            <a:r>
              <a:rPr lang="ar-AE" altLang="de-DE" sz="2400" dirty="0">
                <a:solidFill>
                  <a:srgbClr val="333333"/>
                </a:solidFill>
              </a:rPr>
              <a:t>تدكر بان لديك للتمييز بين المعلومات المتوفرة معلومات اخرى والشخصيات ي القصة ليس لديهاهده المعلومات!</a:t>
            </a:r>
          </a:p>
          <a:p>
            <a:pPr marL="342900" lvl="0" indent="-342900" defTabSz="914400" fontAlgn="base">
              <a:buClr>
                <a:srgbClr val="333333"/>
              </a:buClr>
              <a:buSzPct val="80000"/>
              <a:buFont typeface="WingDings"/>
              <a:buChar char=""/>
            </a:pPr>
            <a:r>
              <a:rPr lang="ar-AE" altLang="de-DE" sz="2400" dirty="0">
                <a:solidFill>
                  <a:srgbClr val="333333"/>
                </a:solidFill>
              </a:rPr>
              <a:t>فكر ي ما هو المطلوب من المعلومات الإضافية لتقديم إجابة نهائية؟</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7" name="Slide Number Placeholder 6"/>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23</a:t>
            </a:fld>
            <a:endParaRPr lang="de-DE" altLang="de-DE">
              <a:latin typeface="+mn-lt"/>
              <a:ea typeface="+mn-ea"/>
            </a:endParaRPr>
          </a:p>
        </p:txBody>
      </p:sp>
    </p:spTree>
    <p:extLst>
      <p:ext uri="{BB962C8B-B14F-4D97-AF65-F5344CB8AC3E}">
        <p14:creationId xmlns:p14="http://schemas.microsoft.com/office/powerpoint/2010/main" val="2167613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ar-SA" altLang="de-DE" sz="2400">
                <a:solidFill>
                  <a:srgbClr val="004992"/>
                </a:solidFill>
                <a:latin typeface="+mn-lt"/>
                <a:ea typeface="+mn-ea"/>
              </a:rPr>
              <a:t>مادا تهدي الفتاة جدتها كهدية لعيد الميلاد المقبل؟</a:t>
            </a:r>
            <a:br>
              <a:rPr lang="ar-SA" altLang="de-DE" sz="2400">
                <a:solidFill>
                  <a:srgbClr val="004992"/>
                </a:solidFill>
                <a:latin typeface="+mn-lt"/>
                <a:ea typeface="+mn-ea"/>
              </a:rPr>
            </a:br>
            <a:r>
              <a:rPr lang="ar-SA" altLang="de-DE" sz="2400">
                <a:solidFill>
                  <a:srgbClr val="004992"/>
                </a:solidFill>
                <a:latin typeface="+mn-lt"/>
                <a:ea typeface="+mn-ea"/>
              </a:rPr>
              <a:t>هل سيسعد هدا الجدة؟</a:t>
            </a:r>
            <a:endParaRPr lang="de-DE" altLang="de-DE" sz="2400" dirty="0">
              <a:solidFill>
                <a:srgbClr val="004992"/>
              </a:solidFill>
              <a:latin typeface="+mn-lt"/>
              <a:ea typeface="+mn-ea"/>
            </a:endParaRPr>
          </a:p>
        </p:txBody>
      </p:sp>
      <p:pic>
        <p:nvPicPr>
          <p:cNvPr id="20"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a:spLocks noChangeArrowheads="1"/>
          </p:cNvSpPr>
          <p:nvPr/>
        </p:nvSpPr>
        <p:spPr bwMode="auto">
          <a:xfrm>
            <a:off x="8459788"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ar-SA" altLang="de-DE" sz="1400" b="1">
                <a:solidFill>
                  <a:srgbClr val="000000"/>
                </a:solidFill>
                <a:latin typeface="+mn-lt"/>
                <a:ea typeface="+mn-ea"/>
              </a:rPr>
              <a:t>شكلاطة! عظيم،</a:t>
            </a:r>
          </a:p>
          <a:p>
            <a:pPr algn="ctr" rtl="1" eaLnBrk="1" hangingPunct="1">
              <a:spcBef>
                <a:spcPct val="0"/>
              </a:spcBef>
              <a:buFontTx/>
              <a:buNone/>
            </a:pPr>
            <a:r>
              <a:rPr lang="ar-SA" altLang="de-DE" sz="1400" b="1">
                <a:solidFill>
                  <a:srgbClr val="000000"/>
                </a:solidFill>
                <a:latin typeface="+mn-lt"/>
                <a:ea typeface="+mn-ea"/>
              </a:rPr>
              <a:t>شكرا!</a:t>
            </a:r>
            <a:endParaRPr lang="de-DE" altLang="de-DE" sz="1400" b="1" dirty="0">
              <a:solidFill>
                <a:srgbClr val="000000"/>
              </a:solidFill>
              <a:latin typeface="+mn-lt"/>
              <a:ea typeface="+mn-ea"/>
            </a:endParaRPr>
          </a:p>
        </p:txBody>
      </p:sp>
      <p:pic>
        <p:nvPicPr>
          <p:cNvPr id="22"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6"/>
          <p:cNvSpPr txBox="1">
            <a:spLocks noChangeArrowheads="1"/>
          </p:cNvSpPr>
          <p:nvPr/>
        </p:nvSpPr>
        <p:spPr bwMode="auto">
          <a:xfrm>
            <a:off x="4612983"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ar-SA" altLang="de-DE" sz="1400" b="1">
                <a:solidFill>
                  <a:srgbClr val="000000"/>
                </a:solidFill>
                <a:latin typeface="+mn-lt"/>
                <a:ea typeface="+mn-ea"/>
              </a:rPr>
              <a:t>لا أستطيع اكل</a:t>
            </a:r>
          </a:p>
          <a:p>
            <a:pPr algn="ctr" rtl="1" eaLnBrk="1" hangingPunct="1">
              <a:spcBef>
                <a:spcPct val="0"/>
              </a:spcBef>
              <a:buFontTx/>
              <a:buNone/>
            </a:pPr>
            <a:r>
              <a:rPr lang="ar-SA" altLang="de-DE" sz="1400" b="1">
                <a:solidFill>
                  <a:srgbClr val="000000"/>
                </a:solidFill>
                <a:latin typeface="+mn-lt"/>
                <a:ea typeface="+mn-ea"/>
              </a:rPr>
              <a:t>شكلاطة…</a:t>
            </a:r>
            <a:endParaRPr lang="de-DE" altLang="de-DE" sz="1400" b="1" dirty="0">
              <a:solidFill>
                <a:srgbClr val="000000"/>
              </a:solidFill>
              <a:latin typeface="+mn-lt"/>
              <a:ea typeface="+mn-ea"/>
            </a:endParaRPr>
          </a:p>
        </p:txBody>
      </p:sp>
      <p:sp>
        <p:nvSpPr>
          <p:cNvPr id="24" name="Caption_17"/>
          <p:cNvSpPr>
            <a:spLocks noChangeArrowheads="1"/>
          </p:cNvSpPr>
          <p:nvPr/>
        </p:nvSpPr>
        <p:spPr bwMode="auto">
          <a:xfrm>
            <a:off x="7564036"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24</a:t>
            </a:fld>
            <a:endParaRPr lang="de-DE" altLang="de-DE">
              <a:latin typeface="+mn-lt"/>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ar-SA" altLang="de-DE" sz="2400">
                <a:solidFill>
                  <a:srgbClr val="004992"/>
                </a:solidFill>
                <a:latin typeface="+mn-lt"/>
                <a:ea typeface="+mn-ea"/>
              </a:rPr>
              <a:t>مادا تهدي الفتاة جدتها كهدية لعيد الميلاد المقبل؟</a:t>
            </a:r>
            <a:br>
              <a:rPr lang="ar-SA" altLang="de-DE" sz="2400">
                <a:solidFill>
                  <a:srgbClr val="004992"/>
                </a:solidFill>
                <a:latin typeface="+mn-lt"/>
                <a:ea typeface="+mn-ea"/>
              </a:rPr>
            </a:br>
            <a:r>
              <a:rPr lang="ar-SA" altLang="de-DE" sz="2400">
                <a:solidFill>
                  <a:srgbClr val="004992"/>
                </a:solidFill>
                <a:latin typeface="+mn-lt"/>
                <a:ea typeface="+mn-ea"/>
              </a:rPr>
              <a:t>هل سيسعد هدا الجدة؟</a:t>
            </a:r>
            <a:endParaRPr lang="de-DE" altLang="de-DE" sz="2400" dirty="0">
              <a:solidFill>
                <a:srgbClr val="004992"/>
              </a:solidFill>
              <a:latin typeface="+mn-lt"/>
              <a:ea typeface="+mn-ea"/>
            </a:endParaRPr>
          </a:p>
        </p:txBody>
      </p:sp>
      <p:pic>
        <p:nvPicPr>
          <p:cNvPr id="20"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a:spLocks noChangeArrowheads="1"/>
          </p:cNvSpPr>
          <p:nvPr/>
        </p:nvSpPr>
        <p:spPr bwMode="auto">
          <a:xfrm>
            <a:off x="8459788"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ar-SA" altLang="de-DE" sz="1400" b="1">
                <a:solidFill>
                  <a:srgbClr val="000000"/>
                </a:solidFill>
                <a:latin typeface="+mn-lt"/>
                <a:ea typeface="+mn-ea"/>
              </a:rPr>
              <a:t>شكلاطة! عظيم،</a:t>
            </a:r>
          </a:p>
          <a:p>
            <a:pPr algn="ctr" rtl="1" eaLnBrk="1" hangingPunct="1">
              <a:spcBef>
                <a:spcPct val="0"/>
              </a:spcBef>
              <a:buFontTx/>
              <a:buNone/>
            </a:pPr>
            <a:r>
              <a:rPr lang="ar-SA" altLang="de-DE" sz="1400" b="1">
                <a:solidFill>
                  <a:srgbClr val="000000"/>
                </a:solidFill>
                <a:latin typeface="+mn-lt"/>
                <a:ea typeface="+mn-ea"/>
              </a:rPr>
              <a:t>شكرا!</a:t>
            </a:r>
            <a:endParaRPr lang="de-DE" altLang="de-DE" sz="1400" b="1" dirty="0">
              <a:solidFill>
                <a:srgbClr val="000000"/>
              </a:solidFill>
              <a:latin typeface="+mn-lt"/>
              <a:ea typeface="+mn-ea"/>
            </a:endParaRPr>
          </a:p>
        </p:txBody>
      </p:sp>
      <p:pic>
        <p:nvPicPr>
          <p:cNvPr id="22"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6"/>
          <p:cNvSpPr txBox="1">
            <a:spLocks noChangeArrowheads="1"/>
          </p:cNvSpPr>
          <p:nvPr/>
        </p:nvSpPr>
        <p:spPr bwMode="auto">
          <a:xfrm>
            <a:off x="4612983"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ar-SA" altLang="de-DE" sz="1400" b="1">
                <a:solidFill>
                  <a:srgbClr val="000000"/>
                </a:solidFill>
                <a:latin typeface="+mn-lt"/>
                <a:ea typeface="+mn-ea"/>
              </a:rPr>
              <a:t>لا أستطيع اكل</a:t>
            </a:r>
          </a:p>
          <a:p>
            <a:pPr algn="ctr" rtl="1" eaLnBrk="1" hangingPunct="1">
              <a:spcBef>
                <a:spcPct val="0"/>
              </a:spcBef>
              <a:buFontTx/>
              <a:buNone/>
            </a:pPr>
            <a:r>
              <a:rPr lang="ar-SA" altLang="de-DE" sz="1400" b="1">
                <a:solidFill>
                  <a:srgbClr val="000000"/>
                </a:solidFill>
                <a:latin typeface="+mn-lt"/>
                <a:ea typeface="+mn-ea"/>
              </a:rPr>
              <a:t>شكلاطة…</a:t>
            </a:r>
            <a:endParaRPr lang="de-DE" altLang="de-DE" sz="1400" b="1" dirty="0">
              <a:solidFill>
                <a:srgbClr val="000000"/>
              </a:solidFill>
              <a:latin typeface="+mn-lt"/>
              <a:ea typeface="+mn-ea"/>
            </a:endParaRP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25</a:t>
            </a:fld>
            <a:endParaRPr lang="de-DE" altLang="de-DE">
              <a:latin typeface="+mn-lt"/>
              <a:ea typeface="+mn-ea"/>
            </a:endParaRPr>
          </a:p>
        </p:txBody>
      </p:sp>
    </p:spTree>
    <p:extLst>
      <p:ext uri="{BB962C8B-B14F-4D97-AF65-F5344CB8AC3E}">
        <p14:creationId xmlns:p14="http://schemas.microsoft.com/office/powerpoint/2010/main" val="18288437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ar-SA" sz="3600">
                <a:solidFill>
                  <a:srgbClr val="004992"/>
                </a:solidFill>
                <a:latin typeface="+mn-lt"/>
                <a:ea typeface="+mn-ea"/>
                <a:cs typeface="+mn-cs"/>
              </a:rPr>
              <a:t>عيد ميلاد الجدة</a:t>
            </a:r>
            <a:br>
              <a:rPr lang="ar-SA" sz="3600">
                <a:solidFill>
                  <a:srgbClr val="004992"/>
                </a:solidFill>
                <a:latin typeface="+mn-lt"/>
                <a:ea typeface="+mn-ea"/>
                <a:cs typeface="+mn-cs"/>
              </a:rPr>
            </a:br>
            <a:r>
              <a:rPr lang="ar-SA">
                <a:solidFill>
                  <a:srgbClr val="004992"/>
                </a:solidFill>
                <a:latin typeface="+mn-lt"/>
                <a:ea typeface="+mn-ea"/>
                <a:cs typeface="+mn-cs"/>
              </a:rPr>
              <a:t>مادا تهدي الفتاة جدتها كهدية لعيد الميلاد المقبل؟</a:t>
            </a:r>
            <a:endParaRPr lang="en-US" dirty="0">
              <a:solidFill>
                <a:srgbClr val="004992"/>
              </a:solidFill>
              <a:latin typeface="+mn-lt"/>
              <a:ea typeface="+mn-ea"/>
              <a:cs typeface="+mn-cs"/>
            </a:endParaRPr>
          </a:p>
        </p:txBody>
      </p:sp>
      <p:sp>
        <p:nvSpPr>
          <p:cNvPr id="17" name="Caption_16"/>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ts val="1200"/>
              </a:spcBef>
              <a:spcAft>
                <a:spcPts val="0"/>
              </a:spcAft>
              <a:buNone/>
            </a:pPr>
            <a:r>
              <a:rPr lang="ar-SA" altLang="de-DE" sz="2000" b="1" dirty="0">
                <a:solidFill>
                  <a:srgbClr val="004992"/>
                </a:solidFill>
                <a:latin typeface="+mn-lt"/>
                <a:ea typeface="+mn-ea"/>
              </a:rPr>
              <a:t>ربما: </a:t>
            </a:r>
            <a:r>
              <a:rPr lang="ar-SA" altLang="de-DE" sz="2000" dirty="0">
                <a:solidFill>
                  <a:srgbClr val="333333"/>
                </a:solidFill>
                <a:latin typeface="+mn-lt"/>
                <a:ea typeface="+mn-ea"/>
              </a:rPr>
              <a:t>مربع من الحلويات مرة أخرى لأن جدتي كانت آخر مرة متحمس جدا.</a:t>
            </a:r>
          </a:p>
          <a:p>
            <a:pPr algn="r" rtl="1" eaLnBrk="1" hangingPunct="1">
              <a:spcBef>
                <a:spcPts val="1200"/>
              </a:spcBef>
              <a:spcAft>
                <a:spcPts val="0"/>
              </a:spcAft>
              <a:buNone/>
            </a:pPr>
            <a:r>
              <a:rPr lang="ar-SA" altLang="de-DE" sz="2000" b="1" dirty="0">
                <a:solidFill>
                  <a:srgbClr val="004992"/>
                </a:solidFill>
                <a:latin typeface="+mn-lt"/>
                <a:ea typeface="+mn-ea"/>
              </a:rPr>
              <a:t>من غير المحتمل: </a:t>
            </a:r>
            <a:r>
              <a:rPr lang="ar-SA" altLang="de-DE" sz="2000" dirty="0">
                <a:solidFill>
                  <a:srgbClr val="333333"/>
                </a:solidFill>
                <a:latin typeface="+mn-lt"/>
                <a:ea typeface="+mn-ea"/>
              </a:rPr>
              <a:t>لقد لاحظت الفتاة أن جدتها لا يحب مربع من الحلويات، وأنها تجلب شيئا مختلفا في عيد الميلاد المقبل.</a:t>
            </a:r>
            <a:endParaRPr lang="de-DE" altLang="de-DE" sz="2000" dirty="0">
              <a:solidFill>
                <a:srgbClr val="333333"/>
              </a:solidFill>
              <a:latin typeface="+mn-lt"/>
              <a:ea typeface="+mn-ea"/>
            </a:endParaRPr>
          </a:p>
        </p:txBody>
      </p:sp>
      <p:sp>
        <p:nvSpPr>
          <p:cNvPr id="18" name="Caption_15"/>
          <p:cNvSpPr>
            <a:spLocks noChangeArrowheads="1"/>
          </p:cNvSpPr>
          <p:nvPr/>
        </p:nvSpPr>
        <p:spPr bwMode="auto">
          <a:xfrm>
            <a:off x="8459788"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ar-SA" altLang="de-DE" sz="1400" b="1">
                <a:solidFill>
                  <a:srgbClr val="000000"/>
                </a:solidFill>
                <a:latin typeface="+mn-lt"/>
                <a:ea typeface="+mn-ea"/>
              </a:rPr>
              <a:t>شكلاطة! عظيم،</a:t>
            </a:r>
          </a:p>
          <a:p>
            <a:pPr algn="ctr" rtl="1" eaLnBrk="1" hangingPunct="1">
              <a:spcBef>
                <a:spcPct val="0"/>
              </a:spcBef>
              <a:buFontTx/>
              <a:buNone/>
            </a:pPr>
            <a:r>
              <a:rPr lang="ar-SA" altLang="de-DE" sz="1400" b="1">
                <a:solidFill>
                  <a:srgbClr val="000000"/>
                </a:solidFill>
                <a:latin typeface="+mn-lt"/>
                <a:ea typeface="+mn-ea"/>
              </a:rPr>
              <a:t>شكرا!</a:t>
            </a:r>
            <a:endParaRPr lang="de-DE" altLang="de-DE" sz="1400" b="1" dirty="0">
              <a:solidFill>
                <a:srgbClr val="000000"/>
              </a:solidFill>
              <a:latin typeface="+mn-lt"/>
              <a:ea typeface="+mn-ea"/>
            </a:endParaRPr>
          </a:p>
        </p:txBody>
      </p:sp>
      <p:pic>
        <p:nvPicPr>
          <p:cNvPr id="20"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6"/>
          <p:cNvSpPr txBox="1">
            <a:spLocks noChangeArrowheads="1"/>
          </p:cNvSpPr>
          <p:nvPr/>
        </p:nvSpPr>
        <p:spPr bwMode="auto">
          <a:xfrm>
            <a:off x="4612983"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ar-SA" altLang="de-DE" sz="1400" b="1">
                <a:solidFill>
                  <a:srgbClr val="000000"/>
                </a:solidFill>
                <a:latin typeface="+mn-lt"/>
                <a:ea typeface="+mn-ea"/>
              </a:rPr>
              <a:t>لا أستطيع اكل</a:t>
            </a:r>
          </a:p>
          <a:p>
            <a:pPr algn="ctr" rtl="1" eaLnBrk="1" hangingPunct="1">
              <a:spcBef>
                <a:spcPct val="0"/>
              </a:spcBef>
              <a:buFontTx/>
              <a:buNone/>
            </a:pPr>
            <a:r>
              <a:rPr lang="ar-SA" altLang="de-DE" sz="1400" b="1">
                <a:solidFill>
                  <a:srgbClr val="000000"/>
                </a:solidFill>
                <a:latin typeface="+mn-lt"/>
                <a:ea typeface="+mn-ea"/>
              </a:rPr>
              <a:t>شكلاطة…</a:t>
            </a:r>
            <a:endParaRPr lang="de-DE" altLang="de-DE" sz="1400" b="1" dirty="0">
              <a:solidFill>
                <a:srgbClr val="000000"/>
              </a:solidFill>
              <a:latin typeface="+mn-lt"/>
              <a:ea typeface="+mn-ea"/>
            </a:endParaRPr>
          </a:p>
        </p:txBody>
      </p:sp>
      <p:sp>
        <p:nvSpPr>
          <p:cNvPr id="6" name="Footer Placeholder 5"/>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7" name="Slide Number Placeholder 6"/>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هيا بنى!</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9"/>
          <p:cNvSpPr>
            <a:spLocks noChangeArrowheads="1"/>
          </p:cNvSpPr>
          <p:nvPr/>
        </p:nvSpPr>
        <p:spPr bwMode="auto">
          <a:xfrm>
            <a:off x="408955" y="2312440"/>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eaLnBrk="1" hangingPunct="1">
              <a:spcBef>
                <a:spcPct val="0"/>
              </a:spcBef>
              <a:buFontTx/>
              <a:buNone/>
            </a:pPr>
            <a:endParaRPr lang="en-US" altLang="de-DE" sz="1800">
              <a:latin typeface="Calibri Light"/>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552873"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52873" y="5884164"/>
            <a:ext cx="7123085" cy="788421"/>
          </a:xfrm>
          <a:prstGeom prst="rect">
            <a:avLst/>
          </a:prstGeom>
        </p:spPr>
        <p:txBody>
          <a:bodyPr lIns="0" tIns="12700" rIns="0" bIns="0">
            <a:spAutoFit/>
          </a:bodyPr>
          <a:lstStyle/>
          <a:p>
            <a:pPr algn="ctr" rtl="1" eaLnBrk="1" fontAlgn="auto" hangingPunct="1">
              <a:lnSpc>
                <a:spcPct val="105000"/>
              </a:lnSpc>
              <a:spcBef>
                <a:spcPts val="0"/>
              </a:spcBef>
              <a:spcAft>
                <a:spcPts val="0"/>
              </a:spcAft>
              <a:defRPr/>
            </a:pPr>
            <a:r>
              <a:rPr lang="ar-SA" sz="2400" spc="-10">
                <a:solidFill>
                  <a:srgbClr val="004992"/>
                </a:solidFill>
                <a:latin typeface="+mn-lt"/>
                <a:ea typeface="+mn-ea"/>
              </a:rPr>
              <a:t>هو مدرب بارد القلب؟ </a:t>
            </a:r>
            <a:br>
              <a:rPr lang="ar-SA" sz="2400" spc="-10">
                <a:solidFill>
                  <a:srgbClr val="004992"/>
                </a:solidFill>
                <a:latin typeface="+mn-lt"/>
                <a:ea typeface="+mn-ea"/>
              </a:rPr>
            </a:br>
            <a:r>
              <a:rPr lang="ar-SA" sz="2400" spc="-10">
                <a:solidFill>
                  <a:srgbClr val="004992"/>
                </a:solidFill>
                <a:latin typeface="+mn-lt"/>
                <a:ea typeface="+mn-ea"/>
              </a:rPr>
              <a:t>هل نحن بحاجة إلى معلومات إضافية لاتخاذ قرار؟</a:t>
            </a:r>
            <a:endParaRPr sz="2400" dirty="0">
              <a:solidFill>
                <a:srgbClr val="004992"/>
              </a:solidFill>
              <a:latin typeface="+mn-lt"/>
              <a:ea typeface="+mn-ea"/>
            </a:endParaRPr>
          </a:p>
        </p:txBody>
      </p:sp>
      <p:sp>
        <p:nvSpPr>
          <p:cNvPr id="14" name="Caption_14"/>
          <p:cNvSpPr txBox="1"/>
          <p:nvPr/>
        </p:nvSpPr>
        <p:spPr>
          <a:xfrm>
            <a:off x="7834948" y="1295400"/>
            <a:ext cx="1005840" cy="556318"/>
          </a:xfrm>
          <a:prstGeom prst="ellipse">
            <a:avLst/>
          </a:prstGeom>
          <a:solidFill>
            <a:schemeClr val="bg1"/>
          </a:solidFill>
        </p:spPr>
        <p:txBody>
          <a:bodyPr wrap="square" lIns="0" tIns="13335" rIns="0" bIns="0" anchor="ctr" anchorCtr="0">
            <a:noAutofit/>
          </a:bodyPr>
          <a:lstStyle/>
          <a:p>
            <a:pPr algn="ctr" rtl="1" eaLnBrk="1" fontAlgn="auto" hangingPunct="1">
              <a:spcBef>
                <a:spcPts val="105"/>
              </a:spcBef>
              <a:spcAft>
                <a:spcPts val="0"/>
              </a:spcAft>
              <a:defRPr/>
            </a:pPr>
            <a:r>
              <a:rPr lang="ar-SA" sz="1200">
                <a:latin typeface="+mn-lt"/>
                <a:ea typeface="+mn-ea"/>
              </a:rPr>
              <a:t>أنا آسف جدا!</a:t>
            </a:r>
            <a:endParaRPr sz="1200" dirty="0">
              <a:latin typeface="+mn-lt"/>
              <a:ea typeface="+mn-ea"/>
            </a:endParaRPr>
          </a:p>
        </p:txBody>
      </p:sp>
      <p:sp>
        <p:nvSpPr>
          <p:cNvPr id="15" name="Caption_15"/>
          <p:cNvSpPr txBox="1">
            <a:spLocks noChangeArrowheads="1"/>
          </p:cNvSpPr>
          <p:nvPr/>
        </p:nvSpPr>
        <p:spPr bwMode="auto">
          <a:xfrm>
            <a:off x="3081765"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50"/>
              </a:spcBef>
            </a:pPr>
            <a:r>
              <a:rPr lang="ar-SA" altLang="de-DE" sz="1200">
                <a:latin typeface="+mn-lt"/>
                <a:ea typeface="+mn-ea"/>
              </a:rPr>
              <a:t>كيف لي أن اعمل الآن؟</a:t>
            </a:r>
            <a:endParaRPr lang="de-DE" altLang="de-DE" sz="1200" dirty="0">
              <a:latin typeface="+mn-lt"/>
              <a:ea typeface="+mn-ea"/>
            </a:endParaRPr>
          </a:p>
        </p:txBody>
      </p:sp>
      <p:sp>
        <p:nvSpPr>
          <p:cNvPr id="16" name="Caption_16"/>
          <p:cNvSpPr txBox="1">
            <a:spLocks noChangeArrowheads="1"/>
          </p:cNvSpPr>
          <p:nvPr/>
        </p:nvSpPr>
        <p:spPr bwMode="auto">
          <a:xfrm>
            <a:off x="2824612"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63"/>
              </a:spcBef>
            </a:pPr>
            <a:r>
              <a:rPr lang="ar-SA" altLang="de-DE" sz="1200">
                <a:latin typeface="+mn-lt"/>
                <a:ea typeface="+mn-ea"/>
              </a:rPr>
              <a:t>هذا أمر غير مقبول</a:t>
            </a:r>
            <a:endParaRPr lang="de-DE" altLang="de-DE" sz="1200" dirty="0">
              <a:latin typeface="+mn-lt"/>
              <a:ea typeface="+mn-ea"/>
            </a:endParaRPr>
          </a:p>
        </p:txBody>
      </p:sp>
      <p:sp>
        <p:nvSpPr>
          <p:cNvPr id="17" name="Rectangle 60"/>
          <p:cNvSpPr>
            <a:spLocks noChangeArrowheads="1"/>
          </p:cNvSpPr>
          <p:nvPr/>
        </p:nvSpPr>
        <p:spPr bwMode="auto">
          <a:xfrm>
            <a:off x="6096127"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18" name="Rectangle 60"/>
          <p:cNvSpPr>
            <a:spLocks noChangeArrowheads="1"/>
          </p:cNvSpPr>
          <p:nvPr/>
        </p:nvSpPr>
        <p:spPr bwMode="auto">
          <a:xfrm>
            <a:off x="2657983"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19" name="Rectangle 60"/>
          <p:cNvSpPr>
            <a:spLocks noChangeArrowheads="1"/>
          </p:cNvSpPr>
          <p:nvPr/>
        </p:nvSpPr>
        <p:spPr bwMode="auto">
          <a:xfrm>
            <a:off x="6096127"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28</a:t>
            </a:fld>
            <a:endParaRPr lang="de-DE" altLang="de-DE">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9"/>
          <p:cNvSpPr>
            <a:spLocks noChangeArrowheads="1"/>
          </p:cNvSpPr>
          <p:nvPr/>
        </p:nvSpPr>
        <p:spPr bwMode="auto">
          <a:xfrm>
            <a:off x="408955" y="2312440"/>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eaLnBrk="1" hangingPunct="1">
              <a:spcBef>
                <a:spcPct val="0"/>
              </a:spcBef>
              <a:buFontTx/>
              <a:buNone/>
            </a:pPr>
            <a:endParaRPr lang="en-US" altLang="de-DE" sz="1800">
              <a:latin typeface="Calibri Light"/>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552873"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52873" y="5884164"/>
            <a:ext cx="7123085" cy="788421"/>
          </a:xfrm>
          <a:prstGeom prst="rect">
            <a:avLst/>
          </a:prstGeom>
        </p:spPr>
        <p:txBody>
          <a:bodyPr lIns="0" tIns="12700" rIns="0" bIns="0">
            <a:spAutoFit/>
          </a:bodyPr>
          <a:lstStyle/>
          <a:p>
            <a:pPr algn="ctr" rtl="1" eaLnBrk="1" fontAlgn="auto" hangingPunct="1">
              <a:lnSpc>
                <a:spcPct val="105000"/>
              </a:lnSpc>
              <a:spcBef>
                <a:spcPts val="0"/>
              </a:spcBef>
              <a:spcAft>
                <a:spcPts val="0"/>
              </a:spcAft>
              <a:defRPr/>
            </a:pPr>
            <a:r>
              <a:rPr lang="ar-SA" sz="2400" spc="-10">
                <a:solidFill>
                  <a:srgbClr val="004992"/>
                </a:solidFill>
                <a:latin typeface="+mn-lt"/>
                <a:ea typeface="+mn-ea"/>
              </a:rPr>
              <a:t>هو مدرب بارد القلب؟ </a:t>
            </a:r>
            <a:br>
              <a:rPr lang="ar-SA" sz="2400" spc="-10">
                <a:solidFill>
                  <a:srgbClr val="004992"/>
                </a:solidFill>
                <a:latin typeface="+mn-lt"/>
                <a:ea typeface="+mn-ea"/>
              </a:rPr>
            </a:br>
            <a:r>
              <a:rPr lang="ar-SA" sz="2400" spc="-10">
                <a:solidFill>
                  <a:srgbClr val="004992"/>
                </a:solidFill>
                <a:latin typeface="+mn-lt"/>
                <a:ea typeface="+mn-ea"/>
              </a:rPr>
              <a:t>هل نحن بحاجة إلى معلومات إضافية لاتخاذ قرار؟</a:t>
            </a:r>
            <a:endParaRPr sz="2400" dirty="0">
              <a:solidFill>
                <a:srgbClr val="004992"/>
              </a:solidFill>
              <a:latin typeface="+mn-lt"/>
              <a:ea typeface="+mn-ea"/>
            </a:endParaRPr>
          </a:p>
        </p:txBody>
      </p:sp>
      <p:sp>
        <p:nvSpPr>
          <p:cNvPr id="14" name="Caption_14"/>
          <p:cNvSpPr txBox="1"/>
          <p:nvPr/>
        </p:nvSpPr>
        <p:spPr>
          <a:xfrm>
            <a:off x="7834948" y="1295400"/>
            <a:ext cx="1005840" cy="556318"/>
          </a:xfrm>
          <a:prstGeom prst="ellipse">
            <a:avLst/>
          </a:prstGeom>
          <a:solidFill>
            <a:schemeClr val="bg1"/>
          </a:solidFill>
        </p:spPr>
        <p:txBody>
          <a:bodyPr wrap="square" lIns="0" tIns="13335" rIns="0" bIns="0" anchor="ctr" anchorCtr="0">
            <a:noAutofit/>
          </a:bodyPr>
          <a:lstStyle/>
          <a:p>
            <a:pPr algn="ctr" rtl="1" eaLnBrk="1" fontAlgn="auto" hangingPunct="1">
              <a:spcBef>
                <a:spcPts val="105"/>
              </a:spcBef>
              <a:spcAft>
                <a:spcPts val="0"/>
              </a:spcAft>
              <a:defRPr/>
            </a:pPr>
            <a:r>
              <a:rPr lang="ar-SA" sz="1200">
                <a:latin typeface="+mn-lt"/>
                <a:ea typeface="+mn-ea"/>
              </a:rPr>
              <a:t>أنا آسف جدا!</a:t>
            </a:r>
            <a:endParaRPr sz="1200" dirty="0">
              <a:latin typeface="+mn-lt"/>
              <a:ea typeface="+mn-ea"/>
            </a:endParaRPr>
          </a:p>
        </p:txBody>
      </p:sp>
      <p:sp>
        <p:nvSpPr>
          <p:cNvPr id="15" name="Caption_15"/>
          <p:cNvSpPr txBox="1">
            <a:spLocks noChangeArrowheads="1"/>
          </p:cNvSpPr>
          <p:nvPr/>
        </p:nvSpPr>
        <p:spPr bwMode="auto">
          <a:xfrm>
            <a:off x="3081765"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50"/>
              </a:spcBef>
            </a:pPr>
            <a:r>
              <a:rPr lang="ar-SA" altLang="de-DE" sz="1200">
                <a:latin typeface="+mn-lt"/>
                <a:ea typeface="+mn-ea"/>
              </a:rPr>
              <a:t>كيف لي أن اعمل الآن؟</a:t>
            </a:r>
            <a:endParaRPr lang="de-DE" altLang="de-DE" sz="1200" dirty="0">
              <a:latin typeface="+mn-lt"/>
              <a:ea typeface="+mn-ea"/>
            </a:endParaRPr>
          </a:p>
        </p:txBody>
      </p:sp>
      <p:sp>
        <p:nvSpPr>
          <p:cNvPr id="16" name="Caption_16"/>
          <p:cNvSpPr txBox="1">
            <a:spLocks noChangeArrowheads="1"/>
          </p:cNvSpPr>
          <p:nvPr/>
        </p:nvSpPr>
        <p:spPr bwMode="auto">
          <a:xfrm>
            <a:off x="2824612"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63"/>
              </a:spcBef>
            </a:pPr>
            <a:r>
              <a:rPr lang="ar-SA" altLang="de-DE" sz="1200">
                <a:latin typeface="+mn-lt"/>
                <a:ea typeface="+mn-ea"/>
              </a:rPr>
              <a:t>هذا أمر غير مقبول</a:t>
            </a:r>
            <a:endParaRPr lang="de-DE" altLang="de-DE" sz="1200" dirty="0">
              <a:latin typeface="+mn-lt"/>
              <a:ea typeface="+mn-ea"/>
            </a:endParaRPr>
          </a:p>
        </p:txBody>
      </p:sp>
      <p:sp>
        <p:nvSpPr>
          <p:cNvPr id="10" name="Rectangle 60"/>
          <p:cNvSpPr>
            <a:spLocks noChangeArrowheads="1"/>
          </p:cNvSpPr>
          <p:nvPr/>
        </p:nvSpPr>
        <p:spPr bwMode="auto">
          <a:xfrm>
            <a:off x="2657983"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11" name="Rectangle 60"/>
          <p:cNvSpPr>
            <a:spLocks noChangeArrowheads="1"/>
          </p:cNvSpPr>
          <p:nvPr/>
        </p:nvSpPr>
        <p:spPr bwMode="auto">
          <a:xfrm>
            <a:off x="6096127"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29</a:t>
            </a:fld>
            <a:endParaRPr lang="de-DE" altLang="de-DE">
              <a:latin typeface="+mn-lt"/>
              <a:ea typeface="+mn-ea"/>
            </a:endParaRPr>
          </a:p>
        </p:txBody>
      </p:sp>
    </p:spTree>
    <p:extLst>
      <p:ext uri="{BB962C8B-B14F-4D97-AF65-F5344CB8AC3E}">
        <p14:creationId xmlns:p14="http://schemas.microsoft.com/office/powerpoint/2010/main" val="28521069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9"/>
          <p:cNvSpPr>
            <a:spLocks noChangeArrowheads="1"/>
          </p:cNvSpPr>
          <p:nvPr/>
        </p:nvSpPr>
        <p:spPr bwMode="auto">
          <a:xfrm>
            <a:off x="408955" y="2312440"/>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eaLnBrk="1" hangingPunct="1">
              <a:spcBef>
                <a:spcPct val="0"/>
              </a:spcBef>
              <a:buFontTx/>
              <a:buNone/>
            </a:pPr>
            <a:endParaRPr lang="en-US" altLang="de-DE" sz="1800">
              <a:latin typeface="Calibri Light"/>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552873"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52873" y="5884164"/>
            <a:ext cx="7123085" cy="788421"/>
          </a:xfrm>
          <a:prstGeom prst="rect">
            <a:avLst/>
          </a:prstGeom>
        </p:spPr>
        <p:txBody>
          <a:bodyPr lIns="0" tIns="12700" rIns="0" bIns="0">
            <a:spAutoFit/>
          </a:bodyPr>
          <a:lstStyle/>
          <a:p>
            <a:pPr algn="ctr" rtl="1" eaLnBrk="1" fontAlgn="auto" hangingPunct="1">
              <a:lnSpc>
                <a:spcPct val="105000"/>
              </a:lnSpc>
              <a:spcBef>
                <a:spcPts val="0"/>
              </a:spcBef>
              <a:spcAft>
                <a:spcPts val="0"/>
              </a:spcAft>
              <a:defRPr/>
            </a:pPr>
            <a:r>
              <a:rPr lang="ar-SA" sz="2400" spc="-10">
                <a:solidFill>
                  <a:srgbClr val="004992"/>
                </a:solidFill>
                <a:latin typeface="+mn-lt"/>
                <a:ea typeface="+mn-ea"/>
              </a:rPr>
              <a:t>هو مدرب بارد القلب؟ </a:t>
            </a:r>
            <a:br>
              <a:rPr lang="ar-SA" sz="2400" spc="-10">
                <a:solidFill>
                  <a:srgbClr val="004992"/>
                </a:solidFill>
                <a:latin typeface="+mn-lt"/>
                <a:ea typeface="+mn-ea"/>
              </a:rPr>
            </a:br>
            <a:r>
              <a:rPr lang="ar-SA" sz="2400" spc="-10">
                <a:solidFill>
                  <a:srgbClr val="004992"/>
                </a:solidFill>
                <a:latin typeface="+mn-lt"/>
                <a:ea typeface="+mn-ea"/>
              </a:rPr>
              <a:t>هل نحن بحاجة إلى معلومات إضافية لاتخاذ قرار؟</a:t>
            </a:r>
            <a:endParaRPr sz="2400" dirty="0">
              <a:solidFill>
                <a:srgbClr val="004992"/>
              </a:solidFill>
              <a:latin typeface="+mn-lt"/>
              <a:ea typeface="+mn-ea"/>
            </a:endParaRPr>
          </a:p>
        </p:txBody>
      </p:sp>
      <p:sp>
        <p:nvSpPr>
          <p:cNvPr id="14" name="Caption_14"/>
          <p:cNvSpPr txBox="1"/>
          <p:nvPr/>
        </p:nvSpPr>
        <p:spPr>
          <a:xfrm>
            <a:off x="7834948" y="1295400"/>
            <a:ext cx="1005840" cy="556318"/>
          </a:xfrm>
          <a:prstGeom prst="ellipse">
            <a:avLst/>
          </a:prstGeom>
          <a:solidFill>
            <a:schemeClr val="bg1"/>
          </a:solidFill>
        </p:spPr>
        <p:txBody>
          <a:bodyPr wrap="square" lIns="0" tIns="13335" rIns="0" bIns="0" anchor="ctr" anchorCtr="0">
            <a:noAutofit/>
          </a:bodyPr>
          <a:lstStyle/>
          <a:p>
            <a:pPr algn="ctr" rtl="1" eaLnBrk="1" fontAlgn="auto" hangingPunct="1">
              <a:spcBef>
                <a:spcPts val="105"/>
              </a:spcBef>
              <a:spcAft>
                <a:spcPts val="0"/>
              </a:spcAft>
              <a:defRPr/>
            </a:pPr>
            <a:r>
              <a:rPr lang="ar-SA" sz="1200">
                <a:latin typeface="+mn-lt"/>
                <a:ea typeface="+mn-ea"/>
              </a:rPr>
              <a:t>أنا آسف جدا!</a:t>
            </a:r>
            <a:endParaRPr sz="1200" dirty="0">
              <a:latin typeface="+mn-lt"/>
              <a:ea typeface="+mn-ea"/>
            </a:endParaRPr>
          </a:p>
        </p:txBody>
      </p:sp>
      <p:sp>
        <p:nvSpPr>
          <p:cNvPr id="15" name="Caption_15"/>
          <p:cNvSpPr txBox="1">
            <a:spLocks noChangeArrowheads="1"/>
          </p:cNvSpPr>
          <p:nvPr/>
        </p:nvSpPr>
        <p:spPr bwMode="auto">
          <a:xfrm>
            <a:off x="3081765"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50"/>
              </a:spcBef>
            </a:pPr>
            <a:r>
              <a:rPr lang="ar-SA" altLang="de-DE" sz="1200">
                <a:latin typeface="+mn-lt"/>
                <a:ea typeface="+mn-ea"/>
              </a:rPr>
              <a:t>كيف لي أن اعمل الآن؟</a:t>
            </a:r>
            <a:endParaRPr lang="de-DE" altLang="de-DE" sz="1200" dirty="0">
              <a:latin typeface="+mn-lt"/>
              <a:ea typeface="+mn-ea"/>
            </a:endParaRPr>
          </a:p>
        </p:txBody>
      </p:sp>
      <p:sp>
        <p:nvSpPr>
          <p:cNvPr id="16" name="Caption_16"/>
          <p:cNvSpPr txBox="1">
            <a:spLocks noChangeArrowheads="1"/>
          </p:cNvSpPr>
          <p:nvPr/>
        </p:nvSpPr>
        <p:spPr bwMode="auto">
          <a:xfrm>
            <a:off x="2824612"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63"/>
              </a:spcBef>
            </a:pPr>
            <a:r>
              <a:rPr lang="ar-SA" altLang="de-DE" sz="1200">
                <a:latin typeface="+mn-lt"/>
                <a:ea typeface="+mn-ea"/>
              </a:rPr>
              <a:t>هذا أمر غير مقبول</a:t>
            </a:r>
            <a:endParaRPr lang="de-DE" altLang="de-DE" sz="1200" dirty="0">
              <a:latin typeface="+mn-lt"/>
              <a:ea typeface="+mn-ea"/>
            </a:endParaRP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30</a:t>
            </a:fld>
            <a:endParaRPr lang="de-DE" altLang="de-DE">
              <a:latin typeface="+mn-lt"/>
              <a:ea typeface="+mn-ea"/>
            </a:endParaRPr>
          </a:p>
        </p:txBody>
      </p:sp>
    </p:spTree>
    <p:extLst>
      <p:ext uri="{BB962C8B-B14F-4D97-AF65-F5344CB8AC3E}">
        <p14:creationId xmlns:p14="http://schemas.microsoft.com/office/powerpoint/2010/main" val="34996147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765356"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65356"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ar-SA" altLang="de-DE" sz="2400">
                <a:solidFill>
                  <a:srgbClr val="004992"/>
                </a:solidFill>
                <a:latin typeface="+mn-lt"/>
                <a:ea typeface="+mn-ea"/>
              </a:rPr>
              <a:t>في مادا يفكر الشرطي... هل هو دائما صحيح أو صحيح جزئيا؟</a:t>
            </a:r>
            <a:endParaRPr lang="de-DE" altLang="de-DE" sz="2400" dirty="0">
              <a:solidFill>
                <a:srgbClr val="004992"/>
              </a:solidFill>
              <a:latin typeface="+mn-lt"/>
              <a:ea typeface="+mn-ea"/>
            </a:endParaRPr>
          </a:p>
        </p:txBody>
      </p:sp>
      <p:sp>
        <p:nvSpPr>
          <p:cNvPr id="7" name="Rectangle 60"/>
          <p:cNvSpPr>
            <a:spLocks noChangeArrowheads="1"/>
          </p:cNvSpPr>
          <p:nvPr/>
        </p:nvSpPr>
        <p:spPr bwMode="auto">
          <a:xfrm>
            <a:off x="7253116"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10" name="Rectangle 60"/>
          <p:cNvSpPr>
            <a:spLocks noChangeArrowheads="1"/>
          </p:cNvSpPr>
          <p:nvPr/>
        </p:nvSpPr>
        <p:spPr bwMode="auto">
          <a:xfrm>
            <a:off x="5104276"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11" name="Rectangle 60"/>
          <p:cNvSpPr>
            <a:spLocks noChangeArrowheads="1"/>
          </p:cNvSpPr>
          <p:nvPr/>
        </p:nvSpPr>
        <p:spPr bwMode="auto">
          <a:xfrm>
            <a:off x="2904871"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12" name="Rectangle 60"/>
          <p:cNvSpPr>
            <a:spLocks noChangeArrowheads="1"/>
          </p:cNvSpPr>
          <p:nvPr/>
        </p:nvSpPr>
        <p:spPr bwMode="auto">
          <a:xfrm>
            <a:off x="7253116"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31</a:t>
            </a:fld>
            <a:endParaRPr lang="de-DE" altLang="de-DE">
              <a:latin typeface="+mn-lt"/>
              <a:ea typeface="+mn-ea"/>
            </a:endParaRPr>
          </a:p>
        </p:txBody>
      </p:sp>
    </p:spTree>
    <p:extLst>
      <p:ext uri="{BB962C8B-B14F-4D97-AF65-F5344CB8AC3E}">
        <p14:creationId xmlns:p14="http://schemas.microsoft.com/office/powerpoint/2010/main" val="18770026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765356"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65356"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ar-SA" altLang="de-DE" sz="2400">
                <a:solidFill>
                  <a:srgbClr val="004992"/>
                </a:solidFill>
                <a:latin typeface="+mn-lt"/>
                <a:ea typeface="+mn-ea"/>
              </a:rPr>
              <a:t>في مادا يفكر الشرطي... هل هو دائما صحيح أو صحيح جزئيا؟</a:t>
            </a:r>
            <a:endParaRPr lang="de-DE" altLang="de-DE" sz="2400" dirty="0">
              <a:solidFill>
                <a:srgbClr val="004992"/>
              </a:solidFill>
              <a:latin typeface="+mn-lt"/>
              <a:ea typeface="+mn-ea"/>
            </a:endParaRPr>
          </a:p>
        </p:txBody>
      </p:sp>
      <p:sp>
        <p:nvSpPr>
          <p:cNvPr id="7" name="Rectangle 60"/>
          <p:cNvSpPr>
            <a:spLocks noChangeArrowheads="1"/>
          </p:cNvSpPr>
          <p:nvPr/>
        </p:nvSpPr>
        <p:spPr bwMode="auto">
          <a:xfrm>
            <a:off x="7253116"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10" name="Rectangle 60"/>
          <p:cNvSpPr>
            <a:spLocks noChangeArrowheads="1"/>
          </p:cNvSpPr>
          <p:nvPr/>
        </p:nvSpPr>
        <p:spPr bwMode="auto">
          <a:xfrm>
            <a:off x="5104276"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11" name="Rectangle 60"/>
          <p:cNvSpPr>
            <a:spLocks noChangeArrowheads="1"/>
          </p:cNvSpPr>
          <p:nvPr/>
        </p:nvSpPr>
        <p:spPr bwMode="auto">
          <a:xfrm>
            <a:off x="2904871"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32</a:t>
            </a:fld>
            <a:endParaRPr lang="de-DE" altLang="de-DE">
              <a:latin typeface="+mn-lt"/>
              <a:ea typeface="+mn-ea"/>
            </a:endParaRPr>
          </a:p>
        </p:txBody>
      </p:sp>
    </p:spTree>
    <p:extLst>
      <p:ext uri="{BB962C8B-B14F-4D97-AF65-F5344CB8AC3E}">
        <p14:creationId xmlns:p14="http://schemas.microsoft.com/office/powerpoint/2010/main" val="15385463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765356"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65356"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ar-SA" altLang="de-DE" sz="2400">
                <a:solidFill>
                  <a:srgbClr val="004992"/>
                </a:solidFill>
                <a:latin typeface="+mn-lt"/>
                <a:ea typeface="+mn-ea"/>
              </a:rPr>
              <a:t>في مادا يفكر الشرطي... هل هو دائما صحيح أو صحيح جزئيا؟</a:t>
            </a:r>
            <a:endParaRPr lang="de-DE" altLang="de-DE" sz="2400" dirty="0">
              <a:solidFill>
                <a:srgbClr val="004992"/>
              </a:solidFill>
              <a:latin typeface="+mn-lt"/>
              <a:ea typeface="+mn-ea"/>
            </a:endParaRPr>
          </a:p>
        </p:txBody>
      </p:sp>
      <p:sp>
        <p:nvSpPr>
          <p:cNvPr id="7" name="Rectangle 60"/>
          <p:cNvSpPr>
            <a:spLocks noChangeArrowheads="1"/>
          </p:cNvSpPr>
          <p:nvPr/>
        </p:nvSpPr>
        <p:spPr bwMode="auto">
          <a:xfrm>
            <a:off x="7253116"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10" name="Rectangle 60"/>
          <p:cNvSpPr>
            <a:spLocks noChangeArrowheads="1"/>
          </p:cNvSpPr>
          <p:nvPr/>
        </p:nvSpPr>
        <p:spPr bwMode="auto">
          <a:xfrm>
            <a:off x="5104276"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33</a:t>
            </a:fld>
            <a:endParaRPr lang="de-DE" altLang="de-DE">
              <a:latin typeface="+mn-lt"/>
              <a:ea typeface="+mn-ea"/>
            </a:endParaRPr>
          </a:p>
        </p:txBody>
      </p:sp>
    </p:spTree>
    <p:extLst>
      <p:ext uri="{BB962C8B-B14F-4D97-AF65-F5344CB8AC3E}">
        <p14:creationId xmlns:p14="http://schemas.microsoft.com/office/powerpoint/2010/main" val="173100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eaLnBrk="1" hangingPunct="1">
              <a:spcBef>
                <a:spcPct val="0"/>
              </a:spcBef>
              <a:buFontTx/>
              <a:buNone/>
            </a:pPr>
            <a:endParaRPr lang="en-US" altLang="de-DE" sz="1800">
              <a:latin typeface="Calibri Ligh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765356"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65356"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ar-SA" altLang="de-DE" sz="2400">
                <a:solidFill>
                  <a:srgbClr val="004992"/>
                </a:solidFill>
                <a:latin typeface="+mn-lt"/>
                <a:ea typeface="+mn-ea"/>
              </a:rPr>
              <a:t>في مادا يفكر الشرطي... هل هو دائما صحيح أو صحيح جزئيا؟</a:t>
            </a:r>
            <a:endParaRPr lang="de-DE" altLang="de-DE" sz="2400" dirty="0">
              <a:solidFill>
                <a:srgbClr val="004992"/>
              </a:solidFill>
              <a:latin typeface="+mn-lt"/>
              <a:ea typeface="+mn-ea"/>
            </a:endParaRP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34</a:t>
            </a:fld>
            <a:endParaRPr lang="de-DE" altLang="de-DE">
              <a:latin typeface="+mn-lt"/>
              <a:ea typeface="+mn-ea"/>
            </a:endParaRPr>
          </a:p>
        </p:txBody>
      </p:sp>
    </p:spTree>
    <p:extLst>
      <p:ext uri="{BB962C8B-B14F-4D97-AF65-F5344CB8AC3E}">
        <p14:creationId xmlns:p14="http://schemas.microsoft.com/office/powerpoint/2010/main" val="28172753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451123"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8"/>
          <p:cNvSpPr txBox="1"/>
          <p:nvPr/>
        </p:nvSpPr>
        <p:spPr>
          <a:xfrm>
            <a:off x="3451123" y="5884164"/>
            <a:ext cx="5326584" cy="384914"/>
          </a:xfrm>
          <a:prstGeom prst="rect">
            <a:avLst/>
          </a:prstGeom>
        </p:spPr>
        <p:txBody>
          <a:bodyPr lIns="0" tIns="12700" rIns="0" bIns="0">
            <a:spAutoFit/>
          </a:bodyPr>
          <a:lstStyle/>
          <a:p>
            <a:pPr algn="ctr" rtl="1" eaLnBrk="1" fontAlgn="auto" hangingPunct="1">
              <a:lnSpc>
                <a:spcPct val="105000"/>
              </a:lnSpc>
              <a:spcBef>
                <a:spcPts val="1999"/>
              </a:spcBef>
              <a:spcAft>
                <a:spcPts val="0"/>
              </a:spcAft>
              <a:defRPr/>
            </a:pPr>
            <a:r>
              <a:rPr lang="ar-SA" sz="2400" spc="-10">
                <a:solidFill>
                  <a:srgbClr val="004992"/>
                </a:solidFill>
                <a:latin typeface="+mn-lt"/>
                <a:ea typeface="+mn-ea"/>
              </a:rPr>
              <a:t>هل الموظفة في البنك خائفة؟</a:t>
            </a:r>
            <a:endParaRPr sz="2400" dirty="0">
              <a:solidFill>
                <a:srgbClr val="004992"/>
              </a:solidFill>
              <a:latin typeface="+mn-lt"/>
              <a:ea typeface="+mn-ea"/>
            </a:endParaRPr>
          </a:p>
        </p:txBody>
      </p:sp>
      <p:sp>
        <p:nvSpPr>
          <p:cNvPr id="24" name="Shape Penutup"/>
          <p:cNvSpPr/>
          <p:nvPr/>
        </p:nvSpPr>
        <p:spPr bwMode="gray">
          <a:xfrm>
            <a:off x="8752307"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3425723"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3425723"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Caption_22"/>
          <p:cNvSpPr txBox="1">
            <a:spLocks noChangeArrowheads="1"/>
          </p:cNvSpPr>
          <p:nvPr/>
        </p:nvSpPr>
        <p:spPr bwMode="auto">
          <a:xfrm>
            <a:off x="6391020"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ct val="0"/>
              </a:spcBef>
              <a:buFontTx/>
              <a:buNone/>
            </a:pPr>
            <a:r>
              <a:rPr lang="he-IL" altLang="de-DE" sz="1000" b="1" dirty="0">
                <a:latin typeface="+mn-lt"/>
                <a:ea typeface="+mn-ea"/>
              </a:rPr>
              <a:t>ב</a:t>
            </a:r>
          </a:p>
          <a:p>
            <a:pPr algn="ctr" rtl="1" eaLnBrk="1" hangingPunct="1">
              <a:spcBef>
                <a:spcPct val="0"/>
              </a:spcBef>
              <a:buFontTx/>
              <a:buNone/>
            </a:pPr>
            <a:r>
              <a:rPr lang="he-IL" altLang="de-DE" sz="1000" b="1" dirty="0">
                <a:latin typeface="+mn-lt"/>
                <a:ea typeface="+mn-ea"/>
              </a:rPr>
              <a:t>נ</a:t>
            </a:r>
          </a:p>
          <a:p>
            <a:pPr algn="ctr" rtl="1" eaLnBrk="1" hangingPunct="1">
              <a:spcBef>
                <a:spcPct val="0"/>
              </a:spcBef>
              <a:buFontTx/>
              <a:buNone/>
            </a:pPr>
            <a:r>
              <a:rPr lang="he-IL" altLang="de-DE" sz="1000" b="1" dirty="0">
                <a:latin typeface="+mn-lt"/>
                <a:ea typeface="+mn-ea"/>
              </a:rPr>
              <a:t>ק</a:t>
            </a:r>
            <a:endParaRPr lang="en-US" altLang="de-DE" sz="3600" b="1" dirty="0">
              <a:latin typeface="+mn-lt"/>
              <a:ea typeface="+mn-ea"/>
            </a:endParaRPr>
          </a:p>
        </p:txBody>
      </p:sp>
      <p:sp>
        <p:nvSpPr>
          <p:cNvPr id="28" name="Caption_23"/>
          <p:cNvSpPr>
            <a:spLocks/>
          </p:cNvSpPr>
          <p:nvPr/>
        </p:nvSpPr>
        <p:spPr bwMode="auto">
          <a:xfrm>
            <a:off x="4649788"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rtl="1"/>
            <a:r>
              <a:rPr lang="ar-SA" altLang="de-DE" sz="1100" b="1">
                <a:latin typeface="+mn-lt"/>
                <a:ea typeface="+mn-ea"/>
              </a:rPr>
              <a:t>أعطني المال أو سأطلق النار...</a:t>
            </a:r>
            <a:endParaRPr lang="de-DE" altLang="de-DE" sz="1100" dirty="0">
              <a:latin typeface="+mn-lt"/>
              <a:ea typeface="+mn-ea"/>
            </a:endParaRPr>
          </a:p>
        </p:txBody>
      </p:sp>
      <p:sp>
        <p:nvSpPr>
          <p:cNvPr id="29" name="Caption_24"/>
          <p:cNvSpPr/>
          <p:nvPr/>
        </p:nvSpPr>
        <p:spPr bwMode="gray">
          <a:xfrm flipH="1">
            <a:off x="4101148"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r>
              <a:rPr lang="ar-SA" altLang="de-DE" sz="1100" b="1">
                <a:solidFill>
                  <a:sysClr val="windowText" lastClr="000000"/>
                </a:solidFill>
              </a:rPr>
              <a:t>متعة كتيرة لك ياصغير...</a:t>
            </a:r>
            <a:endParaRPr lang="en-GB" altLang="de-DE" sz="1100" b="1" dirty="0">
              <a:solidFill>
                <a:sysClr val="windowText" lastClr="000000"/>
              </a:solidFill>
            </a:endParaRPr>
          </a:p>
        </p:txBody>
      </p:sp>
      <p:sp>
        <p:nvSpPr>
          <p:cNvPr id="31" name="Caption_29"/>
          <p:cNvSpPr/>
          <p:nvPr/>
        </p:nvSpPr>
        <p:spPr bwMode="gray">
          <a:xfrm rot="336753">
            <a:off x="6583345"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a:solidFill>
                <a:schemeClr val="tx1"/>
              </a:solidFill>
              <a:latin typeface="+mj-lt"/>
            </a:endParaRPr>
          </a:p>
        </p:txBody>
      </p:sp>
      <p:pic>
        <p:nvPicPr>
          <p:cNvPr id="32"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28"/>
          <p:cNvSpPr/>
          <p:nvPr/>
        </p:nvSpPr>
        <p:spPr>
          <a:xfrm>
            <a:off x="6334180" y="1752600"/>
            <a:ext cx="411480" cy="169277"/>
          </a:xfrm>
          <a:prstGeom prst="rect">
            <a:avLst/>
          </a:prstGeom>
          <a:solidFill>
            <a:schemeClr val="bg1"/>
          </a:solidFill>
        </p:spPr>
        <p:txBody>
          <a:bodyPr wrap="none" lIns="0" tIns="0" rIns="0" bIns="0">
            <a:noAutofit/>
          </a:bodyPr>
          <a:lstStyle/>
          <a:p>
            <a:pPr algn="ctr" rtl="1"/>
            <a:r>
              <a:rPr lang="he-IL" sz="1200" b="1" dirty="0">
                <a:latin typeface="+mn-lt"/>
                <a:ea typeface="+mn-ea"/>
              </a:rPr>
              <a:t>ו</a:t>
            </a:r>
            <a:r>
              <a:rPr lang="ar-SA" sz="1200" b="1" dirty="0">
                <a:latin typeface="+mn-lt"/>
                <a:ea typeface="+mn-ea"/>
              </a:rPr>
              <a:t>واو!</a:t>
            </a:r>
            <a:endParaRPr lang="en-US" sz="1200" b="1" dirty="0">
              <a:latin typeface="+mn-lt"/>
              <a:ea typeface="+mn-ea"/>
            </a:endParaRPr>
          </a:p>
        </p:txBody>
      </p:sp>
      <p:sp>
        <p:nvSpPr>
          <p:cNvPr id="21" name="Caption_30"/>
          <p:cNvSpPr/>
          <p:nvPr/>
        </p:nvSpPr>
        <p:spPr bwMode="gray">
          <a:xfrm>
            <a:off x="6681343"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2169434"/>
              </a:avLst>
            </a:prstTxWarp>
          </a:bodyPr>
          <a:lstStyle/>
          <a:p>
            <a:pPr algn="ctr" rtl="1"/>
            <a:r>
              <a:rPr lang="he-IL" b="1" spc="600" dirty="0">
                <a:ln w="19050">
                  <a:solidFill>
                    <a:srgbClr val="000000"/>
                  </a:solidFill>
                </a:ln>
                <a:solidFill>
                  <a:schemeClr val="tx1"/>
                </a:solidFill>
              </a:rPr>
              <a:t>צעצעים</a:t>
            </a:r>
            <a:endParaRPr lang="en-US" sz="1600" b="1" spc="600" dirty="0">
              <a:ln w="19050">
                <a:solidFill>
                  <a:srgbClr val="000000"/>
                </a:solidFill>
              </a:ln>
              <a:solidFill>
                <a:schemeClr val="tx1"/>
              </a:solidFill>
            </a:endParaRPr>
          </a:p>
        </p:txBody>
      </p:sp>
      <p:sp>
        <p:nvSpPr>
          <p:cNvPr id="33" name="Rectangle 60"/>
          <p:cNvSpPr>
            <a:spLocks noChangeArrowheads="1"/>
          </p:cNvSpPr>
          <p:nvPr/>
        </p:nvSpPr>
        <p:spPr bwMode="auto">
          <a:xfrm>
            <a:off x="3505300"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34" name="Rectangle 60"/>
          <p:cNvSpPr>
            <a:spLocks noChangeArrowheads="1"/>
          </p:cNvSpPr>
          <p:nvPr/>
        </p:nvSpPr>
        <p:spPr bwMode="auto">
          <a:xfrm>
            <a:off x="6110124"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35" name="Rectangle 60"/>
          <p:cNvSpPr>
            <a:spLocks noChangeArrowheads="1"/>
          </p:cNvSpPr>
          <p:nvPr/>
        </p:nvSpPr>
        <p:spPr bwMode="auto">
          <a:xfrm>
            <a:off x="6110124"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a:solidFill>
                  <a:schemeClr val="bg1"/>
                </a:solidFill>
                <a:latin typeface="+mn-lt"/>
                <a:ea typeface="+mn-ea"/>
              </a:rPr>
              <a:t>؟</a:t>
            </a:r>
            <a:endParaRPr lang="de-DE" altLang="de-DE" sz="4400" dirty="0">
              <a:solidFill>
                <a:schemeClr val="bg1"/>
              </a:solidFill>
              <a:latin typeface="+mn-lt"/>
              <a:ea typeface="+mn-ea"/>
            </a:endParaRPr>
          </a:p>
        </p:txBody>
      </p:sp>
      <p:sp>
        <p:nvSpPr>
          <p:cNvPr id="22" name="Shape Penutup"/>
          <p:cNvSpPr/>
          <p:nvPr/>
        </p:nvSpPr>
        <p:spPr bwMode="gray">
          <a:xfrm>
            <a:off x="3425723"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35</a:t>
            </a:fld>
            <a:endParaRPr lang="de-DE" altLang="de-DE">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451123"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hape Penutup"/>
          <p:cNvSpPr/>
          <p:nvPr/>
        </p:nvSpPr>
        <p:spPr bwMode="gray">
          <a:xfrm>
            <a:off x="3425723"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Caption_18"/>
          <p:cNvSpPr txBox="1"/>
          <p:nvPr/>
        </p:nvSpPr>
        <p:spPr>
          <a:xfrm>
            <a:off x="3451123" y="5884164"/>
            <a:ext cx="5326584" cy="384914"/>
          </a:xfrm>
          <a:prstGeom prst="rect">
            <a:avLst/>
          </a:prstGeom>
        </p:spPr>
        <p:txBody>
          <a:bodyPr lIns="0" tIns="12700" rIns="0" bIns="0">
            <a:spAutoFit/>
          </a:bodyPr>
          <a:lstStyle/>
          <a:p>
            <a:pPr algn="ctr" rtl="1" eaLnBrk="1" fontAlgn="auto" hangingPunct="1">
              <a:lnSpc>
                <a:spcPct val="105000"/>
              </a:lnSpc>
              <a:spcBef>
                <a:spcPts val="1999"/>
              </a:spcBef>
              <a:spcAft>
                <a:spcPts val="0"/>
              </a:spcAft>
              <a:defRPr/>
            </a:pPr>
            <a:r>
              <a:rPr lang="ar-SA" sz="2400" spc="-10">
                <a:solidFill>
                  <a:srgbClr val="004992"/>
                </a:solidFill>
                <a:latin typeface="+mn-lt"/>
                <a:ea typeface="+mn-ea"/>
              </a:rPr>
              <a:t>هل الموظفة في البنك خائفة؟</a:t>
            </a:r>
            <a:endParaRPr sz="2400" dirty="0">
              <a:solidFill>
                <a:srgbClr val="004992"/>
              </a:solidFill>
              <a:latin typeface="+mn-lt"/>
              <a:ea typeface="+mn-ea"/>
            </a:endParaRPr>
          </a:p>
        </p:txBody>
      </p:sp>
      <p:sp>
        <p:nvSpPr>
          <p:cNvPr id="24" name="Shape Penutup"/>
          <p:cNvSpPr/>
          <p:nvPr/>
        </p:nvSpPr>
        <p:spPr bwMode="gray">
          <a:xfrm>
            <a:off x="8752307"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3425723"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3425723"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Caption_22"/>
          <p:cNvSpPr txBox="1">
            <a:spLocks noChangeArrowheads="1"/>
          </p:cNvSpPr>
          <p:nvPr/>
        </p:nvSpPr>
        <p:spPr bwMode="auto">
          <a:xfrm>
            <a:off x="6391020"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ct val="0"/>
              </a:spcBef>
              <a:buFontTx/>
              <a:buNone/>
            </a:pPr>
            <a:r>
              <a:rPr lang="he-IL" altLang="de-DE" sz="1000" b="1" dirty="0">
                <a:latin typeface="+mn-lt"/>
                <a:ea typeface="+mn-ea"/>
              </a:rPr>
              <a:t>ב</a:t>
            </a:r>
          </a:p>
          <a:p>
            <a:pPr algn="ctr" rtl="1" eaLnBrk="1" hangingPunct="1">
              <a:spcBef>
                <a:spcPct val="0"/>
              </a:spcBef>
              <a:buFontTx/>
              <a:buNone/>
            </a:pPr>
            <a:r>
              <a:rPr lang="he-IL" altLang="de-DE" sz="1000" b="1" dirty="0">
                <a:latin typeface="+mn-lt"/>
                <a:ea typeface="+mn-ea"/>
              </a:rPr>
              <a:t>נ</a:t>
            </a:r>
          </a:p>
          <a:p>
            <a:pPr algn="ctr" rtl="1" eaLnBrk="1" hangingPunct="1">
              <a:spcBef>
                <a:spcPct val="0"/>
              </a:spcBef>
              <a:buFontTx/>
              <a:buNone/>
            </a:pPr>
            <a:r>
              <a:rPr lang="he-IL" altLang="de-DE" sz="1000" b="1" dirty="0">
                <a:latin typeface="+mn-lt"/>
                <a:ea typeface="+mn-ea"/>
              </a:rPr>
              <a:t>ק</a:t>
            </a:r>
            <a:endParaRPr lang="en-US" altLang="de-DE" sz="3600" b="1" dirty="0">
              <a:latin typeface="+mn-lt"/>
              <a:ea typeface="+mn-ea"/>
            </a:endParaRPr>
          </a:p>
        </p:txBody>
      </p:sp>
      <p:sp>
        <p:nvSpPr>
          <p:cNvPr id="28" name="Caption_23"/>
          <p:cNvSpPr>
            <a:spLocks/>
          </p:cNvSpPr>
          <p:nvPr/>
        </p:nvSpPr>
        <p:spPr bwMode="auto">
          <a:xfrm>
            <a:off x="4649788"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rtl="1"/>
            <a:r>
              <a:rPr lang="ar-SA" altLang="de-DE" sz="1100" b="1">
                <a:latin typeface="+mn-lt"/>
                <a:ea typeface="+mn-ea"/>
              </a:rPr>
              <a:t>أعطني المال أو سأطلق النار...</a:t>
            </a:r>
            <a:endParaRPr lang="de-DE" altLang="de-DE" sz="1100" dirty="0">
              <a:latin typeface="+mn-lt"/>
              <a:ea typeface="+mn-ea"/>
            </a:endParaRPr>
          </a:p>
        </p:txBody>
      </p:sp>
      <p:sp>
        <p:nvSpPr>
          <p:cNvPr id="29" name="Caption_24"/>
          <p:cNvSpPr/>
          <p:nvPr/>
        </p:nvSpPr>
        <p:spPr bwMode="gray">
          <a:xfrm flipH="1">
            <a:off x="4101148"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r>
              <a:rPr lang="ar-SA" altLang="de-DE" sz="1100" b="1">
                <a:solidFill>
                  <a:sysClr val="windowText" lastClr="000000"/>
                </a:solidFill>
              </a:rPr>
              <a:t>متعة كتيرة لك ياصغير...</a:t>
            </a:r>
            <a:endParaRPr lang="en-GB" altLang="de-DE" sz="1100" b="1" dirty="0">
              <a:solidFill>
                <a:sysClr val="windowText" lastClr="000000"/>
              </a:solidFill>
            </a:endParaRPr>
          </a:p>
        </p:txBody>
      </p:sp>
      <p:sp>
        <p:nvSpPr>
          <p:cNvPr id="31" name="Caption_29"/>
          <p:cNvSpPr/>
          <p:nvPr/>
        </p:nvSpPr>
        <p:spPr bwMode="gray">
          <a:xfrm rot="336753">
            <a:off x="6583345"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a:solidFill>
                <a:schemeClr val="tx1"/>
              </a:solidFill>
              <a:latin typeface="+mj-lt"/>
            </a:endParaRPr>
          </a:p>
        </p:txBody>
      </p:sp>
      <p:pic>
        <p:nvPicPr>
          <p:cNvPr id="32"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28"/>
          <p:cNvSpPr/>
          <p:nvPr/>
        </p:nvSpPr>
        <p:spPr>
          <a:xfrm>
            <a:off x="6334180" y="1752600"/>
            <a:ext cx="411480" cy="169277"/>
          </a:xfrm>
          <a:prstGeom prst="rect">
            <a:avLst/>
          </a:prstGeom>
          <a:solidFill>
            <a:schemeClr val="bg1"/>
          </a:solidFill>
        </p:spPr>
        <p:txBody>
          <a:bodyPr wrap="none" lIns="0" tIns="0" rIns="0" bIns="0">
            <a:noAutofit/>
          </a:bodyPr>
          <a:lstStyle/>
          <a:p>
            <a:pPr algn="ctr" rtl="1"/>
            <a:r>
              <a:rPr lang="he-IL" sz="1200" b="1" dirty="0">
                <a:latin typeface="+mn-lt"/>
                <a:ea typeface="+mn-ea"/>
              </a:rPr>
              <a:t>ו</a:t>
            </a:r>
            <a:r>
              <a:rPr lang="ar-SA" sz="1200" b="1" dirty="0">
                <a:latin typeface="+mn-lt"/>
                <a:ea typeface="+mn-ea"/>
              </a:rPr>
              <a:t>واو!</a:t>
            </a:r>
            <a:endParaRPr lang="en-US" sz="1200" b="1" dirty="0">
              <a:latin typeface="+mn-lt"/>
              <a:ea typeface="+mn-ea"/>
            </a:endParaRPr>
          </a:p>
        </p:txBody>
      </p:sp>
      <p:sp>
        <p:nvSpPr>
          <p:cNvPr id="21" name="Caption_30"/>
          <p:cNvSpPr/>
          <p:nvPr/>
        </p:nvSpPr>
        <p:spPr bwMode="gray">
          <a:xfrm>
            <a:off x="6681343"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2169434"/>
              </a:avLst>
            </a:prstTxWarp>
          </a:bodyPr>
          <a:lstStyle/>
          <a:p>
            <a:pPr algn="ctr" rtl="1"/>
            <a:r>
              <a:rPr lang="he-IL" b="1" spc="600" dirty="0">
                <a:ln w="19050">
                  <a:solidFill>
                    <a:srgbClr val="000000"/>
                  </a:solidFill>
                </a:ln>
                <a:solidFill>
                  <a:schemeClr val="tx1"/>
                </a:solidFill>
              </a:rPr>
              <a:t>צעצעים</a:t>
            </a:r>
            <a:endParaRPr lang="en-US" sz="1600" b="1" spc="600" dirty="0">
              <a:ln w="19050">
                <a:solidFill>
                  <a:srgbClr val="000000"/>
                </a:solidFill>
              </a:ln>
              <a:solidFill>
                <a:schemeClr val="tx1"/>
              </a:solidFill>
            </a:endParaRP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36</a:t>
            </a:fld>
            <a:endParaRPr lang="de-DE" altLang="de-DE">
              <a:latin typeface="+mn-lt"/>
              <a:ea typeface="+mn-ea"/>
            </a:endParaRPr>
          </a:p>
        </p:txBody>
      </p:sp>
    </p:spTree>
    <p:extLst>
      <p:ext uri="{BB962C8B-B14F-4D97-AF65-F5344CB8AC3E}">
        <p14:creationId xmlns:p14="http://schemas.microsoft.com/office/powerpoint/2010/main" val="33864995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eaLnBrk="1" hangingPunct="1">
              <a:spcBef>
                <a:spcPct val="0"/>
              </a:spcBef>
              <a:buFontTx/>
              <a:buNone/>
            </a:pPr>
            <a:endParaRPr lang="en-US" altLang="de-DE" sz="1800">
              <a:latin typeface="Calibri Light"/>
            </a:endParaRPr>
          </a:p>
        </p:txBody>
      </p:sp>
      <p:sp>
        <p:nvSpPr>
          <p:cNvPr id="94212" name="Text Box 5"/>
          <p:cNvSpPr txBox="1">
            <a:spLocks noChangeArrowheads="1"/>
          </p:cNvSpPr>
          <p:nvPr/>
        </p:nvSpPr>
        <p:spPr bwMode="auto">
          <a:xfrm>
            <a:off x="3048794" y="5210176"/>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eaLnBrk="1" hangingPunct="1">
              <a:spcBef>
                <a:spcPct val="0"/>
              </a:spcBef>
              <a:buFontTx/>
              <a:buNone/>
            </a:pPr>
            <a:r>
              <a:rPr lang="de-DE" altLang="de-DE" sz="1200" b="1">
                <a:solidFill>
                  <a:srgbClr val="333333"/>
                </a:solidFill>
                <a:latin typeface="+mn-lt"/>
                <a:ea typeface="+mn-ea"/>
                <a:cs typeface="+mn-cs"/>
              </a:rPr>
              <a:t>Warning! A storm front is approaching the coast! Leave the beach</a:t>
            </a:r>
            <a:endParaRPr lang="en-GB" altLang="de-DE" sz="1800" b="1">
              <a:solidFill>
                <a:srgbClr val="333333"/>
              </a:solidFill>
              <a:latin typeface="+mn-lt"/>
              <a:ea typeface="+mn-ea"/>
              <a:cs typeface="+mn-cs"/>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874639"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p:cNvSpPr>
          <p:nvPr/>
        </p:nvSpPr>
        <p:spPr bwMode="auto">
          <a:xfrm>
            <a:off x="6571615" y="5138928"/>
            <a:ext cx="1554480" cy="548640"/>
          </a:xfrm>
          <a:prstGeom prst="roundRect">
            <a:avLst/>
          </a:prstGeom>
          <a:noFill/>
          <a:ln w="9144">
            <a:noFill/>
            <a:round/>
            <a:headEnd/>
            <a:tailEnd/>
          </a:ln>
        </p:spPr>
        <p:txBody>
          <a:bodyPr lIns="0" tIns="0" rIns="0" bIns="0" anchor="ctr" anchorCtr="0"/>
          <a:lstStyle/>
          <a:p>
            <a:pPr algn="ctr" rtl="1" eaLnBrk="1" fontAlgn="auto" hangingPunct="1">
              <a:spcBef>
                <a:spcPts val="0"/>
              </a:spcBef>
              <a:spcAft>
                <a:spcPts val="0"/>
              </a:spcAft>
              <a:defRPr/>
            </a:pPr>
            <a:r>
              <a:rPr lang="en-US" sz="1100" b="1" spc="-5">
                <a:solidFill>
                  <a:srgbClr val="333333"/>
                </a:solidFill>
                <a:latin typeface="+mn-lt"/>
                <a:ea typeface="+mn-ea"/>
              </a:rPr>
              <a:t>Warning! A storm front is approaching the coast! Leave the beach!</a:t>
            </a:r>
            <a:endParaRPr lang="en-US" sz="1100" b="1" spc="-5" dirty="0">
              <a:solidFill>
                <a:srgbClr val="333333"/>
              </a:solidFill>
              <a:latin typeface="+mn-lt"/>
              <a:ea typeface="+mn-ea"/>
            </a:endParaRPr>
          </a:p>
        </p:txBody>
      </p:sp>
      <p:sp>
        <p:nvSpPr>
          <p:cNvPr id="13" name="Caption_11"/>
          <p:cNvSpPr txBox="1"/>
          <p:nvPr/>
        </p:nvSpPr>
        <p:spPr>
          <a:xfrm>
            <a:off x="2874639" y="5884164"/>
            <a:ext cx="6479552" cy="384914"/>
          </a:xfrm>
          <a:prstGeom prst="rect">
            <a:avLst/>
          </a:prstGeom>
        </p:spPr>
        <p:txBody>
          <a:bodyPr lIns="0" tIns="12700" rIns="0" bIns="0">
            <a:spAutoFit/>
          </a:bodyPr>
          <a:lstStyle/>
          <a:p>
            <a:pPr marL="12700" algn="ctr" rtl="1" eaLnBrk="1" fontAlgn="auto" hangingPunct="1">
              <a:lnSpc>
                <a:spcPct val="105000"/>
              </a:lnSpc>
              <a:spcBef>
                <a:spcPts val="1999"/>
              </a:spcBef>
              <a:spcAft>
                <a:spcPts val="0"/>
              </a:spcAft>
              <a:defRPr/>
            </a:pPr>
            <a:r>
              <a:rPr lang="ar-SA" sz="2400" spc="-5">
                <a:solidFill>
                  <a:srgbClr val="004992"/>
                </a:solidFill>
                <a:latin typeface="+mn-lt"/>
                <a:ea typeface="+mn-ea"/>
              </a:rPr>
              <a:t>هل الأب والابن يذهبون في القارب؟</a:t>
            </a:r>
            <a:endParaRPr sz="2400" dirty="0">
              <a:solidFill>
                <a:srgbClr val="004992"/>
              </a:solidFill>
              <a:latin typeface="+mn-lt"/>
              <a:ea typeface="+mn-ea"/>
            </a:endParaRPr>
          </a:p>
        </p:txBody>
      </p:sp>
      <p:sp>
        <p:nvSpPr>
          <p:cNvPr id="15" name="Caption_13"/>
          <p:cNvSpPr>
            <a:spLocks/>
          </p:cNvSpPr>
          <p:nvPr/>
        </p:nvSpPr>
        <p:spPr bwMode="auto">
          <a:xfrm>
            <a:off x="6885989" y="5029200"/>
            <a:ext cx="548640" cy="466344"/>
          </a:xfrm>
          <a:prstGeom prst="roundRect">
            <a:avLst/>
          </a:prstGeom>
          <a:solidFill>
            <a:schemeClr val="bg1"/>
          </a:solidFill>
          <a:ln w="9144">
            <a:noFill/>
            <a:round/>
            <a:headEnd/>
            <a:tailEnd/>
          </a:ln>
        </p:spPr>
        <p:txBody>
          <a:bodyPr lIns="0" tIns="0" rIns="0" bIns="0" anchor="ctr" anchorCtr="0"/>
          <a:lstStyle/>
          <a:p>
            <a:pPr algn="ctr" rtl="1" eaLnBrk="1" fontAlgn="auto" hangingPunct="1">
              <a:spcBef>
                <a:spcPts val="0"/>
              </a:spcBef>
              <a:spcAft>
                <a:spcPts val="0"/>
              </a:spcAft>
              <a:defRPr/>
            </a:pPr>
            <a:r>
              <a:rPr lang="en-US" sz="1400" b="1" spc="-5" dirty="0">
                <a:solidFill>
                  <a:srgbClr val="333333"/>
                </a:solidFill>
                <a:latin typeface="+mn-lt"/>
                <a:ea typeface="+mn-ea"/>
              </a:rPr>
              <a:t> </a:t>
            </a:r>
          </a:p>
        </p:txBody>
      </p:sp>
      <p:sp>
        <p:nvSpPr>
          <p:cNvPr id="14" name="Caption_12"/>
          <p:cNvSpPr>
            <a:spLocks/>
          </p:cNvSpPr>
          <p:nvPr/>
        </p:nvSpPr>
        <p:spPr bwMode="auto">
          <a:xfrm>
            <a:off x="6516751" y="5202936"/>
            <a:ext cx="1783080" cy="484632"/>
          </a:xfrm>
          <a:prstGeom prst="roundRect">
            <a:avLst/>
          </a:prstGeom>
          <a:solidFill>
            <a:schemeClr val="bg1"/>
          </a:solidFill>
          <a:ln w="9144">
            <a:noFill/>
            <a:round/>
            <a:headEnd/>
            <a:tailEnd/>
          </a:ln>
        </p:spPr>
        <p:txBody>
          <a:bodyPr lIns="0" tIns="0" rIns="0" bIns="0" anchor="ctr" anchorCtr="0"/>
          <a:lstStyle/>
          <a:p>
            <a:pPr algn="ctr" rtl="1" eaLnBrk="1" fontAlgn="auto" hangingPunct="1">
              <a:spcBef>
                <a:spcPts val="0"/>
              </a:spcBef>
              <a:spcAft>
                <a:spcPts val="0"/>
              </a:spcAft>
              <a:defRPr/>
            </a:pPr>
            <a:r>
              <a:rPr lang="ar-SA" sz="1400" b="1" spc="-5">
                <a:solidFill>
                  <a:srgbClr val="333333"/>
                </a:solidFill>
                <a:latin typeface="+mn-lt"/>
                <a:ea typeface="+mn-ea"/>
              </a:rPr>
              <a:t>تحذير! وأمام عاصفة تقترب من ساحل! ترك الشاطئ!</a:t>
            </a:r>
            <a:endParaRPr lang="en-US" sz="1400" b="1" spc="-5" dirty="0">
              <a:solidFill>
                <a:srgbClr val="333333"/>
              </a:solidFill>
              <a:latin typeface="+mn-lt"/>
              <a:ea typeface="+mn-ea"/>
            </a:endParaRPr>
          </a:p>
        </p:txBody>
      </p:sp>
      <p:sp>
        <p:nvSpPr>
          <p:cNvPr id="16" name="Rectangle 60"/>
          <p:cNvSpPr>
            <a:spLocks noChangeArrowheads="1"/>
          </p:cNvSpPr>
          <p:nvPr/>
        </p:nvSpPr>
        <p:spPr bwMode="auto">
          <a:xfrm>
            <a:off x="6111260"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17" name="Rectangle 60"/>
          <p:cNvSpPr>
            <a:spLocks noChangeArrowheads="1"/>
          </p:cNvSpPr>
          <p:nvPr/>
        </p:nvSpPr>
        <p:spPr bwMode="auto">
          <a:xfrm>
            <a:off x="3010867"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18" name="Rectangle 60"/>
          <p:cNvSpPr>
            <a:spLocks noChangeArrowheads="1"/>
          </p:cNvSpPr>
          <p:nvPr/>
        </p:nvSpPr>
        <p:spPr bwMode="auto">
          <a:xfrm>
            <a:off x="6111260"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de-DE" altLang="de-DE" sz="4400" dirty="0">
                <a:solidFill>
                  <a:schemeClr val="bg1"/>
                </a:solidFill>
                <a:latin typeface="+mn-lt"/>
                <a:ea typeface="+mn-ea"/>
              </a:rPr>
              <a:t>؟</a:t>
            </a: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37</a:t>
            </a:fld>
            <a:endParaRPr lang="de-DE" altLang="de-DE">
              <a:latin typeface="+mn-lt"/>
              <a:ea typeface="+mn-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eaLnBrk="1" hangingPunct="1">
              <a:spcBef>
                <a:spcPct val="0"/>
              </a:spcBef>
              <a:buFontTx/>
              <a:buNone/>
            </a:pPr>
            <a:endParaRPr lang="en-US" altLang="de-DE" sz="1800">
              <a:latin typeface="Calibri Light"/>
            </a:endParaRPr>
          </a:p>
        </p:txBody>
      </p:sp>
      <p:sp>
        <p:nvSpPr>
          <p:cNvPr id="94212" name="Text Box 5"/>
          <p:cNvSpPr txBox="1">
            <a:spLocks noChangeArrowheads="1"/>
          </p:cNvSpPr>
          <p:nvPr/>
        </p:nvSpPr>
        <p:spPr bwMode="auto">
          <a:xfrm>
            <a:off x="3048794" y="5210176"/>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eaLnBrk="1" hangingPunct="1">
              <a:spcBef>
                <a:spcPct val="0"/>
              </a:spcBef>
              <a:buFontTx/>
              <a:buNone/>
            </a:pPr>
            <a:r>
              <a:rPr lang="de-DE" altLang="de-DE" sz="1200" b="1">
                <a:solidFill>
                  <a:srgbClr val="333333"/>
                </a:solidFill>
                <a:latin typeface="+mn-lt"/>
                <a:ea typeface="+mn-ea"/>
                <a:cs typeface="+mn-cs"/>
              </a:rPr>
              <a:t>Warning! A storm front is approaching the coast! Leave the beach</a:t>
            </a:r>
            <a:endParaRPr lang="en-GB" altLang="de-DE" sz="1800" b="1">
              <a:solidFill>
                <a:srgbClr val="333333"/>
              </a:solidFill>
              <a:latin typeface="+mn-lt"/>
              <a:ea typeface="+mn-ea"/>
              <a:cs typeface="+mn-cs"/>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874639"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p:cNvSpPr>
          <p:nvPr/>
        </p:nvSpPr>
        <p:spPr bwMode="auto">
          <a:xfrm>
            <a:off x="6571615" y="5138928"/>
            <a:ext cx="1554480" cy="548640"/>
          </a:xfrm>
          <a:prstGeom prst="roundRect">
            <a:avLst/>
          </a:prstGeom>
          <a:noFill/>
          <a:ln w="9144">
            <a:noFill/>
            <a:round/>
            <a:headEnd/>
            <a:tailEnd/>
          </a:ln>
        </p:spPr>
        <p:txBody>
          <a:bodyPr lIns="0" tIns="0" rIns="0" bIns="0" anchor="ctr" anchorCtr="0"/>
          <a:lstStyle/>
          <a:p>
            <a:pPr algn="ctr" rtl="1" eaLnBrk="1" fontAlgn="auto" hangingPunct="1">
              <a:spcBef>
                <a:spcPts val="0"/>
              </a:spcBef>
              <a:spcAft>
                <a:spcPts val="0"/>
              </a:spcAft>
              <a:defRPr/>
            </a:pPr>
            <a:r>
              <a:rPr lang="en-US" sz="1100" b="1" spc="-5">
                <a:solidFill>
                  <a:srgbClr val="333333"/>
                </a:solidFill>
                <a:latin typeface="+mn-lt"/>
                <a:ea typeface="+mn-ea"/>
              </a:rPr>
              <a:t>Warning! A storm front is approaching the coast! Leave the beach!</a:t>
            </a:r>
            <a:endParaRPr lang="en-US" sz="1100" b="1" spc="-5" dirty="0">
              <a:solidFill>
                <a:srgbClr val="333333"/>
              </a:solidFill>
              <a:latin typeface="+mn-lt"/>
              <a:ea typeface="+mn-ea"/>
            </a:endParaRPr>
          </a:p>
        </p:txBody>
      </p:sp>
      <p:sp>
        <p:nvSpPr>
          <p:cNvPr id="13" name="Caption_11"/>
          <p:cNvSpPr txBox="1"/>
          <p:nvPr/>
        </p:nvSpPr>
        <p:spPr>
          <a:xfrm>
            <a:off x="2874639" y="5884164"/>
            <a:ext cx="6479552" cy="384914"/>
          </a:xfrm>
          <a:prstGeom prst="rect">
            <a:avLst/>
          </a:prstGeom>
        </p:spPr>
        <p:txBody>
          <a:bodyPr lIns="0" tIns="12700" rIns="0" bIns="0">
            <a:spAutoFit/>
          </a:bodyPr>
          <a:lstStyle/>
          <a:p>
            <a:pPr marL="12700" algn="ctr" rtl="1" eaLnBrk="1" fontAlgn="auto" hangingPunct="1">
              <a:lnSpc>
                <a:spcPct val="105000"/>
              </a:lnSpc>
              <a:spcBef>
                <a:spcPts val="1999"/>
              </a:spcBef>
              <a:spcAft>
                <a:spcPts val="0"/>
              </a:spcAft>
              <a:defRPr/>
            </a:pPr>
            <a:r>
              <a:rPr lang="ar-SA" sz="2400" spc="-5">
                <a:solidFill>
                  <a:srgbClr val="004992"/>
                </a:solidFill>
                <a:latin typeface="+mn-lt"/>
                <a:ea typeface="+mn-ea"/>
              </a:rPr>
              <a:t>هل الأب والابن يذهبون في القارب؟</a:t>
            </a:r>
            <a:endParaRPr sz="2400" dirty="0">
              <a:solidFill>
                <a:srgbClr val="004992"/>
              </a:solidFill>
              <a:latin typeface="+mn-lt"/>
              <a:ea typeface="+mn-ea"/>
            </a:endParaRPr>
          </a:p>
        </p:txBody>
      </p:sp>
      <p:sp>
        <p:nvSpPr>
          <p:cNvPr id="15" name="Caption_13"/>
          <p:cNvSpPr>
            <a:spLocks/>
          </p:cNvSpPr>
          <p:nvPr/>
        </p:nvSpPr>
        <p:spPr bwMode="auto">
          <a:xfrm>
            <a:off x="6885989" y="5029200"/>
            <a:ext cx="548640" cy="466344"/>
          </a:xfrm>
          <a:prstGeom prst="roundRect">
            <a:avLst/>
          </a:prstGeom>
          <a:solidFill>
            <a:schemeClr val="bg1"/>
          </a:solidFill>
          <a:ln w="9144">
            <a:noFill/>
            <a:round/>
            <a:headEnd/>
            <a:tailEnd/>
          </a:ln>
        </p:spPr>
        <p:txBody>
          <a:bodyPr lIns="0" tIns="0" rIns="0" bIns="0" anchor="ctr" anchorCtr="0"/>
          <a:lstStyle/>
          <a:p>
            <a:pPr algn="ctr" rtl="1" eaLnBrk="1" fontAlgn="auto" hangingPunct="1">
              <a:spcBef>
                <a:spcPts val="0"/>
              </a:spcBef>
              <a:spcAft>
                <a:spcPts val="0"/>
              </a:spcAft>
              <a:defRPr/>
            </a:pPr>
            <a:r>
              <a:rPr lang="en-US" sz="1400" b="1" spc="-5" dirty="0">
                <a:solidFill>
                  <a:srgbClr val="333333"/>
                </a:solidFill>
                <a:latin typeface="+mn-lt"/>
                <a:ea typeface="+mn-ea"/>
              </a:rPr>
              <a:t> </a:t>
            </a:r>
          </a:p>
        </p:txBody>
      </p:sp>
      <p:sp>
        <p:nvSpPr>
          <p:cNvPr id="14" name="Caption_12"/>
          <p:cNvSpPr>
            <a:spLocks/>
          </p:cNvSpPr>
          <p:nvPr/>
        </p:nvSpPr>
        <p:spPr bwMode="auto">
          <a:xfrm>
            <a:off x="6516751" y="5202936"/>
            <a:ext cx="1783080" cy="484632"/>
          </a:xfrm>
          <a:prstGeom prst="roundRect">
            <a:avLst/>
          </a:prstGeom>
          <a:solidFill>
            <a:schemeClr val="bg1"/>
          </a:solidFill>
          <a:ln w="9144">
            <a:noFill/>
            <a:round/>
            <a:headEnd/>
            <a:tailEnd/>
          </a:ln>
        </p:spPr>
        <p:txBody>
          <a:bodyPr lIns="0" tIns="0" rIns="0" bIns="0" anchor="ctr" anchorCtr="0"/>
          <a:lstStyle/>
          <a:p>
            <a:pPr algn="ctr" rtl="1" eaLnBrk="1" fontAlgn="auto" hangingPunct="1">
              <a:spcBef>
                <a:spcPts val="0"/>
              </a:spcBef>
              <a:spcAft>
                <a:spcPts val="0"/>
              </a:spcAft>
              <a:defRPr/>
            </a:pPr>
            <a:r>
              <a:rPr lang="ar-SA" sz="1400" b="1" spc="-5">
                <a:solidFill>
                  <a:srgbClr val="333333"/>
                </a:solidFill>
                <a:latin typeface="+mn-lt"/>
                <a:ea typeface="+mn-ea"/>
              </a:rPr>
              <a:t>تحذير! وأمام عاصفة تقترب من ساحل! ترك الشاطئ!</a:t>
            </a:r>
            <a:endParaRPr lang="en-US" sz="1400" b="1" spc="-5" dirty="0">
              <a:solidFill>
                <a:srgbClr val="333333"/>
              </a:solidFill>
              <a:latin typeface="+mn-lt"/>
              <a:ea typeface="+mn-ea"/>
            </a:endParaRP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38</a:t>
            </a:fld>
            <a:endParaRPr lang="de-DE" altLang="de-DE">
              <a:latin typeface="+mn-lt"/>
              <a:ea typeface="+mn-ea"/>
            </a:endParaRPr>
          </a:p>
        </p:txBody>
      </p:sp>
    </p:spTree>
    <p:extLst>
      <p:ext uri="{BB962C8B-B14F-4D97-AF65-F5344CB8AC3E}">
        <p14:creationId xmlns:p14="http://schemas.microsoft.com/office/powerpoint/2010/main" val="726135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pPr algn="r"/>
            <a:r>
              <a:rPr lang="ar-SA" altLang="ko-KR" sz="3600" spc="-5" dirty="0">
                <a:latin typeface="+mn-lt"/>
                <a:ea typeface="+mn-ea"/>
                <a:cs typeface="+mn-cs"/>
              </a:rPr>
              <a:t>اختياري: فيديو كليب</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algn="r" defTabSz="914400" eaLnBrk="0" fontAlgn="base" hangingPunct="0">
              <a:spcAft>
                <a:spcPct val="0"/>
              </a:spcAft>
            </a:pPr>
            <a:r>
              <a:rPr lang="ar-SA" altLang="ko-KR" sz="2400" dirty="0">
                <a:solidFill>
                  <a:srgbClr val="004992"/>
                </a:solidFill>
              </a:rPr>
              <a:t>اختياري: عروض الفيديو كليب الدي يعالج موضوع اليوم في موقع على شبكة الإنترنت في العنوان</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algn="r" defTabSz="914400" eaLnBrk="0" fontAlgn="base" hangingPunct="0">
              <a:spcAft>
                <a:spcPct val="0"/>
              </a:spcAft>
            </a:pPr>
            <a:r>
              <a:rPr lang="ar-SA" altLang="ko-KR" sz="2400" dirty="0">
                <a:solidFill>
                  <a:srgbClr val="333333"/>
                </a:solidFill>
              </a:rPr>
              <a:t>بعد الفيديو، تناقش كيف هو ذات الصلة لموضوع اليوم</a:t>
            </a:r>
            <a:endParaRPr lang="de-DE" sz="2400" dirty="0">
              <a:solidFill>
                <a:srgbClr val="333333"/>
              </a:solidFill>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ar-SA" altLang="ko-KR" i="1" spc="-5" dirty="0">
                <a:solidFill>
                  <a:srgbClr val="333333"/>
                </a:solidFill>
                <a:latin typeface="+mn-lt"/>
                <a:ea typeface="+mn-ea"/>
              </a:rPr>
              <a:t>للمدربين</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algn="r" defTabSz="914400" rtl="1" eaLnBrk="0" fontAlgn="base" hangingPunct="0">
              <a:spcBef>
                <a:spcPts val="800"/>
              </a:spcBef>
              <a:spcAft>
                <a:spcPct val="0"/>
              </a:spcAft>
            </a:pPr>
            <a:r>
              <a:rPr lang="ar-SA" altLang="ko-KR" dirty="0">
                <a:solidFill>
                  <a:srgbClr val="333333"/>
                </a:solidFill>
                <a:latin typeface="+mn-lt"/>
                <a:ea typeface="+mn-ea"/>
              </a:rPr>
              <a:t>للمدربين: بعض لقطات الفيلم تحتوي على اللغة التي قد لا تكون مناسبة لجميع الجماهير من مختلف الثقافات. الرجاء بعناية الفيديو و الشاشة قبل أن تظهره</a:t>
            </a:r>
            <a:endParaRPr lang="de-DE" dirty="0">
              <a:solidFill>
                <a:srgbClr val="333333"/>
              </a:solidFill>
              <a:latin typeface="+mn-lt"/>
              <a:ea typeface="+mn-ea"/>
            </a:endParaRPr>
          </a:p>
        </p:txBody>
      </p:sp>
      <p:grpSp>
        <p:nvGrpSpPr>
          <p:cNvPr id="3" name="Group 2"/>
          <p:cNvGrpSpPr/>
          <p:nvPr/>
        </p:nvGrpSpPr>
        <p:grpSpPr>
          <a:xfrm>
            <a:off x="481720"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endParaRPr>
            </a:p>
          </p:txBody>
        </p:sp>
      </p:grpSp>
      <p:sp>
        <p:nvSpPr>
          <p:cNvPr id="4" name="Footer Placeholder 3"/>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39</a:t>
            </a:fld>
            <a:endParaRPr lang="de-DE" altLang="de-DE">
              <a:latin typeface="+mn-lt"/>
              <a:ea typeface="+mn-ea"/>
            </a:endParaRPr>
          </a:p>
        </p:txBody>
      </p:sp>
    </p:spTree>
    <p:extLst>
      <p:ext uri="{BB962C8B-B14F-4D97-AF65-F5344CB8AC3E}">
        <p14:creationId xmlns:p14="http://schemas.microsoft.com/office/powerpoint/2010/main" val="35817359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05086"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8" y="5918513"/>
            <a:ext cx="7040880" cy="750847"/>
          </a:xfrm>
          <a:prstGeom prst="rect">
            <a:avLst/>
          </a:prstGeom>
        </p:spPr>
        <p:txBody>
          <a:bodyPr wrap="square" lIns="0" tIns="12065" rIns="0" bIns="0">
            <a:spAutoFit/>
          </a:bodyPr>
          <a:lstStyle/>
          <a:p>
            <a:pPr algn="ctr" rtl="1" eaLnBrk="1" fontAlgn="auto" hangingPunct="1">
              <a:spcBef>
                <a:spcPts val="1200"/>
              </a:spcBef>
              <a:spcAft>
                <a:spcPts val="0"/>
              </a:spcAft>
              <a:defRPr/>
            </a:pPr>
            <a:r>
              <a:rPr lang="ar-SA" sz="2400" spc="-5" dirty="0">
                <a:solidFill>
                  <a:srgbClr val="004992"/>
                </a:solidFill>
                <a:latin typeface="+mn-lt"/>
                <a:ea typeface="+mn-ea"/>
              </a:rPr>
              <a:t>من اين يضن الطفل اشترت الطفلة الايس كريم؟ في الحديقة أو في الكنيسة؟</a:t>
            </a:r>
            <a:endParaRPr sz="2400" dirty="0">
              <a:solidFill>
                <a:srgbClr val="004992"/>
              </a:solidFill>
              <a:latin typeface="+mn-lt"/>
              <a:ea typeface="+mn-ea"/>
            </a:endParaRP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40</a:t>
            </a:fld>
            <a:endParaRPr lang="de-DE" altLang="de-DE">
              <a:latin typeface="+mn-lt"/>
              <a:ea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681420"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681420"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lnSpc>
                <a:spcPct val="105000"/>
              </a:lnSpc>
              <a:spcBef>
                <a:spcPts val="1999"/>
              </a:spcBef>
              <a:buFontTx/>
              <a:buNone/>
            </a:pPr>
            <a:r>
              <a:rPr lang="ar-SA" altLang="de-DE" sz="2400">
                <a:solidFill>
                  <a:srgbClr val="004992"/>
                </a:solidFill>
                <a:latin typeface="+mn-lt"/>
                <a:ea typeface="+mn-ea"/>
              </a:rPr>
              <a:t>ماذا تعتقد الأم... هل هي على حق؟</a:t>
            </a:r>
            <a:endParaRPr lang="de-DE" altLang="de-DE" sz="2400" dirty="0">
              <a:solidFill>
                <a:srgbClr val="004992"/>
              </a:solidFill>
              <a:latin typeface="+mn-lt"/>
              <a:ea typeface="+mn-ea"/>
            </a:endParaRPr>
          </a:p>
        </p:txBody>
      </p:sp>
      <p:sp>
        <p:nvSpPr>
          <p:cNvPr id="12" name="Caption_12"/>
          <p:cNvSpPr>
            <a:spLocks/>
          </p:cNvSpPr>
          <p:nvPr/>
        </p:nvSpPr>
        <p:spPr bwMode="auto">
          <a:xfrm flipH="1">
            <a:off x="6828971"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rtl="1"/>
            <a:r>
              <a:rPr lang="ar-SA" altLang="de-DE" sz="1200" b="1">
                <a:latin typeface="+mn-lt"/>
                <a:ea typeface="+mn-ea"/>
              </a:rPr>
              <a:t>يمكننا تناول الطعام، ما... وأنا جائع!</a:t>
            </a:r>
            <a:endParaRPr lang="de-DE" altLang="de-DE" sz="1200" dirty="0">
              <a:latin typeface="+mn-lt"/>
              <a:ea typeface="+mn-ea"/>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41</a:t>
            </a:fld>
            <a:endParaRPr lang="de-DE" altLang="de-DE">
              <a:latin typeface="+mn-lt"/>
              <a:ea typeface="+mn-e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693693"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6" name="Line 26"/>
          <p:cNvSpPr>
            <a:spLocks noChangeShapeType="1"/>
          </p:cNvSpPr>
          <p:nvPr/>
        </p:nvSpPr>
        <p:spPr bwMode="auto">
          <a:xfrm flipV="1">
            <a:off x="8115297" y="2312440"/>
            <a:ext cx="1344433" cy="2397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0" name="Caption_22"/>
          <p:cNvSpPr txBox="1"/>
          <p:nvPr/>
        </p:nvSpPr>
        <p:spPr>
          <a:xfrm rot="60000" flipH="1">
            <a:off x="2913856" y="3520440"/>
            <a:ext cx="3200400" cy="155448"/>
          </a:xfrm>
          <a:prstGeom prst="rect">
            <a:avLst/>
          </a:prstGeom>
          <a:solidFill>
            <a:schemeClr val="bg1"/>
          </a:solidFill>
          <a:ln w="9144">
            <a:noFill/>
          </a:ln>
        </p:spPr>
        <p:txBody>
          <a:bodyPr lIns="0" tIns="0" rIns="0" bIns="0" anchor="t" anchorCtr="0">
            <a:noAutofit/>
          </a:bodyPr>
          <a:lstStyle/>
          <a:p>
            <a:pPr marL="19685" algn="r" rtl="1" eaLnBrk="1" fontAlgn="auto" hangingPunct="1">
              <a:spcBef>
                <a:spcPts val="0"/>
              </a:spcBef>
              <a:spcAft>
                <a:spcPts val="0"/>
              </a:spcAft>
              <a:defRPr/>
            </a:pPr>
            <a:r>
              <a:rPr lang="en-US" sz="1000" b="1" dirty="0">
                <a:latin typeface="+mn-lt"/>
                <a:ea typeface="+mn-ea"/>
              </a:rPr>
              <a:t> </a:t>
            </a:r>
            <a:endParaRPr sz="1000" dirty="0">
              <a:latin typeface="+mn-lt"/>
              <a:ea typeface="+mn-ea"/>
            </a:endParaRPr>
          </a:p>
        </p:txBody>
      </p:sp>
      <p:sp>
        <p:nvSpPr>
          <p:cNvPr id="21" name="Caption_15"/>
          <p:cNvSpPr txBox="1">
            <a:spLocks noChangeArrowheads="1"/>
          </p:cNvSpPr>
          <p:nvPr/>
        </p:nvSpPr>
        <p:spPr bwMode="auto">
          <a:xfrm>
            <a:off x="1273052" y="5884164"/>
            <a:ext cx="9709118" cy="38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rtl="1" eaLnBrk="1" hangingPunct="1">
              <a:lnSpc>
                <a:spcPct val="105000"/>
              </a:lnSpc>
              <a:spcBef>
                <a:spcPts val="1999"/>
              </a:spcBef>
              <a:spcAft>
                <a:spcPts val="0"/>
              </a:spcAft>
            </a:pPr>
            <a:r>
              <a:rPr lang="ar-SA" altLang="de-DE" sz="2400">
                <a:solidFill>
                  <a:srgbClr val="004992"/>
                </a:solidFill>
                <a:latin typeface="+mn-lt"/>
                <a:ea typeface="+mn-ea"/>
              </a:rPr>
              <a:t>لماذاتوقفت ا لبطارية في الوقت 1؟ والوقت 2؟ كيف يمكن أن يفسر على صاحب السيارة هذه الحالة؟</a:t>
            </a:r>
            <a:endParaRPr lang="de-DE" altLang="de-DE" sz="2400" dirty="0">
              <a:solidFill>
                <a:srgbClr val="004992"/>
              </a:solidFill>
              <a:latin typeface="+mn-lt"/>
              <a:ea typeface="+mn-ea"/>
            </a:endParaRPr>
          </a:p>
        </p:txBody>
      </p:sp>
      <p:sp>
        <p:nvSpPr>
          <p:cNvPr id="22" name="Caption_17"/>
          <p:cNvSpPr txBox="1"/>
          <p:nvPr/>
        </p:nvSpPr>
        <p:spPr>
          <a:xfrm>
            <a:off x="6395056" y="4343400"/>
            <a:ext cx="942163" cy="144463"/>
          </a:xfrm>
          <a:prstGeom prst="rect">
            <a:avLst/>
          </a:prstGeom>
          <a:solidFill>
            <a:srgbClr val="FFFFFF"/>
          </a:solidFill>
        </p:spPr>
        <p:txBody>
          <a:bodyPr lIns="0" tIns="14604" rIns="0" bIns="0">
            <a:spAutoFit/>
          </a:bodyPr>
          <a:lstStyle/>
          <a:p>
            <a:pPr marL="173355" algn="r" rtl="1" eaLnBrk="1" fontAlgn="auto" hangingPunct="1">
              <a:lnSpc>
                <a:spcPts val="1019"/>
              </a:lnSpc>
              <a:spcBef>
                <a:spcPts val="114"/>
              </a:spcBef>
              <a:spcAft>
                <a:spcPts val="0"/>
              </a:spcAft>
              <a:defRPr/>
            </a:pPr>
            <a:r>
              <a:rPr lang="ar-SA" sz="1000" b="1" spc="-5" dirty="0">
                <a:latin typeface="+mn-lt"/>
                <a:ea typeface="+mn-ea"/>
              </a:rPr>
              <a:t>  بطارية</a:t>
            </a:r>
            <a:endParaRPr sz="1000" dirty="0">
              <a:latin typeface="+mn-lt"/>
              <a:ea typeface="+mn-ea"/>
            </a:endParaRPr>
          </a:p>
        </p:txBody>
      </p:sp>
      <p:sp>
        <p:nvSpPr>
          <p:cNvPr id="24" name="Caption_18"/>
          <p:cNvSpPr txBox="1"/>
          <p:nvPr/>
        </p:nvSpPr>
        <p:spPr>
          <a:xfrm>
            <a:off x="4973345" y="4218560"/>
            <a:ext cx="825715" cy="153987"/>
          </a:xfrm>
          <a:prstGeom prst="rect">
            <a:avLst/>
          </a:prstGeom>
          <a:solidFill>
            <a:schemeClr val="bg1"/>
          </a:solidFill>
        </p:spPr>
        <p:txBody>
          <a:bodyPr lIns="0" tIns="0" rIns="0" bIns="0">
            <a:spAutoFit/>
          </a:bodyPr>
          <a:lstStyle/>
          <a:p>
            <a:pPr marL="85725" algn="r" rtl="1" eaLnBrk="1" fontAlgn="auto" hangingPunct="1">
              <a:lnSpc>
                <a:spcPts val="1175"/>
              </a:lnSpc>
              <a:spcBef>
                <a:spcPts val="0"/>
              </a:spcBef>
              <a:spcAft>
                <a:spcPts val="0"/>
              </a:spcAft>
              <a:defRPr/>
            </a:pPr>
            <a:r>
              <a:rPr lang="ar-SA" sz="1000" b="1" spc="-5">
                <a:latin typeface="+mn-lt"/>
                <a:ea typeface="+mn-ea"/>
              </a:rPr>
              <a:t>بطارية</a:t>
            </a:r>
            <a:endParaRPr sz="1000" dirty="0">
              <a:latin typeface="+mn-lt"/>
              <a:ea typeface="+mn-ea"/>
            </a:endParaRPr>
          </a:p>
        </p:txBody>
      </p:sp>
      <p:sp>
        <p:nvSpPr>
          <p:cNvPr id="25" name="Caption_19"/>
          <p:cNvSpPr/>
          <p:nvPr/>
        </p:nvSpPr>
        <p:spPr>
          <a:xfrm rot="758580" flipH="1">
            <a:off x="4019895" y="1650067"/>
            <a:ext cx="987552" cy="457200"/>
          </a:xfrm>
          <a:prstGeom prst="rect">
            <a:avLst/>
          </a:prstGeom>
          <a:solidFill>
            <a:schemeClr val="bg1"/>
          </a:solidFill>
          <a:ln>
            <a:noFill/>
          </a:ln>
        </p:spPr>
        <p:txBody>
          <a:bodyPr wrap="square" lIns="45720" rIns="45720">
            <a:noAutofit/>
          </a:bodyPr>
          <a:lstStyle/>
          <a:p>
            <a:pPr algn="r" rtl="1"/>
            <a:r>
              <a:rPr lang="ar-SA" altLang="de-DE" sz="1000" b="1">
                <a:solidFill>
                  <a:srgbClr val="333333"/>
                </a:solidFill>
                <a:latin typeface="+mn-lt"/>
                <a:ea typeface="+mn-ea"/>
              </a:rPr>
              <a:t>شكوى</a:t>
            </a:r>
          </a:p>
          <a:p>
            <a:pPr algn="r" rtl="1"/>
            <a:r>
              <a:rPr lang="ar-SA" altLang="de-DE" sz="1000" b="1">
                <a:solidFill>
                  <a:srgbClr val="333333"/>
                </a:solidFill>
                <a:latin typeface="+mn-lt"/>
                <a:ea typeface="+mn-ea"/>
              </a:rPr>
              <a:t>لي جار فوق</a:t>
            </a:r>
            <a:endParaRPr lang="en-US" sz="1000" b="1" dirty="0">
              <a:solidFill>
                <a:srgbClr val="333333"/>
              </a:solidFill>
              <a:latin typeface="+mn-lt"/>
              <a:ea typeface="+mn-ea"/>
            </a:endParaRPr>
          </a:p>
        </p:txBody>
      </p:sp>
      <p:sp>
        <p:nvSpPr>
          <p:cNvPr id="19" name="Caption_23"/>
          <p:cNvSpPr txBox="1"/>
          <p:nvPr/>
        </p:nvSpPr>
        <p:spPr>
          <a:xfrm rot="60000" flipH="1">
            <a:off x="2805748" y="3501008"/>
            <a:ext cx="3291840" cy="182880"/>
          </a:xfrm>
          <a:prstGeom prst="rect">
            <a:avLst/>
          </a:prstGeom>
          <a:noFill/>
          <a:ln w="9144">
            <a:noFill/>
          </a:ln>
        </p:spPr>
        <p:txBody>
          <a:bodyPr lIns="0" tIns="0" rIns="0" bIns="0" anchor="ctr" anchorCtr="0">
            <a:noAutofit/>
          </a:bodyPr>
          <a:lstStyle/>
          <a:p>
            <a:pPr marL="19685" algn="r" rtl="1" eaLnBrk="1" fontAlgn="auto" hangingPunct="1">
              <a:spcBef>
                <a:spcPts val="204"/>
              </a:spcBef>
              <a:spcAft>
                <a:spcPts val="0"/>
              </a:spcAft>
              <a:defRPr/>
            </a:pPr>
            <a:r>
              <a:rPr lang="ar-SA" sz="900" b="1">
                <a:latin typeface="+mn-lt"/>
                <a:ea typeface="+mn-ea"/>
              </a:rPr>
              <a:t>بعد ذلك بأسبوعين، بعد الانتقال الى شقة أخرى</a:t>
            </a:r>
            <a:endParaRPr sz="900" b="1" dirty="0">
              <a:latin typeface="+mn-lt"/>
              <a:ea typeface="+mn-ea"/>
            </a:endParaRPr>
          </a:p>
        </p:txBody>
      </p:sp>
      <p:sp>
        <p:nvSpPr>
          <p:cNvPr id="18" name="Caption_20"/>
          <p:cNvSpPr/>
          <p:nvPr/>
        </p:nvSpPr>
        <p:spPr>
          <a:xfrm rot="2871207" flipH="1">
            <a:off x="4791193" y="1649624"/>
            <a:ext cx="1097280" cy="457200"/>
          </a:xfrm>
          <a:prstGeom prst="rect">
            <a:avLst/>
          </a:prstGeom>
          <a:solidFill>
            <a:schemeClr val="bg1"/>
          </a:solidFill>
          <a:ln>
            <a:solidFill>
              <a:schemeClr val="tx1"/>
            </a:solidFill>
          </a:ln>
        </p:spPr>
        <p:txBody>
          <a:bodyPr wrap="square" lIns="45720" rIns="45720">
            <a:noAutofit/>
          </a:bodyPr>
          <a:lstStyle/>
          <a:p>
            <a:pPr algn="r" rtl="1"/>
            <a:r>
              <a:rPr lang="ar-SA" altLang="de-DE" sz="1100" b="1" spc="-30" dirty="0">
                <a:solidFill>
                  <a:srgbClr val="333333"/>
                </a:solidFill>
                <a:latin typeface="+mn-lt"/>
                <a:ea typeface="+mn-ea"/>
              </a:rPr>
              <a:t>لحارس المرمى، في البيت</a:t>
            </a:r>
            <a:endParaRPr lang="en-US" sz="1100" b="1" spc="-3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42</a:t>
            </a:fld>
            <a:endParaRPr lang="de-DE" altLang="de-DE">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dirty="0">
                <a:solidFill>
                  <a:srgbClr val="004992"/>
                </a:solidFill>
                <a:latin typeface="+mn-lt"/>
                <a:ea typeface="+mn-ea"/>
                <a:cs typeface="+mn-cs"/>
              </a:rPr>
              <a:t>نقل إلى الحياة اليومية</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ar-SA" sz="2400" b="1" dirty="0">
                <a:solidFill>
                  <a:srgbClr val="333333"/>
                </a:solidFill>
              </a:rPr>
              <a:t>أهداف التعلم:</a:t>
            </a:r>
          </a:p>
          <a:p>
            <a:pPr marL="342900" lvl="0" indent="-342900" defTabSz="914377">
              <a:buClr>
                <a:srgbClr val="333333"/>
              </a:buClr>
              <a:buFont typeface="WingDings"/>
              <a:buChar char=""/>
            </a:pPr>
            <a:r>
              <a:rPr lang="ar-SA" sz="2400" dirty="0">
                <a:solidFill>
                  <a:srgbClr val="004992"/>
                </a:solidFill>
              </a:rPr>
              <a:t>الكثير من سوء الفهم والصراعات تنشأ لأن الناس تفم غلط ما هو غير صحيح على عقول الناس الآخرين </a:t>
            </a:r>
            <a:r>
              <a:rPr lang="ar-SA" sz="2400" dirty="0">
                <a:solidFill>
                  <a:srgbClr val="333333"/>
                </a:solidFill>
              </a:rPr>
              <a:t>(على سبيل المثال إذا كنت لا أخبر أصدقائك أن تشعر سيئة في الوقت الراهن، لا يمكن أن نتوقع منهم أن يكونوا أكثر مراعاة!)</a:t>
            </a:r>
          </a:p>
          <a:p>
            <a:pPr defTabSz="914377">
              <a:buClr>
                <a:srgbClr val="333333"/>
              </a:buClr>
            </a:pPr>
            <a:endParaRPr lang="ar-SA" sz="2400" dirty="0">
              <a:solidFill>
                <a:srgbClr val="333333"/>
              </a:solidFill>
            </a:endParaRPr>
          </a:p>
        </p:txBody>
      </p:sp>
      <p:sp>
        <p:nvSpPr>
          <p:cNvPr id="7" name="Footer Placeholder 6"/>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8" name="Slide Number Placeholder 7"/>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43</a:t>
            </a:fld>
            <a:endParaRPr lang="de-DE" altLang="de-DE">
              <a:latin typeface="+mn-lt"/>
              <a:ea typeface="+mn-e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dirty="0">
                <a:solidFill>
                  <a:srgbClr val="004992"/>
                </a:solidFill>
                <a:latin typeface="+mn-lt"/>
                <a:ea typeface="+mn-ea"/>
                <a:cs typeface="+mn-cs"/>
              </a:rPr>
              <a:t>نقل إلى الحياة اليومية</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ar-SA" sz="2400" b="1" dirty="0">
                <a:solidFill>
                  <a:srgbClr val="333333"/>
                </a:solidFill>
              </a:rPr>
              <a:t>أهداف التعلم:</a:t>
            </a:r>
          </a:p>
          <a:p>
            <a:pPr marL="342900" lvl="0" indent="-342900" defTabSz="914377">
              <a:buClr>
                <a:srgbClr val="333333"/>
              </a:buClr>
              <a:buFont typeface="WingDings"/>
              <a:buChar char=""/>
            </a:pPr>
            <a:r>
              <a:rPr lang="ar-SA" sz="2400" dirty="0">
                <a:solidFill>
                  <a:srgbClr val="004992"/>
                </a:solidFill>
              </a:rPr>
              <a:t>الكثير من سوء الفهم والصراعات تنشأ لأن الناس تفم غلط ما هو غير صحيح على عقول الناس الآخرين </a:t>
            </a:r>
            <a:r>
              <a:rPr lang="ar-SA" sz="2400" dirty="0">
                <a:solidFill>
                  <a:srgbClr val="333333"/>
                </a:solidFill>
              </a:rPr>
              <a:t>(على سبيل المثال إذا كنت لا أخبر أصدقائك أن تشعر سيئة في الوقت الراهن، لا يمكن أن نتوقع منهم أن يكونوا أكثر مراعاة!)</a:t>
            </a:r>
          </a:p>
          <a:p>
            <a:pPr marL="342900" lvl="0" indent="-342900" defTabSz="914377">
              <a:buClr>
                <a:srgbClr val="333333"/>
              </a:buClr>
              <a:buFont typeface="WingDings"/>
              <a:buChar char=""/>
            </a:pPr>
            <a:r>
              <a:rPr lang="ar-SA" sz="2400" dirty="0">
                <a:solidFill>
                  <a:srgbClr val="333333"/>
                </a:solidFill>
              </a:rPr>
              <a:t>لتقييم الأوضاع الاجتماعية المعقدة يجب مراعت وجهات نظر مختلفة، والنظر في جميع المعلومات المتاحة. كلما ان لديك المزيد من المعلومات ، فسيتم الوصول إلى الحكم المناسب.</a:t>
            </a:r>
          </a:p>
          <a:p>
            <a:pPr defTabSz="914377">
              <a:buClr>
                <a:srgbClr val="333333"/>
              </a:buClr>
            </a:pPr>
            <a:endParaRPr lang="ar-SA" sz="2400" dirty="0">
              <a:solidFill>
                <a:srgbClr val="333333"/>
              </a:solidFill>
            </a:endParaRP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7" name="Slide Number Placeholder 6"/>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44</a:t>
            </a:fld>
            <a:endParaRPr lang="de-DE" altLang="de-DE">
              <a:latin typeface="+mn-lt"/>
              <a:ea typeface="+mn-ea"/>
            </a:endParaRPr>
          </a:p>
        </p:txBody>
      </p:sp>
    </p:spTree>
    <p:extLst>
      <p:ext uri="{BB962C8B-B14F-4D97-AF65-F5344CB8AC3E}">
        <p14:creationId xmlns:p14="http://schemas.microsoft.com/office/powerpoint/2010/main" val="41783504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dirty="0">
                <a:solidFill>
                  <a:srgbClr val="004992"/>
                </a:solidFill>
                <a:latin typeface="+mn-lt"/>
                <a:ea typeface="+mn-ea"/>
                <a:cs typeface="+mn-cs"/>
              </a:rPr>
              <a:t>نقل إلى الحياة اليومية</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ar-SA" sz="2400" b="1" dirty="0">
                <a:solidFill>
                  <a:srgbClr val="333333"/>
                </a:solidFill>
              </a:rPr>
              <a:t>أهداف التعلم:</a:t>
            </a:r>
          </a:p>
          <a:p>
            <a:pPr marL="342900" lvl="0" indent="-342900" defTabSz="914377">
              <a:buClr>
                <a:srgbClr val="333333"/>
              </a:buClr>
              <a:buFont typeface="WingDings"/>
              <a:buChar char=""/>
            </a:pPr>
            <a:r>
              <a:rPr lang="ar-SA" sz="2400" dirty="0">
                <a:solidFill>
                  <a:srgbClr val="004992"/>
                </a:solidFill>
              </a:rPr>
              <a:t>الكثير من سوء الفهم والصراعات تنشأ لأن الناس تفم غلط ما هو غير صحيح على عقول الناس الآخرين </a:t>
            </a:r>
            <a:r>
              <a:rPr lang="ar-SA" sz="2400" dirty="0">
                <a:solidFill>
                  <a:srgbClr val="333333"/>
                </a:solidFill>
              </a:rPr>
              <a:t>(على سبيل المثال إذا كنت لا أخبر أصدقائك أن تشعر سيئة في الوقت الراهن، لا يمكن أن نتوقع منهم أن يكونوا أكثر مراعاة!)</a:t>
            </a:r>
          </a:p>
          <a:p>
            <a:pPr marL="342900" lvl="0" indent="-342900" defTabSz="914377">
              <a:buClr>
                <a:srgbClr val="333333"/>
              </a:buClr>
              <a:buFont typeface="WingDings"/>
              <a:buChar char=""/>
            </a:pPr>
            <a:r>
              <a:rPr lang="ar-SA" sz="2400" dirty="0">
                <a:solidFill>
                  <a:srgbClr val="333333"/>
                </a:solidFill>
              </a:rPr>
              <a:t>لتقييم الأوضاع الاجتماعية المعقدة يجب مراعت وجهات نظر مختلفة، والنظر في جميع المعلومات المتاحة. كلما ان لديك المزيد من المعلومات ، فسيتم الوصول إلى الحكم المناسب.</a:t>
            </a:r>
          </a:p>
          <a:p>
            <a:pPr marL="342900" lvl="0" indent="-342900" defTabSz="914377">
              <a:buClr>
                <a:srgbClr val="333333"/>
              </a:buClr>
              <a:buFont typeface="WingDings"/>
              <a:buChar char=""/>
            </a:pPr>
            <a:r>
              <a:rPr lang="ar-SA" sz="2400" dirty="0">
                <a:solidFill>
                  <a:srgbClr val="004992"/>
                </a:solidFill>
              </a:rPr>
              <a:t>تنبيه: </a:t>
            </a:r>
            <a:r>
              <a:rPr lang="ar-SA" sz="2400" dirty="0">
                <a:solidFill>
                  <a:srgbClr val="333333"/>
                </a:solidFill>
              </a:rPr>
              <a:t>مزاجنا الحالي يؤترلى الكيفية التي ننظربا لبيئتنا (على سبيل المثال كيف يمكنك تقييم شخص).</a:t>
            </a: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7" name="Slide Number Placeholder 6"/>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45</a:t>
            </a:fld>
            <a:endParaRPr lang="de-DE" altLang="de-DE">
              <a:latin typeface="+mn-lt"/>
              <a:ea typeface="+mn-ea"/>
            </a:endParaRPr>
          </a:p>
        </p:txBody>
      </p:sp>
    </p:spTree>
    <p:extLst>
      <p:ext uri="{BB962C8B-B14F-4D97-AF65-F5344CB8AC3E}">
        <p14:creationId xmlns:p14="http://schemas.microsoft.com/office/powerpoint/2010/main" val="32024142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ماهي العلاقة البسيشوج؟</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6699"/>
              </a:buClr>
            </a:pPr>
            <a:r>
              <a:rPr lang="ar-AE" altLang="de-DE" sz="2400" dirty="0">
                <a:solidFill>
                  <a:srgbClr val="333333"/>
                </a:solidFill>
              </a:rPr>
              <a:t>خلال البسيشوج الناس </a:t>
            </a:r>
            <a:r>
              <a:rPr lang="de-DE" altLang="de-DE" sz="2400" dirty="0">
                <a:solidFill>
                  <a:srgbClr val="333333"/>
                </a:solidFill>
              </a:rPr>
              <a:t>)</a:t>
            </a:r>
            <a:r>
              <a:rPr lang="ar-AE" altLang="de-DE" sz="2400" dirty="0">
                <a:solidFill>
                  <a:srgbClr val="333333"/>
                </a:solidFill>
              </a:rPr>
              <a:t>ولكن ليس الكل!</a:t>
            </a:r>
            <a:r>
              <a:rPr lang="de-DE" altLang="de-DE" sz="2400" dirty="0">
                <a:solidFill>
                  <a:srgbClr val="333333"/>
                </a:solidFill>
              </a:rPr>
              <a:t>(</a:t>
            </a:r>
            <a:r>
              <a:rPr lang="ar-AE" altLang="de-DE" sz="2400" dirty="0">
                <a:solidFill>
                  <a:srgbClr val="333333"/>
                </a:solidFill>
              </a:rPr>
              <a:t> في خطر من إساءة تفسير أو حول تفسير تعبيرات الوجه، والإجراءات.</a:t>
            </a:r>
            <a:endParaRPr lang="ar-SA" altLang="de-DE" sz="2400" dirty="0">
              <a:solidFill>
                <a:srgbClr val="333333"/>
              </a:solidFill>
            </a:endParaRPr>
          </a:p>
          <a:p>
            <a:pPr lvl="0" defTabSz="914400" fontAlgn="base">
              <a:buClr>
                <a:srgbClr val="006699"/>
              </a:buClr>
            </a:pPr>
            <a:r>
              <a:rPr lang="ar-AE" altLang="de-DE" sz="2400" dirty="0">
                <a:solidFill>
                  <a:srgbClr val="004992"/>
                </a:solidFill>
              </a:rPr>
              <a:t>على سبيل المثال: </a:t>
            </a:r>
            <a:r>
              <a:rPr lang="ar-AE" altLang="de-DE" sz="2400" dirty="0">
                <a:solidFill>
                  <a:srgbClr val="333333"/>
                </a:solidFill>
              </a:rPr>
              <a:t>ليلى تشعر بان لاخرون يسخرون عليها!</a:t>
            </a:r>
            <a:endParaRPr lang="de-DE" altLang="de-DE" sz="2400" dirty="0">
              <a:solidFill>
                <a:srgbClr val="333333"/>
              </a:solidFill>
            </a:endParaRPr>
          </a:p>
          <a:p>
            <a:pPr lvl="0" defTabSz="914400" fontAlgn="base">
              <a:buClr>
                <a:srgbClr val="006699"/>
              </a:buClr>
            </a:pPr>
            <a:r>
              <a:rPr lang="ar-AE" altLang="de-DE" sz="2400" dirty="0">
                <a:solidFill>
                  <a:srgbClr val="004992"/>
                </a:solidFill>
              </a:rPr>
              <a:t>خلفية: </a:t>
            </a:r>
            <a:r>
              <a:rPr lang="ar-AE" altLang="de-DE" sz="2400" dirty="0">
                <a:solidFill>
                  <a:srgbClr val="333333"/>
                </a:solidFill>
              </a:rPr>
              <a:t>ليلى تدخل قاعة مدخل المطار بعد الجمركية، حيث كان الناس ينتظرون ويبحثون في اتجاهها. اثنان منهم يضحك بصوت عال</a:t>
            </a:r>
            <a:r>
              <a:rPr lang="de-DE" altLang="de-DE" sz="2400" dirty="0">
                <a:solidFill>
                  <a:srgbClr val="333333"/>
                </a:solidFill>
              </a:rPr>
              <a:t>.</a:t>
            </a:r>
          </a:p>
          <a:p>
            <a:pPr lvl="0" defTabSz="914400" fontAlgn="base">
              <a:buClr>
                <a:srgbClr val="006699"/>
              </a:buClr>
            </a:pPr>
            <a:r>
              <a:rPr lang="ar-AE" altLang="de-DE" sz="2400" dirty="0">
                <a:solidFill>
                  <a:srgbClr val="004992"/>
                </a:solidFill>
              </a:rPr>
              <a:t>ولكن: </a:t>
            </a:r>
            <a:r>
              <a:rPr lang="ar-AE" altLang="de-DE" sz="2400" dirty="0">
                <a:solidFill>
                  <a:srgbClr val="333333"/>
                </a:solidFill>
              </a:rPr>
              <a:t>وبطبيعة الحال، كل أولئك الذين ينتظرون تقوم بالنظر الى الركاب القادمين لالتقاط الأصدقاء أو العملاء. الشخصان الضاحكان ربما لم يروا بعضهم منذ فترة طويلة، ويتم تبادل الذكريات عطلة.</a:t>
            </a:r>
            <a:endParaRPr lang="ar-SA" altLang="de-DE" sz="2400" dirty="0">
              <a:solidFill>
                <a:srgbClr val="333333"/>
              </a:solidFill>
            </a:endParaRPr>
          </a:p>
          <a:p>
            <a:pPr lvl="0" defTabSz="914400" fontAlgn="base">
              <a:buClr>
                <a:srgbClr val="006699"/>
              </a:buClr>
            </a:pPr>
            <a:r>
              <a:rPr lang="ar-AE" altLang="de-DE" sz="2400" dirty="0">
                <a:solidFill>
                  <a:srgbClr val="333333"/>
                </a:solidFill>
              </a:rPr>
              <a:t>نحن جميعا ممكن ان نخطئ! - دائما تأخذ وجهات النظر المختلفة في الاعتبار.</a:t>
            </a:r>
            <a:endParaRPr lang="en-US" sz="2400" dirty="0"/>
          </a:p>
        </p:txBody>
      </p:sp>
      <p:sp>
        <p:nvSpPr>
          <p:cNvPr id="6" name="Footer Placeholder 5"/>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7" name="Slide Number Placeholder 6"/>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46</a:t>
            </a:fld>
            <a:endParaRPr lang="de-DE" altLang="de-DE">
              <a:latin typeface="+mn-lt"/>
              <a:ea typeface="+mn-e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ar-AE" altLang="ko-KR" sz="3600">
                <a:solidFill>
                  <a:srgbClr val="004992"/>
                </a:solidFill>
                <a:latin typeface="+mn-lt"/>
                <a:ea typeface="+mn-ea"/>
                <a:cs typeface="+mn-cs"/>
              </a:rPr>
              <a:t>شكرا لنتباهكم!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algn="r" defTabSz="914400">
              <a:lnSpc>
                <a:spcPct val="100000"/>
              </a:lnSpc>
              <a:spcBef>
                <a:spcPts val="800"/>
              </a:spcBef>
            </a:pPr>
            <a:r>
              <a:rPr lang="ar-AE" altLang="ko-KR" i="1" dirty="0">
                <a:solidFill>
                  <a:srgbClr val="004992"/>
                </a:solidFill>
              </a:rPr>
              <a:t>للمدربين:</a:t>
            </a:r>
          </a:p>
          <a:p>
            <a:pPr marL="114935" marR="333375" lvl="0" algn="r" defTabSz="914400">
              <a:lnSpc>
                <a:spcPct val="100000"/>
              </a:lnSpc>
              <a:spcBef>
                <a:spcPts val="800"/>
              </a:spcBef>
            </a:pPr>
            <a:r>
              <a:rPr lang="ar-AE" altLang="ko-KR" dirty="0">
                <a:solidFill>
                  <a:srgbClr val="004992"/>
                </a:solidFill>
              </a:rPr>
              <a:t>يرجى توزيع أوراق العمل. قدم تطبيقنا</a:t>
            </a:r>
            <a:r>
              <a:rPr lang="en-US" altLang="ko-KR" dirty="0">
                <a:solidFill>
                  <a:srgbClr val="004992"/>
                </a:solidFill>
              </a:rPr>
              <a:t> ) COGITO </a:t>
            </a:r>
            <a:r>
              <a:rPr lang="ar-AE" altLang="ko-KR" dirty="0">
                <a:solidFill>
                  <a:srgbClr val="004992"/>
                </a:solidFill>
              </a:rPr>
              <a:t>تنزيله مجانًا). </a:t>
            </a:r>
            <a:endParaRPr lang="en-US" altLang="ko-KR" dirty="0">
              <a:solidFill>
                <a:srgbClr val="004992"/>
              </a:solidFill>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47</a:t>
            </a:fld>
            <a:endParaRPr lang="de-DE" altLang="de-DE">
              <a:latin typeface="+mn-lt"/>
              <a:ea typeface="+mn-ea"/>
            </a:endParaRPr>
          </a:p>
        </p:txBody>
      </p:sp>
    </p:spTree>
    <p:extLst>
      <p:ext uri="{BB962C8B-B14F-4D97-AF65-F5344CB8AC3E}">
        <p14:creationId xmlns:p14="http://schemas.microsoft.com/office/powerpoint/2010/main" val="16811678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344599851"/>
              </p:ext>
            </p:extLst>
          </p:nvPr>
        </p:nvGraphicFramePr>
        <p:xfrm>
          <a:off x="408954" y="2011680"/>
          <a:ext cx="11375999" cy="466955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Name Fotograf/Künstler</a:t>
                      </a: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Source/</a:t>
                      </a:r>
                      <a:endParaRPr kumimoji="0" lang="de-DE" altLang="de-DE" sz="1000" b="0" i="0" u="none" strike="noStrike" cap="none" normalizeH="0" baseline="0">
                        <a:ln>
                          <a:noFill/>
                        </a:ln>
                        <a:solidFill>
                          <a:srgbClr val="333333"/>
                        </a:solidFill>
                        <a:effectLst/>
                        <a:latin typeface="+mn-lt"/>
                        <a:ea typeface="+mn-ea"/>
                        <a:cs typeface="+mn-cs"/>
                      </a:endParaRPr>
                    </a:p>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Quelle</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Name des Bildes</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endParaRPr kumimoji="0" lang="de-DE" altLang="de-DE" sz="1000" b="0" i="0" u="none" strike="noStrike" cap="none" normalizeH="0" baseline="0">
                        <a:ln>
                          <a:noFill/>
                        </a:ln>
                        <a:solidFill>
                          <a:srgbClr val="333333"/>
                        </a:solidFill>
                        <a:effectLst/>
                        <a:latin typeface="+mn-lt"/>
                        <a:ea typeface="+mn-ea"/>
                        <a:cs typeface="+mn-cs"/>
                      </a:endParaRPr>
                    </a:p>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Description/Kurzbeschreibung</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mn-lt"/>
                          <a:ea typeface="+mn-ea"/>
                          <a:cs typeface="+mn-cs"/>
                        </a:rPr>
                        <a:t>Llima</a:t>
                      </a:r>
                      <a:endParaRPr kumimoji="0" lang="en-GB"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Psalmz</a:t>
                      </a: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Rapper</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Thomas Hawk</a:t>
                      </a:r>
                      <a:endParaRPr kumimoji="0" lang="en-GB"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Lips</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Red lips/Rote Lippen</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Volker Henkel</a:t>
                      </a:r>
                      <a:endParaRPr kumimoji="0" lang="en-GB"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fotomoment.de</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emotionen</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PP</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storm_gal</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Wolf Dog </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Intuition (dog/Hund)</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bricolage.108</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Circus ring</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Funny clown/Lustiger Clown</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MisterSquirrel</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Pennywise</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Evil clown/Böser Clown</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def110</a:t>
                      </a:r>
                      <a:endParaRPr kumimoji="0" lang="en-GB"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Zirkus - circus</a:t>
                      </a:r>
                      <a:r>
                        <a:rPr kumimoji="0" lang="de-DE" altLang="de-DE" sz="1000" b="0" i="0" u="none" strike="noStrike" cap="none" normalizeH="0" baseline="0">
                          <a:ln>
                            <a:noFill/>
                          </a:ln>
                          <a:solidFill>
                            <a:srgbClr val="333333"/>
                          </a:solidFill>
                          <a:effectLst/>
                          <a:latin typeface="+mn-lt"/>
                          <a:ea typeface="+mn-ea"/>
                          <a:cs typeface="+mn-cs"/>
                        </a:rPr>
                        <a:t> </a:t>
                      </a:r>
                      <a:endParaRPr kumimoji="0" lang="en-GB" altLang="de-DE" sz="10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Circus/Zirkus</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en-US" altLang="de-DE" sz="1000" b="0" i="0" u="none" strike="noStrike" cap="none" normalizeH="0" baseline="0" dirty="0">
                          <a:ln>
                            <a:noFill/>
                          </a:ln>
                          <a:solidFill>
                            <a:srgbClr val="333333"/>
                          </a:solidFill>
                          <a:effectLst/>
                          <a:latin typeface="+mn-lt"/>
                          <a:ea typeface="+mn-ea"/>
                          <a:cs typeface="+mn-cs"/>
                        </a:rPr>
                        <a:t>Marina Ruiz-Villarreal</a:t>
                      </a:r>
                      <a:r>
                        <a:rPr kumimoji="0" lang="de-DE" altLang="de-DE" sz="1000" b="0" i="0" u="none" strike="noStrike" cap="none" normalizeH="0" baseline="0" dirty="0">
                          <a:ln>
                            <a:noFill/>
                          </a:ln>
                          <a:solidFill>
                            <a:srgbClr val="333333"/>
                          </a:solidFill>
                          <a:effectLst/>
                          <a:latin typeface="+mn-lt"/>
                          <a:ea typeface="+mn-ea"/>
                          <a:cs typeface="+mn-cs"/>
                        </a:rPr>
                        <a:t> </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US"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 - -</a:t>
                      </a: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Picture has been taken from the following book chapter/ </a:t>
                      </a:r>
                      <a:r>
                        <a:rPr kumimoji="0" lang="en-US" altLang="de-DE" sz="1000" b="0" i="0" u="none" strike="noStrike" cap="none" normalizeH="0" baseline="0">
                          <a:ln>
                            <a:noFill/>
                          </a:ln>
                          <a:solidFill>
                            <a:srgbClr val="333333"/>
                          </a:solidFill>
                          <a:effectLst/>
                          <a:latin typeface="+mn-lt"/>
                          <a:ea typeface="+mn-ea"/>
                          <a:cs typeface="+mn-cs"/>
                        </a:rPr>
                        <a:t>Das Bild wurde dem folgenden Buchkapitel entliehen:</a:t>
                      </a:r>
                    </a:p>
                    <a:p>
                      <a:pPr marL="0" marR="0" lvl="0" indent="0" algn="l" defTabSz="914400" rtl="0" eaLnBrk="1" fontAlgn="t"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M.A./ Christin </a:t>
                      </a:r>
                      <a:r>
                        <a:rPr kumimoji="0" lang="en-GB" altLang="de-DE" sz="1000" b="0" i="0" u="none" strike="noStrike" cap="none" normalizeH="0" baseline="0" dirty="0" err="1">
                          <a:ln>
                            <a:noFill/>
                          </a:ln>
                          <a:solidFill>
                            <a:srgbClr val="333333"/>
                          </a:solidFill>
                          <a:effectLst/>
                          <a:latin typeface="+mn-lt"/>
                          <a:ea typeface="+mn-ea"/>
                          <a:cs typeface="+mn-cs"/>
                        </a:rPr>
                        <a:t>Hoche</a:t>
                      </a:r>
                      <a:endParaRPr kumimoji="0" lang="en-GB"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US"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Comic strips: bank, boating, sausage/</a:t>
                      </a:r>
                      <a:r>
                        <a:rPr kumimoji="0" lang="en-GB" altLang="de-DE" sz="1000" b="0" i="0" u="none" strike="noStrike" cap="none" normalizeH="0" baseline="0" dirty="0" err="1">
                          <a:ln>
                            <a:noFill/>
                          </a:ln>
                          <a:solidFill>
                            <a:srgbClr val="333333"/>
                          </a:solidFill>
                          <a:effectLst/>
                          <a:latin typeface="+mn-lt"/>
                          <a:ea typeface="+mn-ea"/>
                          <a:cs typeface="+mn-cs"/>
                        </a:rPr>
                        <a:t>Bildergeschichten</a:t>
                      </a:r>
                      <a:r>
                        <a:rPr kumimoji="0" lang="en-GB" altLang="de-DE" sz="1000" b="0" i="0" u="none" strike="noStrike" cap="none" normalizeH="0" baseline="0" dirty="0">
                          <a:ln>
                            <a:noFill/>
                          </a:ln>
                          <a:solidFill>
                            <a:srgbClr val="333333"/>
                          </a:solidFill>
                          <a:effectLst/>
                          <a:latin typeface="+mn-lt"/>
                          <a:ea typeface="+mn-ea"/>
                          <a:cs typeface="+mn-cs"/>
                        </a:rPr>
                        <a:t> Bank, </a:t>
                      </a:r>
                      <a:r>
                        <a:rPr kumimoji="0" lang="en-GB" altLang="de-DE" sz="1000" b="0" i="0" u="none" strike="noStrike" cap="none" normalizeH="0" baseline="0" dirty="0" err="1">
                          <a:ln>
                            <a:noFill/>
                          </a:ln>
                          <a:solidFill>
                            <a:srgbClr val="333333"/>
                          </a:solidFill>
                          <a:effectLst/>
                          <a:latin typeface="+mn-lt"/>
                          <a:ea typeface="+mn-ea"/>
                          <a:cs typeface="+mn-cs"/>
                        </a:rPr>
                        <a:t>Bootfahren</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Wurst</a:t>
                      </a:r>
                      <a:endParaRPr kumimoji="0" lang="en-GB"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48</a:t>
            </a:fld>
            <a:endParaRPr lang="de-DE" altLang="de-DE">
              <a:latin typeface="+mn-lt"/>
              <a:ea typeface="+mn-ea"/>
            </a:endParaRPr>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3136</Words>
  <Application>Microsoft Office PowerPoint</Application>
  <PresentationFormat>Benutzerdefiniert</PresentationFormat>
  <Paragraphs>490</Paragraphs>
  <Slides>48</Slides>
  <Notes>48</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48</vt:i4>
      </vt:variant>
    </vt:vector>
  </HeadingPairs>
  <TitlesOfParts>
    <vt:vector size="54" baseType="lpstr">
      <vt:lpstr>Arial</vt:lpstr>
      <vt:lpstr>Calibri Light</vt:lpstr>
      <vt:lpstr>Symbol</vt:lpstr>
      <vt:lpstr>WingDings</vt:lpstr>
      <vt:lpstr>UKE_PPT-Vorlage_16zu9</vt:lpstr>
      <vt:lpstr>1_UKE_PPT-Vorlage_16zu9</vt:lpstr>
      <vt:lpstr>التدريب راقم:MCT 6 A BADE  التعاطف...2</vt:lpstr>
      <vt:lpstr>عندما تتعرف على شخص ما، اين تنظر أولا؟  كيف يمكن الاعتماد عليهي هذه الاشارات لإجراء حكم جيد؟</vt:lpstr>
      <vt:lpstr>عندما تتعرف على شخص ما، اين تنظر أولا؟  كيف يمكن الاعتماد عليهي هذه الاشارات لإجراء حكم جيد؟</vt:lpstr>
      <vt:lpstr>ما مصادر أخرى ممكنة للمعلومات؟ كيف يمكن الاعتماد علي هذه؟</vt:lpstr>
      <vt:lpstr>ما مصادر أخرى ممكنة للمعلومات؟ كيف يمكن الاعتماد علي هذه؟</vt:lpstr>
      <vt:lpstr>سلبيات واجابيات الاراء الاجتماعية</vt:lpstr>
      <vt:lpstr>يرجى مناقشة سلبيات واجابيات ميزة التالية من أجل إصدار حكم حول شخص</vt:lpstr>
      <vt:lpstr>يرجى مناقشة سلبيات واجابيات ميزة التالية من أجل إصدار حكم حول شخص</vt:lpstr>
      <vt:lpstr>يرجى مناقشة سلبيات واجابيات ميزة التالية من أجل إصدار حكم حول شخص</vt:lpstr>
      <vt:lpstr>يرجى مناقشة سلبيات واجابيات ميزة التالية من أجل إصدار حكم حول شخص</vt:lpstr>
      <vt:lpstr>يرجى مناقشة سلبيات واجابيات ميزة التالية من أجل إصدار حكم حول شخص</vt:lpstr>
      <vt:lpstr>يرجى مناقشة سلبيات واجابيات ميزة التالية من أجل إصدار حكم حول شخص</vt:lpstr>
      <vt:lpstr>يرجى مناقشة سلبيات واجابيات ميزة التالية من أجل إصدار حكم حول شخص</vt:lpstr>
      <vt:lpstr>يرجى مناقشة سلبيات واجابيات ميزة التالية من أجل إصدار حكم حول شخص</vt:lpstr>
      <vt:lpstr>يرجى مناقشة سلبيات واجابيات ميزة التالية من أجل إصدار حكم حول شخص</vt:lpstr>
      <vt:lpstr>يرجى مناقشة سلبيات واجابيات ميزة التالية من أجل إصدار حكم حول شخص</vt:lpstr>
      <vt:lpstr>ظهور واقع!</vt:lpstr>
      <vt:lpstr>لمدا فعلنا هدا؟</vt:lpstr>
      <vt:lpstr>لمدا فعلنا هدا؟</vt:lpstr>
      <vt:lpstr>كيف عدم وجود تعاطف يعزز تفسيرات خلال البسيشوج- أمثلة</vt:lpstr>
      <vt:lpstr>تمرين</vt:lpstr>
      <vt:lpstr>تمرين</vt:lpstr>
      <vt:lpstr>تمرين</vt:lpstr>
      <vt:lpstr>PowerPoint-Präsentation</vt:lpstr>
      <vt:lpstr>PowerPoint-Präsentation</vt:lpstr>
      <vt:lpstr>عيد ميلاد الجدة مادا تهدي الفتاة جدتها كهدية لعيد الميلاد المقبل؟</vt:lpstr>
      <vt:lpstr>هيا بنى!</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اختياري: فيديو كليب</vt:lpstr>
      <vt:lpstr>PowerPoint-Präsentation</vt:lpstr>
      <vt:lpstr>PowerPoint-Präsentation</vt:lpstr>
      <vt:lpstr>PowerPoint-Präsentation</vt:lpstr>
      <vt:lpstr>نقل إلى الحياة اليومية</vt:lpstr>
      <vt:lpstr>نقل إلى الحياة اليومية</vt:lpstr>
      <vt:lpstr>نقل إلى الحياة اليومية</vt:lpstr>
      <vt:lpstr>ماهي العلاقة البسيشوج؟</vt:lpstr>
      <vt:lpstr>شكرا لنتباهكم!</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301</cp:revision>
  <dcterms:created xsi:type="dcterms:W3CDTF">2004-06-30T16:15:23Z</dcterms:created>
  <dcterms:modified xsi:type="dcterms:W3CDTF">2021-12-06T08:53:00Z</dcterms:modified>
</cp:coreProperties>
</file>