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 id="2147483680" r:id="rId2"/>
  </p:sldMasterIdLst>
  <p:notesMasterIdLst>
    <p:notesMasterId r:id="rId67"/>
  </p:notesMasterIdLst>
  <p:handoutMasterIdLst>
    <p:handoutMasterId r:id="rId68"/>
  </p:handoutMasterIdLst>
  <p:sldIdLst>
    <p:sldId id="664" r:id="rId3"/>
    <p:sldId id="570" r:id="rId4"/>
    <p:sldId id="638" r:id="rId5"/>
    <p:sldId id="574" r:id="rId6"/>
    <p:sldId id="642" r:id="rId7"/>
    <p:sldId id="641" r:id="rId8"/>
    <p:sldId id="640" r:id="rId9"/>
    <p:sldId id="639" r:id="rId10"/>
    <p:sldId id="506" r:id="rId11"/>
    <p:sldId id="507" r:id="rId12"/>
    <p:sldId id="576" r:id="rId13"/>
    <p:sldId id="577" r:id="rId14"/>
    <p:sldId id="578" r:id="rId15"/>
    <p:sldId id="579" r:id="rId16"/>
    <p:sldId id="580" r:id="rId17"/>
    <p:sldId id="581" r:id="rId18"/>
    <p:sldId id="582" r:id="rId19"/>
    <p:sldId id="585" r:id="rId20"/>
    <p:sldId id="599" r:id="rId21"/>
    <p:sldId id="643" r:id="rId22"/>
    <p:sldId id="586" r:id="rId23"/>
    <p:sldId id="587" r:id="rId24"/>
    <p:sldId id="588" r:id="rId25"/>
    <p:sldId id="589" r:id="rId26"/>
    <p:sldId id="592" r:id="rId27"/>
    <p:sldId id="649" r:id="rId28"/>
    <p:sldId id="648" r:id="rId29"/>
    <p:sldId id="647" r:id="rId30"/>
    <p:sldId id="646" r:id="rId31"/>
    <p:sldId id="645" r:id="rId32"/>
    <p:sldId id="644" r:id="rId33"/>
    <p:sldId id="529" r:id="rId34"/>
    <p:sldId id="605" r:id="rId35"/>
    <p:sldId id="652" r:id="rId36"/>
    <p:sldId id="651" r:id="rId37"/>
    <p:sldId id="650" r:id="rId38"/>
    <p:sldId id="607" r:id="rId39"/>
    <p:sldId id="608" r:id="rId40"/>
    <p:sldId id="610" r:id="rId41"/>
    <p:sldId id="653" r:id="rId42"/>
    <p:sldId id="613" r:id="rId43"/>
    <p:sldId id="655" r:id="rId44"/>
    <p:sldId id="654" r:id="rId45"/>
    <p:sldId id="617" r:id="rId46"/>
    <p:sldId id="656" r:id="rId47"/>
    <p:sldId id="618" r:id="rId48"/>
    <p:sldId id="540" r:id="rId49"/>
    <p:sldId id="619" r:id="rId50"/>
    <p:sldId id="621" r:id="rId51"/>
    <p:sldId id="658" r:id="rId52"/>
    <p:sldId id="657" r:id="rId53"/>
    <p:sldId id="624" r:id="rId54"/>
    <p:sldId id="659" r:id="rId55"/>
    <p:sldId id="628" r:id="rId56"/>
    <p:sldId id="660" r:id="rId57"/>
    <p:sldId id="629" r:id="rId58"/>
    <p:sldId id="661" r:id="rId59"/>
    <p:sldId id="630" r:id="rId60"/>
    <p:sldId id="662" r:id="rId61"/>
    <p:sldId id="631" r:id="rId62"/>
    <p:sldId id="632" r:id="rId63"/>
    <p:sldId id="633" r:id="rId64"/>
    <p:sldId id="663" r:id="rId65"/>
    <p:sldId id="551" r:id="rId66"/>
  </p:sldIdLst>
  <p:sldSz cx="12195175" cy="6858000"/>
  <p:notesSz cx="7099300" cy="10234613"/>
  <p:embeddedFontLst>
    <p:embeddedFont>
      <p:font typeface="Calibri Light" panose="020F0302020204030204" pitchFamily="34" charset="0"/>
      <p:regular r:id="rId69"/>
      <p:italic r:id="rId70"/>
    </p:embeddedFont>
    <p:embeddedFont>
      <p:font typeface="Verdana" panose="020B0604030504040204" pitchFamily="34" charset="0"/>
      <p:regular r:id="rId71"/>
      <p:bold r:id="rId72"/>
      <p:italic r:id="rId73"/>
      <p:boldItalic r:id="rId74"/>
    </p:embeddedFont>
    <p:embeddedFont>
      <p:font typeface="Wingdings 2" panose="05020102010507070707" pitchFamily="18" charset="2"/>
      <p:regular r:id="rId75"/>
    </p:embeddedFont>
  </p:embeddedFontLst>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3333CC"/>
    <a:srgbClr val="FF0000"/>
    <a:srgbClr val="000000"/>
    <a:srgbClr val="0099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24" autoAdjust="0"/>
    <p:restoredTop sz="97172" autoAdjust="0"/>
  </p:normalViewPr>
  <p:slideViewPr>
    <p:cSldViewPr>
      <p:cViewPr varScale="1">
        <p:scale>
          <a:sx n="67" d="100"/>
          <a:sy n="67" d="100"/>
        </p:scale>
        <p:origin x="880" y="52"/>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6"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6.fntdata"/><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5.fntdata"/><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1.fntdata"/><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4.fntdata"/><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2.fntdata"/><Relationship Id="rId75"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ar-MA" sz="2400" dirty="0">
              <a:latin typeface="Verdana" pitchFamily="34" charset="0"/>
              <a:ea typeface="Verdana" pitchFamily="34" charset="0"/>
              <a:cs typeface="+mn-cs"/>
            </a:rPr>
            <a:t>المرض</a:t>
          </a:r>
          <a:endParaRPr lang="en-US" sz="2400" dirty="0">
            <a:latin typeface="+mj-lt"/>
            <a:ea typeface="Verdana" pitchFamily="34" charset="0"/>
            <a:cs typeface="+mn-cs"/>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ar-MA" sz="2400" dirty="0">
              <a:latin typeface="Verdana" pitchFamily="34" charset="0"/>
              <a:ea typeface="Verdana" pitchFamily="34" charset="0"/>
              <a:cs typeface="+mn-cs"/>
            </a:rPr>
            <a:t>احكام مسبقة</a:t>
          </a:r>
          <a:endParaRPr lang="en-US" sz="2400" dirty="0">
            <a:latin typeface="+mj-lt"/>
            <a:ea typeface="Verdana" pitchFamily="34" charset="0"/>
            <a:cs typeface="+mn-cs"/>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ar-MA" sz="2400" dirty="0">
              <a:latin typeface="Verdana" pitchFamily="34" charset="0"/>
              <a:ea typeface="Verdana" pitchFamily="34" charset="0"/>
              <a:cs typeface="+mn-cs"/>
            </a:rPr>
            <a:t>انخفاض تقدير الذات</a:t>
          </a:r>
          <a:endParaRPr lang="en-US" sz="2400" dirty="0">
            <a:latin typeface="+mj-lt"/>
            <a:ea typeface="Verdana" pitchFamily="34" charset="0"/>
            <a:cs typeface="+mn-cs"/>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B9C23173-BAFE-4CDE-81C6-A184489646E5}" type="presOf" srcId="{3F4E915D-4700-4542-A7C1-CEF728AB432D}" destId="{0332A1E0-1C13-4723-960F-9019466D281A}" srcOrd="0" destOrd="0" presId="urn:microsoft.com/office/officeart/2005/8/layout/cycle1"/>
    <dgm:cxn modelId="{88CFB283-0278-4D7A-BEAF-B165F8B07135}" type="presOf" srcId="{90182C8E-0A3D-411B-A654-821F546FC078}" destId="{AC268F96-0D5D-4B9A-A307-62DE90494B18}" srcOrd="0" destOrd="0" presId="urn:microsoft.com/office/officeart/2005/8/layout/cycle1"/>
    <dgm:cxn modelId="{AA6B4C85-F163-4CF6-AC14-256B31B8384E}" type="presOf" srcId="{CB5245DE-ECC5-49E9-94DC-262E3BD83AA5}" destId="{D559A818-7D53-4BBD-8633-917FB032314D}" srcOrd="0" destOrd="0" presId="urn:microsoft.com/office/officeart/2005/8/layout/cycle1"/>
    <dgm:cxn modelId="{CD6C70BC-26F9-40DC-92D2-78933BF3DD78}" type="presOf" srcId="{11E49AD0-DCE6-49A3-A921-184F5EB9A5C6}" destId="{79E1ED89-3D58-4688-A48D-428AB1CD95FE}" srcOrd="0" destOrd="0" presId="urn:microsoft.com/office/officeart/2005/8/layout/cycle1"/>
    <dgm:cxn modelId="{464BC7C4-CF6A-426D-B6D6-AC6623DD6580}" type="presOf" srcId="{6459B721-636D-4D51-9601-6B4E5788A266}" destId="{818239DA-8F7F-4917-8EB0-77B4EE5EAA94}" srcOrd="0" destOrd="0" presId="urn:microsoft.com/office/officeart/2005/8/layout/cycle1"/>
    <dgm:cxn modelId="{C29A18CF-75F4-4EE4-AF14-5EF9D7980B47}" type="presOf" srcId="{EFA2980D-718B-4FC8-9FF6-15C1C35CF177}" destId="{8816A1BD-E3E1-4456-9298-4B3407C622F7}"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32BB0EFF-447E-44A4-A7DE-312BEE41ACC7}" type="presOf" srcId="{B390256F-280B-40CB-BD31-09509749AC6C}" destId="{95978D0C-A8C9-4FB8-8DFC-2906FAA59983}" srcOrd="0" destOrd="0" presId="urn:microsoft.com/office/officeart/2005/8/layout/cycle1"/>
    <dgm:cxn modelId="{B80CE9AC-7BC9-4E05-8E66-BA3D42D9AB14}" type="presParOf" srcId="{8816A1BD-E3E1-4456-9298-4B3407C622F7}" destId="{682C883B-3E72-41CB-97EB-93B061717596}" srcOrd="0" destOrd="0" presId="urn:microsoft.com/office/officeart/2005/8/layout/cycle1"/>
    <dgm:cxn modelId="{D38ABB5C-BBAA-4E05-82FC-396299198A01}" type="presParOf" srcId="{8816A1BD-E3E1-4456-9298-4B3407C622F7}" destId="{79E1ED89-3D58-4688-A48D-428AB1CD95FE}" srcOrd="1" destOrd="0" presId="urn:microsoft.com/office/officeart/2005/8/layout/cycle1"/>
    <dgm:cxn modelId="{BDA597F0-060B-44A8-B2B6-A65849180A74}" type="presParOf" srcId="{8816A1BD-E3E1-4456-9298-4B3407C622F7}" destId="{0332A1E0-1C13-4723-960F-9019466D281A}" srcOrd="2" destOrd="0" presId="urn:microsoft.com/office/officeart/2005/8/layout/cycle1"/>
    <dgm:cxn modelId="{C0B24A74-57FA-43D3-AA7A-286ACC5D10ED}" type="presParOf" srcId="{8816A1BD-E3E1-4456-9298-4B3407C622F7}" destId="{788C7A12-E6C7-4DB4-9A7F-209CA41AE316}" srcOrd="3" destOrd="0" presId="urn:microsoft.com/office/officeart/2005/8/layout/cycle1"/>
    <dgm:cxn modelId="{30FC53FC-BD21-43E5-B97B-AD42D6C4219F}" type="presParOf" srcId="{8816A1BD-E3E1-4456-9298-4B3407C622F7}" destId="{95978D0C-A8C9-4FB8-8DFC-2906FAA59983}" srcOrd="4" destOrd="0" presId="urn:microsoft.com/office/officeart/2005/8/layout/cycle1"/>
    <dgm:cxn modelId="{C68D8A65-2F1A-40C7-B80B-24049C8EFFEE}" type="presParOf" srcId="{8816A1BD-E3E1-4456-9298-4B3407C622F7}" destId="{818239DA-8F7F-4917-8EB0-77B4EE5EAA94}" srcOrd="5" destOrd="0" presId="urn:microsoft.com/office/officeart/2005/8/layout/cycle1"/>
    <dgm:cxn modelId="{FBCB6EB6-80CF-49E6-A5AC-CCBE05D5BA87}" type="presParOf" srcId="{8816A1BD-E3E1-4456-9298-4B3407C622F7}" destId="{F48D0065-C1C5-41DE-80DC-9649E256CF0F}" srcOrd="6" destOrd="0" presId="urn:microsoft.com/office/officeart/2005/8/layout/cycle1"/>
    <dgm:cxn modelId="{AA002845-3806-449F-A8B4-FFF58727E96A}" type="presParOf" srcId="{8816A1BD-E3E1-4456-9298-4B3407C622F7}" destId="{D559A818-7D53-4BBD-8633-917FB032314D}" srcOrd="7" destOrd="0" presId="urn:microsoft.com/office/officeart/2005/8/layout/cycle1"/>
    <dgm:cxn modelId="{3F1B2895-90A4-4866-A451-AE0E7B55D0C9}"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r-MA" sz="2400" kern="1200" dirty="0">
              <a:latin typeface="Verdana" pitchFamily="34" charset="0"/>
              <a:ea typeface="Verdana" pitchFamily="34" charset="0"/>
              <a:cs typeface="+mn-cs"/>
            </a:rPr>
            <a:t>المرض</a:t>
          </a:r>
          <a:endParaRPr lang="en-US" sz="2400" kern="1200" dirty="0">
            <a:latin typeface="+mj-lt"/>
            <a:ea typeface="Verdana" pitchFamily="34" charset="0"/>
            <a:cs typeface="+mn-cs"/>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r-MA" sz="2400" kern="1200" dirty="0">
              <a:latin typeface="Verdana" pitchFamily="34" charset="0"/>
              <a:ea typeface="Verdana" pitchFamily="34" charset="0"/>
              <a:cs typeface="+mn-cs"/>
            </a:rPr>
            <a:t>احكام مسبقة</a:t>
          </a:r>
          <a:endParaRPr lang="en-US" sz="2400" kern="1200" dirty="0">
            <a:latin typeface="+mj-lt"/>
            <a:ea typeface="Verdana" pitchFamily="34" charset="0"/>
            <a:cs typeface="+mn-cs"/>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r-MA" sz="2400" kern="1200" dirty="0">
              <a:latin typeface="Verdana" pitchFamily="34" charset="0"/>
              <a:ea typeface="Verdana" pitchFamily="34" charset="0"/>
              <a:cs typeface="+mn-cs"/>
            </a:rPr>
            <a:t>انخفاض تقدير الذات</a:t>
          </a:r>
          <a:endParaRPr lang="en-US" sz="2400" kern="1200" dirty="0">
            <a:latin typeface="+mj-lt"/>
            <a:ea typeface="Verdana" pitchFamily="34" charset="0"/>
            <a:cs typeface="+mn-cs"/>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a:t>
            </a:fld>
            <a:endParaRPr lang="de-DE"/>
          </a:p>
        </p:txBody>
      </p:sp>
    </p:spTree>
    <p:extLst>
      <p:ext uri="{BB962C8B-B14F-4D97-AF65-F5344CB8AC3E}">
        <p14:creationId xmlns:p14="http://schemas.microsoft.com/office/powerpoint/2010/main" val="3964151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a:t>
            </a:fld>
            <a:endParaRPr lang="de-DE"/>
          </a:p>
        </p:txBody>
      </p:sp>
    </p:spTree>
    <p:extLst>
      <p:ext uri="{BB962C8B-B14F-4D97-AF65-F5344CB8AC3E}">
        <p14:creationId xmlns:p14="http://schemas.microsoft.com/office/powerpoint/2010/main" val="3321463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a:t>
            </a:fld>
            <a:endParaRPr lang="de-DE"/>
          </a:p>
        </p:txBody>
      </p:sp>
    </p:spTree>
    <p:extLst>
      <p:ext uri="{BB962C8B-B14F-4D97-AF65-F5344CB8AC3E}">
        <p14:creationId xmlns:p14="http://schemas.microsoft.com/office/powerpoint/2010/main" val="2776860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a:t>
            </a:fld>
            <a:endParaRPr lang="de-DE"/>
          </a:p>
        </p:txBody>
      </p:sp>
    </p:spTree>
    <p:extLst>
      <p:ext uri="{BB962C8B-B14F-4D97-AF65-F5344CB8AC3E}">
        <p14:creationId xmlns:p14="http://schemas.microsoft.com/office/powerpoint/2010/main" val="300710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a:t>
            </a:fld>
            <a:endParaRPr lang="de-DE"/>
          </a:p>
        </p:txBody>
      </p:sp>
    </p:spTree>
    <p:extLst>
      <p:ext uri="{BB962C8B-B14F-4D97-AF65-F5344CB8AC3E}">
        <p14:creationId xmlns:p14="http://schemas.microsoft.com/office/powerpoint/2010/main" val="2805206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7</a:t>
            </a:fld>
            <a:endParaRPr lang="de-DE"/>
          </a:p>
        </p:txBody>
      </p:sp>
    </p:spTree>
    <p:extLst>
      <p:ext uri="{BB962C8B-B14F-4D97-AF65-F5344CB8AC3E}">
        <p14:creationId xmlns:p14="http://schemas.microsoft.com/office/powerpoint/2010/main" val="2690859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8</a:t>
            </a:fld>
            <a:endParaRPr lang="de-DE"/>
          </a:p>
        </p:txBody>
      </p:sp>
    </p:spTree>
    <p:extLst>
      <p:ext uri="{BB962C8B-B14F-4D97-AF65-F5344CB8AC3E}">
        <p14:creationId xmlns:p14="http://schemas.microsoft.com/office/powerpoint/2010/main" val="3688973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9</a:t>
            </a:fld>
            <a:endParaRPr lang="de-DE"/>
          </a:p>
        </p:txBody>
      </p:sp>
    </p:spTree>
    <p:extLst>
      <p:ext uri="{BB962C8B-B14F-4D97-AF65-F5344CB8AC3E}">
        <p14:creationId xmlns:p14="http://schemas.microsoft.com/office/powerpoint/2010/main" val="164777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10</a:t>
            </a:fld>
            <a:endParaRPr lang="de-DE"/>
          </a:p>
        </p:txBody>
      </p:sp>
    </p:spTree>
    <p:extLst>
      <p:ext uri="{BB962C8B-B14F-4D97-AF65-F5344CB8AC3E}">
        <p14:creationId xmlns:p14="http://schemas.microsoft.com/office/powerpoint/2010/main" val="1104195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897357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2421952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2984524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1087139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1367554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1090034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4214289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1578481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2674757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2674757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21</a:t>
            </a:fld>
            <a:endParaRPr lang="de-DE"/>
          </a:p>
        </p:txBody>
      </p:sp>
    </p:spTree>
    <p:extLst>
      <p:ext uri="{BB962C8B-B14F-4D97-AF65-F5344CB8AC3E}">
        <p14:creationId xmlns:p14="http://schemas.microsoft.com/office/powerpoint/2010/main" val="3298411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22</a:t>
            </a:fld>
            <a:endParaRPr lang="de-DE"/>
          </a:p>
        </p:txBody>
      </p:sp>
    </p:spTree>
    <p:extLst>
      <p:ext uri="{BB962C8B-B14F-4D97-AF65-F5344CB8AC3E}">
        <p14:creationId xmlns:p14="http://schemas.microsoft.com/office/powerpoint/2010/main" val="1657291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23</a:t>
            </a:fld>
            <a:endParaRPr lang="de-DE"/>
          </a:p>
        </p:txBody>
      </p:sp>
    </p:spTree>
    <p:extLst>
      <p:ext uri="{BB962C8B-B14F-4D97-AF65-F5344CB8AC3E}">
        <p14:creationId xmlns:p14="http://schemas.microsoft.com/office/powerpoint/2010/main" val="2870510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3808056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25</a:t>
            </a:fld>
            <a:endParaRPr lang="de-DE"/>
          </a:p>
        </p:txBody>
      </p:sp>
    </p:spTree>
    <p:extLst>
      <p:ext uri="{BB962C8B-B14F-4D97-AF65-F5344CB8AC3E}">
        <p14:creationId xmlns:p14="http://schemas.microsoft.com/office/powerpoint/2010/main" val="2575566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26</a:t>
            </a:fld>
            <a:endParaRPr lang="de-DE"/>
          </a:p>
        </p:txBody>
      </p:sp>
    </p:spTree>
    <p:extLst>
      <p:ext uri="{BB962C8B-B14F-4D97-AF65-F5344CB8AC3E}">
        <p14:creationId xmlns:p14="http://schemas.microsoft.com/office/powerpoint/2010/main" val="2575566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27</a:t>
            </a:fld>
            <a:endParaRPr lang="de-DE"/>
          </a:p>
        </p:txBody>
      </p:sp>
    </p:spTree>
    <p:extLst>
      <p:ext uri="{BB962C8B-B14F-4D97-AF65-F5344CB8AC3E}">
        <p14:creationId xmlns:p14="http://schemas.microsoft.com/office/powerpoint/2010/main" val="25755663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28</a:t>
            </a:fld>
            <a:endParaRPr lang="de-DE"/>
          </a:p>
        </p:txBody>
      </p:sp>
    </p:spTree>
    <p:extLst>
      <p:ext uri="{BB962C8B-B14F-4D97-AF65-F5344CB8AC3E}">
        <p14:creationId xmlns:p14="http://schemas.microsoft.com/office/powerpoint/2010/main" val="25755663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29</a:t>
            </a:fld>
            <a:endParaRPr lang="de-DE"/>
          </a:p>
        </p:txBody>
      </p:sp>
    </p:spTree>
    <p:extLst>
      <p:ext uri="{BB962C8B-B14F-4D97-AF65-F5344CB8AC3E}">
        <p14:creationId xmlns:p14="http://schemas.microsoft.com/office/powerpoint/2010/main" val="25755663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30</a:t>
            </a:fld>
            <a:endParaRPr lang="de-DE"/>
          </a:p>
        </p:txBody>
      </p:sp>
    </p:spTree>
    <p:extLst>
      <p:ext uri="{BB962C8B-B14F-4D97-AF65-F5344CB8AC3E}">
        <p14:creationId xmlns:p14="http://schemas.microsoft.com/office/powerpoint/2010/main" val="2575566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31</a:t>
            </a:fld>
            <a:endParaRPr lang="de-DE"/>
          </a:p>
        </p:txBody>
      </p:sp>
    </p:spTree>
    <p:extLst>
      <p:ext uri="{BB962C8B-B14F-4D97-AF65-F5344CB8AC3E}">
        <p14:creationId xmlns:p14="http://schemas.microsoft.com/office/powerpoint/2010/main" val="2575566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32</a:t>
            </a:fld>
            <a:endParaRPr lang="de-DE"/>
          </a:p>
        </p:txBody>
      </p:sp>
    </p:spTree>
    <p:extLst>
      <p:ext uri="{BB962C8B-B14F-4D97-AF65-F5344CB8AC3E}">
        <p14:creationId xmlns:p14="http://schemas.microsoft.com/office/powerpoint/2010/main" val="2760296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947800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34</a:t>
            </a:fld>
            <a:endParaRPr lang="de-DE"/>
          </a:p>
        </p:txBody>
      </p:sp>
    </p:spTree>
    <p:extLst>
      <p:ext uri="{BB962C8B-B14F-4D97-AF65-F5344CB8AC3E}">
        <p14:creationId xmlns:p14="http://schemas.microsoft.com/office/powerpoint/2010/main" val="3317863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35</a:t>
            </a:fld>
            <a:endParaRPr lang="de-DE"/>
          </a:p>
        </p:txBody>
      </p:sp>
    </p:spTree>
    <p:extLst>
      <p:ext uri="{BB962C8B-B14F-4D97-AF65-F5344CB8AC3E}">
        <p14:creationId xmlns:p14="http://schemas.microsoft.com/office/powerpoint/2010/main" val="24619200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36</a:t>
            </a:fld>
            <a:endParaRPr lang="de-DE"/>
          </a:p>
        </p:txBody>
      </p:sp>
    </p:spTree>
    <p:extLst>
      <p:ext uri="{BB962C8B-B14F-4D97-AF65-F5344CB8AC3E}">
        <p14:creationId xmlns:p14="http://schemas.microsoft.com/office/powerpoint/2010/main" val="33208376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3071893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4995742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3015706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15111100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10162567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2596123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23130294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44</a:t>
            </a:fld>
            <a:endParaRPr lang="de-DE"/>
          </a:p>
        </p:txBody>
      </p:sp>
    </p:spTree>
    <p:extLst>
      <p:ext uri="{BB962C8B-B14F-4D97-AF65-F5344CB8AC3E}">
        <p14:creationId xmlns:p14="http://schemas.microsoft.com/office/powerpoint/2010/main" val="28506375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45</a:t>
            </a:fld>
            <a:endParaRPr lang="de-DE"/>
          </a:p>
        </p:txBody>
      </p:sp>
    </p:spTree>
    <p:extLst>
      <p:ext uri="{BB962C8B-B14F-4D97-AF65-F5344CB8AC3E}">
        <p14:creationId xmlns:p14="http://schemas.microsoft.com/office/powerpoint/2010/main" val="37008484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31561927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0406937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5813043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4179294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16842839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14408094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52</a:t>
            </a:fld>
            <a:endParaRPr lang="de-DE"/>
          </a:p>
        </p:txBody>
      </p:sp>
    </p:spTree>
    <p:extLst>
      <p:ext uri="{BB962C8B-B14F-4D97-AF65-F5344CB8AC3E}">
        <p14:creationId xmlns:p14="http://schemas.microsoft.com/office/powerpoint/2010/main" val="26460550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53</a:t>
            </a:fld>
            <a:endParaRPr lang="de-DE"/>
          </a:p>
        </p:txBody>
      </p:sp>
    </p:spTree>
    <p:extLst>
      <p:ext uri="{BB962C8B-B14F-4D97-AF65-F5344CB8AC3E}">
        <p14:creationId xmlns:p14="http://schemas.microsoft.com/office/powerpoint/2010/main" val="41790744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54</a:t>
            </a:fld>
            <a:endParaRPr lang="de-DE"/>
          </a:p>
        </p:txBody>
      </p:sp>
    </p:spTree>
    <p:extLst>
      <p:ext uri="{BB962C8B-B14F-4D97-AF65-F5344CB8AC3E}">
        <p14:creationId xmlns:p14="http://schemas.microsoft.com/office/powerpoint/2010/main" val="2778745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55</a:t>
            </a:fld>
            <a:endParaRPr lang="de-DE"/>
          </a:p>
        </p:txBody>
      </p:sp>
    </p:spTree>
    <p:extLst>
      <p:ext uri="{BB962C8B-B14F-4D97-AF65-F5344CB8AC3E}">
        <p14:creationId xmlns:p14="http://schemas.microsoft.com/office/powerpoint/2010/main" val="31483461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56</a:t>
            </a:fld>
            <a:endParaRPr lang="de-DE"/>
          </a:p>
        </p:txBody>
      </p:sp>
    </p:spTree>
    <p:extLst>
      <p:ext uri="{BB962C8B-B14F-4D97-AF65-F5344CB8AC3E}">
        <p14:creationId xmlns:p14="http://schemas.microsoft.com/office/powerpoint/2010/main" val="847564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57</a:t>
            </a:fld>
            <a:endParaRPr lang="de-DE"/>
          </a:p>
        </p:txBody>
      </p:sp>
    </p:spTree>
    <p:extLst>
      <p:ext uri="{BB962C8B-B14F-4D97-AF65-F5344CB8AC3E}">
        <p14:creationId xmlns:p14="http://schemas.microsoft.com/office/powerpoint/2010/main" val="29543151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58</a:t>
            </a:fld>
            <a:endParaRPr lang="de-DE"/>
          </a:p>
        </p:txBody>
      </p:sp>
    </p:spTree>
    <p:extLst>
      <p:ext uri="{BB962C8B-B14F-4D97-AF65-F5344CB8AC3E}">
        <p14:creationId xmlns:p14="http://schemas.microsoft.com/office/powerpoint/2010/main" val="24002407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59</a:t>
            </a:fld>
            <a:endParaRPr lang="de-DE"/>
          </a:p>
        </p:txBody>
      </p:sp>
    </p:spTree>
    <p:extLst>
      <p:ext uri="{BB962C8B-B14F-4D97-AF65-F5344CB8AC3E}">
        <p14:creationId xmlns:p14="http://schemas.microsoft.com/office/powerpoint/2010/main" val="919483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25825767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2796373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62</a:t>
            </a:fld>
            <a:endParaRPr lang="de-DE"/>
          </a:p>
        </p:txBody>
      </p:sp>
    </p:spTree>
    <p:extLst>
      <p:ext uri="{BB962C8B-B14F-4D97-AF65-F5344CB8AC3E}">
        <p14:creationId xmlns:p14="http://schemas.microsoft.com/office/powerpoint/2010/main" val="27673154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64</a:t>
            </a:fld>
            <a:endParaRPr lang="de-DE"/>
          </a:p>
        </p:txBody>
      </p:sp>
    </p:spTree>
    <p:extLst>
      <p:ext uri="{BB962C8B-B14F-4D97-AF65-F5344CB8AC3E}">
        <p14:creationId xmlns:p14="http://schemas.microsoft.com/office/powerpoint/2010/main" val="1546194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10 – التعامل مع الوصم و التمييز</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10 – التعامل مع الوصم و التمييز</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10 – التعامل مع الوصم و التمييز</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10 – التعامل مع الوصم و التمييز</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10 – التعامل مع الوصم و التمييز</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119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2263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624312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ar-AE">
                <a:solidFill>
                  <a:srgbClr val="333333"/>
                </a:solidFill>
              </a:rPr>
              <a:t>التدريب رقم 10 – التعامل مع الوصم و التمييز</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8861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ar-AE">
                <a:solidFill>
                  <a:srgbClr val="333333"/>
                </a:solidFill>
              </a:rPr>
              <a:t>التدريب رقم 10 – التعامل مع الوصم و التمييز</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86333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30946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ar-AE">
                <a:solidFill>
                  <a:srgbClr val="333333"/>
                </a:solidFill>
              </a:rPr>
              <a:t>التدريب رقم 10 – التعامل مع الوصم و التمييز</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519646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ar-AE">
                <a:solidFill>
                  <a:srgbClr val="333333"/>
                </a:solidFill>
              </a:rPr>
              <a:t>التدريب رقم 10 – التعامل مع الوصم و التمييز</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866167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ar-AE">
                <a:solidFill>
                  <a:srgbClr val="333333"/>
                </a:solidFill>
              </a:rPr>
              <a:t>التدريب رقم 10 – التعامل مع الوصم و التمييز</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08727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ar-AE">
                <a:solidFill>
                  <a:srgbClr val="333333"/>
                </a:solidFill>
              </a:rPr>
              <a:t>التدريب رقم 10 – التعامل مع الوصم و التمييز</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44865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ar-AE">
                <a:solidFill>
                  <a:srgbClr val="333333"/>
                </a:solidFill>
              </a:rPr>
              <a:t>التدريب رقم 10 – التعامل مع الوصم و التمييز</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40784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71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Calibri Light" panose="020F0302020204030204" pitchFamily="34" charset="0"/>
                <a:cs typeface="Calibri Light" panose="020F0302020204030204" pitchFamily="34" charset="0"/>
              </a:defRPr>
            </a:lvl1p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ar-AE">
                <a:solidFill>
                  <a:srgbClr val="333333"/>
                </a:solidFill>
              </a:rPr>
              <a:t>التدريب رقم 10 – التعامل مع الوصم و التمييز</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55630679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10 II </a:t>
            </a:r>
            <a:br>
              <a:rPr lang="en-US" altLang="de-DE" dirty="0"/>
            </a:br>
            <a:r>
              <a:rPr lang="ar-SA" altLang="de-DE" dirty="0"/>
              <a:t>التعامل مع الوصم و التمييز</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19717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هو الرابط المشترك بين هؤلاء الأشخاص؟</a:t>
            </a:r>
            <a:endParaRPr lang="fr-FR" sz="3600" dirty="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lnSpc>
                <a:spcPct val="100000"/>
              </a:lnSpc>
              <a:spcBef>
                <a:spcPts val="1200"/>
              </a:spcBef>
              <a:buClr>
                <a:srgbClr val="333333"/>
              </a:buClr>
              <a:buFont typeface="WingDings"/>
              <a:buChar char=""/>
              <a:defRPr/>
            </a:pPr>
            <a:r>
              <a:rPr lang="ar-AE" sz="2400" kern="1200" dirty="0">
                <a:solidFill>
                  <a:srgbClr val="333333"/>
                </a:solidFill>
              </a:rPr>
              <a:t>واين غريتزكي (ولد في 26 من يناير 1961)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مايكل جوردان (ولد في 17 من فبراير 1963)</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تايغر وودز (ولد في 30 من دجنبر 1975)</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مايك تايسون (ولد في 30 من يونيو 1966)</a:t>
            </a:r>
          </a:p>
          <a:p>
            <a:pPr lvl="0" defTabSz="914400" fontAlgn="base">
              <a:lnSpc>
                <a:spcPct val="100000"/>
              </a:lnSpc>
              <a:spcBef>
                <a:spcPts val="1200"/>
              </a:spcBef>
            </a:pPr>
            <a:r>
              <a:rPr lang="fa-IR" sz="2400" dirty="0">
                <a:solidFill>
                  <a:srgbClr val="004992"/>
                </a:solidFill>
              </a:rPr>
              <a:t>؟؟؟</a:t>
            </a:r>
            <a:endParaRPr lang="de-D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dirty="0">
                <a:latin typeface="Calibri Light" panose="020F0302020204030204" pitchFamily="34" charset="0"/>
                <a:cs typeface="Calibri Light" panose="020F0302020204030204" pitchFamily="34" charset="0"/>
              </a:rPr>
              <a:t>التدريب رقم 10 – التعامل مع الوصم و التمييز</a:t>
            </a:r>
            <a:endParaRPr lang="de-DE" dirty="0">
              <a:latin typeface="Calibri Light" panose="020F0302020204030204" pitchFamily="34" charset="0"/>
              <a:cs typeface="Calibri Light" panose="020F0302020204030204" pitchFamily="34" charset="0"/>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a:t>
            </a:fld>
            <a:endParaRPr lang="de-DE"/>
          </a:p>
        </p:txBody>
      </p:sp>
    </p:spTree>
    <p:extLst>
      <p:ext uri="{BB962C8B-B14F-4D97-AF65-F5344CB8AC3E}">
        <p14:creationId xmlns:p14="http://schemas.microsoft.com/office/powerpoint/2010/main" val="336396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هو الرابط المشترك بين هؤلاء الأشخاص؟</a:t>
            </a:r>
            <a:endParaRPr lang="fr-FR" sz="3600" dirty="0">
              <a:latin typeface="+mn-lt"/>
              <a:ea typeface="+mn-ea"/>
              <a:cs typeface="+mn-cs"/>
            </a:endParaRPr>
          </a:p>
        </p:txBody>
      </p:sp>
      <p:sp>
        <p:nvSpPr>
          <p:cNvPr id="6" name="Content Placeholder 2"/>
          <p:cNvSpPr>
            <a:spLocks noGrp="1"/>
          </p:cNvSpPr>
          <p:nvPr>
            <p:ph idx="1"/>
          </p:nvPr>
        </p:nvSpPr>
        <p:spPr/>
        <p:txBody>
          <a:bodyPr>
            <a:noAutofit/>
          </a:bodyPr>
          <a:lstStyle/>
          <a:p>
            <a:pPr marL="342900" indent="-342900" rtl="1">
              <a:lnSpc>
                <a:spcPct val="100000"/>
              </a:lnSpc>
              <a:spcBef>
                <a:spcPts val="1200"/>
              </a:spcBef>
              <a:buClr>
                <a:srgbClr val="333333"/>
              </a:buClr>
              <a:buFont typeface="WingDings"/>
              <a:buChar char=""/>
              <a:defRPr/>
            </a:pPr>
            <a:r>
              <a:rPr lang="ar-AE" sz="2400" kern="1200" dirty="0">
                <a:solidFill>
                  <a:srgbClr val="333333"/>
                </a:solidFill>
              </a:rPr>
              <a:t>واين غريتزكي (ولد في 26 من يناير 1961)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مايكل جوردان (ولد في 17 من فبراير 1963)</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تايغر وودز (ولد في 30 من دجنبر 1975)</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مايك تايسون (ولد في 30 من يونيو 1966)</a:t>
            </a:r>
          </a:p>
          <a:p>
            <a:pPr lvl="0" defTabSz="914400" fontAlgn="base">
              <a:lnSpc>
                <a:spcPct val="100000"/>
              </a:lnSpc>
              <a:spcBef>
                <a:spcPts val="1200"/>
              </a:spcBef>
            </a:pPr>
            <a:r>
              <a:rPr lang="fa-IR" sz="2400" dirty="0">
                <a:solidFill>
                  <a:srgbClr val="004992"/>
                </a:solidFill>
              </a:rPr>
              <a:t>رجال, من شمال أمريكا, رياضيون مشاهير, لازالو على قيد الحياة...</a:t>
            </a:r>
            <a:endParaRPr lang="de-DE" sz="2400" kern="1200" dirty="0">
              <a:solidFill>
                <a:srgbClr val="333333"/>
              </a:solidFill>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1777108"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flipH="1">
            <a:off x="446220" y="3598217"/>
            <a:ext cx="2996565" cy="2855119"/>
          </a:xfrm>
          <a:prstGeom prst="rect">
            <a:avLst/>
          </a:prstGeom>
          <a:noFill/>
          <a:ln>
            <a:noFill/>
          </a:ln>
        </p:spPr>
      </p:pic>
      <p:sp>
        <p:nvSpPr>
          <p:cNvPr id="4" name="Footer Placeholder 3"/>
          <p:cNvSpPr>
            <a:spLocks noGrp="1"/>
          </p:cNvSpPr>
          <p:nvPr>
            <p:ph type="ftr" sz="quarter" idx="11"/>
          </p:nvPr>
        </p:nvSpPr>
        <p:spPr/>
        <p:txBody>
          <a:bodyPr/>
          <a:lstStyle/>
          <a:p>
            <a:pPr>
              <a:defRPr/>
            </a:pPr>
            <a:r>
              <a:rPr lang="ar-SA" dirty="0"/>
              <a:t>التدريب رقم 10 – التعامل مع الوصم و التمييز</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a:t>
            </a:fld>
            <a:endParaRPr lang="de-DE"/>
          </a:p>
        </p:txBody>
      </p:sp>
    </p:spTree>
    <p:extLst>
      <p:ext uri="{BB962C8B-B14F-4D97-AF65-F5344CB8AC3E}">
        <p14:creationId xmlns:p14="http://schemas.microsoft.com/office/powerpoint/2010/main" val="4206208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هو الرابط المشترك بين هؤلاء الأشخاص؟</a:t>
            </a:r>
            <a:endParaRPr lang="fr-FR" sz="3600" dirty="0">
              <a:latin typeface="+mn-lt"/>
              <a:ea typeface="+mn-ea"/>
              <a:cs typeface="+mn-cs"/>
            </a:endParaRPr>
          </a:p>
        </p:txBody>
      </p:sp>
      <p:sp>
        <p:nvSpPr>
          <p:cNvPr id="6" name="Content Placeholder 2"/>
          <p:cNvSpPr>
            <a:spLocks noGrp="1"/>
          </p:cNvSpPr>
          <p:nvPr>
            <p:ph idx="1"/>
          </p:nvPr>
        </p:nvSpPr>
        <p:spPr>
          <a:xfrm>
            <a:off x="5748655" y="2204864"/>
            <a:ext cx="6000300" cy="4248000"/>
          </a:xfrm>
        </p:spPr>
        <p:txBody>
          <a:bodyPr>
            <a:noAutofit/>
          </a:bodyPr>
          <a:lstStyle/>
          <a:p>
            <a:pPr marL="342900" indent="-342900" rtl="1">
              <a:lnSpc>
                <a:spcPct val="100000"/>
              </a:lnSpc>
              <a:spcBef>
                <a:spcPts val="1200"/>
              </a:spcBef>
              <a:buClr>
                <a:srgbClr val="333333"/>
              </a:buClr>
              <a:buFont typeface="WingDings"/>
              <a:buChar char=""/>
              <a:defRPr/>
            </a:pPr>
            <a:r>
              <a:rPr lang="ar-AE" sz="2400" kern="1200" dirty="0">
                <a:solidFill>
                  <a:srgbClr val="333333"/>
                </a:solidFill>
              </a:rPr>
              <a:t>فيوردو دوستويفسكي (1821 – 1881)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إرنست هيمينغواي (1899 – 1961)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فريديريك هيلدرلين (1770 – 1843)</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شارلز ديكنز (1812 – 1870)</a:t>
            </a:r>
          </a:p>
          <a:p>
            <a:pPr lvl="0" defTabSz="914400" fontAlgn="base">
              <a:lnSpc>
                <a:spcPct val="100000"/>
              </a:lnSpc>
              <a:spcBef>
                <a:spcPts val="1200"/>
              </a:spcBef>
            </a:pPr>
            <a:r>
              <a:rPr lang="fa-IR" sz="2400" dirty="0">
                <a:solidFill>
                  <a:srgbClr val="004992"/>
                </a:solidFill>
              </a:rPr>
              <a:t>؟؟؟</a:t>
            </a:r>
          </a:p>
        </p:txBody>
      </p:sp>
      <p:sp>
        <p:nvSpPr>
          <p:cNvPr id="4" name="Footer Placeholder 3"/>
          <p:cNvSpPr>
            <a:spLocks noGrp="1"/>
          </p:cNvSpPr>
          <p:nvPr>
            <p:ph type="ftr" sz="quarter" idx="11"/>
          </p:nvPr>
        </p:nvSpPr>
        <p:spPr/>
        <p:txBody>
          <a:bodyPr/>
          <a:lstStyle/>
          <a:p>
            <a:pPr>
              <a:defRPr/>
            </a:pPr>
            <a:r>
              <a:rPr lang="ar-SA" dirty="0"/>
              <a:t>التدريب رقم 10 – التعامل مع الوصم و التمييز</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a:t>
            </a:fld>
            <a:endParaRPr lang="de-DE"/>
          </a:p>
        </p:txBody>
      </p:sp>
    </p:spTree>
    <p:extLst>
      <p:ext uri="{BB962C8B-B14F-4D97-AF65-F5344CB8AC3E}">
        <p14:creationId xmlns:p14="http://schemas.microsoft.com/office/powerpoint/2010/main" val="63588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هو الرابط المشترك بين هؤلاء الأشخاص؟</a:t>
            </a:r>
            <a:endParaRPr lang="fr-FR" sz="3600" dirty="0">
              <a:latin typeface="+mn-lt"/>
              <a:ea typeface="+mn-ea"/>
              <a:cs typeface="+mn-cs"/>
            </a:endParaRPr>
          </a:p>
        </p:txBody>
      </p:sp>
      <p:sp>
        <p:nvSpPr>
          <p:cNvPr id="6" name="Content Placeholder 2"/>
          <p:cNvSpPr>
            <a:spLocks noGrp="1"/>
          </p:cNvSpPr>
          <p:nvPr>
            <p:ph idx="1"/>
          </p:nvPr>
        </p:nvSpPr>
        <p:spPr>
          <a:xfrm>
            <a:off x="5748655" y="2204864"/>
            <a:ext cx="6000300" cy="4248000"/>
          </a:xfrm>
        </p:spPr>
        <p:txBody>
          <a:bodyPr>
            <a:noAutofit/>
          </a:bodyPr>
          <a:lstStyle/>
          <a:p>
            <a:pPr marL="342900" indent="-342900" rtl="1">
              <a:lnSpc>
                <a:spcPct val="100000"/>
              </a:lnSpc>
              <a:spcBef>
                <a:spcPts val="1200"/>
              </a:spcBef>
              <a:buClr>
                <a:srgbClr val="333333"/>
              </a:buClr>
              <a:buFont typeface="WingDings"/>
              <a:buChar char=""/>
              <a:defRPr/>
            </a:pPr>
            <a:r>
              <a:rPr lang="ar-AE" sz="2400" kern="1200" dirty="0">
                <a:solidFill>
                  <a:srgbClr val="333333"/>
                </a:solidFill>
              </a:rPr>
              <a:t>فيوردو دوستويفسكي (1821 – 1881)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إرنست هيمينغواي (1899 – 1961)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فريديريك هيلدرلين (1770 – 1843)</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شارلز ديكنز (1812 – 1870)</a:t>
            </a:r>
          </a:p>
          <a:p>
            <a:pPr lvl="0" defTabSz="914400" fontAlgn="base">
              <a:lnSpc>
                <a:spcPct val="100000"/>
              </a:lnSpc>
              <a:spcBef>
                <a:spcPts val="1200"/>
              </a:spcBef>
            </a:pPr>
            <a:r>
              <a:rPr lang="fa-IR" sz="2400" dirty="0">
                <a:solidFill>
                  <a:srgbClr val="004992"/>
                </a:solidFill>
              </a:rPr>
              <a:t>أشخاص فارقوا الحياة،</a:t>
            </a:r>
          </a:p>
        </p:txBody>
      </p:sp>
      <p:sp>
        <p:nvSpPr>
          <p:cNvPr id="4" name="Footer Placeholder 3"/>
          <p:cNvSpPr>
            <a:spLocks noGrp="1"/>
          </p:cNvSpPr>
          <p:nvPr>
            <p:ph type="ftr" sz="quarter" idx="11"/>
          </p:nvPr>
        </p:nvSpPr>
        <p:spPr/>
        <p:txBody>
          <a:bodyPr/>
          <a:lstStyle/>
          <a:p>
            <a:pPr>
              <a:defRPr/>
            </a:pPr>
            <a:r>
              <a:rPr lang="ar-SA" dirty="0"/>
              <a:t>التدريب رقم 10 – التعامل مع الوصم و التمييز</a:t>
            </a:r>
            <a:endParaRPr lang="de-DE" dirty="0"/>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a:t>
            </a:fld>
            <a:endParaRPr lang="de-DE"/>
          </a:p>
        </p:txBody>
      </p:sp>
    </p:spTree>
    <p:extLst>
      <p:ext uri="{BB962C8B-B14F-4D97-AF65-F5344CB8AC3E}">
        <p14:creationId xmlns:p14="http://schemas.microsoft.com/office/powerpoint/2010/main" val="1268299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هو الرابط المشترك بين هؤلاء الأشخاص؟</a:t>
            </a:r>
            <a:endParaRPr lang="fr-FR" sz="3600" dirty="0">
              <a:latin typeface="+mn-lt"/>
              <a:ea typeface="+mn-ea"/>
              <a:cs typeface="+mn-cs"/>
            </a:endParaRPr>
          </a:p>
        </p:txBody>
      </p:sp>
      <p:sp>
        <p:nvSpPr>
          <p:cNvPr id="6" name="Content Placeholder 2"/>
          <p:cNvSpPr>
            <a:spLocks noGrp="1"/>
          </p:cNvSpPr>
          <p:nvPr>
            <p:ph idx="1"/>
          </p:nvPr>
        </p:nvSpPr>
        <p:spPr>
          <a:xfrm>
            <a:off x="5748655" y="2204864"/>
            <a:ext cx="6000300" cy="4248000"/>
          </a:xfrm>
        </p:spPr>
        <p:txBody>
          <a:bodyPr>
            <a:noAutofit/>
          </a:bodyPr>
          <a:lstStyle/>
          <a:p>
            <a:pPr marL="342900" indent="-342900" rtl="1">
              <a:lnSpc>
                <a:spcPct val="100000"/>
              </a:lnSpc>
              <a:spcBef>
                <a:spcPts val="1200"/>
              </a:spcBef>
              <a:buClr>
                <a:srgbClr val="333333"/>
              </a:buClr>
              <a:buFont typeface="WingDings"/>
              <a:buChar char=""/>
              <a:defRPr/>
            </a:pPr>
            <a:r>
              <a:rPr lang="ar-AE" sz="2400" kern="1200" dirty="0">
                <a:solidFill>
                  <a:srgbClr val="333333"/>
                </a:solidFill>
              </a:rPr>
              <a:t>فيوردو دوستويفسكي (1821 – 1881)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إرنست هيمينغواي (1899 – 1961)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فريديريك هيلدرلين (1770 – 1843)</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شارلز ديكنز (1812 – 1870)</a:t>
            </a:r>
          </a:p>
          <a:p>
            <a:pPr lvl="0" defTabSz="914400" fontAlgn="base">
              <a:lnSpc>
                <a:spcPct val="100000"/>
              </a:lnSpc>
              <a:spcBef>
                <a:spcPts val="1200"/>
              </a:spcBef>
            </a:pPr>
            <a:r>
              <a:rPr lang="fa-IR" sz="2400" dirty="0">
                <a:solidFill>
                  <a:srgbClr val="004992"/>
                </a:solidFill>
              </a:rPr>
              <a:t>أشخاص فارقوا الحياة،</a:t>
            </a:r>
          </a:p>
          <a:p>
            <a:pPr lvl="0" defTabSz="914400" fontAlgn="base">
              <a:lnSpc>
                <a:spcPct val="100000"/>
              </a:lnSpc>
              <a:spcBef>
                <a:spcPts val="1200"/>
              </a:spcBef>
            </a:pPr>
            <a:r>
              <a:rPr lang="fa-IR" sz="2400" dirty="0">
                <a:solidFill>
                  <a:srgbClr val="004992"/>
                </a:solidFill>
              </a:rPr>
              <a:t>أدباء مشاهير</a:t>
            </a:r>
            <a:endParaRPr lang="de-DE" sz="2400" dirty="0">
              <a:solidFill>
                <a:srgbClr val="004992"/>
              </a:solidFill>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a:t>
            </a:fld>
            <a:endParaRPr lang="de-DE"/>
          </a:p>
        </p:txBody>
      </p:sp>
    </p:spTree>
    <p:extLst>
      <p:ext uri="{BB962C8B-B14F-4D97-AF65-F5344CB8AC3E}">
        <p14:creationId xmlns:p14="http://schemas.microsoft.com/office/powerpoint/2010/main" val="4154094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هو الرابط المشترك بين هؤلاء الأشخاص؟</a:t>
            </a:r>
            <a:endParaRPr lang="fr-FR" sz="3600" dirty="0">
              <a:latin typeface="+mn-lt"/>
              <a:ea typeface="+mn-ea"/>
              <a:cs typeface="+mn-cs"/>
            </a:endParaRPr>
          </a:p>
        </p:txBody>
      </p:sp>
      <p:sp>
        <p:nvSpPr>
          <p:cNvPr id="6" name="Content Placeholder 2"/>
          <p:cNvSpPr>
            <a:spLocks noGrp="1"/>
          </p:cNvSpPr>
          <p:nvPr>
            <p:ph idx="1"/>
          </p:nvPr>
        </p:nvSpPr>
        <p:spPr>
          <a:xfrm>
            <a:off x="5748655" y="2204864"/>
            <a:ext cx="6000300" cy="4248000"/>
          </a:xfrm>
        </p:spPr>
        <p:txBody>
          <a:bodyPr>
            <a:noAutofit/>
          </a:bodyPr>
          <a:lstStyle/>
          <a:p>
            <a:pPr marL="342900" indent="-342900" rtl="1">
              <a:lnSpc>
                <a:spcPct val="100000"/>
              </a:lnSpc>
              <a:spcBef>
                <a:spcPts val="1200"/>
              </a:spcBef>
              <a:buClr>
                <a:srgbClr val="333333"/>
              </a:buClr>
              <a:buFont typeface="WingDings"/>
              <a:buChar char=""/>
              <a:defRPr/>
            </a:pPr>
            <a:r>
              <a:rPr lang="ar-AE" sz="2400" kern="1200" dirty="0">
                <a:solidFill>
                  <a:srgbClr val="333333"/>
                </a:solidFill>
              </a:rPr>
              <a:t>فيوردو دوستويفسكي (1821 – 1881)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إرنست هيمينغواي (1899 – 1961)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فريديريك هيلدرلين (1770 – 1843)</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شارلز ديكنز (1812 – 1870)</a:t>
            </a:r>
          </a:p>
          <a:p>
            <a:pPr lvl="0" defTabSz="914400" fontAlgn="base">
              <a:lnSpc>
                <a:spcPct val="100000"/>
              </a:lnSpc>
              <a:spcBef>
                <a:spcPts val="1200"/>
              </a:spcBef>
            </a:pPr>
            <a:r>
              <a:rPr lang="fa-IR" sz="2400" dirty="0">
                <a:solidFill>
                  <a:srgbClr val="004992"/>
                </a:solidFill>
              </a:rPr>
              <a:t>أشخاص فارقوا الحياة،</a:t>
            </a:r>
          </a:p>
          <a:p>
            <a:pPr lvl="0" defTabSz="914400" fontAlgn="base">
              <a:lnSpc>
                <a:spcPct val="100000"/>
              </a:lnSpc>
              <a:spcBef>
                <a:spcPts val="1200"/>
              </a:spcBef>
            </a:pPr>
            <a:r>
              <a:rPr lang="fa-IR" sz="2400" dirty="0">
                <a:solidFill>
                  <a:srgbClr val="004992"/>
                </a:solidFill>
              </a:rPr>
              <a:t>أدباء مشاهير</a:t>
            </a:r>
            <a:endParaRPr lang="de-DE" sz="2400" dirty="0">
              <a:solidFill>
                <a:srgbClr val="004992"/>
              </a:solidFill>
            </a:endParaRPr>
          </a:p>
          <a:p>
            <a:pPr lvl="0" defTabSz="914400" fontAlgn="base">
              <a:lnSpc>
                <a:spcPct val="100000"/>
              </a:lnSpc>
              <a:spcBef>
                <a:spcPts val="1200"/>
              </a:spcBef>
            </a:pPr>
            <a:r>
              <a:rPr lang="fa-IR" sz="2400" dirty="0">
                <a:solidFill>
                  <a:srgbClr val="004992"/>
                </a:solidFill>
              </a:rPr>
              <a:t>هل من إضافة </a:t>
            </a:r>
            <a:endParaRPr lang="de-DE" sz="2400" dirty="0">
              <a:solidFill>
                <a:srgbClr val="004992"/>
              </a:solidFill>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7</a:t>
            </a:fld>
            <a:endParaRPr lang="de-DE"/>
          </a:p>
        </p:txBody>
      </p:sp>
    </p:spTree>
    <p:extLst>
      <p:ext uri="{BB962C8B-B14F-4D97-AF65-F5344CB8AC3E}">
        <p14:creationId xmlns:p14="http://schemas.microsoft.com/office/powerpoint/2010/main" val="2764247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هو الرابط المشترك بين هؤلاء الأشخاص؟</a:t>
            </a:r>
            <a:endParaRPr lang="fr-FR" sz="3600" dirty="0">
              <a:latin typeface="+mn-lt"/>
              <a:ea typeface="+mn-ea"/>
              <a:cs typeface="+mn-cs"/>
            </a:endParaRPr>
          </a:p>
        </p:txBody>
      </p:sp>
      <p:sp>
        <p:nvSpPr>
          <p:cNvPr id="6" name="Content Placeholder 2"/>
          <p:cNvSpPr>
            <a:spLocks noGrp="1"/>
          </p:cNvSpPr>
          <p:nvPr>
            <p:ph idx="1"/>
          </p:nvPr>
        </p:nvSpPr>
        <p:spPr>
          <a:xfrm>
            <a:off x="5748655" y="2204864"/>
            <a:ext cx="6000300" cy="4248000"/>
          </a:xfrm>
        </p:spPr>
        <p:txBody>
          <a:bodyPr>
            <a:noAutofit/>
          </a:bodyPr>
          <a:lstStyle/>
          <a:p>
            <a:pPr marL="342900" indent="-342900" rtl="1">
              <a:lnSpc>
                <a:spcPct val="100000"/>
              </a:lnSpc>
              <a:spcBef>
                <a:spcPts val="1200"/>
              </a:spcBef>
              <a:buClr>
                <a:srgbClr val="333333"/>
              </a:buClr>
              <a:buFont typeface="WingDings"/>
              <a:buChar char=""/>
              <a:defRPr/>
            </a:pPr>
            <a:r>
              <a:rPr lang="ar-AE" sz="2400" kern="1200" dirty="0">
                <a:solidFill>
                  <a:srgbClr val="333333"/>
                </a:solidFill>
              </a:rPr>
              <a:t>فيوردو دوستويفسكي (1821 – 1881)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إرنست هيمينغواي (1899 – 1961)</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فريديريك هيلدرلين (1770 – 1843)</a:t>
            </a:r>
          </a:p>
          <a:p>
            <a:pPr marL="342900" indent="-342900" rtl="1">
              <a:lnSpc>
                <a:spcPct val="100000"/>
              </a:lnSpc>
              <a:spcBef>
                <a:spcPts val="1200"/>
              </a:spcBef>
              <a:buClr>
                <a:srgbClr val="333333"/>
              </a:buClr>
              <a:buFont typeface="WingDings"/>
              <a:buChar char=""/>
              <a:defRPr/>
            </a:pPr>
            <a:r>
              <a:rPr lang="ar-AE" sz="2400" kern="1200" dirty="0">
                <a:solidFill>
                  <a:srgbClr val="333333"/>
                </a:solidFill>
              </a:rPr>
              <a:t>شارلز ديكنز (1812 – 1870)</a:t>
            </a:r>
          </a:p>
          <a:p>
            <a:pPr lvl="0" defTabSz="914400" fontAlgn="base">
              <a:lnSpc>
                <a:spcPct val="100000"/>
              </a:lnSpc>
              <a:spcBef>
                <a:spcPts val="1200"/>
              </a:spcBef>
            </a:pPr>
            <a:r>
              <a:rPr lang="fa-IR" sz="2400" dirty="0">
                <a:solidFill>
                  <a:srgbClr val="004992"/>
                </a:solidFill>
              </a:rPr>
              <a:t>أشخاص فارقوا الحياة،</a:t>
            </a:r>
          </a:p>
          <a:p>
            <a:pPr lvl="0" defTabSz="914400" fontAlgn="base">
              <a:lnSpc>
                <a:spcPct val="100000"/>
              </a:lnSpc>
              <a:spcBef>
                <a:spcPts val="1200"/>
              </a:spcBef>
            </a:pPr>
            <a:r>
              <a:rPr lang="fa-IR" sz="2400" dirty="0">
                <a:solidFill>
                  <a:srgbClr val="004992"/>
                </a:solidFill>
              </a:rPr>
              <a:t>أدباء مشاهير</a:t>
            </a:r>
            <a:endParaRPr lang="de-DE" sz="2400" dirty="0">
              <a:solidFill>
                <a:srgbClr val="004992"/>
              </a:solidFill>
            </a:endParaRPr>
          </a:p>
          <a:p>
            <a:pPr lvl="0" defTabSz="914400" fontAlgn="base">
              <a:lnSpc>
                <a:spcPct val="100000"/>
              </a:lnSpc>
              <a:spcBef>
                <a:spcPts val="1200"/>
              </a:spcBef>
            </a:pPr>
            <a:r>
              <a:rPr lang="fa-IR" sz="2400" dirty="0">
                <a:solidFill>
                  <a:srgbClr val="004992"/>
                </a:solidFill>
              </a:rPr>
              <a:t>هل من إضافة </a:t>
            </a:r>
            <a:endParaRPr lang="de-DE" sz="2400" dirty="0">
              <a:solidFill>
                <a:srgbClr val="004992"/>
              </a:solidFill>
            </a:endParaRPr>
          </a:p>
          <a:p>
            <a:pPr lvl="0" defTabSz="914400" fontAlgn="base">
              <a:lnSpc>
                <a:spcPct val="100000"/>
              </a:lnSpc>
              <a:spcBef>
                <a:spcPts val="1200"/>
              </a:spcBef>
            </a:pPr>
            <a:r>
              <a:rPr lang="ar-AE" sz="2400" dirty="0">
                <a:solidFill>
                  <a:srgbClr val="004992"/>
                </a:solidFill>
              </a:rPr>
              <a:t>كل هؤلاء كانوا يعانون من اضطرابات نفسية، من بينها حالتين من الفصام.</a:t>
            </a:r>
            <a:endParaRPr lang="ar-AE" sz="2400" kern="1200" dirty="0">
              <a:solidFill>
                <a:srgbClr val="333333"/>
              </a:solidFill>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8</a:t>
            </a:fld>
            <a:endParaRPr lang="de-DE"/>
          </a:p>
        </p:txBody>
      </p:sp>
    </p:spTree>
    <p:extLst>
      <p:ext uri="{BB962C8B-B14F-4D97-AF65-F5344CB8AC3E}">
        <p14:creationId xmlns:p14="http://schemas.microsoft.com/office/powerpoint/2010/main" val="2472067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الشهرة = المثالية ؟ </a:t>
            </a:r>
            <a:endParaRPr lang="fr-FR" sz="3600" dirty="0">
              <a:latin typeface="+mn-lt"/>
              <a:ea typeface="+mn-ea"/>
              <a:cs typeface="+mn-cs"/>
            </a:endParaRPr>
          </a:p>
        </p:txBody>
      </p:sp>
      <p:graphicFrame>
        <p:nvGraphicFramePr>
          <p:cNvPr id="7" name="Group 41"/>
          <p:cNvGraphicFramePr>
            <a:graphicFrameLocks/>
          </p:cNvGraphicFramePr>
          <p:nvPr>
            <p:extLst>
              <p:ext uri="{D42A27DB-BD31-4B8C-83A1-F6EECF244321}">
                <p14:modId xmlns:p14="http://schemas.microsoft.com/office/powerpoint/2010/main" val="206481474"/>
              </p:ext>
            </p:extLst>
          </p:nvPr>
        </p:nvGraphicFramePr>
        <p:xfrm>
          <a:off x="408955" y="2132857"/>
          <a:ext cx="11376000" cy="4572000"/>
        </p:xfrm>
        <a:graphic>
          <a:graphicData uri="http://schemas.openxmlformats.org/drawingml/2006/table">
            <a:tbl>
              <a:tblPr rtl="1">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280160">
                <a:tc>
                  <a:txBody>
                    <a:bodyPr/>
                    <a:lstStyle/>
                    <a:p>
                      <a:pPr marL="0" indent="0" algn="r" rtl="1">
                        <a:lnSpc>
                          <a:spcPct val="100000"/>
                        </a:lnSpc>
                        <a:spcBef>
                          <a:spcPts val="0"/>
                        </a:spcBef>
                        <a:spcAft>
                          <a:spcPts val="0"/>
                        </a:spcAft>
                        <a:buFontTx/>
                        <a:buNone/>
                      </a:pPr>
                      <a:r>
                        <a:rPr lang="ar-SA" sz="2400" b="0" dirty="0">
                          <a:solidFill>
                            <a:srgbClr val="333333"/>
                          </a:solidFill>
                          <a:latin typeface="+mn-lt"/>
                          <a:ea typeface="+mn-ea"/>
                          <a:cs typeface="+mn-cs"/>
                        </a:rPr>
                        <a:t>فيودور دوستويفسكي</a:t>
                      </a:r>
                    </a:p>
                    <a:p>
                      <a:pPr marL="0" indent="0" algn="r" rtl="1">
                        <a:lnSpc>
                          <a:spcPct val="100000"/>
                        </a:lnSpc>
                        <a:spcBef>
                          <a:spcPts val="0"/>
                        </a:spcBef>
                        <a:spcAft>
                          <a:spcPts val="0"/>
                        </a:spcAft>
                        <a:buFontTx/>
                        <a:buNone/>
                      </a:pPr>
                      <a:r>
                        <a:rPr lang="ar-SA" sz="2400" b="0" dirty="0">
                          <a:solidFill>
                            <a:srgbClr val="333333"/>
                          </a:solidFill>
                          <a:latin typeface="+mn-lt"/>
                          <a:ea typeface="+mn-ea"/>
                          <a:cs typeface="+mn-cs"/>
                        </a:rPr>
                        <a:t>1821 - 1881</a:t>
                      </a:r>
                      <a:endParaRPr lang="de-DE" sz="24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buFontTx/>
                        <a:buNone/>
                      </a:pPr>
                      <a:r>
                        <a:rPr lang="ar-SA" sz="2400" b="0" baseline="0" dirty="0">
                          <a:solidFill>
                            <a:srgbClr val="333333"/>
                          </a:solidFill>
                          <a:latin typeface="+mn-lt"/>
                          <a:ea typeface="+mn-ea"/>
                          <a:cs typeface="+mn-cs"/>
                        </a:rPr>
                        <a:t>كان دوستويفسكي أحد أهم الكتاب الروس و يعتبر </a:t>
                      </a:r>
                      <a:r>
                        <a:rPr lang="ar-SA" sz="2400" b="0" baseline="0">
                          <a:solidFill>
                            <a:srgbClr val="333333"/>
                          </a:solidFill>
                          <a:latin typeface="+mn-lt"/>
                          <a:ea typeface="+mn-ea"/>
                          <a:cs typeface="+mn-cs"/>
                        </a:rPr>
                        <a:t>أحد أبرز علماء </a:t>
                      </a:r>
                      <a:r>
                        <a:rPr lang="ar-SA" sz="2400" b="0" baseline="0" dirty="0">
                          <a:solidFill>
                            <a:srgbClr val="333333"/>
                          </a:solidFill>
                          <a:latin typeface="+mn-lt"/>
                          <a:ea typeface="+mn-ea"/>
                          <a:cs typeface="+mn-cs"/>
                        </a:rPr>
                        <a:t>النفس. عانى دوستويفسكي من مرض الصرع و كان مدمنا على القمار. في نهاية حياته كان دوستويفسكي مستقرا ماديا و قد اعترف العالم بمساهماته القيمة في الأدب.</a:t>
                      </a:r>
                      <a:endParaRPr lang="es-ES" sz="2400" b="0"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indent="0" algn="r" rtl="1">
                        <a:lnSpc>
                          <a:spcPct val="100000"/>
                        </a:lnSpc>
                        <a:spcBef>
                          <a:spcPts val="0"/>
                        </a:spcBef>
                        <a:spcAft>
                          <a:spcPts val="0"/>
                        </a:spcAft>
                        <a:buFontTx/>
                        <a:buNone/>
                      </a:pPr>
                      <a:r>
                        <a:rPr lang="ar-SA" sz="2400" b="0" dirty="0">
                          <a:solidFill>
                            <a:srgbClr val="333333"/>
                          </a:solidFill>
                          <a:latin typeface="+mn-lt"/>
                          <a:ea typeface="+mn-ea"/>
                          <a:cs typeface="+mn-cs"/>
                        </a:rPr>
                        <a:t>إرنست هيمينغواي</a:t>
                      </a:r>
                    </a:p>
                    <a:p>
                      <a:pPr marL="0" indent="0" algn="r" rtl="1">
                        <a:lnSpc>
                          <a:spcPct val="100000"/>
                        </a:lnSpc>
                        <a:spcBef>
                          <a:spcPts val="0"/>
                        </a:spcBef>
                        <a:spcAft>
                          <a:spcPts val="0"/>
                        </a:spcAft>
                        <a:buFontTx/>
                        <a:buNone/>
                      </a:pPr>
                      <a:r>
                        <a:rPr lang="ar-SA" sz="2400" b="0" dirty="0">
                          <a:solidFill>
                            <a:srgbClr val="333333"/>
                          </a:solidFill>
                          <a:latin typeface="+mn-lt"/>
                          <a:ea typeface="+mn-ea"/>
                          <a:cs typeface="+mn-cs"/>
                        </a:rPr>
                        <a:t>1899 - 1961</a:t>
                      </a:r>
                      <a:endParaRPr lang="de-DE" sz="24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lang="ar-SA" sz="2400" dirty="0">
                          <a:solidFill>
                            <a:srgbClr val="333333"/>
                          </a:solidFill>
                          <a:latin typeface="+mn-lt"/>
                          <a:ea typeface="+mn-ea"/>
                          <a:cs typeface="+mn-cs"/>
                        </a:rPr>
                        <a:t>يعتبر هيمينغواي من أنجح الكتاب الأمريكيين في القرن العشرين, حاز جائزة نوبل للأدب سنة 1954. عرفت حياته فترات من الإكتئاب و الإدمان على الكحول. </a:t>
                      </a:r>
                      <a:r>
                        <a:rPr lang="ar-SA" sz="2400">
                          <a:solidFill>
                            <a:srgbClr val="333333"/>
                          </a:solidFill>
                          <a:latin typeface="+mn-lt"/>
                          <a:ea typeface="+mn-ea"/>
                          <a:cs typeface="+mn-cs"/>
                        </a:rPr>
                        <a:t>كما كان يعتقد </a:t>
                      </a:r>
                      <a:r>
                        <a:rPr lang="ar-SA" sz="2400" dirty="0">
                          <a:solidFill>
                            <a:srgbClr val="333333"/>
                          </a:solidFill>
                          <a:latin typeface="+mn-lt"/>
                          <a:ea typeface="+mn-ea"/>
                          <a:cs typeface="+mn-cs"/>
                        </a:rPr>
                        <a:t>أنه مصاب بمرض ثنائي القطب.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0" indent="0" algn="r" rtl="1">
                        <a:lnSpc>
                          <a:spcPct val="100000"/>
                        </a:lnSpc>
                        <a:spcBef>
                          <a:spcPts val="0"/>
                        </a:spcBef>
                        <a:spcAft>
                          <a:spcPts val="0"/>
                        </a:spcAft>
                        <a:buFontTx/>
                        <a:buNone/>
                      </a:pPr>
                      <a:r>
                        <a:rPr lang="ar-SA" sz="2400" b="0" dirty="0">
                          <a:solidFill>
                            <a:srgbClr val="333333"/>
                          </a:solidFill>
                          <a:latin typeface="+mn-lt"/>
                          <a:ea typeface="+mn-ea"/>
                          <a:cs typeface="+mn-cs"/>
                        </a:rPr>
                        <a:t>فريديريك هيلديرلين</a:t>
                      </a:r>
                    </a:p>
                    <a:p>
                      <a:pPr marL="0" indent="0" algn="r" rtl="1">
                        <a:lnSpc>
                          <a:spcPct val="100000"/>
                        </a:lnSpc>
                        <a:spcBef>
                          <a:spcPts val="0"/>
                        </a:spcBef>
                        <a:spcAft>
                          <a:spcPts val="0"/>
                        </a:spcAft>
                        <a:buFontTx/>
                        <a:buNone/>
                      </a:pPr>
                      <a:r>
                        <a:rPr lang="ar-SA" sz="2400" b="0" dirty="0">
                          <a:solidFill>
                            <a:srgbClr val="333333"/>
                          </a:solidFill>
                          <a:latin typeface="+mn-lt"/>
                          <a:ea typeface="+mn-ea"/>
                          <a:cs typeface="+mn-cs"/>
                        </a:rPr>
                        <a:t>1843 - 1770</a:t>
                      </a:r>
                      <a:endParaRPr lang="de-DE" sz="24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كان حريصا على صورته الشهيرة بالعبقرية و الغرابة. كان من أهم شعراء الرومانطيقية بجوار غوت و شيلر. يتبين من خلال سيرته الذاتية انه كان يعاني من مرض الفصام.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defRPr/>
                      </a:pPr>
                      <a:r>
                        <a:rPr lang="ar-SA" sz="2400" b="0" dirty="0">
                          <a:solidFill>
                            <a:srgbClr val="333333"/>
                          </a:solidFill>
                          <a:latin typeface="+mn-lt"/>
                          <a:ea typeface="+mn-ea"/>
                          <a:cs typeface="+mn-cs"/>
                        </a:rPr>
                        <a:t>شارلز ديكينز</a:t>
                      </a:r>
                    </a:p>
                    <a:p>
                      <a:pPr marL="0" marR="0" lvl="0" indent="0" algn="r" defTabSz="914400" rtl="1" eaLnBrk="1" fontAlgn="base" latinLnBrk="0" hangingPunct="1">
                        <a:lnSpc>
                          <a:spcPct val="100000"/>
                        </a:lnSpc>
                        <a:spcBef>
                          <a:spcPts val="0"/>
                        </a:spcBef>
                        <a:spcAft>
                          <a:spcPts val="0"/>
                        </a:spcAft>
                        <a:buClr>
                          <a:srgbClr val="006699"/>
                        </a:buClr>
                        <a:buSzTx/>
                        <a:buFontTx/>
                        <a:buNone/>
                        <a:tabLst/>
                        <a:defRPr/>
                      </a:pPr>
                      <a:r>
                        <a:rPr lang="ar-SA" sz="2400" b="0" dirty="0">
                          <a:solidFill>
                            <a:srgbClr val="333333"/>
                          </a:solidFill>
                          <a:latin typeface="+mn-lt"/>
                          <a:ea typeface="+mn-ea"/>
                          <a:cs typeface="+mn-cs"/>
                        </a:rPr>
                        <a:t>1843 - 1770</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ar-SA" sz="2400" b="0" i="0" u="none" strike="noStrike" cap="none" normalizeH="0" baseline="0" dirty="0">
                          <a:ln>
                            <a:noFill/>
                          </a:ln>
                          <a:solidFill>
                            <a:srgbClr val="333333"/>
                          </a:solidFill>
                          <a:effectLst/>
                          <a:latin typeface="+mn-lt"/>
                          <a:ea typeface="+mn-ea"/>
                          <a:cs typeface="+mn-cs"/>
                        </a:rPr>
                        <a:t>من أكثر الكتاب الإنجليز شهرة. عانى من حالات هوسية و من </a:t>
                      </a:r>
                      <a:r>
                        <a:rPr kumimoji="0" lang="ar-SA" sz="2400" b="0" i="0" u="none" strike="noStrike" cap="none" normalizeH="0" baseline="0">
                          <a:ln>
                            <a:noFill/>
                          </a:ln>
                          <a:solidFill>
                            <a:srgbClr val="333333"/>
                          </a:solidFill>
                          <a:effectLst/>
                          <a:latin typeface="+mn-lt"/>
                          <a:ea typeface="+mn-ea"/>
                          <a:cs typeface="+mn-cs"/>
                        </a:rPr>
                        <a:t>الإكتئاب، لو </a:t>
                      </a:r>
                      <a:r>
                        <a:rPr kumimoji="0" lang="ar-SA" sz="2400" b="0" i="0" u="none" strike="noStrike" cap="none" normalizeH="0" baseline="0" dirty="0">
                          <a:ln>
                            <a:noFill/>
                          </a:ln>
                          <a:solidFill>
                            <a:srgbClr val="333333"/>
                          </a:solidFill>
                          <a:effectLst/>
                          <a:latin typeface="+mn-lt"/>
                          <a:ea typeface="+mn-ea"/>
                          <a:cs typeface="+mn-cs"/>
                        </a:rPr>
                        <a:t>عايشنا اليوم لتم تشخيصه بمرض ثنائي القطب.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9</a:t>
            </a:fld>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MA" sz="3600">
                <a:latin typeface="+mn-lt"/>
                <a:ea typeface="+mn-ea"/>
                <a:cs typeface="+mn-cs"/>
              </a:rPr>
              <a:t>من بين هذه اللوحات الفنية، ما هو الرسم الذي يوحي ان صاحبه يعاني من الفصام؟</a:t>
            </a:r>
            <a:endParaRPr lang="fr-FR" sz="3600" dirty="0">
              <a:latin typeface="+mn-lt"/>
              <a:ea typeface="+mn-ea"/>
              <a:cs typeface="+mn-cs"/>
            </a:endParaRPr>
          </a:p>
        </p:txBody>
      </p:sp>
      <p:pic>
        <p:nvPicPr>
          <p:cNvPr id="18" name="Grafik 6"/>
          <p:cNvPicPr>
            <a:picLocks noChangeAspect="1"/>
          </p:cNvPicPr>
          <p:nvPr/>
        </p:nvPicPr>
        <p:blipFill>
          <a:blip r:embed="rId3" cstate="print"/>
          <a:stretch>
            <a:fillRect/>
          </a:stretch>
        </p:blipFill>
        <p:spPr>
          <a:xfrm>
            <a:off x="410220"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3662944"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6244970"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9131935" y="2288360"/>
            <a:ext cx="2560320" cy="3410176"/>
          </a:xfrm>
          <a:prstGeom prst="rect">
            <a:avLst/>
          </a:prstGeom>
        </p:spPr>
      </p:pic>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هي اللوحة التي بيعت بأغلى سعر في المزاد؟</a:t>
            </a:r>
            <a:endParaRPr lang="fr-FR" sz="3600" dirty="0">
              <a:latin typeface="+mn-lt"/>
              <a:ea typeface="+mn-ea"/>
              <a:cs typeface="+mn-cs"/>
            </a:endParaRPr>
          </a:p>
        </p:txBody>
      </p:sp>
      <p:pic>
        <p:nvPicPr>
          <p:cNvPr id="18" name="Grafik 6"/>
          <p:cNvPicPr>
            <a:picLocks noChangeAspect="1"/>
          </p:cNvPicPr>
          <p:nvPr/>
        </p:nvPicPr>
        <p:blipFill>
          <a:blip r:embed="rId3" cstate="print"/>
          <a:stretch>
            <a:fillRect/>
          </a:stretch>
        </p:blipFill>
        <p:spPr>
          <a:xfrm>
            <a:off x="410220"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3662944"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6244970"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9131935" y="2288360"/>
            <a:ext cx="2560320" cy="3410176"/>
          </a:xfrm>
          <a:prstGeom prst="rect">
            <a:avLst/>
          </a:prstGeom>
        </p:spPr>
      </p:pic>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11</a:t>
            </a:fld>
            <a:endParaRPr lang="de-DE"/>
          </a:p>
        </p:txBody>
      </p:sp>
    </p:spTree>
    <p:extLst>
      <p:ext uri="{BB962C8B-B14F-4D97-AF65-F5344CB8AC3E}">
        <p14:creationId xmlns:p14="http://schemas.microsoft.com/office/powerpoint/2010/main" val="4128979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6"/>
          <p:cNvPicPr>
            <a:picLocks noChangeAspect="1"/>
          </p:cNvPicPr>
          <p:nvPr/>
        </p:nvPicPr>
        <p:blipFill>
          <a:blip r:embed="rId3" cstate="print"/>
          <a:stretch>
            <a:fillRect/>
          </a:stretch>
        </p:blipFill>
        <p:spPr>
          <a:xfrm>
            <a:off x="410220" y="2288360"/>
            <a:ext cx="2926080" cy="1998144"/>
          </a:xfrm>
          <a:prstGeom prst="rect">
            <a:avLst/>
          </a:prstGeom>
        </p:spPr>
      </p:pic>
      <p:pic>
        <p:nvPicPr>
          <p:cNvPr id="24" name="Grafik 5" descr="Bild_Steffen.jpg"/>
          <p:cNvPicPr>
            <a:picLocks noChangeAspect="1"/>
          </p:cNvPicPr>
          <p:nvPr/>
        </p:nvPicPr>
        <p:blipFill>
          <a:blip r:embed="rId4" cstate="print"/>
          <a:stretch>
            <a:fillRect/>
          </a:stretch>
        </p:blipFill>
        <p:spPr>
          <a:xfrm>
            <a:off x="3662944" y="2288360"/>
            <a:ext cx="2255381" cy="3401568"/>
          </a:xfrm>
          <a:prstGeom prst="rect">
            <a:avLst/>
          </a:prstGeom>
        </p:spPr>
      </p:pic>
      <p:pic>
        <p:nvPicPr>
          <p:cNvPr id="25" name="Grafik 4" descr="img136112.jpg"/>
          <p:cNvPicPr>
            <a:picLocks noChangeAspect="1"/>
          </p:cNvPicPr>
          <p:nvPr/>
        </p:nvPicPr>
        <p:blipFill>
          <a:blip r:embed="rId5" cstate="print"/>
          <a:stretch>
            <a:fillRect/>
          </a:stretch>
        </p:blipFill>
        <p:spPr>
          <a:xfrm>
            <a:off x="6244970" y="2288360"/>
            <a:ext cx="2560320" cy="3397464"/>
          </a:xfrm>
          <a:prstGeom prst="rect">
            <a:avLst/>
          </a:prstGeom>
        </p:spPr>
      </p:pic>
      <p:pic>
        <p:nvPicPr>
          <p:cNvPr id="26" name="Grafik 3" descr="auktion-sothebys-new-york.jpg"/>
          <p:cNvPicPr>
            <a:picLocks noChangeAspect="1"/>
          </p:cNvPicPr>
          <p:nvPr/>
        </p:nvPicPr>
        <p:blipFill>
          <a:blip r:embed="rId6" cstate="print"/>
          <a:stretch>
            <a:fillRect/>
          </a:stretch>
        </p:blipFill>
        <p:spPr>
          <a:xfrm>
            <a:off x="9131935" y="2288360"/>
            <a:ext cx="2560320" cy="3410176"/>
          </a:xfrm>
          <a:prstGeom prst="rect">
            <a:avLst/>
          </a:prstGeom>
        </p:spPr>
      </p:pic>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هي اللوحة التي بيعت بأغلى سعر في المزاد؟</a:t>
            </a:r>
            <a:endParaRPr lang="fr-FR" sz="3600" dirty="0">
              <a:latin typeface="+mn-lt"/>
              <a:ea typeface="+mn-ea"/>
              <a:cs typeface="+mn-cs"/>
            </a:endParaRPr>
          </a:p>
        </p:txBody>
      </p:sp>
      <p:sp>
        <p:nvSpPr>
          <p:cNvPr id="27" name="Caption_16"/>
          <p:cNvSpPr txBox="1"/>
          <p:nvPr/>
        </p:nvSpPr>
        <p:spPr>
          <a:xfrm>
            <a:off x="3662944" y="5689928"/>
            <a:ext cx="2255381" cy="369332"/>
          </a:xfrm>
          <a:prstGeom prst="rect">
            <a:avLst/>
          </a:prstGeom>
          <a:noFill/>
        </p:spPr>
        <p:txBody>
          <a:bodyPr wrap="square" rtlCol="0">
            <a:spAutoFit/>
          </a:bodyPr>
          <a:lstStyle/>
          <a:p>
            <a:pPr algn="ctr" rtl="1"/>
            <a:r>
              <a:rPr lang="de-DE" sz="1800">
                <a:solidFill>
                  <a:srgbClr val="004992"/>
                </a:solidFill>
                <a:latin typeface="+mn-lt"/>
                <a:ea typeface="+mn-ea"/>
                <a:cs typeface="+mn-cs"/>
              </a:rPr>
              <a:t>€0 </a:t>
            </a:r>
            <a:endParaRPr lang="de-DE" sz="1800" dirty="0">
              <a:solidFill>
                <a:srgbClr val="004992"/>
              </a:solidFill>
              <a:latin typeface="+mn-lt"/>
              <a:ea typeface="+mn-ea"/>
              <a:cs typeface="+mn-cs"/>
            </a:endParaRPr>
          </a:p>
        </p:txBody>
      </p:sp>
      <p:sp>
        <p:nvSpPr>
          <p:cNvPr id="28" name="Caption_17"/>
          <p:cNvSpPr txBox="1"/>
          <p:nvPr/>
        </p:nvSpPr>
        <p:spPr>
          <a:xfrm>
            <a:off x="410220" y="4286504"/>
            <a:ext cx="2926080" cy="369332"/>
          </a:xfrm>
          <a:prstGeom prst="rect">
            <a:avLst/>
          </a:prstGeom>
          <a:noFill/>
        </p:spPr>
        <p:txBody>
          <a:bodyPr wrap="square" rtlCol="0">
            <a:spAutoFit/>
          </a:bodyPr>
          <a:lstStyle/>
          <a:p>
            <a:pPr algn="ctr" rtl="1"/>
            <a:r>
              <a:rPr lang="de-DE" sz="1800">
                <a:solidFill>
                  <a:srgbClr val="004992"/>
                </a:solidFill>
                <a:latin typeface="+mn-lt"/>
                <a:ea typeface="+mn-ea"/>
                <a:cs typeface="+mn-cs"/>
              </a:rPr>
              <a:t>€10.000</a:t>
            </a:r>
            <a:endParaRPr lang="de-DE" sz="1800" dirty="0">
              <a:solidFill>
                <a:srgbClr val="004992"/>
              </a:solidFill>
              <a:latin typeface="+mn-lt"/>
              <a:ea typeface="+mn-ea"/>
              <a:cs typeface="+mn-cs"/>
            </a:endParaRPr>
          </a:p>
        </p:txBody>
      </p:sp>
      <p:sp>
        <p:nvSpPr>
          <p:cNvPr id="29" name="Caption_15"/>
          <p:cNvSpPr txBox="1"/>
          <p:nvPr/>
        </p:nvSpPr>
        <p:spPr>
          <a:xfrm>
            <a:off x="6244970" y="5685824"/>
            <a:ext cx="2560320" cy="369332"/>
          </a:xfrm>
          <a:prstGeom prst="rect">
            <a:avLst/>
          </a:prstGeom>
          <a:noFill/>
        </p:spPr>
        <p:txBody>
          <a:bodyPr wrap="square" rtlCol="0">
            <a:spAutoFit/>
          </a:bodyPr>
          <a:lstStyle/>
          <a:p>
            <a:pPr algn="ctr" rtl="1"/>
            <a:r>
              <a:rPr lang="ar-SA" sz="1800">
                <a:solidFill>
                  <a:srgbClr val="004992"/>
                </a:solidFill>
                <a:latin typeface="+mn-lt"/>
                <a:ea typeface="+mn-ea"/>
                <a:cs typeface="+mn-cs"/>
              </a:rPr>
              <a:t>مليون €25 </a:t>
            </a:r>
            <a:endParaRPr lang="de-DE" sz="1800" dirty="0">
              <a:solidFill>
                <a:srgbClr val="004992"/>
              </a:solidFill>
              <a:latin typeface="+mn-lt"/>
              <a:ea typeface="+mn-ea"/>
              <a:cs typeface="+mn-cs"/>
            </a:endParaRPr>
          </a:p>
        </p:txBody>
      </p:sp>
      <p:sp>
        <p:nvSpPr>
          <p:cNvPr id="30" name="Caption_14"/>
          <p:cNvSpPr txBox="1"/>
          <p:nvPr/>
        </p:nvSpPr>
        <p:spPr>
          <a:xfrm>
            <a:off x="9131936" y="5698536"/>
            <a:ext cx="2560320" cy="369332"/>
          </a:xfrm>
          <a:prstGeom prst="rect">
            <a:avLst/>
          </a:prstGeom>
          <a:noFill/>
        </p:spPr>
        <p:txBody>
          <a:bodyPr wrap="square" rtlCol="0">
            <a:spAutoFit/>
          </a:bodyPr>
          <a:lstStyle/>
          <a:p>
            <a:pPr algn="ctr" rtl="1"/>
            <a:r>
              <a:rPr lang="ar-SA" sz="1800">
                <a:solidFill>
                  <a:srgbClr val="004992"/>
                </a:solidFill>
                <a:latin typeface="+mn-lt"/>
                <a:ea typeface="+mn-ea"/>
                <a:cs typeface="+mn-cs"/>
              </a:rPr>
              <a:t>مليون €100 </a:t>
            </a:r>
            <a:endParaRPr lang="de-DE" sz="18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12</a:t>
            </a:fld>
            <a:endParaRPr lang="de-DE"/>
          </a:p>
        </p:txBody>
      </p:sp>
    </p:spTree>
    <p:extLst>
      <p:ext uri="{BB962C8B-B14F-4D97-AF65-F5344CB8AC3E}">
        <p14:creationId xmlns:p14="http://schemas.microsoft.com/office/powerpoint/2010/main" val="1105486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إدوارد مونخ</a:t>
            </a:r>
            <a:endParaRPr lang="fr-FR" sz="3600" dirty="0">
              <a:latin typeface="+mn-lt"/>
              <a:ea typeface="+mn-ea"/>
              <a:cs typeface="+mn-cs"/>
            </a:endParaRPr>
          </a:p>
        </p:txBody>
      </p:sp>
      <p:sp>
        <p:nvSpPr>
          <p:cNvPr id="16" name="Content Placeholder 2"/>
          <p:cNvSpPr>
            <a:spLocks noGrp="1"/>
          </p:cNvSpPr>
          <p:nvPr>
            <p:ph idx="1"/>
          </p:nvPr>
        </p:nvSpPr>
        <p:spPr>
          <a:xfrm>
            <a:off x="4225379" y="2204864"/>
            <a:ext cx="7523575" cy="4248000"/>
          </a:xfrm>
        </p:spPr>
        <p:txBody>
          <a:bodyPr>
            <a:noAutofit/>
          </a:bodyPr>
          <a:lstStyle/>
          <a:p>
            <a:pPr marL="342900" indent="-342900" rtl="1">
              <a:buClr>
                <a:srgbClr val="333333"/>
              </a:buClr>
              <a:buFont typeface="WingDings"/>
              <a:buChar char=""/>
              <a:defRPr/>
            </a:pPr>
            <a:r>
              <a:rPr lang="ar-AE" sz="2400" kern="1200" dirty="0">
                <a:solidFill>
                  <a:srgbClr val="333333"/>
                </a:solidFill>
              </a:rPr>
              <a:t>قائم مشتر مجهول الهوية بدفع حوالي 100 مليون أورو مقابل </a:t>
            </a:r>
            <a:r>
              <a:rPr lang="ar-AE" sz="2400" kern="1200">
                <a:solidFill>
                  <a:srgbClr val="333333"/>
                </a:solidFill>
              </a:rPr>
              <a:t>لوحة “الصرخة”. </a:t>
            </a:r>
            <a:r>
              <a:rPr lang="ar-AE" sz="2400" kern="1200" dirty="0">
                <a:solidFill>
                  <a:srgbClr val="333333"/>
                </a:solidFill>
              </a:rPr>
              <a:t>ما يجعلها إحدى أغلى اللوحات الفنية في العالم.</a:t>
            </a:r>
          </a:p>
          <a:p>
            <a:pPr marL="342900" indent="-342900" rtl="1">
              <a:buClr>
                <a:srgbClr val="333333"/>
              </a:buClr>
              <a:buFont typeface="WingDings"/>
              <a:buChar char=""/>
              <a:defRPr/>
            </a:pPr>
            <a:r>
              <a:rPr lang="ar-AE" sz="2400" kern="1200" dirty="0">
                <a:solidFill>
                  <a:srgbClr val="333333"/>
                </a:solidFill>
              </a:rPr>
              <a:t>الرسام إدوارد مونخ, كان يعاني في الغالب من مرض ثنائي القطب، الأمر الذي استدعى استشفاءه لمدة لا تقل عن 8 أشهر.</a:t>
            </a:r>
          </a:p>
        </p:txBody>
      </p:sp>
      <p:pic>
        <p:nvPicPr>
          <p:cNvPr id="8" name="Grafik 16" descr="auktion-sothebys-new-york.jpg"/>
          <p:cNvPicPr>
            <a:picLocks noChangeAspect="1"/>
          </p:cNvPicPr>
          <p:nvPr/>
        </p:nvPicPr>
        <p:blipFill>
          <a:blip r:embed="rId3" cstate="print"/>
          <a:srcRect/>
          <a:stretch>
            <a:fillRect/>
          </a:stretch>
        </p:blipFill>
        <p:spPr bwMode="auto">
          <a:xfrm>
            <a:off x="913012" y="2203704"/>
            <a:ext cx="3187242" cy="425196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13</a:t>
            </a:fld>
            <a:endParaRPr lang="de-DE"/>
          </a:p>
        </p:txBody>
      </p:sp>
    </p:spTree>
    <p:extLst>
      <p:ext uri="{BB962C8B-B14F-4D97-AF65-F5344CB8AC3E}">
        <p14:creationId xmlns:p14="http://schemas.microsoft.com/office/powerpoint/2010/main" val="1847083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ستيفن موريتز</a:t>
            </a:r>
            <a:endParaRPr lang="fr-FR" sz="3600" dirty="0">
              <a:latin typeface="+mn-lt"/>
              <a:ea typeface="+mn-ea"/>
              <a:cs typeface="+mn-cs"/>
            </a:endParaRPr>
          </a:p>
        </p:txBody>
      </p:sp>
      <p:sp>
        <p:nvSpPr>
          <p:cNvPr id="16" name="Content Placeholder 2"/>
          <p:cNvSpPr>
            <a:spLocks noGrp="1"/>
          </p:cNvSpPr>
          <p:nvPr>
            <p:ph idx="1"/>
          </p:nvPr>
        </p:nvSpPr>
        <p:spPr>
          <a:xfrm>
            <a:off x="4081363" y="2204864"/>
            <a:ext cx="7667592" cy="4248000"/>
          </a:xfrm>
        </p:spPr>
        <p:txBody>
          <a:bodyPr>
            <a:noAutofit/>
          </a:bodyPr>
          <a:lstStyle/>
          <a:p>
            <a:pPr marL="342900" indent="-342900" rtl="1">
              <a:buClr>
                <a:srgbClr val="333333"/>
              </a:buClr>
              <a:buFont typeface="WingDings"/>
              <a:buChar char=""/>
              <a:defRPr/>
            </a:pPr>
            <a:r>
              <a:rPr lang="ar-AE" sz="2400" kern="1200" dirty="0">
                <a:solidFill>
                  <a:srgbClr val="333333"/>
                </a:solidFill>
              </a:rPr>
              <a:t>لهذه اللوحة قيمة معنوية خاصة لدى الرسام.</a:t>
            </a:r>
          </a:p>
          <a:p>
            <a:pPr marL="342900" indent="-342900" rtl="1">
              <a:buClr>
                <a:srgbClr val="333333"/>
              </a:buClr>
              <a:buFont typeface="WingDings"/>
              <a:buChar char=""/>
              <a:defRPr/>
            </a:pPr>
            <a:r>
              <a:rPr lang="ar-AE" sz="2400" kern="1200" dirty="0">
                <a:solidFill>
                  <a:srgbClr val="333333"/>
                </a:solidFill>
              </a:rPr>
              <a:t>رسمها ستيفن موريتزفي سن يناهز 16:</a:t>
            </a:r>
          </a:p>
          <a:p>
            <a:pPr marL="774827" lvl="3" indent="-342900">
              <a:spcBef>
                <a:spcPts val="1999"/>
              </a:spcBef>
              <a:buClr>
                <a:srgbClr val="333333"/>
              </a:buClr>
              <a:buFont typeface="WingDings"/>
              <a:buChar char=""/>
              <a:defRPr/>
            </a:pPr>
            <a:r>
              <a:rPr lang="ar-AE" sz="2400" kern="1200" dirty="0">
                <a:solidFill>
                  <a:srgbClr val="333333"/>
                </a:solidFill>
                <a:latin typeface="+mn-lt"/>
              </a:rPr>
              <a:t>موريتز عالم نفس و رئيس فريق </a:t>
            </a:r>
            <a:r>
              <a:rPr lang="ar-AE" sz="2400" kern="1200">
                <a:solidFill>
                  <a:srgbClr val="333333"/>
                </a:solidFill>
                <a:latin typeface="+mn-lt"/>
              </a:rPr>
              <a:t>بحث “علم </a:t>
            </a:r>
            <a:r>
              <a:rPr lang="ar-AE" sz="2400" kern="1200" dirty="0">
                <a:solidFill>
                  <a:srgbClr val="333333"/>
                </a:solidFill>
                <a:latin typeface="+mn-lt"/>
              </a:rPr>
              <a:t>النفس </a:t>
            </a:r>
            <a:r>
              <a:rPr lang="ar-AE" sz="2400" kern="1200">
                <a:solidFill>
                  <a:srgbClr val="333333"/>
                </a:solidFill>
                <a:latin typeface="+mn-lt"/>
              </a:rPr>
              <a:t>العصبي السريري” </a:t>
            </a:r>
            <a:r>
              <a:rPr lang="ar-AE" sz="2400" kern="1200" dirty="0">
                <a:solidFill>
                  <a:srgbClr val="333333"/>
                </a:solidFill>
                <a:latin typeface="+mn-lt"/>
              </a:rPr>
              <a:t>بالمستشفى الجامعي بهامبورغ إبيندورف.</a:t>
            </a:r>
          </a:p>
          <a:p>
            <a:pPr marL="774827" lvl="3" indent="-342900">
              <a:spcBef>
                <a:spcPts val="1999"/>
              </a:spcBef>
              <a:buClr>
                <a:srgbClr val="333333"/>
              </a:buClr>
              <a:buFont typeface="WingDings"/>
              <a:buChar char=""/>
              <a:defRPr/>
            </a:pPr>
            <a:r>
              <a:rPr lang="ar-AE" sz="2400" kern="1200" dirty="0">
                <a:solidFill>
                  <a:srgbClr val="333333"/>
                </a:solidFill>
                <a:latin typeface="+mn-lt"/>
              </a:rPr>
              <a:t>لا تبدو عليه أعراض الاضطراب النفسي.</a:t>
            </a:r>
          </a:p>
        </p:txBody>
      </p:sp>
      <p:pic>
        <p:nvPicPr>
          <p:cNvPr id="8" name="Grafik 3" descr="Bild_Steffen.jpg"/>
          <p:cNvPicPr>
            <a:picLocks noChangeAspect="1"/>
          </p:cNvPicPr>
          <p:nvPr/>
        </p:nvPicPr>
        <p:blipFill>
          <a:blip r:embed="rId3" cstate="print"/>
          <a:srcRect/>
          <a:stretch>
            <a:fillRect/>
          </a:stretch>
        </p:blipFill>
        <p:spPr bwMode="auto">
          <a:xfrm>
            <a:off x="1129036" y="2203704"/>
            <a:ext cx="2819234" cy="425196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14</a:t>
            </a:fld>
            <a:endParaRPr lang="de-DE"/>
          </a:p>
        </p:txBody>
      </p:sp>
    </p:spTree>
    <p:extLst>
      <p:ext uri="{BB962C8B-B14F-4D97-AF65-F5344CB8AC3E}">
        <p14:creationId xmlns:p14="http://schemas.microsoft.com/office/powerpoint/2010/main" val="1002036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فينسنت فان غوغ</a:t>
            </a:r>
            <a:endParaRPr lang="fr-FR" sz="3600" dirty="0">
              <a:latin typeface="+mn-lt"/>
              <a:ea typeface="+mn-ea"/>
              <a:cs typeface="+mn-cs"/>
            </a:endParaRPr>
          </a:p>
        </p:txBody>
      </p:sp>
      <p:sp>
        <p:nvSpPr>
          <p:cNvPr id="16" name="Content Placeholder 2"/>
          <p:cNvSpPr>
            <a:spLocks noGrp="1"/>
          </p:cNvSpPr>
          <p:nvPr>
            <p:ph idx="1"/>
          </p:nvPr>
        </p:nvSpPr>
        <p:spPr>
          <a:xfrm>
            <a:off x="4225379" y="2204864"/>
            <a:ext cx="7523576" cy="4248000"/>
          </a:xfrm>
        </p:spPr>
        <p:txBody>
          <a:bodyPr>
            <a:noAutofit/>
          </a:bodyPr>
          <a:lstStyle/>
          <a:p>
            <a:pPr marL="342900" indent="-342900" rtl="1">
              <a:buClr>
                <a:srgbClr val="333333"/>
              </a:buClr>
              <a:buFont typeface="WingDings"/>
              <a:buChar char=""/>
              <a:defRPr/>
            </a:pPr>
            <a:r>
              <a:rPr lang="ar-AE" sz="2400" kern="1200" dirty="0">
                <a:solidFill>
                  <a:srgbClr val="333333"/>
                </a:solidFill>
              </a:rPr>
              <a:t>تبلغ قيمة لوحته “حديقة مستشفى سان بول” حوالي 25 مليون يورو!</a:t>
            </a:r>
          </a:p>
          <a:p>
            <a:pPr marL="342900" indent="-342900" rtl="1">
              <a:buClr>
                <a:srgbClr val="333333"/>
              </a:buClr>
              <a:buFont typeface="WingDings"/>
              <a:buChar char=""/>
              <a:defRPr/>
            </a:pPr>
            <a:r>
              <a:rPr lang="ar-AE" sz="2400" kern="1200" dirty="0">
                <a:solidFill>
                  <a:srgbClr val="333333"/>
                </a:solidFill>
              </a:rPr>
              <a:t>كان فان غوغ يرسم أثناء مكوثه بمستشفى سان بول للأمراض العقلية بفرنسا:</a:t>
            </a:r>
          </a:p>
          <a:p>
            <a:pPr marL="774827" lvl="3" indent="-342900">
              <a:spcBef>
                <a:spcPts val="1999"/>
              </a:spcBef>
              <a:buClr>
                <a:srgbClr val="333333"/>
              </a:buClr>
              <a:buFont typeface="WingDings"/>
              <a:buChar char=""/>
              <a:defRPr/>
            </a:pPr>
            <a:r>
              <a:rPr lang="ar-AE" sz="2400" kern="1200" dirty="0">
                <a:solidFill>
                  <a:srgbClr val="333333"/>
                </a:solidFill>
                <a:latin typeface="+mn-lt"/>
              </a:rPr>
              <a:t>كان يعاني من تقلبات مزاجية حادة.</a:t>
            </a:r>
          </a:p>
          <a:p>
            <a:pPr marL="774827" lvl="3" indent="-342900">
              <a:spcBef>
                <a:spcPts val="1999"/>
              </a:spcBef>
              <a:buClr>
                <a:srgbClr val="333333"/>
              </a:buClr>
              <a:buFont typeface="WingDings"/>
              <a:buChar char=""/>
              <a:defRPr/>
            </a:pPr>
            <a:r>
              <a:rPr lang="ar-AE" sz="2400" kern="1200" dirty="0">
                <a:solidFill>
                  <a:srgbClr val="333333"/>
                </a:solidFill>
                <a:latin typeface="+mn-lt"/>
              </a:rPr>
              <a:t>كان يعاني في الغالب من مرض ثنائي</a:t>
            </a:r>
            <a:r>
              <a:rPr lang="ar-SA" sz="2400" kern="1200" dirty="0">
                <a:solidFill>
                  <a:srgbClr val="333333"/>
                </a:solidFill>
                <a:latin typeface="+mn-lt"/>
              </a:rPr>
              <a:t> </a:t>
            </a:r>
            <a:r>
              <a:rPr lang="ar-AE" sz="2400" kern="1200" dirty="0">
                <a:solidFill>
                  <a:srgbClr val="333333"/>
                </a:solidFill>
                <a:latin typeface="+mn-lt"/>
              </a:rPr>
              <a:t>القطب أو الفصام.</a:t>
            </a:r>
          </a:p>
        </p:txBody>
      </p:sp>
      <p:pic>
        <p:nvPicPr>
          <p:cNvPr id="8" name="Grafik 23" descr="img136112.jpg"/>
          <p:cNvPicPr>
            <a:picLocks noChangeAspect="1"/>
          </p:cNvPicPr>
          <p:nvPr/>
        </p:nvPicPr>
        <p:blipFill>
          <a:blip r:embed="rId3" cstate="print"/>
          <a:srcRect/>
          <a:stretch>
            <a:fillRect/>
          </a:stretch>
        </p:blipFill>
        <p:spPr bwMode="auto">
          <a:xfrm>
            <a:off x="913012" y="2203704"/>
            <a:ext cx="3204265" cy="425196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15</a:t>
            </a:fld>
            <a:endParaRPr lang="de-DE"/>
          </a:p>
        </p:txBody>
      </p:sp>
    </p:spTree>
    <p:extLst>
      <p:ext uri="{BB962C8B-B14F-4D97-AF65-F5344CB8AC3E}">
        <p14:creationId xmlns:p14="http://schemas.microsoft.com/office/powerpoint/2010/main" val="2620163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رينغو ستار</a:t>
            </a:r>
            <a:endParaRPr lang="fr-FR" sz="3600" dirty="0">
              <a:latin typeface="+mn-lt"/>
              <a:ea typeface="+mn-ea"/>
              <a:cs typeface="+mn-cs"/>
            </a:endParaRPr>
          </a:p>
        </p:txBody>
      </p:sp>
      <p:sp>
        <p:nvSpPr>
          <p:cNvPr id="16" name="Content Placeholder 2"/>
          <p:cNvSpPr>
            <a:spLocks noGrp="1"/>
          </p:cNvSpPr>
          <p:nvPr>
            <p:ph idx="1"/>
          </p:nvPr>
        </p:nvSpPr>
        <p:spPr>
          <a:xfrm>
            <a:off x="5881563" y="2204864"/>
            <a:ext cx="5867392" cy="4248000"/>
          </a:xfrm>
        </p:spPr>
        <p:txBody>
          <a:bodyPr>
            <a:noAutofit/>
          </a:bodyPr>
          <a:lstStyle/>
          <a:p>
            <a:pPr marL="342900" indent="-342900" rtl="1">
              <a:buClr>
                <a:srgbClr val="333333"/>
              </a:buClr>
              <a:buFont typeface="WingDings"/>
              <a:buChar char=""/>
              <a:defRPr/>
            </a:pPr>
            <a:r>
              <a:rPr lang="ar-AE" sz="2400" kern="1200" dirty="0">
                <a:solidFill>
                  <a:srgbClr val="333333"/>
                </a:solidFill>
              </a:rPr>
              <a:t>كان رينغو ستار و الذي اشتهر بعزفه على الطبل مع مجموعة البيتلز, يقوم كذلك بالرسم منذ 2005 :</a:t>
            </a:r>
          </a:p>
          <a:p>
            <a:pPr marL="342900" lvl="1" indent="-342900">
              <a:spcBef>
                <a:spcPts val="1999"/>
              </a:spcBef>
              <a:buClr>
                <a:srgbClr val="333333"/>
              </a:buClr>
              <a:buFont typeface="WingDings"/>
              <a:buChar char=""/>
              <a:defRPr/>
            </a:pPr>
            <a:r>
              <a:rPr lang="ar-AE" sz="2400" kern="1200" dirty="0">
                <a:solidFill>
                  <a:srgbClr val="333333"/>
                </a:solidFill>
                <a:latin typeface="+mn-lt"/>
              </a:rPr>
              <a:t>قام باكمال رسمته “أرض الخشب” سنة 2013.</a:t>
            </a:r>
          </a:p>
          <a:p>
            <a:pPr marL="342900" lvl="1" indent="-342900">
              <a:spcBef>
                <a:spcPts val="1999"/>
              </a:spcBef>
              <a:buClr>
                <a:srgbClr val="333333"/>
              </a:buClr>
              <a:buFont typeface="WingDings"/>
              <a:buChar char=""/>
              <a:defRPr/>
            </a:pPr>
            <a:r>
              <a:rPr lang="ar-AE" sz="2400" kern="1200" dirty="0">
                <a:solidFill>
                  <a:srgbClr val="333333"/>
                </a:solidFill>
                <a:latin typeface="+mn-lt"/>
              </a:rPr>
              <a:t>تم بيع رسوماته بآلاف الدولارات.</a:t>
            </a:r>
          </a:p>
          <a:p>
            <a:pPr marL="342900" lvl="1" indent="-342900">
              <a:spcBef>
                <a:spcPts val="1999"/>
              </a:spcBef>
              <a:buClr>
                <a:srgbClr val="333333"/>
              </a:buClr>
              <a:buFont typeface="WingDings"/>
              <a:buChar char=""/>
              <a:defRPr/>
            </a:pPr>
            <a:r>
              <a:rPr lang="ar-AE" sz="2400" kern="1200" dirty="0">
                <a:solidFill>
                  <a:srgbClr val="333333"/>
                </a:solidFill>
                <a:latin typeface="+mn-lt"/>
              </a:rPr>
              <a:t>لحد علمنا لم يعاني رينغو ستار من أي أعراض لأي أمراض نفسية.</a:t>
            </a:r>
          </a:p>
        </p:txBody>
      </p:sp>
      <p:pic>
        <p:nvPicPr>
          <p:cNvPr id="10" name="Grafik 3"/>
          <p:cNvPicPr>
            <a:picLocks noChangeAspect="1"/>
          </p:cNvPicPr>
          <p:nvPr/>
        </p:nvPicPr>
        <p:blipFill>
          <a:blip r:embed="rId3" cstate="print"/>
          <a:srcRect/>
          <a:stretch>
            <a:fillRect/>
          </a:stretch>
        </p:blipFill>
        <p:spPr bwMode="auto">
          <a:xfrm>
            <a:off x="445135" y="2203704"/>
            <a:ext cx="5303520" cy="3621617"/>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16</a:t>
            </a:fld>
            <a:endParaRPr lang="de-DE"/>
          </a:p>
        </p:txBody>
      </p:sp>
    </p:spTree>
    <p:extLst>
      <p:ext uri="{BB962C8B-B14F-4D97-AF65-F5344CB8AC3E}">
        <p14:creationId xmlns:p14="http://schemas.microsoft.com/office/powerpoint/2010/main" val="1677528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الخلاصة الأولى</a:t>
            </a:r>
            <a:endParaRPr lang="fr-FR" sz="3600" dirty="0">
              <a:latin typeface="+mn-lt"/>
              <a:ea typeface="+mn-ea"/>
              <a:cs typeface="+mn-cs"/>
            </a:endParaRPr>
          </a:p>
        </p:txBody>
      </p:sp>
      <p:sp>
        <p:nvSpPr>
          <p:cNvPr id="1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كونك مريضا نفسيا لا يعني أنك لن تقوم بتحقيق </a:t>
            </a:r>
            <a:r>
              <a:rPr lang="ar-AE" sz="2400" kern="1200">
                <a:solidFill>
                  <a:srgbClr val="333333"/>
                </a:solidFill>
              </a:rPr>
              <a:t>انجازات قيمة.</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يمكن للمرض النفسي أن يلهم الإبداع كما يمكنه أن يكبحه.</a:t>
            </a:r>
          </a:p>
          <a:p>
            <a:pPr marL="342900" indent="-342900" rtl="1">
              <a:buClr>
                <a:srgbClr val="333333"/>
              </a:buClr>
              <a:buFont typeface="WingDings"/>
              <a:buChar char=""/>
              <a:defRPr/>
            </a:pPr>
            <a:r>
              <a:rPr lang="ar-AE" sz="2400" kern="1200" dirty="0">
                <a:solidFill>
                  <a:srgbClr val="333333"/>
                </a:solidFill>
              </a:rPr>
              <a:t>العبقري فان غوغ, و الذي لم يتم الإعتراف بعمله إلى أن توفي,كان غالبا يعاني من مرض نفسي.</a:t>
            </a:r>
          </a:p>
          <a:p>
            <a:pPr marL="342900" indent="-342900" rtl="1">
              <a:buClr>
                <a:srgbClr val="333333"/>
              </a:buClr>
              <a:buFont typeface="WingDings"/>
              <a:buChar char=""/>
              <a:defRPr/>
            </a:pPr>
            <a:r>
              <a:rPr lang="ar-AE" sz="2400" kern="1200" dirty="0">
                <a:solidFill>
                  <a:srgbClr val="333333"/>
                </a:solidFill>
              </a:rPr>
              <a:t>يمكن لبعض الفنانين الذين يعانون من أمراض نفسية أن يعيشوا حياة أفضل عبر فنهم و إبداعاتهم (إدوارد مونخ)</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17</a:t>
            </a:fld>
            <a:endParaRPr lang="de-DE"/>
          </a:p>
        </p:txBody>
      </p:sp>
    </p:spTree>
    <p:extLst>
      <p:ext uri="{BB962C8B-B14F-4D97-AF65-F5344CB8AC3E}">
        <p14:creationId xmlns:p14="http://schemas.microsoft.com/office/powerpoint/2010/main" val="2799361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الخلاصة الأولى</a:t>
            </a:r>
            <a:endParaRPr lang="fr-FR" sz="3600" dirty="0">
              <a:latin typeface="+mn-lt"/>
              <a:ea typeface="+mn-ea"/>
              <a:cs typeface="+mn-cs"/>
            </a:endParaRPr>
          </a:p>
        </p:txBody>
      </p:sp>
      <p:sp>
        <p:nvSpPr>
          <p:cNvPr id="1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ليس من الممكن أن نستنتج إنطلاقا من اللوحات المرسومة إن كان الرسام يعاني أم لا من مرض نفسي.</a:t>
            </a:r>
          </a:p>
          <a:p>
            <a:pPr marL="342900" indent="-342900" rtl="1">
              <a:buClr>
                <a:srgbClr val="333333"/>
              </a:buClr>
              <a:buFont typeface="WingDings"/>
              <a:buChar char=""/>
              <a:defRPr/>
            </a:pPr>
            <a:r>
              <a:rPr lang="ar-AE" sz="2400" kern="1200" dirty="0">
                <a:solidFill>
                  <a:srgbClr val="333333"/>
                </a:solidFill>
              </a:rPr>
              <a:t>كما لا يمكننا الحكم على الحالة النفسية للشخص انطلاقا من مظهره الخارجي.</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18</a:t>
            </a:fld>
            <a:endParaRPr lang="de-DE"/>
          </a:p>
        </p:txBody>
      </p:sp>
    </p:spTree>
    <p:extLst>
      <p:ext uri="{BB962C8B-B14F-4D97-AF65-F5344CB8AC3E}">
        <p14:creationId xmlns:p14="http://schemas.microsoft.com/office/powerpoint/2010/main" val="3531046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الخلاصة الأولى</a:t>
            </a:r>
            <a:endParaRPr lang="fr-FR" sz="3600" dirty="0">
              <a:latin typeface="+mn-lt"/>
              <a:ea typeface="+mn-ea"/>
              <a:cs typeface="+mn-cs"/>
            </a:endParaRPr>
          </a:p>
        </p:txBody>
      </p:sp>
      <p:sp>
        <p:nvSpPr>
          <p:cNvPr id="1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ليس من الممكن أن نستنتج إنطلاقا من اللوحات المرسومة إن كان الرسام يعاني أم لا من مرض نفسي.</a:t>
            </a:r>
          </a:p>
          <a:p>
            <a:pPr marL="342900" indent="-342900" rtl="1">
              <a:buClr>
                <a:srgbClr val="333333"/>
              </a:buClr>
              <a:buFont typeface="WingDings"/>
              <a:buChar char=""/>
              <a:defRPr/>
            </a:pPr>
            <a:r>
              <a:rPr lang="ar-AE" sz="2400" kern="1200" dirty="0">
                <a:solidFill>
                  <a:srgbClr val="333333"/>
                </a:solidFill>
              </a:rPr>
              <a:t>كما لا يمكننا الحكم على الحالة النفسية للشخص انطلاقا من مظهره الخارجي.</a:t>
            </a:r>
          </a:p>
          <a:p>
            <a:pPr marL="342900" indent="-342900" rtl="1">
              <a:buClr>
                <a:srgbClr val="000000"/>
              </a:buClr>
              <a:buFont typeface="WingDings"/>
              <a:buChar char=""/>
              <a:defRPr/>
            </a:pPr>
            <a:r>
              <a:rPr lang="ar-AE" sz="2400" kern="1200" dirty="0">
                <a:solidFill>
                  <a:srgbClr val="004992"/>
                </a:solidFill>
              </a:rPr>
              <a:t>نقطة للتأمل :</a:t>
            </a:r>
            <a:r>
              <a:rPr lang="ar-SA" sz="2400" kern="1200" dirty="0">
                <a:solidFill>
                  <a:srgbClr val="004992"/>
                </a:solidFill>
              </a:rPr>
              <a:t> </a:t>
            </a:r>
            <a:r>
              <a:rPr lang="ar-AE" sz="2400" kern="1200" dirty="0">
                <a:solidFill>
                  <a:srgbClr val="333333"/>
                </a:solidFill>
              </a:rPr>
              <a:t>العديد من أعظم الأعمال الفنية في العالم كانت من ابداع أشخاص يعانون من أمراض نفسية هل هذا ينتقص من من قيمة أعمالهم؟</a:t>
            </a:r>
            <a:endParaRPr lang="de-D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19</a:t>
            </a:fld>
            <a:endParaRPr lang="de-DE"/>
          </a:p>
        </p:txBody>
      </p:sp>
    </p:spTree>
    <p:extLst>
      <p:ext uri="{BB962C8B-B14F-4D97-AF65-F5344CB8AC3E}">
        <p14:creationId xmlns:p14="http://schemas.microsoft.com/office/powerpoint/2010/main" val="832333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الخلاصة الأولى</a:t>
            </a:r>
            <a:endParaRPr lang="fr-FR" sz="3600" dirty="0">
              <a:latin typeface="+mn-lt"/>
              <a:ea typeface="+mn-ea"/>
              <a:cs typeface="+mn-cs"/>
            </a:endParaRPr>
          </a:p>
        </p:txBody>
      </p:sp>
      <p:sp>
        <p:nvSpPr>
          <p:cNvPr id="1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ليس من الممكن أن نستنتج إنطلاقا من اللوحات المرسومة إن كان الرسام يعاني أم لا من مرض نفسي.</a:t>
            </a:r>
          </a:p>
          <a:p>
            <a:pPr marL="342900" indent="-342900" rtl="1">
              <a:buClr>
                <a:srgbClr val="333333"/>
              </a:buClr>
              <a:buFont typeface="WingDings"/>
              <a:buChar char=""/>
              <a:defRPr/>
            </a:pPr>
            <a:r>
              <a:rPr lang="ar-AE" sz="2400" kern="1200" dirty="0">
                <a:solidFill>
                  <a:srgbClr val="333333"/>
                </a:solidFill>
              </a:rPr>
              <a:t>كما لا يمكننا الحكم على الحالة النفسية للشخص انطلاقا من مظهره الخارجي.</a:t>
            </a:r>
          </a:p>
          <a:p>
            <a:pPr marL="342900" indent="-342900" rtl="1">
              <a:buClr>
                <a:srgbClr val="000000"/>
              </a:buClr>
              <a:buFont typeface="WingDings"/>
              <a:buChar char=""/>
              <a:defRPr/>
            </a:pPr>
            <a:r>
              <a:rPr lang="ar-AE" sz="2400" kern="1200" dirty="0">
                <a:solidFill>
                  <a:srgbClr val="004992"/>
                </a:solidFill>
              </a:rPr>
              <a:t>نقطة للتأمل :</a:t>
            </a:r>
            <a:r>
              <a:rPr lang="ar-SA" sz="2400" kern="1200" dirty="0">
                <a:solidFill>
                  <a:srgbClr val="004992"/>
                </a:solidFill>
              </a:rPr>
              <a:t> </a:t>
            </a:r>
            <a:r>
              <a:rPr lang="ar-AE" sz="2400" kern="1200" dirty="0">
                <a:solidFill>
                  <a:srgbClr val="333333"/>
                </a:solidFill>
              </a:rPr>
              <a:t>العديد من أعظم الأعمال الفنية في العالم كانت من ابداع أشخاص يعانون من أمراض نفسية هل هذا ينتقص من من قيمة أعمالهم؟</a:t>
            </a:r>
            <a:endParaRPr lang="de-DE" sz="2400" kern="1200" dirty="0">
              <a:solidFill>
                <a:srgbClr val="333333"/>
              </a:solidFill>
            </a:endParaRPr>
          </a:p>
          <a:p>
            <a:pPr algn="ctr" rtl="1">
              <a:buClr>
                <a:srgbClr val="336699"/>
              </a:buClr>
              <a:defRPr/>
            </a:pPr>
            <a:r>
              <a:rPr lang="ar-AE" sz="2400" b="1" kern="1200" dirty="0">
                <a:solidFill>
                  <a:srgbClr val="004992"/>
                </a:solidFill>
              </a:rPr>
              <a:t>لا</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20</a:t>
            </a:fld>
            <a:endParaRPr lang="de-DE"/>
          </a:p>
        </p:txBody>
      </p:sp>
    </p:spTree>
    <p:extLst>
      <p:ext uri="{BB962C8B-B14F-4D97-AF65-F5344CB8AC3E}">
        <p14:creationId xmlns:p14="http://schemas.microsoft.com/office/powerpoint/2010/main" val="3333907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هل من “الطبيعي” أن تعاني من مشاكل نفسية؟</a:t>
            </a:r>
            <a:endParaRPr lang="fr-FR" sz="3600" dirty="0">
              <a:latin typeface="+mn-lt"/>
              <a:ea typeface="+mn-ea"/>
              <a:cs typeface="+mn-cs"/>
            </a:endParaRPr>
          </a:p>
        </p:txBody>
      </p:sp>
      <p:sp>
        <p:nvSpPr>
          <p:cNvPr id="16" name="Content Placeholder 2"/>
          <p:cNvSpPr>
            <a:spLocks noGrp="1"/>
          </p:cNvSpPr>
          <p:nvPr>
            <p:ph idx="1"/>
          </p:nvPr>
        </p:nvSpPr>
        <p:spPr/>
        <p:txBody>
          <a:bodyPr>
            <a:noAutofit/>
          </a:bodyPr>
          <a:lstStyle/>
          <a:p>
            <a:pPr rtl="1">
              <a:buClr>
                <a:srgbClr val="004992"/>
              </a:buClr>
              <a:defRPr/>
            </a:pPr>
            <a:r>
              <a:rPr lang="ar-AE" sz="2400" kern="1200" dirty="0">
                <a:solidFill>
                  <a:srgbClr val="004992"/>
                </a:solidFill>
              </a:rPr>
              <a:t>ما هي نسبة المرضى النفسيين؟</a:t>
            </a:r>
          </a:p>
          <a:p>
            <a:pPr rtl="1">
              <a:buClr>
                <a:srgbClr val="333333"/>
              </a:buClr>
              <a:defRPr/>
            </a:pPr>
            <a:r>
              <a:rPr lang="ar-AE" sz="2400" kern="1200" dirty="0">
                <a:solidFill>
                  <a:srgbClr val="333333"/>
                </a:solidFill>
              </a:rPr>
              <a:t>ما هي وجهة نظرك؟</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21</a:t>
            </a:fld>
            <a:endParaRPr lang="de-DE"/>
          </a:p>
        </p:txBody>
      </p:sp>
    </p:spTree>
    <p:extLst>
      <p:ext uri="{BB962C8B-B14F-4D97-AF65-F5344CB8AC3E}">
        <p14:creationId xmlns:p14="http://schemas.microsoft.com/office/powerpoint/2010/main" val="2409270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هل من “الطبيعي” أن تعاني من مشاكل نفسية؟</a:t>
            </a:r>
            <a:endParaRPr lang="fr-FR" sz="3600" dirty="0">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246641643"/>
              </p:ext>
            </p:extLst>
          </p:nvPr>
        </p:nvGraphicFramePr>
        <p:xfrm>
          <a:off x="408955" y="2743200"/>
          <a:ext cx="11376000" cy="2011680"/>
        </p:xfrm>
        <a:graphic>
          <a:graphicData uri="http://schemas.openxmlformats.org/drawingml/2006/table">
            <a:tbl>
              <a:tblPr rtl="1"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pPr algn="r" rtl="1"/>
                      <a:r>
                        <a:rPr lang="ar-SA" sz="1800" b="0">
                          <a:solidFill>
                            <a:srgbClr val="333333"/>
                          </a:solidFill>
                          <a:latin typeface="+mn-lt"/>
                          <a:ea typeface="+mn-ea"/>
                          <a:cs typeface="+mn-cs"/>
                        </a:rPr>
                        <a:t>اشخاص عانوا من أمراض نفسية في السنة الماضية</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1800" b="0">
                          <a:solidFill>
                            <a:srgbClr val="333333"/>
                          </a:solidFill>
                          <a:latin typeface="+mn-lt"/>
                          <a:ea typeface="+mn-ea"/>
                          <a:cs typeface="+mn-cs"/>
                        </a:rPr>
                        <a:t>27,7%</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pPr algn="r" rtl="1"/>
                      <a:r>
                        <a:rPr lang="ar-SA" sz="1800" b="0">
                          <a:solidFill>
                            <a:srgbClr val="333333"/>
                          </a:solidFill>
                          <a:latin typeface="+mn-lt"/>
                          <a:ea typeface="+mn-ea"/>
                          <a:cs typeface="+mn-cs"/>
                        </a:rPr>
                        <a:t>إضطراب القلق (من الإضطرابات الشائعة, مثلا : الرهبة من المجتمع)</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rtl="1"/>
                      <a:r>
                        <a:rPr lang="de-DE" sz="1800" b="0">
                          <a:solidFill>
                            <a:srgbClr val="333333"/>
                          </a:solidFill>
                          <a:latin typeface="+mn-lt"/>
                          <a:ea typeface="+mn-ea"/>
                          <a:cs typeface="+mn-cs"/>
                        </a:rPr>
                        <a:t>15,3%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pPr algn="r" rtl="1"/>
                      <a:r>
                        <a:rPr lang="ar-SA" sz="1800" b="0">
                          <a:solidFill>
                            <a:srgbClr val="333333"/>
                          </a:solidFill>
                          <a:latin typeface="+mn-lt"/>
                          <a:ea typeface="+mn-ea"/>
                          <a:cs typeface="+mn-cs"/>
                        </a:rPr>
                        <a:t>الفصام (بجميع أنواعه)</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1800" b="0">
                          <a:solidFill>
                            <a:srgbClr val="333333"/>
                          </a:solidFill>
                          <a:latin typeface="+mn-lt"/>
                          <a:ea typeface="+mn-ea"/>
                          <a:cs typeface="+mn-cs"/>
                        </a:rPr>
                        <a:t>2,6%</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pPr algn="r" rtl="1"/>
                      <a:r>
                        <a:rPr lang="ar-SA" sz="1800" b="0">
                          <a:solidFill>
                            <a:srgbClr val="333333"/>
                          </a:solidFill>
                          <a:latin typeface="+mn-lt"/>
                          <a:ea typeface="+mn-ea"/>
                          <a:cs typeface="+mn-cs"/>
                        </a:rPr>
                        <a:t>الإضطرابات العاطفية (مثلا : الإكتئاب)</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rtl="1"/>
                      <a:r>
                        <a:rPr lang="de-DE" sz="1800" b="0">
                          <a:solidFill>
                            <a:srgbClr val="333333"/>
                          </a:solidFill>
                          <a:latin typeface="+mn-lt"/>
                          <a:ea typeface="+mn-ea"/>
                          <a:cs typeface="+mn-cs"/>
                        </a:rPr>
                        <a:t>9,3%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pPr algn="r" rtl="1"/>
                      <a:r>
                        <a:rPr lang="ar-SA" sz="1800" b="0">
                          <a:solidFill>
                            <a:srgbClr val="333333"/>
                          </a:solidFill>
                          <a:latin typeface="+mn-lt"/>
                          <a:ea typeface="+mn-ea"/>
                          <a:cs typeface="+mn-cs"/>
                        </a:rPr>
                        <a:t>نسبة المجموعات التي تم تشخيصها بعدة أمراض نفسية متزامنة في هاته المدة</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1800" b="0"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6"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نسبة المرضى النفسيين (معطيات من ألمانيا)</a:t>
            </a:r>
            <a:endParaRPr lang="ar-SA" sz="2400" kern="1200" dirty="0">
              <a:solidFill>
                <a:srgbClr val="004992"/>
              </a:solidFill>
            </a:endParaRPr>
          </a:p>
          <a:p>
            <a:pPr rtl="1">
              <a:buClr>
                <a:srgbClr val="336699"/>
              </a:buClr>
              <a:defRPr/>
            </a:pPr>
            <a:endParaRPr lang="ar-SA" sz="2400" dirty="0">
              <a:solidFill>
                <a:srgbClr val="004992"/>
              </a:solidFill>
            </a:endParaRPr>
          </a:p>
          <a:p>
            <a:pPr rtl="1">
              <a:buClr>
                <a:srgbClr val="336699"/>
              </a:buClr>
              <a:defRPr/>
            </a:pPr>
            <a:endParaRPr lang="ar-SA" sz="2400" kern="1200" dirty="0">
              <a:solidFill>
                <a:srgbClr val="004992"/>
              </a:solidFill>
            </a:endParaRPr>
          </a:p>
          <a:p>
            <a:pPr rtl="1">
              <a:buClr>
                <a:srgbClr val="336699"/>
              </a:buClr>
              <a:defRPr/>
            </a:pPr>
            <a:endParaRPr lang="ar-SA" sz="2400" dirty="0">
              <a:solidFill>
                <a:srgbClr val="004992"/>
              </a:solidFill>
            </a:endParaRPr>
          </a:p>
          <a:p>
            <a:pPr rtl="1">
              <a:buClr>
                <a:srgbClr val="336699"/>
              </a:buClr>
              <a:defRPr/>
            </a:pPr>
            <a:endParaRPr lang="ar-AE" sz="2400" kern="1200" dirty="0">
              <a:solidFill>
                <a:srgbClr val="004992"/>
              </a:solidFill>
            </a:endParaRPr>
          </a:p>
          <a:p>
            <a:pPr rtl="1">
              <a:buClr>
                <a:srgbClr val="336699"/>
              </a:buClr>
              <a:defRPr/>
            </a:pPr>
            <a:r>
              <a:rPr lang="ar-AE" sz="2400" kern="1200" dirty="0">
                <a:solidFill>
                  <a:srgbClr val="333333"/>
                </a:solidFill>
              </a:rPr>
              <a:t>لو اخذنا بعين الاعتبار الأشخاص الذين يبدون بعض العوارض دون أن تدخل في إطار إضطراب معين لكانت الأرقام أكبر.</a:t>
            </a:r>
          </a:p>
        </p:txBody>
      </p:sp>
      <p:sp>
        <p:nvSpPr>
          <p:cNvPr id="5" name="Footer Placeholder 4"/>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22</a:t>
            </a:fld>
            <a:endParaRPr lang="de-DE"/>
          </a:p>
        </p:txBody>
      </p:sp>
    </p:spTree>
    <p:extLst>
      <p:ext uri="{BB962C8B-B14F-4D97-AF65-F5344CB8AC3E}">
        <p14:creationId xmlns:p14="http://schemas.microsoft.com/office/powerpoint/2010/main" val="1161016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هل من “الطبيعي” أن تعاني من مشاكل نفسية؟</a:t>
            </a:r>
            <a:endParaRPr lang="fr-FR" sz="3600" dirty="0">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2504724572"/>
              </p:ext>
            </p:extLst>
          </p:nvPr>
        </p:nvGraphicFramePr>
        <p:xfrm>
          <a:off x="408955" y="2743200"/>
          <a:ext cx="11376000" cy="1207008"/>
        </p:xfrm>
        <a:graphic>
          <a:graphicData uri="http://schemas.openxmlformats.org/drawingml/2006/table">
            <a:tbl>
              <a:tblPr rtl="1"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pPr algn="r" rtl="1"/>
                      <a:r>
                        <a:rPr lang="ar-SA" sz="1800" b="0">
                          <a:solidFill>
                            <a:srgbClr val="333333"/>
                          </a:solidFill>
                          <a:latin typeface="+mn-lt"/>
                          <a:ea typeface="+mn-ea"/>
                          <a:cs typeface="+mn-cs"/>
                        </a:rPr>
                        <a:t>نسبة الأشخاص الذين عانوا من أمراض نفسية السنة الماضية</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1800" b="0">
                          <a:solidFill>
                            <a:srgbClr val="333333"/>
                          </a:solidFill>
                          <a:latin typeface="+mn-lt"/>
                          <a:ea typeface="+mn-ea"/>
                          <a:cs typeface="+mn-cs"/>
                        </a:rPr>
                        <a:t>20%</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pPr algn="r" rtl="1"/>
                      <a:r>
                        <a:rPr lang="ar-SA" sz="1800" b="0">
                          <a:solidFill>
                            <a:srgbClr val="333333"/>
                          </a:solidFill>
                          <a:latin typeface="+mn-lt"/>
                          <a:ea typeface="+mn-ea"/>
                          <a:cs typeface="+mn-cs"/>
                        </a:rPr>
                        <a:t>الإكتئاب</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rtl="1"/>
                      <a:r>
                        <a:rPr lang="de-DE" sz="1800" b="0">
                          <a:solidFill>
                            <a:srgbClr val="333333"/>
                          </a:solidFill>
                          <a:latin typeface="+mn-lt"/>
                          <a:ea typeface="+mn-ea"/>
                          <a:cs typeface="+mn-cs"/>
                        </a:rPr>
                        <a:t>8%</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pPr algn="r" rtl="1"/>
                      <a:r>
                        <a:rPr lang="ar-SA" sz="1800" b="0">
                          <a:solidFill>
                            <a:srgbClr val="333333"/>
                          </a:solidFill>
                          <a:latin typeface="+mn-lt"/>
                          <a:ea typeface="+mn-ea"/>
                          <a:cs typeface="+mn-cs"/>
                        </a:rPr>
                        <a:t>الفصام</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rtl="1"/>
                      <a:r>
                        <a:rPr lang="de-DE" sz="1800" b="0"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16"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نسبة الاصابة باضطرابات نفسية بكندا؟</a:t>
            </a:r>
            <a:endParaRPr lang="ar-SA" sz="2400" kern="1200" dirty="0">
              <a:solidFill>
                <a:srgbClr val="004992"/>
              </a:solidFill>
            </a:endParaRPr>
          </a:p>
          <a:p>
            <a:pPr rtl="1">
              <a:buClr>
                <a:srgbClr val="336699"/>
              </a:buClr>
              <a:defRPr/>
            </a:pPr>
            <a:endParaRPr lang="ar-SA" sz="2400" dirty="0">
              <a:solidFill>
                <a:srgbClr val="004992"/>
              </a:solidFill>
            </a:endParaRPr>
          </a:p>
          <a:p>
            <a:pPr rtl="1">
              <a:buClr>
                <a:srgbClr val="336699"/>
              </a:buClr>
              <a:defRPr/>
            </a:pPr>
            <a:endParaRPr lang="ar-SA" sz="2400" kern="1200" dirty="0">
              <a:solidFill>
                <a:srgbClr val="004992"/>
              </a:solidFill>
            </a:endParaRPr>
          </a:p>
          <a:p>
            <a:pPr rtl="1">
              <a:buClr>
                <a:srgbClr val="336699"/>
              </a:buClr>
              <a:defRPr/>
            </a:pPr>
            <a:endParaRPr lang="ar-SA" sz="2400" dirty="0">
              <a:solidFill>
                <a:srgbClr val="004992"/>
              </a:solidFill>
            </a:endParaRPr>
          </a:p>
          <a:p>
            <a:pPr rtl="1">
              <a:buClr>
                <a:srgbClr val="336699"/>
              </a:buClr>
              <a:defRPr/>
            </a:pPr>
            <a:endParaRPr lang="ar-AE" sz="2400" kern="1200" dirty="0">
              <a:solidFill>
                <a:srgbClr val="004992"/>
              </a:solidFill>
            </a:endParaRPr>
          </a:p>
          <a:p>
            <a:pPr rtl="1">
              <a:buClr>
                <a:srgbClr val="336699"/>
              </a:buClr>
              <a:defRPr/>
            </a:pPr>
            <a:r>
              <a:rPr lang="ar-AE" sz="2400" kern="1200" dirty="0">
                <a:solidFill>
                  <a:srgbClr val="333333"/>
                </a:solidFill>
              </a:rPr>
              <a:t>لو اخذنا بعين الاعتبار الأشخاص الذين يبدون بعض العوارض دون أن تدخل في إطار إضطراب معين لكانت الأرقام أكبر.</a:t>
            </a:r>
          </a:p>
        </p:txBody>
      </p:sp>
      <p:sp>
        <p:nvSpPr>
          <p:cNvPr id="5" name="Footer Placeholder 4"/>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23</a:t>
            </a:fld>
            <a:endParaRPr lang="de-DE"/>
          </a:p>
        </p:txBody>
      </p:sp>
    </p:spTree>
    <p:extLst>
      <p:ext uri="{BB962C8B-B14F-4D97-AF65-F5344CB8AC3E}">
        <p14:creationId xmlns:p14="http://schemas.microsoft.com/office/powerpoint/2010/main" val="3307966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لطالما اعتبرت الأعراض الفصامية (الهذيان على سبيل المثال) نادرة و مؤشرا على مرض نفسي خطير.</a:t>
            </a:r>
          </a:p>
          <a:p>
            <a:pPr marL="342900" indent="-342900" rtl="1">
              <a:buClr>
                <a:srgbClr val="333333"/>
              </a:buClr>
              <a:buFont typeface="WingDings"/>
              <a:buChar char=""/>
              <a:defRPr/>
            </a:pPr>
            <a:r>
              <a:rPr lang="ar-AE" sz="2400" kern="1200" dirty="0">
                <a:solidFill>
                  <a:srgbClr val="333333"/>
                </a:solidFill>
              </a:rPr>
              <a:t>نعلم حاليا أن أعراضا مشابهة لأعراض الفصام منتشرة و بشكل كبير لدى الساكنة (بصيغة مخففة). غير أنه لدى هؤلاء –على عكس الأشخاص المصابين بالفصام- هذه الأعراض لا تعيق حياتهم اليومية.</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24</a:t>
            </a:fld>
            <a:endParaRPr lang="de-DE"/>
          </a:p>
        </p:txBody>
      </p:sp>
    </p:spTree>
    <p:extLst>
      <p:ext uri="{BB962C8B-B14F-4D97-AF65-F5344CB8AC3E}">
        <p14:creationId xmlns:p14="http://schemas.microsoft.com/office/powerpoint/2010/main" val="1086184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0" indent="0" rtl="1" eaLnBrk="1" hangingPunct="1">
              <a:spcBef>
                <a:spcPts val="600"/>
              </a:spcBef>
              <a:spcAft>
                <a:spcPts val="1000"/>
              </a:spcAft>
              <a:buClr>
                <a:srgbClr val="336699"/>
              </a:buClr>
              <a:buNone/>
              <a:defRPr/>
            </a:pPr>
            <a:r>
              <a:rPr lang="ar-AE" sz="2400" kern="1200" dirty="0">
                <a:solidFill>
                  <a:srgbClr val="333333"/>
                </a:solidFill>
              </a:rPr>
              <a:t>ما هي نسبة هذه المعتقدات؟ ما رأيك؟</a:t>
            </a:r>
          </a:p>
        </p:txBody>
      </p:sp>
      <p:graphicFrame>
        <p:nvGraphicFramePr>
          <p:cNvPr id="8" name="Tabelle 3"/>
          <p:cNvGraphicFramePr>
            <a:graphicFrameLocks noGrp="1"/>
          </p:cNvGraphicFramePr>
          <p:nvPr>
            <p:extLst>
              <p:ext uri="{D42A27DB-BD31-4B8C-83A1-F6EECF244321}">
                <p14:modId xmlns:p14="http://schemas.microsoft.com/office/powerpoint/2010/main" val="241324549"/>
              </p:ext>
            </p:extLst>
          </p:nvPr>
        </p:nvGraphicFramePr>
        <p:xfrm>
          <a:off x="408955" y="2780928"/>
          <a:ext cx="11376000" cy="3200400"/>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المعتقدات</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نعم</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تعتقد أن الأشخاص يمكنهم التحدث عن طريق التخاطر؟</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راودك يوما الإحساس أن بإمكان الآخرين قراءة أفكارك؟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كل شيء حولك غير حقيقي و كأنك جزء في تجربة ما؟</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ما هو مكتوب في الجريدة أو المجلة كتب خصيصا من أجلك؟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ar-SA" sz="2400" b="0" i="0" u="none" strike="noStrike" cap="none" normalizeH="0" baseline="0" dirty="0">
                          <a:ln>
                            <a:noFill/>
                          </a:ln>
                          <a:solidFill>
                            <a:srgbClr val="333333"/>
                          </a:solidFill>
                          <a:effectLst/>
                          <a:latin typeface="+mn-lt"/>
                          <a:ea typeface="+mn-ea"/>
                          <a:cs typeface="+mn-cs"/>
                        </a:rPr>
                        <a:t>هل راودك يوما الإحساس بأنك مراقب و متابع؟</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تسمع أحيانا أصواتا عندما تكون لوحدك؟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10220"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25</a:t>
            </a:fld>
            <a:endParaRPr lang="de-DE"/>
          </a:p>
        </p:txBody>
      </p:sp>
    </p:spTree>
    <p:extLst>
      <p:ext uri="{BB962C8B-B14F-4D97-AF65-F5344CB8AC3E}">
        <p14:creationId xmlns:p14="http://schemas.microsoft.com/office/powerpoint/2010/main" val="1928785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0" indent="0" rtl="1" eaLnBrk="1" hangingPunct="1">
              <a:spcBef>
                <a:spcPts val="600"/>
              </a:spcBef>
              <a:spcAft>
                <a:spcPts val="1000"/>
              </a:spcAft>
              <a:buClr>
                <a:srgbClr val="336699"/>
              </a:buClr>
              <a:buNone/>
              <a:defRPr/>
            </a:pPr>
            <a:r>
              <a:rPr lang="ar-AE" sz="2400" kern="1200" dirty="0">
                <a:solidFill>
                  <a:srgbClr val="333333"/>
                </a:solidFill>
              </a:rPr>
              <a:t>ما هي نسبة هذه المعتقدات؟ ما رأيك؟</a:t>
            </a:r>
          </a:p>
        </p:txBody>
      </p:sp>
      <p:graphicFrame>
        <p:nvGraphicFramePr>
          <p:cNvPr id="8" name="Tabelle 3"/>
          <p:cNvGraphicFramePr>
            <a:graphicFrameLocks noGrp="1"/>
          </p:cNvGraphicFramePr>
          <p:nvPr>
            <p:extLst>
              <p:ext uri="{D42A27DB-BD31-4B8C-83A1-F6EECF244321}">
                <p14:modId xmlns:p14="http://schemas.microsoft.com/office/powerpoint/2010/main" val="3867837406"/>
              </p:ext>
            </p:extLst>
          </p:nvPr>
        </p:nvGraphicFramePr>
        <p:xfrm>
          <a:off x="408955" y="2780928"/>
          <a:ext cx="11376000" cy="3200400"/>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المعتقدات</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نعم</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تعتقد أن الأشخاص يمكنهم التحدث عن طريق التخاطر؟</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61</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راودك يوما الإحساس أن بإمكان الآخرين قراءة أفكارك؟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كل شيء حولك غير حقيقي و كأنك جزء في تجربة ما؟</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ما هو مكتوب في الجريدة أو المجلة كتب خصيصا من أجلك؟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ar-SA" sz="2400" b="0" i="0" u="none" strike="noStrike" cap="none" normalizeH="0" baseline="0" dirty="0">
                          <a:ln>
                            <a:noFill/>
                          </a:ln>
                          <a:solidFill>
                            <a:srgbClr val="333333"/>
                          </a:solidFill>
                          <a:effectLst/>
                          <a:latin typeface="+mn-lt"/>
                          <a:ea typeface="+mn-ea"/>
                          <a:cs typeface="+mn-cs"/>
                        </a:rPr>
                        <a:t>هل راودك يوما الإحساس بأنك مراقب و متابع؟</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تسمع أحيانا أصواتا عندما تكون لوحدك؟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10220"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26</a:t>
            </a:fld>
            <a:endParaRPr lang="de-DE"/>
          </a:p>
        </p:txBody>
      </p:sp>
    </p:spTree>
    <p:extLst>
      <p:ext uri="{BB962C8B-B14F-4D97-AF65-F5344CB8AC3E}">
        <p14:creationId xmlns:p14="http://schemas.microsoft.com/office/powerpoint/2010/main" val="999753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0" indent="0" rtl="1" eaLnBrk="1" hangingPunct="1">
              <a:spcBef>
                <a:spcPts val="600"/>
              </a:spcBef>
              <a:spcAft>
                <a:spcPts val="1000"/>
              </a:spcAft>
              <a:buClr>
                <a:srgbClr val="336699"/>
              </a:buClr>
              <a:buNone/>
              <a:defRPr/>
            </a:pPr>
            <a:r>
              <a:rPr lang="ar-AE" sz="2400" kern="1200" dirty="0">
                <a:solidFill>
                  <a:srgbClr val="333333"/>
                </a:solidFill>
              </a:rPr>
              <a:t>ما هي نسبة هذه المعتقدات؟ ما رأيك؟</a:t>
            </a:r>
          </a:p>
        </p:txBody>
      </p:sp>
      <p:graphicFrame>
        <p:nvGraphicFramePr>
          <p:cNvPr id="8" name="Tabelle 3"/>
          <p:cNvGraphicFramePr>
            <a:graphicFrameLocks noGrp="1"/>
          </p:cNvGraphicFramePr>
          <p:nvPr>
            <p:extLst>
              <p:ext uri="{D42A27DB-BD31-4B8C-83A1-F6EECF244321}">
                <p14:modId xmlns:p14="http://schemas.microsoft.com/office/powerpoint/2010/main" val="2361836084"/>
              </p:ext>
            </p:extLst>
          </p:nvPr>
        </p:nvGraphicFramePr>
        <p:xfrm>
          <a:off x="408955" y="2780928"/>
          <a:ext cx="11376000" cy="3200400"/>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المعتقدات</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نعم</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تعتقد أن الأشخاص يمكنهم التحدث عن طريق التخاطر؟</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61</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راودك يوما الإحساس أن بإمكان الآخرين قراءة أفكارك؟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33</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كل شيء حولك غير حقيقي و كأنك جزء في تجربة ما؟</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ما هو مكتوب في الجريدة أو المجلة كتب خصيصا من أجلك؟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ar-SA" sz="2400" b="0" i="0" u="none" strike="noStrike" cap="none" normalizeH="0" baseline="0" dirty="0">
                          <a:ln>
                            <a:noFill/>
                          </a:ln>
                          <a:solidFill>
                            <a:srgbClr val="333333"/>
                          </a:solidFill>
                          <a:effectLst/>
                          <a:latin typeface="+mn-lt"/>
                          <a:ea typeface="+mn-ea"/>
                          <a:cs typeface="+mn-cs"/>
                        </a:rPr>
                        <a:t>هل راودك يوما الإحساس بأنك مراقب و متابع؟</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تسمع أحيانا أصواتا عندما تكون لوحدك؟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10220"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27</a:t>
            </a:fld>
            <a:endParaRPr lang="de-DE"/>
          </a:p>
        </p:txBody>
      </p:sp>
    </p:spTree>
    <p:extLst>
      <p:ext uri="{BB962C8B-B14F-4D97-AF65-F5344CB8AC3E}">
        <p14:creationId xmlns:p14="http://schemas.microsoft.com/office/powerpoint/2010/main" val="3699045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0" indent="0" rtl="1" eaLnBrk="1" hangingPunct="1">
              <a:spcBef>
                <a:spcPts val="600"/>
              </a:spcBef>
              <a:spcAft>
                <a:spcPts val="1000"/>
              </a:spcAft>
              <a:buClr>
                <a:srgbClr val="336699"/>
              </a:buClr>
              <a:buNone/>
              <a:defRPr/>
            </a:pPr>
            <a:r>
              <a:rPr lang="ar-AE" sz="2400" kern="1200" dirty="0">
                <a:solidFill>
                  <a:srgbClr val="333333"/>
                </a:solidFill>
              </a:rPr>
              <a:t>ما هي نسبة هذه المعتقدات؟ ما رأيك؟</a:t>
            </a:r>
          </a:p>
        </p:txBody>
      </p:sp>
      <p:graphicFrame>
        <p:nvGraphicFramePr>
          <p:cNvPr id="8" name="Tabelle 3"/>
          <p:cNvGraphicFramePr>
            <a:graphicFrameLocks noGrp="1"/>
          </p:cNvGraphicFramePr>
          <p:nvPr>
            <p:extLst>
              <p:ext uri="{D42A27DB-BD31-4B8C-83A1-F6EECF244321}">
                <p14:modId xmlns:p14="http://schemas.microsoft.com/office/powerpoint/2010/main" val="2902219159"/>
              </p:ext>
            </p:extLst>
          </p:nvPr>
        </p:nvGraphicFramePr>
        <p:xfrm>
          <a:off x="408955" y="2780928"/>
          <a:ext cx="11376000" cy="3200400"/>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المعتقدات</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نعم</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تعتقد أن الأشخاص يمكنهم التحدث عن طريق التخاطر؟</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61</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راودك يوما الإحساس أن بإمكان الآخرين قراءة أفكارك؟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33</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كل شيء حولك غير حقيقي و كأنك جزء في تجربة ما؟</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26</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ما هو مكتوب في الجريدة أو المجلة كتب خصيصا من أجلك؟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ar-SA" sz="2400" b="0" i="0" u="none" strike="noStrike" cap="none" normalizeH="0" baseline="0" dirty="0">
                          <a:ln>
                            <a:noFill/>
                          </a:ln>
                          <a:solidFill>
                            <a:srgbClr val="333333"/>
                          </a:solidFill>
                          <a:effectLst/>
                          <a:latin typeface="+mn-lt"/>
                          <a:ea typeface="+mn-ea"/>
                          <a:cs typeface="+mn-cs"/>
                        </a:rPr>
                        <a:t>هل راودك يوما الإحساس بأنك مراقب و متابع؟</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تسمع أحيانا أصواتا عندما تكون لوحدك؟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10220"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28</a:t>
            </a:fld>
            <a:endParaRPr lang="de-DE"/>
          </a:p>
        </p:txBody>
      </p:sp>
    </p:spTree>
    <p:extLst>
      <p:ext uri="{BB962C8B-B14F-4D97-AF65-F5344CB8AC3E}">
        <p14:creationId xmlns:p14="http://schemas.microsoft.com/office/powerpoint/2010/main" val="802175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0" indent="0" rtl="1" eaLnBrk="1" hangingPunct="1">
              <a:spcBef>
                <a:spcPts val="600"/>
              </a:spcBef>
              <a:spcAft>
                <a:spcPts val="1000"/>
              </a:spcAft>
              <a:buClr>
                <a:srgbClr val="336699"/>
              </a:buClr>
              <a:buNone/>
              <a:defRPr/>
            </a:pPr>
            <a:r>
              <a:rPr lang="ar-AE" sz="2400" kern="1200" dirty="0">
                <a:solidFill>
                  <a:srgbClr val="333333"/>
                </a:solidFill>
              </a:rPr>
              <a:t>ما هي نسبة هذه المعتقدات؟ ما رأيك؟</a:t>
            </a:r>
          </a:p>
        </p:txBody>
      </p:sp>
      <p:graphicFrame>
        <p:nvGraphicFramePr>
          <p:cNvPr id="8" name="Tabelle 3"/>
          <p:cNvGraphicFramePr>
            <a:graphicFrameLocks noGrp="1"/>
          </p:cNvGraphicFramePr>
          <p:nvPr>
            <p:extLst>
              <p:ext uri="{D42A27DB-BD31-4B8C-83A1-F6EECF244321}">
                <p14:modId xmlns:p14="http://schemas.microsoft.com/office/powerpoint/2010/main" val="1873365167"/>
              </p:ext>
            </p:extLst>
          </p:nvPr>
        </p:nvGraphicFramePr>
        <p:xfrm>
          <a:off x="408955" y="2780928"/>
          <a:ext cx="11376000" cy="3200400"/>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المعتقدات</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نعم</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تعتقد أن الأشخاص يمكنهم التحدث عن طريق التخاطر؟</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61</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راودك يوما الإحساس أن بإمكان الآخرين قراءة أفكارك؟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33</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كل شيء حولك غير حقيقي و كأنك جزء في تجربة ما؟</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26</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ما هو مكتوب في الجريدة أو المجلة كتب خصيصا من أجلك؟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16</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ar-SA" sz="2400" b="0" i="0" u="none" strike="noStrike" cap="none" normalizeH="0" baseline="0" dirty="0">
                          <a:ln>
                            <a:noFill/>
                          </a:ln>
                          <a:solidFill>
                            <a:srgbClr val="333333"/>
                          </a:solidFill>
                          <a:effectLst/>
                          <a:latin typeface="+mn-lt"/>
                          <a:ea typeface="+mn-ea"/>
                          <a:cs typeface="+mn-cs"/>
                        </a:rPr>
                        <a:t>هل راودك يوما الإحساس بأنك مراقب و متابع؟</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تسمع أحيانا أصواتا عندما تكون لوحدك؟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10220"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29</a:t>
            </a:fld>
            <a:endParaRPr lang="de-DE"/>
          </a:p>
        </p:txBody>
      </p:sp>
    </p:spTree>
    <p:extLst>
      <p:ext uri="{BB962C8B-B14F-4D97-AF65-F5344CB8AC3E}">
        <p14:creationId xmlns:p14="http://schemas.microsoft.com/office/powerpoint/2010/main" val="4068136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0" indent="0" rtl="1" eaLnBrk="1" hangingPunct="1">
              <a:spcBef>
                <a:spcPts val="600"/>
              </a:spcBef>
              <a:spcAft>
                <a:spcPts val="1000"/>
              </a:spcAft>
              <a:buClr>
                <a:srgbClr val="336699"/>
              </a:buClr>
              <a:buNone/>
              <a:defRPr/>
            </a:pPr>
            <a:r>
              <a:rPr lang="ar-AE" sz="2400" kern="1200" dirty="0">
                <a:solidFill>
                  <a:srgbClr val="333333"/>
                </a:solidFill>
              </a:rPr>
              <a:t>ما هي نسبة هذه المعتقدات؟ ما رأيك؟</a:t>
            </a:r>
          </a:p>
        </p:txBody>
      </p:sp>
      <p:graphicFrame>
        <p:nvGraphicFramePr>
          <p:cNvPr id="8" name="Tabelle 3"/>
          <p:cNvGraphicFramePr>
            <a:graphicFrameLocks noGrp="1"/>
          </p:cNvGraphicFramePr>
          <p:nvPr>
            <p:extLst>
              <p:ext uri="{D42A27DB-BD31-4B8C-83A1-F6EECF244321}">
                <p14:modId xmlns:p14="http://schemas.microsoft.com/office/powerpoint/2010/main" val="1160283548"/>
              </p:ext>
            </p:extLst>
          </p:nvPr>
        </p:nvGraphicFramePr>
        <p:xfrm>
          <a:off x="408955" y="2780928"/>
          <a:ext cx="11376000" cy="3200400"/>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المعتقدات</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نعم</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تعتقد أن الأشخاص يمكنهم التحدث عن طريق التخاطر؟</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61</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راودك يوما الإحساس أن بإمكان الآخرين قراءة أفكارك؟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33</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كل شيء حولك غير حقيقي و كأنك جزء في تجربة ما؟</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26</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ما هو مكتوب في الجريدة أو المجلة كتب خصيصا من أجلك؟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16</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ar-SA" sz="2400" b="0" i="0" u="none" strike="noStrike" cap="none" normalizeH="0" baseline="0" dirty="0">
                          <a:ln>
                            <a:noFill/>
                          </a:ln>
                          <a:solidFill>
                            <a:srgbClr val="333333"/>
                          </a:solidFill>
                          <a:effectLst/>
                          <a:latin typeface="+mn-lt"/>
                          <a:ea typeface="+mn-ea"/>
                          <a:cs typeface="+mn-cs"/>
                        </a:rPr>
                        <a:t>هل راودك يوما الإحساس بأنك مراقب و متابع؟</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19</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تسمع أحيانا أصواتا عندما تكون لوحدك؟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Tx/>
                        <a:buNone/>
                        <a:tabLst/>
                      </a:pPr>
                      <a:r>
                        <a:rPr kumimoji="0" lang="de-DE" sz="24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10220"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30</a:t>
            </a:fld>
            <a:endParaRPr lang="de-DE"/>
          </a:p>
        </p:txBody>
      </p:sp>
    </p:spTree>
    <p:extLst>
      <p:ext uri="{BB962C8B-B14F-4D97-AF65-F5344CB8AC3E}">
        <p14:creationId xmlns:p14="http://schemas.microsoft.com/office/powerpoint/2010/main" val="2024989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المعتقدات “الغريبة” ليست بالنادرة</a:t>
            </a:r>
            <a:br>
              <a:rPr lang="ar-MA" sz="3600">
                <a:solidFill>
                  <a:srgbClr val="004992"/>
                </a:solidFill>
                <a:latin typeface="+mn-lt"/>
                <a:ea typeface="+mn-ea"/>
                <a:cs typeface="+mn-cs"/>
              </a:rPr>
            </a:br>
            <a:r>
              <a:rPr lang="ar-MA">
                <a:solidFill>
                  <a:srgbClr val="004992"/>
                </a:solidFill>
                <a:latin typeface="+mn-lt"/>
                <a:ea typeface="+mn-ea"/>
                <a:cs typeface="+mn-cs"/>
              </a:rPr>
              <a:t>نسبة الأعراض الفصامية لدى الساكنة</a:t>
            </a:r>
            <a:endParaRPr lang="fr-FR" dirty="0">
              <a:solidFill>
                <a:srgbClr val="004992"/>
              </a:solidFill>
              <a:latin typeface="+mn-lt"/>
              <a:ea typeface="+mn-ea"/>
              <a:cs typeface="+mn-cs"/>
            </a:endParaRPr>
          </a:p>
        </p:txBody>
      </p:sp>
      <p:sp>
        <p:nvSpPr>
          <p:cNvPr id="16" name="Content Placeholder 2"/>
          <p:cNvSpPr>
            <a:spLocks noGrp="1"/>
          </p:cNvSpPr>
          <p:nvPr>
            <p:ph idx="1"/>
          </p:nvPr>
        </p:nvSpPr>
        <p:spPr/>
        <p:txBody>
          <a:bodyPr>
            <a:noAutofit/>
          </a:bodyPr>
          <a:lstStyle/>
          <a:p>
            <a:pPr marL="0" indent="0" rtl="1" eaLnBrk="1" hangingPunct="1">
              <a:spcBef>
                <a:spcPts val="600"/>
              </a:spcBef>
              <a:spcAft>
                <a:spcPts val="1000"/>
              </a:spcAft>
              <a:buClr>
                <a:srgbClr val="336699"/>
              </a:buClr>
              <a:buNone/>
              <a:defRPr/>
            </a:pPr>
            <a:r>
              <a:rPr lang="ar-AE" sz="2400" kern="1200" dirty="0">
                <a:solidFill>
                  <a:srgbClr val="333333"/>
                </a:solidFill>
              </a:rPr>
              <a:t>ما هي نسبة هذه المعتقدات؟ ما رأيك؟</a:t>
            </a:r>
          </a:p>
        </p:txBody>
      </p:sp>
      <p:graphicFrame>
        <p:nvGraphicFramePr>
          <p:cNvPr id="8" name="Tabelle 3"/>
          <p:cNvGraphicFramePr>
            <a:graphicFrameLocks noGrp="1"/>
          </p:cNvGraphicFramePr>
          <p:nvPr>
            <p:extLst>
              <p:ext uri="{D42A27DB-BD31-4B8C-83A1-F6EECF244321}">
                <p14:modId xmlns:p14="http://schemas.microsoft.com/office/powerpoint/2010/main" val="2793235669"/>
              </p:ext>
            </p:extLst>
          </p:nvPr>
        </p:nvGraphicFramePr>
        <p:xfrm>
          <a:off x="408955" y="2780928"/>
          <a:ext cx="11376000" cy="3200400"/>
        </p:xfrm>
        <a:graphic>
          <a:graphicData uri="http://schemas.openxmlformats.org/drawingml/2006/table">
            <a:tbl>
              <a:tblPr rtl="1">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المعتقدات</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000000"/>
                          </a:solidFill>
                          <a:effectLst/>
                          <a:latin typeface="+mn-lt"/>
                          <a:ea typeface="+mn-ea"/>
                          <a:cs typeface="+mn-cs"/>
                        </a:rPr>
                        <a:t>نعم</a:t>
                      </a:r>
                      <a:endParaRPr kumimoji="0" lang="de-DE" sz="24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تعتقد أن الأشخاص يمكنهم التحدث عن طريق التخاطر؟</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61</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راودك يوما الإحساس أن بإمكان الآخرين قراءة أفكارك؟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33</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كل شيء حولك غير حقيقي و كأنك جزء في تجربة ما؟</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26</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أحسست يوما أن ما هو مكتوب في الجريدة أو المجلة كتب خصيصا من أجلك؟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16</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57200">
                <a:tc>
                  <a:txBody>
                    <a:bodyPr/>
                    <a:lstStyle/>
                    <a:p>
                      <a:pPr marL="0" marR="0" lvl="0" indent="0" algn="r" defTabSz="914400" rtl="1" eaLnBrk="1" fontAlgn="base" latinLnBrk="0" hangingPunct="1">
                        <a:lnSpc>
                          <a:spcPct val="100000"/>
                        </a:lnSpc>
                        <a:spcBef>
                          <a:spcPct val="0"/>
                        </a:spcBef>
                        <a:spcAft>
                          <a:spcPct val="0"/>
                        </a:spcAft>
                        <a:buClrTx/>
                        <a:buSzPct val="85000"/>
                        <a:buFont typeface="Wingdings 2" pitchFamily="18" charset="2"/>
                        <a:buNone/>
                        <a:tabLst/>
                        <a:defRPr/>
                      </a:pPr>
                      <a:r>
                        <a:rPr kumimoji="0" lang="ar-SA" sz="2400" b="0" i="0" u="none" strike="noStrike" cap="none" normalizeH="0" baseline="0" dirty="0">
                          <a:ln>
                            <a:noFill/>
                          </a:ln>
                          <a:solidFill>
                            <a:srgbClr val="333333"/>
                          </a:solidFill>
                          <a:effectLst/>
                          <a:latin typeface="+mn-lt"/>
                          <a:ea typeface="+mn-ea"/>
                          <a:cs typeface="+mn-cs"/>
                        </a:rPr>
                        <a:t>هل راودك يوما الإحساس بأنك مراقب و متابع؟</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a:ln>
                            <a:noFill/>
                          </a:ln>
                          <a:solidFill>
                            <a:srgbClr val="333333"/>
                          </a:solidFill>
                          <a:effectLst/>
                          <a:latin typeface="+mn-lt"/>
                          <a:ea typeface="+mn-ea"/>
                          <a:cs typeface="+mn-cs"/>
                        </a:rPr>
                        <a:t>% 19</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342900" marR="0" lvl="0" indent="-342900" algn="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ar-SA" sz="2400" b="0" i="0" u="none" strike="noStrike" cap="none" normalizeH="0" baseline="0" dirty="0">
                          <a:ln>
                            <a:noFill/>
                          </a:ln>
                          <a:solidFill>
                            <a:srgbClr val="333333"/>
                          </a:solidFill>
                          <a:effectLst/>
                          <a:latin typeface="+mn-lt"/>
                          <a:ea typeface="+mn-ea"/>
                          <a:cs typeface="+mn-cs"/>
                        </a:rPr>
                        <a:t>هل تسمع أحيانا أصواتا عندما تكون لوحدك؟</a:t>
                      </a:r>
                      <a:endParaRPr kumimoji="0" lang="de-DE" sz="24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1" eaLnBrk="1" fontAlgn="base" latinLnBrk="0" hangingPunct="1">
                        <a:lnSpc>
                          <a:spcPct val="100000"/>
                        </a:lnSpc>
                        <a:spcBef>
                          <a:spcPct val="0"/>
                        </a:spcBef>
                        <a:spcAft>
                          <a:spcPct val="0"/>
                        </a:spcAft>
                        <a:buClrTx/>
                        <a:buSzPct val="85000"/>
                        <a:buFont typeface="Wingdings 2" pitchFamily="18" charset="2"/>
                        <a:buNone/>
                        <a:tabLst/>
                      </a:pPr>
                      <a:r>
                        <a:rPr kumimoji="0" lang="de-DE" sz="2400" b="0" i="0" u="none" strike="noStrike" cap="none" normalizeH="0" baseline="0" dirty="0">
                          <a:ln>
                            <a:noFill/>
                          </a:ln>
                          <a:solidFill>
                            <a:srgbClr val="333333"/>
                          </a:solidFill>
                          <a:effectLst/>
                          <a:latin typeface="+mn-lt"/>
                          <a:ea typeface="+mn-ea"/>
                          <a:cs typeface="+mn-cs"/>
                        </a:rPr>
                        <a:t>% 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10220" y="6309320"/>
            <a:ext cx="11376000" cy="246221"/>
          </a:xfrm>
          <a:prstGeom prst="rect">
            <a:avLst/>
          </a:prstGeom>
          <a:noFill/>
          <a:ln w="9525">
            <a:noFill/>
            <a:miter lim="800000"/>
            <a:headEnd/>
            <a:tailEnd/>
          </a:ln>
        </p:spPr>
        <p:txBody>
          <a:bodyPr>
            <a:spAutoFit/>
          </a:bodyPr>
          <a:lstStyle/>
          <a:p>
            <a:pPr rtl="1">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31</a:t>
            </a:fld>
            <a:endParaRPr lang="de-DE"/>
          </a:p>
        </p:txBody>
      </p:sp>
    </p:spTree>
    <p:extLst>
      <p:ext uri="{BB962C8B-B14F-4D97-AF65-F5344CB8AC3E}">
        <p14:creationId xmlns:p14="http://schemas.microsoft.com/office/powerpoint/2010/main" val="984216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تذكير</a:t>
            </a:r>
            <a:endParaRPr lang="fr-FR" sz="3600" dirty="0">
              <a:latin typeface="+mn-lt"/>
              <a:ea typeface="+mn-ea"/>
              <a:cs typeface="+mn-cs"/>
            </a:endParaRPr>
          </a:p>
        </p:txBody>
      </p:sp>
      <p:sp>
        <p:nvSpPr>
          <p:cNvPr id="9"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لا يوجد </a:t>
            </a:r>
            <a:r>
              <a:rPr lang="ar-AE" sz="2400" kern="1200">
                <a:solidFill>
                  <a:srgbClr val="333333"/>
                </a:solidFill>
              </a:rPr>
              <a:t>شخص “</a:t>
            </a:r>
            <a:r>
              <a:rPr lang="ar-AE" sz="2400" kern="1200">
                <a:solidFill>
                  <a:srgbClr val="004992"/>
                </a:solidFill>
              </a:rPr>
              <a:t>منيع</a:t>
            </a:r>
            <a:r>
              <a:rPr lang="ar-AE" sz="2400" kern="1200">
                <a:solidFill>
                  <a:srgbClr val="333333"/>
                </a:solidFill>
              </a:rPr>
              <a:t>” </a:t>
            </a:r>
            <a:r>
              <a:rPr lang="ar-AE" sz="2400" kern="1200" dirty="0">
                <a:solidFill>
                  <a:srgbClr val="333333"/>
                </a:solidFill>
              </a:rPr>
              <a:t>ضد الأمراض النفسية، خلال السنة الماضية فقط عانى ما يزيد</a:t>
            </a:r>
            <a:br>
              <a:rPr lang="ar-SA" sz="2400" kern="1200" dirty="0">
                <a:solidFill>
                  <a:srgbClr val="333333"/>
                </a:solidFill>
              </a:rPr>
            </a:br>
            <a:r>
              <a:rPr lang="ar-AE" sz="2400" kern="1200" dirty="0">
                <a:solidFill>
                  <a:srgbClr val="333333"/>
                </a:solidFill>
              </a:rPr>
              <a:t>عن ربع الساكنة من أمراض نفسية.</a:t>
            </a:r>
            <a:endParaRPr lang="de-DE" sz="2400" kern="1200" dirty="0">
              <a:solidFill>
                <a:srgbClr val="333333"/>
              </a:solidFill>
            </a:endParaRPr>
          </a:p>
          <a:p>
            <a:pPr rtl="1">
              <a:buClr>
                <a:srgbClr val="336699"/>
              </a:buClr>
              <a:defRPr/>
            </a:pPr>
            <a:r>
              <a:rPr lang="ar-AE" sz="2400" kern="1200" dirty="0">
                <a:solidFill>
                  <a:srgbClr val="333333"/>
                </a:solidFill>
              </a:rPr>
              <a:t>لا يجب النظر إلى المرض النفسي على أنه ضعف، هو بالأحرى تعبير عن </a:t>
            </a:r>
            <a:r>
              <a:rPr lang="ar-AE" sz="2400" kern="1200" dirty="0">
                <a:solidFill>
                  <a:srgbClr val="004992"/>
                </a:solidFill>
              </a:rPr>
              <a:t>حساسية </a:t>
            </a:r>
            <a:r>
              <a:rPr lang="ar-AE" sz="2400" kern="1200" dirty="0">
                <a:solidFill>
                  <a:srgbClr val="333333"/>
                </a:solidFill>
              </a:rPr>
              <a:t>جينية معينة.</a:t>
            </a:r>
          </a:p>
          <a:p>
            <a:pPr rtl="1">
              <a:buClr>
                <a:srgbClr val="336699"/>
              </a:buClr>
              <a:defRPr/>
            </a:pPr>
            <a:r>
              <a:rPr lang="ar-AE" sz="2400" kern="1200" dirty="0">
                <a:solidFill>
                  <a:srgbClr val="004992"/>
                </a:solidFill>
              </a:rPr>
              <a:t>الوراثة : </a:t>
            </a:r>
            <a:r>
              <a:rPr lang="ar-AE" sz="2400" kern="1200" dirty="0">
                <a:solidFill>
                  <a:srgbClr val="333333"/>
                </a:solidFill>
              </a:rPr>
              <a:t>تلعب المورثات الجينية دورا مهما في العديد من الأمراض.</a:t>
            </a:r>
          </a:p>
          <a:p>
            <a:pPr rtl="1">
              <a:buClr>
                <a:srgbClr val="336699"/>
              </a:buClr>
              <a:defRPr/>
            </a:pPr>
            <a:r>
              <a:rPr lang="ar-AE" sz="2400" kern="1200" dirty="0">
                <a:solidFill>
                  <a:srgbClr val="004992"/>
                </a:solidFill>
              </a:rPr>
              <a:t>المحيط : </a:t>
            </a:r>
            <a:r>
              <a:rPr lang="ar-AE" sz="2400" kern="1200" dirty="0">
                <a:solidFill>
                  <a:srgbClr val="333333"/>
                </a:solidFill>
              </a:rPr>
              <a:t>يمكن للتجارب الصادمة أن تؤثر سلبا على صحتنا النفسية، و أن تزيد من إحتمال إصابتنا بأمراض نفسية حتى و إن لم تكن لدينا قابلية جينية للإصابة بها.</a:t>
            </a:r>
          </a:p>
        </p:txBody>
      </p:sp>
      <p:pic>
        <p:nvPicPr>
          <p:cNvPr id="10"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5"/>
          <p:cNvSpPr txBox="1"/>
          <p:nvPr/>
        </p:nvSpPr>
        <p:spPr>
          <a:xfrm rot="20851647">
            <a:off x="794458"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ما هي الوصمة و ما هي الوصمة الذاتية؟</a:t>
            </a:r>
            <a:endParaRPr lang="fr-FR" sz="3600" dirty="0">
              <a:solidFill>
                <a:srgbClr val="004992"/>
              </a:solidFill>
              <a:latin typeface="+mn-lt"/>
              <a:ea typeface="+mn-ea"/>
              <a:cs typeface="+mn-cs"/>
            </a:endParaRPr>
          </a:p>
        </p:txBody>
      </p:sp>
      <p:sp>
        <p:nvSpPr>
          <p:cNvPr id="7" name="Content Placeholder 2"/>
          <p:cNvSpPr>
            <a:spLocks noGrp="1"/>
          </p:cNvSpPr>
          <p:nvPr>
            <p:ph idx="1"/>
          </p:nvPr>
        </p:nvSpPr>
        <p:spPr/>
        <p:txBody>
          <a:bodyPr>
            <a:noAutofit/>
          </a:bodyPr>
          <a:lstStyle/>
          <a:p>
            <a:pPr>
              <a:buClr>
                <a:srgbClr val="000000"/>
              </a:buClr>
              <a:defRPr/>
            </a:pPr>
            <a:r>
              <a:rPr lang="ar-AE" sz="2400" dirty="0">
                <a:solidFill>
                  <a:srgbClr val="004992"/>
                </a:solidFill>
              </a:rPr>
              <a:t>؟؟؟</a:t>
            </a:r>
            <a:endParaRPr lang="ar-AE" sz="2400" kern="1200" dirty="0">
              <a:solidFill>
                <a:srgbClr val="333333"/>
              </a:solidFill>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11" name="Slide Number Placeholder 10"/>
          <p:cNvSpPr>
            <a:spLocks noGrp="1"/>
          </p:cNvSpPr>
          <p:nvPr>
            <p:ph type="sldNum" sz="quarter" idx="12"/>
          </p:nvPr>
        </p:nvSpPr>
        <p:spPr/>
        <p:txBody>
          <a:bodyPr/>
          <a:lstStyle/>
          <a:p>
            <a:pPr>
              <a:defRPr/>
            </a:pPr>
            <a:fld id="{069AE98A-8F82-419F-AA90-24A7E2D7EE3A}" type="slidenum">
              <a:rPr lang="de-DE" smtClean="0"/>
              <a:pPr>
                <a:defRPr/>
              </a:pPr>
              <a:t>33</a:t>
            </a:fld>
            <a:endParaRPr lang="de-DE"/>
          </a:p>
        </p:txBody>
      </p:sp>
    </p:spTree>
    <p:extLst>
      <p:ext uri="{BB962C8B-B14F-4D97-AF65-F5344CB8AC3E}">
        <p14:creationId xmlns:p14="http://schemas.microsoft.com/office/powerpoint/2010/main" val="1632582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5"/>
          <p:cNvSpPr txBox="1"/>
          <p:nvPr/>
        </p:nvSpPr>
        <p:spPr>
          <a:xfrm rot="20851647">
            <a:off x="794458"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ما هي الوصمة و ما هي الوصمة الذاتية؟</a:t>
            </a:r>
            <a:endParaRPr lang="fr-FR" sz="3600" dirty="0">
              <a:solidFill>
                <a:srgbClr val="004992"/>
              </a:solidFill>
              <a:latin typeface="+mn-lt"/>
              <a:ea typeface="+mn-ea"/>
              <a:cs typeface="+mn-cs"/>
            </a:endParaRPr>
          </a:p>
        </p:txBody>
      </p:sp>
      <p:sp>
        <p:nvSpPr>
          <p:cNvPr id="7" name="Content Placeholder 2"/>
          <p:cNvSpPr>
            <a:spLocks noGrp="1"/>
          </p:cNvSpPr>
          <p:nvPr>
            <p:ph idx="1"/>
          </p:nvPr>
        </p:nvSpPr>
        <p:spPr/>
        <p:txBody>
          <a:bodyPr>
            <a:noAutofit/>
          </a:bodyPr>
          <a:lstStyle/>
          <a:p>
            <a:pPr marL="342900" indent="-342900" rtl="1">
              <a:buClr>
                <a:srgbClr val="000000"/>
              </a:buClr>
              <a:buFont typeface="WingDings"/>
              <a:buChar char=""/>
              <a:defRPr/>
            </a:pPr>
            <a:r>
              <a:rPr lang="ar-AE" sz="2400" kern="1200" dirty="0">
                <a:solidFill>
                  <a:srgbClr val="004992"/>
                </a:solidFill>
              </a:rPr>
              <a:t>الوصمة</a:t>
            </a:r>
            <a:r>
              <a:rPr lang="ar-AE" sz="2400" kern="1200" dirty="0">
                <a:solidFill>
                  <a:srgbClr val="333333"/>
                </a:solidFill>
              </a:rPr>
              <a:t> : كلمة أصلها يوناني و تعني النقطة أو الجرح أوالعلامة.</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34</a:t>
            </a:fld>
            <a:endParaRPr lang="de-DE"/>
          </a:p>
        </p:txBody>
      </p:sp>
    </p:spTree>
    <p:extLst>
      <p:ext uri="{BB962C8B-B14F-4D97-AF65-F5344CB8AC3E}">
        <p14:creationId xmlns:p14="http://schemas.microsoft.com/office/powerpoint/2010/main" val="2457394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5"/>
          <p:cNvSpPr txBox="1"/>
          <p:nvPr/>
        </p:nvSpPr>
        <p:spPr>
          <a:xfrm rot="20851647">
            <a:off x="794458"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ما هي الوصمة و ما هي الوصمة الذاتية؟</a:t>
            </a:r>
            <a:endParaRPr lang="fr-FR" sz="3600" dirty="0">
              <a:solidFill>
                <a:srgbClr val="004992"/>
              </a:solidFill>
              <a:latin typeface="+mn-lt"/>
              <a:ea typeface="+mn-ea"/>
              <a:cs typeface="+mn-cs"/>
            </a:endParaRPr>
          </a:p>
        </p:txBody>
      </p:sp>
      <p:sp>
        <p:nvSpPr>
          <p:cNvPr id="7" name="Content Placeholder 2"/>
          <p:cNvSpPr>
            <a:spLocks noGrp="1"/>
          </p:cNvSpPr>
          <p:nvPr>
            <p:ph idx="1"/>
          </p:nvPr>
        </p:nvSpPr>
        <p:spPr/>
        <p:txBody>
          <a:bodyPr>
            <a:noAutofit/>
          </a:bodyPr>
          <a:lstStyle/>
          <a:p>
            <a:pPr marL="342900" indent="-342900" rtl="1">
              <a:buClr>
                <a:srgbClr val="000000"/>
              </a:buClr>
              <a:buFont typeface="WingDings"/>
              <a:buChar char=""/>
              <a:defRPr/>
            </a:pPr>
            <a:r>
              <a:rPr lang="ar-AE" sz="2400" kern="1200" dirty="0">
                <a:solidFill>
                  <a:srgbClr val="004992"/>
                </a:solidFill>
              </a:rPr>
              <a:t>الوصمة</a:t>
            </a:r>
            <a:r>
              <a:rPr lang="ar-AE" sz="2400" kern="1200" dirty="0">
                <a:solidFill>
                  <a:srgbClr val="333333"/>
                </a:solidFill>
              </a:rPr>
              <a:t> : كلمة أصلها يوناني و تعني النقطة أو الجرح أوالعلامة.</a:t>
            </a:r>
          </a:p>
          <a:p>
            <a:pPr marL="342900" indent="-342900" rtl="1">
              <a:buClr>
                <a:srgbClr val="333333"/>
              </a:buClr>
              <a:buFont typeface="WingDings"/>
              <a:buChar char=""/>
              <a:defRPr/>
            </a:pPr>
            <a:r>
              <a:rPr lang="ar-AE" sz="2400" kern="1200" dirty="0">
                <a:solidFill>
                  <a:srgbClr val="004992"/>
                </a:solidFill>
              </a:rPr>
              <a:t>يحدث الوصم حينما يتم ربط شخص أو مجموعة من الأشخاص بصفة أو صفات سلبية.</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35</a:t>
            </a:fld>
            <a:endParaRPr lang="de-DE"/>
          </a:p>
        </p:txBody>
      </p:sp>
    </p:spTree>
    <p:extLst>
      <p:ext uri="{BB962C8B-B14F-4D97-AF65-F5344CB8AC3E}">
        <p14:creationId xmlns:p14="http://schemas.microsoft.com/office/powerpoint/2010/main" val="22325306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5"/>
          <p:cNvSpPr txBox="1"/>
          <p:nvPr/>
        </p:nvSpPr>
        <p:spPr>
          <a:xfrm rot="20851647">
            <a:off x="794458"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solidFill>
                  <a:srgbClr val="004992"/>
                </a:solidFill>
                <a:latin typeface="+mn-lt"/>
                <a:ea typeface="+mn-ea"/>
                <a:cs typeface="+mn-cs"/>
              </a:rPr>
              <a:t>ما هي الوصمة و ما هي الوصمة الذاتية؟</a:t>
            </a:r>
            <a:endParaRPr lang="fr-FR" sz="3600" dirty="0">
              <a:solidFill>
                <a:srgbClr val="004992"/>
              </a:solidFill>
              <a:latin typeface="+mn-lt"/>
              <a:ea typeface="+mn-ea"/>
              <a:cs typeface="+mn-cs"/>
            </a:endParaRPr>
          </a:p>
        </p:txBody>
      </p:sp>
      <p:sp>
        <p:nvSpPr>
          <p:cNvPr id="7" name="Content Placeholder 2"/>
          <p:cNvSpPr>
            <a:spLocks noGrp="1"/>
          </p:cNvSpPr>
          <p:nvPr>
            <p:ph idx="1"/>
          </p:nvPr>
        </p:nvSpPr>
        <p:spPr/>
        <p:txBody>
          <a:bodyPr>
            <a:noAutofit/>
          </a:bodyPr>
          <a:lstStyle/>
          <a:p>
            <a:pPr marL="342900" indent="-342900" rtl="1">
              <a:buClr>
                <a:srgbClr val="000000"/>
              </a:buClr>
              <a:buFont typeface="WingDings"/>
              <a:buChar char=""/>
              <a:defRPr/>
            </a:pPr>
            <a:r>
              <a:rPr lang="ar-AE" sz="2400" kern="1200" dirty="0">
                <a:solidFill>
                  <a:srgbClr val="004992"/>
                </a:solidFill>
              </a:rPr>
              <a:t>الوصمة</a:t>
            </a:r>
            <a:r>
              <a:rPr lang="ar-AE" sz="2400" kern="1200" dirty="0">
                <a:solidFill>
                  <a:srgbClr val="333333"/>
                </a:solidFill>
              </a:rPr>
              <a:t> : كلمة أصلها يوناني و تعني النقطة أو الجرح أوالعلامة.</a:t>
            </a:r>
          </a:p>
          <a:p>
            <a:pPr marL="342900" indent="-342900" rtl="1">
              <a:buClr>
                <a:srgbClr val="333333"/>
              </a:buClr>
              <a:buFont typeface="WingDings"/>
              <a:buChar char=""/>
              <a:defRPr/>
            </a:pPr>
            <a:r>
              <a:rPr lang="ar-AE" sz="2400" kern="1200" dirty="0">
                <a:solidFill>
                  <a:srgbClr val="004992"/>
                </a:solidFill>
              </a:rPr>
              <a:t>يحدث الوصم حينما يتم ربط شخص أو مجموعة من الأشخاص بصفة أو صفات سلبية.</a:t>
            </a:r>
          </a:p>
          <a:p>
            <a:pPr marL="342900" indent="-342900" rtl="1">
              <a:buClr>
                <a:srgbClr val="333333"/>
              </a:buClr>
              <a:buFont typeface="WingDings"/>
              <a:buChar char=""/>
              <a:defRPr/>
            </a:pPr>
            <a:r>
              <a:rPr lang="ar-AE" sz="2400" kern="1200" dirty="0">
                <a:solidFill>
                  <a:srgbClr val="333333"/>
                </a:solidFill>
              </a:rPr>
              <a:t>يتم هذا الربط دون نقد واقعي.</a:t>
            </a:r>
          </a:p>
          <a:p>
            <a:pPr marL="342900" indent="-342900" rtl="1">
              <a:buClr>
                <a:srgbClr val="333333"/>
              </a:buClr>
              <a:buFont typeface="WingDings"/>
              <a:buChar char=""/>
              <a:defRPr/>
            </a:pPr>
            <a:r>
              <a:rPr lang="ar-AE" sz="2400" kern="1200" dirty="0">
                <a:solidFill>
                  <a:srgbClr val="333333"/>
                </a:solidFill>
              </a:rPr>
              <a:t>الوصم قد يؤدي لتحقير و تهميش الآخر.</a:t>
            </a:r>
          </a:p>
          <a:p>
            <a:pPr marL="342900" indent="-342900" rtl="1">
              <a:buClr>
                <a:srgbClr val="333333"/>
              </a:buClr>
              <a:buFont typeface="WingDings"/>
              <a:buChar char=""/>
              <a:defRPr/>
            </a:pPr>
            <a:r>
              <a:rPr lang="ar-AE" sz="2400" kern="1200" dirty="0">
                <a:solidFill>
                  <a:srgbClr val="333333"/>
                </a:solidFill>
              </a:rPr>
              <a:t>يصيب الوصم الاشخاص المصابين ببعض الأمراض (كالإيدز)، الإعاقات الجسدية، الأمراض النفسية كالفصام.</a:t>
            </a:r>
          </a:p>
          <a:p>
            <a:pPr marL="342900" indent="-342900" rtl="1">
              <a:buClr>
                <a:srgbClr val="333333"/>
              </a:buClr>
              <a:buFont typeface="WingDings"/>
              <a:buChar char=""/>
              <a:defRPr/>
            </a:pPr>
            <a:r>
              <a:rPr lang="ar-AE" sz="2400" kern="1200" dirty="0">
                <a:solidFill>
                  <a:srgbClr val="333333"/>
                </a:solidFill>
              </a:rPr>
              <a:t>الوصم الذاتي معناه أن الأشخاص المعنيون بالوصم هم أنفسهم يصدقون ما يقال عنهم، و يعتبرون أنفسهم أقل شأنا.</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36</a:t>
            </a:fld>
            <a:endParaRPr lang="de-DE"/>
          </a:p>
        </p:txBody>
      </p:sp>
    </p:spTree>
    <p:extLst>
      <p:ext uri="{BB962C8B-B14F-4D97-AF65-F5344CB8AC3E}">
        <p14:creationId xmlns:p14="http://schemas.microsoft.com/office/powerpoint/2010/main" val="2446882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في حالة الفصام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marL="342900" indent="-342900" rtl="1">
              <a:buClr>
                <a:srgbClr val="333333"/>
              </a:buClr>
              <a:buFont typeface="WingDings"/>
              <a:buChar char=""/>
              <a:defRPr/>
            </a:pPr>
            <a:r>
              <a:rPr lang="ar-AE" sz="2400" kern="1200" dirty="0">
                <a:solidFill>
                  <a:srgbClr val="333333"/>
                </a:solidFill>
              </a:rPr>
              <a:t>ما هي المعتقدات المتداولة في محيطك عمن يعانون من الفصام؟</a:t>
            </a:r>
          </a:p>
          <a:p>
            <a:pPr marL="342900" indent="-342900" rtl="1">
              <a:buClr>
                <a:srgbClr val="333333"/>
              </a:buClr>
              <a:buFont typeface="WingDings"/>
              <a:buChar char=""/>
              <a:defRPr/>
            </a:pPr>
            <a:r>
              <a:rPr lang="ar-AE" sz="2400" kern="1200">
                <a:solidFill>
                  <a:srgbClr val="333333"/>
                </a:solidFill>
              </a:rPr>
              <a:t>ما </a:t>
            </a:r>
            <a:r>
              <a:rPr lang="ar-AE" sz="2400" kern="1200" dirty="0">
                <a:solidFill>
                  <a:srgbClr val="333333"/>
                </a:solidFill>
              </a:rPr>
              <a:t>هي المعتقدات التي ظننت أو لازلت تظن أنها صحيحة عن الأشخاص المصابين بالفصام؟</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37</a:t>
            </a:fld>
            <a:endParaRPr lang="de-DE"/>
          </a:p>
        </p:txBody>
      </p:sp>
    </p:spTree>
    <p:extLst>
      <p:ext uri="{BB962C8B-B14F-4D97-AF65-F5344CB8AC3E}">
        <p14:creationId xmlns:p14="http://schemas.microsoft.com/office/powerpoint/2010/main" val="1097549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في حالة الفصام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بعض المعتقدات الشائعة و الخاطئة فيما يتعلق بالفصام :</a:t>
            </a:r>
            <a:endParaRPr lang="ar-AE" sz="2400" kern="1200" dirty="0">
              <a:solidFill>
                <a:srgbClr val="333333"/>
              </a:solidFill>
            </a:endParaRPr>
          </a:p>
          <a:p>
            <a:pPr rtl="1">
              <a:buClr>
                <a:srgbClr val="336699"/>
              </a:buClr>
              <a:defRPr/>
            </a:pPr>
            <a:r>
              <a:rPr lang="ar-AE" sz="2400" kern="1200" dirty="0">
                <a:solidFill>
                  <a:srgbClr val="333333"/>
                </a:solidFill>
              </a:rPr>
              <a:t>المرضى أشخاص </a:t>
            </a:r>
            <a:r>
              <a:rPr lang="de-DE" sz="2400" kern="1200" dirty="0">
                <a:solidFill>
                  <a:srgbClr val="333333"/>
                </a:solidFill>
              </a:rPr>
              <a:t>…</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خطرون و لا يمكن توقع تصرفاتهم.</a:t>
            </a:r>
          </a:p>
          <a:p>
            <a:pPr marL="342900" indent="-342900" rtl="1">
              <a:buClr>
                <a:srgbClr val="333333"/>
              </a:buClr>
              <a:buFont typeface="WingDings"/>
              <a:buChar char=""/>
              <a:defRPr/>
            </a:pPr>
            <a:r>
              <a:rPr lang="ar-AE" sz="2400" kern="1200" dirty="0">
                <a:solidFill>
                  <a:srgbClr val="333333"/>
                </a:solidFill>
              </a:rPr>
              <a:t>يملكون عدة شخصيات.</a:t>
            </a:r>
          </a:p>
          <a:p>
            <a:pPr marL="342900" indent="-342900" rtl="1">
              <a:buClr>
                <a:srgbClr val="333333"/>
              </a:buClr>
              <a:buFont typeface="WingDings"/>
              <a:buChar char=""/>
              <a:defRPr/>
            </a:pPr>
            <a:r>
              <a:rPr lang="ar-AE" sz="2400" kern="1200" dirty="0">
                <a:solidFill>
                  <a:srgbClr val="333333"/>
                </a:solidFill>
              </a:rPr>
              <a:t>ذكاء محدود.</a:t>
            </a:r>
          </a:p>
          <a:p>
            <a:pPr marL="342900" indent="-342900" rtl="1">
              <a:buClr>
                <a:srgbClr val="333333"/>
              </a:buClr>
              <a:buFont typeface="WingDings"/>
              <a:buChar char=""/>
              <a:defRPr/>
            </a:pPr>
            <a:r>
              <a:rPr lang="ar-AE" sz="2400" kern="1200" dirty="0">
                <a:solidFill>
                  <a:srgbClr val="333333"/>
                </a:solidFill>
              </a:rPr>
              <a:t>حالتهم مستعصية و مزمنة.</a:t>
            </a:r>
            <a:endParaRPr lang="ar-SA" sz="2400" kern="1200" dirty="0">
              <a:solidFill>
                <a:srgbClr val="333333"/>
              </a:solidFill>
            </a:endParaRPr>
          </a:p>
          <a:p>
            <a:pPr algn="ctr" rtl="1">
              <a:buClr>
                <a:srgbClr val="336699"/>
              </a:buClr>
              <a:defRPr/>
            </a:pPr>
            <a:r>
              <a:rPr lang="ar-AE" sz="2400" kern="1200" dirty="0">
                <a:solidFill>
                  <a:srgbClr val="004992"/>
                </a:solidFill>
              </a:rPr>
              <a:t>هل هاته المعتقدات مبررة؟ لا</a:t>
            </a:r>
          </a:p>
        </p:txBody>
      </p:sp>
      <p:pic>
        <p:nvPicPr>
          <p:cNvPr id="10" name="Picture 9"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20334" y="4509120"/>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38</a:t>
            </a:fld>
            <a:endParaRPr lang="de-DE"/>
          </a:p>
        </p:txBody>
      </p:sp>
    </p:spTree>
    <p:extLst>
      <p:ext uri="{BB962C8B-B14F-4D97-AF65-F5344CB8AC3E}">
        <p14:creationId xmlns:p14="http://schemas.microsoft.com/office/powerpoint/2010/main" val="2742076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في حالة الفصام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معتقدات مبررة ؟ لا</a:t>
            </a:r>
          </a:p>
          <a:p>
            <a:pPr rtl="1">
              <a:buClr>
                <a:srgbClr val="336699"/>
              </a:buClr>
              <a:defRPr/>
            </a:pPr>
            <a:r>
              <a:rPr lang="ar-AE" sz="2400" kern="1200" dirty="0">
                <a:solidFill>
                  <a:srgbClr val="004992"/>
                </a:solidFill>
              </a:rPr>
              <a:t>أشخاص خطرون و لا يمكن توقع تصرفاتهم؟</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39</a:t>
            </a:fld>
            <a:endParaRPr lang="de-DE"/>
          </a:p>
        </p:txBody>
      </p:sp>
    </p:spTree>
    <p:extLst>
      <p:ext uri="{BB962C8B-B14F-4D97-AF65-F5344CB8AC3E}">
        <p14:creationId xmlns:p14="http://schemas.microsoft.com/office/powerpoint/2010/main" val="6449524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في حالة الفصام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معتقدات مبررة ؟ لا</a:t>
            </a:r>
          </a:p>
          <a:p>
            <a:pPr rtl="1">
              <a:buClr>
                <a:srgbClr val="336699"/>
              </a:buClr>
              <a:defRPr/>
            </a:pPr>
            <a:r>
              <a:rPr lang="ar-AE" sz="2400" kern="1200" dirty="0">
                <a:solidFill>
                  <a:srgbClr val="004992"/>
                </a:solidFill>
              </a:rPr>
              <a:t>أشخاص خطرون و لا يمكن توقع تصرفاتهم؟</a:t>
            </a:r>
          </a:p>
          <a:p>
            <a:pPr rtl="1">
              <a:buClr>
                <a:srgbClr val="336699"/>
              </a:buClr>
              <a:defRPr/>
            </a:pPr>
            <a:r>
              <a:rPr lang="ar-AE" sz="2400" kern="1200" dirty="0">
                <a:solidFill>
                  <a:srgbClr val="333333"/>
                </a:solidFill>
              </a:rPr>
              <a:t>الأشخاص الذين يعانون من الفصام يتعرضون للمضايقة و العنف أكثر.</a:t>
            </a:r>
          </a:p>
          <a:p>
            <a:pPr rtl="1">
              <a:buClr>
                <a:srgbClr val="336699"/>
              </a:buClr>
              <a:defRPr/>
            </a:pPr>
            <a:r>
              <a:rPr lang="ar-AE" sz="2400" u="sng" kern="1200" dirty="0">
                <a:solidFill>
                  <a:srgbClr val="333333"/>
                </a:solidFill>
              </a:rPr>
              <a:t>رغم ذلك </a:t>
            </a:r>
            <a:r>
              <a:rPr lang="ar-AE" sz="2400" kern="1200" dirty="0">
                <a:solidFill>
                  <a:srgbClr val="333333"/>
                </a:solidFill>
              </a:rPr>
              <a:t>: إن كانو هم المعتدين...</a:t>
            </a:r>
          </a:p>
          <a:p>
            <a:pPr marL="342900" indent="-342900" rtl="1">
              <a:buClr>
                <a:srgbClr val="333333"/>
              </a:buClr>
              <a:buFont typeface="WingDings"/>
              <a:buChar char=""/>
              <a:defRPr/>
            </a:pPr>
            <a:r>
              <a:rPr lang="ar-AE" sz="2400" kern="1200" dirty="0">
                <a:solidFill>
                  <a:srgbClr val="333333"/>
                </a:solidFill>
              </a:rPr>
              <a:t>ستسرع الجرائد لسرد الحدث لأن مرضهم يشكل عنوان مقال مثير، يمكن لطريقة الإعتداء أن تكون دقيقة أو غير مفهومة (كالمريض النفسي الذي اعتدى بألمانيا على الشرطيين لافونتين و شوبل)</a:t>
            </a:r>
          </a:p>
          <a:p>
            <a:pPr marL="342900" indent="-342900" rtl="1">
              <a:buClr>
                <a:srgbClr val="333333"/>
              </a:buClr>
              <a:buFont typeface="WingDings"/>
              <a:buChar char=""/>
              <a:defRPr/>
            </a:pPr>
            <a:r>
              <a:rPr lang="ar-AE" sz="2400" kern="1200" dirty="0">
                <a:solidFill>
                  <a:srgbClr val="333333"/>
                </a:solidFill>
              </a:rPr>
              <a:t>طريقة بعض المحامين في المسارعة بتقديم المدعى عليه كمريض نفسي تعزز وقع هذه الحوادث أحيانا.</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40</a:t>
            </a:fld>
            <a:endParaRPr lang="de-DE"/>
          </a:p>
        </p:txBody>
      </p:sp>
    </p:spTree>
    <p:extLst>
      <p:ext uri="{BB962C8B-B14F-4D97-AF65-F5344CB8AC3E}">
        <p14:creationId xmlns:p14="http://schemas.microsoft.com/office/powerpoint/2010/main" val="2699400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في حالة الفصام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معتقدات مبررة ؟ لا</a:t>
            </a:r>
          </a:p>
          <a:p>
            <a:pPr marL="342900" indent="-342900">
              <a:buClr>
                <a:srgbClr val="333333"/>
              </a:buClr>
              <a:buFont typeface="WingDings"/>
              <a:buChar char=""/>
              <a:defRPr/>
            </a:pPr>
            <a:r>
              <a:rPr lang="ar-AE" sz="2400" kern="1200" dirty="0">
                <a:solidFill>
                  <a:srgbClr val="004992"/>
                </a:solidFill>
              </a:rPr>
              <a:t>تعدد الشخصيات</a:t>
            </a:r>
            <a:r>
              <a:rPr lang="ar-AE" sz="2400" dirty="0">
                <a:solidFill>
                  <a:srgbClr val="004992"/>
                </a:solidFill>
              </a:rPr>
              <a:t>:</a:t>
            </a:r>
            <a:r>
              <a:rPr lang="ar-SA" sz="2400" dirty="0">
                <a:solidFill>
                  <a:srgbClr val="004992"/>
                </a:solidFill>
              </a:rPr>
              <a:t> </a:t>
            </a:r>
            <a:r>
              <a:rPr lang="ar-AE" sz="2400" kern="1200" dirty="0">
                <a:solidFill>
                  <a:srgbClr val="333333"/>
                </a:solidFill>
              </a:rPr>
              <a:t>تصورالمجتمع للفصام خاطئ و مغلوط.</a:t>
            </a:r>
            <a:r>
              <a:rPr lang="de-DE" sz="2400" kern="1200" dirty="0">
                <a:solidFill>
                  <a:srgbClr val="333333"/>
                </a:solidFill>
              </a:rPr>
              <a:t> </a:t>
            </a:r>
            <a:r>
              <a:rPr lang="ar-AE" sz="2400" kern="1200" dirty="0">
                <a:solidFill>
                  <a:srgbClr val="333333"/>
                </a:solidFill>
              </a:rPr>
              <a:t>أولا، هناك تضارب في الآراء عن تواجد شيء إسمه تعدد الشخصيات.</a:t>
            </a:r>
            <a:r>
              <a:rPr lang="de-DE" sz="2400" kern="1200" dirty="0">
                <a:solidFill>
                  <a:srgbClr val="333333"/>
                </a:solidFill>
              </a:rPr>
              <a:t> </a:t>
            </a:r>
            <a:r>
              <a:rPr lang="ar-AE" sz="2400" kern="1200" dirty="0">
                <a:solidFill>
                  <a:srgbClr val="333333"/>
                </a:solidFill>
              </a:rPr>
              <a:t>ثانيا، هذا العارض لا يمت للفصام بصلة.</a:t>
            </a:r>
            <a:endParaRPr lang="de-DE" sz="2400" kern="1200" dirty="0">
              <a:solidFill>
                <a:srgbClr val="333333"/>
              </a:solidFill>
            </a:endParaRPr>
          </a:p>
          <a:p>
            <a:pPr>
              <a:buClr>
                <a:srgbClr val="000000"/>
              </a:buClr>
              <a:defRPr/>
            </a:pPr>
            <a:endParaRPr lang="ar-A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41</a:t>
            </a:fld>
            <a:endParaRPr lang="de-DE"/>
          </a:p>
        </p:txBody>
      </p:sp>
    </p:spTree>
    <p:extLst>
      <p:ext uri="{BB962C8B-B14F-4D97-AF65-F5344CB8AC3E}">
        <p14:creationId xmlns:p14="http://schemas.microsoft.com/office/powerpoint/2010/main" val="3439717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في حالة الفصام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معتقدات مبررة ؟ لا</a:t>
            </a:r>
          </a:p>
          <a:p>
            <a:pPr marL="342900" indent="-342900">
              <a:buClr>
                <a:srgbClr val="333333"/>
              </a:buClr>
              <a:buFont typeface="WingDings"/>
              <a:buChar char=""/>
              <a:defRPr/>
            </a:pPr>
            <a:r>
              <a:rPr lang="ar-AE" sz="2400" kern="1200" dirty="0">
                <a:solidFill>
                  <a:srgbClr val="004992"/>
                </a:solidFill>
              </a:rPr>
              <a:t>تعدد الشخصيات</a:t>
            </a:r>
            <a:r>
              <a:rPr lang="ar-AE" sz="2400" dirty="0">
                <a:solidFill>
                  <a:srgbClr val="004992"/>
                </a:solidFill>
              </a:rPr>
              <a:t>:</a:t>
            </a:r>
            <a:r>
              <a:rPr lang="ar-SA" sz="2400" dirty="0">
                <a:solidFill>
                  <a:srgbClr val="004992"/>
                </a:solidFill>
              </a:rPr>
              <a:t> </a:t>
            </a:r>
            <a:r>
              <a:rPr lang="ar-AE" sz="2400" kern="1200" dirty="0">
                <a:solidFill>
                  <a:srgbClr val="333333"/>
                </a:solidFill>
              </a:rPr>
              <a:t>تصورالمجتمع للفصام خاطئ و مغلوط.</a:t>
            </a:r>
            <a:r>
              <a:rPr lang="de-DE" sz="2400" kern="1200" dirty="0">
                <a:solidFill>
                  <a:srgbClr val="333333"/>
                </a:solidFill>
              </a:rPr>
              <a:t> </a:t>
            </a:r>
            <a:r>
              <a:rPr lang="ar-AE" sz="2400" kern="1200" dirty="0">
                <a:solidFill>
                  <a:srgbClr val="333333"/>
                </a:solidFill>
              </a:rPr>
              <a:t>أولا، هناك تضارب في الآراء عن تواجد شيء إسمه تعدد الشخصيات.</a:t>
            </a:r>
            <a:r>
              <a:rPr lang="de-DE" sz="2400" kern="1200" dirty="0">
                <a:solidFill>
                  <a:srgbClr val="333333"/>
                </a:solidFill>
              </a:rPr>
              <a:t> </a:t>
            </a:r>
            <a:r>
              <a:rPr lang="ar-AE" sz="2400" kern="1200" dirty="0">
                <a:solidFill>
                  <a:srgbClr val="333333"/>
                </a:solidFill>
              </a:rPr>
              <a:t>ثانيا، هذا العارض لا يمت للفصام بصلة.</a:t>
            </a:r>
            <a:endParaRPr lang="de-DE" sz="2400" kern="1200" dirty="0">
              <a:solidFill>
                <a:srgbClr val="333333"/>
              </a:solidFill>
            </a:endParaRPr>
          </a:p>
          <a:p>
            <a:pPr marL="342900" indent="-342900" rtl="1">
              <a:buClr>
                <a:srgbClr val="000000"/>
              </a:buClr>
              <a:buFont typeface="WingDings"/>
              <a:buChar char=""/>
              <a:defRPr/>
            </a:pPr>
            <a:r>
              <a:rPr lang="ar-AE" sz="2400" kern="1200" dirty="0">
                <a:solidFill>
                  <a:srgbClr val="004992"/>
                </a:solidFill>
              </a:rPr>
              <a:t>الذكاء: </a:t>
            </a:r>
            <a:r>
              <a:rPr lang="ar-AE" sz="2400" kern="1200" dirty="0">
                <a:solidFill>
                  <a:srgbClr val="333333"/>
                </a:solidFill>
              </a:rPr>
              <a:t>لا وجود لعلاقة بين المرض و معدل الذكاء، العديد ممن يعانون من الفصام لديهم معدلات ذكاء تفوق المعدل المتوسط.</a:t>
            </a:r>
            <a:endParaRPr lang="de-DE" sz="2400" kern="1200" dirty="0">
              <a:solidFill>
                <a:srgbClr val="333333"/>
              </a:solidFill>
            </a:endParaRPr>
          </a:p>
          <a:p>
            <a:pPr>
              <a:buClr>
                <a:srgbClr val="000000"/>
              </a:buClr>
              <a:defRPr/>
            </a:pPr>
            <a:endParaRPr lang="ar-A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42</a:t>
            </a:fld>
            <a:endParaRPr lang="de-DE"/>
          </a:p>
        </p:txBody>
      </p:sp>
    </p:spTree>
    <p:extLst>
      <p:ext uri="{BB962C8B-B14F-4D97-AF65-F5344CB8AC3E}">
        <p14:creationId xmlns:p14="http://schemas.microsoft.com/office/powerpoint/2010/main" val="24428185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في حالة الفصام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معتقدات مبررة ؟ لا</a:t>
            </a:r>
          </a:p>
          <a:p>
            <a:pPr marL="342900" indent="-342900">
              <a:buClr>
                <a:srgbClr val="333333"/>
              </a:buClr>
              <a:buFont typeface="WingDings"/>
              <a:buChar char=""/>
              <a:defRPr/>
            </a:pPr>
            <a:r>
              <a:rPr lang="ar-AE" sz="2400" kern="1200" dirty="0">
                <a:solidFill>
                  <a:srgbClr val="004992"/>
                </a:solidFill>
              </a:rPr>
              <a:t>تعدد الشخصيات</a:t>
            </a:r>
            <a:r>
              <a:rPr lang="ar-AE" sz="2400" dirty="0">
                <a:solidFill>
                  <a:srgbClr val="004992"/>
                </a:solidFill>
              </a:rPr>
              <a:t>:</a:t>
            </a:r>
            <a:r>
              <a:rPr lang="ar-SA" sz="2400" dirty="0">
                <a:solidFill>
                  <a:srgbClr val="004992"/>
                </a:solidFill>
              </a:rPr>
              <a:t> </a:t>
            </a:r>
            <a:r>
              <a:rPr lang="ar-AE" sz="2400" kern="1200" dirty="0">
                <a:solidFill>
                  <a:srgbClr val="333333"/>
                </a:solidFill>
              </a:rPr>
              <a:t>تصورالمجتمع للفصام خاطئ و مغلوط.</a:t>
            </a:r>
            <a:r>
              <a:rPr lang="de-DE" sz="2400" kern="1200" dirty="0">
                <a:solidFill>
                  <a:srgbClr val="333333"/>
                </a:solidFill>
              </a:rPr>
              <a:t> </a:t>
            </a:r>
            <a:r>
              <a:rPr lang="ar-AE" sz="2400" kern="1200" dirty="0">
                <a:solidFill>
                  <a:srgbClr val="333333"/>
                </a:solidFill>
              </a:rPr>
              <a:t>أولا، هناك تضارب في الآراء عن تواجد شيء إسمه تعدد الشخصيات.</a:t>
            </a:r>
            <a:r>
              <a:rPr lang="de-DE" sz="2400" kern="1200" dirty="0">
                <a:solidFill>
                  <a:srgbClr val="333333"/>
                </a:solidFill>
              </a:rPr>
              <a:t> </a:t>
            </a:r>
            <a:r>
              <a:rPr lang="ar-AE" sz="2400" kern="1200" dirty="0">
                <a:solidFill>
                  <a:srgbClr val="333333"/>
                </a:solidFill>
              </a:rPr>
              <a:t>ثانيا، هذا العارض لا يمت للفصام بصلة.</a:t>
            </a:r>
            <a:endParaRPr lang="de-DE" sz="2400" kern="1200" dirty="0">
              <a:solidFill>
                <a:srgbClr val="333333"/>
              </a:solidFill>
            </a:endParaRPr>
          </a:p>
          <a:p>
            <a:pPr marL="342900" indent="-342900" rtl="1">
              <a:buClr>
                <a:srgbClr val="000000"/>
              </a:buClr>
              <a:buFont typeface="WingDings"/>
              <a:buChar char=""/>
              <a:defRPr/>
            </a:pPr>
            <a:r>
              <a:rPr lang="ar-AE" sz="2400" kern="1200" dirty="0">
                <a:solidFill>
                  <a:srgbClr val="004992"/>
                </a:solidFill>
              </a:rPr>
              <a:t>الذكاء: </a:t>
            </a:r>
            <a:r>
              <a:rPr lang="ar-AE" sz="2400" kern="1200" dirty="0">
                <a:solidFill>
                  <a:srgbClr val="333333"/>
                </a:solidFill>
              </a:rPr>
              <a:t>لا وجود لعلاقة بين المرض و معدل الذكاء، العديد ممن يعانون من الفصام لديهم معدلات ذكاء تفوق المعدل المتوسط.</a:t>
            </a:r>
            <a:endParaRPr lang="de-DE" sz="2400" kern="1200" dirty="0">
              <a:solidFill>
                <a:srgbClr val="333333"/>
              </a:solidFill>
            </a:endParaRPr>
          </a:p>
          <a:p>
            <a:pPr marL="342900" indent="-342900" rtl="1">
              <a:buClr>
                <a:srgbClr val="000000"/>
              </a:buClr>
              <a:buFont typeface="WingDings"/>
              <a:buChar char=""/>
              <a:defRPr/>
            </a:pPr>
            <a:r>
              <a:rPr lang="ar-AE" sz="2400" kern="1200" dirty="0">
                <a:solidFill>
                  <a:srgbClr val="004992"/>
                </a:solidFill>
              </a:rPr>
              <a:t>حالة مزمنة: </a:t>
            </a:r>
            <a:r>
              <a:rPr lang="ar-AE" sz="2400" kern="1200" dirty="0">
                <a:solidFill>
                  <a:srgbClr val="333333"/>
                </a:solidFill>
              </a:rPr>
              <a:t>باتباعهم العلاج الملائم، يمكن للعديد من المرضى أن يصبحوا أعضاء منتجين و سعداء في مجتمعاتهم.</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43</a:t>
            </a:fld>
            <a:endParaRPr lang="de-DE"/>
          </a:p>
        </p:txBody>
      </p:sp>
    </p:spTree>
    <p:extLst>
      <p:ext uri="{BB962C8B-B14F-4D97-AF65-F5344CB8AC3E}">
        <p14:creationId xmlns:p14="http://schemas.microsoft.com/office/powerpoint/2010/main" val="4046600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اهمية التطرق للوصم؟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قد يعاني بعض المرضى المصابين بالفصام من التمييز نتيجة المعتقدات الخاطئة للآخرين.</a:t>
            </a:r>
          </a:p>
          <a:p>
            <a:pPr rtl="1">
              <a:buClr>
                <a:srgbClr val="336699"/>
              </a:buClr>
              <a:defRPr/>
            </a:pPr>
            <a:r>
              <a:rPr lang="ar-AE" sz="2400" kern="1200" dirty="0">
                <a:solidFill>
                  <a:srgbClr val="333333"/>
                </a:solidFill>
              </a:rPr>
              <a:t>من أجل القضاء على الوصم يجب أن نحدد أولا ما هي هاته المعتقدات و الأفكار القبلية حول الفصام لنصححها/نعالجها.</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44</a:t>
            </a:fld>
            <a:endParaRPr lang="de-DE"/>
          </a:p>
        </p:txBody>
      </p:sp>
    </p:spTree>
    <p:extLst>
      <p:ext uri="{BB962C8B-B14F-4D97-AF65-F5344CB8AC3E}">
        <p14:creationId xmlns:p14="http://schemas.microsoft.com/office/powerpoint/2010/main" val="648569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اهمية التطرق للوصم؟</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قد يعاني بعض المرضى المصابين بالفصام من التمييز نتيجة المعتقدات الخاطئة للآخرين.</a:t>
            </a:r>
          </a:p>
          <a:p>
            <a:pPr rtl="1">
              <a:buClr>
                <a:srgbClr val="336699"/>
              </a:buClr>
              <a:defRPr/>
            </a:pPr>
            <a:r>
              <a:rPr lang="ar-AE" sz="2400" kern="1200" dirty="0">
                <a:solidFill>
                  <a:srgbClr val="333333"/>
                </a:solidFill>
              </a:rPr>
              <a:t>من أجل القضاء على الوصم يجب أن نحدد أولا ما هي هاته المعتقدات و الأفكار القبلية حول الفصام لنصححها/نعالجها.</a:t>
            </a:r>
          </a:p>
          <a:p>
            <a:pPr rtl="1">
              <a:buClr>
                <a:srgbClr val="336699"/>
              </a:buClr>
              <a:defRPr/>
            </a:pPr>
            <a:r>
              <a:rPr lang="ar-AE" sz="2400" kern="1200" dirty="0">
                <a:solidFill>
                  <a:srgbClr val="004992"/>
                </a:solidFill>
              </a:rPr>
              <a:t>في نفس السياق :</a:t>
            </a:r>
            <a:r>
              <a:rPr lang="ar-AE" sz="2400" kern="1200" dirty="0">
                <a:solidFill>
                  <a:srgbClr val="333333"/>
                </a:solidFill>
              </a:rPr>
              <a:t> إن أمعنا النظر فإن كل واحد منا له عدة مزايا تجعله متميزا و فريدا من نوعه. العديد من الأفكار القبلية و الأحكام المسبقة تتعلق بجزء واحد فقط من شخصية و هوية المرء و يمكن أن تقودنا لمعاملتهم معاملة سيئة. المرض لا يمثل إلا جزءا واحد فقط من هوية الشخص.</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45</a:t>
            </a:fld>
            <a:endParaRPr lang="de-DE"/>
          </a:p>
        </p:txBody>
      </p:sp>
    </p:spTree>
    <p:extLst>
      <p:ext uri="{BB962C8B-B14F-4D97-AF65-F5344CB8AC3E}">
        <p14:creationId xmlns:p14="http://schemas.microsoft.com/office/powerpoint/2010/main" val="2729591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ما العمل؟</a:t>
            </a:r>
            <a:endParaRPr lang="fr-FR" sz="3600" dirty="0">
              <a:latin typeface="+mn-lt"/>
              <a:ea typeface="+mn-ea"/>
              <a:cs typeface="+mn-cs"/>
            </a:endParaRPr>
          </a:p>
        </p:txBody>
      </p:sp>
      <p:sp>
        <p:nvSpPr>
          <p:cNvPr id="8" name="Caption_2"/>
          <p:cNvSpPr txBox="1">
            <a:spLocks/>
          </p:cNvSpPr>
          <p:nvPr/>
        </p:nvSpPr>
        <p:spPr bwMode="gray">
          <a:xfrm>
            <a:off x="446220"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rtl="1"/>
            <a:r>
              <a:rPr lang="ar-SA" sz="2400">
                <a:solidFill>
                  <a:srgbClr val="333333"/>
                </a:solidFill>
              </a:rPr>
              <a:t>شاهد الرسم اعلاه و حاول التحدث بدقة عن تجربتك مع المرض.</a:t>
            </a:r>
            <a:endParaRPr lang="de-DE" sz="2400" dirty="0">
              <a:solidFill>
                <a:srgbClr val="333333"/>
              </a:solidFill>
            </a:endParaRPr>
          </a:p>
        </p:txBody>
      </p:sp>
      <p:graphicFrame>
        <p:nvGraphicFramePr>
          <p:cNvPr id="10" name="Diagramm 3"/>
          <p:cNvGraphicFramePr>
            <a:graphicFrameLocks noChangeAspect="1"/>
          </p:cNvGraphicFramePr>
          <p:nvPr>
            <p:extLst>
              <p:ext uri="{D42A27DB-BD31-4B8C-83A1-F6EECF244321}">
                <p14:modId xmlns:p14="http://schemas.microsoft.com/office/powerpoint/2010/main" val="4183599854"/>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46</a:t>
            </a:fld>
            <a:endParaRPr lang="de-DE"/>
          </a:p>
        </p:txBody>
      </p:sp>
    </p:spTree>
    <p:extLst>
      <p:ext uri="{BB962C8B-B14F-4D97-AF65-F5344CB8AC3E}">
        <p14:creationId xmlns:p14="http://schemas.microsoft.com/office/powerpoint/2010/main" val="341868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هل يجب علي، و هل أستطيع التحدث عن مرضي؟</a:t>
            </a:r>
            <a:br>
              <a:rPr lang="ar-SA" sz="3600">
                <a:latin typeface="+mn-lt"/>
                <a:ea typeface="+mn-ea"/>
                <a:cs typeface="+mn-cs"/>
              </a:rPr>
            </a:br>
            <a:r>
              <a:rPr lang="ar-SA" sz="3600">
                <a:latin typeface="+mn-lt"/>
                <a:ea typeface="+mn-ea"/>
                <a:cs typeface="+mn-cs"/>
              </a:rPr>
              <a:t>كيف ذلك؟</a:t>
            </a:r>
            <a:endParaRPr lang="fr-FR" sz="3600" dirty="0">
              <a:latin typeface="+mn-lt"/>
              <a:ea typeface="+mn-ea"/>
              <a:cs typeface="+mn-cs"/>
            </a:endParaRPr>
          </a:p>
        </p:txBody>
      </p:sp>
      <p:sp>
        <p:nvSpPr>
          <p:cNvPr id="8" name="Content Placeholder 2"/>
          <p:cNvSpPr>
            <a:spLocks noGrp="1"/>
          </p:cNvSpPr>
          <p:nvPr>
            <p:ph idx="1"/>
          </p:nvPr>
        </p:nvSpPr>
        <p:spPr>
          <a:xfrm>
            <a:off x="4297387" y="2204864"/>
            <a:ext cx="7451568" cy="4248000"/>
          </a:xfrm>
        </p:spPr>
        <p:txBody>
          <a:bodyPr>
            <a:noAutofit/>
          </a:bodyPr>
          <a:lstStyle/>
          <a:p>
            <a:pPr rtl="1">
              <a:buClr>
                <a:srgbClr val="336699"/>
              </a:buClr>
              <a:defRPr/>
            </a:pPr>
            <a:r>
              <a:rPr lang="ar-AE" sz="2400" kern="1200" dirty="0">
                <a:solidFill>
                  <a:srgbClr val="004992"/>
                </a:solidFill>
              </a:rPr>
              <a:t>هل تحتاج إلى إطلاع الآخرين على أنك مصاب بالفصام؟</a:t>
            </a:r>
          </a:p>
          <a:p>
            <a:pPr marL="342900" indent="-342900" rtl="1">
              <a:buClr>
                <a:srgbClr val="333333"/>
              </a:buClr>
              <a:buFont typeface="WingDings"/>
              <a:buChar char=""/>
              <a:defRPr/>
            </a:pPr>
            <a:r>
              <a:rPr lang="ar-AE" sz="2400" kern="1200" dirty="0">
                <a:solidFill>
                  <a:srgbClr val="004992"/>
                </a:solidFill>
              </a:rPr>
              <a:t>ت</a:t>
            </a:r>
            <a:r>
              <a:rPr lang="ar-AE" sz="2400" kern="1200" dirty="0">
                <a:solidFill>
                  <a:srgbClr val="333333"/>
                </a:solidFill>
              </a:rPr>
              <a:t>شخيص الفصام أو السكيزوفرينيا (كباقي الأمراض النفسية الأخرى) لا تحتم على صاحبها التكتم عنها او البوح بها.</a:t>
            </a:r>
          </a:p>
          <a:p>
            <a:pPr rtl="1">
              <a:buClr>
                <a:srgbClr val="336699"/>
              </a:buClr>
              <a:defRPr/>
            </a:pPr>
            <a:r>
              <a:rPr lang="ar-AE" sz="2400" b="1" kern="1200" dirty="0">
                <a:solidFill>
                  <a:srgbClr val="333333"/>
                </a:solidFill>
              </a:rPr>
              <a:t>الأمر يعود كليا اليك.</a:t>
            </a:r>
          </a:p>
        </p:txBody>
      </p:sp>
      <p:pic>
        <p:nvPicPr>
          <p:cNvPr id="10" name="Grafik3"/>
          <p:cNvPicPr>
            <a:picLocks noChangeAspect="1"/>
          </p:cNvPicPr>
          <p:nvPr/>
        </p:nvPicPr>
        <p:blipFill rotWithShape="1">
          <a:blip r:embed="rId3" cstate="print">
            <a:lum/>
            <a:alphaModFix/>
          </a:blip>
          <a:srcRect l="39290"/>
          <a:stretch/>
        </p:blipFill>
        <p:spPr>
          <a:xfrm>
            <a:off x="1273052" y="1625312"/>
            <a:ext cx="2929849" cy="4251960"/>
          </a:xfrm>
          <a:prstGeom prst="rect">
            <a:avLst/>
          </a:prstGeom>
        </p:spPr>
      </p:pic>
      <p:sp>
        <p:nvSpPr>
          <p:cNvPr id="5" name="Footer Placeholder 4"/>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47</a:t>
            </a:fld>
            <a:endParaRPr 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sz="3600">
                <a:latin typeface="+mn-lt"/>
                <a:ea typeface="+mn-ea"/>
                <a:cs typeface="+mn-cs"/>
              </a:rPr>
              <a:t>هل يجب علي، و هل أستطيع التحدث عن مرضي؟</a:t>
            </a:r>
            <a:br>
              <a:rPr lang="ar-SA" sz="3600">
                <a:latin typeface="+mn-lt"/>
                <a:ea typeface="+mn-ea"/>
                <a:cs typeface="+mn-cs"/>
              </a:rPr>
            </a:br>
            <a:r>
              <a:rPr lang="ar-SA" sz="3600">
                <a:latin typeface="+mn-lt"/>
                <a:ea typeface="+mn-ea"/>
                <a:cs typeface="+mn-cs"/>
              </a:rPr>
              <a:t>كيف ذلك؟</a:t>
            </a:r>
            <a:endParaRPr lang="fr-FR" sz="3600" dirty="0">
              <a:latin typeface="+mn-lt"/>
              <a:ea typeface="+mn-ea"/>
              <a:cs typeface="+mn-cs"/>
            </a:endParaRPr>
          </a:p>
        </p:txBody>
      </p:sp>
      <p:sp>
        <p:nvSpPr>
          <p:cNvPr id="8" name="Content Placeholder 2"/>
          <p:cNvSpPr>
            <a:spLocks noGrp="1"/>
          </p:cNvSpPr>
          <p:nvPr>
            <p:ph idx="1"/>
          </p:nvPr>
        </p:nvSpPr>
        <p:spPr>
          <a:xfrm>
            <a:off x="4297387" y="2204864"/>
            <a:ext cx="7451568" cy="4248000"/>
          </a:xfrm>
        </p:spPr>
        <p:txBody>
          <a:bodyPr>
            <a:noAutofit/>
          </a:bodyPr>
          <a:lstStyle/>
          <a:p>
            <a:pPr rtl="1">
              <a:buClr>
                <a:srgbClr val="336699"/>
              </a:buClr>
              <a:defRPr/>
            </a:pPr>
            <a:r>
              <a:rPr lang="ar-AE" sz="2400" kern="1200" dirty="0">
                <a:solidFill>
                  <a:srgbClr val="004992"/>
                </a:solidFill>
              </a:rPr>
              <a:t>هل تحتاج إلى إطلاع الآخرين على أنك مصاب بالفصام؟</a:t>
            </a:r>
          </a:p>
          <a:p>
            <a:pPr marL="342900" indent="-342900" rtl="1">
              <a:buClr>
                <a:srgbClr val="333333"/>
              </a:buClr>
              <a:buFont typeface="WingDings"/>
              <a:buChar char=""/>
              <a:defRPr/>
            </a:pPr>
            <a:r>
              <a:rPr lang="ar-AE" sz="2400" kern="1200" dirty="0">
                <a:solidFill>
                  <a:srgbClr val="333333"/>
                </a:solidFill>
              </a:rPr>
              <a:t>قد يكون من المهم اليك التحدث عن مرضك مع شخص تثق به، لأنه غالبا ما قد يلاحظ الأشخاص المقربون اعراض المرض الأولى قبل المريض نفسه.</a:t>
            </a:r>
          </a:p>
        </p:txBody>
      </p:sp>
      <p:pic>
        <p:nvPicPr>
          <p:cNvPr id="10" name="Grafik3"/>
          <p:cNvPicPr>
            <a:picLocks noChangeAspect="1"/>
          </p:cNvPicPr>
          <p:nvPr/>
        </p:nvPicPr>
        <p:blipFill rotWithShape="1">
          <a:blip r:embed="rId3" cstate="print">
            <a:lum/>
            <a:alphaModFix/>
          </a:blip>
          <a:srcRect l="39290"/>
          <a:stretch/>
        </p:blipFill>
        <p:spPr>
          <a:xfrm>
            <a:off x="1273052" y="1625312"/>
            <a:ext cx="2929849" cy="4251960"/>
          </a:xfrm>
          <a:prstGeom prst="rect">
            <a:avLst/>
          </a:prstGeom>
        </p:spPr>
      </p:pic>
      <p:sp>
        <p:nvSpPr>
          <p:cNvPr id="5" name="Footer Placeholder 4"/>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48</a:t>
            </a:fld>
            <a:endParaRPr lang="de-DE"/>
          </a:p>
        </p:txBody>
      </p:sp>
    </p:spTree>
    <p:extLst>
      <p:ext uri="{BB962C8B-B14F-4D97-AF65-F5344CB8AC3E}">
        <p14:creationId xmlns:p14="http://schemas.microsoft.com/office/powerpoint/2010/main" val="1024403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اشرح اعراض مرضك عوض ذكر اسمه.</a:t>
            </a:r>
          </a:p>
          <a:p>
            <a:pPr>
              <a:buClr>
                <a:srgbClr val="333333"/>
              </a:buClr>
              <a:defRPr/>
            </a:pPr>
            <a:endParaRPr lang="ar-A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49</a:t>
            </a:fld>
            <a:endParaRPr lang="de-DE"/>
          </a:p>
        </p:txBody>
      </p:sp>
    </p:spTree>
    <p:extLst>
      <p:ext uri="{BB962C8B-B14F-4D97-AF65-F5344CB8AC3E}">
        <p14:creationId xmlns:p14="http://schemas.microsoft.com/office/powerpoint/2010/main" val="26864205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اشرح اعراض مرضك عوض ذكر اسمه.</a:t>
            </a:r>
          </a:p>
          <a:p>
            <a:pPr marL="342900" indent="-342900" rtl="1">
              <a:buClr>
                <a:srgbClr val="333333"/>
              </a:buClr>
              <a:buFont typeface="WingDings"/>
              <a:buChar char=""/>
              <a:defRPr/>
            </a:pPr>
            <a:r>
              <a:rPr lang="ar-AE" sz="2400" kern="1200" dirty="0">
                <a:solidFill>
                  <a:srgbClr val="333333"/>
                </a:solidFill>
              </a:rPr>
              <a:t>خاصة إن لم تكن تعرف الأشخاص حولك حق المعرفة، فمن الأفضل التعريف بأعراضك عوض ذكر اسم المرض (سكيزوفرينيا، فصام).</a:t>
            </a:r>
          </a:p>
          <a:p>
            <a:pPr>
              <a:buClr>
                <a:srgbClr val="333333"/>
              </a:buClr>
              <a:defRPr/>
            </a:pPr>
            <a:endParaRPr lang="ar-A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50</a:t>
            </a:fld>
            <a:endParaRPr lang="de-DE"/>
          </a:p>
        </p:txBody>
      </p:sp>
    </p:spTree>
    <p:extLst>
      <p:ext uri="{BB962C8B-B14F-4D97-AF65-F5344CB8AC3E}">
        <p14:creationId xmlns:p14="http://schemas.microsoft.com/office/powerpoint/2010/main" val="3876700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اشرح اعراض مرضك عوض ذكر اسمه.</a:t>
            </a:r>
          </a:p>
          <a:p>
            <a:pPr marL="342900" indent="-342900" rtl="1">
              <a:buClr>
                <a:srgbClr val="333333"/>
              </a:buClr>
              <a:buFont typeface="WingDings"/>
              <a:buChar char=""/>
              <a:defRPr/>
            </a:pPr>
            <a:r>
              <a:rPr lang="ar-AE" sz="2400" kern="1200" dirty="0">
                <a:solidFill>
                  <a:srgbClr val="333333"/>
                </a:solidFill>
              </a:rPr>
              <a:t>خاصة إن لم تكن تعرف الأشخاص حولك حق المعرفة، فمن الأفضل التعريف بأعراضك عوض ذكر اسم المرض (سكيزوفرينيا، فصام).</a:t>
            </a:r>
          </a:p>
          <a:p>
            <a:pPr marL="342900" indent="-342900" rtl="1">
              <a:buClr>
                <a:srgbClr val="333333"/>
              </a:buClr>
              <a:buFont typeface="WingDings"/>
              <a:buChar char=""/>
              <a:defRPr/>
            </a:pPr>
            <a:r>
              <a:rPr lang="ar-AE" sz="2400" kern="1200" dirty="0">
                <a:solidFill>
                  <a:srgbClr val="333333"/>
                </a:solidFill>
              </a:rPr>
              <a:t>يجب عليك ان تكون ملما بأعراض بمرضك حتى تتمكن من شرحها للآخرين.</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51</a:t>
            </a:fld>
            <a:endParaRPr lang="de-DE"/>
          </a:p>
        </p:txBody>
      </p:sp>
    </p:spTree>
    <p:extLst>
      <p:ext uri="{BB962C8B-B14F-4D97-AF65-F5344CB8AC3E}">
        <p14:creationId xmlns:p14="http://schemas.microsoft.com/office/powerpoint/2010/main" val="17170274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p>
          <a:p>
            <a:pPr>
              <a:buClr>
                <a:srgbClr val="333333"/>
              </a:buClr>
              <a:defRPr/>
            </a:pPr>
            <a:r>
              <a:rPr lang="ar-MA" sz="2400" dirty="0">
                <a:solidFill>
                  <a:schemeClr val="tx1"/>
                </a:solidFill>
              </a:rPr>
              <a:t>؟؟؟</a:t>
            </a:r>
            <a:endParaRPr lang="ar-AE" sz="2400" kern="1200" dirty="0">
              <a:solidFill>
                <a:schemeClr val="tx1"/>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52</a:t>
            </a:fld>
            <a:endParaRPr lang="de-DE"/>
          </a:p>
        </p:txBody>
      </p:sp>
    </p:spTree>
    <p:extLst>
      <p:ext uri="{BB962C8B-B14F-4D97-AF65-F5344CB8AC3E}">
        <p14:creationId xmlns:p14="http://schemas.microsoft.com/office/powerpoint/2010/main" val="22167207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p>
          <a:p>
            <a:pPr marL="342900" indent="-342900" rtl="1">
              <a:buClr>
                <a:srgbClr val="333333"/>
              </a:buClr>
              <a:buFont typeface="WingDings"/>
              <a:buChar char=""/>
              <a:defRPr/>
            </a:pPr>
            <a:r>
              <a:rPr lang="ar-AE" sz="2400" kern="1200" dirty="0">
                <a:solidFill>
                  <a:srgbClr val="333333"/>
                </a:solidFill>
              </a:rPr>
              <a:t>الهلوسات</a:t>
            </a:r>
            <a:endParaRPr lang="de-D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الهذيان</a:t>
            </a:r>
          </a:p>
          <a:p>
            <a:pPr marL="342900" indent="-342900" rtl="1">
              <a:buClr>
                <a:srgbClr val="333333"/>
              </a:buClr>
              <a:buFont typeface="WingDings"/>
              <a:buChar char=""/>
              <a:defRPr/>
            </a:pPr>
            <a:r>
              <a:rPr lang="ar-AE" sz="2400" kern="1200" dirty="0">
                <a:solidFill>
                  <a:srgbClr val="333333"/>
                </a:solidFill>
              </a:rPr>
              <a:t>اعراض اخرى من بينها الاكتئاب على سبيل المثال.</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53</a:t>
            </a:fld>
            <a:endParaRPr lang="de-DE"/>
          </a:p>
        </p:txBody>
      </p:sp>
    </p:spTree>
    <p:extLst>
      <p:ext uri="{BB962C8B-B14F-4D97-AF65-F5344CB8AC3E}">
        <p14:creationId xmlns:p14="http://schemas.microsoft.com/office/powerpoint/2010/main" val="944705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p>
          <a:p>
            <a:pPr marL="342900" indent="-342900" rtl="1">
              <a:buClr>
                <a:srgbClr val="333333"/>
              </a:buClr>
              <a:buFont typeface="WingDings"/>
              <a:buChar char=""/>
              <a:defRPr/>
            </a:pPr>
            <a:r>
              <a:rPr lang="ar-AE" sz="2400" b="1" kern="1200" dirty="0">
                <a:solidFill>
                  <a:srgbClr val="333333"/>
                </a:solidFill>
              </a:rPr>
              <a:t>الهلوسات : </a:t>
            </a:r>
            <a:r>
              <a:rPr lang="ar-AE" sz="2400" kern="1200" dirty="0">
                <a:solidFill>
                  <a:srgbClr val="333333"/>
                </a:solidFill>
              </a:rPr>
              <a:t>بمفهومها العام هي الإحساس بمحسوس غير موجود، وبمعنى أدق، يمكن تعريف الهلوسة بأنها الإحساس في حالة اليقظة، والوعي بمحسوس غير موجود يتميز بخواص المحسوسات الموجودة.</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54</a:t>
            </a:fld>
            <a:endParaRPr lang="de-DE"/>
          </a:p>
        </p:txBody>
      </p:sp>
    </p:spTree>
    <p:extLst>
      <p:ext uri="{BB962C8B-B14F-4D97-AF65-F5344CB8AC3E}">
        <p14:creationId xmlns:p14="http://schemas.microsoft.com/office/powerpoint/2010/main" val="34695109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p>
          <a:p>
            <a:pPr marL="342900" indent="-342900" rtl="1">
              <a:buClr>
                <a:srgbClr val="333333"/>
              </a:buClr>
              <a:buFont typeface="WingDings"/>
              <a:buChar char=""/>
              <a:defRPr/>
            </a:pPr>
            <a:r>
              <a:rPr lang="ar-AE" sz="2400" b="1" kern="1200" dirty="0">
                <a:solidFill>
                  <a:srgbClr val="333333"/>
                </a:solidFill>
              </a:rPr>
              <a:t>الهلوسات : </a:t>
            </a:r>
            <a:r>
              <a:rPr lang="ar-AE" sz="2400" kern="1200" dirty="0">
                <a:solidFill>
                  <a:srgbClr val="333333"/>
                </a:solidFill>
              </a:rPr>
              <a:t>بمفهومها العام هي الإحساس بمحسوس غير موجود، وبمعنى أدق، يمكن تعريف الهلوسة بأنها الإحساس في حالة اليقظة، والوعي بمحسوس غير موجود يتميز بخواص المحسوسات الموجودة.</a:t>
            </a:r>
          </a:p>
          <a:p>
            <a:pPr rtl="1">
              <a:buClr>
                <a:srgbClr val="336699"/>
              </a:buClr>
              <a:defRPr/>
            </a:pPr>
            <a:r>
              <a:rPr lang="ar-MA" sz="2400" kern="1200" dirty="0">
                <a:solidFill>
                  <a:srgbClr val="333333"/>
                </a:solidFill>
              </a:rPr>
              <a:t>مثال:</a:t>
            </a:r>
            <a:endParaRPr lang="ar-AE" sz="2400" kern="1200" dirty="0">
              <a:solidFill>
                <a:srgbClr val="333333"/>
              </a:solidFill>
            </a:endParaRPr>
          </a:p>
          <a:p>
            <a:pPr rtl="1">
              <a:buClr>
                <a:srgbClr val="336699"/>
              </a:buClr>
              <a:defRPr/>
            </a:pPr>
            <a:r>
              <a:rPr lang="ar-AE" sz="2400" kern="1200" dirty="0">
                <a:solidFill>
                  <a:srgbClr val="333333"/>
                </a:solidFill>
              </a:rPr>
              <a:t>تصيب الهلوسة ما يقارب 15% من العامة، فهي لا تخص فقط مرضى الفصام. هل حدث معك يوما ان سمعت رنين الجرس، ففتتحت الباب فلم تجد احدا؟</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55</a:t>
            </a:fld>
            <a:endParaRPr lang="de-DE"/>
          </a:p>
        </p:txBody>
      </p:sp>
    </p:spTree>
    <p:extLst>
      <p:ext uri="{BB962C8B-B14F-4D97-AF65-F5344CB8AC3E}">
        <p14:creationId xmlns:p14="http://schemas.microsoft.com/office/powerpoint/2010/main" val="36937486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endParaRPr lang="ar-AE" sz="2400" kern="1200" dirty="0">
              <a:solidFill>
                <a:srgbClr val="333333"/>
              </a:solidFill>
            </a:endParaRPr>
          </a:p>
          <a:p>
            <a:pPr marL="342900" indent="-342900" rtl="1">
              <a:buClr>
                <a:srgbClr val="333333"/>
              </a:buClr>
              <a:buFont typeface="WingDings"/>
              <a:buChar char=""/>
              <a:defRPr/>
            </a:pPr>
            <a:r>
              <a:rPr lang="ar-AE" sz="2400" b="1" kern="1200" dirty="0">
                <a:solidFill>
                  <a:srgbClr val="333333"/>
                </a:solidFill>
              </a:rPr>
              <a:t>الهذيان :</a:t>
            </a:r>
            <a:r>
              <a:rPr lang="ar-SA" sz="2400" kern="1200" dirty="0">
                <a:solidFill>
                  <a:srgbClr val="333333"/>
                </a:solidFill>
              </a:rPr>
              <a:t> </a:t>
            </a:r>
            <a:r>
              <a:rPr lang="ar-AE" sz="2400" kern="1200" dirty="0">
                <a:solidFill>
                  <a:srgbClr val="333333"/>
                </a:solidFill>
              </a:rPr>
              <a:t>أن تكون متأكدا و واثقا من شيء غير حقيقي (كالإعتقاد أنك اخترت لإنقاذ الأرض أو أنك متابع من طرف المخابرات).</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56</a:t>
            </a:fld>
            <a:endParaRPr lang="de-DE"/>
          </a:p>
        </p:txBody>
      </p:sp>
    </p:spTree>
    <p:extLst>
      <p:ext uri="{BB962C8B-B14F-4D97-AF65-F5344CB8AC3E}">
        <p14:creationId xmlns:p14="http://schemas.microsoft.com/office/powerpoint/2010/main" val="243787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endParaRPr lang="ar-AE" sz="2400" kern="1200" dirty="0">
              <a:solidFill>
                <a:srgbClr val="333333"/>
              </a:solidFill>
            </a:endParaRPr>
          </a:p>
          <a:p>
            <a:pPr marL="342900" indent="-342900" rtl="1">
              <a:buClr>
                <a:srgbClr val="333333"/>
              </a:buClr>
              <a:buFont typeface="WingDings"/>
              <a:buChar char=""/>
              <a:defRPr/>
            </a:pPr>
            <a:r>
              <a:rPr lang="ar-AE" sz="2400" b="1" kern="1200" dirty="0">
                <a:solidFill>
                  <a:srgbClr val="333333"/>
                </a:solidFill>
              </a:rPr>
              <a:t>الهذيان :</a:t>
            </a:r>
            <a:r>
              <a:rPr lang="ar-SA" sz="2400" kern="1200" dirty="0">
                <a:solidFill>
                  <a:srgbClr val="333333"/>
                </a:solidFill>
              </a:rPr>
              <a:t> </a:t>
            </a:r>
            <a:r>
              <a:rPr lang="ar-AE" sz="2400" kern="1200" dirty="0">
                <a:solidFill>
                  <a:srgbClr val="333333"/>
                </a:solidFill>
              </a:rPr>
              <a:t>أن تكون متأكدا و واثقا من شيء غير حقيقي (كالإعتقاد أنك اخترت لإنقاذ الأرض أو أنك متابع من طرف المخابرات).</a:t>
            </a:r>
          </a:p>
          <a:p>
            <a:pPr rtl="1">
              <a:buClr>
                <a:srgbClr val="336699"/>
              </a:buClr>
              <a:defRPr/>
            </a:pPr>
            <a:r>
              <a:rPr lang="ar-MA" sz="2400" kern="1200" dirty="0">
                <a:solidFill>
                  <a:srgbClr val="333333"/>
                </a:solidFill>
              </a:rPr>
              <a:t>مثال:</a:t>
            </a:r>
            <a:endParaRPr lang="ar-AE" sz="2400" kern="1200" dirty="0">
              <a:solidFill>
                <a:srgbClr val="333333"/>
              </a:solidFill>
            </a:endParaRPr>
          </a:p>
          <a:p>
            <a:pPr rtl="1">
              <a:buClr>
                <a:srgbClr val="336699"/>
              </a:buClr>
              <a:defRPr/>
            </a:pPr>
            <a:r>
              <a:rPr lang="ar-AE" sz="2400" kern="1200" dirty="0">
                <a:solidFill>
                  <a:srgbClr val="333333"/>
                </a:solidFill>
              </a:rPr>
              <a:t>الاحساس انك مراقب من طرف اجهزة المخابرات، انك محط انظار الناس في الشارع او انك رسول الله...</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57</a:t>
            </a:fld>
            <a:endParaRPr lang="de-DE"/>
          </a:p>
        </p:txBody>
      </p:sp>
    </p:spTree>
    <p:extLst>
      <p:ext uri="{BB962C8B-B14F-4D97-AF65-F5344CB8AC3E}">
        <p14:creationId xmlns:p14="http://schemas.microsoft.com/office/powerpoint/2010/main" val="36567941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اعراض اخرى من بينها الاكتئاب على سبيل المثال.</a:t>
            </a:r>
            <a:endParaRPr lang="de-D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58</a:t>
            </a:fld>
            <a:endParaRPr lang="de-DE"/>
          </a:p>
        </p:txBody>
      </p:sp>
    </p:spTree>
    <p:extLst>
      <p:ext uri="{BB962C8B-B14F-4D97-AF65-F5344CB8AC3E}">
        <p14:creationId xmlns:p14="http://schemas.microsoft.com/office/powerpoint/2010/main" val="9938162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004992"/>
                </a:solidFill>
              </a:rPr>
              <a:t>ما هي الأعراض الرئيسية للفصام :</a:t>
            </a:r>
            <a:endParaRPr lang="ar-A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اعراض اخرى من بينها الاكتئاب على سبيل المثال.</a:t>
            </a:r>
            <a:endParaRPr lang="de-DE" sz="2400" kern="1200" dirty="0">
              <a:solidFill>
                <a:srgbClr val="333333"/>
              </a:solidFill>
            </a:endParaRPr>
          </a:p>
          <a:p>
            <a:pPr rtl="1">
              <a:buClr>
                <a:srgbClr val="336699"/>
              </a:buClr>
              <a:defRPr/>
            </a:pPr>
            <a:r>
              <a:rPr lang="ar-MA" sz="2400" kern="1200" dirty="0">
                <a:solidFill>
                  <a:srgbClr val="333333"/>
                </a:solidFill>
              </a:rPr>
              <a:t>مثال:</a:t>
            </a:r>
            <a:endParaRPr lang="ar-AE" sz="2400" kern="1200" dirty="0">
              <a:solidFill>
                <a:srgbClr val="333333"/>
              </a:solidFill>
            </a:endParaRPr>
          </a:p>
          <a:p>
            <a:pPr rtl="1">
              <a:buClr>
                <a:srgbClr val="336699"/>
              </a:buClr>
              <a:defRPr/>
            </a:pPr>
            <a:r>
              <a:rPr lang="ar-AE" sz="2400" kern="1200" dirty="0">
                <a:solidFill>
                  <a:srgbClr val="333333"/>
                </a:solidFill>
              </a:rPr>
              <a:t>عدم القدرة عن التركيز، نقص حاد في الحيوية و النشاط، الميول للعزلة، اهمال نظافة الجسم، صعوبة في التواصل مع الآخر ...</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59</a:t>
            </a:fld>
            <a:endParaRPr lang="de-DE"/>
          </a:p>
        </p:txBody>
      </p:sp>
    </p:spTree>
    <p:extLst>
      <p:ext uri="{BB962C8B-B14F-4D97-AF65-F5344CB8AC3E}">
        <p14:creationId xmlns:p14="http://schemas.microsoft.com/office/powerpoint/2010/main" val="35254579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كيف بإمكاني التحدث عن مرضي؟</a:t>
            </a:r>
            <a:endParaRPr lang="fr-FR"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كن على إطلاع بكل ما يتعلق بالفصام, فخير وسيلة لتغيير المعتقدات الخاطئة و الأفكار المسبقة لدى الناس هي التوعية و التثقيف النفسي.</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60</a:t>
            </a:fld>
            <a:endParaRPr lang="de-DE"/>
          </a:p>
        </p:txBody>
      </p:sp>
    </p:spTree>
    <p:extLst>
      <p:ext uri="{BB962C8B-B14F-4D97-AF65-F5344CB8AC3E}">
        <p14:creationId xmlns:p14="http://schemas.microsoft.com/office/powerpoint/2010/main" val="35138626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التعامل مع الوصم في الحياة اليومية</a:t>
            </a:r>
            <a:endParaRPr lang="ar-MA" sz="3600" dirty="0">
              <a:latin typeface="+mn-lt"/>
              <a:ea typeface="+mn-ea"/>
              <a:cs typeface="+mn-cs"/>
            </a:endParaRPr>
          </a:p>
        </p:txBody>
      </p:sp>
      <p:sp>
        <p:nvSpPr>
          <p:cNvPr id="7" name="Content Placeholder 2"/>
          <p:cNvSpPr>
            <a:spLocks noGrp="1"/>
          </p:cNvSpPr>
          <p:nvPr>
            <p:ph idx="1"/>
          </p:nvPr>
        </p:nvSpPr>
        <p:spPr/>
        <p:txBody>
          <a:bodyPr>
            <a:noAutofit/>
          </a:bodyPr>
          <a:lstStyle/>
          <a:p>
            <a:pPr>
              <a:buClr>
                <a:srgbClr val="336699"/>
              </a:buClr>
              <a:defRPr/>
            </a:pPr>
            <a:r>
              <a:rPr lang="ar-AE" sz="2400" b="1" kern="1200" dirty="0">
                <a:solidFill>
                  <a:srgbClr val="333333"/>
                </a:solidFill>
              </a:rPr>
              <a:t>الاهداف </a:t>
            </a:r>
            <a:r>
              <a:rPr lang="ar-AE" sz="2400" b="1" dirty="0">
                <a:solidFill>
                  <a:srgbClr val="333333"/>
                </a:solidFill>
              </a:rPr>
              <a:t>التعليمية:</a:t>
            </a:r>
            <a:endParaRPr lang="ar-AE" sz="2400" b="1" kern="1200" dirty="0">
              <a:solidFill>
                <a:srgbClr val="333333"/>
              </a:solidFill>
            </a:endParaRPr>
          </a:p>
          <a:p>
            <a:pPr rtl="1">
              <a:buClr>
                <a:srgbClr val="333333"/>
              </a:buClr>
              <a:defRPr/>
            </a:pPr>
            <a:r>
              <a:rPr lang="ar-AE" sz="2400" kern="1200" dirty="0">
                <a:solidFill>
                  <a:srgbClr val="333333"/>
                </a:solidFill>
              </a:rPr>
              <a:t>لمحاربة الوصم، من المهم التحدث بدقة عن اعراض المرض.</a:t>
            </a:r>
          </a:p>
          <a:p>
            <a:pPr marL="342900" indent="-342900" rtl="1">
              <a:buClr>
                <a:srgbClr val="333333"/>
              </a:buClr>
              <a:buFont typeface="WingDings"/>
              <a:buChar char=""/>
              <a:defRPr/>
            </a:pPr>
            <a:r>
              <a:rPr lang="ar-MA" sz="2400" kern="1200" dirty="0">
                <a:solidFill>
                  <a:srgbClr val="333333"/>
                </a:solidFill>
              </a:rPr>
              <a:t>الاضطرابات النفسية شائعة.</a:t>
            </a:r>
            <a:endParaRPr lang="de-DE" sz="2400" kern="1200" dirty="0">
              <a:solidFill>
                <a:srgbClr val="333333"/>
              </a:solidFill>
            </a:endParaRPr>
          </a:p>
          <a:p>
            <a:pPr marL="342900" indent="-342900" rtl="1">
              <a:buClr>
                <a:srgbClr val="333333"/>
              </a:buClr>
              <a:buFont typeface="WingDings"/>
              <a:buChar char=""/>
              <a:defRPr/>
            </a:pPr>
            <a:r>
              <a:rPr lang="ar-AE" sz="2400" kern="1200" dirty="0">
                <a:solidFill>
                  <a:srgbClr val="333333"/>
                </a:solidFill>
              </a:rPr>
              <a:t>تذكر انك غير مجبر عن الحديث عن تفاصيل مرضك ان كنت غير مستعد او محرج من ذلك.</a:t>
            </a:r>
          </a:p>
          <a:p>
            <a:pPr marL="342900" indent="-342900" rtl="1">
              <a:buClr>
                <a:srgbClr val="333333"/>
              </a:buClr>
              <a:buFont typeface="WingDings"/>
              <a:buChar char=""/>
              <a:defRPr/>
            </a:pPr>
            <a:r>
              <a:rPr lang="ar-AE" sz="2400" kern="1200" dirty="0">
                <a:solidFill>
                  <a:srgbClr val="333333"/>
                </a:solidFill>
              </a:rPr>
              <a:t>التحدث بطريقة منفحة عن المرض لأقاربك قد تكون له انعكاسات ايجابية على نفسيتك.</a:t>
            </a:r>
          </a:p>
          <a:p>
            <a:pPr marL="342900" indent="-342900" rtl="1">
              <a:buClr>
                <a:srgbClr val="333333"/>
              </a:buClr>
              <a:buFont typeface="WingDings"/>
              <a:buChar char=""/>
              <a:defRPr/>
            </a:pPr>
            <a:r>
              <a:rPr lang="ar-AE" sz="2400" kern="1200" dirty="0">
                <a:solidFill>
                  <a:srgbClr val="333333"/>
                </a:solidFill>
              </a:rPr>
              <a:t>طريقة تعريفك بمرضك قد تساعد الاخرين في تغيير معتقداتهم و افكارهم الخاطئة عن الفصام.</a:t>
            </a: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61</a:t>
            </a:fld>
            <a:endParaRPr lang="de-DE"/>
          </a:p>
        </p:txBody>
      </p:sp>
    </p:spTree>
    <p:extLst>
      <p:ext uri="{BB962C8B-B14F-4D97-AF65-F5344CB8AC3E}">
        <p14:creationId xmlns:p14="http://schemas.microsoft.com/office/powerpoint/2010/main" val="22977339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MA" sz="3600">
                <a:latin typeface="+mn-lt"/>
                <a:ea typeface="+mn-ea"/>
                <a:cs typeface="+mn-cs"/>
              </a:rPr>
              <a:t>الوصم و الفصام</a:t>
            </a:r>
            <a:endParaRPr lang="ar-MA" sz="3600" dirty="0">
              <a:latin typeface="+mn-lt"/>
              <a:ea typeface="+mn-ea"/>
              <a:cs typeface="+mn-cs"/>
            </a:endParaRPr>
          </a:p>
        </p:txBody>
      </p:sp>
      <p:sp>
        <p:nvSpPr>
          <p:cNvPr id="7" name="Content Placeholder 2"/>
          <p:cNvSpPr>
            <a:spLocks noGrp="1"/>
          </p:cNvSpPr>
          <p:nvPr>
            <p:ph idx="1"/>
          </p:nvPr>
        </p:nvSpPr>
        <p:spPr/>
        <p:txBody>
          <a:bodyPr>
            <a:noAutofit/>
          </a:bodyPr>
          <a:lstStyle/>
          <a:p>
            <a:pPr rtl="1">
              <a:buClr>
                <a:srgbClr val="336699"/>
              </a:buClr>
              <a:defRPr/>
            </a:pPr>
            <a:r>
              <a:rPr lang="ar-AE" sz="2400" kern="1200" dirty="0">
                <a:solidFill>
                  <a:srgbClr val="333333"/>
                </a:solidFill>
              </a:rPr>
              <a:t>العديد من الاشخاص المصابين بالفصام يعانون باستمرار من الوصم، و قد يكون من المستحسن في هذه الحالات التعريف بأعراض </a:t>
            </a:r>
            <a:r>
              <a:rPr lang="ar-AE" sz="2400" kern="1200">
                <a:solidFill>
                  <a:srgbClr val="333333"/>
                </a:solidFill>
              </a:rPr>
              <a:t>المرض.</a:t>
            </a:r>
          </a:p>
          <a:p>
            <a:pPr rtl="1">
              <a:buClr>
                <a:srgbClr val="336699"/>
              </a:buClr>
              <a:defRPr/>
            </a:pPr>
            <a:r>
              <a:rPr lang="ar-AE" sz="2400" kern="1200">
                <a:solidFill>
                  <a:srgbClr val="004992"/>
                </a:solidFill>
              </a:rPr>
              <a:t>مثال</a:t>
            </a:r>
            <a:r>
              <a:rPr lang="ar-AE" sz="2400" kern="1200" dirty="0">
                <a:solidFill>
                  <a:srgbClr val="004992"/>
                </a:solidFill>
              </a:rPr>
              <a:t>: </a:t>
            </a:r>
            <a:r>
              <a:rPr lang="ar-AE" sz="2400" kern="1200" dirty="0">
                <a:solidFill>
                  <a:srgbClr val="333333"/>
                </a:solidFill>
              </a:rPr>
              <a:t>بعد قضاء محمد بضعة اسابيع بمستشفى الامراض النفسية، لم يستطع اخبار زملاءه عن سبب غيابه، مما عمق الهوة بينهم..</a:t>
            </a:r>
          </a:p>
          <a:p>
            <a:pPr rtl="1">
              <a:buClr>
                <a:srgbClr val="336699"/>
              </a:buClr>
              <a:defRPr/>
            </a:pPr>
            <a:r>
              <a:rPr lang="ar-AE" sz="2400" kern="1200" dirty="0">
                <a:solidFill>
                  <a:srgbClr val="004992"/>
                </a:solidFill>
              </a:rPr>
              <a:t>الخلفية: </a:t>
            </a:r>
            <a:r>
              <a:rPr lang="ar-AE" sz="2400" kern="1200" dirty="0">
                <a:solidFill>
                  <a:srgbClr val="333333"/>
                </a:solidFill>
              </a:rPr>
              <a:t>سبق لمحمد ان تعرض للوصم من طرف مديره في العمل بعد ان اخبره بحالته النفسية</a:t>
            </a:r>
          </a:p>
          <a:p>
            <a:pPr rtl="1">
              <a:buClr>
                <a:srgbClr val="336699"/>
              </a:buClr>
              <a:defRPr/>
            </a:pPr>
            <a:r>
              <a:rPr lang="ar-AE" sz="2400" kern="1200" dirty="0">
                <a:solidFill>
                  <a:srgbClr val="004992"/>
                </a:solidFill>
              </a:rPr>
              <a:t>و لكن: </a:t>
            </a:r>
            <a:r>
              <a:rPr lang="ar-AE" sz="2400" kern="1200" dirty="0">
                <a:solidFill>
                  <a:srgbClr val="333333"/>
                </a:solidFill>
              </a:rPr>
              <a:t>بعد تلقيه لحصص </a:t>
            </a:r>
            <a:r>
              <a:rPr lang="de-DE" sz="2400" kern="1200" dirty="0">
                <a:solidFill>
                  <a:srgbClr val="333333"/>
                </a:solidFill>
              </a:rPr>
              <a:t>MCT ،</a:t>
            </a:r>
            <a:r>
              <a:rPr lang="ar-AE" sz="2400" kern="1200" dirty="0">
                <a:solidFill>
                  <a:srgbClr val="333333"/>
                </a:solidFill>
              </a:rPr>
              <a:t>قرر محمد مصارحة اصدقاءه المقربين اللذين تقبلوا الامر بل و تعاملوا معه بطريقة جد </a:t>
            </a:r>
            <a:r>
              <a:rPr lang="ar-AE" sz="2400" kern="1200">
                <a:solidFill>
                  <a:srgbClr val="333333"/>
                </a:solidFill>
              </a:rPr>
              <a:t>ايجابية.</a:t>
            </a:r>
            <a:endParaRPr lang="ar-AE" sz="2400" kern="1200" dirty="0">
              <a:solidFill>
                <a:srgbClr val="333333"/>
              </a:solidFill>
            </a:endParaRPr>
          </a:p>
        </p:txBody>
      </p:sp>
      <p:sp>
        <p:nvSpPr>
          <p:cNvPr id="4" name="Footer Placeholder 3"/>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62</a:t>
            </a:fld>
            <a:endParaRPr lang="de-DE"/>
          </a:p>
        </p:txBody>
      </p:sp>
    </p:spTree>
    <p:extLst>
      <p:ext uri="{BB962C8B-B14F-4D97-AF65-F5344CB8AC3E}">
        <p14:creationId xmlns:p14="http://schemas.microsoft.com/office/powerpoint/2010/main" val="13871325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63</a:t>
            </a:fld>
            <a:endParaRPr lang="de-DE"/>
          </a:p>
        </p:txBody>
      </p:sp>
    </p:spTree>
    <p:extLst>
      <p:ext uri="{BB962C8B-B14F-4D97-AF65-F5344CB8AC3E}">
        <p14:creationId xmlns:p14="http://schemas.microsoft.com/office/powerpoint/2010/main" val="33840370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475190741"/>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Vecree.com</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mn-lt"/>
                          <a:ea typeface="+mn-ea"/>
                          <a:cs typeface="+mn-cs"/>
                        </a:rPr>
                        <a:t>basketball sketch</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basketball/Basketball</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Plings</a:t>
                      </a:r>
                      <a:r>
                        <a:rPr kumimoji="0" lang="en-GB" sz="1000" b="0" i="0" u="none" strike="noStrike" cap="none" normalizeH="0" baseline="0" dirty="0">
                          <a:ln>
                            <a:noFill/>
                          </a:ln>
                          <a:solidFill>
                            <a:srgbClr val="333333"/>
                          </a:solidFill>
                          <a:effectLst/>
                          <a:latin typeface="+mn-lt"/>
                          <a:ea typeface="+mn-ea"/>
                          <a:cs typeface="+mn-cs"/>
                        </a:rPr>
                        <a:t>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mn-lt"/>
                          <a:ea typeface="+mn-ea"/>
                          <a:cs typeface="+mn-cs"/>
                        </a:rPr>
                        <a:t>Hockey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hockey stick/</a:t>
                      </a:r>
                      <a:r>
                        <a:rPr kumimoji="0" lang="en-GB" sz="1000" b="0" i="0" u="none" strike="noStrike" cap="none" normalizeH="0" baseline="0" dirty="0" err="1">
                          <a:ln>
                            <a:noFill/>
                          </a:ln>
                          <a:solidFill>
                            <a:srgbClr val="333333"/>
                          </a:solidFill>
                          <a:effectLst/>
                          <a:latin typeface="+mn-lt"/>
                          <a:ea typeface="+mn-ea"/>
                          <a:cs typeface="+mn-cs"/>
                        </a:rPr>
                        <a:t>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Jeff Nelson</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mn-lt"/>
                          <a:ea typeface="+mn-ea"/>
                          <a:cs typeface="+mn-cs"/>
                        </a:rPr>
                        <a:t>ft_edm_park__0103.jpg</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letter/Brief</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Victor </a:t>
                      </a:r>
                      <a:r>
                        <a:rPr kumimoji="0" lang="en-US" sz="1000" b="0" i="0" u="none" strike="noStrike" cap="none" normalizeH="0" baseline="0" dirty="0" err="1">
                          <a:ln>
                            <a:noFill/>
                          </a:ln>
                          <a:solidFill>
                            <a:srgbClr val="333333"/>
                          </a:solidFill>
                          <a:effectLst/>
                          <a:latin typeface="+mn-lt"/>
                          <a:ea typeface="+mn-ea"/>
                          <a:cs typeface="+mn-cs"/>
                        </a:rPr>
                        <a:t>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mn-lt"/>
                          <a:ea typeface="+mn-ea"/>
                          <a:cs typeface="+mn-cs"/>
                        </a:rPr>
                        <a:t>DNA</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DNA</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mn-lt"/>
                          <a:ea typeface="+mn-ea"/>
                          <a:cs typeface="+mn-cs"/>
                        </a:rPr>
                        <a:t>Christian </a:t>
                      </a:r>
                      <a:r>
                        <a:rPr kumimoji="0" lang="en-US" sz="1000" b="0" i="0" u="none" strike="noStrike" cap="none" normalizeH="0" baseline="0" dirty="0" err="1">
                          <a:ln>
                            <a:noFill/>
                          </a:ln>
                          <a:solidFill>
                            <a:srgbClr val="333333"/>
                          </a:solidFill>
                          <a:effectLst/>
                          <a:latin typeface="+mn-lt"/>
                          <a:ea typeface="+mn-ea"/>
                          <a:cs typeface="+mn-cs"/>
                        </a:rPr>
                        <a:t>Schnettelker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mn-lt"/>
                          <a:ea typeface="+mn-ea"/>
                          <a:cs typeface="+mn-cs"/>
                        </a:rPr>
                        <a:t>Stamp/</a:t>
                      </a:r>
                      <a:r>
                        <a:rPr kumimoji="0" lang="en-US" sz="1000" b="0" i="0" u="none" strike="noStrike" cap="none" normalizeH="0" baseline="0" dirty="0" err="1">
                          <a:ln>
                            <a:noFill/>
                          </a:ln>
                          <a:solidFill>
                            <a:srgbClr val="333333"/>
                          </a:solidFill>
                          <a:effectLst/>
                          <a:latin typeface="+mn-lt"/>
                          <a:ea typeface="+mn-ea"/>
                          <a:cs typeface="+mn-cs"/>
                        </a:rPr>
                        <a:t>Stempel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stamp</a:t>
                      </a:r>
                      <a:r>
                        <a:rPr kumimoji="0" lang="de-DE" sz="1000" b="0" i="0" u="none" strike="noStrike" cap="none" normalizeH="0" baseline="0" dirty="0">
                          <a:ln>
                            <a:noFill/>
                          </a:ln>
                          <a:solidFill>
                            <a:srgbClr val="333333"/>
                          </a:solidFill>
                          <a:effectLst/>
                          <a:latin typeface="+mn-lt"/>
                          <a:ea typeface="+mn-ea"/>
                          <a:cs typeface="+mn-cs"/>
                        </a:rPr>
                        <a:t>/Stempel</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stop sign/</a:t>
                      </a:r>
                      <a:r>
                        <a:rPr kumimoji="0" lang="en-GB" sz="1000" b="0" i="0" u="none" strike="noStrike" cap="none" normalizeH="0" baseline="0" dirty="0" err="1">
                          <a:ln>
                            <a:noFill/>
                          </a:ln>
                          <a:solidFill>
                            <a:srgbClr val="333333"/>
                          </a:solidFill>
                          <a:effectLst/>
                          <a:latin typeface="+mn-lt"/>
                          <a:ea typeface="+mn-ea"/>
                          <a:cs typeface="+mn-cs"/>
                        </a:rPr>
                        <a:t>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Deciding Which Door to Choose 2</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deciding which door to choose/</a:t>
                      </a:r>
                      <a:r>
                        <a:rPr kumimoji="0" lang="en-US" sz="1000" b="0" i="0" u="none" strike="noStrike" cap="none" normalizeH="0" baseline="0" dirty="0" err="1">
                          <a:ln>
                            <a:noFill/>
                          </a:ln>
                          <a:solidFill>
                            <a:srgbClr val="333333"/>
                          </a:solidFill>
                          <a:effectLst/>
                          <a:latin typeface="+mn-lt"/>
                          <a:ea typeface="+mn-ea"/>
                          <a:cs typeface="+mn-cs"/>
                        </a:rPr>
                        <a:t>Entscheidung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zwischen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ar-SA"/>
              <a:t>التدريب رقم 10 – التعامل مع الوصم و التمييز</a:t>
            </a:r>
            <a:endParaRPr lang="de-DE"/>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pPr>
                <a:defRPr/>
              </a:pPr>
              <a:t>64</a:t>
            </a:fld>
            <a:endParaRPr 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4512</Words>
  <Application>Microsoft Office PowerPoint</Application>
  <PresentationFormat>Benutzerdefiniert</PresentationFormat>
  <Paragraphs>630</Paragraphs>
  <Slides>64</Slides>
  <Notes>64</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64</vt:i4>
      </vt:variant>
    </vt:vector>
  </HeadingPairs>
  <TitlesOfParts>
    <vt:vector size="72" baseType="lpstr">
      <vt:lpstr>WingDings</vt:lpstr>
      <vt:lpstr>Wingdings 2</vt:lpstr>
      <vt:lpstr>Verdana</vt:lpstr>
      <vt:lpstr>Symbol</vt:lpstr>
      <vt:lpstr>Calibri Light</vt:lpstr>
      <vt:lpstr>Arial</vt:lpstr>
      <vt:lpstr>UKE_PPT-Vorlage_16zu9</vt:lpstr>
      <vt:lpstr>1_UKE_PPT-Vorlage_16zu9</vt:lpstr>
      <vt:lpstr>التدريب راقم:MCT 10 II  التعامل مع الوصم و التمييز</vt:lpstr>
      <vt:lpstr>ما هو الرابط المشترك بين هؤلاء الأشخاص؟</vt:lpstr>
      <vt:lpstr>ما هو الرابط المشترك بين هؤلاء الأشخاص؟</vt:lpstr>
      <vt:lpstr>ما هو الرابط المشترك بين هؤلاء الأشخاص؟</vt:lpstr>
      <vt:lpstr>ما هو الرابط المشترك بين هؤلاء الأشخاص؟</vt:lpstr>
      <vt:lpstr>ما هو الرابط المشترك بين هؤلاء الأشخاص؟</vt:lpstr>
      <vt:lpstr>ما هو الرابط المشترك بين هؤلاء الأشخاص؟</vt:lpstr>
      <vt:lpstr>ما هو الرابط المشترك بين هؤلاء الأشخاص؟</vt:lpstr>
      <vt:lpstr>الشهرة = المثالية ؟ </vt:lpstr>
      <vt:lpstr>من بين هذه اللوحات الفنية، ما هو الرسم الذي يوحي ان صاحبه يعاني من الفصام؟</vt:lpstr>
      <vt:lpstr>ما هي اللوحة التي بيعت بأغلى سعر في المزاد؟</vt:lpstr>
      <vt:lpstr>ما هي اللوحة التي بيعت بأغلى سعر في المزاد؟</vt:lpstr>
      <vt:lpstr>إدوارد مونخ</vt:lpstr>
      <vt:lpstr>ستيفن موريتز</vt:lpstr>
      <vt:lpstr>فينسنت فان غوغ</vt:lpstr>
      <vt:lpstr>رينغو ستار</vt:lpstr>
      <vt:lpstr>الخلاصة الأولى</vt:lpstr>
      <vt:lpstr>الخلاصة الأولى</vt:lpstr>
      <vt:lpstr>الخلاصة الأولى</vt:lpstr>
      <vt:lpstr>الخلاصة الأولى</vt:lpstr>
      <vt:lpstr>هل من “الطبيعي” أن تعاني من مشاكل نفسية؟</vt:lpstr>
      <vt:lpstr>هل من “الطبيعي” أن تعاني من مشاكل نفسية؟</vt:lpstr>
      <vt:lpstr>هل من “الطبيعي” أن تعاني من مشاكل نفسية؟</vt:lpstr>
      <vt:lpstr>المعتقدات “الغريبة” ليست بالنادرة نسبة الأعراض الفصامية لدى الساكنة</vt:lpstr>
      <vt:lpstr>المعتقدات “الغريبة” ليست بالنادرة نسبة الأعراض الفصامية لدى الساكنة</vt:lpstr>
      <vt:lpstr>المعتقدات “الغريبة” ليست بالنادرة نسبة الأعراض الفصامية لدى الساكنة</vt:lpstr>
      <vt:lpstr>المعتقدات “الغريبة” ليست بالنادرة نسبة الأعراض الفصامية لدى الساكنة</vt:lpstr>
      <vt:lpstr>المعتقدات “الغريبة” ليست بالنادرة نسبة الأعراض الفصامية لدى الساكنة</vt:lpstr>
      <vt:lpstr>المعتقدات “الغريبة” ليست بالنادرة نسبة الأعراض الفصامية لدى الساكنة</vt:lpstr>
      <vt:lpstr>المعتقدات “الغريبة” ليست بالنادرة نسبة الأعراض الفصامية لدى الساكنة</vt:lpstr>
      <vt:lpstr>المعتقدات “الغريبة” ليست بالنادرة نسبة الأعراض الفصامية لدى الساكنة</vt:lpstr>
      <vt:lpstr>تذكير</vt:lpstr>
      <vt:lpstr>ما هي الوصمة و ما هي الوصمة الذاتية؟</vt:lpstr>
      <vt:lpstr>ما هي الوصمة و ما هي الوصمة الذاتية؟</vt:lpstr>
      <vt:lpstr>ما هي الوصمة و ما هي الوصمة الذاتية؟</vt:lpstr>
      <vt:lpstr>ما هي الوصمة و ما هي الوصمة الذاتية؟</vt:lpstr>
      <vt:lpstr>الوصم في حالة الفصام</vt:lpstr>
      <vt:lpstr>الوصم في حالة الفصام</vt:lpstr>
      <vt:lpstr>الوصم في حالة الفصام</vt:lpstr>
      <vt:lpstr>الوصم في حالة الفصام</vt:lpstr>
      <vt:lpstr>الوصم في حالة الفصام</vt:lpstr>
      <vt:lpstr>الوصم في حالة الفصام</vt:lpstr>
      <vt:lpstr>الوصم في حالة الفصام</vt:lpstr>
      <vt:lpstr>اهمية التطرق للوصم؟</vt:lpstr>
      <vt:lpstr>اهمية التطرق للوصم؟</vt:lpstr>
      <vt:lpstr>ما العمل؟</vt:lpstr>
      <vt:lpstr>هل يجب علي، و هل أستطيع التحدث عن مرضي؟ كيف ذلك؟</vt:lpstr>
      <vt:lpstr>هل يجب علي، و هل أستطيع التحدث عن مرضي؟ كيف ذلك؟</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كيف بإمكاني التحدث عن مرضي؟</vt:lpstr>
      <vt:lpstr>التعامل مع الوصم في الحياة اليومية</vt:lpstr>
      <vt:lpstr>الوصم و الفصام</vt:lpstr>
      <vt:lpstr>شكرا لنتباهكم!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1457</cp:revision>
  <dcterms:created xsi:type="dcterms:W3CDTF">2015-05-22T07:54:23Z</dcterms:created>
  <dcterms:modified xsi:type="dcterms:W3CDTF">2022-07-04T08:05:00Z</dcterms:modified>
</cp:coreProperties>
</file>