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2" r:id="rId1"/>
    <p:sldMasterId id="2147483885" r:id="rId2"/>
  </p:sldMasterIdLst>
  <p:notesMasterIdLst>
    <p:notesMasterId r:id="rId86"/>
  </p:notesMasterIdLst>
  <p:handoutMasterIdLst>
    <p:handoutMasterId r:id="rId87"/>
  </p:handoutMasterIdLst>
  <p:sldIdLst>
    <p:sldId id="755" r:id="rId3"/>
    <p:sldId id="621" r:id="rId4"/>
    <p:sldId id="726" r:id="rId5"/>
    <p:sldId id="725" r:id="rId6"/>
    <p:sldId id="727" r:id="rId7"/>
    <p:sldId id="759" r:id="rId8"/>
    <p:sldId id="758" r:id="rId9"/>
    <p:sldId id="757" r:id="rId10"/>
    <p:sldId id="476" r:id="rId11"/>
    <p:sldId id="697" r:id="rId12"/>
    <p:sldId id="732" r:id="rId13"/>
    <p:sldId id="731" r:id="rId14"/>
    <p:sldId id="569" r:id="rId15"/>
    <p:sldId id="651" r:id="rId16"/>
    <p:sldId id="584" r:id="rId17"/>
    <p:sldId id="700" r:id="rId18"/>
    <p:sldId id="479" r:id="rId19"/>
    <p:sldId id="733" r:id="rId20"/>
    <p:sldId id="609" r:id="rId21"/>
    <p:sldId id="631" r:id="rId22"/>
    <p:sldId id="736" r:id="rId23"/>
    <p:sldId id="735" r:id="rId24"/>
    <p:sldId id="734" r:id="rId25"/>
    <p:sldId id="658" r:id="rId26"/>
    <p:sldId id="482" r:id="rId27"/>
    <p:sldId id="657" r:id="rId28"/>
    <p:sldId id="608" r:id="rId29"/>
    <p:sldId id="659" r:id="rId30"/>
    <p:sldId id="521" r:id="rId31"/>
    <p:sldId id="660" r:id="rId32"/>
    <p:sldId id="484" r:id="rId33"/>
    <p:sldId id="756" r:id="rId34"/>
    <p:sldId id="597" r:id="rId35"/>
    <p:sldId id="737" r:id="rId36"/>
    <p:sldId id="662" r:id="rId37"/>
    <p:sldId id="599" r:id="rId38"/>
    <p:sldId id="707" r:id="rId39"/>
    <p:sldId id="506" r:id="rId40"/>
    <p:sldId id="708" r:id="rId41"/>
    <p:sldId id="545" r:id="rId42"/>
    <p:sldId id="665" r:id="rId43"/>
    <p:sldId id="496" r:id="rId44"/>
    <p:sldId id="666" r:id="rId45"/>
    <p:sldId id="601" r:id="rId46"/>
    <p:sldId id="667" r:id="rId47"/>
    <p:sldId id="603" r:id="rId48"/>
    <p:sldId id="668" r:id="rId49"/>
    <p:sldId id="514" r:id="rId50"/>
    <p:sldId id="669" r:id="rId51"/>
    <p:sldId id="605" r:id="rId52"/>
    <p:sldId id="670" r:id="rId53"/>
    <p:sldId id="551" r:id="rId54"/>
    <p:sldId id="515" r:id="rId55"/>
    <p:sldId id="671" r:id="rId56"/>
    <p:sldId id="517" r:id="rId57"/>
    <p:sldId id="672" r:id="rId58"/>
    <p:sldId id="508" r:id="rId59"/>
    <p:sldId id="673" r:id="rId60"/>
    <p:sldId id="539" r:id="rId61"/>
    <p:sldId id="674" r:id="rId62"/>
    <p:sldId id="574" r:id="rId63"/>
    <p:sldId id="675" r:id="rId64"/>
    <p:sldId id="576" r:id="rId65"/>
    <p:sldId id="721" r:id="rId66"/>
    <p:sldId id="743" r:id="rId67"/>
    <p:sldId id="742" r:id="rId68"/>
    <p:sldId id="741" r:id="rId69"/>
    <p:sldId id="740" r:id="rId70"/>
    <p:sldId id="739" r:id="rId71"/>
    <p:sldId id="738" r:id="rId72"/>
    <p:sldId id="637" r:id="rId73"/>
    <p:sldId id="745" r:id="rId74"/>
    <p:sldId id="744" r:id="rId75"/>
    <p:sldId id="746" r:id="rId76"/>
    <p:sldId id="638" r:id="rId77"/>
    <p:sldId id="747" r:id="rId78"/>
    <p:sldId id="748" r:id="rId79"/>
    <p:sldId id="749" r:id="rId80"/>
    <p:sldId id="750" r:id="rId81"/>
    <p:sldId id="751" r:id="rId82"/>
    <p:sldId id="752" r:id="rId83"/>
    <p:sldId id="753" r:id="rId84"/>
    <p:sldId id="754" r:id="rId8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4660"/>
  </p:normalViewPr>
  <p:slideViewPr>
    <p:cSldViewPr>
      <p:cViewPr varScale="1">
        <p:scale>
          <a:sx n="62" d="100"/>
          <a:sy n="62" d="100"/>
        </p:scale>
        <p:origin x="1056" y="76"/>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8D6BC30C-35C6-4367-8839-A1FFCA05D4CD}" type="slidenum">
              <a:rPr lang="en-GB" altLang="de-DE"/>
              <a:pPr/>
              <a:t>‹Nr.›</a:t>
            </a:fld>
            <a:endParaRPr lang="en-GB" altLang="de-DE"/>
          </a:p>
        </p:txBody>
      </p:sp>
    </p:spTree>
    <p:extLst>
      <p:ext uri="{BB962C8B-B14F-4D97-AF65-F5344CB8AC3E}">
        <p14:creationId xmlns:p14="http://schemas.microsoft.com/office/powerpoint/2010/main" val="4265778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0342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F29E7B59-EC7A-4619-81A1-6B4615491C29}" type="slidenum">
              <a:rPr lang="de-DE" altLang="de-DE"/>
              <a:pPr/>
              <a:t>‹Nr.›</a:t>
            </a:fld>
            <a:endParaRPr lang="de-DE" altLang="de-DE"/>
          </a:p>
        </p:txBody>
      </p:sp>
    </p:spTree>
    <p:extLst>
      <p:ext uri="{BB962C8B-B14F-4D97-AF65-F5344CB8AC3E}">
        <p14:creationId xmlns:p14="http://schemas.microsoft.com/office/powerpoint/2010/main" val="1821003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772077-A233-4D8C-A791-FAFAE0E11BD9}" type="slidenum">
              <a:rPr lang="de-DE" altLang="de-DE" sz="1400"/>
              <a:pPr eaLnBrk="1" hangingPunct="1">
                <a:spcBef>
                  <a:spcPct val="0"/>
                </a:spcBef>
              </a:pPr>
              <a:t>2</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207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772077-A233-4D8C-A791-FAFAE0E11BD9}" type="slidenum">
              <a:rPr lang="de-DE" altLang="de-DE" sz="1400"/>
              <a:pPr eaLnBrk="1" hangingPunct="1">
                <a:spcBef>
                  <a:spcPct val="0"/>
                </a:spcBef>
              </a:pPr>
              <a:t>3</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207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772077-A233-4D8C-A791-FAFAE0E11BD9}" type="slidenum">
              <a:rPr lang="de-DE" altLang="de-DE" sz="1400"/>
              <a:pPr eaLnBrk="1" hangingPunct="1">
                <a:spcBef>
                  <a:spcPct val="0"/>
                </a:spcBef>
              </a:pPr>
              <a:t>4</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207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3FC3AB-D000-4F72-A77C-C71356D4B85D}" type="slidenum">
              <a:rPr lang="he-IL" altLang="de-DE" sz="1400"/>
              <a:pPr eaLnBrk="1" hangingPunct="1">
                <a:spcBef>
                  <a:spcPct val="0"/>
                </a:spcBef>
              </a:pPr>
              <a:t>5</a:t>
            </a:fld>
            <a:endParaRPr lang="de-DE" altLang="de-DE" sz="1400">
              <a:cs typeface="Arial" panose="020B0604020202020204" pitchFamily="34" charset="0"/>
            </a:endParaRPr>
          </a:p>
        </p:txBody>
      </p:sp>
      <p:sp>
        <p:nvSpPr>
          <p:cNvPr id="1116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696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3FC3AB-D000-4F72-A77C-C71356D4B85D}" type="slidenum">
              <a:rPr lang="he-IL" altLang="de-DE" sz="1400"/>
              <a:pPr eaLnBrk="1" hangingPunct="1">
                <a:spcBef>
                  <a:spcPct val="0"/>
                </a:spcBef>
              </a:pPr>
              <a:t>6</a:t>
            </a:fld>
            <a:endParaRPr lang="de-DE" altLang="de-DE" sz="1400">
              <a:cs typeface="Arial" panose="020B0604020202020204" pitchFamily="34" charset="0"/>
            </a:endParaRPr>
          </a:p>
        </p:txBody>
      </p:sp>
      <p:sp>
        <p:nvSpPr>
          <p:cNvPr id="1116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6961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3FC3AB-D000-4F72-A77C-C71356D4B85D}" type="slidenum">
              <a:rPr lang="he-IL" altLang="de-DE" sz="1400"/>
              <a:pPr eaLnBrk="1" hangingPunct="1">
                <a:spcBef>
                  <a:spcPct val="0"/>
                </a:spcBef>
              </a:pPr>
              <a:t>7</a:t>
            </a:fld>
            <a:endParaRPr lang="de-DE" altLang="de-DE" sz="1400">
              <a:cs typeface="Arial" panose="020B0604020202020204" pitchFamily="34" charset="0"/>
            </a:endParaRPr>
          </a:p>
        </p:txBody>
      </p:sp>
      <p:sp>
        <p:nvSpPr>
          <p:cNvPr id="1116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6961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3FC3AB-D000-4F72-A77C-C71356D4B85D}" type="slidenum">
              <a:rPr lang="he-IL" altLang="de-DE" sz="1400"/>
              <a:pPr eaLnBrk="1" hangingPunct="1">
                <a:spcBef>
                  <a:spcPct val="0"/>
                </a:spcBef>
              </a:pPr>
              <a:t>8</a:t>
            </a:fld>
            <a:endParaRPr lang="de-DE" altLang="de-DE" sz="1400">
              <a:cs typeface="Arial" panose="020B0604020202020204" pitchFamily="34" charset="0"/>
            </a:endParaRPr>
          </a:p>
        </p:txBody>
      </p:sp>
      <p:sp>
        <p:nvSpPr>
          <p:cNvPr id="1116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6961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2FDCD72-C680-4F08-BE70-78B8E03A5AB0}" type="slidenum">
              <a:rPr lang="de-DE" altLang="de-DE" sz="1400"/>
              <a:pPr eaLnBrk="1" hangingPunct="1">
                <a:spcBef>
                  <a:spcPct val="0"/>
                </a:spcBef>
              </a:pPr>
              <a:t>9</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2677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5CE5D8-FECD-4A5E-B68D-A690AA34C617}" type="slidenum">
              <a:rPr lang="de-DE" altLang="de-DE" sz="1400"/>
              <a:pPr eaLnBrk="1" hangingPunct="1">
                <a:spcBef>
                  <a:spcPct val="0"/>
                </a:spcBef>
              </a:pPr>
              <a:t>10</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204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5CE5D8-FECD-4A5E-B68D-A690AA34C617}" type="slidenum">
              <a:rPr lang="de-DE" altLang="de-DE" sz="1400"/>
              <a:pPr eaLnBrk="1" hangingPunct="1">
                <a:spcBef>
                  <a:spcPct val="0"/>
                </a:spcBef>
              </a:pPr>
              <a:t>11</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20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5CE5D8-FECD-4A5E-B68D-A690AA34C617}" type="slidenum">
              <a:rPr lang="de-DE" altLang="de-DE" sz="1400"/>
              <a:pPr eaLnBrk="1" hangingPunct="1">
                <a:spcBef>
                  <a:spcPct val="0"/>
                </a:spcBef>
              </a:pPr>
              <a:t>12</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204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8E9AC03-C7F7-438A-B561-10CD9B26180B}" type="slidenum">
              <a:rPr lang="de-DE" altLang="de-DE" sz="1400"/>
              <a:pPr eaLnBrk="1" hangingPunct="1">
                <a:spcBef>
                  <a:spcPct val="0"/>
                </a:spcBef>
              </a:pPr>
              <a:t>13</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5928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882819-6F3E-4EEE-A672-509C3A760E50}" type="slidenum">
              <a:rPr lang="de-DE" altLang="de-DE" sz="1400"/>
              <a:pPr eaLnBrk="1" hangingPunct="1">
                <a:spcBef>
                  <a:spcPct val="0"/>
                </a:spcBef>
              </a:pPr>
              <a:t>14</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603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2CBEB9-F558-4C0C-917E-29867E5E0B09}" type="slidenum">
              <a:rPr lang="de-DE" altLang="de-DE" sz="1400"/>
              <a:pPr eaLnBrk="1" hangingPunct="1">
                <a:spcBef>
                  <a:spcPct val="0"/>
                </a:spcBef>
              </a:pPr>
              <a:t>15</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0855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92DAF0-5BCB-4C5D-9840-7AB2EF282E3E}" type="slidenum">
              <a:rPr lang="de-DE" altLang="de-DE" sz="1400"/>
              <a:pPr eaLnBrk="1" hangingPunct="1">
                <a:spcBef>
                  <a:spcPct val="0"/>
                </a:spcBef>
              </a:pPr>
              <a:t>16</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5273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457650-3B58-4FE7-9CFC-48E21912F409}" type="slidenum">
              <a:rPr lang="de-DE" altLang="de-DE" sz="1400"/>
              <a:pPr eaLnBrk="1" hangingPunct="1">
                <a:spcBef>
                  <a:spcPct val="0"/>
                </a:spcBef>
              </a:pPr>
              <a:t>17</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4250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457650-3B58-4FE7-9CFC-48E21912F409}" type="slidenum">
              <a:rPr lang="de-DE" altLang="de-DE" sz="1400"/>
              <a:pPr eaLnBrk="1" hangingPunct="1">
                <a:spcBef>
                  <a:spcPct val="0"/>
                </a:spcBef>
              </a:pPr>
              <a:t>18</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4250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BA35EDD-F8F2-4A71-AD3A-F957522BDF02}" type="slidenum">
              <a:rPr lang="de-DE" altLang="de-DE" sz="1400"/>
              <a:pPr eaLnBrk="1" hangingPunct="1">
                <a:spcBef>
                  <a:spcPct val="0"/>
                </a:spcBef>
              </a:pPr>
              <a:t>19</a:t>
            </a:fld>
            <a:endParaRPr lang="de-DE" altLang="de-DE" sz="14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396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A6213F-9630-46E6-84DD-EB9B51E39921}" type="slidenum">
              <a:rPr lang="de-DE" altLang="de-DE" sz="1400"/>
              <a:pPr eaLnBrk="1" hangingPunct="1">
                <a:spcBef>
                  <a:spcPct val="0"/>
                </a:spcBef>
              </a:pPr>
              <a:t>20</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089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A6213F-9630-46E6-84DD-EB9B51E39921}" type="slidenum">
              <a:rPr lang="de-DE" altLang="de-DE" sz="1400"/>
              <a:pPr eaLnBrk="1" hangingPunct="1">
                <a:spcBef>
                  <a:spcPct val="0"/>
                </a:spcBef>
              </a:pPr>
              <a:t>21</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089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A6213F-9630-46E6-84DD-EB9B51E39921}" type="slidenum">
              <a:rPr lang="de-DE" altLang="de-DE" sz="1400"/>
              <a:pPr eaLnBrk="1" hangingPunct="1">
                <a:spcBef>
                  <a:spcPct val="0"/>
                </a:spcBef>
              </a:pPr>
              <a:t>22</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089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A6213F-9630-46E6-84DD-EB9B51E39921}" type="slidenum">
              <a:rPr lang="de-DE" altLang="de-DE" sz="1400"/>
              <a:pPr eaLnBrk="1" hangingPunct="1">
                <a:spcBef>
                  <a:spcPct val="0"/>
                </a:spcBef>
              </a:pPr>
              <a:t>23</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089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5C91A-484E-4A54-A9C2-7D8650904850}" type="slidenum">
              <a:rPr lang="de-DE" altLang="de-DE" sz="1400"/>
              <a:pPr eaLnBrk="1" hangingPunct="1">
                <a:spcBef>
                  <a:spcPct val="0"/>
                </a:spcBef>
              </a:pPr>
              <a:t>24</a:t>
            </a:fld>
            <a:endParaRPr lang="de-DE" altLang="de-DE" sz="14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9694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789CB0-3092-496E-B68D-FFFAB4F5C9B1}" type="slidenum">
              <a:rPr lang="de-DE" altLang="de-DE" sz="1400"/>
              <a:pPr eaLnBrk="1" hangingPunct="1">
                <a:spcBef>
                  <a:spcPct val="0"/>
                </a:spcBef>
              </a:pPr>
              <a:t>25</a:t>
            </a:fld>
            <a:endParaRPr lang="de-DE" altLang="de-DE" sz="14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2829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6DE059A-C0FA-4745-A6BC-DF33779BDE33}" type="slidenum">
              <a:rPr lang="de-DE" altLang="de-DE" sz="1400"/>
              <a:pPr eaLnBrk="1" hangingPunct="1">
                <a:spcBef>
                  <a:spcPct val="0"/>
                </a:spcBef>
              </a:pPr>
              <a:t>26</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986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42C4F9-F4FB-4211-BE8C-3C5355FE1E94}" type="slidenum">
              <a:rPr lang="de-DE" altLang="de-DE" sz="1400"/>
              <a:pPr eaLnBrk="1" hangingPunct="1">
                <a:spcBef>
                  <a:spcPct val="0"/>
                </a:spcBef>
              </a:pPr>
              <a:t>27</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4418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25FDD1-25BE-4C32-A39E-3E1FE0838889}" type="slidenum">
              <a:rPr lang="de-DE" altLang="de-DE" sz="1400"/>
              <a:pPr eaLnBrk="1" hangingPunct="1">
                <a:spcBef>
                  <a:spcPct val="0"/>
                </a:spcBef>
              </a:pPr>
              <a:t>28</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758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B236A7-B865-4DB6-930D-21CC3517BB15}" type="slidenum">
              <a:rPr lang="de-DE" altLang="de-DE" sz="1400"/>
              <a:pPr eaLnBrk="1" hangingPunct="1">
                <a:spcBef>
                  <a:spcPct val="0"/>
                </a:spcBef>
              </a:pPr>
              <a:t>29</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8486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79B064-7874-4277-85EE-E90441952AD4}" type="slidenum">
              <a:rPr lang="de-DE" altLang="de-DE" sz="1400"/>
              <a:pPr eaLnBrk="1" hangingPunct="1">
                <a:spcBef>
                  <a:spcPct val="0"/>
                </a:spcBef>
              </a:pPr>
              <a:t>30</a:t>
            </a:fld>
            <a:endParaRPr lang="de-DE" altLang="de-DE" sz="1400"/>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6141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13650C-6B0B-4383-A1B3-63D29E2FC48A}" type="slidenum">
              <a:rPr lang="de-DE" altLang="de-DE" sz="1400"/>
              <a:pPr eaLnBrk="1" hangingPunct="1">
                <a:spcBef>
                  <a:spcPct val="0"/>
                </a:spcBef>
              </a:pPr>
              <a:t>31</a:t>
            </a:fld>
            <a:endParaRPr lang="de-DE" altLang="de-DE" sz="1400"/>
          </a:p>
        </p:txBody>
      </p:sp>
      <p:sp>
        <p:nvSpPr>
          <p:cNvPr id="135171" name="Rectangle 1026"/>
          <p:cNvSpPr>
            <a:spLocks noGrp="1" noRot="1" noChangeAspect="1" noChangeArrowheads="1" noTextEdit="1"/>
          </p:cNvSpPr>
          <p:nvPr>
            <p:ph type="sldImg"/>
          </p:nvPr>
        </p:nvSpPr>
        <p:spPr>
          <a:xfrm>
            <a:off x="141288" y="768350"/>
            <a:ext cx="6821487"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2091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4A6671-E132-4801-822F-A03AA29EF99C}" type="slidenum">
              <a:rPr lang="de-DE" altLang="de-DE" sz="1400"/>
              <a:pPr eaLnBrk="1" hangingPunct="1">
                <a:spcBef>
                  <a:spcPct val="0"/>
                </a:spcBef>
              </a:pPr>
              <a:t>32</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2619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867DD9-5F01-44DE-A09F-CC971D769AF0}" type="slidenum">
              <a:rPr lang="de-DE" altLang="de-DE" sz="1400"/>
              <a:pPr eaLnBrk="1" hangingPunct="1">
                <a:spcBef>
                  <a:spcPct val="0"/>
                </a:spcBef>
              </a:pPr>
              <a:t>33</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37489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E193CF8-873F-471B-916F-12AF2AC0C692}" type="slidenum">
              <a:rPr lang="de-DE" altLang="de-DE" sz="1400"/>
              <a:pPr eaLnBrk="1" hangingPunct="1">
                <a:spcBef>
                  <a:spcPct val="0"/>
                </a:spcBef>
              </a:pPr>
              <a:t>35</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857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2FCA77-7FB1-40B5-9272-D10E737CE8AD}" type="slidenum">
              <a:rPr lang="de-DE" altLang="de-DE" sz="1400"/>
              <a:pPr eaLnBrk="1" hangingPunct="1">
                <a:spcBef>
                  <a:spcPct val="0"/>
                </a:spcBef>
              </a:pPr>
              <a:t>36</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0903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48A4F18-C709-4FE3-9C49-C7B22BB997B1}" type="slidenum">
              <a:rPr lang="de-DE" altLang="de-DE" sz="1400"/>
              <a:pPr eaLnBrk="1" hangingPunct="1">
                <a:spcBef>
                  <a:spcPct val="0"/>
                </a:spcBef>
              </a:pPr>
              <a:t>37</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8719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3ABBA93-C57B-478C-B72B-D73F62F9689A}" type="slidenum">
              <a:rPr lang="de-DE" altLang="de-DE" sz="1400"/>
              <a:pPr eaLnBrk="1" hangingPunct="1">
                <a:spcBef>
                  <a:spcPct val="0"/>
                </a:spcBef>
              </a:pPr>
              <a:t>38</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01293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B5EC78E-F263-4BEF-B44C-9EB9951436DB}" type="slidenum">
              <a:rPr lang="de-DE" altLang="de-DE" sz="1400"/>
              <a:pPr eaLnBrk="1" hangingPunct="1">
                <a:spcBef>
                  <a:spcPct val="0"/>
                </a:spcBef>
              </a:pPr>
              <a:t>39</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8067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515532-E7A3-491C-BBBB-D7B552734CEC}" type="slidenum">
              <a:rPr lang="de-DE" altLang="de-DE" sz="1400"/>
              <a:pPr eaLnBrk="1" hangingPunct="1">
                <a:spcBef>
                  <a:spcPct val="0"/>
                </a:spcBef>
              </a:pPr>
              <a:t>40</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0752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4AC859B-5735-470B-A89D-AA7B8F7405C9}" type="slidenum">
              <a:rPr lang="de-DE" altLang="de-DE" sz="1400"/>
              <a:pPr eaLnBrk="1" hangingPunct="1">
                <a:spcBef>
                  <a:spcPct val="0"/>
                </a:spcBef>
              </a:pPr>
              <a:t>41</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46911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489EAF-AD3C-4E06-A034-81A928F948FA}" type="slidenum">
              <a:rPr lang="de-DE" altLang="de-DE" sz="1400"/>
              <a:pPr eaLnBrk="1" hangingPunct="1">
                <a:spcBef>
                  <a:spcPct val="0"/>
                </a:spcBef>
              </a:pPr>
              <a:t>42</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700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99DFE66-0121-40BB-963B-4CFE89A0842F}" type="slidenum">
              <a:rPr lang="de-DE" altLang="de-DE" sz="1400"/>
              <a:pPr eaLnBrk="1" hangingPunct="1">
                <a:spcBef>
                  <a:spcPct val="0"/>
                </a:spcBef>
              </a:pPr>
              <a:t>43</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338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7A0A2AC-D251-423B-89FA-C0E1678BB1C7}" type="slidenum">
              <a:rPr lang="de-DE" altLang="de-DE" sz="1400"/>
              <a:pPr eaLnBrk="1" hangingPunct="1">
                <a:spcBef>
                  <a:spcPct val="0"/>
                </a:spcBef>
              </a:pPr>
              <a:t>44</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9821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731DC6-4F19-44C6-A166-00D9A2E852FD}" type="slidenum">
              <a:rPr lang="de-DE" altLang="de-DE" sz="1400"/>
              <a:pPr eaLnBrk="1" hangingPunct="1">
                <a:spcBef>
                  <a:spcPct val="0"/>
                </a:spcBef>
              </a:pPr>
              <a:t>45</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53050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ADB403-02ED-455F-956D-3D66685428B3}" type="slidenum">
              <a:rPr lang="de-DE" altLang="de-DE" sz="1400"/>
              <a:pPr eaLnBrk="1" hangingPunct="1">
                <a:spcBef>
                  <a:spcPct val="0"/>
                </a:spcBef>
              </a:pPr>
              <a:t>46</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3042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D0222F-AB4E-441A-AA72-A9267A4789A9}" type="slidenum">
              <a:rPr lang="de-DE" altLang="de-DE" sz="1400"/>
              <a:pPr eaLnBrk="1" hangingPunct="1">
                <a:spcBef>
                  <a:spcPct val="0"/>
                </a:spcBef>
              </a:pPr>
              <a:t>47</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95146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EE3A85-EC6F-4F45-9568-2CE7CF0250F2}" type="slidenum">
              <a:rPr lang="de-DE" altLang="de-DE" sz="1400"/>
              <a:pPr eaLnBrk="1" hangingPunct="1">
                <a:spcBef>
                  <a:spcPct val="0"/>
                </a:spcBef>
              </a:pPr>
              <a:t>48</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1289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9D0A3CA-C6B6-482F-A88E-982EBC4F59FE}" type="slidenum">
              <a:rPr lang="de-DE" altLang="de-DE" sz="1400"/>
              <a:pPr eaLnBrk="1" hangingPunct="1">
                <a:spcBef>
                  <a:spcPct val="0"/>
                </a:spcBef>
              </a:pPr>
              <a:t>49</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57657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5C07C0-C79E-4B09-85E8-B09BCCDAB283}" type="slidenum">
              <a:rPr lang="de-DE" altLang="de-DE" sz="1400"/>
              <a:pPr eaLnBrk="1" hangingPunct="1">
                <a:spcBef>
                  <a:spcPct val="0"/>
                </a:spcBef>
              </a:pPr>
              <a:t>50</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03400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611F11-2B18-4C5B-85E6-99EF0550708B}" type="slidenum">
              <a:rPr lang="de-DE" altLang="de-DE" sz="1400"/>
              <a:pPr eaLnBrk="1" hangingPunct="1">
                <a:spcBef>
                  <a:spcPct val="0"/>
                </a:spcBef>
              </a:pPr>
              <a:t>51</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58115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E2C3AD-0F7A-45E3-A2BF-206F2184E57C}" type="slidenum">
              <a:rPr lang="de-DE" altLang="de-DE" sz="1400"/>
              <a:pPr eaLnBrk="1" hangingPunct="1">
                <a:spcBef>
                  <a:spcPct val="0"/>
                </a:spcBef>
              </a:pPr>
              <a:t>52</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05612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083767-76B8-412D-88DB-71254776CC22}" type="slidenum">
              <a:rPr lang="de-DE" altLang="de-DE" sz="1400"/>
              <a:pPr eaLnBrk="1" hangingPunct="1">
                <a:spcBef>
                  <a:spcPct val="0"/>
                </a:spcBef>
              </a:pPr>
              <a:t>53</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5570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07BB24-51C0-4237-9C71-33FED1C47304}" type="slidenum">
              <a:rPr lang="de-DE" altLang="de-DE" sz="1400"/>
              <a:pPr eaLnBrk="1" hangingPunct="1">
                <a:spcBef>
                  <a:spcPct val="0"/>
                </a:spcBef>
              </a:pPr>
              <a:t>54</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58650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DA64F-34E0-4670-B907-6CE4C630FC3D}" type="slidenum">
              <a:rPr lang="de-DE" altLang="de-DE" sz="1400"/>
              <a:pPr eaLnBrk="1" hangingPunct="1">
                <a:spcBef>
                  <a:spcPct val="0"/>
                </a:spcBef>
              </a:pPr>
              <a:t>55</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91157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FCD19FA-7475-45EF-AD12-DFF6F902F80A}" type="slidenum">
              <a:rPr lang="de-DE" altLang="de-DE" sz="1400"/>
              <a:pPr eaLnBrk="1" hangingPunct="1">
                <a:spcBef>
                  <a:spcPct val="0"/>
                </a:spcBef>
              </a:pPr>
              <a:t>56</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5186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F9B356-0861-488C-A1CF-12F01D40C472}" type="slidenum">
              <a:rPr lang="de-DE" altLang="de-DE" sz="1400"/>
              <a:pPr eaLnBrk="1" hangingPunct="1">
                <a:spcBef>
                  <a:spcPct val="0"/>
                </a:spcBef>
              </a:pPr>
              <a:t>57</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44793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6513C2-B6C4-47A9-98DD-00043DB9E2E9}" type="slidenum">
              <a:rPr lang="de-DE" altLang="de-DE" sz="1400"/>
              <a:pPr eaLnBrk="1" hangingPunct="1">
                <a:spcBef>
                  <a:spcPct val="0"/>
                </a:spcBef>
              </a:pPr>
              <a:t>58</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82281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80CD161-8861-4F68-94B1-7FBA17A38853}" type="slidenum">
              <a:rPr lang="de-DE" altLang="de-DE" sz="1400"/>
              <a:pPr eaLnBrk="1" hangingPunct="1">
                <a:spcBef>
                  <a:spcPct val="0"/>
                </a:spcBef>
              </a:pPr>
              <a:t>59</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647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F30B5D-0F20-4BBA-B0E5-FA32515CE65F}" type="slidenum">
              <a:rPr lang="de-DE" altLang="de-DE" sz="1400"/>
              <a:pPr eaLnBrk="1" hangingPunct="1">
                <a:spcBef>
                  <a:spcPct val="0"/>
                </a:spcBef>
              </a:pPr>
              <a:t>60</a:t>
            </a:fld>
            <a:endParaRPr lang="de-DE" altLang="de-DE" sz="1400"/>
          </a:p>
        </p:txBody>
      </p:sp>
      <p:sp>
        <p:nvSpPr>
          <p:cNvPr id="165891" name="Rectangle 1026"/>
          <p:cNvSpPr>
            <a:spLocks noGrp="1" noRot="1" noChangeAspect="1" noChangeArrowheads="1" noTextEdit="1"/>
          </p:cNvSpPr>
          <p:nvPr>
            <p:ph type="sldImg"/>
          </p:nvPr>
        </p:nvSpPr>
        <p:spPr>
          <a:xfrm>
            <a:off x="141288" y="768350"/>
            <a:ext cx="6821487"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64564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ED2A2C-5B9A-47AC-AE55-3E773E8C956C}" type="slidenum">
              <a:rPr lang="de-DE" altLang="de-DE" sz="1400"/>
              <a:pPr eaLnBrk="1" hangingPunct="1">
                <a:spcBef>
                  <a:spcPct val="0"/>
                </a:spcBef>
              </a:pPr>
              <a:t>61</a:t>
            </a:fld>
            <a:endParaRPr lang="de-DE" altLang="de-DE" sz="1400"/>
          </a:p>
        </p:txBody>
      </p:sp>
      <p:sp>
        <p:nvSpPr>
          <p:cNvPr id="166915" name="Rectangle 1026"/>
          <p:cNvSpPr>
            <a:spLocks noGrp="1" noRot="1" noChangeAspect="1" noChangeArrowheads="1" noTextEdit="1"/>
          </p:cNvSpPr>
          <p:nvPr>
            <p:ph type="sldImg"/>
          </p:nvPr>
        </p:nvSpPr>
        <p:spPr>
          <a:xfrm>
            <a:off x="141288" y="768350"/>
            <a:ext cx="6821487" cy="3836988"/>
          </a:xfrm>
          <a:ln/>
        </p:spPr>
      </p:sp>
      <p:sp>
        <p:nvSpPr>
          <p:cNvPr id="1669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32407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095927-F42C-44CC-9595-9B6339A3971C}" type="slidenum">
              <a:rPr lang="de-DE" altLang="de-DE" sz="1400"/>
              <a:pPr eaLnBrk="1" hangingPunct="1">
                <a:spcBef>
                  <a:spcPct val="0"/>
                </a:spcBef>
              </a:pPr>
              <a:t>62</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84542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F4792C-F501-4FB2-A71E-869B1CFED89B}" type="slidenum">
              <a:rPr lang="de-DE" altLang="de-DE" sz="1400"/>
              <a:pPr eaLnBrk="1" hangingPunct="1">
                <a:spcBef>
                  <a:spcPct val="0"/>
                </a:spcBef>
              </a:pPr>
              <a:t>63</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76059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64</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65</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66</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67</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68</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69</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85F274-F0AB-4602-AF58-09C0C76342B5}" type="slidenum">
              <a:rPr lang="de-DE" altLang="de-DE" sz="1400"/>
              <a:pPr eaLnBrk="1" hangingPunct="1">
                <a:spcBef>
                  <a:spcPct val="0"/>
                </a:spcBef>
              </a:pPr>
              <a:t>70</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1720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AB2E28-2B2A-42A1-8AB5-B9B08E3B7E55}" type="slidenum">
              <a:rPr lang="de-DE" altLang="de-DE" sz="1400"/>
              <a:pPr eaLnBrk="1" hangingPunct="1">
                <a:spcBef>
                  <a:spcPct val="0"/>
                </a:spcBef>
              </a:pPr>
              <a:t>71</a:t>
            </a:fld>
            <a:endParaRPr lang="de-DE" altLang="de-DE"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7670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AB2E28-2B2A-42A1-8AB5-B9B08E3B7E55}" type="slidenum">
              <a:rPr lang="de-DE" altLang="de-DE" sz="1400"/>
              <a:pPr eaLnBrk="1" hangingPunct="1">
                <a:spcBef>
                  <a:spcPct val="0"/>
                </a:spcBef>
              </a:pPr>
              <a:t>72</a:t>
            </a:fld>
            <a:endParaRPr lang="de-DE" altLang="de-DE"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7670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AB2E28-2B2A-42A1-8AB5-B9B08E3B7E55}" type="slidenum">
              <a:rPr lang="de-DE" altLang="de-DE" sz="1400"/>
              <a:pPr eaLnBrk="1" hangingPunct="1">
                <a:spcBef>
                  <a:spcPct val="0"/>
                </a:spcBef>
              </a:pPr>
              <a:t>73</a:t>
            </a:fld>
            <a:endParaRPr lang="de-DE" altLang="de-DE"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7670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141288" y="768350"/>
            <a:ext cx="6821487" cy="3836988"/>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8131356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9B688D-DF98-4ABA-A46C-43ADE64B4AD1}" type="slidenum">
              <a:rPr lang="de-DE" altLang="de-DE" sz="1300">
                <a:solidFill>
                  <a:srgbClr val="000000"/>
                </a:solidFill>
                <a:latin typeface="Arial" panose="020B0604020202020204" pitchFamily="34" charset="0"/>
              </a:rPr>
              <a:pPr eaLnBrk="1" hangingPunct="1">
                <a:spcBef>
                  <a:spcPct val="0"/>
                </a:spcBef>
              </a:pPr>
              <a:t>76</a:t>
            </a:fld>
            <a:endParaRPr lang="de-DE" altLang="de-DE" sz="1300">
              <a:solidFill>
                <a:srgbClr val="000000"/>
              </a:solidFill>
              <a:latin typeface="Arial" panose="020B0604020202020204" pitchFamily="34" charset="0"/>
            </a:endParaRPr>
          </a:p>
        </p:txBody>
      </p:sp>
      <p:sp>
        <p:nvSpPr>
          <p:cNvPr id="287747" name="Rectangle 2"/>
          <p:cNvSpPr>
            <a:spLocks noGrp="1" noRot="1" noChangeAspect="1" noChangeArrowheads="1" noTextEdit="1"/>
          </p:cNvSpPr>
          <p:nvPr>
            <p:ph type="sldImg"/>
          </p:nvPr>
        </p:nvSpPr>
        <p:spPr>
          <a:xfrm>
            <a:off x="138113" y="768350"/>
            <a:ext cx="6824662"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26570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D46AF5-C942-4107-8ABE-893FF139BC72}" type="slidenum">
              <a:rPr lang="de-DE" altLang="de-DE" sz="1300">
                <a:solidFill>
                  <a:srgbClr val="000000"/>
                </a:solidFill>
                <a:latin typeface="Arial" panose="020B0604020202020204" pitchFamily="34" charset="0"/>
              </a:rPr>
              <a:pPr eaLnBrk="1" hangingPunct="1">
                <a:spcBef>
                  <a:spcPct val="0"/>
                </a:spcBef>
              </a:pPr>
              <a:t>77</a:t>
            </a:fld>
            <a:endParaRPr lang="de-DE" altLang="de-DE" sz="1300">
              <a:solidFill>
                <a:srgbClr val="000000"/>
              </a:solidFill>
              <a:latin typeface="Arial" panose="020B0604020202020204" pitchFamily="34" charset="0"/>
            </a:endParaRPr>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38734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292CB-A438-4043-878A-2C864F51FEFA}" type="slidenum">
              <a:rPr lang="de-DE" altLang="de-DE" sz="1300">
                <a:solidFill>
                  <a:srgbClr val="000000"/>
                </a:solidFill>
                <a:latin typeface="Arial" panose="020B0604020202020204" pitchFamily="34" charset="0"/>
              </a:rPr>
              <a:pPr eaLnBrk="1" hangingPunct="1">
                <a:spcBef>
                  <a:spcPct val="0"/>
                </a:spcBef>
              </a:pPr>
              <a:t>78</a:t>
            </a:fld>
            <a:endParaRPr lang="de-DE" altLang="de-DE" sz="1300">
              <a:solidFill>
                <a:srgbClr val="000000"/>
              </a:solidFill>
              <a:latin typeface="Arial" panose="020B0604020202020204" pitchFamily="34" charset="0"/>
            </a:endParaRPr>
          </a:p>
        </p:txBody>
      </p:sp>
      <p:sp>
        <p:nvSpPr>
          <p:cNvPr id="289795" name="Rectangle 2"/>
          <p:cNvSpPr>
            <a:spLocks noGrp="1" noRot="1" noChangeAspect="1" noChangeArrowheads="1" noTextEdit="1"/>
          </p:cNvSpPr>
          <p:nvPr>
            <p:ph type="sldImg"/>
          </p:nvPr>
        </p:nvSpPr>
        <p:spPr>
          <a:xfrm>
            <a:off x="138113" y="768350"/>
            <a:ext cx="6824662"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23196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75F57B-AA83-4349-AC3D-ACC460A7B665}" type="slidenum">
              <a:rPr lang="de-DE" altLang="de-DE" sz="1300">
                <a:solidFill>
                  <a:srgbClr val="000000"/>
                </a:solidFill>
                <a:latin typeface="Arial" panose="020B0604020202020204" pitchFamily="34" charset="0"/>
              </a:rPr>
              <a:pPr eaLnBrk="1" hangingPunct="1">
                <a:spcBef>
                  <a:spcPct val="0"/>
                </a:spcBef>
              </a:pPr>
              <a:t>79</a:t>
            </a:fld>
            <a:endParaRPr lang="de-DE" altLang="de-DE" sz="1300">
              <a:solidFill>
                <a:srgbClr val="000000"/>
              </a:solidFill>
              <a:latin typeface="Arial" panose="020B0604020202020204" pitchFamily="34" charset="0"/>
            </a:endParaRPr>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65109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040BD-848F-4961-80BB-60E016DACFFD}" type="slidenum">
              <a:rPr lang="de-DE" altLang="de-DE" sz="1300">
                <a:solidFill>
                  <a:srgbClr val="000000"/>
                </a:solidFill>
                <a:latin typeface="Arial" panose="020B0604020202020204" pitchFamily="34" charset="0"/>
              </a:rPr>
              <a:pPr eaLnBrk="1" hangingPunct="1">
                <a:spcBef>
                  <a:spcPct val="0"/>
                </a:spcBef>
              </a:pPr>
              <a:t>80</a:t>
            </a:fld>
            <a:endParaRPr lang="de-DE" altLang="de-DE" sz="1300">
              <a:solidFill>
                <a:srgbClr val="000000"/>
              </a:solidFill>
              <a:latin typeface="Arial" panose="020B0604020202020204" pitchFamily="34" charset="0"/>
            </a:endParaRPr>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5747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7CBCE42-67FB-4963-8496-1F575185D835}" type="slidenum">
              <a:rPr lang="de-DE" altLang="de-DE" sz="1300">
                <a:solidFill>
                  <a:srgbClr val="000000"/>
                </a:solidFill>
                <a:latin typeface="Arial" panose="020B0604020202020204" pitchFamily="34" charset="0"/>
              </a:rPr>
              <a:pPr eaLnBrk="1" hangingPunct="1">
                <a:spcBef>
                  <a:spcPct val="0"/>
                </a:spcBef>
              </a:pPr>
              <a:t>81</a:t>
            </a:fld>
            <a:endParaRPr lang="de-DE" altLang="de-DE" sz="1300">
              <a:solidFill>
                <a:srgbClr val="000000"/>
              </a:solidFill>
              <a:latin typeface="Arial" panose="020B0604020202020204" pitchFamily="34" charset="0"/>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3726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BD9EB4-2B17-487A-B2AB-882C69401CDC}" type="slidenum">
              <a:rPr lang="de-DE" altLang="de-DE" sz="1300">
                <a:solidFill>
                  <a:srgbClr val="000000"/>
                </a:solidFill>
                <a:latin typeface="Arial" panose="020B0604020202020204" pitchFamily="34" charset="0"/>
              </a:rPr>
              <a:pPr eaLnBrk="1" hangingPunct="1">
                <a:spcBef>
                  <a:spcPct val="0"/>
                </a:spcBef>
              </a:pPr>
              <a:t>82</a:t>
            </a:fld>
            <a:endParaRPr lang="de-DE" altLang="de-DE" sz="1300">
              <a:solidFill>
                <a:srgbClr val="000000"/>
              </a:solidFill>
              <a:latin typeface="Arial" panose="020B0604020202020204" pitchFamily="34" charset="0"/>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7105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CA99B8-90A6-4591-9DB4-69B95921350A}" type="slidenum">
              <a:rPr lang="de-DE" altLang="de-DE" sz="1300">
                <a:solidFill>
                  <a:srgbClr val="000000"/>
                </a:solidFill>
                <a:latin typeface="Arial" panose="020B0604020202020204" pitchFamily="34" charset="0"/>
              </a:rPr>
              <a:pPr eaLnBrk="1" hangingPunct="1">
                <a:spcBef>
                  <a:spcPct val="0"/>
                </a:spcBef>
              </a:pPr>
              <a:t>83</a:t>
            </a:fld>
            <a:endParaRPr lang="de-DE" altLang="de-DE" sz="1300">
              <a:solidFill>
                <a:srgbClr val="000000"/>
              </a:solidFill>
              <a:latin typeface="Arial" panose="020B0604020202020204" pitchFamily="34" charset="0"/>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788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bwMode="gray"/>
        <p:txBody>
          <a:bodyPr/>
          <a:lstStyle>
            <a:lvl1pPr>
              <a:defRPr b="0"/>
            </a:lvl1pPr>
          </a:lstStyle>
          <a:p>
            <a:fld id="{A40BAD81-6074-49E5-B882-DF985F8AD70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BC1DBB1-6EF8-4683-94FC-F72A9974B438}" type="slidenum">
              <a:rPr lang="en-US"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bwMode="gray"/>
        <p:txBody>
          <a:bodyPr/>
          <a:lstStyle>
            <a:lvl1pPr>
              <a:defRPr b="0"/>
            </a:lvl1pPr>
          </a:lstStyle>
          <a:p>
            <a:fld id="{32B4C002-6153-4615-ABDE-EC2F32940C04}" type="slidenum">
              <a:rPr lang="en-US"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bwMode="gray"/>
        <p:txBody>
          <a:bodyPr/>
          <a:lstStyle>
            <a:lvl1pPr>
              <a:defRPr b="0"/>
            </a:lvl1pPr>
          </a:lstStyle>
          <a:p>
            <a:fld id="{A40BAD81-6074-49E5-B882-DF985F8AD70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bwMode="gray"/>
        <p:txBody>
          <a:bodyPr/>
          <a:lstStyle>
            <a:lvl1pPr>
              <a:defRPr b="0"/>
            </a:lvl1pPr>
          </a:lstStyle>
          <a:p>
            <a:fld id="{A40BAD81-6074-49E5-B882-DF985F8AD70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bwMode="gray"/>
        <p:txBody>
          <a:bodyPr/>
          <a:lstStyle>
            <a:lvl1pPr>
              <a:defRPr b="0"/>
            </a:lvl1pPr>
          </a:lstStyle>
          <a:p>
            <a:fld id="{3E7433EB-03E4-4930-AF07-F38DE174C3D9}" type="slidenum">
              <a:rPr lang="en-US"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bwMode="gray"/>
        <p:txBody>
          <a:bodyPr/>
          <a:lstStyle>
            <a:lvl1pPr>
              <a:defRPr b="0"/>
            </a:lvl1pPr>
          </a:lstStyle>
          <a:p>
            <a:fld id="{CD3D38E2-CE07-44B5-85C2-A53625898B6B}" type="slidenum">
              <a:rPr lang="en-US"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5091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4826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b="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7313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602428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92701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861360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573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155394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594993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004312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990003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801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A40BAD81-6074-49E5-B882-DF985F8AD70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10137519"/>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7 A </a:t>
            </a:r>
            <a:br>
              <a:rPr lang="en-US" altLang="de-DE" dirty="0"/>
            </a:br>
            <a:r>
              <a:rPr lang="ar-SA" altLang="de-DE" dirty="0"/>
              <a:t>وضع الأستنتاجات السريعة...2 </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1640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الأستنتاجات السريعة</a:t>
            </a:r>
            <a:endParaRPr lang="en-US" sz="3600">
              <a:latin typeface="+mn-lt"/>
              <a:ea typeface="+mn-ea"/>
              <a:cs typeface="+mn-cs"/>
            </a:endParaRPr>
          </a:p>
        </p:txBody>
      </p:sp>
      <p:sp>
        <p:nvSpPr>
          <p:cNvPr id="20482" name="Rectangle 5"/>
          <p:cNvSpPr>
            <a:spLocks noGrp="1" noChangeArrowheads="1"/>
          </p:cNvSpPr>
          <p:nvPr>
            <p:ph idx="1"/>
          </p:nvPr>
        </p:nvSpPr>
        <p:spPr/>
        <p:txBody>
          <a:bodyPr>
            <a:noAutofit/>
          </a:bodyPr>
          <a:lstStyle/>
          <a:p>
            <a:pPr algn="r" rtl="1" eaLnBrk="1" hangingPunct="1"/>
            <a:r>
              <a:rPr lang="ar-AE" altLang="de-DE" sz="2400" dirty="0">
                <a:solidFill>
                  <a:srgbClr val="333333"/>
                </a:solidFill>
              </a:rPr>
              <a:t>نحن غالبا ما تثير استنتاجات دون معرفة الحقيقة الكاملة.</a:t>
            </a:r>
            <a:endParaRPr lang="de-DE" altLang="de-DE" sz="2400" dirty="0">
              <a:solidFill>
                <a:srgbClr val="333333"/>
              </a:solidFill>
            </a:endParaRPr>
          </a:p>
          <a:p>
            <a:pPr marL="342900" indent="-342900" algn="r" rtl="1" eaLnBrk="1" hangingPunct="1">
              <a:buSzPct val="80000"/>
              <a:buFont typeface="WingDings"/>
              <a:buChar char=""/>
            </a:pPr>
            <a:r>
              <a:rPr lang="ar-AE" altLang="de-DE" sz="2400" dirty="0">
                <a:solidFill>
                  <a:srgbClr val="333333"/>
                </a:solidFill>
              </a:rPr>
              <a:t>الأسباب / الإجابيات:</a:t>
            </a:r>
            <a:r>
              <a:rPr lang="ar-AE" altLang="de-DE" sz="2400" dirty="0">
                <a:solidFill>
                  <a:srgbClr val="004992"/>
                </a:solidFill>
              </a:rPr>
              <a:t>؟؟؟</a:t>
            </a:r>
            <a:r>
              <a:rPr lang="ar-AE" altLang="de-DE" sz="2400" dirty="0">
                <a:solidFill>
                  <a:srgbClr val="FFFFFF"/>
                </a:solidFill>
              </a:rPr>
              <a:t> توفير الوقت ,الشعور بالأمان، قد تظهر واتقا أمام الأخرين (متال: “قرار خاطئ أفضل من لا قرار”)</a:t>
            </a:r>
            <a:endParaRPr lang="en-US" altLang="de-DE" sz="2400" dirty="0">
              <a:solidFill>
                <a:srgbClr val="FFFFFF"/>
              </a:solidFill>
            </a:endParaRPr>
          </a:p>
          <a:p>
            <a:pPr marL="342900" indent="-342900" algn="r" rtl="1" eaLnBrk="1" hangingPunct="1">
              <a:buFont typeface="Arial" panose="020B0604020202020204" pitchFamily="34" charset="0"/>
              <a:buChar char="•"/>
            </a:pPr>
            <a:r>
              <a:rPr lang="ar-AE" altLang="de-DE" sz="2400" dirty="0">
                <a:solidFill>
                  <a:srgbClr val="333333"/>
                </a:solidFill>
              </a:rPr>
              <a:t>السلبيات:</a:t>
            </a:r>
            <a:r>
              <a:rPr lang="ar-AE" altLang="de-DE" sz="2400" dirty="0">
                <a:solidFill>
                  <a:srgbClr val="004992"/>
                </a:solidFill>
              </a:rPr>
              <a:t>؟؟؟</a:t>
            </a:r>
            <a:r>
              <a:rPr lang="he-IL" altLang="de-DE" sz="2400" dirty="0">
                <a:solidFill>
                  <a:srgbClr val="FFFFFF"/>
                </a:solidFill>
              </a:rPr>
              <a:t> </a:t>
            </a:r>
            <a:r>
              <a:rPr lang="ar-AE" altLang="de-DE" sz="2400" dirty="0">
                <a:solidFill>
                  <a:srgbClr val="FFFFFF"/>
                </a:solidFill>
              </a:rPr>
              <a:t>خطر اتخاذ قرار غير صحيح وممكن خطير</a:t>
            </a:r>
            <a:endParaRPr lang="en-US" altLang="de-DE" sz="2400" dirty="0">
              <a:solidFill>
                <a:srgbClr val="FFFFFF"/>
              </a:solidFill>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8BC1DBB1-6EF8-4683-94FC-F72A9974B438}" type="slidenum">
              <a:rPr lang="en-US"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الأستنتاجات السريعة</a:t>
            </a:r>
            <a:endParaRPr lang="en-US" sz="3600">
              <a:latin typeface="+mn-lt"/>
              <a:ea typeface="+mn-ea"/>
              <a:cs typeface="+mn-cs"/>
            </a:endParaRPr>
          </a:p>
        </p:txBody>
      </p:sp>
      <p:sp>
        <p:nvSpPr>
          <p:cNvPr id="20482" name="Rectangle 5"/>
          <p:cNvSpPr>
            <a:spLocks noGrp="1" noChangeArrowheads="1"/>
          </p:cNvSpPr>
          <p:nvPr>
            <p:ph idx="1"/>
          </p:nvPr>
        </p:nvSpPr>
        <p:spPr/>
        <p:txBody>
          <a:bodyPr>
            <a:noAutofit/>
          </a:bodyPr>
          <a:lstStyle/>
          <a:p>
            <a:pPr algn="r" rtl="1" eaLnBrk="1" hangingPunct="1"/>
            <a:r>
              <a:rPr lang="ar-AE" altLang="de-DE" sz="2400" dirty="0">
                <a:solidFill>
                  <a:srgbClr val="333333"/>
                </a:solidFill>
              </a:rPr>
              <a:t>نحن غالبا ما تثير استنتاجات دون معرفة الحقيقة الكاملة.</a:t>
            </a:r>
            <a:endParaRPr lang="de-DE" altLang="de-DE" sz="2400" dirty="0">
              <a:solidFill>
                <a:srgbClr val="333333"/>
              </a:solidFill>
            </a:endParaRPr>
          </a:p>
          <a:p>
            <a:pPr marL="342900" indent="-342900" algn="r" rtl="1" eaLnBrk="1" hangingPunct="1">
              <a:buClr>
                <a:srgbClr val="333333"/>
              </a:buClr>
              <a:buSzPct val="80000"/>
              <a:buFont typeface="WingDings"/>
              <a:buChar char=""/>
            </a:pPr>
            <a:r>
              <a:rPr lang="ar-AE" altLang="de-DE" sz="2400" dirty="0">
                <a:solidFill>
                  <a:srgbClr val="333333"/>
                </a:solidFill>
              </a:rPr>
              <a:t>الأسباب / الإجابيات: </a:t>
            </a:r>
            <a:r>
              <a:rPr lang="ar-AE" altLang="de-DE" sz="2400" dirty="0">
                <a:solidFill>
                  <a:srgbClr val="004992"/>
                </a:solidFill>
              </a:rPr>
              <a:t>توفير الوقت ,الشعور بالأمان، قد تظهر واتقا أمام الأخرين (متال: “قرار خاطئ أفضل من لا قرار”)</a:t>
            </a:r>
            <a:endParaRPr lang="en-US" altLang="de-DE" sz="2400" dirty="0">
              <a:solidFill>
                <a:srgbClr val="004992"/>
              </a:solidFill>
            </a:endParaRPr>
          </a:p>
          <a:p>
            <a:pPr marL="342900" indent="-342900">
              <a:buFont typeface="Arial" panose="020B0604020202020204" pitchFamily="34" charset="0"/>
              <a:buChar char="•"/>
            </a:pPr>
            <a:r>
              <a:rPr lang="ar-AE" altLang="de-DE" sz="2400" dirty="0">
                <a:solidFill>
                  <a:srgbClr val="333333"/>
                </a:solidFill>
              </a:rPr>
              <a:t>السلبيات:</a:t>
            </a:r>
            <a:r>
              <a:rPr lang="ar-AE" altLang="de-DE" sz="2400" dirty="0">
                <a:solidFill>
                  <a:srgbClr val="004992"/>
                </a:solidFill>
              </a:rPr>
              <a:t>؟؟؟</a:t>
            </a:r>
            <a:r>
              <a:rPr lang="he-IL" altLang="de-DE" sz="2400" dirty="0">
                <a:solidFill>
                  <a:srgbClr val="FFFFFF"/>
                </a:solidFill>
              </a:rPr>
              <a:t> </a:t>
            </a:r>
            <a:r>
              <a:rPr lang="ar-AE" altLang="de-DE" sz="2400" dirty="0">
                <a:solidFill>
                  <a:srgbClr val="FFFFFF"/>
                </a:solidFill>
              </a:rPr>
              <a:t>خطر اتخاذ قرار غير صحيح وممكن خطير</a:t>
            </a:r>
            <a:endParaRPr lang="en-US" altLang="de-DE" sz="2400" dirty="0">
              <a:solidFill>
                <a:srgbClr val="FFFFFF"/>
              </a:solidFill>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8BC1DBB1-6EF8-4683-94FC-F72A9974B438}" type="slidenum">
              <a:rPr lang="en-US" altLang="de-DE" smtClean="0"/>
              <a:pPr/>
              <a:t>3</a:t>
            </a:fld>
            <a:endParaRPr lang="de-DE" altLang="de-DE"/>
          </a:p>
        </p:txBody>
      </p:sp>
    </p:spTree>
    <p:extLst>
      <p:ext uri="{BB962C8B-B14F-4D97-AF65-F5344CB8AC3E}">
        <p14:creationId xmlns:p14="http://schemas.microsoft.com/office/powerpoint/2010/main" val="584825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الأستنتاجات السريعة</a:t>
            </a:r>
            <a:endParaRPr lang="en-US" sz="3600">
              <a:latin typeface="+mn-lt"/>
              <a:ea typeface="+mn-ea"/>
              <a:cs typeface="+mn-cs"/>
            </a:endParaRPr>
          </a:p>
        </p:txBody>
      </p:sp>
      <p:sp>
        <p:nvSpPr>
          <p:cNvPr id="20482" name="Rectangle 5"/>
          <p:cNvSpPr>
            <a:spLocks noGrp="1" noChangeArrowheads="1"/>
          </p:cNvSpPr>
          <p:nvPr>
            <p:ph idx="1"/>
          </p:nvPr>
        </p:nvSpPr>
        <p:spPr/>
        <p:txBody>
          <a:bodyPr>
            <a:noAutofit/>
          </a:bodyPr>
          <a:lstStyle/>
          <a:p>
            <a:pPr algn="r" rtl="1" eaLnBrk="1" hangingPunct="1"/>
            <a:r>
              <a:rPr lang="ar-AE" altLang="de-DE" sz="2400" dirty="0">
                <a:solidFill>
                  <a:srgbClr val="333333"/>
                </a:solidFill>
              </a:rPr>
              <a:t>نحن غالبا ما تثير استنتاجات دون معرفة الحقيقة الكاملة.</a:t>
            </a:r>
            <a:endParaRPr lang="de-DE" altLang="de-DE" sz="2400" dirty="0">
              <a:solidFill>
                <a:srgbClr val="333333"/>
              </a:solidFill>
            </a:endParaRPr>
          </a:p>
          <a:p>
            <a:pPr marL="342900" indent="-342900" algn="r" rtl="1" eaLnBrk="1" hangingPunct="1">
              <a:buClr>
                <a:srgbClr val="333333"/>
              </a:buClr>
              <a:buSzPct val="80000"/>
              <a:buFont typeface="WingDings"/>
              <a:buChar char=""/>
            </a:pPr>
            <a:r>
              <a:rPr lang="ar-AE" altLang="de-DE" sz="2400" dirty="0">
                <a:solidFill>
                  <a:srgbClr val="333333"/>
                </a:solidFill>
              </a:rPr>
              <a:t>الأسباب / الإجابيات: </a:t>
            </a:r>
            <a:r>
              <a:rPr lang="ar-AE" altLang="de-DE" sz="2400" dirty="0">
                <a:solidFill>
                  <a:srgbClr val="004992"/>
                </a:solidFill>
              </a:rPr>
              <a:t>توفير الوقت ,الشعور بالأمان، قد تظهر واتقا أمام الأخرين (متال</a:t>
            </a:r>
            <a:r>
              <a:rPr lang="ar-AE" altLang="de-DE" sz="2400">
                <a:solidFill>
                  <a:srgbClr val="004992"/>
                </a:solidFill>
              </a:rPr>
              <a:t>: “قرار </a:t>
            </a:r>
            <a:r>
              <a:rPr lang="ar-AE" altLang="de-DE" sz="2400" dirty="0">
                <a:solidFill>
                  <a:srgbClr val="004992"/>
                </a:solidFill>
              </a:rPr>
              <a:t>خاطئ أفضل من </a:t>
            </a:r>
            <a:r>
              <a:rPr lang="ar-AE" altLang="de-DE" sz="2400">
                <a:solidFill>
                  <a:srgbClr val="004992"/>
                </a:solidFill>
              </a:rPr>
              <a:t>لا قرار”)</a:t>
            </a:r>
            <a:endParaRPr lang="en-US" altLang="de-DE" sz="2400" dirty="0">
              <a:solidFill>
                <a:srgbClr val="004992"/>
              </a:solidFill>
            </a:endParaRPr>
          </a:p>
          <a:p>
            <a:pPr marL="342900" indent="-342900" algn="r" rtl="1" eaLnBrk="1" hangingPunct="1">
              <a:buClr>
                <a:srgbClr val="333333"/>
              </a:buClr>
              <a:buFont typeface="Arial" panose="020B0604020202020204" pitchFamily="34" charset="0"/>
              <a:buChar char="•"/>
            </a:pPr>
            <a:r>
              <a:rPr lang="ar-AE" altLang="de-DE" sz="2400" dirty="0">
                <a:solidFill>
                  <a:srgbClr val="333333"/>
                </a:solidFill>
              </a:rPr>
              <a:t>السلبيات:</a:t>
            </a:r>
            <a:r>
              <a:rPr lang="he-IL" altLang="de-DE" sz="2400" dirty="0">
                <a:solidFill>
                  <a:srgbClr val="333333"/>
                </a:solidFill>
              </a:rPr>
              <a:t> </a:t>
            </a:r>
            <a:r>
              <a:rPr lang="ar-AE" altLang="de-DE" sz="2400" dirty="0">
                <a:solidFill>
                  <a:srgbClr val="004992"/>
                </a:solidFill>
              </a:rPr>
              <a:t>خطر اتخاذ قرار غير صحيح وممكن خطير</a:t>
            </a:r>
            <a:endParaRPr lang="en-US"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8BC1DBB1-6EF8-4683-94FC-F72A9974B438}" type="slidenum">
              <a:rPr lang="en-US" altLang="de-DE" smtClean="0"/>
              <a:pPr/>
              <a:t>4</a:t>
            </a:fld>
            <a:endParaRPr lang="de-DE" altLang="de-DE"/>
          </a:p>
        </p:txBody>
      </p:sp>
    </p:spTree>
    <p:extLst>
      <p:ext uri="{BB962C8B-B14F-4D97-AF65-F5344CB8AC3E}">
        <p14:creationId xmlns:p14="http://schemas.microsoft.com/office/powerpoint/2010/main" val="86582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الأستنتاجات السريعة</a:t>
            </a:r>
            <a:br>
              <a:rPr lang="ar-SA" altLang="de-DE" sz="3600">
                <a:solidFill>
                  <a:srgbClr val="004992"/>
                </a:solidFill>
                <a:latin typeface="+mn-lt"/>
                <a:ea typeface="+mn-ea"/>
                <a:cs typeface="+mn-cs"/>
              </a:rPr>
            </a:br>
            <a:r>
              <a:rPr lang="he-IL" altLang="de-DE">
                <a:solidFill>
                  <a:srgbClr val="004992"/>
                </a:solidFill>
                <a:latin typeface="+mn-lt"/>
                <a:ea typeface="+mn-ea"/>
                <a:cs typeface="+mn-cs"/>
              </a:rPr>
              <a:t>ב</a:t>
            </a:r>
            <a:r>
              <a:rPr lang="ar-SA" altLang="de-DE">
                <a:solidFill>
                  <a:srgbClr val="004992"/>
                </a:solidFill>
                <a:latin typeface="+mn-lt"/>
                <a:ea typeface="+mn-ea"/>
                <a:cs typeface="+mn-cs"/>
              </a:rPr>
              <a:t>في أي نوع من الحالات بإمكاننا استخلاص النتائج دون معرفة الحقيقة الكاملة؟</a:t>
            </a:r>
            <a:endParaRPr lang="de-DE" altLang="de-DE">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594348018"/>
              </p:ext>
            </p:extLst>
          </p:nvPr>
        </p:nvGraphicFramePr>
        <p:xfrm>
          <a:off x="408955" y="2416737"/>
          <a:ext cx="11376000" cy="3749056"/>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متى؟</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تكون لدينا فرص محدودة الحصول على المعلومات.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a:t>
                      </a:r>
                      <a:r>
                        <a:rPr kumimoji="0" lang="ar-SA" sz="2400" b="0" i="0" u="none" strike="noStrike" cap="none" normalizeH="0" baseline="0">
                          <a:ln>
                            <a:noFill/>
                          </a:ln>
                          <a:solidFill>
                            <a:srgbClr val="333333"/>
                          </a:solidFill>
                          <a:effectLst/>
                          <a:latin typeface="+mn-lt"/>
                          <a:ea typeface="+mn-ea"/>
                          <a:cs typeface="+mn-cs"/>
                        </a:rPr>
                        <a:t>تكون لدينا بعض </a:t>
                      </a:r>
                      <a:r>
                        <a:rPr kumimoji="0" lang="ar-SA" sz="2400" b="0" i="0" u="none" strike="noStrike" cap="none" normalizeH="0" baseline="0" dirty="0">
                          <a:ln>
                            <a:noFill/>
                          </a:ln>
                          <a:solidFill>
                            <a:srgbClr val="333333"/>
                          </a:solidFill>
                          <a:effectLst/>
                          <a:latin typeface="+mn-lt"/>
                          <a:ea typeface="+mn-ea"/>
                          <a:cs typeface="+mn-cs"/>
                        </a:rPr>
                        <a:t>الخبرة السابقة، ونحن نعمم هده.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القرار لا يهم حقا.</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3E7433EB-03E4-4930-AF07-F38DE174C3D9}" type="slidenum">
              <a:rPr lang="en-US" altLang="de-DE" smtClean="0"/>
              <a:pPr/>
              <a:t>5</a:t>
            </a:fld>
            <a:endParaRPr lang="de-DE" altLang="de-DE"/>
          </a:p>
        </p:txBody>
      </p:sp>
    </p:spTree>
    <p:extLst>
      <p:ext uri="{BB962C8B-B14F-4D97-AF65-F5344CB8AC3E}">
        <p14:creationId xmlns:p14="http://schemas.microsoft.com/office/powerpoint/2010/main" val="3301184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الأستنتاجات السريعة</a:t>
            </a:r>
            <a:br>
              <a:rPr lang="ar-SA" altLang="de-DE" sz="3600">
                <a:solidFill>
                  <a:srgbClr val="004992"/>
                </a:solidFill>
                <a:latin typeface="+mn-lt"/>
                <a:ea typeface="+mn-ea"/>
                <a:cs typeface="+mn-cs"/>
              </a:rPr>
            </a:br>
            <a:r>
              <a:rPr lang="he-IL" altLang="de-DE">
                <a:solidFill>
                  <a:srgbClr val="004992"/>
                </a:solidFill>
                <a:latin typeface="+mn-lt"/>
                <a:ea typeface="+mn-ea"/>
                <a:cs typeface="+mn-cs"/>
              </a:rPr>
              <a:t>ב</a:t>
            </a:r>
            <a:r>
              <a:rPr lang="ar-SA" altLang="de-DE">
                <a:solidFill>
                  <a:srgbClr val="004992"/>
                </a:solidFill>
                <a:latin typeface="+mn-lt"/>
                <a:ea typeface="+mn-ea"/>
                <a:cs typeface="+mn-cs"/>
              </a:rPr>
              <a:t>في أي نوع من الحالات بإمكاننا استخلاص النتائج دون معرفة الحقيقة الكاملة؟</a:t>
            </a:r>
            <a:endParaRPr lang="de-DE" altLang="de-DE">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205069503"/>
              </p:ext>
            </p:extLst>
          </p:nvPr>
        </p:nvGraphicFramePr>
        <p:xfrm>
          <a:off x="408955" y="2416737"/>
          <a:ext cx="11376000" cy="3749056"/>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متى؟</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تكون لدينا فرص محدودة الحصول على المعلومات.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مقابلة العمل: إمكانية محدودة للتعرف على مكان العمل الجديد و على الزملاء الجدد.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a:t>
                      </a:r>
                      <a:r>
                        <a:rPr kumimoji="0" lang="ar-SA" sz="2400" b="0" i="0" u="none" strike="noStrike" cap="none" normalizeH="0" baseline="0">
                          <a:ln>
                            <a:noFill/>
                          </a:ln>
                          <a:solidFill>
                            <a:srgbClr val="333333"/>
                          </a:solidFill>
                          <a:effectLst/>
                          <a:latin typeface="+mn-lt"/>
                          <a:ea typeface="+mn-ea"/>
                          <a:cs typeface="+mn-cs"/>
                        </a:rPr>
                        <a:t>تكون لدينا بعض </a:t>
                      </a:r>
                      <a:r>
                        <a:rPr kumimoji="0" lang="ar-SA" sz="2400" b="0" i="0" u="none" strike="noStrike" cap="none" normalizeH="0" baseline="0" dirty="0">
                          <a:ln>
                            <a:noFill/>
                          </a:ln>
                          <a:solidFill>
                            <a:srgbClr val="333333"/>
                          </a:solidFill>
                          <a:effectLst/>
                          <a:latin typeface="+mn-lt"/>
                          <a:ea typeface="+mn-ea"/>
                          <a:cs typeface="+mn-cs"/>
                        </a:rPr>
                        <a:t>الخبرة السابقة، ونحن نعمم هده.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القرار لا يهم حقا.</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3E7433EB-03E4-4930-AF07-F38DE174C3D9}" type="slidenum">
              <a:rPr lang="en-US" altLang="de-DE" smtClean="0"/>
              <a:pPr/>
              <a:t>6</a:t>
            </a:fld>
            <a:endParaRPr lang="de-DE" altLang="de-DE"/>
          </a:p>
        </p:txBody>
      </p:sp>
    </p:spTree>
    <p:extLst>
      <p:ext uri="{BB962C8B-B14F-4D97-AF65-F5344CB8AC3E}">
        <p14:creationId xmlns:p14="http://schemas.microsoft.com/office/powerpoint/2010/main" val="216712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الأستنتاجات السريعة</a:t>
            </a:r>
            <a:br>
              <a:rPr lang="ar-SA" altLang="de-DE" sz="3600">
                <a:solidFill>
                  <a:srgbClr val="004992"/>
                </a:solidFill>
                <a:latin typeface="+mn-lt"/>
                <a:ea typeface="+mn-ea"/>
                <a:cs typeface="+mn-cs"/>
              </a:rPr>
            </a:br>
            <a:r>
              <a:rPr lang="he-IL" altLang="de-DE">
                <a:solidFill>
                  <a:srgbClr val="004992"/>
                </a:solidFill>
                <a:latin typeface="+mn-lt"/>
                <a:ea typeface="+mn-ea"/>
                <a:cs typeface="+mn-cs"/>
              </a:rPr>
              <a:t>ב</a:t>
            </a:r>
            <a:r>
              <a:rPr lang="ar-SA" altLang="de-DE">
                <a:solidFill>
                  <a:srgbClr val="004992"/>
                </a:solidFill>
                <a:latin typeface="+mn-lt"/>
                <a:ea typeface="+mn-ea"/>
                <a:cs typeface="+mn-cs"/>
              </a:rPr>
              <a:t>في أي نوع من الحالات بإمكاننا استخلاص النتائج دون معرفة الحقيقة الكاملة؟</a:t>
            </a:r>
            <a:endParaRPr lang="de-DE" altLang="de-DE">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69295710"/>
              </p:ext>
            </p:extLst>
          </p:nvPr>
        </p:nvGraphicFramePr>
        <p:xfrm>
          <a:off x="408955" y="2416737"/>
          <a:ext cx="11376000" cy="3749056"/>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متى؟</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تكون لدينا فرص محدودة الحصول على المعلومات.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مقابلة العمل: إمكانية محدودة للتعرف على مكان العمل الجديد و على الزملاء الجدد.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a:t>
                      </a:r>
                      <a:r>
                        <a:rPr kumimoji="0" lang="ar-SA" sz="2400" b="0" i="0" u="none" strike="noStrike" cap="none" normalizeH="0" baseline="0">
                          <a:ln>
                            <a:noFill/>
                          </a:ln>
                          <a:solidFill>
                            <a:srgbClr val="333333"/>
                          </a:solidFill>
                          <a:effectLst/>
                          <a:latin typeface="+mn-lt"/>
                          <a:ea typeface="+mn-ea"/>
                          <a:cs typeface="+mn-cs"/>
                        </a:rPr>
                        <a:t>تكون لدينا بعض </a:t>
                      </a:r>
                      <a:r>
                        <a:rPr kumimoji="0" lang="ar-SA" sz="2400" b="0" i="0" u="none" strike="noStrike" cap="none" normalizeH="0" baseline="0" dirty="0">
                          <a:ln>
                            <a:noFill/>
                          </a:ln>
                          <a:solidFill>
                            <a:srgbClr val="333333"/>
                          </a:solidFill>
                          <a:effectLst/>
                          <a:latin typeface="+mn-lt"/>
                          <a:ea typeface="+mn-ea"/>
                          <a:cs typeface="+mn-cs"/>
                        </a:rPr>
                        <a:t>الخبرة السابقة، ونحن نعمم هده.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الأفكار السابقه يؤدي إلى الإفراط في التعميم (كمتال: ”تعرف شخص واحد، تعرف الكل“).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القرار لا يهم حقا.</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3E7433EB-03E4-4930-AF07-F38DE174C3D9}" type="slidenum">
              <a:rPr lang="en-US" altLang="de-DE" smtClean="0"/>
              <a:pPr/>
              <a:t>7</a:t>
            </a:fld>
            <a:endParaRPr lang="de-DE" altLang="de-DE"/>
          </a:p>
        </p:txBody>
      </p:sp>
    </p:spTree>
    <p:extLst>
      <p:ext uri="{BB962C8B-B14F-4D97-AF65-F5344CB8AC3E}">
        <p14:creationId xmlns:p14="http://schemas.microsoft.com/office/powerpoint/2010/main" val="2510445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الأستنتاجات السريعة</a:t>
            </a:r>
            <a:br>
              <a:rPr lang="ar-SA" altLang="de-DE" sz="3600">
                <a:solidFill>
                  <a:srgbClr val="004992"/>
                </a:solidFill>
                <a:latin typeface="+mn-lt"/>
                <a:ea typeface="+mn-ea"/>
                <a:cs typeface="+mn-cs"/>
              </a:rPr>
            </a:br>
            <a:r>
              <a:rPr lang="he-IL" altLang="de-DE">
                <a:solidFill>
                  <a:srgbClr val="004992"/>
                </a:solidFill>
                <a:latin typeface="+mn-lt"/>
                <a:ea typeface="+mn-ea"/>
                <a:cs typeface="+mn-cs"/>
              </a:rPr>
              <a:t>ב</a:t>
            </a:r>
            <a:r>
              <a:rPr lang="ar-SA" altLang="de-DE">
                <a:solidFill>
                  <a:srgbClr val="004992"/>
                </a:solidFill>
                <a:latin typeface="+mn-lt"/>
                <a:ea typeface="+mn-ea"/>
                <a:cs typeface="+mn-cs"/>
              </a:rPr>
              <a:t>في أي نوع من الحالات بإمكاننا استخلاص النتائج دون معرفة الحقيقة الكاملة؟</a:t>
            </a:r>
            <a:endParaRPr lang="de-DE" altLang="de-DE">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434934560"/>
              </p:ext>
            </p:extLst>
          </p:nvPr>
        </p:nvGraphicFramePr>
        <p:xfrm>
          <a:off x="408955" y="2416737"/>
          <a:ext cx="11376000" cy="3749056"/>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متى؟</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تكون لدينا فرص محدودة الحصول على المعلومات.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مقابلة العمل: إمكانية محدودة للتعرف على مكان العمل الجديد و على الزملاء الجدد.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a:t>
                      </a:r>
                      <a:r>
                        <a:rPr kumimoji="0" lang="ar-SA" sz="2400" b="0" i="0" u="none" strike="noStrike" cap="none" normalizeH="0" baseline="0">
                          <a:ln>
                            <a:noFill/>
                          </a:ln>
                          <a:solidFill>
                            <a:srgbClr val="333333"/>
                          </a:solidFill>
                          <a:effectLst/>
                          <a:latin typeface="+mn-lt"/>
                          <a:ea typeface="+mn-ea"/>
                          <a:cs typeface="+mn-cs"/>
                        </a:rPr>
                        <a:t>تكون لدينا بعض </a:t>
                      </a:r>
                      <a:r>
                        <a:rPr kumimoji="0" lang="ar-SA" sz="2400" b="0" i="0" u="none" strike="noStrike" cap="none" normalizeH="0" baseline="0" dirty="0">
                          <a:ln>
                            <a:noFill/>
                          </a:ln>
                          <a:solidFill>
                            <a:srgbClr val="333333"/>
                          </a:solidFill>
                          <a:effectLst/>
                          <a:latin typeface="+mn-lt"/>
                          <a:ea typeface="+mn-ea"/>
                          <a:cs typeface="+mn-cs"/>
                        </a:rPr>
                        <a:t>الخبرة السابقة، ونحن نعمم هده.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الأفكار السابقه يؤدي إلى الإفراط في التعميم (كمتال: ”تعرف شخص واحد، تعرف الكل“).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 عندما القرار لا يهم حقا.</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اختيار نوع </a:t>
                      </a:r>
                      <a:r>
                        <a:rPr kumimoji="0" lang="ar-SA" sz="2400" b="0" i="0" u="none" strike="noStrike" cap="none" normalizeH="0" baseline="0">
                          <a:ln>
                            <a:noFill/>
                          </a:ln>
                          <a:solidFill>
                            <a:srgbClr val="333333"/>
                          </a:solidFill>
                          <a:effectLst/>
                          <a:latin typeface="+mn-lt"/>
                          <a:ea typeface="+mn-ea"/>
                          <a:cs typeface="+mn-cs"/>
                        </a:rPr>
                        <a:t>الكعكة, نوع </a:t>
                      </a:r>
                      <a:r>
                        <a:rPr kumimoji="0" lang="ar-SA" sz="2400" b="0" i="0" u="none" strike="noStrike" cap="none" normalizeH="0" baseline="0" dirty="0">
                          <a:ln>
                            <a:noFill/>
                          </a:ln>
                          <a:solidFill>
                            <a:srgbClr val="333333"/>
                          </a:solidFill>
                          <a:effectLst/>
                          <a:latin typeface="+mn-lt"/>
                          <a:ea typeface="+mn-ea"/>
                          <a:cs typeface="+mn-cs"/>
                        </a:rPr>
                        <a:t>ولون الجوارب، وجبة الغذاء.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3E7433EB-03E4-4930-AF07-F38DE174C3D9}" type="slidenum">
              <a:rPr lang="en-US" altLang="de-DE" smtClean="0"/>
              <a:pPr/>
              <a:t>8</a:t>
            </a:fld>
            <a:endParaRPr lang="de-DE" altLang="de-DE"/>
          </a:p>
        </p:txBody>
      </p:sp>
    </p:spTree>
    <p:extLst>
      <p:ext uri="{BB962C8B-B14F-4D97-AF65-F5344CB8AC3E}">
        <p14:creationId xmlns:p14="http://schemas.microsoft.com/office/powerpoint/2010/main" val="3303141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الأستنتاجات السريعة</a:t>
            </a:r>
            <a:br>
              <a:rPr lang="ar-SA" sz="3600">
                <a:latin typeface="+mn-lt"/>
                <a:ea typeface="+mn-ea"/>
                <a:cs typeface="+mn-cs"/>
              </a:rPr>
            </a:br>
            <a:r>
              <a:rPr lang="ar-SA" sz="3600">
                <a:latin typeface="+mn-lt"/>
                <a:ea typeface="+mn-ea"/>
                <a:cs typeface="+mn-cs"/>
              </a:rPr>
              <a:t>“في العمل”</a:t>
            </a:r>
            <a:endParaRPr lang="en-US" sz="3600">
              <a:latin typeface="+mn-lt"/>
              <a:ea typeface="+mn-ea"/>
              <a:cs typeface="+mn-cs"/>
            </a:endParaRPr>
          </a:p>
        </p:txBody>
      </p:sp>
      <p:graphicFrame>
        <p:nvGraphicFramePr>
          <p:cNvPr id="14" name="Group 152"/>
          <p:cNvGraphicFramePr>
            <a:graphicFrameLocks noGrp="1"/>
          </p:cNvGraphicFramePr>
          <p:nvPr>
            <p:extLst>
              <p:ext uri="{D42A27DB-BD31-4B8C-83A1-F6EECF244321}">
                <p14:modId xmlns:p14="http://schemas.microsoft.com/office/powerpoint/2010/main" val="2331586783"/>
              </p:ext>
            </p:extLst>
          </p:nvPr>
        </p:nvGraphicFramePr>
        <p:xfrm>
          <a:off x="408955" y="2203704"/>
          <a:ext cx="11376000" cy="3983367"/>
        </p:xfrm>
        <a:graphic>
          <a:graphicData uri="http://schemas.openxmlformats.org/drawingml/2006/table">
            <a:tbl>
              <a:tblPr rtl="1">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المجال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المتال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lang="ar-SA" sz="2400" kern="1200" dirty="0">
                          <a:solidFill>
                            <a:schemeClr val="dk1"/>
                          </a:solidFill>
                          <a:effectLst/>
                          <a:latin typeface="+mn-lt"/>
                          <a:ea typeface="+mn-ea"/>
                          <a:cs typeface="+mn-cs"/>
                        </a:rPr>
                        <a:t>في عام 1983، نشرت مجلة ستيرن الإخبارية الألمانية (الألمانية للنجوم المذكرات اليومية المزعومة </a:t>
                      </a:r>
                      <a:r>
                        <a:rPr lang="ar-SY" sz="2400" kern="1200" dirty="0">
                          <a:solidFill>
                            <a:schemeClr val="dk1"/>
                          </a:solidFill>
                          <a:effectLst/>
                          <a:latin typeface="+mn-lt"/>
                          <a:ea typeface="+mn-ea"/>
                          <a:cs typeface="+mn-cs"/>
                        </a:rPr>
                        <a:t>( للزعيم الألماني النازي أدولف هتلر في ألمانيا </a:t>
                      </a:r>
                      <a:r>
                        <a:rPr lang="ar-SA" sz="2400" kern="1200" dirty="0">
                          <a:solidFill>
                            <a:schemeClr val="dk1"/>
                          </a:solidFill>
                          <a:effectLst/>
                          <a:latin typeface="+mn-lt"/>
                          <a:ea typeface="+mn-ea"/>
                          <a:cs typeface="+mn-cs"/>
                        </a:rPr>
                        <a:t>1933-1945</a:t>
                      </a:r>
                      <a:r>
                        <a:rPr lang="ar-SY" sz="2400" kern="1200" dirty="0">
                          <a:solidFill>
                            <a:schemeClr val="dk1"/>
                          </a:solidFill>
                          <a:effectLst/>
                          <a:latin typeface="+mn-lt"/>
                          <a:ea typeface="+mn-ea"/>
                          <a:cs typeface="+mn-cs"/>
                        </a:rPr>
                        <a:t>)</a:t>
                      </a:r>
                      <a:r>
                        <a:rPr lang="ar-SA" sz="2400" kern="1200" dirty="0">
                          <a:solidFill>
                            <a:schemeClr val="dk1"/>
                          </a:solidFill>
                          <a:effectLst/>
                          <a:latin typeface="+mn-lt"/>
                          <a:ea typeface="+mn-ea"/>
                          <a:cs typeface="+mn-cs"/>
                        </a:rPr>
                        <a:t>. دفعت المجلة 9.3 مليون مارك ألماني (حوالي 5 ملايين يورو) مقابل الحصول على المذكرات ، على الرغم من وجود مؤشرات مبكرة على تزويرها. على سبيل المثال، القصيدة التي - وِفْقاً لليوميات - التي كتبها هتلر تم الكشف عنها  كعمل لكاتب آخر في عام 1980</a:t>
                      </a:r>
                      <a:endParaRPr lang="de-DE" sz="2400" kern="1200" dirty="0">
                        <a:solidFill>
                          <a:schemeClr val="dk1"/>
                        </a:solidFill>
                        <a:effectLst/>
                        <a:latin typeface="+mn-lt"/>
                        <a:ea typeface="+mn-ea"/>
                        <a:cs typeface="+mn-cs"/>
                      </a:endParaRPr>
                    </a:p>
                    <a:p>
                      <a:pPr algn="r"/>
                      <a:r>
                        <a:rPr lang="ar-SA" sz="2400" kern="1200" dirty="0">
                          <a:solidFill>
                            <a:schemeClr val="dk1"/>
                          </a:solidFill>
                          <a:effectLst/>
                          <a:latin typeface="+mn-lt"/>
                          <a:ea typeface="+mn-ea"/>
                          <a:cs typeface="+mn-cs"/>
                        </a:rPr>
                        <a:t>وبعد أيام قليلة من نشر اليوميات في ستيرن، أثبت تحقيق من مكتب الشرطة الجنائية الاتحادية الألمانية من غير شك أن اليوميات مزيفة. وقد تم إنشاؤها من قبل مزور الفن كونراد كوجاو </a:t>
                      </a:r>
                      <a:endParaRPr lang="de-DE" sz="2400" kern="1200" dirty="0">
                        <a:solidFill>
                          <a:schemeClr val="dk1"/>
                        </a:solidFill>
                        <a:effectLst/>
                        <a:latin typeface="+mn-lt"/>
                        <a:ea typeface="+mn-ea"/>
                        <a:cs typeface="+mn-cs"/>
                      </a:endParaRPr>
                    </a:p>
                    <a:p>
                      <a:pPr algn="r"/>
                      <a:r>
                        <a:rPr lang="ar-SA" sz="2400" kern="1200" dirty="0">
                          <a:solidFill>
                            <a:schemeClr val="dk1"/>
                          </a:solidFill>
                          <a:effectLst/>
                          <a:latin typeface="+mn-lt"/>
                          <a:ea typeface="+mn-ea"/>
                          <a:cs typeface="+mn-cs"/>
                        </a:rPr>
                        <a:t>لو انتظر (ستيرن)  لاجراء التحقيق من ال(بي كي أي) لكان  بمنئى عن الفضيحة </a:t>
                      </a:r>
                      <a:r>
                        <a:rPr lang="de-DE" sz="2400" kern="1200" dirty="0">
                          <a:solidFill>
                            <a:schemeClr val="dk1"/>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Caption_12"/>
          <p:cNvSpPr txBox="1">
            <a:spLocks noChangeArrowheads="1"/>
          </p:cNvSpPr>
          <p:nvPr/>
        </p:nvSpPr>
        <p:spPr bwMode="auto">
          <a:xfrm>
            <a:off x="9481963" y="5091651"/>
            <a:ext cx="16846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Aft>
                <a:spcPts val="0"/>
              </a:spcAft>
              <a:buNone/>
            </a:pPr>
            <a:r>
              <a:rPr lang="ar-SA" sz="1600" b="0" dirty="0">
                <a:effectLst/>
                <a:latin typeface="+mn-lt"/>
                <a:ea typeface="Calibri" panose="020F0502020204030204" pitchFamily="34" charset="0"/>
                <a:cs typeface="Arial" panose="020B0604020202020204" pitchFamily="34" charset="0"/>
              </a:rPr>
              <a:t>غلاف مجلة شتيرن، التي نشرت</a:t>
            </a:r>
            <a:r>
              <a:rPr lang="de-DE" sz="1600" b="0" dirty="0">
                <a:effectLst/>
                <a:latin typeface="+mn-lt"/>
                <a:ea typeface="Calibri" panose="020F0502020204030204" pitchFamily="34" charset="0"/>
                <a:cs typeface="Arial" panose="020B0604020202020204" pitchFamily="34" charset="0"/>
              </a:rPr>
              <a:t> </a:t>
            </a:r>
            <a:r>
              <a:rPr lang="ar-SA" sz="1600" b="0" dirty="0">
                <a:effectLst/>
                <a:latin typeface="+mn-lt"/>
                <a:ea typeface="Calibri" panose="020F0502020204030204" pitchFamily="34" charset="0"/>
                <a:cs typeface="Arial" panose="020B0604020202020204" pitchFamily="34" charset="0"/>
              </a:rPr>
              <a:t>يوميات هتلر المزيفة</a:t>
            </a:r>
            <a:endParaRPr lang="de-DE" sz="1600" b="0" dirty="0">
              <a:effectLst/>
              <a:latin typeface="+mn-lt"/>
              <a:ea typeface="Calibri" panose="020F050202020403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3E7433EB-03E4-4930-AF07-F38DE174C3D9}" type="slidenum">
              <a:rPr lang="en-US" altLang="de-DE" smtClean="0"/>
              <a:pPr/>
              <a:t>9</a:t>
            </a:fld>
            <a:endParaRPr lang="de-DE" altLang="de-DE"/>
          </a:p>
        </p:txBody>
      </p:sp>
      <p:pic>
        <p:nvPicPr>
          <p:cNvPr id="8" name="Grafik 7" descr="Hitler Diaries - Wikipedia">
            <a:extLst>
              <a:ext uri="{FF2B5EF4-FFF2-40B4-BE49-F238E27FC236}">
                <a16:creationId xmlns:a16="http://schemas.microsoft.com/office/drawing/2014/main" id="{30CF8E6A-141C-4D54-8DD8-D074B35196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17461" y="2913089"/>
            <a:ext cx="1684601" cy="21968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aption_492547"/>
          <p:cNvSpPr txBox="1">
            <a:spLocks noChangeArrowheads="1"/>
          </p:cNvSpPr>
          <p:nvPr/>
        </p:nvSpPr>
        <p:spPr bwMode="auto">
          <a:xfrm>
            <a:off x="410220"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ar-SA" altLang="de-DE" sz="2000" b="0" dirty="0">
                <a:solidFill>
                  <a:srgbClr val="333333"/>
                </a:solidFill>
                <a:latin typeface="+mn-lt"/>
                <a:ea typeface="+mn-ea"/>
                <a:cs typeface="+mn-cs"/>
              </a:rPr>
              <a:t>ملكية مارلبورو من مجموعة </a:t>
            </a:r>
            <a:r>
              <a:rPr lang="ar-SA" altLang="de-DE" sz="2000" b="0" dirty="0">
                <a:solidFill>
                  <a:srgbClr val="333333"/>
                </a:solidFill>
              </a:rPr>
              <a:t>(</a:t>
            </a:r>
            <a:r>
              <a:rPr lang="ar-SA" altLang="de-DE" sz="2000" b="0" dirty="0">
                <a:solidFill>
                  <a:srgbClr val="333333"/>
                </a:solidFill>
                <a:latin typeface="+mn-lt"/>
                <a:ea typeface="+mn-ea"/>
                <a:cs typeface="+mn-cs"/>
              </a:rPr>
              <a:t>ك-ك-ك</a:t>
            </a:r>
            <a:r>
              <a:rPr lang="ar-SA" altLang="de-DE" sz="2000" b="0" dirty="0">
                <a:solidFill>
                  <a:srgbClr val="333333"/>
                </a:solidFill>
              </a:rPr>
              <a:t>)</a:t>
            </a:r>
            <a:r>
              <a:rPr lang="ar-SA" altLang="de-DE"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الأستنتاجات </a:t>
            </a:r>
            <a:r>
              <a:rPr lang="ar-SA" sz="3600">
                <a:solidFill>
                  <a:srgbClr val="004992"/>
                </a:solidFill>
                <a:latin typeface="+mn-lt"/>
                <a:ea typeface="+mn-ea"/>
                <a:cs typeface="+mn-cs"/>
              </a:rPr>
              <a:t>السريعة “في العمل”</a:t>
            </a:r>
            <a:br>
              <a:rPr lang="ar-SA" sz="3600" dirty="0">
                <a:solidFill>
                  <a:srgbClr val="004992"/>
                </a:solidFill>
                <a:latin typeface="+mn-lt"/>
                <a:ea typeface="+mn-ea"/>
                <a:cs typeface="+mn-cs"/>
              </a:rPr>
            </a:br>
            <a:r>
              <a:rPr lang="ar-SA" dirty="0">
                <a:solidFill>
                  <a:srgbClr val="004992"/>
                </a:solidFill>
                <a:latin typeface="+mn-lt"/>
                <a:ea typeface="+mn-ea"/>
                <a:cs typeface="+mn-cs"/>
              </a:rPr>
              <a:t>- قصص جديدة –</a:t>
            </a:r>
            <a:br>
              <a:rPr lang="ar-SA" dirty="0">
                <a:solidFill>
                  <a:srgbClr val="004992"/>
                </a:solidFill>
                <a:latin typeface="+mn-lt"/>
                <a:ea typeface="+mn-ea"/>
                <a:cs typeface="+mn-cs"/>
              </a:rPr>
            </a:br>
            <a:r>
              <a:rPr lang="ar-SA" sz="1800" dirty="0">
                <a:solidFill>
                  <a:srgbClr val="004992"/>
                </a:solidFill>
              </a:rPr>
              <a:t>(لممارسةتمرين بديل انظر نهاية إلى العرض التقديمي)</a:t>
            </a:r>
            <a:endParaRPr lang="en-US" dirty="0">
              <a:solidFill>
                <a:srgbClr val="004992"/>
              </a:solidFill>
              <a:latin typeface="+mn-lt"/>
              <a:ea typeface="+mn-ea"/>
              <a:cs typeface="+mn-cs"/>
            </a:endParaRPr>
          </a:p>
        </p:txBody>
      </p:sp>
      <p:graphicFrame>
        <p:nvGraphicFramePr>
          <p:cNvPr id="22" name="Group 26"/>
          <p:cNvGraphicFramePr>
            <a:graphicFrameLocks noGrp="1"/>
          </p:cNvGraphicFramePr>
          <p:nvPr>
            <p:extLst>
              <p:ext uri="{D42A27DB-BD31-4B8C-83A1-F6EECF244321}">
                <p14:modId xmlns:p14="http://schemas.microsoft.com/office/powerpoint/2010/main" val="2789295101"/>
              </p:ext>
            </p:extLst>
          </p:nvPr>
        </p:nvGraphicFramePr>
        <p:xfrm>
          <a:off x="408955" y="2697480"/>
          <a:ext cx="11376000" cy="3931920"/>
        </p:xfrm>
        <a:graphic>
          <a:graphicData uri="http://schemas.openxmlformats.org/drawingml/2006/table">
            <a:tbl>
              <a:tblPr rtl="1">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منذ منتصف 1980 كانت هناك شائعات بأن هناك علامات على حزمة مارلبورو تشير على مجموعة كو كو كلوكس.</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ar-SA" sz="1800" b="1" i="0" u="none" strike="noStrike" cap="none" normalizeH="0" baseline="0" dirty="0">
                          <a:ln>
                            <a:noFill/>
                          </a:ln>
                          <a:solidFill>
                            <a:srgbClr val="333333"/>
                          </a:solidFill>
                          <a:effectLst/>
                          <a:latin typeface="+mn-lt"/>
                          <a:ea typeface="+mn-ea"/>
                          <a:cs typeface="+mn-cs"/>
                        </a:rPr>
                        <a:t>مع الرأي:</a:t>
                      </a:r>
                    </a:p>
                    <a:p>
                      <a:pPr marL="0" marR="0" lvl="0" indent="0" algn="r" defTabSz="914400" rtl="1" eaLnBrk="1" fontAlgn="base" latinLnBrk="0" hangingPunct="1">
                        <a:lnSpc>
                          <a:spcPct val="100000"/>
                        </a:lnSpc>
                        <a:spcBef>
                          <a:spcPts val="0"/>
                        </a:spcBef>
                        <a:spcAft>
                          <a:spcPct val="0"/>
                        </a:spcAft>
                        <a:buClr>
                          <a:srgbClr val="FFFFFF"/>
                        </a:buClr>
                        <a:buSzTx/>
                        <a:buFont typeface="WingDings"/>
                        <a:buNone/>
                        <a:tabLst/>
                      </a:pPr>
                      <a:r>
                        <a:rPr kumimoji="0" lang="ar-SA" sz="1800" b="0" i="0" u="none" strike="noStrike" cap="none" normalizeH="0" baseline="0" dirty="0">
                          <a:ln>
                            <a:noFill/>
                          </a:ln>
                          <a:solidFill>
                            <a:srgbClr val="004992"/>
                          </a:solidFill>
                          <a:effectLst/>
                          <a:latin typeface="+mn-lt"/>
                          <a:ea typeface="+mn-ea"/>
                          <a:cs typeface="+mn-cs"/>
                        </a:rPr>
                        <a:t>؟؟؟</a:t>
                      </a:r>
                      <a:r>
                        <a:rPr kumimoji="0" lang="ar-SA" sz="1800" b="0" i="0" u="none" strike="noStrike" cap="none" normalizeH="0" baseline="0" dirty="0">
                          <a:ln>
                            <a:noFill/>
                          </a:ln>
                          <a:solidFill>
                            <a:srgbClr val="333333"/>
                          </a:solidFill>
                          <a:effectLst/>
                          <a:latin typeface="+mn-lt"/>
                          <a:ea typeface="+mn-ea"/>
                          <a:cs typeface="+mn-cs"/>
                        </a:rPr>
                        <a:t> </a:t>
                      </a:r>
                      <a:r>
                        <a:rPr kumimoji="0" lang="ar-SA" sz="1800" b="0" i="0" u="none" strike="noStrike" cap="none" normalizeH="0" baseline="0" dirty="0">
                          <a:ln>
                            <a:noFill/>
                          </a:ln>
                          <a:solidFill>
                            <a:srgbClr val="FFFFFF"/>
                          </a:solidFill>
                          <a:effectLst/>
                          <a:latin typeface="+mn-lt"/>
                          <a:ea typeface="+mn-ea"/>
                          <a:cs typeface="+mn-cs"/>
                        </a:rPr>
                        <a:t>العلامة الحمراء على الخلفية البيضاء تشكل حرف ”ك“.</a:t>
                      </a:r>
                    </a:p>
                    <a:p>
                      <a:pPr marL="285750" marR="0" lvl="0" indent="-285750" algn="r" defTabSz="914400" rtl="1" eaLnBrk="1" fontAlgn="base" latinLnBrk="0" hangingPunct="1">
                        <a:lnSpc>
                          <a:spcPct val="100000"/>
                        </a:lnSpc>
                        <a:spcBef>
                          <a:spcPts val="0"/>
                        </a:spcBef>
                        <a:spcAft>
                          <a:spcPct val="0"/>
                        </a:spcAft>
                        <a:buClr>
                          <a:srgbClr val="FFFFFF"/>
                        </a:buClr>
                        <a:buSzTx/>
                        <a:buFont typeface="WingDings"/>
                        <a:buChar char=""/>
                        <a:tabLst/>
                      </a:pPr>
                      <a:r>
                        <a:rPr kumimoji="0" lang="ar-SA" sz="1800" b="0" i="0" u="none" strike="noStrike" cap="none" normalizeH="0" baseline="0" dirty="0">
                          <a:ln>
                            <a:noFill/>
                          </a:ln>
                          <a:solidFill>
                            <a:srgbClr val="FFFFFF"/>
                          </a:solidFill>
                          <a:effectLst/>
                          <a:latin typeface="+mn-lt"/>
                          <a:ea typeface="+mn-ea"/>
                          <a:cs typeface="+mn-cs"/>
                        </a:rPr>
                        <a:t>”مار“ مقلوبة تقرأ ”يهودي“ - إيبرومقلوبة تبدو مثل ”رهيبي“ = يهودي رهيبي (انظر يمين)</a:t>
                      </a:r>
                    </a:p>
                    <a:p>
                      <a:pPr marL="285750" marR="0" lvl="0" indent="-285750" algn="r" defTabSz="914400" rtl="1" eaLnBrk="1" fontAlgn="base" latinLnBrk="0" hangingPunct="1">
                        <a:lnSpc>
                          <a:spcPct val="100000"/>
                        </a:lnSpc>
                        <a:spcBef>
                          <a:spcPts val="0"/>
                        </a:spcBef>
                        <a:spcAft>
                          <a:spcPct val="0"/>
                        </a:spcAft>
                        <a:buClr>
                          <a:srgbClr val="FFFFFF"/>
                        </a:buClr>
                        <a:buSzTx/>
                        <a:buFont typeface="WingDings"/>
                        <a:buChar char=""/>
                        <a:tabLst/>
                      </a:pPr>
                      <a:r>
                        <a:rPr kumimoji="0" lang="ar-SA" sz="1800" b="0" i="0" u="none" strike="noStrike" cap="none" normalizeH="0" baseline="0" dirty="0">
                          <a:ln>
                            <a:noFill/>
                          </a:ln>
                          <a:solidFill>
                            <a:srgbClr val="FFFFFF"/>
                          </a:solidFill>
                          <a:effectLst/>
                          <a:latin typeface="+mn-lt"/>
                          <a:ea typeface="+mn-ea"/>
                          <a:cs typeface="+mn-cs"/>
                        </a:rPr>
                        <a:t>ويعتقد أن شعار،فني،فيدي،فيسي (انا دخلت، رأيت، ربحت) هدا شعارا لل ككك.</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1800" b="1" i="0" u="none" strike="noStrike" cap="none" normalizeH="0" baseline="0" dirty="0">
                          <a:ln>
                            <a:noFill/>
                          </a:ln>
                          <a:solidFill>
                            <a:srgbClr val="333333"/>
                          </a:solidFill>
                          <a:effectLst/>
                          <a:latin typeface="+mn-lt"/>
                          <a:ea typeface="+mn-ea"/>
                          <a:cs typeface="+mn-cs"/>
                        </a:rPr>
                        <a:t>ظد الرأي:</a:t>
                      </a:r>
                    </a:p>
                    <a:p>
                      <a:pPr marL="0" marR="0" lvl="0" indent="0" algn="r" defTabSz="914400" rtl="1" eaLnBrk="1" fontAlgn="base" latinLnBrk="0" hangingPunct="1">
                        <a:lnSpc>
                          <a:spcPct val="100000"/>
                        </a:lnSpc>
                        <a:spcBef>
                          <a:spcPts val="0"/>
                        </a:spcBef>
                        <a:spcAft>
                          <a:spcPct val="0"/>
                        </a:spcAft>
                        <a:buClr>
                          <a:srgbClr val="FFFFFF"/>
                        </a:buClr>
                        <a:buSzTx/>
                        <a:buFont typeface="WingDings"/>
                        <a:buNone/>
                        <a:tabLst/>
                      </a:pPr>
                      <a:r>
                        <a:rPr kumimoji="0" lang="ar-SA" sz="1800" b="0" i="0" u="none" strike="noStrike" cap="none" normalizeH="0" baseline="0" dirty="0">
                          <a:ln>
                            <a:noFill/>
                          </a:ln>
                          <a:solidFill>
                            <a:srgbClr val="004992"/>
                          </a:solidFill>
                          <a:effectLst/>
                          <a:latin typeface="+mn-lt"/>
                          <a:ea typeface="+mn-ea"/>
                          <a:cs typeface="+mn-cs"/>
                        </a:rPr>
                        <a:t>؟؟؟</a:t>
                      </a:r>
                      <a:r>
                        <a:rPr kumimoji="0" lang="ar-SA" sz="1800" b="0" i="0" u="none" strike="noStrike" cap="none" normalizeH="0" baseline="0" dirty="0">
                          <a:ln>
                            <a:noFill/>
                          </a:ln>
                          <a:solidFill>
                            <a:srgbClr val="FFFFFF"/>
                          </a:solidFill>
                          <a:effectLst/>
                          <a:latin typeface="+mn-lt"/>
                          <a:ea typeface="+mn-ea"/>
                          <a:cs typeface="+mn-cs"/>
                        </a:rPr>
                        <a:t>أسست مارلبورو من خلال فيليب موريس، رجل إنجليزي، ليس له علاقة مع مجموعة الككك. </a:t>
                      </a:r>
                    </a:p>
                    <a:p>
                      <a:pPr marL="285750" marR="0" lvl="0" indent="-285750" algn="r" defTabSz="914400" rtl="1" eaLnBrk="1" fontAlgn="base" latinLnBrk="0" hangingPunct="1">
                        <a:lnSpc>
                          <a:spcPct val="100000"/>
                        </a:lnSpc>
                        <a:spcBef>
                          <a:spcPts val="0"/>
                        </a:spcBef>
                        <a:spcAft>
                          <a:spcPct val="0"/>
                        </a:spcAft>
                        <a:buClr>
                          <a:srgbClr val="FFFFFF"/>
                        </a:buClr>
                        <a:buSzTx/>
                        <a:buFont typeface="WingDings"/>
                        <a:buChar char=""/>
                        <a:tabLst/>
                      </a:pPr>
                      <a:r>
                        <a:rPr kumimoji="0" lang="ar-SA" sz="1800" b="0" i="0" u="none" strike="noStrike" cap="none" normalizeH="0" baseline="0" dirty="0">
                          <a:ln>
                            <a:noFill/>
                          </a:ln>
                          <a:solidFill>
                            <a:srgbClr val="FFFFFF"/>
                          </a:solidFill>
                          <a:effectLst/>
                          <a:latin typeface="+mn-lt"/>
                          <a:ea typeface="+mn-ea"/>
                          <a:cs typeface="+mn-cs"/>
                        </a:rPr>
                        <a:t>كان اسمه  مارلبورومتل شارع مصنع في لندن: الشارع مارلبورو.</a:t>
                      </a:r>
                    </a:p>
                    <a:p>
                      <a:pPr marL="285750" marR="0" lvl="0" indent="-285750" algn="r" defTabSz="914400" rtl="1" eaLnBrk="1" fontAlgn="base" latinLnBrk="0" hangingPunct="1">
                        <a:lnSpc>
                          <a:spcPct val="100000"/>
                        </a:lnSpc>
                        <a:spcBef>
                          <a:spcPts val="0"/>
                        </a:spcBef>
                        <a:spcAft>
                          <a:spcPct val="0"/>
                        </a:spcAft>
                        <a:buClr>
                          <a:srgbClr val="FFFFFF"/>
                        </a:buClr>
                        <a:buSzTx/>
                        <a:buFont typeface="WingDings"/>
                        <a:buChar char=""/>
                        <a:tabLst/>
                      </a:pPr>
                      <a:r>
                        <a:rPr kumimoji="0" lang="ar-SA" sz="1800" b="0" i="0" u="none" strike="noStrike" cap="none" normalizeH="0" baseline="0" dirty="0">
                          <a:ln>
                            <a:noFill/>
                          </a:ln>
                          <a:solidFill>
                            <a:srgbClr val="FFFFFF"/>
                          </a:solidFill>
                          <a:effectLst/>
                          <a:latin typeface="+mn-lt"/>
                          <a:ea typeface="+mn-ea"/>
                          <a:cs typeface="+mn-cs"/>
                        </a:rPr>
                        <a:t>الا سم لا علاقة له بمجموعة الككك.</a:t>
                      </a:r>
                      <a:endParaRPr kumimoji="0" lang="de-DE" sz="18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580"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2"/>
          <p:cNvSpPr txBox="1">
            <a:spLocks noChangeArrowheads="1"/>
          </p:cNvSpPr>
          <p:nvPr/>
        </p:nvSpPr>
        <p:spPr bwMode="auto">
          <a:xfrm>
            <a:off x="790700"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27" name="Caption_20"/>
          <p:cNvSpPr txBox="1">
            <a:spLocks noChangeArrowheads="1"/>
          </p:cNvSpPr>
          <p:nvPr/>
        </p:nvSpPr>
        <p:spPr bwMode="auto">
          <a:xfrm rot="10788152">
            <a:off x="1453072"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28695" name="Text Box 19"/>
          <p:cNvSpPr txBox="1">
            <a:spLocks noChangeArrowheads="1"/>
          </p:cNvSpPr>
          <p:nvPr/>
        </p:nvSpPr>
        <p:spPr bwMode="auto">
          <a:xfrm>
            <a:off x="427459" y="6231592"/>
            <a:ext cx="30175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ctr" eaLnBrk="1" hangingPunct="1">
              <a:spcBef>
                <a:spcPct val="50000"/>
              </a:spcBef>
              <a:buClrTx/>
              <a:buFontTx/>
              <a:buNone/>
            </a:pPr>
            <a:r>
              <a:rPr lang="de-DE" altLang="de-DE" sz="2000" b="0" dirty="0">
                <a:solidFill>
                  <a:srgbClr val="333333"/>
                </a:solidFill>
                <a:latin typeface="+mn-lt"/>
                <a:ea typeface="+mn-ea"/>
                <a:cs typeface="+mn-cs"/>
              </a:rPr>
              <a:t>lboro = orobl = </a:t>
            </a:r>
            <a:r>
              <a:rPr lang="ar-AE" altLang="de-DE" sz="2000" b="0" dirty="0">
                <a:solidFill>
                  <a:srgbClr val="333333"/>
                </a:solidFill>
                <a:latin typeface="+mn-lt"/>
                <a:ea typeface="+mn-ea"/>
                <a:cs typeface="+mn-cs"/>
              </a:rPr>
              <a:t>رهيبي</a:t>
            </a:r>
            <a:endParaRPr lang="en-US" altLang="de-DE" sz="2000" b="0" dirty="0">
              <a:solidFill>
                <a:srgbClr val="333333"/>
              </a:solidFill>
              <a:latin typeface="+mn-lt"/>
              <a:ea typeface="+mn-ea"/>
              <a:cs typeface="+mn-cs"/>
            </a:endParaRPr>
          </a:p>
        </p:txBody>
      </p:sp>
      <p:sp>
        <p:nvSpPr>
          <p:cNvPr id="28694" name="Text Box 23"/>
          <p:cNvSpPr txBox="1">
            <a:spLocks noChangeArrowheads="1"/>
          </p:cNvSpPr>
          <p:nvPr/>
        </p:nvSpPr>
        <p:spPr bwMode="auto">
          <a:xfrm>
            <a:off x="1916540" y="5880844"/>
            <a:ext cx="100584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50000"/>
              </a:spcBef>
              <a:buClrTx/>
              <a:buFontTx/>
              <a:buNone/>
            </a:pPr>
            <a:r>
              <a:rPr lang="de-DE" altLang="de-DE" sz="2000" b="0" dirty="0">
                <a:solidFill>
                  <a:srgbClr val="333333"/>
                </a:solidFill>
                <a:latin typeface="+mn-lt"/>
                <a:ea typeface="+mn-ea"/>
                <a:cs typeface="+mn-cs"/>
              </a:rPr>
              <a:t>=</a:t>
            </a:r>
            <a:r>
              <a:rPr lang="ar-AE" altLang="de-DE" sz="2000" b="0" dirty="0">
                <a:solidFill>
                  <a:srgbClr val="333333"/>
                </a:solidFill>
                <a:latin typeface="+mn-lt"/>
                <a:ea typeface="+mn-ea"/>
                <a:cs typeface="+mn-cs"/>
              </a:rPr>
              <a:t>?يهودي</a:t>
            </a:r>
            <a:r>
              <a:rPr lang="de-DE" altLang="de-DE" sz="2000" b="0" dirty="0">
                <a:solidFill>
                  <a:srgbClr val="333333"/>
                </a:solidFill>
                <a:latin typeface="+mn-lt"/>
                <a:ea typeface="+mn-ea"/>
                <a:cs typeface="+mn-cs"/>
              </a:rPr>
              <a:t> </a:t>
            </a:r>
            <a:endParaRPr lang="en-US" altLang="de-DE" sz="2000" b="0" dirty="0">
              <a:solidFill>
                <a:srgbClr val="333333"/>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p:txBody>
          <a:bodyPr/>
          <a:lstStyle/>
          <a:p>
            <a:fld id="{3E7433EB-03E4-4930-AF07-F38DE174C3D9}" type="slidenum">
              <a:rPr lang="en-US"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aption_492547"/>
          <p:cNvSpPr txBox="1">
            <a:spLocks noChangeArrowheads="1"/>
          </p:cNvSpPr>
          <p:nvPr/>
        </p:nvSpPr>
        <p:spPr bwMode="auto">
          <a:xfrm>
            <a:off x="410220"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ar-SA" altLang="de-DE" sz="2000" b="0" dirty="0">
                <a:solidFill>
                  <a:srgbClr val="333333"/>
                </a:solidFill>
                <a:latin typeface="+mn-lt"/>
                <a:ea typeface="+mn-ea"/>
                <a:cs typeface="+mn-cs"/>
              </a:rPr>
              <a:t>ملكية مارلبورو من مجموعة </a:t>
            </a:r>
            <a:r>
              <a:rPr lang="ar-SA" altLang="de-DE" sz="2000" b="0" dirty="0">
                <a:solidFill>
                  <a:srgbClr val="333333"/>
                </a:solidFill>
              </a:rPr>
              <a:t>(</a:t>
            </a:r>
            <a:r>
              <a:rPr lang="ar-SA" altLang="de-DE" sz="2000" b="0" dirty="0">
                <a:solidFill>
                  <a:srgbClr val="333333"/>
                </a:solidFill>
                <a:latin typeface="+mn-lt"/>
                <a:ea typeface="+mn-ea"/>
                <a:cs typeface="+mn-cs"/>
              </a:rPr>
              <a:t>ك-ك-ك</a:t>
            </a:r>
            <a:r>
              <a:rPr lang="ar-SA" altLang="de-DE" sz="2000" b="0" dirty="0">
                <a:solidFill>
                  <a:srgbClr val="333333"/>
                </a:solidFill>
              </a:rPr>
              <a:t>)</a:t>
            </a:r>
            <a:r>
              <a:rPr lang="ar-SA" altLang="de-DE"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الأستنتاجات </a:t>
            </a:r>
            <a:r>
              <a:rPr lang="ar-SA" sz="3600">
                <a:solidFill>
                  <a:srgbClr val="004992"/>
                </a:solidFill>
                <a:latin typeface="+mn-lt"/>
                <a:ea typeface="+mn-ea"/>
                <a:cs typeface="+mn-cs"/>
              </a:rPr>
              <a:t>السريعة “في العمل”</a:t>
            </a:r>
            <a:br>
              <a:rPr lang="ar-SA" sz="3600" dirty="0">
                <a:solidFill>
                  <a:srgbClr val="004992"/>
                </a:solidFill>
                <a:latin typeface="+mn-lt"/>
                <a:ea typeface="+mn-ea"/>
                <a:cs typeface="+mn-cs"/>
              </a:rPr>
            </a:br>
            <a:r>
              <a:rPr lang="ar-SA" dirty="0">
                <a:solidFill>
                  <a:srgbClr val="004992"/>
                </a:solidFill>
                <a:latin typeface="+mn-lt"/>
                <a:ea typeface="+mn-ea"/>
                <a:cs typeface="+mn-cs"/>
              </a:rPr>
              <a:t>- قصص جديدة -</a:t>
            </a:r>
            <a:endParaRPr lang="en-US" dirty="0">
              <a:solidFill>
                <a:srgbClr val="004992"/>
              </a:solidFill>
              <a:latin typeface="+mn-lt"/>
              <a:ea typeface="+mn-ea"/>
              <a:cs typeface="+mn-cs"/>
            </a:endParaRPr>
          </a:p>
        </p:txBody>
      </p:sp>
      <p:graphicFrame>
        <p:nvGraphicFramePr>
          <p:cNvPr id="22" name="Group 26"/>
          <p:cNvGraphicFramePr>
            <a:graphicFrameLocks noGrp="1"/>
          </p:cNvGraphicFramePr>
          <p:nvPr>
            <p:extLst>
              <p:ext uri="{D42A27DB-BD31-4B8C-83A1-F6EECF244321}">
                <p14:modId xmlns:p14="http://schemas.microsoft.com/office/powerpoint/2010/main" val="1373839536"/>
              </p:ext>
            </p:extLst>
          </p:nvPr>
        </p:nvGraphicFramePr>
        <p:xfrm>
          <a:off x="408955" y="2697480"/>
          <a:ext cx="11376000" cy="3931920"/>
        </p:xfrm>
        <a:graphic>
          <a:graphicData uri="http://schemas.openxmlformats.org/drawingml/2006/table">
            <a:tbl>
              <a:tblPr rtl="1">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a:ln>
                            <a:noFill/>
                          </a:ln>
                          <a:solidFill>
                            <a:srgbClr val="333333"/>
                          </a:solidFill>
                          <a:effectLst/>
                          <a:latin typeface="+mn-lt"/>
                          <a:ea typeface="+mn-ea"/>
                          <a:cs typeface="+mn-cs"/>
                        </a:rPr>
                        <a:t>منذ منتصف 1980 كانت هناك شائعات بأن هناك علامات على حزمة مارلبورو تشير على مجموعة كو كو كلوكس.</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ar-SA" sz="1800" b="1" i="0" u="none" strike="noStrike" cap="none" normalizeH="0" baseline="0" dirty="0">
                          <a:ln>
                            <a:noFill/>
                          </a:ln>
                          <a:solidFill>
                            <a:srgbClr val="333333"/>
                          </a:solidFill>
                          <a:effectLst/>
                          <a:latin typeface="+mn-lt"/>
                          <a:ea typeface="+mn-ea"/>
                          <a:cs typeface="+mn-cs"/>
                        </a:rPr>
                        <a:t>مع الرأي:</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العلامة الحمراء على الخلفية البيضاء تشكل حرف ”ك“.</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”مار“ مقلوبة تقرأ ”يهودي“ - إيبرومقلوبة تبدو مثل ”رهيبي“ = يهودي رهيبي (انظر يمين)</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ويعتقد أن شعار،فني،فيدي،فيسي (انا دخلت، رأيت، ربحت) هدا شعارا لل ككك.</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1800" b="1" i="0" u="none" strike="noStrike" cap="none" normalizeH="0" baseline="0" dirty="0">
                          <a:ln>
                            <a:noFill/>
                          </a:ln>
                          <a:solidFill>
                            <a:srgbClr val="333333"/>
                          </a:solidFill>
                          <a:effectLst/>
                          <a:latin typeface="+mn-lt"/>
                          <a:ea typeface="+mn-ea"/>
                          <a:cs typeface="+mn-cs"/>
                        </a:rPr>
                        <a:t>ظد الرأي:</a:t>
                      </a:r>
                    </a:p>
                    <a:p>
                      <a:pPr marL="0" marR="0" lvl="0" indent="0" algn="r" defTabSz="914400" rtl="1" eaLnBrk="1" fontAlgn="base" latinLnBrk="0" hangingPunct="1">
                        <a:lnSpc>
                          <a:spcPct val="100000"/>
                        </a:lnSpc>
                        <a:spcBef>
                          <a:spcPts val="0"/>
                        </a:spcBef>
                        <a:spcAft>
                          <a:spcPct val="0"/>
                        </a:spcAft>
                        <a:buClr>
                          <a:srgbClr val="FFFFFF"/>
                        </a:buClr>
                        <a:buSzTx/>
                        <a:buFont typeface="WingDings"/>
                        <a:buNone/>
                        <a:tabLst/>
                      </a:pPr>
                      <a:r>
                        <a:rPr kumimoji="0" lang="ar-SA" sz="1800" b="0" i="0" u="none" strike="noStrike" cap="none" normalizeH="0" baseline="0" dirty="0">
                          <a:ln>
                            <a:noFill/>
                          </a:ln>
                          <a:solidFill>
                            <a:srgbClr val="004992"/>
                          </a:solidFill>
                          <a:effectLst/>
                          <a:latin typeface="+mn-lt"/>
                          <a:ea typeface="+mn-ea"/>
                          <a:cs typeface="+mn-cs"/>
                        </a:rPr>
                        <a:t>؟؟؟</a:t>
                      </a:r>
                      <a:r>
                        <a:rPr kumimoji="0" lang="ar-SA" sz="1800" b="0" i="0" u="none" strike="noStrike" cap="none" normalizeH="0" baseline="0" dirty="0">
                          <a:ln>
                            <a:noFill/>
                          </a:ln>
                          <a:solidFill>
                            <a:srgbClr val="FFFFFF"/>
                          </a:solidFill>
                          <a:effectLst/>
                          <a:latin typeface="+mn-lt"/>
                          <a:ea typeface="+mn-ea"/>
                          <a:cs typeface="+mn-cs"/>
                        </a:rPr>
                        <a:t>تأسست مارلبورو من خلال فيليب موريس، رجل إنجليزي، ليس له علاقة مع مجموعة الككك. </a:t>
                      </a:r>
                    </a:p>
                    <a:p>
                      <a:pPr marL="285750" marR="0" lvl="0" indent="-285750" algn="r" defTabSz="914400" rtl="1" eaLnBrk="1" fontAlgn="base" latinLnBrk="0" hangingPunct="1">
                        <a:lnSpc>
                          <a:spcPct val="100000"/>
                        </a:lnSpc>
                        <a:spcBef>
                          <a:spcPts val="0"/>
                        </a:spcBef>
                        <a:spcAft>
                          <a:spcPct val="0"/>
                        </a:spcAft>
                        <a:buClr>
                          <a:srgbClr val="FFFFFF"/>
                        </a:buClr>
                        <a:buSzTx/>
                        <a:buFont typeface="WingDings"/>
                        <a:buChar char=""/>
                        <a:tabLst/>
                      </a:pPr>
                      <a:r>
                        <a:rPr kumimoji="0" lang="ar-SA" sz="1800" b="0" i="0" u="none" strike="noStrike" cap="none" normalizeH="0" baseline="0" dirty="0">
                          <a:ln>
                            <a:noFill/>
                          </a:ln>
                          <a:solidFill>
                            <a:srgbClr val="FFFFFF"/>
                          </a:solidFill>
                          <a:effectLst/>
                          <a:latin typeface="+mn-lt"/>
                          <a:ea typeface="+mn-ea"/>
                          <a:cs typeface="+mn-cs"/>
                        </a:rPr>
                        <a:t>كان اسمه  مارلبورومتل شارع مصنع في لندن: الشارع مارلبورو.</a:t>
                      </a:r>
                    </a:p>
                    <a:p>
                      <a:pPr marL="285750" marR="0" lvl="0" indent="-285750" algn="r" defTabSz="914400" rtl="1" eaLnBrk="1" fontAlgn="base" latinLnBrk="0" hangingPunct="1">
                        <a:lnSpc>
                          <a:spcPct val="100000"/>
                        </a:lnSpc>
                        <a:spcBef>
                          <a:spcPts val="0"/>
                        </a:spcBef>
                        <a:spcAft>
                          <a:spcPct val="0"/>
                        </a:spcAft>
                        <a:buClr>
                          <a:srgbClr val="FFFFFF"/>
                        </a:buClr>
                        <a:buSzTx/>
                        <a:buFont typeface="WingDings"/>
                        <a:buChar char=""/>
                        <a:tabLst/>
                      </a:pPr>
                      <a:r>
                        <a:rPr kumimoji="0" lang="ar-SA" sz="1800" b="0" i="0" u="none" strike="noStrike" cap="none" normalizeH="0" baseline="0" dirty="0">
                          <a:ln>
                            <a:noFill/>
                          </a:ln>
                          <a:solidFill>
                            <a:srgbClr val="FFFFFF"/>
                          </a:solidFill>
                          <a:effectLst/>
                          <a:latin typeface="+mn-lt"/>
                          <a:ea typeface="+mn-ea"/>
                          <a:cs typeface="+mn-cs"/>
                        </a:rPr>
                        <a:t>الا سم لا علاقة له بمجموعة الككك.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580"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2"/>
          <p:cNvSpPr txBox="1">
            <a:spLocks noChangeArrowheads="1"/>
          </p:cNvSpPr>
          <p:nvPr/>
        </p:nvSpPr>
        <p:spPr bwMode="auto">
          <a:xfrm>
            <a:off x="790700"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27" name="Caption_20"/>
          <p:cNvSpPr txBox="1">
            <a:spLocks noChangeArrowheads="1"/>
          </p:cNvSpPr>
          <p:nvPr/>
        </p:nvSpPr>
        <p:spPr bwMode="auto">
          <a:xfrm rot="10788152">
            <a:off x="1453072"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28695" name="Text Box 19"/>
          <p:cNvSpPr txBox="1">
            <a:spLocks noChangeArrowheads="1"/>
          </p:cNvSpPr>
          <p:nvPr/>
        </p:nvSpPr>
        <p:spPr bwMode="auto">
          <a:xfrm>
            <a:off x="427459" y="6231592"/>
            <a:ext cx="30175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ctr" eaLnBrk="1" hangingPunct="1">
              <a:spcBef>
                <a:spcPct val="50000"/>
              </a:spcBef>
              <a:buClrTx/>
              <a:buFontTx/>
              <a:buNone/>
            </a:pPr>
            <a:r>
              <a:rPr lang="de-DE" altLang="de-DE" sz="2000" b="0" dirty="0">
                <a:solidFill>
                  <a:srgbClr val="333333"/>
                </a:solidFill>
                <a:latin typeface="+mn-lt"/>
                <a:ea typeface="+mn-ea"/>
                <a:cs typeface="+mn-cs"/>
              </a:rPr>
              <a:t>lboro = orobl = </a:t>
            </a:r>
            <a:r>
              <a:rPr lang="ar-AE" altLang="de-DE" sz="2000" b="0" dirty="0">
                <a:solidFill>
                  <a:srgbClr val="333333"/>
                </a:solidFill>
                <a:latin typeface="+mn-lt"/>
                <a:ea typeface="+mn-ea"/>
                <a:cs typeface="+mn-cs"/>
              </a:rPr>
              <a:t>رهيبي</a:t>
            </a:r>
            <a:endParaRPr lang="en-US" altLang="de-DE" sz="2000" b="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3E7433EB-03E4-4930-AF07-F38DE174C3D9}" type="slidenum">
              <a:rPr lang="en-US" altLang="de-DE" smtClean="0"/>
              <a:pPr/>
              <a:t>11</a:t>
            </a:fld>
            <a:endParaRPr lang="de-DE" altLang="de-DE"/>
          </a:p>
        </p:txBody>
      </p:sp>
      <p:sp>
        <p:nvSpPr>
          <p:cNvPr id="12" name="Text Box 23">
            <a:extLst>
              <a:ext uri="{FF2B5EF4-FFF2-40B4-BE49-F238E27FC236}">
                <a16:creationId xmlns:a16="http://schemas.microsoft.com/office/drawing/2014/main" id="{BFE4AFE4-EF93-4B20-BAAD-DC40E4D688E0}"/>
              </a:ext>
            </a:extLst>
          </p:cNvPr>
          <p:cNvSpPr txBox="1">
            <a:spLocks noChangeArrowheads="1"/>
          </p:cNvSpPr>
          <p:nvPr/>
        </p:nvSpPr>
        <p:spPr bwMode="auto">
          <a:xfrm>
            <a:off x="1916540" y="5880844"/>
            <a:ext cx="100584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50000"/>
              </a:spcBef>
              <a:buClrTx/>
              <a:buFontTx/>
              <a:buNone/>
            </a:pPr>
            <a:r>
              <a:rPr lang="de-DE" altLang="de-DE" sz="2000" b="0" dirty="0">
                <a:solidFill>
                  <a:srgbClr val="333333"/>
                </a:solidFill>
                <a:latin typeface="+mn-lt"/>
                <a:ea typeface="+mn-ea"/>
                <a:cs typeface="+mn-cs"/>
              </a:rPr>
              <a:t>=</a:t>
            </a:r>
            <a:r>
              <a:rPr lang="ar-AE" altLang="de-DE" sz="2000" b="0" dirty="0">
                <a:solidFill>
                  <a:srgbClr val="333333"/>
                </a:solidFill>
                <a:latin typeface="+mn-lt"/>
                <a:ea typeface="+mn-ea"/>
                <a:cs typeface="+mn-cs"/>
              </a:rPr>
              <a:t>?يهودي</a:t>
            </a:r>
            <a:r>
              <a:rPr lang="de-DE" altLang="de-DE" sz="2000" b="0" dirty="0">
                <a:solidFill>
                  <a:srgbClr val="333333"/>
                </a:solidFill>
                <a:latin typeface="+mn-lt"/>
                <a:ea typeface="+mn-ea"/>
                <a:cs typeface="+mn-cs"/>
              </a:rPr>
              <a:t> </a:t>
            </a:r>
            <a:endParaRPr lang="en-US" altLang="de-DE" sz="2000" b="0" dirty="0">
              <a:solidFill>
                <a:srgbClr val="333333"/>
              </a:solidFill>
              <a:latin typeface="+mn-lt"/>
              <a:ea typeface="+mn-ea"/>
              <a:cs typeface="+mn-cs"/>
            </a:endParaRPr>
          </a:p>
        </p:txBody>
      </p:sp>
    </p:spTree>
    <p:extLst>
      <p:ext uri="{BB962C8B-B14F-4D97-AF65-F5344CB8AC3E}">
        <p14:creationId xmlns:p14="http://schemas.microsoft.com/office/powerpoint/2010/main" val="491931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aption_492547"/>
          <p:cNvSpPr txBox="1">
            <a:spLocks noChangeArrowheads="1"/>
          </p:cNvSpPr>
          <p:nvPr/>
        </p:nvSpPr>
        <p:spPr bwMode="auto">
          <a:xfrm>
            <a:off x="410220"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ar-SA" altLang="de-DE" sz="2000" b="0" dirty="0">
                <a:solidFill>
                  <a:srgbClr val="333333"/>
                </a:solidFill>
                <a:latin typeface="+mn-lt"/>
                <a:ea typeface="+mn-ea"/>
                <a:cs typeface="+mn-cs"/>
              </a:rPr>
              <a:t>ملكية مارلبورو من مجموعة </a:t>
            </a:r>
            <a:r>
              <a:rPr lang="ar-SA" altLang="de-DE" sz="2000" b="0" dirty="0">
                <a:solidFill>
                  <a:srgbClr val="333333"/>
                </a:solidFill>
              </a:rPr>
              <a:t>(</a:t>
            </a:r>
            <a:r>
              <a:rPr lang="ar-SA" altLang="de-DE" sz="2000" b="0" dirty="0">
                <a:solidFill>
                  <a:srgbClr val="333333"/>
                </a:solidFill>
                <a:latin typeface="+mn-lt"/>
                <a:ea typeface="+mn-ea"/>
                <a:cs typeface="+mn-cs"/>
              </a:rPr>
              <a:t>ك-ك-ك</a:t>
            </a:r>
            <a:r>
              <a:rPr lang="ar-SA" altLang="de-DE" sz="2000" b="0" dirty="0">
                <a:solidFill>
                  <a:srgbClr val="333333"/>
                </a:solidFill>
              </a:rPr>
              <a:t>)</a:t>
            </a:r>
            <a:r>
              <a:rPr lang="ar-SA" altLang="de-DE"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الأستنتاجات </a:t>
            </a:r>
            <a:r>
              <a:rPr lang="ar-SA" sz="3600">
                <a:solidFill>
                  <a:srgbClr val="004992"/>
                </a:solidFill>
                <a:latin typeface="+mn-lt"/>
                <a:ea typeface="+mn-ea"/>
                <a:cs typeface="+mn-cs"/>
              </a:rPr>
              <a:t>السريعة “في العمل”</a:t>
            </a:r>
            <a:br>
              <a:rPr lang="ar-SA" sz="3600" dirty="0">
                <a:solidFill>
                  <a:srgbClr val="004992"/>
                </a:solidFill>
                <a:latin typeface="+mn-lt"/>
                <a:ea typeface="+mn-ea"/>
                <a:cs typeface="+mn-cs"/>
              </a:rPr>
            </a:br>
            <a:r>
              <a:rPr lang="ar-SA" dirty="0">
                <a:solidFill>
                  <a:srgbClr val="004992"/>
                </a:solidFill>
                <a:latin typeface="+mn-lt"/>
                <a:ea typeface="+mn-ea"/>
                <a:cs typeface="+mn-cs"/>
              </a:rPr>
              <a:t>- قصص جديدة -</a:t>
            </a:r>
            <a:endParaRPr lang="en-US" dirty="0">
              <a:solidFill>
                <a:srgbClr val="004992"/>
              </a:solidFill>
              <a:latin typeface="+mn-lt"/>
              <a:ea typeface="+mn-ea"/>
              <a:cs typeface="+mn-cs"/>
            </a:endParaRPr>
          </a:p>
        </p:txBody>
      </p:sp>
      <p:graphicFrame>
        <p:nvGraphicFramePr>
          <p:cNvPr id="22" name="Group 26"/>
          <p:cNvGraphicFramePr>
            <a:graphicFrameLocks noGrp="1"/>
          </p:cNvGraphicFramePr>
          <p:nvPr>
            <p:extLst>
              <p:ext uri="{D42A27DB-BD31-4B8C-83A1-F6EECF244321}">
                <p14:modId xmlns:p14="http://schemas.microsoft.com/office/powerpoint/2010/main" val="367609904"/>
              </p:ext>
            </p:extLst>
          </p:nvPr>
        </p:nvGraphicFramePr>
        <p:xfrm>
          <a:off x="408955" y="2697480"/>
          <a:ext cx="11376000" cy="3931920"/>
        </p:xfrm>
        <a:graphic>
          <a:graphicData uri="http://schemas.openxmlformats.org/drawingml/2006/table">
            <a:tbl>
              <a:tblPr rtl="1">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dirty="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a:ln>
                            <a:noFill/>
                          </a:ln>
                          <a:solidFill>
                            <a:srgbClr val="333333"/>
                          </a:solidFill>
                          <a:effectLst/>
                          <a:latin typeface="+mn-lt"/>
                          <a:ea typeface="+mn-ea"/>
                          <a:cs typeface="+mn-cs"/>
                        </a:rPr>
                        <a:t>منذ منتصف 1980 كانت هناك شائعات بأن هناك علامات على حزمة مارلبورو تشير على مجموعة كو كو كلوكس.</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ar-SA" sz="1800" b="1" i="0" u="none" strike="noStrike" cap="none" normalizeH="0" baseline="0" dirty="0">
                          <a:ln>
                            <a:noFill/>
                          </a:ln>
                          <a:solidFill>
                            <a:srgbClr val="333333"/>
                          </a:solidFill>
                          <a:effectLst/>
                          <a:latin typeface="+mn-lt"/>
                          <a:ea typeface="+mn-ea"/>
                          <a:cs typeface="+mn-cs"/>
                        </a:rPr>
                        <a:t>مع الرأي:</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العلامة الحمراء على الخلفية البيضاء تشكل </a:t>
                      </a:r>
                      <a:r>
                        <a:rPr kumimoji="0" lang="ar-SA" sz="1800" b="0" i="0" u="none" strike="noStrike" cap="none" normalizeH="0" baseline="0">
                          <a:ln>
                            <a:noFill/>
                          </a:ln>
                          <a:solidFill>
                            <a:srgbClr val="333333"/>
                          </a:solidFill>
                          <a:effectLst/>
                          <a:latin typeface="+mn-lt"/>
                          <a:ea typeface="+mn-ea"/>
                          <a:cs typeface="+mn-cs"/>
                        </a:rPr>
                        <a:t>حرف ”ك“.</a:t>
                      </a:r>
                      <a:endParaRPr kumimoji="0" lang="ar-SA" sz="1800" b="0" i="0" u="none" strike="noStrike" cap="none" normalizeH="0" baseline="0" dirty="0">
                        <a:ln>
                          <a:noFill/>
                        </a:ln>
                        <a:solidFill>
                          <a:srgbClr val="333333"/>
                        </a:solidFill>
                        <a:effectLst/>
                        <a:latin typeface="+mn-lt"/>
                        <a:ea typeface="+mn-ea"/>
                        <a:cs typeface="+mn-cs"/>
                      </a:endParaRP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a:ln>
                            <a:noFill/>
                          </a:ln>
                          <a:solidFill>
                            <a:srgbClr val="333333"/>
                          </a:solidFill>
                          <a:effectLst/>
                          <a:latin typeface="+mn-lt"/>
                          <a:ea typeface="+mn-ea"/>
                          <a:cs typeface="+mn-cs"/>
                        </a:rPr>
                        <a:t>”مار“ </a:t>
                      </a:r>
                      <a:r>
                        <a:rPr kumimoji="0" lang="ar-SA" sz="1800" b="0" i="0" u="none" strike="noStrike" cap="none" normalizeH="0" baseline="0" dirty="0">
                          <a:ln>
                            <a:noFill/>
                          </a:ln>
                          <a:solidFill>
                            <a:srgbClr val="333333"/>
                          </a:solidFill>
                          <a:effectLst/>
                          <a:latin typeface="+mn-lt"/>
                          <a:ea typeface="+mn-ea"/>
                          <a:cs typeface="+mn-cs"/>
                        </a:rPr>
                        <a:t>مقلوبة </a:t>
                      </a:r>
                      <a:r>
                        <a:rPr kumimoji="0" lang="ar-SA" sz="1800" b="0" i="0" u="none" strike="noStrike" cap="none" normalizeH="0" baseline="0">
                          <a:ln>
                            <a:noFill/>
                          </a:ln>
                          <a:solidFill>
                            <a:srgbClr val="333333"/>
                          </a:solidFill>
                          <a:effectLst/>
                          <a:latin typeface="+mn-lt"/>
                          <a:ea typeface="+mn-ea"/>
                          <a:cs typeface="+mn-cs"/>
                        </a:rPr>
                        <a:t>تقرأ ”يهودي“ </a:t>
                      </a:r>
                      <a:r>
                        <a:rPr kumimoji="0" lang="ar-SA" sz="1800" b="0" i="0" u="none" strike="noStrike" cap="none" normalizeH="0" baseline="0" dirty="0">
                          <a:ln>
                            <a:noFill/>
                          </a:ln>
                          <a:solidFill>
                            <a:srgbClr val="333333"/>
                          </a:solidFill>
                          <a:effectLst/>
                          <a:latin typeface="+mn-lt"/>
                          <a:ea typeface="+mn-ea"/>
                          <a:cs typeface="+mn-cs"/>
                        </a:rPr>
                        <a:t>- إيبرومقلوبة </a:t>
                      </a:r>
                      <a:r>
                        <a:rPr kumimoji="0" lang="ar-SA" sz="1800" b="0" i="0" u="none" strike="noStrike" cap="none" normalizeH="0" baseline="0">
                          <a:ln>
                            <a:noFill/>
                          </a:ln>
                          <a:solidFill>
                            <a:srgbClr val="333333"/>
                          </a:solidFill>
                          <a:effectLst/>
                          <a:latin typeface="+mn-lt"/>
                          <a:ea typeface="+mn-ea"/>
                          <a:cs typeface="+mn-cs"/>
                        </a:rPr>
                        <a:t>تبدو مثل ”رهيبي“ </a:t>
                      </a:r>
                      <a:r>
                        <a:rPr kumimoji="0" lang="ar-SA" sz="1800" b="0" i="0" u="none" strike="noStrike" cap="none" normalizeH="0" baseline="0" dirty="0">
                          <a:ln>
                            <a:noFill/>
                          </a:ln>
                          <a:solidFill>
                            <a:srgbClr val="333333"/>
                          </a:solidFill>
                          <a:effectLst/>
                          <a:latin typeface="+mn-lt"/>
                          <a:ea typeface="+mn-ea"/>
                          <a:cs typeface="+mn-cs"/>
                        </a:rPr>
                        <a:t>= يهودي رهيبي (انظر يمين)</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ويعتقد أن شعار،فني،فيدي،فيسي (انا دخلت، رأيت، ربحت) هدا شعارا لل ككك.</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1800" b="1" i="0" u="none" strike="noStrike" cap="none" normalizeH="0" baseline="0" dirty="0">
                          <a:ln>
                            <a:noFill/>
                          </a:ln>
                          <a:solidFill>
                            <a:srgbClr val="333333"/>
                          </a:solidFill>
                          <a:effectLst/>
                          <a:latin typeface="+mn-lt"/>
                          <a:ea typeface="+mn-ea"/>
                          <a:cs typeface="+mn-cs"/>
                        </a:rPr>
                        <a:t>ظد الرأي:</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تأسست مارلبورو من خلال فيليب موريس، رجل إنجليزي، ليس له علاقة مع مجموعة الككك. </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a:ln>
                            <a:noFill/>
                          </a:ln>
                          <a:solidFill>
                            <a:srgbClr val="333333"/>
                          </a:solidFill>
                          <a:effectLst/>
                          <a:latin typeface="+mn-lt"/>
                          <a:ea typeface="+mn-ea"/>
                          <a:cs typeface="+mn-cs"/>
                        </a:rPr>
                        <a:t>كان اسمه مارلبورومتل </a:t>
                      </a:r>
                      <a:r>
                        <a:rPr kumimoji="0" lang="ar-SA" sz="1800" b="0" i="0" u="none" strike="noStrike" cap="none" normalizeH="0" baseline="0" dirty="0">
                          <a:ln>
                            <a:noFill/>
                          </a:ln>
                          <a:solidFill>
                            <a:srgbClr val="333333"/>
                          </a:solidFill>
                          <a:effectLst/>
                          <a:latin typeface="+mn-lt"/>
                          <a:ea typeface="+mn-ea"/>
                          <a:cs typeface="+mn-cs"/>
                        </a:rPr>
                        <a:t>شارع مصنع في لندن: الشارع مارلبورو.</a:t>
                      </a:r>
                    </a:p>
                    <a:p>
                      <a:pPr marL="285750" marR="0" lvl="0" indent="-285750" algn="r" defTabSz="914400" rtl="1" eaLnBrk="1" fontAlgn="base" latinLnBrk="0" hangingPunct="1">
                        <a:lnSpc>
                          <a:spcPct val="100000"/>
                        </a:lnSpc>
                        <a:spcBef>
                          <a:spcPts val="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الا سم لا علاقة له بمجموعة الككك.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580"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2"/>
          <p:cNvSpPr txBox="1">
            <a:spLocks noChangeArrowheads="1"/>
          </p:cNvSpPr>
          <p:nvPr/>
        </p:nvSpPr>
        <p:spPr bwMode="auto">
          <a:xfrm>
            <a:off x="790700"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27" name="Caption_20"/>
          <p:cNvSpPr txBox="1">
            <a:spLocks noChangeArrowheads="1"/>
          </p:cNvSpPr>
          <p:nvPr/>
        </p:nvSpPr>
        <p:spPr bwMode="auto">
          <a:xfrm rot="10788152">
            <a:off x="1453072"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28695" name="Text Box 19"/>
          <p:cNvSpPr txBox="1">
            <a:spLocks noChangeArrowheads="1"/>
          </p:cNvSpPr>
          <p:nvPr/>
        </p:nvSpPr>
        <p:spPr bwMode="auto">
          <a:xfrm>
            <a:off x="427459" y="6231592"/>
            <a:ext cx="30175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ctr" eaLnBrk="1" hangingPunct="1">
              <a:spcBef>
                <a:spcPct val="50000"/>
              </a:spcBef>
              <a:buClrTx/>
              <a:buFontTx/>
              <a:buNone/>
            </a:pPr>
            <a:r>
              <a:rPr lang="de-DE" altLang="de-DE" sz="2000" b="0" dirty="0">
                <a:solidFill>
                  <a:srgbClr val="333333"/>
                </a:solidFill>
                <a:latin typeface="+mn-lt"/>
                <a:ea typeface="+mn-ea"/>
                <a:cs typeface="+mn-cs"/>
              </a:rPr>
              <a:t>lboro = orobl = </a:t>
            </a:r>
            <a:r>
              <a:rPr lang="ar-AE" altLang="de-DE" sz="2000" b="0" dirty="0">
                <a:solidFill>
                  <a:srgbClr val="333333"/>
                </a:solidFill>
                <a:latin typeface="+mn-lt"/>
                <a:ea typeface="+mn-ea"/>
                <a:cs typeface="+mn-cs"/>
              </a:rPr>
              <a:t>رهيبي</a:t>
            </a:r>
            <a:endParaRPr lang="en-US" altLang="de-DE" sz="2000" b="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3E7433EB-03E4-4930-AF07-F38DE174C3D9}" type="slidenum">
              <a:rPr lang="en-US" altLang="de-DE" smtClean="0"/>
              <a:pPr/>
              <a:t>12</a:t>
            </a:fld>
            <a:endParaRPr lang="de-DE" altLang="de-DE"/>
          </a:p>
        </p:txBody>
      </p:sp>
      <p:sp>
        <p:nvSpPr>
          <p:cNvPr id="12" name="Text Box 23">
            <a:extLst>
              <a:ext uri="{FF2B5EF4-FFF2-40B4-BE49-F238E27FC236}">
                <a16:creationId xmlns:a16="http://schemas.microsoft.com/office/drawing/2014/main" id="{8F399D8D-25C0-4E36-9B5D-A394B3EB45F8}"/>
              </a:ext>
            </a:extLst>
          </p:cNvPr>
          <p:cNvSpPr txBox="1">
            <a:spLocks noChangeArrowheads="1"/>
          </p:cNvSpPr>
          <p:nvPr/>
        </p:nvSpPr>
        <p:spPr bwMode="auto">
          <a:xfrm>
            <a:off x="1916540" y="5880844"/>
            <a:ext cx="100584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50000"/>
              </a:spcBef>
              <a:buClrTx/>
              <a:buFontTx/>
              <a:buNone/>
            </a:pPr>
            <a:r>
              <a:rPr lang="de-DE" altLang="de-DE" sz="2000" b="0" dirty="0">
                <a:solidFill>
                  <a:srgbClr val="333333"/>
                </a:solidFill>
                <a:latin typeface="+mn-lt"/>
                <a:ea typeface="+mn-ea"/>
                <a:cs typeface="+mn-cs"/>
              </a:rPr>
              <a:t>=</a:t>
            </a:r>
            <a:r>
              <a:rPr lang="ar-AE" altLang="de-DE" sz="2000" b="0" dirty="0">
                <a:solidFill>
                  <a:srgbClr val="333333"/>
                </a:solidFill>
                <a:latin typeface="+mn-lt"/>
                <a:ea typeface="+mn-ea"/>
                <a:cs typeface="+mn-cs"/>
              </a:rPr>
              <a:t>?يهودي</a:t>
            </a:r>
            <a:r>
              <a:rPr lang="de-DE" altLang="de-DE" sz="2000" b="0" dirty="0">
                <a:solidFill>
                  <a:srgbClr val="333333"/>
                </a:solidFill>
                <a:latin typeface="+mn-lt"/>
                <a:ea typeface="+mn-ea"/>
                <a:cs typeface="+mn-cs"/>
              </a:rPr>
              <a:t> </a:t>
            </a:r>
            <a:endParaRPr lang="en-US" altLang="de-DE" sz="2000" b="0" dirty="0">
              <a:solidFill>
                <a:srgbClr val="333333"/>
              </a:solidFill>
              <a:latin typeface="+mn-lt"/>
              <a:ea typeface="+mn-ea"/>
              <a:cs typeface="+mn-cs"/>
            </a:endParaRPr>
          </a:p>
        </p:txBody>
      </p:sp>
    </p:spTree>
    <p:extLst>
      <p:ext uri="{BB962C8B-B14F-4D97-AF65-F5344CB8AC3E}">
        <p14:creationId xmlns:p14="http://schemas.microsoft.com/office/powerpoint/2010/main" val="2796790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pic>
        <p:nvPicPr>
          <p:cNvPr id="14"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5"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2"/>
          <p:cNvSpPr txBox="1">
            <a:spLocks noChangeArrowheads="1"/>
          </p:cNvSpPr>
          <p:nvPr/>
        </p:nvSpPr>
        <p:spPr bwMode="auto">
          <a:xfrm>
            <a:off x="5031855"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400">
                <a:latin typeface="+mn-lt"/>
                <a:ea typeface="+mn-ea"/>
                <a:cs typeface="+mn-cs"/>
              </a:rPr>
              <a:t>لا!</a:t>
            </a:r>
            <a:endParaRPr lang="en-US" altLang="de-DE" sz="2400" dirty="0">
              <a:latin typeface="+mn-lt"/>
              <a:ea typeface="+mn-ea"/>
              <a:cs typeface="+mn-cs"/>
            </a:endParaRPr>
          </a:p>
        </p:txBody>
      </p:sp>
      <p:sp>
        <p:nvSpPr>
          <p:cNvPr id="16" name="Caption_492547"/>
          <p:cNvSpPr txBox="1">
            <a:spLocks noChangeArrowheads="1"/>
          </p:cNvSpPr>
          <p:nvPr/>
        </p:nvSpPr>
        <p:spPr bwMode="auto">
          <a:xfrm>
            <a:off x="410220"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ar-SA" altLang="de-DE" sz="2400" b="0" dirty="0">
                <a:solidFill>
                  <a:srgbClr val="333333"/>
                </a:solidFill>
                <a:latin typeface="+mn-lt"/>
                <a:ea typeface="+mn-ea"/>
                <a:cs typeface="+mn-cs"/>
              </a:rPr>
              <a:t>ملكية مارلبورو من مجموعة </a:t>
            </a:r>
            <a:r>
              <a:rPr lang="ar-SA" altLang="de-DE" sz="2400" b="0" dirty="0">
                <a:solidFill>
                  <a:srgbClr val="333333"/>
                </a:solidFill>
              </a:rPr>
              <a:t>(</a:t>
            </a:r>
            <a:r>
              <a:rPr lang="ar-SA" altLang="de-DE" sz="2400" b="0" dirty="0">
                <a:solidFill>
                  <a:srgbClr val="333333"/>
                </a:solidFill>
                <a:latin typeface="+mn-lt"/>
                <a:ea typeface="+mn-ea"/>
                <a:cs typeface="+mn-cs"/>
              </a:rPr>
              <a:t>ك-ك-ك</a:t>
            </a:r>
            <a:r>
              <a:rPr lang="ar-SA" altLang="de-DE" sz="2400" b="0" dirty="0">
                <a:solidFill>
                  <a:srgbClr val="333333"/>
                </a:solidFill>
              </a:rPr>
              <a:t>)</a:t>
            </a:r>
            <a:r>
              <a:rPr lang="ar-SA" altLang="de-DE" sz="2400" b="0" dirty="0">
                <a:solidFill>
                  <a:srgbClr val="333333"/>
                </a:solidFill>
                <a:latin typeface="+mn-lt"/>
                <a:ea typeface="+mn-ea"/>
                <a:cs typeface="+mn-cs"/>
              </a:rPr>
              <a:t>؟</a:t>
            </a:r>
            <a:endParaRPr lang="de-DE" altLang="de-DE"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3E7433EB-03E4-4930-AF07-F38DE174C3D9}" type="slidenum">
              <a:rPr lang="en-US"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كيف تنتشأهده النظريات المؤامرة؟</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8" name="Slide Number Placeholder 7"/>
          <p:cNvSpPr>
            <a:spLocks noGrp="1"/>
          </p:cNvSpPr>
          <p:nvPr>
            <p:ph type="sldNum" sz="quarter" idx="12"/>
          </p:nvPr>
        </p:nvSpPr>
        <p:spPr/>
        <p:txBody>
          <a:bodyPr/>
          <a:lstStyle/>
          <a:p>
            <a:fld id="{8BC1DBB1-6EF8-4683-94FC-F72A9974B438}" type="slidenum">
              <a:rPr lang="en-US"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تنتشأهده النظريات المؤامرة؟</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أنها غالبا ما تكون أكثر إثارة من الواقع!</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لأنها تستند إلى بيانات من الصعب التحقق أو إثباتها (على سبيل المثال </a:t>
            </a:r>
            <a:r>
              <a:rPr lang="ar-AE" altLang="de-DE" sz="2400">
                <a:solidFill>
                  <a:srgbClr val="333333"/>
                </a:solidFill>
              </a:rPr>
              <a:t>أن “فيني،فيشي،فيي</a:t>
            </a:r>
            <a:r>
              <a:rPr lang="ar-AE" altLang="de-DE" sz="2400" dirty="0">
                <a:solidFill>
                  <a:srgbClr val="333333"/>
                </a:solidFill>
              </a:rPr>
              <a:t>، هو شعار كو </a:t>
            </a:r>
            <a:r>
              <a:rPr lang="ar-AE" altLang="de-DE" sz="2400">
                <a:solidFill>
                  <a:srgbClr val="333333"/>
                </a:solidFill>
              </a:rPr>
              <a:t>كلوكس كلان”</a:t>
            </a:r>
            <a:r>
              <a:rPr lang="de-DE" altLang="de-DE" sz="2400">
                <a:solidFill>
                  <a:srgbClr val="333333"/>
                </a:solidFill>
              </a:rPr>
              <a:t> </a:t>
            </a:r>
            <a:r>
              <a:rPr lang="ar-AE" altLang="de-DE" sz="2400" dirty="0">
                <a:solidFill>
                  <a:srgbClr val="333333"/>
                </a:solidFill>
              </a:rPr>
              <a:t>(خاطئ!)).</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يقومون باخفاء تفسيرات بديلة (مثل اسم مارلبورو، حين قلبه يمكن أن يعني الكثير من الأشياء، ويمكن العثور على مثل الكلمات بيت أو لابور).</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وتستند إلى وقائع أحيانا الأساطير أخرجت من سياقها. أهمية هذه التفاصيل مبالغ فيها إلى حد كبير أيضا (في الوهلة الأولى، </a:t>
            </a:r>
            <a:r>
              <a:rPr lang="ar-AE" altLang="de-DE" sz="2400">
                <a:solidFill>
                  <a:srgbClr val="333333"/>
                </a:solidFill>
              </a:rPr>
              <a:t>حرف “الك” </a:t>
            </a:r>
            <a:r>
              <a:rPr lang="ar-AE" altLang="de-DE" sz="2400" dirty="0">
                <a:solidFill>
                  <a:srgbClr val="333333"/>
                </a:solidFill>
              </a:rPr>
              <a:t>ثلاثة مرات الأحمر، مثيرة للإعجاب، لكنها لا تثبت أي شيء).</a:t>
            </a:r>
            <a:endParaRPr lang="en-US" sz="2400" dirty="0"/>
          </a:p>
        </p:txBody>
      </p:sp>
      <p:sp>
        <p:nvSpPr>
          <p:cNvPr id="7" name="Footer Placeholder 6"/>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8" name="Slide Number Placeholder 7"/>
          <p:cNvSpPr>
            <a:spLocks noGrp="1"/>
          </p:cNvSpPr>
          <p:nvPr>
            <p:ph type="sldNum" sz="quarter" idx="12"/>
          </p:nvPr>
        </p:nvSpPr>
        <p:spPr/>
        <p:txBody>
          <a:bodyPr/>
          <a:lstStyle/>
          <a:p>
            <a:fld id="{8BC1DBB1-6EF8-4683-94FC-F72A9974B438}" type="slidenum">
              <a:rPr lang="en-US"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تنتشأهده النظريات المؤامرة؟</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هناك أمثلة عديدة في التاريخ حيث تم إلقاء اللوم زوراعلى مجموعة ما أو على المنبوذين ،لوقوع احداث لا يمكن السيطرة عليها. </a:t>
            </a:r>
            <a:r>
              <a:rPr lang="ar-AE" altLang="de-DE" sz="2400" dirty="0">
                <a:solidFill>
                  <a:srgbClr val="333333"/>
                </a:solidFill>
              </a:rPr>
              <a:t>على سبيل المثال، في العصور الوسطى حينما يكون المحصول ضعيفا يلقى الوم على على الساحرات أواليهود.</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خفضت هذه التفسيرات البسيطة التوتر وخوف ووهم الناس وكانت تمتل نوعا من السيطرة.</a:t>
            </a:r>
            <a:endParaRPr lang="en-US" sz="2400" dirty="0"/>
          </a:p>
        </p:txBody>
      </p:sp>
      <p:sp>
        <p:nvSpPr>
          <p:cNvPr id="7" name="Footer Placeholder 6"/>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8" name="Slide Number Placeholder 7"/>
          <p:cNvSpPr>
            <a:spLocks noGrp="1"/>
          </p:cNvSpPr>
          <p:nvPr>
            <p:ph type="sldNum" sz="quarter" idx="12"/>
          </p:nvPr>
        </p:nvSpPr>
        <p:spPr/>
        <p:txBody>
          <a:bodyPr/>
          <a:lstStyle/>
          <a:p>
            <a:fld id="{8BC1DBB1-6EF8-4683-94FC-F72A9974B438}" type="slidenum">
              <a:rPr lang="en-US"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ما معنى هدا؟</a:t>
            </a:r>
            <a:endParaRPr lang="he-IL"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a:solidFill>
                  <a:srgbClr val="333333"/>
                </a:solidFill>
              </a:rPr>
              <a:t>تشير الدراسات إلى أن الكثير من الناس بمرض البسيشوج </a:t>
            </a:r>
            <a:r>
              <a:rPr lang="de-DE" altLang="de-DE" sz="2400" dirty="0">
                <a:solidFill>
                  <a:srgbClr val="333333"/>
                </a:solidFill>
              </a:rPr>
              <a:t>)</a:t>
            </a:r>
            <a:r>
              <a:rPr lang="ar-AE" altLang="de-DE" sz="2400" dirty="0">
                <a:solidFill>
                  <a:srgbClr val="333333"/>
                </a:solidFill>
              </a:rPr>
              <a:t>ولكن ليس كل شيء!</a:t>
            </a:r>
            <a:r>
              <a:rPr lang="de-DE" altLang="de-DE" sz="2400" dirty="0">
                <a:solidFill>
                  <a:srgbClr val="333333"/>
                </a:solidFill>
              </a:rPr>
              <a:t>(</a:t>
            </a:r>
            <a:r>
              <a:rPr lang="ar-AE" altLang="de-DE" sz="2400" dirty="0">
                <a:solidFill>
                  <a:srgbClr val="333333"/>
                </a:solidFill>
              </a:rPr>
              <a:t> يتخذون </a:t>
            </a:r>
            <a:r>
              <a:rPr lang="ar-AE" altLang="de-DE" sz="2400" dirty="0">
                <a:solidFill>
                  <a:srgbClr val="004992"/>
                </a:solidFill>
              </a:rPr>
              <a:t>القرارات على أساس معلومات قليلة.</a:t>
            </a:r>
            <a:r>
              <a:rPr lang="ar-AE" altLang="de-DE" sz="2400" dirty="0">
                <a:solidFill>
                  <a:srgbClr val="333333"/>
                </a:solidFill>
              </a:rPr>
              <a:t> يمكن هذا النوع من عملية صنع القرار يؤدي بسهولة إلى الأخطاء، بالمقارنة مع </a:t>
            </a:r>
            <a:r>
              <a:rPr lang="ar-AE" altLang="de-DE" sz="2400" dirty="0">
                <a:solidFill>
                  <a:srgbClr val="004992"/>
                </a:solidFill>
              </a:rPr>
              <a:t>قرار ينطوي على نوع دراسة متأنية لجميع المعلومات المتاحة.</a:t>
            </a:r>
            <a:endParaRPr lang="de-DE" altLang="de-DE" sz="2400" dirty="0">
              <a:solidFill>
                <a:srgbClr val="004992"/>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p:txBody>
          <a:bodyPr/>
          <a:lstStyle/>
          <a:p>
            <a:fld id="{8BC1DBB1-6EF8-4683-94FC-F72A9974B438}" type="slidenum">
              <a:rPr lang="en-US"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ما معنى هدا؟</a:t>
            </a:r>
            <a:endParaRPr lang="he-IL"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a:solidFill>
                  <a:srgbClr val="333333"/>
                </a:solidFill>
              </a:rPr>
              <a:t>تشير الدراسات إلى أن الكثير من الناس بمرض البسيشوج </a:t>
            </a:r>
            <a:r>
              <a:rPr lang="de-DE" altLang="de-DE" sz="2400" dirty="0">
                <a:solidFill>
                  <a:srgbClr val="333333"/>
                </a:solidFill>
              </a:rPr>
              <a:t>)</a:t>
            </a:r>
            <a:r>
              <a:rPr lang="ar-AE" altLang="de-DE" sz="2400" dirty="0">
                <a:solidFill>
                  <a:srgbClr val="333333"/>
                </a:solidFill>
              </a:rPr>
              <a:t>ولكن ليس كل شيء!</a:t>
            </a:r>
            <a:r>
              <a:rPr lang="de-DE" altLang="de-DE" sz="2400" dirty="0">
                <a:solidFill>
                  <a:srgbClr val="333333"/>
                </a:solidFill>
              </a:rPr>
              <a:t>(</a:t>
            </a:r>
            <a:r>
              <a:rPr lang="ar-AE" altLang="de-DE" sz="2400" dirty="0">
                <a:solidFill>
                  <a:srgbClr val="333333"/>
                </a:solidFill>
              </a:rPr>
              <a:t> يتخذون </a:t>
            </a:r>
            <a:r>
              <a:rPr lang="ar-AE" altLang="de-DE" sz="2400" dirty="0">
                <a:solidFill>
                  <a:srgbClr val="004992"/>
                </a:solidFill>
              </a:rPr>
              <a:t>القرارات على أساس معلومات قليلة.</a:t>
            </a:r>
            <a:r>
              <a:rPr lang="ar-AE" altLang="de-DE" sz="2400" dirty="0">
                <a:solidFill>
                  <a:srgbClr val="333333"/>
                </a:solidFill>
              </a:rPr>
              <a:t> يمكن هذا النوع من عملية صنع القرار يؤدي بسهولة إلى الأخطاء، بالمقارنة مع </a:t>
            </a:r>
            <a:r>
              <a:rPr lang="ar-AE" altLang="de-DE" sz="2400" dirty="0">
                <a:solidFill>
                  <a:srgbClr val="004992"/>
                </a:solidFill>
              </a:rPr>
              <a:t>قرار ينطوي على نوع دراسة متأنية لجميع المعلومات المتاحة.</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333333"/>
                </a:solidFill>
              </a:rPr>
              <a:t>صور الواقع بالنسبة للعديد من </a:t>
            </a:r>
            <a:r>
              <a:rPr lang="de-DE" altLang="de-DE" sz="2400" dirty="0">
                <a:solidFill>
                  <a:srgbClr val="333333"/>
                </a:solidFill>
              </a:rPr>
              <a:t>)</a:t>
            </a:r>
            <a:r>
              <a:rPr lang="ar-AE" altLang="de-DE" sz="2400" dirty="0">
                <a:solidFill>
                  <a:srgbClr val="333333"/>
                </a:solidFill>
              </a:rPr>
              <a:t>ولكن ليس كل شيء!</a:t>
            </a:r>
            <a:r>
              <a:rPr lang="de-DE" altLang="de-DE" sz="2400" dirty="0">
                <a:solidFill>
                  <a:srgbClr val="333333"/>
                </a:solidFill>
              </a:rPr>
              <a:t> </a:t>
            </a:r>
            <a:r>
              <a:rPr lang="ar-AE" altLang="de-DE" sz="2400" dirty="0">
                <a:solidFill>
                  <a:srgbClr val="333333"/>
                </a:solidFill>
              </a:rPr>
              <a:t>الأشخاص الذين يعانون من البسيشوج تكون مختلفة. تستعمل تفسيرات اخرى التي معظم الناس الآخرين سوف يتغاضو عنها.</a:t>
            </a:r>
            <a:endParaRPr lang="en-US" sz="2400" dirty="0"/>
          </a:p>
        </p:txBody>
      </p:sp>
      <p:sp>
        <p:nvSpPr>
          <p:cNvPr id="4" name="Footer Placeholder 3"/>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8BC1DBB1-6EF8-4683-94FC-F72A9974B438}" type="slidenum">
              <a:rPr lang="en-US" altLang="de-DE" smtClean="0"/>
              <a:pPr/>
              <a:t>18</a:t>
            </a:fld>
            <a:endParaRPr lang="de-DE" altLang="de-DE"/>
          </a:p>
        </p:txBody>
      </p:sp>
    </p:spTree>
    <p:extLst>
      <p:ext uri="{BB962C8B-B14F-4D97-AF65-F5344CB8AC3E}">
        <p14:creationId xmlns:p14="http://schemas.microsoft.com/office/powerpoint/2010/main" val="4164586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يؤدي الاستنتاج السريع في مرحلة البسيشوج الى قرارات خطأ- أمتلة</a:t>
            </a:r>
            <a:endParaRPr lang="en-US" sz="3600">
              <a:latin typeface="+mn-lt"/>
              <a:ea typeface="+mn-ea"/>
              <a:cs typeface="+mn-cs"/>
            </a:endParaRPr>
          </a:p>
        </p:txBody>
      </p:sp>
      <p:sp>
        <p:nvSpPr>
          <p:cNvPr id="6" name="Rectangle 24"/>
          <p:cNvSpPr>
            <a:spLocks noChangeArrowheads="1"/>
          </p:cNvSpPr>
          <p:nvPr/>
        </p:nvSpPr>
        <p:spPr bwMode="auto">
          <a:xfrm>
            <a:off x="408955" y="5949280"/>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graphicFrame>
        <p:nvGraphicFramePr>
          <p:cNvPr id="8" name="Content Placeholder 8"/>
          <p:cNvGraphicFramePr>
            <a:graphicFrameLocks/>
          </p:cNvGraphicFramePr>
          <p:nvPr>
            <p:extLst>
              <p:ext uri="{D42A27DB-BD31-4B8C-83A1-F6EECF244321}">
                <p14:modId xmlns:p14="http://schemas.microsoft.com/office/powerpoint/2010/main" val="2967245627"/>
              </p:ext>
            </p:extLst>
          </p:nvPr>
        </p:nvGraphicFramePr>
        <p:xfrm>
          <a:off x="409575" y="2203704"/>
          <a:ext cx="11339514" cy="3474726"/>
        </p:xfrm>
        <a:graphic>
          <a:graphicData uri="http://schemas.openxmlformats.org/drawingml/2006/table">
            <a:tbl>
              <a:tblPr rtl="1"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الحادث</a:t>
                      </a:r>
                      <a:endParaRPr kumimoji="0" lang="de-DE" sz="2400" b="0" i="0" u="none" strike="noStrike" cap="none" normalizeH="0" baseline="0" dirty="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 خلال البسيشوج</a:t>
                      </a:r>
                      <a:endParaRPr kumimoji="0" lang="de-DE" sz="24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000000"/>
                          </a:solidFill>
                          <a:effectLst/>
                          <a:latin typeface="+mn-lt"/>
                          <a:ea typeface="+mn-ea"/>
                          <a:cs typeface="+mn-cs"/>
                        </a:rPr>
                        <a:t>الحدث الحقيقي</a:t>
                      </a:r>
                      <a:endParaRPr kumimoji="0" lang="de-DE" sz="24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يتم نقل تاريخ التفريغ الخاص من المستشفى إلى الأمام.</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كنت مقتنعا أن الأطباء تخلوا عنك.</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بشكل غير متوقع، قد فرغ سرير في مقر سكني.</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فكر </a:t>
                      </a:r>
                      <a:r>
                        <a:rPr kumimoji="0" lang="ar-SA" sz="2400" b="0" i="0" u="none" strike="noStrike" cap="none" normalizeH="0" baseline="0">
                          <a:ln>
                            <a:noFill/>
                          </a:ln>
                          <a:solidFill>
                            <a:srgbClr val="333333"/>
                          </a:solidFill>
                          <a:effectLst/>
                          <a:latin typeface="+mn-lt"/>
                          <a:ea typeface="+mn-ea"/>
                          <a:cs typeface="+mn-cs"/>
                        </a:rPr>
                        <a:t>أنك ”لا قيمة لك“ </a:t>
                      </a:r>
                      <a:r>
                        <a:rPr kumimoji="0" lang="ar-SA" sz="2400" b="0" i="0" u="none" strike="noStrike" cap="none" normalizeH="0" baseline="0" dirty="0">
                          <a:ln>
                            <a:noFill/>
                          </a:ln>
                          <a:solidFill>
                            <a:srgbClr val="333333"/>
                          </a:solidFill>
                          <a:effectLst/>
                          <a:latin typeface="+mn-lt"/>
                          <a:ea typeface="+mn-ea"/>
                          <a:cs typeface="+mn-cs"/>
                        </a:rPr>
                        <a:t>تدق في رأسك.</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كنت مقتنعا أن سبب ذلك عن طريق خلية هوائي الهاتف على سطح.</a:t>
                      </a:r>
                      <a:endParaRPr kumimoji="0" lang="de-DE" sz="2400" b="0" i="0" u="none" strike="noStrike" cap="none" normalizeH="0" baseline="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معظم الناس يفعلون تجربة الأفكار السلبية عن أنفسهم من وقت لآخر.</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الطبيب النفسي يقول نفس الكلمة التي كنت تريد ان تقولها.</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a:ln>
                            <a:noFill/>
                          </a:ln>
                          <a:solidFill>
                            <a:srgbClr val="333333"/>
                          </a:solidFill>
                          <a:effectLst/>
                          <a:latin typeface="+mn-lt"/>
                          <a:ea typeface="+mn-ea"/>
                          <a:cs typeface="+mn-cs"/>
                        </a:rPr>
                        <a:t>الطبيب النفسي يقرؤ أفكارك.</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كانت الكلمة ممكن في سياق الكلام.</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9" name="Slide Number Placeholder 8"/>
          <p:cNvSpPr>
            <a:spLocks noGrp="1"/>
          </p:cNvSpPr>
          <p:nvPr>
            <p:ph type="sldNum" sz="quarter" idx="12"/>
          </p:nvPr>
        </p:nvSpPr>
        <p:spPr/>
        <p:txBody>
          <a:bodyPr/>
          <a:lstStyle/>
          <a:p>
            <a:fld id="{3E7433EB-03E4-4930-AF07-F38DE174C3D9}" type="slidenum">
              <a:rPr lang="en-US"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في التمارين تظهر لك لوحات مختلفة. </a:t>
            </a:r>
            <a:r>
              <a:rPr lang="ar-AE" altLang="de-DE" sz="2400" dirty="0">
                <a:solidFill>
                  <a:srgbClr val="333333"/>
                </a:solidFill>
              </a:rPr>
              <a:t>يرجى المحاولة لتحديد العنوان الصحيح لكل الرسم وإنحاء العنوان غير الجيدة.</a:t>
            </a:r>
            <a:endParaRPr lang="de-DE" altLang="de-DE" sz="2400" dirty="0">
              <a:solidFill>
                <a:srgbClr val="333333"/>
              </a:solidFill>
            </a:endParaRPr>
          </a:p>
          <a:p>
            <a:pPr defTabSz="914400" fontAlgn="base">
              <a:buClr>
                <a:srgbClr val="333333"/>
              </a:buClr>
              <a:buSzPct val="80000"/>
            </a:pPr>
            <a:endParaRPr lang="en-US" sz="2400" dirty="0"/>
          </a:p>
        </p:txBody>
      </p:sp>
      <p:sp>
        <p:nvSpPr>
          <p:cNvPr id="7" name="Footer Placeholder 6"/>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8" name="Slide Number Placeholder 7"/>
          <p:cNvSpPr>
            <a:spLocks noGrp="1"/>
          </p:cNvSpPr>
          <p:nvPr>
            <p:ph type="sldNum" sz="quarter" idx="12"/>
          </p:nvPr>
        </p:nvSpPr>
        <p:spPr/>
        <p:txBody>
          <a:bodyPr/>
          <a:lstStyle/>
          <a:p>
            <a:fld id="{8BC1DBB1-6EF8-4683-94FC-F72A9974B438}" type="slidenum">
              <a:rPr lang="en-US"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في التمارين تظهر لك لوحات مختلفة. </a:t>
            </a:r>
            <a:r>
              <a:rPr lang="ar-AE" altLang="de-DE" sz="2400" dirty="0">
                <a:solidFill>
                  <a:srgbClr val="333333"/>
                </a:solidFill>
              </a:rPr>
              <a:t>يرجى المحاولة لتحديد العنوان الصحيح لكل الرسم وإنحاء العنوان غير الجيدة.</a:t>
            </a:r>
            <a:endParaRPr lang="de-DE"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333333"/>
                </a:solidFill>
              </a:rPr>
              <a:t>مناقشة </a:t>
            </a:r>
            <a:r>
              <a:rPr lang="ar-AE" altLang="de-DE" sz="2400" dirty="0">
                <a:solidFill>
                  <a:srgbClr val="004992"/>
                </a:solidFill>
              </a:rPr>
              <a:t>إيجابيات وسلبيات </a:t>
            </a:r>
            <a:r>
              <a:rPr lang="ar-AE" altLang="de-DE" sz="2400" dirty="0">
                <a:solidFill>
                  <a:srgbClr val="333333"/>
                </a:solidFill>
              </a:rPr>
              <a:t>لكل من التفسيرات.</a:t>
            </a:r>
            <a:endParaRPr lang="de-DE" altLang="de-DE" sz="2400" dirty="0">
              <a:solidFill>
                <a:srgbClr val="333333"/>
              </a:solidFill>
            </a:endParaRPr>
          </a:p>
          <a:p>
            <a:pPr defTabSz="914400" fontAlgn="base">
              <a:buClr>
                <a:srgbClr val="333333"/>
              </a:buClr>
              <a:buSzPct val="80000"/>
            </a:pPr>
            <a:endParaRPr lang="en-US" sz="2400" dirty="0"/>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p:txBody>
          <a:bodyPr/>
          <a:lstStyle/>
          <a:p>
            <a:fld id="{8BC1DBB1-6EF8-4683-94FC-F72A9974B438}" type="slidenum">
              <a:rPr lang="en-US" altLang="de-DE" smtClean="0"/>
              <a:pPr/>
              <a:t>21</a:t>
            </a:fld>
            <a:endParaRPr lang="de-DE" altLang="de-DE"/>
          </a:p>
        </p:txBody>
      </p:sp>
    </p:spTree>
    <p:extLst>
      <p:ext uri="{BB962C8B-B14F-4D97-AF65-F5344CB8AC3E}">
        <p14:creationId xmlns:p14="http://schemas.microsoft.com/office/powerpoint/2010/main" val="1732417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في التمارين تظهر لك لوحات مختلفة. </a:t>
            </a:r>
            <a:r>
              <a:rPr lang="ar-AE" altLang="de-DE" sz="2400" dirty="0">
                <a:solidFill>
                  <a:srgbClr val="333333"/>
                </a:solidFill>
              </a:rPr>
              <a:t>يرجى المحاولة لتحديد العنوان الصحيح لكل الرسم وإنحاء العنوان غير الجيدة.</a:t>
            </a:r>
            <a:endParaRPr lang="de-DE"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333333"/>
                </a:solidFill>
              </a:rPr>
              <a:t>مناقشة </a:t>
            </a:r>
            <a:r>
              <a:rPr lang="ar-AE" altLang="de-DE" sz="2400" dirty="0">
                <a:solidFill>
                  <a:srgbClr val="004992"/>
                </a:solidFill>
              </a:rPr>
              <a:t>إيجابيات وسلبيات </a:t>
            </a:r>
            <a:r>
              <a:rPr lang="ar-AE" altLang="de-DE" sz="2400" dirty="0">
                <a:solidFill>
                  <a:srgbClr val="333333"/>
                </a:solidFill>
              </a:rPr>
              <a:t>لكل من التفسيرات.</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اذكر أيضا درجة ثقتك في حكمك</a:t>
            </a:r>
            <a:r>
              <a:rPr lang="ar-AE" altLang="de-DE" sz="2400" dirty="0">
                <a:solidFill>
                  <a:srgbClr val="333333"/>
                </a:solidFill>
              </a:rPr>
              <a:t>.</a:t>
            </a:r>
            <a:endParaRPr lang="de-DE" altLang="ko-KR" sz="2400" dirty="0">
              <a:solidFill>
                <a:srgbClr val="333333"/>
              </a:solidFill>
            </a:endParaRPr>
          </a:p>
          <a:p>
            <a:pPr defTabSz="914400" fontAlgn="base">
              <a:buClr>
                <a:srgbClr val="333333"/>
              </a:buClr>
              <a:buSzPct val="80000"/>
            </a:pPr>
            <a:endParaRPr lang="en-US" sz="2400" dirty="0"/>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p:txBody>
          <a:bodyPr/>
          <a:lstStyle/>
          <a:p>
            <a:fld id="{8BC1DBB1-6EF8-4683-94FC-F72A9974B438}" type="slidenum">
              <a:rPr lang="en-US" altLang="de-DE" smtClean="0"/>
              <a:pPr/>
              <a:t>22</a:t>
            </a:fld>
            <a:endParaRPr lang="de-DE" altLang="de-DE"/>
          </a:p>
        </p:txBody>
      </p:sp>
    </p:spTree>
    <p:extLst>
      <p:ext uri="{BB962C8B-B14F-4D97-AF65-F5344CB8AC3E}">
        <p14:creationId xmlns:p14="http://schemas.microsoft.com/office/powerpoint/2010/main" val="3580913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في التمارين تظهر لك لوحات مختلفة. </a:t>
            </a:r>
            <a:r>
              <a:rPr lang="ar-AE" altLang="de-DE" sz="2400" dirty="0">
                <a:solidFill>
                  <a:srgbClr val="333333"/>
                </a:solidFill>
              </a:rPr>
              <a:t>يرجى المحاولة لتحديد العنوان الصحيح لكل الرسم وإنحاء العنوان غير الجيدة.</a:t>
            </a:r>
            <a:endParaRPr lang="de-DE"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333333"/>
                </a:solidFill>
              </a:rPr>
              <a:t>مناقشة </a:t>
            </a:r>
            <a:r>
              <a:rPr lang="ar-AE" altLang="de-DE" sz="2400" dirty="0">
                <a:solidFill>
                  <a:srgbClr val="004992"/>
                </a:solidFill>
              </a:rPr>
              <a:t>إيجابيات وسلبيات </a:t>
            </a:r>
            <a:r>
              <a:rPr lang="ar-AE" altLang="de-DE" sz="2400" dirty="0">
                <a:solidFill>
                  <a:srgbClr val="333333"/>
                </a:solidFill>
              </a:rPr>
              <a:t>لكل من التفسيرات.</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اذكر أيضا درجة ثقتك في حكمك</a:t>
            </a:r>
            <a:r>
              <a:rPr lang="ar-AE" altLang="de-DE" sz="2400" dirty="0">
                <a:solidFill>
                  <a:srgbClr val="333333"/>
                </a:solidFill>
              </a:rPr>
              <a:t>.</a:t>
            </a:r>
            <a:endParaRPr lang="de-DE" altLang="ko-KR"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إيلاء اهتمام خاص للميزات التي تحكم بوضوح لتفسير ما.</a:t>
            </a:r>
            <a:endParaRPr lang="en-US" sz="2400" dirty="0"/>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7" name="Slide Number Placeholder 6"/>
          <p:cNvSpPr>
            <a:spLocks noGrp="1"/>
          </p:cNvSpPr>
          <p:nvPr>
            <p:ph type="sldNum" sz="quarter" idx="12"/>
          </p:nvPr>
        </p:nvSpPr>
        <p:spPr/>
        <p:txBody>
          <a:bodyPr/>
          <a:lstStyle/>
          <a:p>
            <a:fld id="{8BC1DBB1-6EF8-4683-94FC-F72A9974B438}" type="slidenum">
              <a:rPr lang="en-US" altLang="de-DE" smtClean="0"/>
              <a:pPr/>
              <a:t>23</a:t>
            </a:fld>
            <a:endParaRPr lang="de-DE" altLang="de-DE"/>
          </a:p>
        </p:txBody>
      </p:sp>
    </p:spTree>
    <p:extLst>
      <p:ext uri="{BB962C8B-B14F-4D97-AF65-F5344CB8AC3E}">
        <p14:creationId xmlns:p14="http://schemas.microsoft.com/office/powerpoint/2010/main" val="92186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اعتراف بالزنا</a:t>
            </a:r>
            <a:endParaRPr lang="he-IL"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المغازلة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الإعلان عن و فاة شخص من العائلة</a:t>
            </a:r>
            <a:endParaRPr lang="he-IL"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بائع الورد</a:t>
            </a:r>
            <a:endParaRPr lang="en-US" altLang="de-DE" sz="2400" b="0" dirty="0">
              <a:solidFill>
                <a:srgbClr val="333333"/>
              </a:solidFill>
              <a:latin typeface="+mn-lt"/>
              <a:ea typeface="+mn-ea"/>
              <a:cs typeface="+mn-cs"/>
            </a:endParaRPr>
          </a:p>
        </p:txBody>
      </p:sp>
      <p:pic>
        <p:nvPicPr>
          <p:cNvPr id="10"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410"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410"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
          <p:cNvSpPr txBox="1">
            <a:spLocks noChangeArrowheads="1"/>
          </p:cNvSpPr>
          <p:nvPr/>
        </p:nvSpPr>
        <p:spPr bwMode="auto">
          <a:xfrm>
            <a:off x="445135"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اعتراف بالزنا</a:t>
            </a:r>
            <a:endParaRPr lang="he-IL"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المغازلة</a:t>
            </a:r>
            <a:br>
              <a:rPr lang="ar-AE" altLang="de-DE" sz="2400" b="0" dirty="0">
                <a:solidFill>
                  <a:srgbClr val="004992"/>
                </a:solidFill>
                <a:latin typeface="+mn-lt"/>
                <a:ea typeface="+mn-ea"/>
                <a:cs typeface="+mn-cs"/>
              </a:rPr>
            </a:br>
            <a:r>
              <a:rPr lang="ar-AE" altLang="de-DE" sz="1800" b="0" dirty="0">
                <a:solidFill>
                  <a:srgbClr val="004992"/>
                </a:solidFill>
                <a:latin typeface="+mn-lt"/>
                <a:ea typeface="+mn-ea"/>
                <a:cs typeface="+mn-cs"/>
              </a:rPr>
              <a:t>(كارل سيوي، </a:t>
            </a:r>
            <a:r>
              <a:rPr lang="de-DE" altLang="de-DE" sz="1800" b="0" dirty="0">
                <a:solidFill>
                  <a:srgbClr val="004992"/>
                </a:solidFill>
                <a:latin typeface="+mn-lt"/>
                <a:ea typeface="+mn-ea"/>
                <a:cs typeface="+mn-cs"/>
              </a:rPr>
              <a:t>1896</a:t>
            </a:r>
            <a:r>
              <a:rPr lang="ar-AE" altLang="de-DE" sz="1800" b="0" dirty="0">
                <a:solidFill>
                  <a:srgbClr val="004992"/>
                </a:solidFill>
                <a:latin typeface="+mn-lt"/>
                <a:ea typeface="+mn-ea"/>
                <a:cs typeface="+mn-cs"/>
              </a:rPr>
              <a:t>)</a:t>
            </a:r>
            <a:endParaRPr lang="he-IL" altLang="de-DE" sz="1800" b="0" dirty="0">
              <a:solidFill>
                <a:srgbClr val="004992"/>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الإعلان عن و فاة شخص من العائلة</a:t>
            </a:r>
            <a:endParaRPr lang="he-IL"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بائع الورد</a:t>
            </a:r>
            <a:endParaRPr lang="en-US" altLang="de-DE" sz="2400" b="0" dirty="0">
              <a:solidFill>
                <a:srgbClr val="333333"/>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الراهب</a:t>
            </a:r>
            <a:endParaRPr lang="de-DE"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سكير</a:t>
            </a:r>
            <a:endParaRPr lang="de-DE"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الكيميائي القارء</a:t>
            </a:r>
            <a:endParaRPr lang="de-DE"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المثقف</a:t>
            </a:r>
            <a:endParaRPr lang="en-US" altLang="de-DE" sz="2400" b="0" dirty="0">
              <a:solidFill>
                <a:srgbClr val="333333"/>
              </a:solidFill>
              <a:latin typeface="+mn-lt"/>
              <a:ea typeface="+mn-ea"/>
              <a:cs typeface="+mn-cs"/>
            </a:endParaRPr>
          </a:p>
        </p:txBody>
      </p:sp>
      <p:pic>
        <p:nvPicPr>
          <p:cNvPr id="10"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42"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2"/>
          <p:cNvSpPr txBox="1">
            <a:spLocks noChangeArrowheads="1"/>
          </p:cNvSpPr>
          <p:nvPr/>
        </p:nvSpPr>
        <p:spPr bwMode="auto">
          <a:xfrm>
            <a:off x="445136"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الراهب</a:t>
            </a:r>
            <a:endParaRPr lang="de-DE"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سكير</a:t>
            </a:r>
            <a:endParaRPr lang="de-DE"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الكيميائي القارء</a:t>
            </a:r>
            <a:br>
              <a:rPr lang="ar-AE" altLang="de-DE" sz="2400" b="0" dirty="0">
                <a:solidFill>
                  <a:srgbClr val="004992"/>
                </a:solidFill>
                <a:latin typeface="+mn-lt"/>
                <a:ea typeface="+mn-ea"/>
                <a:cs typeface="+mn-cs"/>
              </a:rPr>
            </a:br>
            <a:r>
              <a:rPr lang="ar-AE" altLang="de-DE" sz="1800" b="0" dirty="0">
                <a:solidFill>
                  <a:srgbClr val="004992"/>
                </a:solidFill>
                <a:latin typeface="+mn-lt"/>
                <a:ea typeface="+mn-ea"/>
                <a:cs typeface="+mn-cs"/>
              </a:rPr>
              <a:t>(يوهان بيتر فون لانجر، </a:t>
            </a:r>
            <a:r>
              <a:rPr lang="de-DE" altLang="de-DE" sz="1800" b="0" dirty="0">
                <a:solidFill>
                  <a:srgbClr val="004992"/>
                </a:solidFill>
                <a:latin typeface="+mn-lt"/>
                <a:ea typeface="+mn-ea"/>
                <a:cs typeface="+mn-cs"/>
              </a:rPr>
              <a:t>)</a:t>
            </a:r>
            <a:r>
              <a:rPr lang="ar-AE" altLang="de-DE" sz="1800" b="0" dirty="0">
                <a:solidFill>
                  <a:srgbClr val="004992"/>
                </a:solidFill>
                <a:latin typeface="+mn-lt"/>
                <a:ea typeface="+mn-ea"/>
                <a:cs typeface="+mn-cs"/>
              </a:rPr>
              <a:t>1756-1824)</a:t>
            </a:r>
            <a:r>
              <a:rPr lang="de-DE" altLang="de-DE"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المثقف</a:t>
            </a:r>
            <a:endParaRPr lang="en-US" altLang="de-DE" sz="2400" b="0" dirty="0">
              <a:solidFill>
                <a:srgbClr val="333333"/>
              </a:solidFill>
              <a:latin typeface="+mn-lt"/>
              <a:ea typeface="+mn-ea"/>
              <a:cs typeface="+mn-cs"/>
            </a:endParaRPr>
          </a:p>
        </p:txBody>
      </p:sp>
      <p:pic>
        <p:nvPicPr>
          <p:cNvPr id="10"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42"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غرفة الراحة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المريض المغرور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الشاعر ضعيف</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المأوى </a:t>
            </a:r>
            <a:r>
              <a:rPr lang="ar-AE" altLang="de-DE" sz="2400" b="0" dirty="0">
                <a:solidFill>
                  <a:srgbClr val="333333"/>
                </a:solidFill>
                <a:latin typeface="+mn-lt"/>
                <a:ea typeface="+mn-ea"/>
                <a:cs typeface="+mn-cs"/>
              </a:rPr>
              <a:t>للمشردين</a:t>
            </a:r>
            <a:endParaRPr lang="en-US" altLang="de-DE" sz="2400" b="0" dirty="0">
              <a:solidFill>
                <a:srgbClr val="333333"/>
              </a:solidFill>
              <a:latin typeface="+mn-lt"/>
              <a:ea typeface="+mn-ea"/>
              <a:cs typeface="+mn-cs"/>
            </a:endParaRPr>
          </a:p>
        </p:txBody>
      </p:sp>
      <p:pic>
        <p:nvPicPr>
          <p:cNvPr id="10"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233"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غرفة الراحة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المريض المغرور</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الشاعر ضعيف</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كارل شبيتسفيج، 1835)</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المأوى للمشردين</a:t>
            </a:r>
            <a:endParaRPr lang="en-US" altLang="de-DE" sz="2400" b="0" dirty="0">
              <a:solidFill>
                <a:srgbClr val="333333"/>
              </a:solidFill>
              <a:latin typeface="+mn-lt"/>
              <a:ea typeface="+mn-ea"/>
              <a:cs typeface="+mn-cs"/>
            </a:endParaRPr>
          </a:p>
        </p:txBody>
      </p:sp>
      <p:pic>
        <p:nvPicPr>
          <p:cNvPr id="10"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233"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الساحرة الشريرة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الصبي الشمات</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لص الحذاء</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العقاب</a:t>
            </a:r>
            <a:endParaRPr lang="en-US" altLang="de-DE" sz="2400" b="0" dirty="0">
              <a:solidFill>
                <a:srgbClr val="333333"/>
              </a:solidFill>
              <a:latin typeface="+mn-lt"/>
              <a:ea typeface="+mn-ea"/>
              <a:cs typeface="+mn-cs"/>
            </a:endParaRPr>
          </a:p>
        </p:txBody>
      </p:sp>
      <p:pic>
        <p:nvPicPr>
          <p:cNvPr id="10"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الساحرة الشريرة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الصبي الشمات</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لص الحذاء</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العقاب</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(فرديناند جورج مولر</a:t>
            </a:r>
            <a:r>
              <a:rPr lang="ar-AE" altLang="de-DE" sz="1800" b="0" dirty="0">
                <a:solidFill>
                  <a:srgbClr val="004992"/>
                </a:solidFill>
                <a:latin typeface="+mn-lt"/>
                <a:ea typeface="+mn-ea"/>
                <a:cs typeface="+mn-cs"/>
              </a:rPr>
              <a:t>، 1846</a:t>
            </a:r>
            <a:r>
              <a:rPr lang="de-DE" altLang="de-DE" sz="1800" b="0" dirty="0">
                <a:solidFill>
                  <a:srgbClr val="004992"/>
                </a:solidFill>
                <a:latin typeface="+mn-lt"/>
                <a:ea typeface="+mn-ea"/>
                <a:cs typeface="+mn-cs"/>
              </a:rPr>
              <a:t> </a:t>
            </a:r>
            <a:r>
              <a:rPr lang="de-DE" altLang="de-DE" sz="2400" b="0" dirty="0">
                <a:solidFill>
                  <a:srgbClr val="004992"/>
                </a:solidFill>
                <a:latin typeface="+mn-lt"/>
                <a:ea typeface="+mn-ea"/>
                <a:cs typeface="+mn-cs"/>
              </a:rPr>
              <a:t>(</a:t>
            </a:r>
            <a:endParaRPr lang="en-US" altLang="de-DE" sz="2400" b="0" dirty="0">
              <a:solidFill>
                <a:srgbClr val="004992"/>
              </a:solidFill>
              <a:latin typeface="+mn-lt"/>
              <a:ea typeface="+mn-ea"/>
              <a:cs typeface="+mn-cs"/>
            </a:endParaRPr>
          </a:p>
        </p:txBody>
      </p:sp>
      <p:pic>
        <p:nvPicPr>
          <p:cNvPr id="10"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الزيارة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استيعاب في الدراسات</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الشاعر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جد في المكتبة</a:t>
            </a:r>
            <a:endParaRPr lang="en-US" altLang="de-DE" sz="2400" b="0" dirty="0">
              <a:solidFill>
                <a:srgbClr val="333333"/>
              </a:solidFill>
              <a:latin typeface="+mn-lt"/>
              <a:ea typeface="+mn-ea"/>
              <a:cs typeface="+mn-cs"/>
            </a:endParaRPr>
          </a:p>
        </p:txBody>
      </p:sp>
      <p:pic>
        <p:nvPicPr>
          <p:cNvPr id="10"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32</a:t>
            </a:fld>
            <a:endParaRPr lang="de-DE" altLang="de-DE"/>
          </a:p>
        </p:txBody>
      </p:sp>
    </p:spTree>
    <p:extLst>
      <p:ext uri="{BB962C8B-B14F-4D97-AF65-F5344CB8AC3E}">
        <p14:creationId xmlns:p14="http://schemas.microsoft.com/office/powerpoint/2010/main" val="2783359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الزيارة</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كارلشبيتسفيغ،</a:t>
            </a:r>
            <a:r>
              <a:rPr lang="de-DE" altLang="de-DE" sz="1800" b="0" dirty="0">
                <a:solidFill>
                  <a:srgbClr val="004992"/>
                </a:solidFill>
                <a:latin typeface="+mn-lt"/>
                <a:ea typeface="+mn-ea"/>
                <a:cs typeface="+mn-cs"/>
              </a:rPr>
              <a:t> </a:t>
            </a:r>
            <a:r>
              <a:rPr lang="ar-AE" altLang="de-DE" sz="1800" b="0" dirty="0">
                <a:solidFill>
                  <a:srgbClr val="004992"/>
                </a:solidFill>
                <a:latin typeface="+mn-lt"/>
                <a:ea typeface="+mn-ea"/>
                <a:cs typeface="+mn-cs"/>
              </a:rPr>
              <a:t>1849)</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استيعاب في الدراسات</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الشاعر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جد في المكتبة</a:t>
            </a:r>
            <a:endParaRPr lang="en-US" altLang="de-DE" sz="2400" b="0" dirty="0">
              <a:solidFill>
                <a:srgbClr val="333333"/>
              </a:solidFill>
              <a:latin typeface="+mn-lt"/>
              <a:ea typeface="+mn-ea"/>
              <a:cs typeface="+mn-cs"/>
            </a:endParaRPr>
          </a:p>
        </p:txBody>
      </p:sp>
      <p:pic>
        <p:nvPicPr>
          <p:cNvPr id="9"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t>اختياري: فيديو كليب</a:t>
            </a:r>
            <a:endParaRPr lang="de-DE" sz="3600" dirty="0">
              <a:latin typeface="Calibri Light"/>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ea typeface="+mj-ea"/>
              </a:rPr>
              <a:t>اختياري: عروض الفيديو كليب الدي يعالج موضوع اليوم في موقع على شبكة الإنترنت في العنوان</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algn="r" defTabSz="914400" eaLnBrk="0" fontAlgn="base" hangingPunct="0">
              <a:spcAft>
                <a:spcPct val="0"/>
              </a:spcAft>
            </a:pPr>
            <a:r>
              <a:rPr lang="ar-SA" altLang="ko-KR" sz="2400" dirty="0">
                <a:solidFill>
                  <a:srgbClr val="333333"/>
                </a:solidFill>
                <a:ea typeface="+mj-ea"/>
              </a:rPr>
              <a:t>بعد الفيديو، تناقش كيف هو ذات الصلة لموضوع اليوم</a:t>
            </a:r>
            <a:endParaRPr lang="de-DE" sz="2400" dirty="0">
              <a:solidFill>
                <a:srgbClr val="333333"/>
              </a:solidFill>
              <a:latin typeface="Calibri Light"/>
              <a:ea typeface="+mj-ea"/>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b="0" i="1" spc="-5" dirty="0">
                <a:solidFill>
                  <a:srgbClr val="333333"/>
                </a:solidFill>
                <a:ea typeface="+mj-ea"/>
                <a:cs typeface="Verdana"/>
              </a:rPr>
              <a:t>للمدربين</a:t>
            </a:r>
            <a:r>
              <a:rPr lang="en-US" altLang="ko-KR" b="0" i="1" spc="-5" dirty="0">
                <a:solidFill>
                  <a:srgbClr val="333333"/>
                </a:solidFill>
                <a:ea typeface="+mj-ea"/>
                <a:cs typeface="Verdana"/>
              </a:rPr>
              <a:t>:</a:t>
            </a:r>
            <a:endParaRPr b="0" dirty="0">
              <a:solidFill>
                <a:srgbClr val="333333"/>
              </a:solidFill>
              <a:latin typeface="Calibri Light"/>
              <a:ea typeface="+mj-ea"/>
              <a:cs typeface="Verdana"/>
            </a:endParaRPr>
          </a:p>
          <a:p>
            <a:pPr marL="12700" marR="5080" algn="r" defTabSz="914400" rtl="1" eaLnBrk="0" fontAlgn="base" hangingPunct="0">
              <a:spcBef>
                <a:spcPts val="800"/>
              </a:spcBef>
              <a:spcAft>
                <a:spcPct val="0"/>
              </a:spcAft>
            </a:pPr>
            <a:r>
              <a:rPr lang="ar-SA" altLang="ko-KR" b="0" dirty="0">
                <a:solidFill>
                  <a:srgbClr val="333333"/>
                </a:solidFill>
                <a:ea typeface="+mj-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b="0" dirty="0">
              <a:solidFill>
                <a:srgbClr val="333333"/>
              </a:solidFill>
              <a:latin typeface="Calibri Light"/>
              <a:ea typeface="+mj-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34</a:t>
            </a:fld>
            <a:endParaRPr lang="de-DE" altLang="de-DE"/>
          </a:p>
        </p:txBody>
      </p:sp>
    </p:spTree>
    <p:extLst>
      <p:ext uri="{BB962C8B-B14F-4D97-AF65-F5344CB8AC3E}">
        <p14:creationId xmlns:p14="http://schemas.microsoft.com/office/powerpoint/2010/main" val="1441989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وجه وحش</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سكير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حلم رهيب</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حادت صيد</a:t>
            </a:r>
            <a:endParaRPr lang="en-US" altLang="de-DE" sz="2400" b="0" dirty="0">
              <a:solidFill>
                <a:srgbClr val="333333"/>
              </a:solidFill>
              <a:latin typeface="+mn-lt"/>
              <a:ea typeface="+mn-ea"/>
              <a:cs typeface="+mn-cs"/>
            </a:endParaRPr>
          </a:p>
        </p:txBody>
      </p:sp>
      <p:pic>
        <p:nvPicPr>
          <p:cNvPr id="9"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280"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وجه وحش</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سكير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حلم رهيب</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حادت صيد</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كارلشبيتسفيغ، </a:t>
            </a:r>
            <a:r>
              <a:rPr lang="de-DE" altLang="de-DE" sz="2400" b="0" dirty="0">
                <a:solidFill>
                  <a:srgbClr val="004992"/>
                </a:solidFill>
                <a:latin typeface="+mn-lt"/>
                <a:ea typeface="+mn-ea"/>
                <a:cs typeface="+mn-cs"/>
              </a:rPr>
              <a:t>(</a:t>
            </a:r>
            <a:r>
              <a:rPr lang="de-DE" altLang="de-DE" sz="1800" b="0" dirty="0">
                <a:solidFill>
                  <a:srgbClr val="004992"/>
                </a:solidFill>
                <a:latin typeface="+mn-lt"/>
                <a:ea typeface="+mn-ea"/>
                <a:cs typeface="+mn-cs"/>
              </a:rPr>
              <a:t>1893</a:t>
            </a:r>
            <a:endParaRPr lang="en-US" altLang="de-DE" sz="1800" b="0" dirty="0">
              <a:solidFill>
                <a:srgbClr val="004992"/>
              </a:solidFill>
              <a:latin typeface="+mn-lt"/>
              <a:ea typeface="+mn-ea"/>
              <a:cs typeface="+mn-cs"/>
            </a:endParaRPr>
          </a:p>
        </p:txBody>
      </p:sp>
      <p:pic>
        <p:nvPicPr>
          <p:cNvPr id="10"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280"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
          <p:cNvSpPr txBox="1">
            <a:spLocks noChangeArrowheads="1"/>
          </p:cNvSpPr>
          <p:nvPr/>
        </p:nvSpPr>
        <p:spPr bwMode="auto">
          <a:xfrm>
            <a:off x="445135"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وبنهم</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القوزاق من حرفين</a:t>
            </a:r>
            <a:endParaRPr lang="ar-AE" altLang="de-DE" sz="18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مصارعة الذراع</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قبل المعركة</a:t>
            </a:r>
            <a:endParaRPr lang="en-US" altLang="de-DE" sz="2400" b="0" dirty="0">
              <a:solidFill>
                <a:srgbClr val="333333"/>
              </a:solidFill>
              <a:latin typeface="+mn-lt"/>
              <a:ea typeface="+mn-ea"/>
              <a:cs typeface="+mn-cs"/>
            </a:endParaRPr>
          </a:p>
        </p:txBody>
      </p:sp>
      <p:pic>
        <p:nvPicPr>
          <p:cNvPr id="10" name="Picture 9"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2"/>
          <p:cNvSpPr txBox="1">
            <a:spLocks noChangeArrowheads="1"/>
          </p:cNvSpPr>
          <p:nvPr/>
        </p:nvSpPr>
        <p:spPr bwMode="auto">
          <a:xfrm>
            <a:off x="445135"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وبنهم</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القوزاق من حرفين</a:t>
            </a:r>
            <a:br>
              <a:rPr lang="ar-AE" altLang="de-DE" sz="2400" b="0" dirty="0">
                <a:solidFill>
                  <a:srgbClr val="004992"/>
                </a:solidFill>
                <a:latin typeface="+mn-lt"/>
                <a:ea typeface="+mn-ea"/>
                <a:cs typeface="+mn-cs"/>
              </a:rPr>
            </a:br>
            <a:r>
              <a:rPr lang="ar-AE" altLang="de-DE" sz="1800" b="0" dirty="0">
                <a:solidFill>
                  <a:srgbClr val="004992"/>
                </a:solidFill>
                <a:latin typeface="+mn-lt"/>
                <a:ea typeface="+mn-ea"/>
                <a:cs typeface="+mn-cs"/>
              </a:rPr>
              <a:t>(إيليا ميليموفيتش ريبين، 1891)</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مصارعة الذراع</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قبل المعركة</a:t>
            </a:r>
            <a:endParaRPr lang="en-US" altLang="de-DE" sz="2400" b="0" dirty="0">
              <a:solidFill>
                <a:srgbClr val="333333"/>
              </a:solidFill>
              <a:latin typeface="+mn-lt"/>
              <a:ea typeface="+mn-ea"/>
              <a:cs typeface="+mn-cs"/>
            </a:endParaRPr>
          </a:p>
        </p:txBody>
      </p:sp>
      <p:pic>
        <p:nvPicPr>
          <p:cNvPr id="10"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حفلة عيد ميلاد الأطفال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الدارس</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عمدة مسافر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بائع النظارات</a:t>
            </a:r>
            <a:endParaRPr lang="en-US" altLang="de-DE" sz="2400" b="0" dirty="0">
              <a:solidFill>
                <a:srgbClr val="333333"/>
              </a:solidFill>
              <a:latin typeface="+mn-lt"/>
              <a:ea typeface="+mn-ea"/>
              <a:cs typeface="+mn-cs"/>
            </a:endParaRPr>
          </a:p>
        </p:txBody>
      </p:sp>
      <p:pic>
        <p:nvPicPr>
          <p:cNvPr id="10"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حفلة عيد ميلاد الأطفال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الدارس</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عمدة مسافر</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بائع النظارات</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فريدريك دانيال هاردي، 1826-1911)</a:t>
            </a:r>
            <a:endParaRPr lang="en-US" altLang="de-DE" sz="1800" b="0" dirty="0">
              <a:solidFill>
                <a:srgbClr val="004992"/>
              </a:solidFill>
              <a:latin typeface="+mn-lt"/>
              <a:ea typeface="+mn-ea"/>
              <a:cs typeface="+mn-cs"/>
            </a:endParaRPr>
          </a:p>
        </p:txBody>
      </p:sp>
      <p:pic>
        <p:nvPicPr>
          <p:cNvPr id="10"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المسمم من سالامانكا</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بائع المياه من اشبيلية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تدوق الشراب</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المدمن من مدريد</a:t>
            </a:r>
            <a:endParaRPr lang="en-US" altLang="de-DE" sz="2400" b="0" dirty="0">
              <a:solidFill>
                <a:srgbClr val="333333"/>
              </a:solidFill>
              <a:latin typeface="+mn-lt"/>
              <a:ea typeface="+mn-ea"/>
              <a:cs typeface="+mn-cs"/>
            </a:endParaRPr>
          </a:p>
        </p:txBody>
      </p:sp>
      <p:pic>
        <p:nvPicPr>
          <p:cNvPr id="10"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940"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2"/>
          <p:cNvSpPr txBox="1">
            <a:spLocks noChangeArrowheads="1"/>
          </p:cNvSpPr>
          <p:nvPr/>
        </p:nvSpPr>
        <p:spPr bwMode="auto">
          <a:xfrm>
            <a:off x="445136"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المسمم من سالامانكا</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بائع المياه </a:t>
            </a:r>
            <a:r>
              <a:rPr lang="ar-AE" altLang="de-DE" sz="2400" b="0">
                <a:solidFill>
                  <a:srgbClr val="004992"/>
                </a:solidFill>
                <a:latin typeface="+mn-lt"/>
                <a:ea typeface="+mn-ea"/>
                <a:cs typeface="+mn-cs"/>
              </a:rPr>
              <a:t>من اشبيلية</a:t>
            </a:r>
            <a:br>
              <a:rPr lang="en-US"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دييغوفالاتسكيس، 1623)</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تدوق الشراب</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المدمن من مدريد</a:t>
            </a:r>
            <a:endParaRPr lang="en-US" altLang="de-DE" sz="2400" b="0" dirty="0">
              <a:solidFill>
                <a:srgbClr val="333333"/>
              </a:solidFill>
              <a:latin typeface="+mn-lt"/>
              <a:ea typeface="+mn-ea"/>
              <a:cs typeface="+mn-cs"/>
            </a:endParaRPr>
          </a:p>
        </p:txBody>
      </p:sp>
      <p:pic>
        <p:nvPicPr>
          <p:cNvPr id="10"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940"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الفارس</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مشي يوم الاحد</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الأرمل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يلعن الحبيب</a:t>
            </a:r>
            <a:endParaRPr lang="en-US" altLang="de-DE" sz="2400" b="0" dirty="0">
              <a:solidFill>
                <a:srgbClr val="333333"/>
              </a:solidFill>
              <a:latin typeface="+mn-lt"/>
              <a:ea typeface="+mn-ea"/>
              <a:cs typeface="+mn-cs"/>
            </a:endParaRPr>
          </a:p>
        </p:txBody>
      </p:sp>
      <p:pic>
        <p:nvPicPr>
          <p:cNvPr id="10"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068"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068"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الفارس</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مشي يوم الاحد</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الأرمل</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كارل شبيتسفيج، 1844)</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يلعن الحبيب</a:t>
            </a:r>
            <a:endParaRPr lang="en-US" altLang="de-DE" sz="2400" b="0" dirty="0">
              <a:solidFill>
                <a:srgbClr val="333333"/>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باديكير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زيارة طبيب</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بتر رجل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المعجب</a:t>
            </a:r>
            <a:endParaRPr lang="en-US" altLang="de-DE" sz="2400" b="0" dirty="0">
              <a:solidFill>
                <a:srgbClr val="333333"/>
              </a:solidFill>
              <a:latin typeface="+mn-lt"/>
              <a:ea typeface="+mn-ea"/>
              <a:cs typeface="+mn-cs"/>
            </a:endParaRPr>
          </a:p>
        </p:txBody>
      </p:sp>
      <p:pic>
        <p:nvPicPr>
          <p:cNvPr id="10"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762"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باديكير</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إدغار ديغا، 1873)</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زيارة طبيب</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بتر رجل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المعجب</a:t>
            </a:r>
            <a:endParaRPr lang="en-US" altLang="de-DE" sz="2400" b="0" dirty="0">
              <a:solidFill>
                <a:srgbClr val="333333"/>
              </a:solidFill>
              <a:latin typeface="+mn-lt"/>
              <a:ea typeface="+mn-ea"/>
              <a:cs typeface="+mn-cs"/>
            </a:endParaRPr>
          </a:p>
        </p:txBody>
      </p:sp>
      <p:pic>
        <p:nvPicPr>
          <p:cNvPr id="10"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762"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ورقة مطاردة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أشخاص </a:t>
            </a:r>
            <a:r>
              <a:rPr lang="ar-AE" altLang="de-DE" sz="2400" b="0" dirty="0">
                <a:solidFill>
                  <a:srgbClr val="333333"/>
                </a:solidFill>
                <a:latin typeface="+mn-lt"/>
                <a:ea typeface="+mn-ea"/>
                <a:cs typeface="+mn-cs"/>
              </a:rPr>
              <a:t>لا مأوى لهم</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الدخول غير المشروع</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اللصوص الفاكهة</a:t>
            </a:r>
            <a:endParaRPr lang="en-US" altLang="de-DE" sz="2400" b="0" dirty="0">
              <a:solidFill>
                <a:srgbClr val="333333"/>
              </a:solidFill>
              <a:latin typeface="+mn-lt"/>
              <a:ea typeface="+mn-ea"/>
              <a:cs typeface="+mn-cs"/>
            </a:endParaRPr>
          </a:p>
        </p:txBody>
      </p:sp>
      <p:pic>
        <p:nvPicPr>
          <p:cNvPr id="10"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14"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ورقة مطاردة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أشخاص </a:t>
            </a:r>
            <a:r>
              <a:rPr lang="ar-AE" altLang="de-DE" sz="2400" b="0" dirty="0">
                <a:solidFill>
                  <a:srgbClr val="333333"/>
                </a:solidFill>
                <a:latin typeface="+mn-lt"/>
                <a:ea typeface="+mn-ea"/>
                <a:cs typeface="+mn-cs"/>
              </a:rPr>
              <a:t>لا مأوى لهم</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الدخول غير المشروع</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اللصوص الفاكهة</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هيرمان كوفمان، </a:t>
            </a:r>
            <a:r>
              <a:rPr lang="de-DE" altLang="de-DE" sz="2400" b="0" dirty="0">
                <a:solidFill>
                  <a:srgbClr val="004992"/>
                </a:solidFill>
                <a:latin typeface="+mn-lt"/>
                <a:ea typeface="+mn-ea"/>
                <a:cs typeface="+mn-cs"/>
              </a:rPr>
              <a:t>(</a:t>
            </a:r>
            <a:r>
              <a:rPr lang="de-DE" altLang="de-DE" sz="1800" b="0" dirty="0">
                <a:solidFill>
                  <a:srgbClr val="004992"/>
                </a:solidFill>
                <a:latin typeface="+mn-lt"/>
                <a:ea typeface="+mn-ea"/>
                <a:cs typeface="+mn-cs"/>
              </a:rPr>
              <a:t>1848</a:t>
            </a:r>
            <a:endParaRPr lang="en-US" altLang="de-DE" sz="1800" b="0" dirty="0">
              <a:solidFill>
                <a:srgbClr val="004992"/>
              </a:solidFill>
              <a:latin typeface="+mn-lt"/>
              <a:ea typeface="+mn-ea"/>
              <a:cs typeface="+mn-cs"/>
            </a:endParaRPr>
          </a:p>
        </p:txBody>
      </p:sp>
      <p:pic>
        <p:nvPicPr>
          <p:cNvPr id="10"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14"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موسم الحصاد</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صلاة العشاء</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الجنازة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هيدجر</a:t>
            </a:r>
            <a:endParaRPr lang="en-US" altLang="de-DE" sz="2400" b="0" dirty="0">
              <a:solidFill>
                <a:srgbClr val="333333"/>
              </a:solidFill>
              <a:latin typeface="+mn-lt"/>
              <a:ea typeface="+mn-ea"/>
              <a:cs typeface="+mn-cs"/>
            </a:endParaRPr>
          </a:p>
        </p:txBody>
      </p:sp>
      <p:pic>
        <p:nvPicPr>
          <p:cNvPr id="10"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571"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2"/>
          <p:cNvSpPr txBox="1">
            <a:spLocks noChangeArrowheads="1"/>
          </p:cNvSpPr>
          <p:nvPr/>
        </p:nvSpPr>
        <p:spPr bwMode="auto">
          <a:xfrm>
            <a:off x="445136"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موسم الحصاد</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صلاة العشاء</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(جان فرونسوة ميلي</a:t>
            </a:r>
            <a:r>
              <a:rPr lang="ar-AE" altLang="de-DE" sz="1800" b="0" dirty="0">
                <a:solidFill>
                  <a:srgbClr val="004992"/>
                </a:solidFill>
                <a:latin typeface="+mn-lt"/>
                <a:ea typeface="+mn-ea"/>
                <a:cs typeface="+mn-cs"/>
              </a:rPr>
              <a:t>، 1859)</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الجنازة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هيدجر</a:t>
            </a:r>
            <a:endParaRPr lang="en-US" altLang="de-DE" sz="2400" b="0" dirty="0">
              <a:solidFill>
                <a:srgbClr val="333333"/>
              </a:solidFill>
              <a:latin typeface="+mn-lt"/>
              <a:ea typeface="+mn-ea"/>
              <a:cs typeface="+mn-cs"/>
            </a:endParaRPr>
          </a:p>
        </p:txBody>
      </p:sp>
      <p:pic>
        <p:nvPicPr>
          <p:cNvPr id="10"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571"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المشي</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في انتظار </a:t>
            </a:r>
            <a:r>
              <a:rPr lang="ar-AE" altLang="de-DE" sz="2400" b="0">
                <a:solidFill>
                  <a:srgbClr val="333333"/>
                </a:solidFill>
                <a:latin typeface="+mn-lt"/>
                <a:ea typeface="+mn-ea"/>
                <a:cs typeface="+mn-cs"/>
              </a:rPr>
              <a:t>قارب صيد</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الحزينين</a:t>
            </a:r>
            <a:endParaRPr lang="ar-AE" altLang="de-DE"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على المدى</a:t>
            </a:r>
            <a:endParaRPr lang="en-US" altLang="de-DE" sz="2400" b="0" dirty="0">
              <a:solidFill>
                <a:srgbClr val="333333"/>
              </a:solidFill>
              <a:latin typeface="+mn-lt"/>
              <a:ea typeface="+mn-ea"/>
              <a:cs typeface="+mn-cs"/>
            </a:endParaRPr>
          </a:p>
        </p:txBody>
      </p:sp>
      <p:pic>
        <p:nvPicPr>
          <p:cNvPr id="10"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624"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2"/>
          <p:cNvSpPr txBox="1">
            <a:spLocks noChangeArrowheads="1"/>
          </p:cNvSpPr>
          <p:nvPr/>
        </p:nvSpPr>
        <p:spPr bwMode="auto">
          <a:xfrm>
            <a:off x="445135"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المشي</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في انتظار </a:t>
            </a:r>
            <a:r>
              <a:rPr lang="ar-AE" altLang="de-DE" sz="2400" b="0">
                <a:solidFill>
                  <a:srgbClr val="004992"/>
                </a:solidFill>
                <a:latin typeface="+mn-lt"/>
                <a:ea typeface="+mn-ea"/>
                <a:cs typeface="+mn-cs"/>
              </a:rPr>
              <a:t>قارب صيد</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فيليب لودفغ سادي، 1837-1904)</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الحزينين</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على المدى</a:t>
            </a:r>
            <a:endParaRPr lang="en-US" altLang="de-DE" sz="2400" b="0" dirty="0">
              <a:solidFill>
                <a:srgbClr val="333333"/>
              </a:solidFill>
              <a:latin typeface="+mn-lt"/>
              <a:ea typeface="+mn-ea"/>
              <a:cs typeface="+mn-cs"/>
            </a:endParaRPr>
          </a:p>
        </p:txBody>
      </p:sp>
      <p:pic>
        <p:nvPicPr>
          <p:cNvPr id="10"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624"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3"/>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rtl="1" eaLnBrk="1" hangingPunct="1">
              <a:lnSpc>
                <a:spcPct val="105000"/>
              </a:lnSpc>
              <a:spcBef>
                <a:spcPts val="1999"/>
              </a:spcBef>
              <a:spcAft>
                <a:spcPts val="0"/>
              </a:spcAft>
              <a:buClr>
                <a:srgbClr val="333333"/>
              </a:buClr>
              <a:buNone/>
            </a:pPr>
            <a:r>
              <a:rPr lang="ar-AE" altLang="de-DE" sz="2400" b="0" dirty="0">
                <a:solidFill>
                  <a:srgbClr val="333333"/>
                </a:solidFill>
                <a:latin typeface="+mn-lt"/>
                <a:ea typeface="+mn-ea"/>
                <a:cs typeface="+mn-cs"/>
              </a:rPr>
              <a:t>مادا يحصل هنا؟</a:t>
            </a:r>
            <a:endParaRPr lang="en-US" altLang="de-DE" sz="2400" b="0" dirty="0">
              <a:solidFill>
                <a:srgbClr val="333333"/>
              </a:solidFill>
              <a:latin typeface="+mn-lt"/>
              <a:ea typeface="+mn-ea"/>
              <a:cs typeface="+mn-cs"/>
            </a:endParaRPr>
          </a:p>
        </p:txBody>
      </p:sp>
      <p:pic>
        <p:nvPicPr>
          <p:cNvPr id="10"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0" name="Text Box 15"/>
          <p:cNvSpPr txBox="1">
            <a:spLocks noChangeArrowheads="1"/>
          </p:cNvSpPr>
          <p:nvPr/>
        </p:nvSpPr>
        <p:spPr bwMode="auto">
          <a:xfrm>
            <a:off x="445135" y="2203703"/>
            <a:ext cx="5349240" cy="4251960"/>
          </a:xfrm>
          <a:prstGeom prst="rect">
            <a:avLst/>
          </a:prstGeom>
          <a:no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الولد يكره أن يلعب الكمان ولكن والديه إجباره على.</a:t>
            </a:r>
          </a:p>
          <a:p>
            <a:pPr marL="457200" lvl="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صبي أعمى ترغب في أن تكون قادرة على العزف على آلة الكمان</a:t>
            </a:r>
            <a:r>
              <a:rPr lang="he-IL" altLang="de-DE" sz="2400" b="0" dirty="0">
                <a:solidFill>
                  <a:srgbClr val="333333"/>
                </a:solidFill>
                <a:latin typeface="+mn-lt"/>
                <a:ea typeface="+mn-ea"/>
                <a:cs typeface="+mn-cs"/>
              </a:rPr>
              <a:t>.</a:t>
            </a:r>
          </a:p>
          <a:p>
            <a:pPr marL="457200" lvl="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قد كسر الكمان الثمينة ويخاف أن أقول لأباه.</a:t>
            </a:r>
          </a:p>
          <a:p>
            <a:pPr marL="457200" lvl="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الصبي هو موسيقي موهوب يركيز قبل حفلته القادمة.</a:t>
            </a:r>
            <a:endParaRPr lang="en-US" altLang="de-DE" sz="2400" b="0" dirty="0">
              <a:solidFill>
                <a:srgbClr val="333333"/>
              </a:solidFill>
              <a:latin typeface="+mn-lt"/>
              <a:ea typeface="+mn-ea"/>
              <a:cs typeface="+mn-cs"/>
            </a:endParaRPr>
          </a:p>
        </p:txBody>
      </p:sp>
      <p:pic>
        <p:nvPicPr>
          <p:cNvPr id="13"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5"/>
          <p:cNvSpPr txBox="1">
            <a:spLocks noChangeArrowheads="1"/>
          </p:cNvSpPr>
          <p:nvPr/>
        </p:nvSpPr>
        <p:spPr bwMode="auto">
          <a:xfrm>
            <a:off x="445135" y="2203703"/>
            <a:ext cx="5349240" cy="4251960"/>
          </a:xfrm>
          <a:prstGeom prst="rect">
            <a:avLst/>
          </a:prstGeom>
          <a:no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الولد يكره أن يلعب الكمان ولكن والديه إجباره على.</a:t>
            </a:r>
          </a:p>
          <a:p>
            <a:pPr marL="457200" lvl="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صبي أعمى ترغب في أن تكون قادرة على العزف على آلة الكمان</a:t>
            </a:r>
            <a:r>
              <a:rPr lang="he-IL" altLang="de-DE" sz="2400" b="0" dirty="0">
                <a:solidFill>
                  <a:srgbClr val="333333"/>
                </a:solidFill>
                <a:latin typeface="+mn-lt"/>
                <a:ea typeface="+mn-ea"/>
                <a:cs typeface="+mn-cs"/>
              </a:rPr>
              <a:t>.</a:t>
            </a:r>
          </a:p>
          <a:p>
            <a:pPr marL="457200" lvl="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قد كسر الكمان الثمينة ويخاف أن أقول لأباه.</a:t>
            </a:r>
          </a:p>
          <a:p>
            <a:pPr marL="457200" lvl="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الصبي هو موسيقي موهوب يركيز قبل حفلته القادمة.</a:t>
            </a:r>
            <a:endParaRPr lang="en-US" altLang="de-DE" sz="2400" b="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رسالة حب</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الجار الشرير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الرحيل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غراف القياس</a:t>
            </a:r>
            <a:endParaRPr lang="en-US" altLang="de-DE" sz="2400" b="0" dirty="0">
              <a:solidFill>
                <a:srgbClr val="333333"/>
              </a:solidFill>
              <a:latin typeface="+mn-lt"/>
              <a:ea typeface="+mn-ea"/>
              <a:cs typeface="+mn-cs"/>
            </a:endParaRPr>
          </a:p>
        </p:txBody>
      </p:sp>
      <p:pic>
        <p:nvPicPr>
          <p:cNvPr id="10"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659"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رسالة حب</a:t>
            </a:r>
            <a:br>
              <a:rPr lang="ar-AE" altLang="de-DE" sz="2400" b="0" dirty="0">
                <a:solidFill>
                  <a:srgbClr val="004992"/>
                </a:solidFill>
                <a:latin typeface="+mn-lt"/>
                <a:ea typeface="+mn-ea"/>
                <a:cs typeface="+mn-cs"/>
              </a:rPr>
            </a:br>
            <a:r>
              <a:rPr lang="ar-AE" altLang="de-DE" sz="1800" b="0" dirty="0">
                <a:solidFill>
                  <a:srgbClr val="004992"/>
                </a:solidFill>
                <a:latin typeface="+mn-lt"/>
                <a:ea typeface="+mn-ea"/>
                <a:cs typeface="+mn-cs"/>
              </a:rPr>
              <a:t>(كارل شبيتسفيغ، 1860)</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الجار الشرير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الرحيل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غراف القياس</a:t>
            </a:r>
            <a:endParaRPr lang="en-US" altLang="de-DE" sz="2400" b="0" dirty="0">
              <a:solidFill>
                <a:srgbClr val="333333"/>
              </a:solidFill>
              <a:latin typeface="+mn-lt"/>
              <a:ea typeface="+mn-ea"/>
              <a:cs typeface="+mn-cs"/>
            </a:endParaRPr>
          </a:p>
        </p:txBody>
      </p:sp>
      <p:pic>
        <p:nvPicPr>
          <p:cNvPr id="10"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659"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سرقة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المسيح</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ضريبة الأراضي</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القرصان و النبيل</a:t>
            </a:r>
            <a:endParaRPr lang="en-US" altLang="de-DE" sz="2400" b="0" dirty="0">
              <a:solidFill>
                <a:srgbClr val="333333"/>
              </a:solidFill>
              <a:latin typeface="+mn-lt"/>
              <a:ea typeface="+mn-ea"/>
              <a:cs typeface="+mn-cs"/>
            </a:endParaRPr>
          </a:p>
        </p:txBody>
      </p:sp>
      <p:pic>
        <p:nvPicPr>
          <p:cNvPr id="10"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272"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سرقة</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المسيح</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ضريبة الأراضي</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(تيزيان،</a:t>
            </a:r>
            <a:r>
              <a:rPr lang="de-DE" altLang="de-DE" sz="1800" b="0">
                <a:solidFill>
                  <a:srgbClr val="004992"/>
                </a:solidFill>
                <a:latin typeface="+mn-lt"/>
                <a:ea typeface="+mn-ea"/>
                <a:cs typeface="+mn-cs"/>
              </a:rPr>
              <a:t> </a:t>
            </a:r>
            <a:r>
              <a:rPr lang="ar-AE" altLang="de-DE" sz="1800" b="0">
                <a:solidFill>
                  <a:srgbClr val="004992"/>
                </a:solidFill>
                <a:latin typeface="+mn-lt"/>
                <a:ea typeface="+mn-ea"/>
                <a:cs typeface="+mn-cs"/>
              </a:rPr>
              <a:t>1524</a:t>
            </a:r>
            <a:r>
              <a:rPr lang="ar-AE" altLang="de-DE"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القرصان و النبيل</a:t>
            </a:r>
            <a:endParaRPr lang="en-US" altLang="de-DE" sz="2400" b="0" dirty="0">
              <a:solidFill>
                <a:srgbClr val="333333"/>
              </a:solidFill>
              <a:latin typeface="+mn-lt"/>
              <a:ea typeface="+mn-ea"/>
              <a:cs typeface="+mn-cs"/>
            </a:endParaRPr>
          </a:p>
        </p:txBody>
      </p:sp>
      <p:pic>
        <p:nvPicPr>
          <p:cNvPr id="10"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272"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شخص في حالة سكر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نميمة النساء</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يسأل عن الرقص</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عيد الجنازة</a:t>
            </a:r>
            <a:endParaRPr lang="en-US" altLang="de-DE" sz="2400" b="0" dirty="0">
              <a:solidFill>
                <a:srgbClr val="333333"/>
              </a:solidFill>
              <a:latin typeface="+mn-lt"/>
              <a:ea typeface="+mn-ea"/>
              <a:cs typeface="+mn-cs"/>
            </a:endParaRPr>
          </a:p>
        </p:txBody>
      </p:sp>
      <p:pic>
        <p:nvPicPr>
          <p:cNvPr id="10"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825"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Text Box 2"/>
          <p:cNvSpPr txBox="1">
            <a:spLocks noChangeArrowheads="1"/>
          </p:cNvSpPr>
          <p:nvPr/>
        </p:nvSpPr>
        <p:spPr bwMode="auto">
          <a:xfrm>
            <a:off x="445135"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شخص في حالة سكر</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نميمة النساء</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dirty="0">
                <a:solidFill>
                  <a:srgbClr val="004992"/>
                </a:solidFill>
                <a:latin typeface="+mn-lt"/>
                <a:ea typeface="+mn-ea"/>
                <a:cs typeface="+mn-cs"/>
              </a:rPr>
              <a:t>يسأل </a:t>
            </a:r>
            <a:r>
              <a:rPr lang="ar-AE" altLang="de-DE" sz="2400" b="0">
                <a:solidFill>
                  <a:srgbClr val="004992"/>
                </a:solidFill>
                <a:latin typeface="+mn-lt"/>
                <a:ea typeface="+mn-ea"/>
                <a:cs typeface="+mn-cs"/>
              </a:rPr>
              <a:t>عن الرقص</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بيترباومجارتن،</a:t>
            </a:r>
            <a:r>
              <a:rPr lang="de-DE" altLang="de-DE" sz="1800" b="0" dirty="0">
                <a:solidFill>
                  <a:srgbClr val="004992"/>
                </a:solidFill>
                <a:latin typeface="+mn-lt"/>
                <a:ea typeface="+mn-ea"/>
                <a:cs typeface="+mn-cs"/>
              </a:rPr>
              <a:t> </a:t>
            </a:r>
            <a:r>
              <a:rPr lang="ar-AE" altLang="de-DE" sz="1800" b="0" dirty="0">
                <a:solidFill>
                  <a:srgbClr val="004992"/>
                </a:solidFill>
                <a:latin typeface="+mn-lt"/>
                <a:ea typeface="+mn-ea"/>
                <a:cs typeface="+mn-cs"/>
              </a:rPr>
              <a:t>1834-1911)</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a:solidFill>
                  <a:srgbClr val="333333"/>
                </a:solidFill>
                <a:latin typeface="+mn-lt"/>
                <a:ea typeface="+mn-ea"/>
                <a:cs typeface="+mn-cs"/>
              </a:rPr>
              <a:t>عيد الجنازة</a:t>
            </a:r>
            <a:endParaRPr lang="en-US" altLang="de-DE" sz="2400" b="0" dirty="0">
              <a:solidFill>
                <a:srgbClr val="333333"/>
              </a:solidFill>
              <a:latin typeface="+mn-lt"/>
              <a:ea typeface="+mn-ea"/>
              <a:cs typeface="+mn-cs"/>
            </a:endParaRPr>
          </a:p>
        </p:txBody>
      </p:sp>
      <p:pic>
        <p:nvPicPr>
          <p:cNvPr id="11"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825"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12" name="Slide Number Placeholder 11"/>
          <p:cNvSpPr>
            <a:spLocks noGrp="1"/>
          </p:cNvSpPr>
          <p:nvPr>
            <p:ph type="sldNum" sz="quarter" idx="12"/>
          </p:nvPr>
        </p:nvSpPr>
        <p:spPr/>
        <p:txBody>
          <a:bodyPr/>
          <a:lstStyle/>
          <a:p>
            <a:fld id="{CD3D38E2-CE07-44B5-85C2-A53625898B6B}" type="slidenum">
              <a:rPr lang="en-US"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شهود جريمة قتل</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الدراما</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في السينما</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العروسة الهاربة</a:t>
            </a:r>
            <a:endParaRPr lang="en-US" altLang="de-DE" sz="2400" b="0" dirty="0">
              <a:solidFill>
                <a:srgbClr val="333333"/>
              </a:solidFill>
              <a:latin typeface="+mn-lt"/>
              <a:ea typeface="+mn-ea"/>
              <a:cs typeface="+mn-cs"/>
            </a:endParaRPr>
          </a:p>
        </p:txBody>
      </p:sp>
      <p:pic>
        <p:nvPicPr>
          <p:cNvPr id="10"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114"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
          <p:cNvSpPr txBox="1">
            <a:spLocks noChangeArrowheads="1"/>
          </p:cNvSpPr>
          <p:nvPr/>
        </p:nvSpPr>
        <p:spPr bwMode="auto">
          <a:xfrm>
            <a:off x="445136"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شهود جريمة قتل</a:t>
            </a:r>
          </a:p>
          <a:p>
            <a:pPr marL="457200" indent="-457200" algn="r" rtl="1" eaLnBrk="1" hangingPunct="1">
              <a:lnSpc>
                <a:spcPct val="105000"/>
              </a:lnSpc>
              <a:spcBef>
                <a:spcPts val="1999"/>
              </a:spcBef>
              <a:spcAft>
                <a:spcPts val="0"/>
              </a:spcAft>
              <a:buClr>
                <a:srgbClr val="004992"/>
              </a:buClr>
              <a:buFont typeface="WingDings"/>
              <a:buAutoNum type="arabic1Minus"/>
            </a:pPr>
            <a:r>
              <a:rPr lang="ar-AE" altLang="de-DE" sz="2400" b="0">
                <a:solidFill>
                  <a:srgbClr val="004992"/>
                </a:solidFill>
                <a:latin typeface="+mn-lt"/>
                <a:ea typeface="+mn-ea"/>
                <a:cs typeface="+mn-cs"/>
              </a:rPr>
              <a:t>الدراما</a:t>
            </a:r>
            <a:br>
              <a:rPr lang="ar-AE" altLang="de-DE" sz="2400" b="0">
                <a:solidFill>
                  <a:srgbClr val="004992"/>
                </a:solidFill>
                <a:latin typeface="+mn-lt"/>
                <a:ea typeface="+mn-ea"/>
                <a:cs typeface="+mn-cs"/>
              </a:rPr>
            </a:br>
            <a:r>
              <a:rPr lang="ar-AE" altLang="de-DE" sz="1800" b="0">
                <a:solidFill>
                  <a:srgbClr val="004992"/>
                </a:solidFill>
                <a:latin typeface="+mn-lt"/>
                <a:ea typeface="+mn-ea"/>
                <a:cs typeface="+mn-cs"/>
              </a:rPr>
              <a:t>(</a:t>
            </a:r>
            <a:r>
              <a:rPr lang="ar-AE" altLang="de-DE" sz="1800" b="0" dirty="0">
                <a:solidFill>
                  <a:srgbClr val="004992"/>
                </a:solidFill>
                <a:latin typeface="+mn-lt"/>
                <a:ea typeface="+mn-ea"/>
                <a:cs typeface="+mn-cs"/>
              </a:rPr>
              <a:t>دوني هولومي، 1831/32)</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في السينما</a:t>
            </a:r>
          </a:p>
          <a:p>
            <a:pPr marL="457200" indent="-457200" algn="r" rtl="1" eaLnBrk="1" hangingPunct="1">
              <a:lnSpc>
                <a:spcPct val="105000"/>
              </a:lnSpc>
              <a:spcBef>
                <a:spcPts val="1999"/>
              </a:spcBef>
              <a:spcAft>
                <a:spcPts val="0"/>
              </a:spcAft>
              <a:buClr>
                <a:srgbClr val="333333"/>
              </a:buClr>
              <a:buFont typeface="WingDings"/>
              <a:buAutoNum type="arabic1Minus"/>
            </a:pPr>
            <a:r>
              <a:rPr lang="ar-AE" altLang="de-DE" sz="2400" b="0" dirty="0">
                <a:solidFill>
                  <a:srgbClr val="333333"/>
                </a:solidFill>
                <a:latin typeface="+mn-lt"/>
                <a:ea typeface="+mn-ea"/>
                <a:cs typeface="+mn-cs"/>
              </a:rPr>
              <a:t>العروسة الهاربة</a:t>
            </a:r>
            <a:endParaRPr lang="en-US" altLang="de-DE" sz="2400" b="0" dirty="0">
              <a:solidFill>
                <a:srgbClr val="333333"/>
              </a:solidFill>
              <a:latin typeface="+mn-lt"/>
              <a:ea typeface="+mn-ea"/>
              <a:cs typeface="+mn-cs"/>
            </a:endParaRPr>
          </a:p>
        </p:txBody>
      </p:sp>
      <p:pic>
        <p:nvPicPr>
          <p:cNvPr id="9"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114"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CD3D38E2-CE07-44B5-85C2-A53625898B6B}" type="slidenum">
              <a:rPr lang="en-US"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defTabSz="914400" fontAlgn="base">
              <a:lnSpc>
                <a:spcPct val="100000"/>
              </a:lnSpc>
              <a:spcBef>
                <a:spcPts val="1200"/>
              </a:spcBef>
              <a:buClr>
                <a:srgbClr val="333333"/>
              </a:buClr>
              <a:buSzPct val="80000"/>
            </a:pPr>
            <a:endParaRPr lang="en-US" sz="20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9" name="Slide Number Placeholder 8"/>
          <p:cNvSpPr>
            <a:spLocks noGrp="1"/>
          </p:cNvSpPr>
          <p:nvPr>
            <p:ph type="sldNum" sz="quarter" idx="12"/>
          </p:nvPr>
        </p:nvSpPr>
        <p:spPr/>
        <p:txBody>
          <a:bodyPr/>
          <a:lstStyle/>
          <a:p>
            <a:fld id="{8BC1DBB1-6EF8-4683-94FC-F72A9974B438}" type="slidenum">
              <a:rPr lang="en-US"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004992"/>
                </a:solidFill>
              </a:rPr>
              <a:t>مثال: </a:t>
            </a:r>
            <a:r>
              <a:rPr lang="ar-AE" altLang="de-DE" sz="2000" dirty="0">
                <a:solidFill>
                  <a:srgbClr val="333333"/>
                </a:solidFill>
              </a:rPr>
              <a:t>رجل والهذيان:</a:t>
            </a:r>
            <a:r>
              <a:rPr lang="ar-AE" altLang="de-DE" sz="2000" dirty="0">
                <a:solidFill>
                  <a:srgbClr val="004992"/>
                </a:solidFill>
              </a:rPr>
              <a:t> هل هو في حالة سكر؟</a:t>
            </a:r>
            <a:endParaRPr lang="he-IL" altLang="de-DE" sz="2000" i="1" dirty="0">
              <a:solidFill>
                <a:srgbClr val="004992"/>
              </a:solidFill>
            </a:endParaRPr>
          </a:p>
          <a:p>
            <a:pPr defTabSz="914400" fontAlgn="base">
              <a:lnSpc>
                <a:spcPct val="100000"/>
              </a:lnSpc>
              <a:spcBef>
                <a:spcPts val="1200"/>
              </a:spcBef>
              <a:buClr>
                <a:srgbClr val="333333"/>
              </a:buClr>
              <a:buSzPct val="80000"/>
            </a:pP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65</a:t>
            </a:fld>
            <a:endParaRPr lang="de-DE" altLang="de-DE"/>
          </a:p>
        </p:txBody>
      </p:sp>
    </p:spTree>
    <p:extLst>
      <p:ext uri="{BB962C8B-B14F-4D97-AF65-F5344CB8AC3E}">
        <p14:creationId xmlns:p14="http://schemas.microsoft.com/office/powerpoint/2010/main" val="33365887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004992"/>
                </a:solidFill>
              </a:rPr>
              <a:t>مثال: </a:t>
            </a:r>
            <a:r>
              <a:rPr lang="ar-AE" altLang="de-DE" sz="2000" dirty="0">
                <a:solidFill>
                  <a:srgbClr val="333333"/>
                </a:solidFill>
              </a:rPr>
              <a:t>رجل والهذيان:</a:t>
            </a:r>
            <a:r>
              <a:rPr lang="ar-AE" altLang="de-DE" sz="2000" dirty="0">
                <a:solidFill>
                  <a:srgbClr val="004992"/>
                </a:solidFill>
              </a:rPr>
              <a:t> هل هو في حالة سكر؟</a:t>
            </a:r>
            <a:endParaRPr lang="he-IL" altLang="de-DE" sz="2000" i="1" dirty="0">
              <a:solidFill>
                <a:srgbClr val="004992"/>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333333"/>
                </a:solidFill>
              </a:rPr>
              <a:t>مراقبة عن كثب: هو الرجل القادم من حانة أو تفوح منه رائحة الكحول؟ قد </a:t>
            </a:r>
            <a:r>
              <a:rPr lang="ar-AE" altLang="de-DE" sz="2000" dirty="0">
                <a:solidFill>
                  <a:srgbClr val="004992"/>
                </a:solidFill>
              </a:rPr>
              <a:t>يكون الرجل يعاني من اضطراب اللغة بعد السكتة الدماغية، أو لديه صعوبات في النطق</a:t>
            </a:r>
            <a:r>
              <a:rPr lang="ar-AE" altLang="de-DE" sz="2000" dirty="0">
                <a:solidFill>
                  <a:srgbClr val="333333"/>
                </a:solidFill>
              </a:rPr>
              <a:t>.</a:t>
            </a:r>
            <a:endParaRPr lang="de-DE" altLang="de-DE" sz="2000" dirty="0">
              <a:solidFill>
                <a:srgbClr val="333333"/>
              </a:solidFill>
            </a:endParaRPr>
          </a:p>
          <a:p>
            <a:pPr defTabSz="914400" fontAlgn="base">
              <a:lnSpc>
                <a:spcPct val="100000"/>
              </a:lnSpc>
              <a:spcBef>
                <a:spcPts val="1200"/>
              </a:spcBef>
              <a:buClr>
                <a:srgbClr val="333333"/>
              </a:buClr>
              <a:buSzPct val="80000"/>
            </a:pP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66</a:t>
            </a:fld>
            <a:endParaRPr lang="de-DE" altLang="de-DE"/>
          </a:p>
        </p:txBody>
      </p:sp>
    </p:spTree>
    <p:extLst>
      <p:ext uri="{BB962C8B-B14F-4D97-AF65-F5344CB8AC3E}">
        <p14:creationId xmlns:p14="http://schemas.microsoft.com/office/powerpoint/2010/main" val="2922450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004992"/>
                </a:solidFill>
              </a:rPr>
              <a:t>مثال: </a:t>
            </a:r>
            <a:r>
              <a:rPr lang="ar-AE" altLang="de-DE" sz="2000" dirty="0">
                <a:solidFill>
                  <a:srgbClr val="333333"/>
                </a:solidFill>
              </a:rPr>
              <a:t>رجل والهذيان:</a:t>
            </a:r>
            <a:r>
              <a:rPr lang="ar-AE" altLang="de-DE" sz="2000" dirty="0">
                <a:solidFill>
                  <a:srgbClr val="004992"/>
                </a:solidFill>
              </a:rPr>
              <a:t> هل هو في حالة سكر؟</a:t>
            </a:r>
            <a:endParaRPr lang="he-IL" altLang="de-DE" sz="2000" i="1" dirty="0">
              <a:solidFill>
                <a:srgbClr val="004992"/>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333333"/>
                </a:solidFill>
              </a:rPr>
              <a:t>مراقبة عن كثب: هو الرجل القادم من حانة أو تفوح منه رائحة الكحول؟ قد </a:t>
            </a:r>
            <a:r>
              <a:rPr lang="ar-AE" altLang="de-DE" sz="2000" dirty="0">
                <a:solidFill>
                  <a:srgbClr val="004992"/>
                </a:solidFill>
              </a:rPr>
              <a:t>يكون الرجل يعاني من اضطراب اللغة بعد السكتة الدماغية، أو لديه صعوبات في النطق</a:t>
            </a:r>
            <a:r>
              <a:rPr lang="ar-AE"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تذكر أن قرارات متسرعة تزيد من خطر الأخطاء.</a:t>
            </a:r>
            <a:endParaRPr lang="de-DE" altLang="de-DE" sz="2000" dirty="0">
              <a:solidFill>
                <a:srgbClr val="333333"/>
              </a:solidFill>
            </a:endParaRPr>
          </a:p>
          <a:p>
            <a:pPr defTabSz="914400" fontAlgn="base">
              <a:lnSpc>
                <a:spcPct val="100000"/>
              </a:lnSpc>
              <a:spcBef>
                <a:spcPts val="1200"/>
              </a:spcBef>
              <a:buClr>
                <a:srgbClr val="333333"/>
              </a:buClr>
              <a:buSzPct val="80000"/>
            </a:pP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67</a:t>
            </a:fld>
            <a:endParaRPr lang="de-DE" altLang="de-DE"/>
          </a:p>
        </p:txBody>
      </p:sp>
    </p:spTree>
    <p:extLst>
      <p:ext uri="{BB962C8B-B14F-4D97-AF65-F5344CB8AC3E}">
        <p14:creationId xmlns:p14="http://schemas.microsoft.com/office/powerpoint/2010/main" val="1766191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004992"/>
                </a:solidFill>
              </a:rPr>
              <a:t>مثال: </a:t>
            </a:r>
            <a:r>
              <a:rPr lang="ar-AE" altLang="de-DE" sz="2000" dirty="0">
                <a:solidFill>
                  <a:srgbClr val="333333"/>
                </a:solidFill>
              </a:rPr>
              <a:t>رجل والهذيان:</a:t>
            </a:r>
            <a:r>
              <a:rPr lang="ar-AE" altLang="de-DE" sz="2000" dirty="0">
                <a:solidFill>
                  <a:srgbClr val="004992"/>
                </a:solidFill>
              </a:rPr>
              <a:t> هل هو في حالة سكر؟</a:t>
            </a:r>
            <a:endParaRPr lang="he-IL" altLang="de-DE" sz="2000" i="1" dirty="0">
              <a:solidFill>
                <a:srgbClr val="004992"/>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333333"/>
                </a:solidFill>
              </a:rPr>
              <a:t>مراقبة عن كثب: هو الرجل القادم من حانة أو تفوح منه رائحة الكحول؟ قد </a:t>
            </a:r>
            <a:r>
              <a:rPr lang="ar-AE" altLang="de-DE" sz="2000" dirty="0">
                <a:solidFill>
                  <a:srgbClr val="004992"/>
                </a:solidFill>
              </a:rPr>
              <a:t>يكون الرجل يعاني من اضطراب اللغة بعد السكتة الدماغية، أو لديه صعوبات في النطق</a:t>
            </a:r>
            <a:r>
              <a:rPr lang="ar-AE"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تذكر أن قرارات متسرعة تزيد من خطر الأخطاء.</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الأحداث ذات أهمية ثانوية، ممكن ان نقرر بسرعة (على سبيل المثال اختيار نوع من اللبن الزبادي من الكعكة).</a:t>
            </a:r>
            <a:endParaRPr lang="de-DE" altLang="de-DE" sz="2000" dirty="0">
              <a:solidFill>
                <a:srgbClr val="333333"/>
              </a:solidFill>
            </a:endParaRPr>
          </a:p>
          <a:p>
            <a:pPr defTabSz="914400" fontAlgn="base">
              <a:lnSpc>
                <a:spcPct val="100000"/>
              </a:lnSpc>
              <a:spcBef>
                <a:spcPts val="1200"/>
              </a:spcBef>
              <a:buClr>
                <a:srgbClr val="333333"/>
              </a:buClr>
              <a:buSzPct val="80000"/>
            </a:pP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68</a:t>
            </a:fld>
            <a:endParaRPr lang="de-DE" altLang="de-DE"/>
          </a:p>
        </p:txBody>
      </p:sp>
    </p:spTree>
    <p:extLst>
      <p:ext uri="{BB962C8B-B14F-4D97-AF65-F5344CB8AC3E}">
        <p14:creationId xmlns:p14="http://schemas.microsoft.com/office/powerpoint/2010/main" val="26854143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004992"/>
                </a:solidFill>
              </a:rPr>
              <a:t>مثال: </a:t>
            </a:r>
            <a:r>
              <a:rPr lang="ar-AE" altLang="de-DE" sz="2000" dirty="0">
                <a:solidFill>
                  <a:srgbClr val="333333"/>
                </a:solidFill>
              </a:rPr>
              <a:t>رجل والهذيان:</a:t>
            </a:r>
            <a:r>
              <a:rPr lang="ar-AE" altLang="de-DE" sz="2000" dirty="0">
                <a:solidFill>
                  <a:srgbClr val="004992"/>
                </a:solidFill>
              </a:rPr>
              <a:t> هل هو في حالة سكر؟</a:t>
            </a:r>
            <a:endParaRPr lang="he-IL" altLang="de-DE" sz="2000" i="1" dirty="0">
              <a:solidFill>
                <a:srgbClr val="004992"/>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333333"/>
                </a:solidFill>
              </a:rPr>
              <a:t>مراقبة عن كثب: هو الرجل القادم من حانة أو تفوح منه رائحة الكحول؟ قد </a:t>
            </a:r>
            <a:r>
              <a:rPr lang="ar-AE" altLang="de-DE" sz="2000" dirty="0">
                <a:solidFill>
                  <a:srgbClr val="004992"/>
                </a:solidFill>
              </a:rPr>
              <a:t>يكون الرجل يعاني من اضطراب اللغة بعد السكتة الدماغية، أو لديه صعوبات في النطق</a:t>
            </a:r>
            <a:r>
              <a:rPr lang="ar-AE"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تذكر أن قرارات متسرعة تزيد من خطر الأخطاء.</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الأحداث ذات أهمية ثانوية، ممكن ان نقرر بسرعة (على سبيل المثال اختيار نوع من اللبن الزبادي من الكعكة).</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الانسان متعرض للاخطاء لدالك يجب ن تكون مستعدة لاحتمال أن كنت على خطأ.</a:t>
            </a:r>
            <a:endParaRPr lang="de-DE" altLang="de-DE" sz="2000" dirty="0">
              <a:solidFill>
                <a:srgbClr val="333333"/>
              </a:solidFill>
            </a:endParaRPr>
          </a:p>
          <a:p>
            <a:pPr defTabSz="914400" fontAlgn="base">
              <a:lnSpc>
                <a:spcPct val="100000"/>
              </a:lnSpc>
              <a:spcBef>
                <a:spcPts val="1200"/>
              </a:spcBef>
              <a:buClr>
                <a:srgbClr val="333333"/>
              </a:buClr>
              <a:buSzPct val="80000"/>
            </a:pP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69</a:t>
            </a:fld>
            <a:endParaRPr lang="de-DE" altLang="de-DE"/>
          </a:p>
        </p:txBody>
      </p:sp>
    </p:spTree>
    <p:extLst>
      <p:ext uri="{BB962C8B-B14F-4D97-AF65-F5344CB8AC3E}">
        <p14:creationId xmlns:p14="http://schemas.microsoft.com/office/powerpoint/2010/main" val="10476693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ar-SA" sz="2000" dirty="0">
                <a:solidFill>
                  <a:srgbClr val="333333"/>
                </a:solidFill>
              </a:rPr>
              <a:t>أهداف التعلم:</a:t>
            </a: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عندما تكون الأحكام مهمة ، فمن الأفضلان نتجنب القرارات المتسرعة والنظر في جميع المعلومات </a:t>
            </a:r>
            <a:r>
              <a:rPr lang="ar-AE" altLang="de-DE" sz="2000">
                <a:solidFill>
                  <a:srgbClr val="333333"/>
                </a:solidFill>
              </a:rPr>
              <a:t>الموجدة (“الامان أفضل”).</a:t>
            </a:r>
            <a:endParaRPr lang="de-DE" altLang="de-DE" sz="20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004992"/>
                </a:solidFill>
              </a:rPr>
              <a:t>مثال: </a:t>
            </a:r>
            <a:r>
              <a:rPr lang="ar-AE" altLang="de-DE" sz="2000" dirty="0">
                <a:solidFill>
                  <a:srgbClr val="333333"/>
                </a:solidFill>
              </a:rPr>
              <a:t>رجل والهذيان:</a:t>
            </a:r>
            <a:r>
              <a:rPr lang="ar-AE" altLang="de-DE" sz="2000" dirty="0">
                <a:solidFill>
                  <a:srgbClr val="004992"/>
                </a:solidFill>
              </a:rPr>
              <a:t> هل هو في حالة سكر؟</a:t>
            </a:r>
            <a:endParaRPr lang="he-IL" altLang="de-DE" sz="2000" i="1" dirty="0">
              <a:solidFill>
                <a:srgbClr val="004992"/>
              </a:solidFill>
            </a:endParaRPr>
          </a:p>
          <a:p>
            <a:pPr marL="342900" lvl="0" indent="-342900" defTabSz="914400" fontAlgn="base">
              <a:lnSpc>
                <a:spcPct val="100000"/>
              </a:lnSpc>
              <a:spcBef>
                <a:spcPts val="1200"/>
              </a:spcBef>
              <a:buClr>
                <a:srgbClr val="000000"/>
              </a:buClr>
              <a:buSzPct val="80000"/>
              <a:buFont typeface="WingDings"/>
              <a:buChar char=""/>
            </a:pPr>
            <a:r>
              <a:rPr lang="ar-AE" altLang="de-DE" sz="2000" dirty="0">
                <a:solidFill>
                  <a:srgbClr val="333333"/>
                </a:solidFill>
              </a:rPr>
              <a:t>مراقبة عن كثب: هو الرجل القادم من حانة أو تفوح منه رائحة الكحول؟ قد </a:t>
            </a:r>
            <a:r>
              <a:rPr lang="ar-AE" altLang="de-DE" sz="2000" dirty="0">
                <a:solidFill>
                  <a:srgbClr val="004992"/>
                </a:solidFill>
              </a:rPr>
              <a:t>يكون الرجل يعاني من اضطراب اللغة بعد السكتة الدماغية، أو لديه صعوبات في النطق</a:t>
            </a:r>
            <a:r>
              <a:rPr lang="ar-AE"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تذكر أن قرارات متسرعة تزيد من خطر الأخطاء.</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الأحداث ذات أهمية ثانوية، ممكن ان نقرر بسرعة (على سبيل المثال اختيار نوع من اللبن الزبادي من الكعكة).</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333333"/>
                </a:solidFill>
              </a:rPr>
              <a:t>الانسان متعرض للاخطاء لدالك يجب ن تكون مستعدة لاحتمال أن كنت على خطأ.</a:t>
            </a:r>
            <a:endParaRPr lang="de-DE" altLang="de-DE" sz="20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en-GB" altLang="de-DE" sz="2000" dirty="0" err="1">
                <a:solidFill>
                  <a:srgbClr val="333333"/>
                </a:solidFill>
              </a:rPr>
              <a:t>قاعدة</a:t>
            </a:r>
            <a:r>
              <a:rPr lang="en-GB" altLang="de-DE" sz="2000" dirty="0">
                <a:solidFill>
                  <a:srgbClr val="333333"/>
                </a:solidFill>
              </a:rPr>
              <a:t> </a:t>
            </a:r>
            <a:r>
              <a:rPr lang="en-GB" altLang="de-DE" sz="2000" dirty="0" err="1">
                <a:solidFill>
                  <a:srgbClr val="333333"/>
                </a:solidFill>
              </a:rPr>
              <a:t>قرارات</a:t>
            </a:r>
            <a:r>
              <a:rPr lang="en-GB" altLang="de-DE" sz="2000" dirty="0">
                <a:solidFill>
                  <a:srgbClr val="333333"/>
                </a:solidFill>
              </a:rPr>
              <a:t> </a:t>
            </a:r>
            <a:r>
              <a:rPr lang="en-GB" altLang="de-DE" sz="2000" dirty="0" err="1">
                <a:solidFill>
                  <a:srgbClr val="333333"/>
                </a:solidFill>
              </a:rPr>
              <a:t>هامة</a:t>
            </a:r>
            <a:r>
              <a:rPr lang="en-GB" altLang="de-DE" sz="2000" dirty="0">
                <a:solidFill>
                  <a:srgbClr val="333333"/>
                </a:solidFill>
              </a:rPr>
              <a:t> </a:t>
            </a:r>
            <a:r>
              <a:rPr lang="en-GB" altLang="de-DE" sz="2000" dirty="0" err="1">
                <a:solidFill>
                  <a:srgbClr val="333333"/>
                </a:solidFill>
              </a:rPr>
              <a:t>هي</a:t>
            </a:r>
            <a:r>
              <a:rPr lang="en-GB" altLang="de-DE" sz="2000" dirty="0">
                <a:solidFill>
                  <a:srgbClr val="333333"/>
                </a:solidFill>
              </a:rPr>
              <a:t> </a:t>
            </a:r>
            <a:r>
              <a:rPr lang="en-GB" altLang="de-DE" sz="2000" dirty="0" err="1">
                <a:solidFill>
                  <a:srgbClr val="333333"/>
                </a:solidFill>
              </a:rPr>
              <a:t>الحقائق</a:t>
            </a:r>
            <a:r>
              <a:rPr lang="en-GB" altLang="de-DE" sz="2000" dirty="0">
                <a:solidFill>
                  <a:srgbClr val="333333"/>
                </a:solidFill>
              </a:rPr>
              <a:t> </a:t>
            </a:r>
            <a:r>
              <a:rPr lang="en-GB" altLang="de-DE" sz="2000" dirty="0" err="1">
                <a:solidFill>
                  <a:srgbClr val="333333"/>
                </a:solidFill>
              </a:rPr>
              <a:t>الصلبة</a:t>
            </a:r>
            <a:r>
              <a:rPr lang="en-GB" altLang="de-DE" sz="2000" dirty="0">
                <a:solidFill>
                  <a:srgbClr val="333333"/>
                </a:solidFill>
              </a:rPr>
              <a:t>. </a:t>
            </a:r>
            <a:r>
              <a:rPr lang="en-GB" altLang="de-DE" sz="2000" dirty="0" err="1">
                <a:solidFill>
                  <a:srgbClr val="333333"/>
                </a:solidFill>
              </a:rPr>
              <a:t>مجرد</a:t>
            </a:r>
            <a:r>
              <a:rPr lang="en-GB" altLang="de-DE" sz="2000" dirty="0">
                <a:solidFill>
                  <a:srgbClr val="333333"/>
                </a:solidFill>
              </a:rPr>
              <a:t> </a:t>
            </a:r>
            <a:r>
              <a:rPr lang="en-GB" altLang="de-DE" sz="2000" dirty="0" err="1">
                <a:solidFill>
                  <a:srgbClr val="333333"/>
                </a:solidFill>
              </a:rPr>
              <a:t>تخمينات</a:t>
            </a:r>
            <a:r>
              <a:rPr lang="en-GB" altLang="de-DE" sz="2000" dirty="0">
                <a:solidFill>
                  <a:srgbClr val="333333"/>
                </a:solidFill>
              </a:rPr>
              <a:t> </a:t>
            </a:r>
            <a:r>
              <a:rPr lang="en-GB" altLang="de-DE" sz="2000" err="1">
                <a:solidFill>
                  <a:srgbClr val="333333"/>
                </a:solidFill>
              </a:rPr>
              <a:t>هي</a:t>
            </a:r>
            <a:r>
              <a:rPr lang="en-GB" altLang="de-DE" sz="2000">
                <a:solidFill>
                  <a:srgbClr val="333333"/>
                </a:solidFill>
              </a:rPr>
              <a:t> “المستشارات </a:t>
            </a:r>
            <a:r>
              <a:rPr lang="en-GB" altLang="de-DE" sz="2000" err="1">
                <a:solidFill>
                  <a:srgbClr val="333333"/>
                </a:solidFill>
              </a:rPr>
              <a:t>سيئة</a:t>
            </a:r>
            <a:r>
              <a:rPr lang="en-GB" altLang="de-DE" sz="2000">
                <a:solidFill>
                  <a:srgbClr val="333333"/>
                </a:solidFill>
              </a:rPr>
              <a:t>.” </a:t>
            </a:r>
            <a:r>
              <a:rPr lang="en-GB" altLang="de-DE" sz="2000" dirty="0" err="1">
                <a:solidFill>
                  <a:srgbClr val="333333"/>
                </a:solidFill>
              </a:rPr>
              <a:t>دائما</a:t>
            </a:r>
            <a:r>
              <a:rPr lang="en-GB" altLang="de-DE" sz="2000" dirty="0">
                <a:solidFill>
                  <a:srgbClr val="333333"/>
                </a:solidFill>
              </a:rPr>
              <a:t> </a:t>
            </a:r>
            <a:r>
              <a:rPr lang="en-GB" altLang="de-DE" sz="2000" dirty="0" err="1">
                <a:solidFill>
                  <a:srgbClr val="333333"/>
                </a:solidFill>
              </a:rPr>
              <a:t>النظر</a:t>
            </a:r>
            <a:r>
              <a:rPr lang="en-GB" altLang="de-DE" sz="2000" dirty="0">
                <a:solidFill>
                  <a:srgbClr val="333333"/>
                </a:solidFill>
              </a:rPr>
              <a:t> </a:t>
            </a:r>
            <a:r>
              <a:rPr lang="en-GB" altLang="de-DE" sz="2000" dirty="0" err="1">
                <a:solidFill>
                  <a:srgbClr val="333333"/>
                </a:solidFill>
              </a:rPr>
              <a:t>في</a:t>
            </a:r>
            <a:r>
              <a:rPr lang="en-GB" altLang="de-DE" sz="2000" dirty="0">
                <a:solidFill>
                  <a:srgbClr val="333333"/>
                </a:solidFill>
              </a:rPr>
              <a:t> </a:t>
            </a:r>
            <a:r>
              <a:rPr lang="en-GB" altLang="de-DE" sz="2000" dirty="0" err="1">
                <a:solidFill>
                  <a:srgbClr val="333333"/>
                </a:solidFill>
              </a:rPr>
              <a:t>الآثار</a:t>
            </a:r>
            <a:r>
              <a:rPr lang="en-GB" altLang="de-DE" sz="2000" dirty="0">
                <a:solidFill>
                  <a:srgbClr val="333333"/>
                </a:solidFill>
              </a:rPr>
              <a:t> </a:t>
            </a:r>
            <a:r>
              <a:rPr lang="en-GB" altLang="de-DE" sz="2000" dirty="0" err="1">
                <a:solidFill>
                  <a:srgbClr val="333333"/>
                </a:solidFill>
              </a:rPr>
              <a:t>المترتبة</a:t>
            </a:r>
            <a:r>
              <a:rPr lang="en-GB" altLang="de-DE" sz="2000" dirty="0">
                <a:solidFill>
                  <a:srgbClr val="333333"/>
                </a:solidFill>
              </a:rPr>
              <a:t> </a:t>
            </a:r>
            <a:r>
              <a:rPr lang="en-GB" altLang="de-DE" sz="2000" dirty="0" err="1">
                <a:solidFill>
                  <a:srgbClr val="333333"/>
                </a:solidFill>
              </a:rPr>
              <a:t>على</a:t>
            </a:r>
            <a:r>
              <a:rPr lang="en-GB" altLang="de-DE" sz="2000" dirty="0">
                <a:solidFill>
                  <a:srgbClr val="333333"/>
                </a:solidFill>
              </a:rPr>
              <a:t> </a:t>
            </a:r>
            <a:r>
              <a:rPr lang="en-GB" altLang="de-DE" sz="2000" dirty="0" err="1">
                <a:solidFill>
                  <a:srgbClr val="333333"/>
                </a:solidFill>
              </a:rPr>
              <a:t>حكم</a:t>
            </a:r>
            <a:r>
              <a:rPr lang="en-GB" altLang="de-DE" sz="2000" dirty="0">
                <a:solidFill>
                  <a:srgbClr val="333333"/>
                </a:solidFill>
              </a:rPr>
              <a:t> </a:t>
            </a:r>
            <a:r>
              <a:rPr lang="en-GB" altLang="de-DE" sz="2000" dirty="0" err="1">
                <a:solidFill>
                  <a:srgbClr val="333333"/>
                </a:solidFill>
              </a:rPr>
              <a:t>خاطئ</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5" name="Slide Number Placeholder 4"/>
          <p:cNvSpPr>
            <a:spLocks noGrp="1"/>
          </p:cNvSpPr>
          <p:nvPr>
            <p:ph type="sldNum" sz="quarter" idx="12"/>
          </p:nvPr>
        </p:nvSpPr>
        <p:spPr/>
        <p:txBody>
          <a:bodyPr/>
          <a:lstStyle/>
          <a:p>
            <a:fld id="{8BC1DBB1-6EF8-4683-94FC-F72A9974B438}" type="slidenum">
              <a:rPr lang="en-US" altLang="de-DE" smtClean="0"/>
              <a:pPr/>
              <a:t>70</a:t>
            </a:fld>
            <a:endParaRPr lang="de-DE" altLang="de-DE"/>
          </a:p>
        </p:txBody>
      </p:sp>
    </p:spTree>
    <p:extLst>
      <p:ext uri="{BB962C8B-B14F-4D97-AF65-F5344CB8AC3E}">
        <p14:creationId xmlns:p14="http://schemas.microsoft.com/office/powerpoint/2010/main" val="1860542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 علاقة هدا بالبسيشوج؟</a:t>
            </a:r>
            <a:endParaRPr lang="en-US" sz="3600" dirty="0">
              <a:latin typeface="+mn-lt"/>
              <a:ea typeface="+mn-ea"/>
              <a:cs typeface="+mn-cs"/>
            </a:endParaRPr>
          </a:p>
        </p:txBody>
      </p:sp>
      <p:sp>
        <p:nvSpPr>
          <p:cNvPr id="10" name="Content Placeholder 9"/>
          <p:cNvSpPr>
            <a:spLocks noGrp="1"/>
          </p:cNvSpPr>
          <p:nvPr>
            <p:ph idx="1"/>
          </p:nvPr>
        </p:nvSpPr>
        <p:spPr/>
        <p:txBody>
          <a:bodyPr/>
          <a:lstStyle/>
          <a:p>
            <a:pPr lvl="0" defTabSz="914400" fontAlgn="base">
              <a:buClr>
                <a:srgbClr val="006699"/>
              </a:buClr>
            </a:pPr>
            <a:r>
              <a:rPr lang="ar-AE" altLang="de-DE" sz="2400" dirty="0">
                <a:solidFill>
                  <a:srgbClr val="333333"/>
                </a:solidFill>
              </a:rPr>
              <a:t>السريعة ويمكن ان يزداد هذا اوضع في حالة التوتراو الانزعاج.</a:t>
            </a:r>
            <a:endParaRPr lang="de-DE" altLang="de-DE" sz="2400" dirty="0">
              <a:solidFill>
                <a:srgbClr val="333333"/>
              </a:solidFill>
            </a:endParaRPr>
          </a:p>
        </p:txBody>
      </p:sp>
      <p:sp>
        <p:nvSpPr>
          <p:cNvPr id="11" name="Footer Placeholder 10"/>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12" name="Slide Number Placeholder 11"/>
          <p:cNvSpPr>
            <a:spLocks noGrp="1"/>
          </p:cNvSpPr>
          <p:nvPr>
            <p:ph type="sldNum" sz="quarter" idx="12"/>
          </p:nvPr>
        </p:nvSpPr>
        <p:spPr/>
        <p:txBody>
          <a:bodyPr/>
          <a:lstStyle/>
          <a:p>
            <a:fld id="{8BC1DBB1-6EF8-4683-94FC-F72A9974B438}" type="slidenum">
              <a:rPr lang="en-US"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 علاقة هدا بالبسيشوج؟</a:t>
            </a:r>
            <a:endParaRPr lang="en-US" sz="3600" dirty="0">
              <a:latin typeface="+mn-lt"/>
              <a:ea typeface="+mn-ea"/>
              <a:cs typeface="+mn-cs"/>
            </a:endParaRPr>
          </a:p>
        </p:txBody>
      </p:sp>
      <p:sp>
        <p:nvSpPr>
          <p:cNvPr id="10" name="Content Placeholder 9"/>
          <p:cNvSpPr>
            <a:spLocks noGrp="1"/>
          </p:cNvSpPr>
          <p:nvPr>
            <p:ph idx="1"/>
          </p:nvPr>
        </p:nvSpPr>
        <p:spPr/>
        <p:txBody>
          <a:bodyPr/>
          <a:lstStyle/>
          <a:p>
            <a:pPr lvl="0" defTabSz="914400" fontAlgn="base">
              <a:buClr>
                <a:srgbClr val="006699"/>
              </a:buClr>
            </a:pPr>
            <a:r>
              <a:rPr lang="ar-AE" altLang="de-DE" sz="2400" dirty="0">
                <a:solidFill>
                  <a:srgbClr val="333333"/>
                </a:solidFill>
              </a:rPr>
              <a:t>السريعة ويمكن ان يزداد هذا اوضع في حالة التوتراو الانزعاج.</a:t>
            </a:r>
            <a:endParaRPr lang="de-DE" altLang="de-DE" sz="2400" dirty="0">
              <a:solidFill>
                <a:srgbClr val="333333"/>
              </a:solidFill>
            </a:endParaRPr>
          </a:p>
          <a:p>
            <a:pPr lvl="0" defTabSz="914400" fontAlgn="base">
              <a:buClr>
                <a:srgbClr val="006699"/>
              </a:buClr>
            </a:pPr>
            <a:r>
              <a:rPr lang="ar-AE" altLang="de-DE" sz="2400" dirty="0">
                <a:solidFill>
                  <a:srgbClr val="004992"/>
                </a:solidFill>
              </a:rPr>
              <a:t>مثال حقيقي: </a:t>
            </a:r>
            <a:r>
              <a:rPr lang="ar-AE" altLang="de-DE" sz="2400" dirty="0">
                <a:solidFill>
                  <a:srgbClr val="333333"/>
                </a:solidFill>
              </a:rPr>
              <a:t>فؤاد يريد أن يدهب إلى الجامعة بسيارته ولكن لا يعثر على المفاتيح. انه يعتقد ان عساس البيت قد سرق مفاتحه لمنعه من قيادة السيارات إلى الحرم الجامعي</a:t>
            </a:r>
            <a:r>
              <a:rPr lang="he-IL" altLang="de-DE" sz="2400" dirty="0">
                <a:solidFill>
                  <a:srgbClr val="333333"/>
                </a:solidFill>
              </a:rPr>
              <a:t>.</a:t>
            </a:r>
          </a:p>
          <a:p>
            <a:pPr lvl="0" defTabSz="914400" fontAlgn="base">
              <a:buClr>
                <a:srgbClr val="006699"/>
              </a:buClr>
            </a:pPr>
            <a:r>
              <a:rPr lang="ar-AE" altLang="de-DE" sz="2400" dirty="0">
                <a:solidFill>
                  <a:srgbClr val="004992"/>
                </a:solidFill>
              </a:rPr>
              <a:t>الخلفية: </a:t>
            </a:r>
            <a:r>
              <a:rPr lang="ar-AE" altLang="de-DE" sz="2400" dirty="0">
                <a:solidFill>
                  <a:srgbClr val="333333"/>
                </a:solidFill>
              </a:rPr>
              <a:t>وهو مقتنع بأن الناس تريد طرده من جامعة</a:t>
            </a:r>
            <a:r>
              <a:rPr lang="he-IL" altLang="de-DE" sz="2400" dirty="0">
                <a:solidFill>
                  <a:srgbClr val="333333"/>
                </a:solidFill>
              </a:rPr>
              <a:t>.</a:t>
            </a:r>
          </a:p>
          <a:p>
            <a:pPr lvl="0" defTabSz="914400" fontAlgn="base">
              <a:buClr>
                <a:srgbClr val="006699"/>
              </a:buClr>
            </a:pPr>
            <a:r>
              <a:rPr lang="ar-AE" altLang="de-DE" sz="2400" dirty="0">
                <a:solidFill>
                  <a:srgbClr val="004992"/>
                </a:solidFill>
              </a:rPr>
              <a:t>لكن: </a:t>
            </a:r>
            <a:r>
              <a:rPr lang="ar-AE" altLang="de-DE" sz="2400" dirty="0">
                <a:solidFill>
                  <a:srgbClr val="333333"/>
                </a:solidFill>
              </a:rPr>
              <a:t>لماذا يحب العساس ان يطرد فؤاد من الجامعة، وكيف أنه حصل على مفاتيحه؟</a:t>
            </a: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8BC1DBB1-6EF8-4683-94FC-F72A9974B438}" type="slidenum">
              <a:rPr lang="en-US" altLang="de-DE" smtClean="0"/>
              <a:pPr/>
              <a:t>72</a:t>
            </a:fld>
            <a:endParaRPr lang="de-DE" altLang="de-DE"/>
          </a:p>
        </p:txBody>
      </p:sp>
    </p:spTree>
    <p:extLst>
      <p:ext uri="{BB962C8B-B14F-4D97-AF65-F5344CB8AC3E}">
        <p14:creationId xmlns:p14="http://schemas.microsoft.com/office/powerpoint/2010/main" val="6752575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 علاقة هدا بالبسيشوج؟</a:t>
            </a:r>
            <a:endParaRPr lang="en-US" sz="3600" dirty="0">
              <a:latin typeface="+mn-lt"/>
              <a:ea typeface="+mn-ea"/>
              <a:cs typeface="+mn-cs"/>
            </a:endParaRPr>
          </a:p>
        </p:txBody>
      </p:sp>
      <p:sp>
        <p:nvSpPr>
          <p:cNvPr id="10" name="Content Placeholder 9"/>
          <p:cNvSpPr>
            <a:spLocks noGrp="1"/>
          </p:cNvSpPr>
          <p:nvPr>
            <p:ph idx="1"/>
          </p:nvPr>
        </p:nvSpPr>
        <p:spPr/>
        <p:txBody>
          <a:bodyPr/>
          <a:lstStyle/>
          <a:p>
            <a:pPr lvl="0" defTabSz="914400" fontAlgn="base">
              <a:buClr>
                <a:srgbClr val="006699"/>
              </a:buClr>
            </a:pPr>
            <a:r>
              <a:rPr lang="ar-AE" altLang="de-DE" sz="2400" dirty="0">
                <a:solidFill>
                  <a:srgbClr val="333333"/>
                </a:solidFill>
              </a:rPr>
              <a:t>السريعة ويمكن ان يزداد هذا اوضع في حالة التوتراو الانزعاج.</a:t>
            </a:r>
            <a:endParaRPr lang="de-DE" altLang="de-DE" sz="2400" dirty="0">
              <a:solidFill>
                <a:srgbClr val="333333"/>
              </a:solidFill>
            </a:endParaRPr>
          </a:p>
          <a:p>
            <a:pPr lvl="0" defTabSz="914400" fontAlgn="base">
              <a:buClr>
                <a:srgbClr val="006699"/>
              </a:buClr>
            </a:pPr>
            <a:r>
              <a:rPr lang="ar-AE" altLang="de-DE" sz="2400" dirty="0">
                <a:solidFill>
                  <a:srgbClr val="004992"/>
                </a:solidFill>
              </a:rPr>
              <a:t>مثال حقيقي: </a:t>
            </a:r>
            <a:r>
              <a:rPr lang="ar-AE" altLang="de-DE" sz="2400" dirty="0">
                <a:solidFill>
                  <a:srgbClr val="333333"/>
                </a:solidFill>
              </a:rPr>
              <a:t>فؤاد يريد أن يدهب إلى الجامعة بسيارته ولكن لا يعثر على المفاتيح. انه يعتقد ان عساس البيت قد سرق مفاتحه لمنعه من قيادة السيارات إلى الحرم الجامعي</a:t>
            </a:r>
            <a:r>
              <a:rPr lang="he-IL" altLang="de-DE" sz="2400" dirty="0">
                <a:solidFill>
                  <a:srgbClr val="333333"/>
                </a:solidFill>
              </a:rPr>
              <a:t>.</a:t>
            </a:r>
          </a:p>
          <a:p>
            <a:pPr lvl="0" defTabSz="914400" fontAlgn="base">
              <a:buClr>
                <a:srgbClr val="006699"/>
              </a:buClr>
            </a:pPr>
            <a:r>
              <a:rPr lang="ar-AE" altLang="de-DE" sz="2400" dirty="0">
                <a:solidFill>
                  <a:srgbClr val="004992"/>
                </a:solidFill>
              </a:rPr>
              <a:t>الخلفية: </a:t>
            </a:r>
            <a:r>
              <a:rPr lang="ar-AE" altLang="de-DE" sz="2400" dirty="0">
                <a:solidFill>
                  <a:srgbClr val="333333"/>
                </a:solidFill>
              </a:rPr>
              <a:t>وهو مقتنع بأن الناس تريد طرده من جامعة</a:t>
            </a:r>
            <a:r>
              <a:rPr lang="he-IL" altLang="de-DE" sz="2400" dirty="0">
                <a:solidFill>
                  <a:srgbClr val="333333"/>
                </a:solidFill>
              </a:rPr>
              <a:t>.</a:t>
            </a:r>
          </a:p>
          <a:p>
            <a:pPr lvl="0" defTabSz="914400" fontAlgn="base">
              <a:buClr>
                <a:srgbClr val="006699"/>
              </a:buClr>
            </a:pPr>
            <a:r>
              <a:rPr lang="ar-AE" altLang="de-DE" sz="2400" dirty="0">
                <a:solidFill>
                  <a:srgbClr val="004992"/>
                </a:solidFill>
              </a:rPr>
              <a:t>لكن: </a:t>
            </a:r>
            <a:r>
              <a:rPr lang="ar-AE" altLang="de-DE" sz="2400" dirty="0">
                <a:solidFill>
                  <a:srgbClr val="333333"/>
                </a:solidFill>
              </a:rPr>
              <a:t>لماذا يحب العساس ان يطرد فؤاد من الجامعة، وكيف أنه حصل على مفاتيحه؟</a:t>
            </a:r>
          </a:p>
          <a:p>
            <a:pPr lvl="0" defTabSz="914400" fontAlgn="base">
              <a:buClr>
                <a:srgbClr val="006699"/>
              </a:buClr>
            </a:pPr>
            <a:r>
              <a:rPr lang="ar-AE" altLang="de-DE" sz="2400" dirty="0">
                <a:solidFill>
                  <a:srgbClr val="333333"/>
                </a:solidFill>
              </a:rPr>
              <a:t>قبل توجيه اتهامات خطيرة، يجب جمع المعلومات من مصادر كثيرة ومناقشة التفسيرات المختلفة مع الناس التي تثق بها</a:t>
            </a:r>
            <a:r>
              <a:rPr lang="he-IL" alt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6" name="Slide Number Placeholder 5"/>
          <p:cNvSpPr>
            <a:spLocks noGrp="1"/>
          </p:cNvSpPr>
          <p:nvPr>
            <p:ph type="sldNum" sz="quarter" idx="12"/>
          </p:nvPr>
        </p:nvSpPr>
        <p:spPr/>
        <p:txBody>
          <a:bodyPr/>
          <a:lstStyle/>
          <a:p>
            <a:fld id="{8BC1DBB1-6EF8-4683-94FC-F72A9974B438}" type="slidenum">
              <a:rPr lang="en-US" altLang="de-DE" smtClean="0"/>
              <a:pPr/>
              <a:t>73</a:t>
            </a:fld>
            <a:endParaRPr lang="de-DE" altLang="de-DE"/>
          </a:p>
        </p:txBody>
      </p:sp>
    </p:spTree>
    <p:extLst>
      <p:ext uri="{BB962C8B-B14F-4D97-AF65-F5344CB8AC3E}">
        <p14:creationId xmlns:p14="http://schemas.microsoft.com/office/powerpoint/2010/main" val="1361169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8BC1DBB1-6EF8-4683-94FC-F72A9974B438}" type="slidenum">
              <a:rPr lang="en-US" altLang="de-DE" smtClean="0"/>
              <a:pPr/>
              <a:t>74</a:t>
            </a:fld>
            <a:endParaRPr lang="de-DE" altLang="de-DE"/>
          </a:p>
        </p:txBody>
      </p:sp>
    </p:spTree>
    <p:extLst>
      <p:ext uri="{BB962C8B-B14F-4D97-AF65-F5344CB8AC3E}">
        <p14:creationId xmlns:p14="http://schemas.microsoft.com/office/powerpoint/2010/main" val="14390003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902438078"/>
              </p:ext>
            </p:extLst>
          </p:nvPr>
        </p:nvGraphicFramePr>
        <p:xfrm>
          <a:off x="408954" y="2011680"/>
          <a:ext cx="11375999" cy="27127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lvl1pPr marL="342900" indent="-342900"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Tx/>
                        <a:buNone/>
                        <a:tabLst/>
                      </a:pPr>
                      <a:r>
                        <a:rPr lang="ar-SA" sz="1000" kern="1200" dirty="0">
                          <a:solidFill>
                            <a:schemeClr val="tx1"/>
                          </a:solidFill>
                          <a:effectLst/>
                          <a:latin typeface="+mn-lt"/>
                          <a:ea typeface="MS PGothic" pitchFamily="34" charset="-128"/>
                          <a:cs typeface="+mn-cs"/>
                        </a:rPr>
                        <a:t>غلاف مجلة شتيرن</a:t>
                      </a:r>
                      <a:endParaRPr kumimoji="0" lang="en-GB" altLang="de-DE" sz="1000" b="0" i="0" u="none" strike="noStrike" cap="none" normalizeH="0" baseline="0" dirty="0">
                        <a:ln>
                          <a:noFill/>
                        </a:ln>
                        <a:solidFill>
                          <a:srgbClr val="333333"/>
                        </a:solidFill>
                        <a:effectLst/>
                        <a:latin typeface="+mn-l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S PGothic" pitchFamily="34" charset="-128"/>
                          <a:cs typeface="+mn-cs"/>
                        </a:rPr>
                        <a:t>GHDI – Image</a:t>
                      </a:r>
                      <a:br>
                        <a:rPr lang="de-DE" sz="1000" b="0" u="none" kern="1200" dirty="0">
                          <a:solidFill>
                            <a:schemeClr val="dk1"/>
                          </a:solidFill>
                          <a:effectLst/>
                          <a:latin typeface="+mn-lt"/>
                          <a:ea typeface="MS PGothic" pitchFamily="34" charset="-128"/>
                          <a:cs typeface="+mn-cs"/>
                        </a:rPr>
                      </a:br>
                      <a:r>
                        <a:rPr lang="de-DE" sz="1000" b="0" u="none" kern="1200" dirty="0">
                          <a:solidFill>
                            <a:schemeClr val="dk1"/>
                          </a:solidFill>
                          <a:effectLst/>
                          <a:latin typeface="+mn-lt"/>
                          <a:ea typeface="MS PGothic" pitchFamily="34" charset="-128"/>
                          <a:cs typeface="+mn-cs"/>
                        </a:rPr>
                        <a:t> (ghi-dc.org)</a:t>
                      </a:r>
                      <a:endParaRPr kumimoji="0" lang="en-GB" sz="1000" b="0" i="0" u="none" strike="noStrike" kern="1200" cap="none" normalizeH="0" baseline="0" dirty="0">
                        <a:ln>
                          <a:noFill/>
                        </a:ln>
                        <a:solidFill>
                          <a:srgbClr val="333333"/>
                        </a:solidFill>
                        <a:effectLst/>
                        <a:latin typeface="+mn-lt"/>
                        <a:ea typeface="MS PGothic" pitchFamily="34" charset="-128"/>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MS PGothic" pitchFamily="34" charset="-128"/>
                        </a:rPr>
                        <a:t>- -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Tx/>
                        <a:buNone/>
                        <a:tabLst/>
                      </a:pPr>
                      <a:r>
                        <a:rPr lang="ar-SA" sz="1000" kern="1200" dirty="0">
                          <a:solidFill>
                            <a:schemeClr val="tx1"/>
                          </a:solidFill>
                          <a:effectLst/>
                          <a:latin typeface="Verdana" pitchFamily="34" charset="0"/>
                          <a:ea typeface="MS PGothic" pitchFamily="34" charset="-128"/>
                          <a:cs typeface="+mn-cs"/>
                        </a:rPr>
                        <a:t>هذا العمل مرخص بموجب سياسة "الاستخدام العادل". إذا كنت تشك في انتهاك حقوق الطبع والنشر، يرجى الاتصال بنا</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lang="ar-SA" sz="1000" dirty="0">
                          <a:effectLst/>
                          <a:latin typeface="Calibri" panose="020F0502020204030204" pitchFamily="34" charset="0"/>
                          <a:ea typeface="Times New Roman" panose="02020603050405020304" pitchFamily="18" charset="0"/>
                          <a:cs typeface="Calibri" panose="020F0502020204030204" pitchFamily="34" charset="0"/>
                        </a:rPr>
                        <a:t>الغلاف الأمامي لمجلة </a:t>
                      </a:r>
                      <a:r>
                        <a:rPr lang="ar-SA" sz="1000" dirty="0">
                          <a:effectLst/>
                          <a:latin typeface="Calibri" panose="020F0502020204030204" pitchFamily="34" charset="0"/>
                          <a:ea typeface="Calibri" panose="020F0502020204030204" pitchFamily="34" charset="0"/>
                          <a:cs typeface="Arial" panose="020B0604020202020204" pitchFamily="34" charset="0"/>
                        </a:rPr>
                        <a:t>شتيرن</a:t>
                      </a:r>
                      <a:endParaRPr lang="de-DE" sz="1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rgbClr val="333333"/>
                          </a:solidFill>
                          <a:effectLst/>
                          <a:latin typeface="Calibri Light"/>
                          <a:ea typeface="MS PGothic" pitchFamily="34" charset="-128"/>
                        </a:rPr>
                        <a:t>miss_blackbutterlfy</a:t>
                      </a:r>
                      <a:r>
                        <a:rPr kumimoji="0" lang="en-US" altLang="de-DE" sz="1000" b="0" i="0" u="none" strike="noStrike" cap="none" normalizeH="0" baseline="0" dirty="0">
                          <a:ln>
                            <a:noFill/>
                          </a:ln>
                          <a:solidFill>
                            <a:srgbClr val="333333"/>
                          </a:solidFill>
                          <a:effectLst/>
                          <a:latin typeface="Calibri Light"/>
                          <a:ea typeface="MS PGothic" pitchFamily="34" charset="-128"/>
                        </a:rPr>
                        <a:t>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flickr</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”One </a:t>
                      </a:r>
                      <a:r>
                        <a:rPr kumimoji="0" lang="en-US" altLang="de-DE" sz="1000" b="0" i="0" u="none" strike="noStrike" cap="none" normalizeH="0" baseline="0" dirty="0">
                          <a:ln>
                            <a:noFill/>
                          </a:ln>
                          <a:solidFill>
                            <a:srgbClr val="333333"/>
                          </a:solidFill>
                          <a:effectLst/>
                          <a:latin typeface="Calibri Light"/>
                          <a:ea typeface="MS PGothic" pitchFamily="34" charset="-128"/>
                        </a:rPr>
                        <a:t>thousand Americans stop smoking every day - by dying. They say Nicotine patches are great. Stick one over each eye and you can't find your </a:t>
                      </a:r>
                      <a:r>
                        <a:rPr kumimoji="0" lang="en-US" altLang="de-DE" sz="1000" b="0" i="0" u="none" strike="noStrike" cap="none" normalizeH="0" baseline="0">
                          <a:ln>
                            <a:noFill/>
                          </a:ln>
                          <a:solidFill>
                            <a:srgbClr val="333333"/>
                          </a:solidFill>
                          <a:effectLst/>
                          <a:latin typeface="Calibri Light"/>
                          <a:ea typeface="MS PGothic" pitchFamily="34" charset="-128"/>
                        </a:rPr>
                        <a:t>cigarettes.“</a:t>
                      </a: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MS PGothic" pitchFamily="34" charset="-128"/>
                        </a:rPr>
                        <a:t>CC</a:t>
                      </a: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Marlboro cigarette boxes/Marlboro Zigarettenschachteln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lvl1pPr eaLnBrk="0" hangingPunct="0">
                        <a:spcBef>
                          <a:spcPct val="20000"/>
                        </a:spcBef>
                        <a:buClr>
                          <a:srgbClr val="33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336699"/>
                        </a:buClr>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336699"/>
                        </a:buClr>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336699"/>
                        </a:buClr>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336699"/>
                        </a:buClr>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All reproduced paintings are in the public domain because their copyright has expired (all artists died more than 70years ago).</a:t>
                      </a:r>
                    </a:p>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Alle abgebildeten Kunstwerke sind gemeinfrei („</a:t>
                      </a:r>
                      <a:r>
                        <a:rPr kumimoji="0" lang="de-DE" altLang="de-DE" sz="1000" b="0" i="0" u="none" strike="noStrike" cap="none" normalizeH="0" baseline="0" dirty="0" err="1">
                          <a:ln>
                            <a:noFill/>
                          </a:ln>
                          <a:solidFill>
                            <a:srgbClr val="333333"/>
                          </a:solidFill>
                          <a:effectLst/>
                          <a:latin typeface="Calibri Light"/>
                          <a:ea typeface="MS PGothic" pitchFamily="34" charset="-128"/>
                        </a:rPr>
                        <a:t>public</a:t>
                      </a:r>
                      <a:r>
                        <a:rPr kumimoji="0" lang="de-DE" altLang="de-DE" sz="1000" b="0" i="0" u="none" strike="noStrike" cap="none" normalizeH="0" baseline="0" dirty="0">
                          <a:ln>
                            <a:noFill/>
                          </a:ln>
                          <a:solidFill>
                            <a:srgbClr val="333333"/>
                          </a:solidFill>
                          <a:effectLst/>
                          <a:latin typeface="Calibri Light"/>
                          <a:ea typeface="MS PGothic" pitchFamily="34" charset="-128"/>
                        </a:rPr>
                        <a:t> </a:t>
                      </a:r>
                      <a:r>
                        <a:rPr kumimoji="0" lang="de-DE" altLang="de-DE" sz="1000" b="0" i="0" u="none" strike="noStrike" cap="none" normalizeH="0" baseline="0" dirty="0" err="1">
                          <a:ln>
                            <a:noFill/>
                          </a:ln>
                          <a:solidFill>
                            <a:srgbClr val="333333"/>
                          </a:solidFill>
                          <a:effectLst/>
                          <a:latin typeface="Calibri Light"/>
                          <a:ea typeface="MS PGothic" pitchFamily="34" charset="-128"/>
                        </a:rPr>
                        <a:t>domain</a:t>
                      </a:r>
                      <a:r>
                        <a:rPr kumimoji="0" lang="ja-JP" altLang="en-US" sz="1000" b="0" i="0" u="none" strike="noStrike" cap="none" normalizeH="0" baseline="0" dirty="0">
                          <a:ln>
                            <a:noFill/>
                          </a:ln>
                          <a:solidFill>
                            <a:srgbClr val="333333"/>
                          </a:solidFill>
                          <a:effectLst/>
                          <a:latin typeface="Calibri Light"/>
                          <a:ea typeface="MS PGothic" pitchFamily="34" charset="-128"/>
                        </a:rPr>
                        <a:t>”</a:t>
                      </a:r>
                      <a:r>
                        <a:rPr kumimoji="0" lang="de-DE" altLang="ja-JP" sz="1000" b="0" i="0" u="none" strike="noStrike" cap="none" normalizeH="0" baseline="0" dirty="0">
                          <a:ln>
                            <a:noFill/>
                          </a:ln>
                          <a:solidFill>
                            <a:srgbClr val="333333"/>
                          </a:solidFill>
                          <a:effectLst/>
                          <a:latin typeface="Calibri Light"/>
                          <a:ea typeface="MS PGothic" pitchFamily="34" charset="-128"/>
                        </a:rPr>
                        <a:t>), da die Schutzfrist des Urheberrechts unseres Wissens abgelaufen ist („</a:t>
                      </a:r>
                      <a:r>
                        <a:rPr kumimoji="0" lang="de-DE" altLang="ja-JP" sz="1000" b="0" i="0" u="none" strike="noStrike" cap="none" normalizeH="0" baseline="0" dirty="0" err="1">
                          <a:ln>
                            <a:noFill/>
                          </a:ln>
                          <a:solidFill>
                            <a:srgbClr val="333333"/>
                          </a:solidFill>
                          <a:effectLst/>
                          <a:latin typeface="Calibri Light"/>
                          <a:ea typeface="MS PGothic" pitchFamily="34" charset="-128"/>
                        </a:rPr>
                        <a:t>public</a:t>
                      </a:r>
                      <a:r>
                        <a:rPr kumimoji="0" lang="de-DE" altLang="ja-JP" sz="1000" b="0" i="0" u="none" strike="noStrike" cap="none" normalizeH="0" baseline="0" dirty="0">
                          <a:ln>
                            <a:noFill/>
                          </a:ln>
                          <a:solidFill>
                            <a:srgbClr val="333333"/>
                          </a:solidFill>
                          <a:effectLst/>
                          <a:latin typeface="Calibri Light"/>
                          <a:ea typeface="MS PGothic" pitchFamily="34" charset="-128"/>
                        </a:rPr>
                        <a:t> </a:t>
                      </a:r>
                      <a:r>
                        <a:rPr kumimoji="0" lang="de-DE" altLang="ja-JP" sz="1000" b="0" i="0" u="none" strike="noStrike" cap="none" normalizeH="0" baseline="0" dirty="0" err="1">
                          <a:ln>
                            <a:noFill/>
                          </a:ln>
                          <a:solidFill>
                            <a:srgbClr val="333333"/>
                          </a:solidFill>
                          <a:effectLst/>
                          <a:latin typeface="Calibri Light"/>
                          <a:ea typeface="MS PGothic" pitchFamily="34" charset="-128"/>
                        </a:rPr>
                        <a:t>domain</a:t>
                      </a:r>
                      <a:r>
                        <a:rPr kumimoji="0" lang="ja-JP" altLang="en-US" sz="1000" b="0" i="0" u="none" strike="noStrike" cap="none" normalizeH="0" baseline="0" dirty="0">
                          <a:ln>
                            <a:noFill/>
                          </a:ln>
                          <a:solidFill>
                            <a:srgbClr val="333333"/>
                          </a:solidFill>
                          <a:effectLst/>
                          <a:latin typeface="Calibri Light"/>
                          <a:ea typeface="MS PGothic" pitchFamily="34" charset="-128"/>
                        </a:rPr>
                        <a:t>“</a:t>
                      </a:r>
                      <a:r>
                        <a:rPr kumimoji="0" lang="de-DE" altLang="ja-JP" sz="1000" b="0" i="0" u="none" strike="noStrike" cap="none" normalizeH="0" baseline="0" dirty="0">
                          <a:ln>
                            <a:noFill/>
                          </a:ln>
                          <a:solidFill>
                            <a:srgbClr val="333333"/>
                          </a:solidFill>
                          <a:effectLst/>
                          <a:latin typeface="Calibri Light"/>
                          <a:ea typeface="MS PGothic" pitchFamily="34" charset="-128"/>
                        </a:rPr>
                        <a:t>; alle Künstler verstarben vor mindestens 70 Jahren). </a:t>
                      </a:r>
                      <a:r>
                        <a:rPr kumimoji="0" lang="en-GB" altLang="ja-JP" sz="1000" b="0" i="0" u="none" strike="noStrike" cap="none" normalizeH="0" baseline="0" dirty="0" err="1">
                          <a:ln>
                            <a:noFill/>
                          </a:ln>
                          <a:solidFill>
                            <a:srgbClr val="333333"/>
                          </a:solidFill>
                          <a:effectLst/>
                          <a:latin typeface="Calibri Light"/>
                          <a:ea typeface="MS PGothic" pitchFamily="34" charset="-128"/>
                        </a:rPr>
                        <a:t>Alle</a:t>
                      </a:r>
                      <a:r>
                        <a:rPr kumimoji="0" lang="en-GB" altLang="ja-JP" sz="1000" b="0" i="0" u="none" strike="noStrike" cap="none" normalizeH="0" baseline="0" dirty="0">
                          <a:ln>
                            <a:noFill/>
                          </a:ln>
                          <a:solidFill>
                            <a:srgbClr val="333333"/>
                          </a:solidFill>
                          <a:effectLst/>
                          <a:latin typeface="Calibri Light"/>
                          <a:ea typeface="MS PGothic" pitchFamily="34" charset="-128"/>
                        </a:rPr>
                        <a:t> </a:t>
                      </a:r>
                      <a:r>
                        <a:rPr kumimoji="0" lang="en-GB" altLang="ja-JP" sz="1000" b="0" i="0" u="none" strike="noStrike" cap="none" normalizeH="0" baseline="0" dirty="0" err="1">
                          <a:ln>
                            <a:noFill/>
                          </a:ln>
                          <a:solidFill>
                            <a:srgbClr val="333333"/>
                          </a:solidFill>
                          <a:effectLst/>
                          <a:latin typeface="Calibri Light"/>
                          <a:ea typeface="MS PGothic" pitchFamily="34" charset="-128"/>
                        </a:rPr>
                        <a:t>Reproduktionen</a:t>
                      </a:r>
                      <a:r>
                        <a:rPr kumimoji="0" lang="en-GB" altLang="ja-JP" sz="1000" b="0" i="0" u="none" strike="noStrike" cap="none" normalizeH="0" baseline="0" dirty="0">
                          <a:ln>
                            <a:noFill/>
                          </a:ln>
                          <a:solidFill>
                            <a:srgbClr val="333333"/>
                          </a:solidFill>
                          <a:effectLst/>
                          <a:latin typeface="Calibri Light"/>
                          <a:ea typeface="MS PGothic" pitchFamily="34" charset="-128"/>
                        </a:rPr>
                        <a:t> </a:t>
                      </a:r>
                      <a:r>
                        <a:rPr kumimoji="0" lang="en-GB" altLang="ja-JP" sz="1000" b="0" i="0" u="none" strike="noStrike" cap="none" normalizeH="0" baseline="0" dirty="0" err="1">
                          <a:ln>
                            <a:noFill/>
                          </a:ln>
                          <a:solidFill>
                            <a:srgbClr val="333333"/>
                          </a:solidFill>
                          <a:effectLst/>
                          <a:latin typeface="Calibri Light"/>
                          <a:ea typeface="MS PGothic" pitchFamily="34" charset="-128"/>
                        </a:rPr>
                        <a:t>gelten</a:t>
                      </a:r>
                      <a:r>
                        <a:rPr kumimoji="0" lang="en-GB" altLang="ja-JP" sz="1000" b="0" i="0" u="none" strike="noStrike" cap="none" normalizeH="0" baseline="0" dirty="0">
                          <a:ln>
                            <a:noFill/>
                          </a:ln>
                          <a:solidFill>
                            <a:srgbClr val="333333"/>
                          </a:solidFill>
                          <a:effectLst/>
                          <a:latin typeface="Calibri Light"/>
                          <a:ea typeface="MS PGothic" pitchFamily="34" charset="-128"/>
                        </a:rPr>
                        <a:t> </a:t>
                      </a:r>
                      <a:r>
                        <a:rPr kumimoji="0" lang="en-GB" altLang="ja-JP" sz="1000" b="0" i="0" u="none" strike="noStrike" cap="none" normalizeH="0" baseline="0" dirty="0" err="1">
                          <a:ln>
                            <a:noFill/>
                          </a:ln>
                          <a:solidFill>
                            <a:srgbClr val="333333"/>
                          </a:solidFill>
                          <a:effectLst/>
                          <a:latin typeface="Calibri Light"/>
                          <a:ea typeface="MS PGothic" pitchFamily="34" charset="-128"/>
                        </a:rPr>
                        <a:t>ebenfalls</a:t>
                      </a:r>
                      <a:r>
                        <a:rPr kumimoji="0" lang="en-GB" altLang="ja-JP" sz="1000" b="0" i="0" u="none" strike="noStrike" cap="none" normalizeH="0" baseline="0" dirty="0">
                          <a:ln>
                            <a:noFill/>
                          </a:ln>
                          <a:solidFill>
                            <a:srgbClr val="333333"/>
                          </a:solidFill>
                          <a:effectLst/>
                          <a:latin typeface="Calibri Light"/>
                          <a:ea typeface="MS PGothic" pitchFamily="34" charset="-128"/>
                        </a:rPr>
                        <a:t> </a:t>
                      </a:r>
                      <a:r>
                        <a:rPr kumimoji="0" lang="en-GB" altLang="ja-JP" sz="1000" b="0" i="0" u="none" strike="noStrike" cap="none" normalizeH="0" baseline="0" dirty="0" err="1">
                          <a:ln>
                            <a:noFill/>
                          </a:ln>
                          <a:solidFill>
                            <a:srgbClr val="333333"/>
                          </a:solidFill>
                          <a:effectLst/>
                          <a:latin typeface="Calibri Light"/>
                          <a:ea typeface="MS PGothic" pitchFamily="34" charset="-128"/>
                        </a:rPr>
                        <a:t>als</a:t>
                      </a:r>
                      <a:r>
                        <a:rPr kumimoji="0" lang="en-GB" altLang="ja-JP" sz="1000" b="0" i="0" u="none" strike="noStrike" cap="none" normalizeH="0" baseline="0" dirty="0">
                          <a:ln>
                            <a:noFill/>
                          </a:ln>
                          <a:solidFill>
                            <a:srgbClr val="333333"/>
                          </a:solidFill>
                          <a:effectLst/>
                          <a:latin typeface="Calibri Light"/>
                          <a:ea typeface="MS PGothic" pitchFamily="34" charset="-128"/>
                        </a:rPr>
                        <a:t> </a:t>
                      </a:r>
                      <a:r>
                        <a:rPr kumimoji="0" lang="en-GB" altLang="ja-JP" sz="1000" b="0" i="0" u="none" strike="noStrike" cap="none" normalizeH="0" baseline="0" dirty="0" err="1">
                          <a:ln>
                            <a:noFill/>
                          </a:ln>
                          <a:solidFill>
                            <a:srgbClr val="333333"/>
                          </a:solidFill>
                          <a:effectLst/>
                          <a:latin typeface="Calibri Light"/>
                          <a:ea typeface="MS PGothic" pitchFamily="34" charset="-128"/>
                        </a:rPr>
                        <a:t>gemeinfrei</a:t>
                      </a:r>
                      <a:r>
                        <a:rPr kumimoji="0" lang="en-GB" altLang="ja-JP" sz="1000" b="0" i="0" u="none" strike="noStrike" cap="none" normalizeH="0" baseline="0" dirty="0">
                          <a:ln>
                            <a:noFill/>
                          </a:ln>
                          <a:solidFill>
                            <a:srgbClr val="333333"/>
                          </a:solidFill>
                          <a:effectLst/>
                          <a:latin typeface="Calibri Light"/>
                          <a:ea typeface="MS PGothic" pitchFamily="34" charset="-128"/>
                        </a:rPr>
                        <a: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11" name="Slide Number Placeholder 10"/>
          <p:cNvSpPr>
            <a:spLocks noGrp="1"/>
          </p:cNvSpPr>
          <p:nvPr>
            <p:ph type="sldNum" sz="quarter" idx="12"/>
          </p:nvPr>
        </p:nvSpPr>
        <p:spPr/>
        <p:txBody>
          <a:bodyPr/>
          <a:lstStyle/>
          <a:p>
            <a:fld id="{CD3D38E2-CE07-44B5-85C2-A53625898B6B}" type="slidenum">
              <a:rPr lang="en-US"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588148921"/>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نظريات المؤامرة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dirty="0">
                          <a:solidFill>
                            <a:srgbClr val="333333"/>
                          </a:solidFill>
                          <a:latin typeface="+mn-lt"/>
                          <a:ea typeface="+mn-ea"/>
                          <a:cs typeface="+mn-cs"/>
                        </a:rPr>
                        <a:t>الدوافع المزعومة من الولايات المتحدة الأمريكية:</a:t>
                      </a:r>
                    </a:p>
                    <a:p>
                      <a:pPr marL="457200" indent="-457200" algn="r" rtl="1">
                        <a:lnSpc>
                          <a:spcPct val="105000"/>
                        </a:lnSpc>
                        <a:spcBef>
                          <a:spcPts val="1999"/>
                        </a:spcBef>
                        <a:buFont typeface="+mj-lt"/>
                        <a:buAutoNum type="arabicPeriod"/>
                      </a:pPr>
                      <a:r>
                        <a:rPr lang="ar-SA" sz="2000">
                          <a:solidFill>
                            <a:srgbClr val="333333"/>
                          </a:solidFill>
                          <a:latin typeface="+mn-lt"/>
                          <a:ea typeface="+mn-ea"/>
                          <a:cs typeface="+mn-cs"/>
                        </a:rPr>
                        <a:t>”النصر التكنولوجية“ </a:t>
                      </a:r>
                      <a:r>
                        <a:rPr lang="ar-SA" sz="2000" dirty="0">
                          <a:solidFill>
                            <a:srgbClr val="333333"/>
                          </a:solidFill>
                          <a:latin typeface="+mn-lt"/>
                          <a:ea typeface="+mn-ea"/>
                          <a:cs typeface="+mn-cs"/>
                        </a:rPr>
                        <a:t>في السفر إلى الفضاء لمنافسة مع الاتحاد السوفياتي، الذي كان قد أطلق بنجاح قمرا صناعيا الى الفضاء في وقت سابق.</a:t>
                      </a:r>
                    </a:p>
                    <a:p>
                      <a:pPr marL="457200" indent="-457200" algn="r" rtl="1">
                        <a:lnSpc>
                          <a:spcPct val="105000"/>
                        </a:lnSpc>
                        <a:spcBef>
                          <a:spcPts val="1999"/>
                        </a:spcBef>
                        <a:buFont typeface="+mj-lt"/>
                        <a:buAutoNum type="arabicPeriod"/>
                      </a:pPr>
                      <a:r>
                        <a:rPr lang="ar-SA" sz="2000" dirty="0">
                          <a:solidFill>
                            <a:srgbClr val="333333"/>
                          </a:solidFill>
                          <a:latin typeface="+mn-lt"/>
                          <a:ea typeface="+mn-ea"/>
                          <a:cs typeface="+mn-cs"/>
                        </a:rPr>
                        <a:t>الهاء </a:t>
                      </a:r>
                      <a:r>
                        <a:rPr lang="ar-SA" sz="2000">
                          <a:solidFill>
                            <a:srgbClr val="333333"/>
                          </a:solidFill>
                          <a:latin typeface="+mn-lt"/>
                          <a:ea typeface="+mn-ea"/>
                          <a:cs typeface="+mn-cs"/>
                        </a:rPr>
                        <a:t>من الحرب الفيتنام</a:t>
                      </a:r>
                      <a:r>
                        <a:rPr lang="ar-SA" sz="2000" dirty="0">
                          <a:solidFill>
                            <a:srgbClr val="333333"/>
                          </a:solidFill>
                          <a:latin typeface="+mn-lt"/>
                          <a:ea typeface="+mn-ea"/>
                          <a:cs typeface="+mn-cs"/>
                        </a:rPr>
                        <a:t>.</a:t>
                      </a:r>
                    </a:p>
                    <a:p>
                      <a:pPr marL="457200" indent="-457200" algn="r" rtl="1">
                        <a:lnSpc>
                          <a:spcPct val="105000"/>
                        </a:lnSpc>
                        <a:spcBef>
                          <a:spcPts val="1999"/>
                        </a:spcBef>
                        <a:buFont typeface="+mj-lt"/>
                        <a:buAutoNum type="arabicPeriod"/>
                      </a:pPr>
                      <a:r>
                        <a:rPr lang="ar-SA" sz="2000" dirty="0">
                          <a:solidFill>
                            <a:srgbClr val="333333"/>
                          </a:solidFill>
                          <a:latin typeface="+mn-lt"/>
                          <a:ea typeface="+mn-ea"/>
                          <a:cs typeface="+mn-cs"/>
                        </a:rPr>
                        <a:t>الناسا نفسها زورت الهبوط على سطح القمر خوفا من التقشف في الميزانية الحكومية.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3E7433EB-03E4-4930-AF07-F38DE174C3D9}" type="slidenum">
              <a:rPr lang="en-US" altLang="de-DE" smtClean="0"/>
              <a:pPr/>
              <a:t>76</a:t>
            </a:fld>
            <a:endParaRPr lang="de-DE" altLang="de-DE"/>
          </a:p>
        </p:txBody>
      </p:sp>
    </p:spTree>
    <p:extLst>
      <p:ext uri="{BB962C8B-B14F-4D97-AF65-F5344CB8AC3E}">
        <p14:creationId xmlns:p14="http://schemas.microsoft.com/office/powerpoint/2010/main" val="33355960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656842123"/>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r" defTabSz="914400" rtl="1" eaLnBrk="1" fontAlgn="base" latinLnBrk="0" hangingPunct="1">
                        <a:lnSpc>
                          <a:spcPct val="105000"/>
                        </a:lnSpc>
                        <a:spcBef>
                          <a:spcPts val="1999"/>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الرأي: </a:t>
                      </a:r>
                      <a:r>
                        <a:rPr kumimoji="0" lang="ar-SA"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3E7433EB-03E4-4930-AF07-F38DE174C3D9}" type="slidenum">
              <a:rPr lang="en-US" altLang="de-DE" smtClean="0"/>
              <a:pPr/>
              <a:t>77</a:t>
            </a:fld>
            <a:endParaRPr lang="de-DE" altLang="de-DE"/>
          </a:p>
        </p:txBody>
      </p:sp>
    </p:spTree>
    <p:extLst>
      <p:ext uri="{BB962C8B-B14F-4D97-AF65-F5344CB8AC3E}">
        <p14:creationId xmlns:p14="http://schemas.microsoft.com/office/powerpoint/2010/main" val="18820739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652718952"/>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333333"/>
                        </a:buClr>
                        <a:buSzTx/>
                        <a:buFont typeface="+mj-lt"/>
                        <a:buNone/>
                        <a:tabLst/>
                      </a:pPr>
                      <a:r>
                        <a:rPr kumimoji="0" lang="ar-SA" sz="2000" b="1" i="0" u="none" strike="noStrike" cap="none" normalizeH="0" baseline="0" dirty="0">
                          <a:ln>
                            <a:noFill/>
                          </a:ln>
                          <a:solidFill>
                            <a:srgbClr val="333333"/>
                          </a:solidFill>
                          <a:effectLst/>
                          <a:latin typeface="+mn-lt"/>
                          <a:ea typeface="+mn-ea"/>
                          <a:cs typeface="+mn-cs"/>
                        </a:rPr>
                        <a:t>مع الرأي: </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a:ln>
                            <a:noFill/>
                          </a:ln>
                          <a:solidFill>
                            <a:srgbClr val="333333"/>
                          </a:solidFill>
                          <a:effectLst/>
                          <a:latin typeface="+mn-lt"/>
                          <a:ea typeface="+mn-ea"/>
                          <a:cs typeface="+mn-cs"/>
                        </a:rPr>
                        <a:t>”التلويح بالعلم“: </a:t>
                      </a:r>
                      <a:r>
                        <a:rPr kumimoji="0" lang="ar-SA" sz="2000" b="0" i="0" u="none" strike="noStrike" cap="none" normalizeH="0" baseline="0" dirty="0">
                          <a:ln>
                            <a:noFill/>
                          </a:ln>
                          <a:solidFill>
                            <a:srgbClr val="333333"/>
                          </a:solidFill>
                          <a:effectLst/>
                          <a:latin typeface="+mn-lt"/>
                          <a:ea typeface="+mn-ea"/>
                          <a:cs typeface="+mn-cs"/>
                        </a:rPr>
                        <a:t>مستحيل لأنه لا </a:t>
                      </a:r>
                      <a:r>
                        <a:rPr kumimoji="0" lang="ar-SA" sz="2000" b="0" i="0" u="none" strike="noStrike" cap="none" normalizeH="0" baseline="0">
                          <a:ln>
                            <a:noFill/>
                          </a:ln>
                          <a:solidFill>
                            <a:srgbClr val="333333"/>
                          </a:solidFill>
                          <a:effectLst/>
                          <a:latin typeface="+mn-lt"/>
                          <a:ea typeface="+mn-ea"/>
                          <a:cs typeface="+mn-cs"/>
                        </a:rPr>
                        <a:t>يوجد جو/الطقس على </a:t>
                      </a:r>
                      <a:r>
                        <a:rPr kumimoji="0" lang="ar-SA" sz="2000" b="0" i="0" u="none" strike="noStrike" cap="none" normalizeH="0" baseline="0" dirty="0">
                          <a:ln>
                            <a:noFill/>
                          </a:ln>
                          <a:solidFill>
                            <a:srgbClr val="333333"/>
                          </a:solidFill>
                          <a:effectLst/>
                          <a:latin typeface="+mn-lt"/>
                          <a:ea typeface="+mn-ea"/>
                          <a:cs typeface="+mn-cs"/>
                        </a:rPr>
                        <a:t>سطح القمر.</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dirty="0">
                          <a:ln>
                            <a:noFill/>
                          </a:ln>
                          <a:solidFill>
                            <a:srgbClr val="333333"/>
                          </a:solidFill>
                          <a:effectLst/>
                          <a:latin typeface="+mn-lt"/>
                          <a:ea typeface="+mn-ea"/>
                          <a:cs typeface="+mn-cs"/>
                        </a:rPr>
                        <a:t>صور من السماء والظلال المختلفة تشير إلى وجود إنتاج استوديو سينمائي.</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dirty="0">
                          <a:ln>
                            <a:noFill/>
                          </a:ln>
                          <a:solidFill>
                            <a:srgbClr val="333333"/>
                          </a:solidFill>
                          <a:effectLst/>
                          <a:latin typeface="+mn-lt"/>
                          <a:ea typeface="+mn-ea"/>
                          <a:cs typeface="+mn-cs"/>
                        </a:rPr>
                        <a:t>رسالة لاسلكية لرائد الفضاء أرمسترونغ: أنه إستجاب بسرعة كبيرة جدا إلى الجملة الأخيرة للرئيس نيكسون. إشارات الراديو بحاجة الى المزيد من الوقت لكي تنتقل إلى الأرض ليس كما استغرق رد ارمسترونغ.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3E7433EB-03E4-4930-AF07-F38DE174C3D9}" type="slidenum">
              <a:rPr lang="en-US" altLang="de-DE" smtClean="0"/>
              <a:pPr/>
              <a:t>78</a:t>
            </a:fld>
            <a:endParaRPr lang="de-DE" altLang="de-DE"/>
          </a:p>
        </p:txBody>
      </p:sp>
    </p:spTree>
    <p:extLst>
      <p:ext uri="{BB962C8B-B14F-4D97-AF65-F5344CB8AC3E}">
        <p14:creationId xmlns:p14="http://schemas.microsoft.com/office/powerpoint/2010/main" val="7790372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002119045"/>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r" defTabSz="914400" rtl="1" eaLnBrk="1" fontAlgn="base" latinLnBrk="0" hangingPunct="1">
                        <a:lnSpc>
                          <a:spcPct val="105000"/>
                        </a:lnSpc>
                        <a:spcBef>
                          <a:spcPts val="1999"/>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 الرأي: </a:t>
                      </a:r>
                      <a:r>
                        <a:rPr kumimoji="0" lang="ar-SA" sz="2000" b="1"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3E7433EB-03E4-4930-AF07-F38DE174C3D9}" type="slidenum">
              <a:rPr lang="en-US" altLang="de-DE" smtClean="0"/>
              <a:pPr/>
              <a:t>79</a:t>
            </a:fld>
            <a:endParaRPr lang="de-DE" altLang="de-DE"/>
          </a:p>
        </p:txBody>
      </p:sp>
    </p:spTree>
    <p:extLst>
      <p:ext uri="{BB962C8B-B14F-4D97-AF65-F5344CB8AC3E}">
        <p14:creationId xmlns:p14="http://schemas.microsoft.com/office/powerpoint/2010/main" val="1467025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475" name="Gerade Verbindung mit Pfeil 8"/>
          <p:cNvCxnSpPr>
            <a:cxnSpLocks noChangeShapeType="1"/>
          </p:cNvCxnSpPr>
          <p:nvPr/>
        </p:nvCxnSpPr>
        <p:spPr bwMode="auto">
          <a:xfrm flipH="1">
            <a:off x="6770863" y="4005263"/>
            <a:ext cx="19055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9" name="Group 27"/>
          <p:cNvGraphicFramePr>
            <a:graphicFrameLocks noGrp="1"/>
          </p:cNvGraphicFramePr>
          <p:nvPr>
            <p:extLst>
              <p:ext uri="{D42A27DB-BD31-4B8C-83A1-F6EECF244321}">
                <p14:modId xmlns:p14="http://schemas.microsoft.com/office/powerpoint/2010/main" val="1480290573"/>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1" dirty="0">
                          <a:latin typeface="+mn-lt"/>
                          <a:ea typeface="+mn-ea"/>
                          <a:cs typeface="+mn-cs"/>
                        </a:rPr>
                        <a:t>ضد الرأي: </a:t>
                      </a:r>
                    </a:p>
                    <a:p>
                      <a:pPr marL="457200" indent="-457200" algn="r" rtl="1">
                        <a:lnSpc>
                          <a:spcPct val="105000"/>
                        </a:lnSpc>
                        <a:spcBef>
                          <a:spcPts val="1999"/>
                        </a:spcBef>
                        <a:buFont typeface="+mj-lt"/>
                        <a:buAutoNum type="arabicPeriod"/>
                      </a:pPr>
                      <a:r>
                        <a:rPr lang="ar-SA" sz="2000" b="0" dirty="0">
                          <a:latin typeface="+mn-lt"/>
                          <a:ea typeface="+mn-ea"/>
                          <a:cs typeface="+mn-cs"/>
                        </a:rPr>
                        <a:t>سبب التلويح العلم كان من قبل صدمت القطب إلى سطح القمر ودعم العارضة المحمولة.</a:t>
                      </a:r>
                    </a:p>
                    <a:p>
                      <a:pPr marL="457200" indent="-457200" algn="r" rtl="1">
                        <a:lnSpc>
                          <a:spcPct val="105000"/>
                        </a:lnSpc>
                        <a:spcBef>
                          <a:spcPts val="1999"/>
                        </a:spcBef>
                        <a:buFont typeface="+mj-lt"/>
                        <a:buAutoNum type="arabicPeriod"/>
                      </a:pPr>
                      <a:r>
                        <a:rPr lang="ar-SA" sz="2000" b="0" dirty="0">
                          <a:latin typeface="+mn-lt"/>
                          <a:ea typeface="+mn-ea"/>
                          <a:cs typeface="+mn-cs"/>
                        </a:rPr>
                        <a:t>لصورة الفوتوغرافية في الليل لا يمكن التقاط ضعف مصادر </a:t>
                      </a:r>
                      <a:r>
                        <a:rPr lang="ar-SA" sz="2000" b="0">
                          <a:latin typeface="+mn-lt"/>
                          <a:ea typeface="+mn-ea"/>
                          <a:cs typeface="+mn-cs"/>
                        </a:rPr>
                        <a:t>الضوء بسبب لانجوم</a:t>
                      </a:r>
                      <a:r>
                        <a:rPr lang="ar-SA" sz="2000" b="0" dirty="0">
                          <a:latin typeface="+mn-lt"/>
                          <a:ea typeface="+mn-ea"/>
                          <a:cs typeface="+mn-cs"/>
                        </a:rPr>
                        <a:t>.</a:t>
                      </a:r>
                    </a:p>
                    <a:p>
                      <a:pPr marL="457200" indent="-457200" algn="r" rtl="1">
                        <a:lnSpc>
                          <a:spcPct val="105000"/>
                        </a:lnSpc>
                        <a:spcBef>
                          <a:spcPts val="1999"/>
                        </a:spcBef>
                        <a:buFont typeface="+mj-lt"/>
                        <a:buAutoNum type="arabicPeriod"/>
                      </a:pPr>
                      <a:r>
                        <a:rPr lang="ar-SA" sz="2000" b="0" dirty="0">
                          <a:latin typeface="+mn-lt"/>
                          <a:ea typeface="+mn-ea"/>
                          <a:cs typeface="+mn-cs"/>
                        </a:rPr>
                        <a:t>السبب في الظلال متفاوتة كان من سطح القمر المتفاوت.</a:t>
                      </a:r>
                    </a:p>
                    <a:p>
                      <a:pPr marL="457200" indent="-457200" algn="r" rtl="1">
                        <a:lnSpc>
                          <a:spcPct val="105000"/>
                        </a:lnSpc>
                        <a:spcBef>
                          <a:spcPts val="1999"/>
                        </a:spcBef>
                        <a:buFont typeface="+mj-lt"/>
                        <a:buAutoNum type="arabicPeriod"/>
                      </a:pPr>
                      <a:r>
                        <a:rPr lang="ar-SA" sz="2000" b="0" dirty="0">
                          <a:latin typeface="+mn-lt"/>
                          <a:ea typeface="+mn-ea"/>
                          <a:cs typeface="+mn-cs"/>
                        </a:rPr>
                        <a:t>الحوار بين نيكسون و آرمسترونغ لم يكن في الوقت الأصليالدي تكلما فيه.</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3E7433EB-03E4-4930-AF07-F38DE174C3D9}" type="slidenum">
              <a:rPr lang="en-US" altLang="de-DE" smtClean="0"/>
              <a:pPr/>
              <a:t>80</a:t>
            </a:fld>
            <a:endParaRPr lang="de-DE" altLang="de-DE"/>
          </a:p>
        </p:txBody>
      </p:sp>
    </p:spTree>
    <p:extLst>
      <p:ext uri="{BB962C8B-B14F-4D97-AF65-F5344CB8AC3E}">
        <p14:creationId xmlns:p14="http://schemas.microsoft.com/office/powerpoint/2010/main" val="33649193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ar-SA" altLang="de-DE" sz="4000" b="0">
                <a:solidFill>
                  <a:srgbClr val="FF0000"/>
                </a:solidFill>
                <a:latin typeface="+mn-lt"/>
                <a:ea typeface="+mn-ea"/>
              </a:rPr>
              <a:t>لا!</a:t>
            </a:r>
            <a:endParaRPr lang="de-DE" altLang="de-DE" sz="4000" b="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ar-SA" sz="2200" b="0" dirty="0">
                <a:solidFill>
                  <a:srgbClr val="000000"/>
                </a:solidFill>
                <a:latin typeface="+mn-lt"/>
                <a:ea typeface="+mn-ea"/>
              </a:rPr>
              <a:t>هل كان الهبوط على سطح القمر مزورة من قبل حكومة الولايات المتحدة؟</a:t>
            </a:r>
            <a:endParaRPr lang="de-DE" sz="2200" b="0" dirty="0">
              <a:solidFill>
                <a:srgbClr val="000000"/>
              </a:solidFill>
              <a:latin typeface="+mn-lt"/>
              <a:ea typeface="+mn-ea"/>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200" b="0">
                <a:latin typeface="+mn-lt"/>
                <a:ea typeface="+mn-ea"/>
              </a:rPr>
              <a:t>مصدر: التلفزيون الألماني محطة صدف: “حذار مؤامرة” )حذار مؤامرة(.</a:t>
            </a:r>
            <a:endParaRPr lang="de-DE" altLang="de-DE" sz="1200" b="0" dirty="0">
              <a:latin typeface="+mn-lt"/>
              <a:ea typeface="+mn-ea"/>
            </a:endParaRPr>
          </a:p>
        </p:txBody>
      </p:sp>
      <p:sp>
        <p:nvSpPr>
          <p:cNvPr id="15" name="Caption_15"/>
          <p:cNvSpPr txBox="1">
            <a:spLocks noChangeArrowheads="1"/>
          </p:cNvSpPr>
          <p:nvPr/>
        </p:nvSpPr>
        <p:spPr bwMode="auto">
          <a:xfrm>
            <a:off x="446220" y="3496940"/>
            <a:ext cx="7609984"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ar-SA" altLang="de-DE" sz="2400" b="0" dirty="0">
                <a:latin typeface="+mn-lt"/>
                <a:ea typeface="+mn-ea"/>
              </a:rPr>
              <a:t>المخرج رولاند إمريش (يوم الاستقلال):</a:t>
            </a:r>
          </a:p>
          <a:p>
            <a:pPr algn="r" rtl="1" eaLnBrk="1" hangingPunct="1">
              <a:lnSpc>
                <a:spcPct val="105000"/>
              </a:lnSpc>
              <a:spcBef>
                <a:spcPts val="1999"/>
              </a:spcBef>
              <a:buClrTx/>
              <a:buFontTx/>
              <a:buNone/>
            </a:pPr>
            <a:r>
              <a:rPr lang="ar-SA" altLang="de-DE" sz="2400" b="0" dirty="0">
                <a:latin typeface="+mn-lt"/>
                <a:ea typeface="+mn-ea"/>
              </a:rPr>
              <a:t>“الهبوط على سطح القمر )...( كان أكتر من جيد جدا. وكان مثل هذا الشيء مستحيل في 1960. حتى مع المعدات اليومية هذا شيء صعب”.</a:t>
            </a:r>
            <a:endParaRPr lang="de-DE" altLang="de-DE" sz="2400" b="0" i="1" dirty="0">
              <a:latin typeface="+mn-lt"/>
              <a:ea typeface="+mn-ea"/>
            </a:endParaRPr>
          </a:p>
        </p:txBody>
      </p:sp>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3E7433EB-03E4-4930-AF07-F38DE174C3D9}" type="slidenum">
              <a:rPr lang="en-US" altLang="de-DE" smtClean="0"/>
              <a:pPr/>
              <a:t>81</a:t>
            </a:fld>
            <a:endParaRPr lang="de-DE" altLang="de-DE"/>
          </a:p>
        </p:txBody>
      </p:sp>
    </p:spTree>
    <p:extLst>
      <p:ext uri="{BB962C8B-B14F-4D97-AF65-F5344CB8AC3E}">
        <p14:creationId xmlns:p14="http://schemas.microsoft.com/office/powerpoint/2010/main" val="28708608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تنشأ هذه الأسطورة الحضرية ونظريات المؤامرة أخرى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8BC1DBB1-6EF8-4683-94FC-F72A9974B438}" type="slidenum">
              <a:rPr lang="en-US" altLang="de-DE" smtClean="0"/>
              <a:pPr/>
              <a:t>82</a:t>
            </a:fld>
            <a:endParaRPr lang="de-DE" altLang="de-DE"/>
          </a:p>
        </p:txBody>
      </p:sp>
    </p:spTree>
    <p:extLst>
      <p:ext uri="{BB962C8B-B14F-4D97-AF65-F5344CB8AC3E}">
        <p14:creationId xmlns:p14="http://schemas.microsoft.com/office/powerpoint/2010/main" val="37739830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تنشأ هذه الأسطورة الحضرية ونظريات المؤامرة أخرى ؟</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EG" altLang="de-DE" sz="2400" dirty="0">
                <a:solidFill>
                  <a:srgbClr val="333333"/>
                </a:solidFill>
              </a:rPr>
              <a:t>فإنها غالبا ما تكون أكثر إقناعا من الواقع.</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لأنها تستند إلى الحقائق التي يصعب التحقق منها ويعتقد الناس عليها بسهولة (على سبيل المثال، يشير لوحالعلم أن الصور أخذت على الأرض).</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يقومون باخفاء تفسيرات بديلة (على سبيل المثال، التصوير ليلا السماء في يمكن تفسيره من خلال القيود التقنية من التصوير ليلا).</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الأساطير الحضرية تأخذ الحقائق بدون سياقها وتدفعهم إلى أقصى حد.</a:t>
            </a:r>
            <a:endParaRPr lang="en-US" sz="2400" dirty="0"/>
          </a:p>
        </p:txBody>
      </p:sp>
      <p:sp>
        <p:nvSpPr>
          <p:cNvPr id="3" name="Footer Placeholder 2"/>
          <p:cNvSpPr>
            <a:spLocks noGrp="1"/>
          </p:cNvSpPr>
          <p:nvPr>
            <p:ph type="ftr" sz="quarter" idx="11"/>
          </p:nvPr>
        </p:nvSpPr>
        <p:spPr/>
        <p:txBody>
          <a:bodyPr/>
          <a:lstStyle/>
          <a:p>
            <a:pPr>
              <a:defRPr/>
            </a:pPr>
            <a:r>
              <a:rPr lang="ar-SA"/>
              <a:t>التدريب رقم 7 – وضع الأستنتاجات السريعة...2 </a:t>
            </a:r>
            <a:endParaRPr lang="de-DE"/>
          </a:p>
        </p:txBody>
      </p:sp>
      <p:sp>
        <p:nvSpPr>
          <p:cNvPr id="4" name="Slide Number Placeholder 3"/>
          <p:cNvSpPr>
            <a:spLocks noGrp="1"/>
          </p:cNvSpPr>
          <p:nvPr>
            <p:ph type="sldNum" sz="quarter" idx="12"/>
          </p:nvPr>
        </p:nvSpPr>
        <p:spPr/>
        <p:txBody>
          <a:bodyPr/>
          <a:lstStyle/>
          <a:p>
            <a:fld id="{8BC1DBB1-6EF8-4683-94FC-F72A9974B438}" type="slidenum">
              <a:rPr lang="en-US" altLang="de-DE" smtClean="0"/>
              <a:pPr/>
              <a:t>83</a:t>
            </a:fld>
            <a:endParaRPr lang="de-DE" altLang="de-DE"/>
          </a:p>
        </p:txBody>
      </p:sp>
    </p:spTree>
    <p:extLst>
      <p:ext uri="{BB962C8B-B14F-4D97-AF65-F5344CB8AC3E}">
        <p14:creationId xmlns:p14="http://schemas.microsoft.com/office/powerpoint/2010/main" val="16526211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4750</Words>
  <Application>Microsoft Office PowerPoint</Application>
  <PresentationFormat>Benutzerdefiniert</PresentationFormat>
  <Paragraphs>696</Paragraphs>
  <Slides>83</Slides>
  <Notes>83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83</vt:i4>
      </vt:variant>
    </vt:vector>
  </HeadingPairs>
  <TitlesOfParts>
    <vt:vector size="91" baseType="lpstr">
      <vt:lpstr>Arial</vt:lpstr>
      <vt:lpstr>Calibri</vt:lpstr>
      <vt:lpstr>Calibri Light</vt:lpstr>
      <vt:lpstr>Symbol</vt:lpstr>
      <vt:lpstr>Verdana</vt:lpstr>
      <vt:lpstr>WingDings</vt:lpstr>
      <vt:lpstr>UKE_PPT-Vorlage_16zu9</vt:lpstr>
      <vt:lpstr>1_UKE_PPT-Vorlage_16zu9</vt:lpstr>
      <vt:lpstr>التدريب راقم:MCT 7 A  وضع الأستنتاجات السريعة...2 </vt:lpstr>
      <vt:lpstr>الأستنتاجات السريعة</vt:lpstr>
      <vt:lpstr>الأستنتاجات السريعة</vt:lpstr>
      <vt:lpstr>الأستنتاجات السريعة</vt:lpstr>
      <vt:lpstr>الأستنتاجات السريعة בفي أي نوع من الحالات بإمكاننا استخلاص النتائج دون معرفة الحقيقة الكاملة؟</vt:lpstr>
      <vt:lpstr>الأستنتاجات السريعة בفي أي نوع من الحالات بإمكاننا استخلاص النتائج دون معرفة الحقيقة الكاملة؟</vt:lpstr>
      <vt:lpstr>الأستنتاجات السريعة בفي أي نوع من الحالات بإمكاننا استخلاص النتائج دون معرفة الحقيقة الكاملة؟</vt:lpstr>
      <vt:lpstr>الأستنتاجات السريعة בفي أي نوع من الحالات بإمكاننا استخلاص النتائج دون معرفة الحقيقة الكاملة؟</vt:lpstr>
      <vt:lpstr>الأستنتاجات السريعة “في العمل”</vt:lpstr>
      <vt:lpstr>الأستنتاجات السريعة “في العمل” - قصص جديدة – (لممارسةتمرين بديل انظر نهاية إلى العرض التقديمي)</vt:lpstr>
      <vt:lpstr>الأستنتاجات السريعة “في العمل” - قصص جديدة -</vt:lpstr>
      <vt:lpstr>الأستنتاجات السريعة “في العمل” - قصص جديدة -</vt:lpstr>
      <vt:lpstr>الأستنتاجات السريعة “في العمل” - قصص جديدة -</vt:lpstr>
      <vt:lpstr>كيف تنتشأهده النظريات المؤامرة؟</vt:lpstr>
      <vt:lpstr>كيف تنتشأهده النظريات المؤامرة؟</vt:lpstr>
      <vt:lpstr>كيف تنتشأهده النظريات المؤامرة؟</vt:lpstr>
      <vt:lpstr>ما معنى هدا؟</vt:lpstr>
      <vt:lpstr>ما معنى هدا؟</vt:lpstr>
      <vt:lpstr>كيف يؤدي الاستنتاج السريع في مرحلة البسيشوج الى قرارات خطأ- أمتلة</vt:lpstr>
      <vt:lpstr>تمرين</vt:lpstr>
      <vt:lpstr>تمرين</vt:lpstr>
      <vt:lpstr>تمرين</vt:lpstr>
      <vt:lpstr>تمرين</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اختياري: فيديو كليب</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نقل إلى الحياة اليومية</vt:lpstr>
      <vt:lpstr>نقل إلى الحياة اليومية</vt:lpstr>
      <vt:lpstr>نقل إلى الحياة اليومية</vt:lpstr>
      <vt:lpstr>نقل إلى الحياة اليومية</vt:lpstr>
      <vt:lpstr>نقل إلى الحياة اليومية</vt:lpstr>
      <vt:lpstr>نقل إلى الحياة اليومية</vt:lpstr>
      <vt:lpstr>نقل إلى الحياة اليومية</vt:lpstr>
      <vt:lpstr>ما علاقة هدا بالبسيشوج؟</vt:lpstr>
      <vt:lpstr>ما علاقة هدا بالبسيشوج؟</vt:lpstr>
      <vt:lpstr>ما علاقة هدا بالبسيشوج؟</vt:lpstr>
      <vt:lpstr>شكرا لنتباهكم!</vt:lpstr>
      <vt:lpstr>PowerPoint-Präsentation</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كيف تنشأ هذه الأسطورة الحضرية ونظريات المؤامرة أخرى ؟</vt:lpstr>
      <vt:lpstr>كيف تنشأ هذه الأسطورة الحضرية ونظريات المؤامرة أخرى ؟</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2021-12-06T08:54:10Z</dcterms:modified>
</cp:coreProperties>
</file>