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8" r:id="rId1"/>
    <p:sldMasterId id="2147483971" r:id="rId2"/>
  </p:sldMasterIdLst>
  <p:notesMasterIdLst>
    <p:notesMasterId r:id="rId93"/>
  </p:notesMasterIdLst>
  <p:handoutMasterIdLst>
    <p:handoutMasterId r:id="rId94"/>
  </p:handoutMasterIdLst>
  <p:sldIdLst>
    <p:sldId id="969" r:id="rId3"/>
    <p:sldId id="920" r:id="rId4"/>
    <p:sldId id="973" r:id="rId5"/>
    <p:sldId id="972" r:id="rId6"/>
    <p:sldId id="971" r:id="rId7"/>
    <p:sldId id="970" r:id="rId8"/>
    <p:sldId id="912" r:id="rId9"/>
    <p:sldId id="925" r:id="rId10"/>
    <p:sldId id="979" r:id="rId11"/>
    <p:sldId id="978" r:id="rId12"/>
    <p:sldId id="977" r:id="rId13"/>
    <p:sldId id="976" r:id="rId14"/>
    <p:sldId id="975" r:id="rId15"/>
    <p:sldId id="974" r:id="rId16"/>
    <p:sldId id="446" r:id="rId17"/>
    <p:sldId id="823" r:id="rId18"/>
    <p:sldId id="824" r:id="rId19"/>
    <p:sldId id="825" r:id="rId20"/>
    <p:sldId id="919" r:id="rId21"/>
    <p:sldId id="951" r:id="rId22"/>
    <p:sldId id="950" r:id="rId23"/>
    <p:sldId id="458" r:id="rId24"/>
    <p:sldId id="459" r:id="rId25"/>
    <p:sldId id="848" r:id="rId26"/>
    <p:sldId id="728" r:id="rId27"/>
    <p:sldId id="849" r:id="rId28"/>
    <p:sldId id="850" r:id="rId29"/>
    <p:sldId id="952" r:id="rId30"/>
    <p:sldId id="955" r:id="rId31"/>
    <p:sldId id="954" r:id="rId32"/>
    <p:sldId id="855" r:id="rId33"/>
    <p:sldId id="894" r:id="rId34"/>
    <p:sldId id="957" r:id="rId35"/>
    <p:sldId id="956" r:id="rId36"/>
    <p:sldId id="897" r:id="rId37"/>
    <p:sldId id="960" r:id="rId38"/>
    <p:sldId id="959" r:id="rId39"/>
    <p:sldId id="958" r:id="rId40"/>
    <p:sldId id="899" r:id="rId41"/>
    <p:sldId id="962" r:id="rId42"/>
    <p:sldId id="961" r:id="rId43"/>
    <p:sldId id="861" r:id="rId44"/>
    <p:sldId id="901" r:id="rId45"/>
    <p:sldId id="980" r:id="rId46"/>
    <p:sldId id="804" r:id="rId47"/>
    <p:sldId id="805" r:id="rId48"/>
    <p:sldId id="863" r:id="rId49"/>
    <p:sldId id="801" r:id="rId50"/>
    <p:sldId id="802" r:id="rId51"/>
    <p:sldId id="864" r:id="rId52"/>
    <p:sldId id="963" r:id="rId53"/>
    <p:sldId id="749" r:id="rId54"/>
    <p:sldId id="752" r:id="rId55"/>
    <p:sldId id="750" r:id="rId56"/>
    <p:sldId id="751" r:id="rId57"/>
    <p:sldId id="760" r:id="rId58"/>
    <p:sldId id="761" r:id="rId59"/>
    <p:sldId id="762" r:id="rId60"/>
    <p:sldId id="753" r:id="rId61"/>
    <p:sldId id="756" r:id="rId62"/>
    <p:sldId id="754" r:id="rId63"/>
    <p:sldId id="865" r:id="rId64"/>
    <p:sldId id="785" r:id="rId65"/>
    <p:sldId id="788" r:id="rId66"/>
    <p:sldId id="786" r:id="rId67"/>
    <p:sldId id="866" r:id="rId68"/>
    <p:sldId id="778" r:id="rId69"/>
    <p:sldId id="779" r:id="rId70"/>
    <p:sldId id="867" r:id="rId71"/>
    <p:sldId id="769" r:id="rId72"/>
    <p:sldId id="770" r:id="rId73"/>
    <p:sldId id="868" r:id="rId74"/>
    <p:sldId id="772" r:id="rId75"/>
    <p:sldId id="831" r:id="rId76"/>
    <p:sldId id="869" r:id="rId77"/>
    <p:sldId id="936" r:id="rId78"/>
    <p:sldId id="937" r:id="rId79"/>
    <p:sldId id="938" r:id="rId80"/>
    <p:sldId id="939" r:id="rId81"/>
    <p:sldId id="940" r:id="rId82"/>
    <p:sldId id="941" r:id="rId83"/>
    <p:sldId id="942" r:id="rId84"/>
    <p:sldId id="934" r:id="rId85"/>
    <p:sldId id="965" r:id="rId86"/>
    <p:sldId id="964" r:id="rId87"/>
    <p:sldId id="944" r:id="rId88"/>
    <p:sldId id="967" r:id="rId89"/>
    <p:sldId id="966" r:id="rId90"/>
    <p:sldId id="968" r:id="rId91"/>
    <p:sldId id="943" r:id="rId92"/>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44" autoAdjust="0"/>
    <p:restoredTop sz="94660"/>
  </p:normalViewPr>
  <p:slideViewPr>
    <p:cSldViewPr snapToGrid="0">
      <p:cViewPr varScale="1">
        <p:scale>
          <a:sx n="59" d="100"/>
          <a:sy n="59" d="100"/>
        </p:scale>
        <p:origin x="1192"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13" Type="http://schemas.openxmlformats.org/officeDocument/2006/relationships/slide" Target="slides/slide77.xml"/><Relationship Id="rId3" Type="http://schemas.openxmlformats.org/officeDocument/2006/relationships/slide" Target="slides/slide53.xml"/><Relationship Id="rId7" Type="http://schemas.openxmlformats.org/officeDocument/2006/relationships/slide" Target="slides/slide62.xml"/><Relationship Id="rId12" Type="http://schemas.openxmlformats.org/officeDocument/2006/relationships/slide" Target="slides/slide72.xml"/><Relationship Id="rId2" Type="http://schemas.openxmlformats.org/officeDocument/2006/relationships/slide" Target="slides/slide50.xml"/><Relationship Id="rId16" Type="http://schemas.openxmlformats.org/officeDocument/2006/relationships/slide" Target="slides/slide83.xml"/><Relationship Id="rId1" Type="http://schemas.openxmlformats.org/officeDocument/2006/relationships/slide" Target="slides/slide49.xml"/><Relationship Id="rId6" Type="http://schemas.openxmlformats.org/officeDocument/2006/relationships/slide" Target="slides/slide61.xml"/><Relationship Id="rId11" Type="http://schemas.openxmlformats.org/officeDocument/2006/relationships/slide" Target="slides/slide71.xml"/><Relationship Id="rId5" Type="http://schemas.openxmlformats.org/officeDocument/2006/relationships/slide" Target="slides/slide60.xml"/><Relationship Id="rId15" Type="http://schemas.openxmlformats.org/officeDocument/2006/relationships/slide" Target="slides/slide81.xml"/><Relationship Id="rId10" Type="http://schemas.openxmlformats.org/officeDocument/2006/relationships/slide" Target="slides/slide66.xml"/><Relationship Id="rId4" Type="http://schemas.openxmlformats.org/officeDocument/2006/relationships/slide" Target="slides/slide54.xml"/><Relationship Id="rId9" Type="http://schemas.openxmlformats.org/officeDocument/2006/relationships/slide" Target="slides/slide65.xml"/><Relationship Id="rId14" Type="http://schemas.openxmlformats.org/officeDocument/2006/relationships/slide" Target="slides/slide8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ea typeface="+mn-ea"/>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ea typeface="+mn-ea"/>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ea typeface="+mn-ea"/>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7A8BC387-9694-453F-86C5-04C2A5E31C0C}" type="slidenum">
              <a:rPr lang="en-GB" altLang="de-DE"/>
              <a:pPr>
                <a:defRPr/>
              </a:pPr>
              <a:t>‹Nr.›</a:t>
            </a:fld>
            <a:endParaRPr lang="en-GB" altLang="de-DE"/>
          </a:p>
        </p:txBody>
      </p:sp>
    </p:spTree>
    <p:extLst>
      <p:ext uri="{BB962C8B-B14F-4D97-AF65-F5344CB8AC3E}">
        <p14:creationId xmlns:p14="http://schemas.microsoft.com/office/powerpoint/2010/main" val="24369282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ea typeface="+mn-ea"/>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ea typeface="+mn-ea"/>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2FB6D25E-ABBC-4C0C-95FB-2D06EF85BF6E}" type="slidenum">
              <a:rPr lang="en-US" altLang="de-DE"/>
              <a:pPr>
                <a:defRPr/>
              </a:pPr>
              <a:t>‹Nr.›</a:t>
            </a:fld>
            <a:endParaRPr lang="en-US" altLang="de-DE"/>
          </a:p>
        </p:txBody>
      </p:sp>
    </p:spTree>
    <p:extLst>
      <p:ext uri="{BB962C8B-B14F-4D97-AF65-F5344CB8AC3E}">
        <p14:creationId xmlns:p14="http://schemas.microsoft.com/office/powerpoint/2010/main" val="19866246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A0AF284-0C58-438D-BBCE-60707FBD9964}" type="slidenum">
              <a:rPr lang="en-US" altLang="de-DE" sz="1300" smtClean="0"/>
              <a:pPr>
                <a:spcBef>
                  <a:spcPct val="0"/>
                </a:spcBef>
              </a:pPr>
              <a:t>2</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922182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A0AF284-0C58-438D-BBCE-60707FBD9964}" type="slidenum">
              <a:rPr lang="en-US" altLang="de-DE" sz="1300" smtClean="0"/>
              <a:pPr>
                <a:spcBef>
                  <a:spcPct val="0"/>
                </a:spcBef>
              </a:pPr>
              <a:t>3</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922182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A0AF284-0C58-438D-BBCE-60707FBD9964}" type="slidenum">
              <a:rPr lang="en-US" altLang="de-DE" sz="1300" smtClean="0"/>
              <a:pPr>
                <a:spcBef>
                  <a:spcPct val="0"/>
                </a:spcBef>
              </a:pPr>
              <a:t>4</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922182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A0AF284-0C58-438D-BBCE-60707FBD9964}" type="slidenum">
              <a:rPr lang="en-US" altLang="de-DE" sz="1300" smtClean="0"/>
              <a:pPr>
                <a:spcBef>
                  <a:spcPct val="0"/>
                </a:spcBef>
              </a:pPr>
              <a:t>5</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922182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A0AF284-0C58-438D-BBCE-60707FBD9964}"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922182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83A7E2D-B103-453B-A947-9E43EC0737E5}" type="slidenum">
              <a:rPr lang="en-US" altLang="de-DE" sz="1300" smtClean="0"/>
              <a:pPr>
                <a:spcBef>
                  <a:spcPct val="0"/>
                </a:spcBef>
              </a:pPr>
              <a:t>7</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5827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737D2C-4D18-4130-A966-DF3F7D0BDE07}" type="slidenum">
              <a:rPr lang="en-US" altLang="de-DE" sz="1300" smtClean="0"/>
              <a:pPr>
                <a:spcBef>
                  <a:spcPct val="0"/>
                </a:spcBef>
              </a:pPr>
              <a:t>8</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0277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737D2C-4D18-4130-A966-DF3F7D0BDE07}" type="slidenum">
              <a:rPr lang="en-US" altLang="de-DE" sz="1300" smtClean="0"/>
              <a:pPr>
                <a:spcBef>
                  <a:spcPct val="0"/>
                </a:spcBef>
              </a:pPr>
              <a:t>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0277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737D2C-4D18-4130-A966-DF3F7D0BDE07}" type="slidenum">
              <a:rPr lang="en-US" altLang="de-DE" sz="1300" smtClean="0"/>
              <a:pPr>
                <a:spcBef>
                  <a:spcPct val="0"/>
                </a:spcBef>
              </a:pPr>
              <a:t>10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0277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737D2C-4D18-4130-A966-DF3F7D0BDE07}" type="slidenum">
              <a:rPr lang="en-US" altLang="de-DE" sz="1300" smtClean="0"/>
              <a:pPr>
                <a:spcBef>
                  <a:spcPct val="0"/>
                </a:spcBef>
              </a:pPr>
              <a:t>11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0277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737D2C-4D18-4130-A966-DF3F7D0BDE07}" type="slidenum">
              <a:rPr lang="en-US" altLang="de-DE" sz="1300" smtClean="0"/>
              <a:pPr>
                <a:spcBef>
                  <a:spcPct val="0"/>
                </a:spcBef>
              </a:pPr>
              <a:t>12</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0277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737D2C-4D18-4130-A966-DF3F7D0BDE07}" type="slidenum">
              <a:rPr lang="en-US" altLang="de-DE" sz="1300" smtClean="0"/>
              <a:pPr>
                <a:spcBef>
                  <a:spcPct val="0"/>
                </a:spcBef>
              </a:pPr>
              <a:t>13</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02778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737D2C-4D18-4130-A966-DF3F7D0BDE07}" type="slidenum">
              <a:rPr lang="en-US" altLang="de-DE" sz="1300" smtClean="0"/>
              <a:pPr>
                <a:spcBef>
                  <a:spcPct val="0"/>
                </a:spcBef>
              </a:pPr>
              <a:t>14</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0277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E08DB28-59D3-4660-B112-DC0B0323AB3E}" type="slidenum">
              <a:rPr lang="en-US" altLang="de-DE" sz="1300" smtClean="0"/>
              <a:pPr>
                <a:spcBef>
                  <a:spcPct val="0"/>
                </a:spcBef>
              </a:pPr>
              <a:t>15</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2842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37EDDC5-65E2-4436-8A9F-B9712EBA19A1}"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50770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FA982B5-26B5-45CC-B965-25719C297417}"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9700" y="768350"/>
            <a:ext cx="6821488"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93021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29506BE-DAE4-47FB-91AB-A52C13251468}" type="slidenum">
              <a:rPr lang="en-US" altLang="de-DE" sz="1300" smtClean="0"/>
              <a:pPr>
                <a:spcBef>
                  <a:spcPct val="0"/>
                </a:spcBef>
              </a:pPr>
              <a:t>18</a:t>
            </a:fld>
            <a:endParaRPr lang="en-US"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63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5E278DF-95F8-4EB5-A573-79376D89E568}" type="slidenum">
              <a:rPr lang="en-US" altLang="de-DE" sz="1300" smtClean="0"/>
              <a:pPr>
                <a:spcBef>
                  <a:spcPct val="0"/>
                </a:spcBef>
              </a:pPr>
              <a:t>19</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7363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5E278DF-95F8-4EB5-A573-79376D89E568}" type="slidenum">
              <a:rPr lang="en-US" altLang="de-DE" sz="1300" smtClean="0"/>
              <a:pPr>
                <a:spcBef>
                  <a:spcPct val="0"/>
                </a:spcBef>
              </a:pPr>
              <a:t>20</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73637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5E278DF-95F8-4EB5-A573-79376D89E568}" type="slidenum">
              <a:rPr lang="en-US" altLang="de-DE" sz="1300" smtClean="0"/>
              <a:pPr>
                <a:spcBef>
                  <a:spcPct val="0"/>
                </a:spcBef>
              </a:pPr>
              <a:t>21</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73637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6386B0A-4D64-434A-AC6C-3280F93CB6F7}" type="slidenum">
              <a:rPr lang="en-US" altLang="de-DE" sz="1300" smtClean="0"/>
              <a:pPr>
                <a:spcBef>
                  <a:spcPct val="0"/>
                </a:spcBef>
              </a:pPr>
              <a:t>22</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27627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AD54D24-AD96-4069-B476-B9F006E57A64}" type="slidenum">
              <a:rPr lang="en-US" altLang="de-DE" sz="1300" smtClean="0"/>
              <a:pPr>
                <a:spcBef>
                  <a:spcPct val="0"/>
                </a:spcBef>
              </a:pPr>
              <a:t>23</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40164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6B03F4B-2EFF-4222-9333-C993F5820B01}" type="slidenum">
              <a:rPr lang="en-US" altLang="de-DE" sz="1300" smtClean="0"/>
              <a:pPr>
                <a:spcBef>
                  <a:spcPct val="0"/>
                </a:spcBef>
              </a:pPr>
              <a:t>24</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10483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2C3AF54-2205-4F84-B949-05E4253F0C5F}" type="slidenum">
              <a:rPr lang="en-US" altLang="de-DE" sz="1300" smtClean="0"/>
              <a:pPr>
                <a:spcBef>
                  <a:spcPct val="0"/>
                </a:spcBef>
              </a:pPr>
              <a:t>25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7304255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72A4438-2FFF-4E0D-806C-F111170DB83D}" type="slidenum">
              <a:rPr lang="en-US" altLang="de-DE" sz="1300" smtClean="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40945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6E1B209-AC04-49D3-B907-7C2E77A62817}" type="slidenum">
              <a:rPr lang="en-US" altLang="de-DE" sz="1300" smtClean="0"/>
              <a:pPr>
                <a:spcBef>
                  <a:spcPct val="0"/>
                </a:spcBef>
              </a:pPr>
              <a:t>27</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17496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A1F650B-58AF-4175-AA10-CD3442330D59}" type="slidenum">
              <a:rPr lang="en-US" altLang="de-DE" sz="1300" smtClean="0"/>
              <a:pPr>
                <a:spcBef>
                  <a:spcPct val="0"/>
                </a:spcBef>
              </a:pPr>
              <a:t>28</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78210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A1F650B-58AF-4175-AA10-CD3442330D59}" type="slidenum">
              <a:rPr lang="en-US" altLang="de-DE" sz="1300" smtClean="0"/>
              <a:pPr>
                <a:spcBef>
                  <a:spcPct val="0"/>
                </a:spcBef>
              </a:pPr>
              <a:t>29</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7821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A1F650B-58AF-4175-AA10-CD3442330D59}" type="slidenum">
              <a:rPr lang="en-US" altLang="de-DE" sz="1300" smtClean="0"/>
              <a:pPr>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78210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F6B793E-DD34-44BA-BBD0-78EF329B20CF}" type="slidenum">
              <a:rPr lang="en-US" altLang="de-DE" sz="1300" smtClean="0"/>
              <a:pPr>
                <a:spcBef>
                  <a:spcPct val="0"/>
                </a:spcBef>
              </a:pPr>
              <a:t>31</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08778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09E259E-E085-4518-84AB-F441A60A9525}" type="slidenum">
              <a:rPr lang="en-US" altLang="de-DE" sz="1300" smtClean="0"/>
              <a:pPr>
                <a:spcBef>
                  <a:spcPct val="0"/>
                </a:spcBef>
              </a:pPr>
              <a:t>32</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16734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09E259E-E085-4518-84AB-F441A60A9525}" type="slidenum">
              <a:rPr lang="en-US" altLang="de-DE" sz="1300" smtClean="0"/>
              <a:pPr>
                <a:spcBef>
                  <a:spcPct val="0"/>
                </a:spcBef>
              </a:pPr>
              <a:t>33</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16734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09E259E-E085-4518-84AB-F441A60A9525}" type="slidenum">
              <a:rPr lang="en-US" altLang="de-DE" sz="1300" smtClean="0"/>
              <a:pPr>
                <a:spcBef>
                  <a:spcPct val="0"/>
                </a:spcBef>
              </a:pPr>
              <a:t>34</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16734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17350B1-C014-4E9E-8592-43340C2A08ED}" type="slidenum">
              <a:rPr lang="en-US" altLang="de-DE" sz="1300" smtClean="0"/>
              <a:pPr>
                <a:spcBef>
                  <a:spcPct val="0"/>
                </a:spcBef>
              </a:pPr>
              <a:t>35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930048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17350B1-C014-4E9E-8592-43340C2A08ED}" type="slidenum">
              <a:rPr lang="en-US" altLang="de-DE" sz="1300" smtClean="0"/>
              <a:pPr>
                <a:spcBef>
                  <a:spcPct val="0"/>
                </a:spcBef>
              </a:pPr>
              <a:t>36</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930048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17350B1-C014-4E9E-8592-43340C2A08ED}" type="slidenum">
              <a:rPr lang="en-US" altLang="de-DE" sz="1300" smtClean="0"/>
              <a:pPr>
                <a:spcBef>
                  <a:spcPct val="0"/>
                </a:spcBef>
              </a:pPr>
              <a:t>37</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930048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17350B1-C014-4E9E-8592-43340C2A08ED}" type="slidenum">
              <a:rPr lang="en-US" altLang="de-DE" sz="1300" smtClean="0"/>
              <a:pPr>
                <a:spcBef>
                  <a:spcPct val="0"/>
                </a:spcBef>
              </a:pPr>
              <a:t>38</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930048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ADFFE46-E674-46D0-A75A-9459C5B69DA5}" type="slidenum">
              <a:rPr lang="en-US" altLang="de-DE" sz="1300" smtClean="0"/>
              <a:pPr>
                <a:spcBef>
                  <a:spcPct val="0"/>
                </a:spcBef>
              </a:pPr>
              <a:t>39</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8232730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ADFFE46-E674-46D0-A75A-9459C5B69DA5}" type="slidenum">
              <a:rPr lang="en-US" altLang="de-DE" sz="1300" smtClean="0"/>
              <a:pPr>
                <a:spcBef>
                  <a:spcPct val="0"/>
                </a:spcBef>
              </a:pPr>
              <a:t>40</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8232730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ADFFE46-E674-46D0-A75A-9459C5B69DA5}" type="slidenum">
              <a:rPr lang="en-US" altLang="de-DE" sz="1300" smtClean="0"/>
              <a:pPr>
                <a:spcBef>
                  <a:spcPct val="0"/>
                </a:spcBef>
              </a:pPr>
              <a:t>41</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8232730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E8A0131-A2E2-4CDD-9E55-41F95CE421A9}" type="slidenum">
              <a:rPr lang="en-US" altLang="de-DE" sz="1300" smtClean="0"/>
              <a:pPr>
                <a:spcBef>
                  <a:spcPct val="0"/>
                </a:spcBef>
              </a:pPr>
              <a:t>42</a:t>
            </a:fld>
            <a:endParaRPr lang="en-US" altLang="de-DE" sz="1300"/>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92462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0DC59B7-E12F-445E-8279-FA24F7364A12}" type="slidenum">
              <a:rPr lang="en-US" altLang="de-DE" sz="1300" smtClean="0"/>
              <a:pPr>
                <a:spcBef>
                  <a:spcPct val="0"/>
                </a:spcBef>
              </a:pPr>
              <a:t>43</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75590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0DC59B7-E12F-445E-8279-FA24F7364A12}" type="slidenum">
              <a:rPr lang="en-US" altLang="de-DE" sz="1300" smtClean="0"/>
              <a:pPr>
                <a:spcBef>
                  <a:spcPct val="0"/>
                </a:spcBef>
              </a:pPr>
              <a:t>44</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75590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119A515-7310-480C-8875-ACC7FD52221A}" type="slidenum">
              <a:rPr lang="en-US" altLang="de-DE" sz="1300" smtClean="0"/>
              <a:pPr>
                <a:spcBef>
                  <a:spcPct val="0"/>
                </a:spcBef>
              </a:pPr>
              <a:t>45</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98296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045068C-671D-4BD6-BC49-E79ACAC74CA4}" type="slidenum">
              <a:rPr lang="en-US" altLang="de-DE" sz="1300" smtClean="0"/>
              <a:pPr>
                <a:spcBef>
                  <a:spcPct val="0"/>
                </a:spcBef>
              </a:pPr>
              <a:t>46</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80447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399DB9A-C7B1-4F37-85C5-779BD98F7A95}" type="slidenum">
              <a:rPr lang="en-US" altLang="de-DE" sz="1300" smtClean="0"/>
              <a:pPr>
                <a:spcBef>
                  <a:spcPct val="0"/>
                </a:spcBef>
              </a:pPr>
              <a:t>47</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20743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1C5E654-A043-4511-B497-243A08792D15}" type="slidenum">
              <a:rPr lang="en-US" altLang="de-DE" sz="1300" smtClean="0"/>
              <a:pPr>
                <a:spcBef>
                  <a:spcPct val="0"/>
                </a:spcBef>
              </a:pPr>
              <a:t>48</a:t>
            </a:fld>
            <a:endParaRPr lang="en-US" altLang="de-DE" sz="1300"/>
          </a:p>
        </p:txBody>
      </p:sp>
      <p:sp>
        <p:nvSpPr>
          <p:cNvPr id="115715" name="Rectangle 1026"/>
          <p:cNvSpPr>
            <a:spLocks noGrp="1" noRot="1" noChangeAspect="1" noChangeArrowheads="1" noTextEdit="1"/>
          </p:cNvSpPr>
          <p:nvPr>
            <p:ph type="sldImg"/>
          </p:nvPr>
        </p:nvSpPr>
        <p:spPr>
          <a:xfrm>
            <a:off x="138113" y="768350"/>
            <a:ext cx="6823075" cy="3836988"/>
          </a:xfrm>
          <a:ln/>
        </p:spPr>
      </p:sp>
      <p:sp>
        <p:nvSpPr>
          <p:cNvPr id="1157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645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72D9506-F94B-4165-B815-7C25D433C984}" type="slidenum">
              <a:rPr lang="en-US" altLang="de-DE" sz="1300" smtClean="0"/>
              <a:pPr>
                <a:spcBef>
                  <a:spcPct val="0"/>
                </a:spcBef>
              </a:pPr>
              <a:t>49</a:t>
            </a:fld>
            <a:endParaRPr lang="en-US" altLang="de-DE" sz="1300"/>
          </a:p>
        </p:txBody>
      </p:sp>
      <p:sp>
        <p:nvSpPr>
          <p:cNvPr id="117763" name="Rectangle 1026"/>
          <p:cNvSpPr>
            <a:spLocks noGrp="1" noRot="1" noChangeAspect="1" noChangeArrowheads="1" noTextEdit="1"/>
          </p:cNvSpPr>
          <p:nvPr>
            <p:ph type="sldImg"/>
          </p:nvPr>
        </p:nvSpPr>
        <p:spPr>
          <a:xfrm>
            <a:off x="138113" y="768350"/>
            <a:ext cx="6823075" cy="3836988"/>
          </a:xfrm>
          <a:ln/>
        </p:spPr>
      </p:sp>
      <p:sp>
        <p:nvSpPr>
          <p:cNvPr id="1177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91333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65F769-3946-4BEF-802F-797C30DC0801}" type="slidenum">
              <a:rPr lang="en-US" altLang="de-DE" sz="1300" smtClean="0"/>
              <a:pPr>
                <a:spcBef>
                  <a:spcPct val="0"/>
                </a:spcBef>
              </a:pPr>
              <a:t>50</a:t>
            </a:fld>
            <a:endParaRPr lang="en-US" altLang="de-DE" sz="1300"/>
          </a:p>
        </p:txBody>
      </p:sp>
      <p:sp>
        <p:nvSpPr>
          <p:cNvPr id="119811" name="Rectangle 1026"/>
          <p:cNvSpPr>
            <a:spLocks noGrp="1" noRot="1" noChangeAspect="1" noChangeArrowheads="1" noTextEdit="1"/>
          </p:cNvSpPr>
          <p:nvPr>
            <p:ph type="sldImg"/>
          </p:nvPr>
        </p:nvSpPr>
        <p:spPr>
          <a:xfrm>
            <a:off x="138113" y="768350"/>
            <a:ext cx="6823075" cy="3836988"/>
          </a:xfrm>
          <a:ln/>
        </p:spPr>
      </p:sp>
      <p:sp>
        <p:nvSpPr>
          <p:cNvPr id="1198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58458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CCFB249-41F6-469C-BE1A-DD4334E788DD}" type="slidenum">
              <a:rPr lang="en-US" altLang="de-DE" sz="1300" smtClean="0"/>
              <a:pPr>
                <a:spcBef>
                  <a:spcPct val="0"/>
                </a:spcBef>
              </a:pPr>
              <a:t>52</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2112459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AADDD64-CE95-499D-9F13-DFB5ADE0FBD9}" type="slidenum">
              <a:rPr lang="en-US" altLang="de-DE" sz="1300" smtClean="0"/>
              <a:pPr>
                <a:spcBef>
                  <a:spcPct val="0"/>
                </a:spcBef>
              </a:pPr>
              <a:t>53</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07653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41E3EA3-7947-48EB-BE5E-2528CD512DED}" type="slidenum">
              <a:rPr lang="en-US" altLang="de-DE" sz="1300" smtClean="0"/>
              <a:pPr>
                <a:spcBef>
                  <a:spcPct val="0"/>
                </a:spcBef>
              </a:pPr>
              <a:t>54</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0083826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8AEA240-AFB7-475A-AE2A-8D55885CE8EB}" type="slidenum">
              <a:rPr lang="en-US" altLang="de-DE" sz="1300" smtClean="0"/>
              <a:pPr>
                <a:spcBef>
                  <a:spcPct val="0"/>
                </a:spcBef>
              </a:pPr>
              <a:t>55</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5421357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69FE6A1-C539-4D79-95C8-CCCB302E7F15}" type="slidenum">
              <a:rPr lang="en-US" altLang="de-DE" sz="1300" smtClean="0"/>
              <a:pPr>
                <a:spcBef>
                  <a:spcPct val="0"/>
                </a:spcBef>
              </a:pPr>
              <a:t>56</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3713100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02A3444-C884-42FC-A8A4-1FB260B6DD71}" type="slidenum">
              <a:rPr lang="en-US" altLang="de-DE" sz="1300" smtClean="0"/>
              <a:pPr>
                <a:spcBef>
                  <a:spcPct val="0"/>
                </a:spcBef>
              </a:pPr>
              <a:t>57</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6461281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8057DB5-4657-435E-B3CF-F4BDEBE7F35B}" type="slidenum">
              <a:rPr lang="en-US" altLang="de-DE" sz="1300" smtClean="0"/>
              <a:pPr>
                <a:spcBef>
                  <a:spcPct val="0"/>
                </a:spcBef>
              </a:pPr>
              <a:t>58</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704047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1C27700-D79B-45B9-B96D-691E4D0FD736}" type="slidenum">
              <a:rPr lang="en-US" altLang="de-DE" sz="1300" smtClean="0"/>
              <a:pPr>
                <a:spcBef>
                  <a:spcPct val="0"/>
                </a:spcBef>
              </a:pPr>
              <a:t>59</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6944972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B21635-3995-49C7-8C16-11862D317D25}" type="slidenum">
              <a:rPr lang="en-US" altLang="de-DE" sz="1300" smtClean="0"/>
              <a:pPr>
                <a:spcBef>
                  <a:spcPct val="0"/>
                </a:spcBef>
              </a:pPr>
              <a:t>60</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76519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7AC99DB-4405-4946-9C6A-ECF00F071B47}" type="slidenum">
              <a:rPr lang="en-US" altLang="de-DE" sz="1300" smtClean="0"/>
              <a:pPr>
                <a:spcBef>
                  <a:spcPct val="0"/>
                </a:spcBef>
              </a:pPr>
              <a:t>61</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4548343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306342C-A9D2-4046-928C-E5867E3FB19F}" type="slidenum">
              <a:rPr lang="en-US" altLang="de-DE" sz="1300" smtClean="0"/>
              <a:pPr>
                <a:spcBef>
                  <a:spcPct val="0"/>
                </a:spcBef>
              </a:pPr>
              <a:t>62</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749415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5A4C049-B16D-4D54-BED9-F6EF78BEC83D}" type="slidenum">
              <a:rPr lang="en-US" altLang="de-DE" sz="1300" smtClean="0"/>
              <a:pPr>
                <a:spcBef>
                  <a:spcPct val="0"/>
                </a:spcBef>
              </a:pPr>
              <a:t>63</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7576598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436C9CE-8E04-4FE2-91B5-06CDCBB677E3}" type="slidenum">
              <a:rPr lang="en-US" altLang="de-DE" sz="1300" smtClean="0"/>
              <a:pPr>
                <a:spcBef>
                  <a:spcPct val="0"/>
                </a:spcBef>
              </a:pPr>
              <a:t>64</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346176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564BB4E-9184-4754-8BA0-1E5495EEAE13}" type="slidenum">
              <a:rPr lang="en-US" altLang="de-DE" sz="1300" smtClean="0"/>
              <a:pPr>
                <a:spcBef>
                  <a:spcPct val="0"/>
                </a:spcBef>
              </a:pPr>
              <a:t>65</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66305286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038F103-4B9D-488A-9B8B-EF69FF68196A}" type="slidenum">
              <a:rPr lang="en-US" altLang="de-DE" sz="1300" smtClean="0"/>
              <a:pPr>
                <a:spcBef>
                  <a:spcPct val="0"/>
                </a:spcBef>
              </a:pPr>
              <a:t>66</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4083670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2419C7A-24FD-49A2-BC29-2AC8E109646D}" type="slidenum">
              <a:rPr lang="en-US" altLang="de-DE" sz="1300" smtClean="0"/>
              <a:pPr>
                <a:spcBef>
                  <a:spcPct val="0"/>
                </a:spcBef>
              </a:pPr>
              <a:t>67</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9113604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7F23FDA-FC53-4C74-BFD9-D59F9175C82F}" type="slidenum">
              <a:rPr lang="en-US" altLang="de-DE" sz="1300" smtClean="0"/>
              <a:pPr>
                <a:spcBef>
                  <a:spcPct val="0"/>
                </a:spcBef>
              </a:pPr>
              <a:t>68</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846349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8A07CF-95FD-47F8-9D21-029A2712BFD5}" type="slidenum">
              <a:rPr lang="en-US" altLang="de-DE" sz="1300" smtClean="0"/>
              <a:pPr>
                <a:spcBef>
                  <a:spcPct val="0"/>
                </a:spcBef>
              </a:pPr>
              <a:t>69</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4611913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F73DF1D-E75A-4F01-AE04-4914094CDF76}" type="slidenum">
              <a:rPr lang="en-US" altLang="de-DE" sz="1300" smtClean="0"/>
              <a:pPr>
                <a:spcBef>
                  <a:spcPct val="0"/>
                </a:spcBef>
              </a:pPr>
              <a:t>70</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96002760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24A4FC9-0EE5-4B12-B781-5412B9EEBD15}" type="slidenum">
              <a:rPr lang="en-US" altLang="de-DE" sz="1300" smtClean="0"/>
              <a:pPr>
                <a:spcBef>
                  <a:spcPct val="0"/>
                </a:spcBef>
              </a:pPr>
              <a:t>71</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1948695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32BD4E-C2AC-49F0-8178-9B5B1A988917}" type="slidenum">
              <a:rPr lang="en-US" altLang="de-DE" sz="1300" smtClean="0"/>
              <a:pPr>
                <a:spcBef>
                  <a:spcPct val="0"/>
                </a:spcBef>
              </a:pPr>
              <a:t>72</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47848077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AD51F47-F4BA-4880-BEBF-9A3EDE459DC5}" type="slidenum">
              <a:rPr lang="en-US" altLang="de-DE" sz="1300" smtClean="0"/>
              <a:pPr>
                <a:spcBef>
                  <a:spcPct val="0"/>
                </a:spcBef>
              </a:pPr>
              <a:t>73</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5424674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ADD2DD2-85B5-4591-B2FC-CB5787E64E30}" type="slidenum">
              <a:rPr lang="en-US" altLang="de-DE" sz="1300" smtClean="0"/>
              <a:pPr>
                <a:spcBef>
                  <a:spcPct val="0"/>
                </a:spcBef>
              </a:pPr>
              <a:t>74</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288637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0F99352-1A5C-4EA7-937B-9954E46760D7}" type="slidenum">
              <a:rPr lang="en-US" altLang="de-DE" sz="1300" smtClean="0"/>
              <a:pPr>
                <a:spcBef>
                  <a:spcPct val="0"/>
                </a:spcBef>
              </a:pPr>
              <a:t>75</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93527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C2A4A72-A112-49CA-8D8B-34B4F56B937C}" type="slidenum">
              <a:rPr lang="en-US" altLang="de-DE" sz="1300" smtClean="0"/>
              <a:pPr>
                <a:spcBef>
                  <a:spcPct val="0"/>
                </a:spcBef>
              </a:pPr>
              <a:t>76</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10003789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13AC36-ADB2-442F-8555-7E83D5D013DE}" type="slidenum">
              <a:rPr lang="en-US" altLang="de-DE" sz="1300" smtClean="0"/>
              <a:pPr>
                <a:spcBef>
                  <a:spcPct val="0"/>
                </a:spcBef>
              </a:pPr>
              <a:t>77</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73243419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0C805AC-7827-44C5-8D09-ADB8C31887F6}" type="slidenum">
              <a:rPr lang="en-US" altLang="de-DE" sz="1300" smtClean="0"/>
              <a:pPr>
                <a:spcBef>
                  <a:spcPct val="0"/>
                </a:spcBef>
              </a:pPr>
              <a:t>78</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59659007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2EFF35C-FD47-43CA-BEEA-19412D55BA85}" type="slidenum">
              <a:rPr lang="en-US" altLang="de-DE" sz="1300" smtClean="0"/>
              <a:pPr>
                <a:spcBef>
                  <a:spcPct val="0"/>
                </a:spcBef>
              </a:pPr>
              <a:t>79</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335196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F032DDE-FF16-4B3C-BF76-BD72E94D7C3F}" type="slidenum">
              <a:rPr lang="en-US" altLang="de-DE" sz="1300" smtClean="0"/>
              <a:pPr>
                <a:spcBef>
                  <a:spcPct val="0"/>
                </a:spcBef>
              </a:pPr>
              <a:t>80</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29145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5509866-3D25-487C-8122-C140F713EF65}" type="slidenum">
              <a:rPr lang="en-US" altLang="de-DE" sz="1300" smtClean="0"/>
              <a:pPr>
                <a:spcBef>
                  <a:spcPct val="0"/>
                </a:spcBef>
              </a:pPr>
              <a:t>81</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94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1429476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1B83974-F777-49CD-9CBD-D54E95903FC4}" type="slidenum">
              <a:rPr lang="en-US" altLang="de-DE" sz="1300" smtClean="0"/>
              <a:pPr>
                <a:spcBef>
                  <a:spcPct val="0"/>
                </a:spcBef>
              </a:pPr>
              <a:t>82</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073948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0217821-9B9A-42D5-A4E5-B01D122B1563}" type="slidenum">
              <a:rPr lang="en-US" altLang="de-DE" sz="1300" smtClean="0"/>
              <a:pPr>
                <a:spcBef>
                  <a:spcPct val="0"/>
                </a:spcBef>
              </a:pPr>
              <a:t>83</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76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67462938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0217821-9B9A-42D5-A4E5-B01D122B1563}" type="slidenum">
              <a:rPr lang="en-US" altLang="de-DE" sz="1300" smtClean="0"/>
              <a:pPr>
                <a:spcBef>
                  <a:spcPct val="0"/>
                </a:spcBef>
              </a:pPr>
              <a:t>84</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76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67462938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0217821-9B9A-42D5-A4E5-B01D122B1563}" type="slidenum">
              <a:rPr lang="en-US" altLang="de-DE" sz="1300" smtClean="0"/>
              <a:pPr>
                <a:spcBef>
                  <a:spcPct val="0"/>
                </a:spcBef>
              </a:pPr>
              <a:t>85</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76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67462938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8AA49DC-E7E3-492B-A8A7-C7C086050F2D}" type="slidenum">
              <a:rPr lang="en-US" altLang="de-DE" sz="1300" smtClean="0"/>
              <a:pPr>
                <a:spcBef>
                  <a:spcPct val="0"/>
                </a:spcBef>
              </a:pPr>
              <a:t>86</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808034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8AA49DC-E7E3-492B-A8A7-C7C086050F2D}" type="slidenum">
              <a:rPr lang="en-US" altLang="de-DE" sz="1300" smtClean="0"/>
              <a:pPr>
                <a:spcBef>
                  <a:spcPct val="0"/>
                </a:spcBef>
              </a:pPr>
              <a:t>87</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808034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8AA49DC-E7E3-492B-A8A7-C7C086050F2D}" type="slidenum">
              <a:rPr lang="en-US" altLang="de-DE" sz="1300" smtClean="0"/>
              <a:pPr>
                <a:spcBef>
                  <a:spcPct val="0"/>
                </a:spcBef>
              </a:pPr>
              <a:t>88</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808034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F549431-5BFC-4CC8-9C7D-FF91262C0AE3}" type="slidenum">
              <a:rPr lang="en-US" altLang="de-DE" sz="1300" smtClean="0"/>
              <a:pPr>
                <a:spcBef>
                  <a:spcPct val="0"/>
                </a:spcBef>
              </a:pPr>
              <a:t>90</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28376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5 – الذاكرة</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61978BD-38F7-4F44-B9B8-5324A59730EA}"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SA"/>
              <a:t>التدريب رقم 5 – الذاكرة</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982ECBB-3F09-4B4B-BF55-A2FB66382E68}" type="slidenum">
              <a:rPr lang="en-US"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5 – الذاكرة</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51D2EFF8-CDCF-48C4-BB45-626FF46D6E85}" type="slidenum">
              <a:rPr lang="en-US"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5 – الذاكرة</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161978BD-38F7-4F44-B9B8-5324A59730E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SA"/>
              <a:t>التدريب رقم 5 – الذاكرة</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161978BD-38F7-4F44-B9B8-5324A59730E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SA"/>
              <a:t>التدريب رقم 5 – الذاكرة</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39367669-E247-44AD-AC9B-024A7CE57FF7}" type="slidenum">
              <a:rPr lang="en-US"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5 – الذاكرة</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51863740-7430-460F-8646-8D18884CF7DF}" type="slidenum">
              <a:rPr lang="en-US"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94057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65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dirty="0">
                <a:solidFill>
                  <a:srgbClr val="333333"/>
                </a:solidFill>
                <a:latin typeface="Calibri Ligh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2773219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2844838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43828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3770648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327636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0648281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7413574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43846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410661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2106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SA"/>
              <a:t>التدريب رقم 5 – الذاكرة</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161978BD-38F7-4F44-B9B8-5324A59730EA}"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 id="2147483970"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380739340"/>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SA" altLang="de-DE" dirty="0"/>
              <a:t>التدريب راقم:</a:t>
            </a:r>
            <a:r>
              <a:rPr lang="en-US" altLang="de-DE" dirty="0"/>
              <a:t>MCT 5 A </a:t>
            </a:r>
            <a:br>
              <a:rPr lang="en-US" altLang="de-DE" dirty="0"/>
            </a:br>
            <a:r>
              <a:rPr lang="ar-SA" altLang="de-DE" dirty="0"/>
              <a:t>الذاكرة</a:t>
            </a:r>
            <a:endParaRPr lang="en-US" dirty="0">
              <a:latin typeface="Calibri Light"/>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Lasfar</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86616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الذاكرة</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إن قدرتنا على حفظ المعلومات هي قصيرة</a:t>
            </a:r>
            <a:r>
              <a:rPr lang="he-IL" altLang="de-DE" sz="2400" dirty="0">
                <a:solidFill>
                  <a:srgbClr val="333333"/>
                </a:solidFill>
              </a:rPr>
              <a:t>.</a:t>
            </a:r>
            <a:br>
              <a:rPr lang="ar-SA" altLang="de-DE" sz="2400" dirty="0">
                <a:solidFill>
                  <a:srgbClr val="333333"/>
                </a:solidFill>
              </a:rPr>
            </a:br>
            <a:endParaRPr lang="en-US" sz="2400" dirty="0"/>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الذاكرة</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إن قدرتنا على حفظ المعلومات هي قصيرة</a:t>
            </a:r>
            <a:r>
              <a:rPr lang="he-IL" altLang="de-DE" sz="2400" dirty="0">
                <a:solidFill>
                  <a:srgbClr val="333333"/>
                </a:solidFill>
              </a:rPr>
              <a:t>.</a:t>
            </a:r>
            <a:br>
              <a:rPr lang="ar-SA" altLang="de-DE" sz="2400" dirty="0">
                <a:solidFill>
                  <a:srgbClr val="333333"/>
                </a:solidFill>
              </a:rPr>
            </a:br>
            <a:r>
              <a:rPr lang="ar-AE" altLang="de-DE" sz="2400" dirty="0">
                <a:solidFill>
                  <a:srgbClr val="333333"/>
                </a:solidFill>
              </a:rPr>
              <a:t>على سبيل المثال: لا يمكننا أن نعيد 40٪ من تفاصيل قصة سمعناها قبل نصف ساعة بتذكير دقيق</a:t>
            </a:r>
            <a:r>
              <a:rPr lang="he-IL" altLang="de-DE" sz="2400" dirty="0">
                <a:solidFill>
                  <a:srgbClr val="333333"/>
                </a:solidFill>
              </a:rPr>
              <a:t>.</a:t>
            </a:r>
            <a:endParaRPr lang="en-US"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3</a:t>
            </a:fld>
            <a:endParaRPr lang="de-DE" altLang="de-DE"/>
          </a:p>
        </p:txBody>
      </p:sp>
    </p:spTree>
    <p:extLst>
      <p:ext uri="{BB962C8B-B14F-4D97-AF65-F5344CB8AC3E}">
        <p14:creationId xmlns:p14="http://schemas.microsoft.com/office/powerpoint/2010/main" val="2165496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الذاكرة</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إن قدرتنا على حفظ المعلومات هي قصيرة</a:t>
            </a:r>
            <a:r>
              <a:rPr lang="he-IL" altLang="de-DE" sz="2400" dirty="0">
                <a:solidFill>
                  <a:srgbClr val="333333"/>
                </a:solidFill>
              </a:rPr>
              <a:t>.</a:t>
            </a:r>
            <a:br>
              <a:rPr lang="ar-SA" altLang="de-DE" sz="2400" dirty="0">
                <a:solidFill>
                  <a:srgbClr val="333333"/>
                </a:solidFill>
              </a:rPr>
            </a:br>
            <a:r>
              <a:rPr lang="ar-AE" altLang="de-DE" sz="2400" dirty="0">
                <a:solidFill>
                  <a:srgbClr val="333333"/>
                </a:solidFill>
              </a:rPr>
              <a:t>على سبيل المثال: لا يمكننا أن نعيد 40٪ من تفاصيل قصة سمعناها قبل نصف ساعة بتذكير دقيق</a:t>
            </a:r>
            <a:r>
              <a:rPr lang="he-IL" altLang="de-DE" sz="2400" dirty="0">
                <a:solidFill>
                  <a:srgbClr val="333333"/>
                </a:solidFill>
              </a:rPr>
              <a:t>.</a:t>
            </a:r>
            <a:endParaRPr lang="en-US" altLang="de-DE" sz="2400" dirty="0">
              <a:solidFill>
                <a:srgbClr val="333333"/>
              </a:solidFill>
            </a:endParaRPr>
          </a:p>
          <a:p>
            <a:pPr marL="342900" lvl="0" indent="-342900" defTabSz="914400" fontAlgn="base">
              <a:buClr>
                <a:srgbClr val="000000"/>
              </a:buClr>
              <a:buSzPct val="80000"/>
              <a:buFont typeface="WingDings"/>
              <a:buChar char=""/>
            </a:pPr>
            <a:r>
              <a:rPr lang="ar-AE" altLang="de-DE" sz="2400" dirty="0">
                <a:solidFill>
                  <a:srgbClr val="004992"/>
                </a:solidFill>
              </a:rPr>
              <a:t>إجابيات:؟؟؟</a:t>
            </a:r>
            <a:r>
              <a:rPr lang="ar-AE" altLang="de-DE" sz="2400" dirty="0">
                <a:solidFill>
                  <a:srgbClr val="FFFFFF"/>
                </a:solidFill>
              </a:rPr>
              <a:t> لا يتم تسجيل المعلومات العديمة الفائدة التي تكون فوق طاقة دماغنا. في الغالب، يتم فقدان المعلومات ا لغير ذات اة... ولكن</a:t>
            </a:r>
            <a:endParaRPr lang="de-DE" altLang="de-DE" sz="2400" dirty="0">
              <a:solidFill>
                <a:srgbClr val="FFFFFF"/>
              </a:solidFill>
            </a:endParaRPr>
          </a:p>
          <a:p>
            <a:pPr marL="342900" lvl="0" indent="-342900" defTabSz="914400" fontAlgn="base">
              <a:buClr>
                <a:srgbClr val="000000"/>
              </a:buClr>
              <a:buSzPct val="80000"/>
              <a:buFont typeface="WingDings"/>
              <a:buChar char=""/>
            </a:pPr>
            <a:r>
              <a:rPr lang="ar-AE" altLang="de-DE" sz="2400" dirty="0">
                <a:solidFill>
                  <a:srgbClr val="004992"/>
                </a:solidFill>
              </a:rPr>
              <a:t>السلبيات:؟؟؟</a:t>
            </a:r>
            <a:r>
              <a:rPr lang="ar-AE" altLang="de-DE" sz="2400" dirty="0">
                <a:solidFill>
                  <a:srgbClr val="FFFFFF"/>
                </a:solidFill>
              </a:rPr>
              <a:t> معلومات هامة تختفي هي أيضا (التعيينات، ذكريات من أيام العطل، والمعارف المكتسبة في المدرسة...)</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4</a:t>
            </a:fld>
            <a:endParaRPr lang="de-DE" altLang="de-DE"/>
          </a:p>
        </p:txBody>
      </p:sp>
    </p:spTree>
    <p:extLst>
      <p:ext uri="{BB962C8B-B14F-4D97-AF65-F5344CB8AC3E}">
        <p14:creationId xmlns:p14="http://schemas.microsoft.com/office/powerpoint/2010/main" val="780046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الذاكرة</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إن قدرتنا على حفظ المعلومات هي قصيرة</a:t>
            </a:r>
            <a:r>
              <a:rPr lang="he-IL" altLang="de-DE" sz="2400" dirty="0">
                <a:solidFill>
                  <a:srgbClr val="333333"/>
                </a:solidFill>
              </a:rPr>
              <a:t>.</a:t>
            </a:r>
            <a:br>
              <a:rPr lang="ar-SA" altLang="de-DE" sz="2400" dirty="0">
                <a:solidFill>
                  <a:srgbClr val="333333"/>
                </a:solidFill>
              </a:rPr>
            </a:br>
            <a:r>
              <a:rPr lang="ar-AE" altLang="de-DE" sz="2400" dirty="0">
                <a:solidFill>
                  <a:srgbClr val="333333"/>
                </a:solidFill>
              </a:rPr>
              <a:t>على سبيل المثال: لا يمكننا أن نعيد 40٪ من تفاصيل قصة سمعناها قبل نصف ساعة بتذكير دقيق</a:t>
            </a:r>
            <a:r>
              <a:rPr lang="he-IL" altLang="de-DE" sz="2400" dirty="0">
                <a:solidFill>
                  <a:srgbClr val="333333"/>
                </a:solidFill>
              </a:rPr>
              <a:t>.</a:t>
            </a:r>
            <a:endParaRPr lang="en-US" altLang="de-DE" sz="2400" dirty="0">
              <a:solidFill>
                <a:srgbClr val="333333"/>
              </a:solidFill>
            </a:endParaRPr>
          </a:p>
          <a:p>
            <a:pPr marL="342900" lvl="0" indent="-342900" defTabSz="914400" fontAlgn="base">
              <a:buClr>
                <a:srgbClr val="000000"/>
              </a:buClr>
              <a:buSzPct val="80000"/>
              <a:buFont typeface="WingDings"/>
              <a:buChar char=""/>
            </a:pPr>
            <a:r>
              <a:rPr lang="ar-AE" altLang="de-DE" sz="2400" dirty="0">
                <a:solidFill>
                  <a:srgbClr val="004992"/>
                </a:solidFill>
              </a:rPr>
              <a:t>إجابيات: </a:t>
            </a:r>
            <a:r>
              <a:rPr lang="ar-AE" altLang="de-DE" sz="2400" dirty="0">
                <a:solidFill>
                  <a:srgbClr val="333333"/>
                </a:solidFill>
              </a:rPr>
              <a:t>لا يتم تسجيل المعلومات العديمة الفائدة التي تكون فوق طاقة دماغنا. في الغالب، يتم فقدان المعلومات ا لغير ذات اة... </a:t>
            </a:r>
            <a:r>
              <a:rPr lang="ar-AE" altLang="de-DE" sz="2400" dirty="0">
                <a:solidFill>
                  <a:srgbClr val="004992"/>
                </a:solidFill>
              </a:rPr>
              <a:t>ولكن</a:t>
            </a:r>
            <a:endParaRPr lang="de-DE" altLang="de-DE" sz="2400" dirty="0">
              <a:solidFill>
                <a:srgbClr val="004992"/>
              </a:solidFill>
            </a:endParaRPr>
          </a:p>
          <a:p>
            <a:pPr marL="342900" lvl="0" indent="-342900" defTabSz="914400" fontAlgn="base">
              <a:buClr>
                <a:srgbClr val="000000"/>
              </a:buClr>
              <a:buSzPct val="80000"/>
              <a:buFont typeface="WingDings"/>
              <a:buChar char=""/>
            </a:pPr>
            <a:r>
              <a:rPr lang="ar-AE" altLang="de-DE" sz="2400" dirty="0">
                <a:solidFill>
                  <a:srgbClr val="004992"/>
                </a:solidFill>
              </a:rPr>
              <a:t>السلبيات:؟؟؟</a:t>
            </a:r>
            <a:r>
              <a:rPr lang="ar-AE" altLang="de-DE" sz="2400" dirty="0">
                <a:solidFill>
                  <a:srgbClr val="FFFFFF"/>
                </a:solidFill>
              </a:rPr>
              <a:t> </a:t>
            </a:r>
            <a:endParaRPr lang="en-US" sz="2400" dirty="0"/>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5</a:t>
            </a:fld>
            <a:endParaRPr lang="de-DE" altLang="de-DE"/>
          </a:p>
        </p:txBody>
      </p:sp>
    </p:spTree>
    <p:extLst>
      <p:ext uri="{BB962C8B-B14F-4D97-AF65-F5344CB8AC3E}">
        <p14:creationId xmlns:p14="http://schemas.microsoft.com/office/powerpoint/2010/main" val="2405194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الذاكرة</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إن قدرتنا على حفظ المعلومات هي قصيرة</a:t>
            </a:r>
            <a:r>
              <a:rPr lang="he-IL" altLang="de-DE" sz="2400" dirty="0">
                <a:solidFill>
                  <a:srgbClr val="333333"/>
                </a:solidFill>
              </a:rPr>
              <a:t>.</a:t>
            </a:r>
            <a:br>
              <a:rPr lang="ar-SA" altLang="de-DE" sz="2400" dirty="0">
                <a:solidFill>
                  <a:srgbClr val="333333"/>
                </a:solidFill>
              </a:rPr>
            </a:br>
            <a:r>
              <a:rPr lang="ar-AE" altLang="de-DE" sz="2400" dirty="0">
                <a:solidFill>
                  <a:srgbClr val="333333"/>
                </a:solidFill>
              </a:rPr>
              <a:t>على سبيل المثال: لا يمكننا أن نعيد 40٪ من تفاصيل قصة سمعناها قبل نصف ساعة بتذكير دقيق</a:t>
            </a:r>
            <a:r>
              <a:rPr lang="he-IL" altLang="de-DE" sz="2400" dirty="0">
                <a:solidFill>
                  <a:srgbClr val="333333"/>
                </a:solidFill>
              </a:rPr>
              <a:t>.</a:t>
            </a:r>
            <a:endParaRPr lang="en-US" altLang="de-DE" sz="2400" dirty="0">
              <a:solidFill>
                <a:srgbClr val="333333"/>
              </a:solidFill>
            </a:endParaRPr>
          </a:p>
          <a:p>
            <a:pPr marL="342900" lvl="0" indent="-342900" defTabSz="914400" fontAlgn="base">
              <a:buClr>
                <a:srgbClr val="000000"/>
              </a:buClr>
              <a:buSzPct val="80000"/>
              <a:buFont typeface="WingDings"/>
              <a:buChar char=""/>
            </a:pPr>
            <a:r>
              <a:rPr lang="ar-AE" altLang="de-DE" sz="2400" dirty="0">
                <a:solidFill>
                  <a:srgbClr val="004992"/>
                </a:solidFill>
              </a:rPr>
              <a:t>إجابيات: </a:t>
            </a:r>
            <a:r>
              <a:rPr lang="ar-AE" altLang="de-DE" sz="2400" dirty="0">
                <a:solidFill>
                  <a:srgbClr val="333333"/>
                </a:solidFill>
              </a:rPr>
              <a:t>لا يتم تسجيل المعلومات العديمة الفائدة التي تكون فوق طاقة دماغنا. في الغالب، يتم فقدان المعلومات ا لغير ذات اة... </a:t>
            </a:r>
            <a:r>
              <a:rPr lang="ar-AE" altLang="de-DE" sz="2400" dirty="0">
                <a:solidFill>
                  <a:srgbClr val="004992"/>
                </a:solidFill>
              </a:rPr>
              <a:t>ولكن</a:t>
            </a:r>
            <a:endParaRPr lang="de-DE" altLang="de-DE" sz="2400" dirty="0">
              <a:solidFill>
                <a:srgbClr val="004992"/>
              </a:solidFill>
            </a:endParaRPr>
          </a:p>
          <a:p>
            <a:pPr marL="342900" lvl="0" indent="-342900" defTabSz="914400" fontAlgn="base">
              <a:buClr>
                <a:srgbClr val="000000"/>
              </a:buClr>
              <a:buSzPct val="80000"/>
              <a:buFont typeface="WingDings"/>
              <a:buChar char=""/>
            </a:pPr>
            <a:r>
              <a:rPr lang="ar-AE" altLang="de-DE" sz="2400" dirty="0">
                <a:solidFill>
                  <a:srgbClr val="004992"/>
                </a:solidFill>
              </a:rPr>
              <a:t>السلبيات: </a:t>
            </a:r>
            <a:r>
              <a:rPr lang="ar-AE" altLang="de-DE" sz="2400" dirty="0">
                <a:solidFill>
                  <a:srgbClr val="333333"/>
                </a:solidFill>
              </a:rPr>
              <a:t>معلومات هامة تختفي هي أيضا (التعيينات، ذكريات من أيام العطل، والمعارف المكتسبة في المدرسة...)</a:t>
            </a:r>
            <a:endParaRPr lang="en-US" sz="2400" dirty="0"/>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6</a:t>
            </a:fld>
            <a:endParaRPr lang="de-DE" altLang="de-DE"/>
          </a:p>
        </p:txBody>
      </p:sp>
    </p:spTree>
    <p:extLst>
      <p:ext uri="{BB962C8B-B14F-4D97-AF65-F5344CB8AC3E}">
        <p14:creationId xmlns:p14="http://schemas.microsoft.com/office/powerpoint/2010/main" val="2000156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كيف يمكن حفظ الأشياء في الذاكرة بشكل أفضل؟</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rgbClr val="004992"/>
                </a:solidFill>
              </a:rPr>
              <a:t>؟؟؟</a:t>
            </a: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يمكن حفظ الأشياء في الذاكرة بشكل أفضل؟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dirty="0">
                <a:solidFill>
                  <a:srgbClr val="333333"/>
                </a:solidFill>
              </a:rPr>
              <a:t>التكرار والتدريب؛ </a:t>
            </a:r>
            <a:r>
              <a:rPr lang="ar-AE" altLang="de-DE" sz="2400" dirty="0">
                <a:solidFill>
                  <a:srgbClr val="004992"/>
                </a:solidFill>
              </a:rPr>
              <a:t>الفهم</a:t>
            </a:r>
            <a:r>
              <a:rPr lang="de-DE" altLang="de-DE" sz="2400" dirty="0">
                <a:solidFill>
                  <a:srgbClr val="004992"/>
                </a:solidFill>
              </a:rPr>
              <a:t>.</a:t>
            </a:r>
          </a:p>
          <a:p>
            <a:pPr defTabSz="914400" fontAlgn="base">
              <a:buClr>
                <a:srgbClr val="333333"/>
              </a:buClr>
              <a:buSzPct val="80000"/>
            </a:pP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يمكن حفظ الأشياء في الذاكرة بشكل أفضل؟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dirty="0">
                <a:solidFill>
                  <a:srgbClr val="333333"/>
                </a:solidFill>
              </a:rPr>
              <a:t>التكرار والتدريب؛ </a:t>
            </a:r>
            <a:r>
              <a:rPr lang="ar-AE" altLang="de-DE" sz="2400" dirty="0">
                <a:solidFill>
                  <a:srgbClr val="004992"/>
                </a:solidFill>
              </a:rPr>
              <a:t>الفهم</a:t>
            </a:r>
            <a:r>
              <a:rPr lang="de-DE" altLang="de-DE" sz="2400" dirty="0">
                <a:solidFill>
                  <a:srgbClr val="004992"/>
                </a:solidFill>
              </a:rPr>
              <a:t>.</a:t>
            </a:r>
          </a:p>
          <a:p>
            <a:pPr marL="342900" lvl="0" indent="-342900" defTabSz="914400" fontAlgn="base">
              <a:buClr>
                <a:srgbClr val="000000"/>
              </a:buClr>
              <a:buSzPct val="80000"/>
              <a:buFont typeface="WingDings"/>
              <a:buChar char=""/>
            </a:pPr>
            <a:r>
              <a:rPr lang="ar-AE" altLang="de-DE" sz="2400" dirty="0">
                <a:solidFill>
                  <a:srgbClr val="333333"/>
                </a:solidFill>
              </a:rPr>
              <a:t>في الحالات المعقدة:</a:t>
            </a:r>
            <a:r>
              <a:rPr lang="de-DE" altLang="de-DE" sz="2400" dirty="0">
                <a:solidFill>
                  <a:srgbClr val="333333"/>
                </a:solidFill>
              </a:rPr>
              <a:t> </a:t>
            </a:r>
            <a:r>
              <a:rPr lang="ar-AE" altLang="de-DE" sz="2400" dirty="0">
                <a:solidFill>
                  <a:srgbClr val="333333"/>
                </a:solidFill>
              </a:rPr>
              <a:t>محاولة للتفكير في أمثلة بسيطة لكي تساعد ذاكرتك</a:t>
            </a:r>
            <a:r>
              <a:rPr lang="de-DE" altLang="de-DE" sz="2400" dirty="0">
                <a:solidFill>
                  <a:srgbClr val="333333"/>
                </a:solidFill>
              </a:rPr>
              <a:t>.</a:t>
            </a:r>
            <a:r>
              <a:rPr lang="ar-AE" altLang="de-DE" sz="2400" dirty="0">
                <a:solidFill>
                  <a:srgbClr val="333333"/>
                </a:solidFill>
              </a:rPr>
              <a:t> كمتال:</a:t>
            </a:r>
            <a:r>
              <a:rPr lang="de-DE" altLang="de-DE" sz="2400" dirty="0">
                <a:solidFill>
                  <a:srgbClr val="333333"/>
                </a:solidFill>
              </a:rPr>
              <a:t> </a:t>
            </a:r>
            <a:r>
              <a:rPr lang="ar-AE" altLang="de-DE" sz="2400" dirty="0">
                <a:solidFill>
                  <a:srgbClr val="333333"/>
                </a:solidFill>
              </a:rPr>
              <a:t>( </a:t>
            </a:r>
            <a:r>
              <a:rPr lang="ar-AE" altLang="de-DE" sz="2400" dirty="0">
                <a:solidFill>
                  <a:srgbClr val="004992"/>
                </a:solidFill>
              </a:rPr>
              <a:t>ش</a:t>
            </a:r>
            <a:r>
              <a:rPr lang="ar-AE" altLang="de-DE" sz="2400" dirty="0">
                <a:solidFill>
                  <a:srgbClr val="333333"/>
                </a:solidFill>
              </a:rPr>
              <a:t>رق</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ش</a:t>
            </a:r>
            <a:r>
              <a:rPr lang="ar-AE" altLang="de-DE" sz="2400" dirty="0">
                <a:solidFill>
                  <a:srgbClr val="333333"/>
                </a:solidFill>
              </a:rPr>
              <a:t>رف, </a:t>
            </a:r>
            <a:r>
              <a:rPr lang="ar-AE" altLang="de-DE" sz="2400" dirty="0">
                <a:solidFill>
                  <a:srgbClr val="004992"/>
                </a:solidFill>
              </a:rPr>
              <a:t>جنوب</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جنود</a:t>
            </a:r>
            <a:r>
              <a:rPr lang="ar-AE" altLang="de-DE" sz="2400" dirty="0">
                <a:solidFill>
                  <a:srgbClr val="333333"/>
                </a:solidFill>
              </a:rPr>
              <a:t>)</a:t>
            </a:r>
            <a:r>
              <a:rPr lang="de-DE" altLang="de-DE" sz="2400" dirty="0">
                <a:solidFill>
                  <a:srgbClr val="333333"/>
                </a:solidFill>
              </a:rPr>
              <a:t>.</a:t>
            </a:r>
          </a:p>
          <a:p>
            <a:pPr defTabSz="914400" fontAlgn="base">
              <a:buClr>
                <a:srgbClr val="333333"/>
              </a:buClr>
              <a:buSzPct val="80000"/>
            </a:pP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9</a:t>
            </a:fld>
            <a:endParaRPr lang="de-DE" altLang="de-DE"/>
          </a:p>
        </p:txBody>
      </p:sp>
    </p:spTree>
    <p:extLst>
      <p:ext uri="{BB962C8B-B14F-4D97-AF65-F5344CB8AC3E}">
        <p14:creationId xmlns:p14="http://schemas.microsoft.com/office/powerpoint/2010/main" val="1478000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يمكن حفظ الأشياء في الذاكرة بشكل أفضل؟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dirty="0">
                <a:solidFill>
                  <a:srgbClr val="333333"/>
                </a:solidFill>
              </a:rPr>
              <a:t>التكرار والتدريب؛ </a:t>
            </a:r>
            <a:r>
              <a:rPr lang="ar-AE" altLang="de-DE" sz="2400" dirty="0">
                <a:solidFill>
                  <a:srgbClr val="004992"/>
                </a:solidFill>
              </a:rPr>
              <a:t>الفهم</a:t>
            </a:r>
            <a:r>
              <a:rPr lang="de-DE" altLang="de-DE" sz="2400" dirty="0">
                <a:solidFill>
                  <a:srgbClr val="004992"/>
                </a:solidFill>
              </a:rPr>
              <a:t>.</a:t>
            </a:r>
          </a:p>
          <a:p>
            <a:pPr marL="342900" lvl="0" indent="-342900" defTabSz="914400" fontAlgn="base">
              <a:buClr>
                <a:srgbClr val="000000"/>
              </a:buClr>
              <a:buSzPct val="80000"/>
              <a:buFont typeface="WingDings"/>
              <a:buChar char=""/>
            </a:pPr>
            <a:r>
              <a:rPr lang="ar-AE" altLang="de-DE" sz="2400" dirty="0">
                <a:solidFill>
                  <a:srgbClr val="333333"/>
                </a:solidFill>
              </a:rPr>
              <a:t>في الحالات المعقدة:</a:t>
            </a:r>
            <a:r>
              <a:rPr lang="de-DE" altLang="de-DE" sz="2400" dirty="0">
                <a:solidFill>
                  <a:srgbClr val="333333"/>
                </a:solidFill>
              </a:rPr>
              <a:t> </a:t>
            </a:r>
            <a:r>
              <a:rPr lang="ar-AE" altLang="de-DE" sz="2400" dirty="0">
                <a:solidFill>
                  <a:srgbClr val="333333"/>
                </a:solidFill>
              </a:rPr>
              <a:t>محاولة للتفكير في أمثلة بسيطة لكي تساعد ذاكرتك</a:t>
            </a:r>
            <a:r>
              <a:rPr lang="de-DE" altLang="de-DE" sz="2400" dirty="0">
                <a:solidFill>
                  <a:srgbClr val="333333"/>
                </a:solidFill>
              </a:rPr>
              <a:t>.</a:t>
            </a:r>
            <a:r>
              <a:rPr lang="ar-AE" altLang="de-DE" sz="2400" dirty="0">
                <a:solidFill>
                  <a:srgbClr val="333333"/>
                </a:solidFill>
              </a:rPr>
              <a:t> كمتال:</a:t>
            </a:r>
            <a:r>
              <a:rPr lang="de-DE" altLang="de-DE" sz="2400" dirty="0">
                <a:solidFill>
                  <a:srgbClr val="333333"/>
                </a:solidFill>
              </a:rPr>
              <a:t> </a:t>
            </a:r>
            <a:r>
              <a:rPr lang="ar-AE" altLang="de-DE" sz="2400" dirty="0">
                <a:solidFill>
                  <a:srgbClr val="333333"/>
                </a:solidFill>
              </a:rPr>
              <a:t>( </a:t>
            </a:r>
            <a:r>
              <a:rPr lang="ar-AE" altLang="de-DE" sz="2400" dirty="0">
                <a:solidFill>
                  <a:srgbClr val="004992"/>
                </a:solidFill>
              </a:rPr>
              <a:t>ش</a:t>
            </a:r>
            <a:r>
              <a:rPr lang="ar-AE" altLang="de-DE" sz="2400" dirty="0">
                <a:solidFill>
                  <a:srgbClr val="333333"/>
                </a:solidFill>
              </a:rPr>
              <a:t>رق</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ش</a:t>
            </a:r>
            <a:r>
              <a:rPr lang="ar-AE" altLang="de-DE" sz="2400" dirty="0">
                <a:solidFill>
                  <a:srgbClr val="333333"/>
                </a:solidFill>
              </a:rPr>
              <a:t>رف, </a:t>
            </a:r>
            <a:r>
              <a:rPr lang="ar-AE" altLang="de-DE" sz="2400" dirty="0">
                <a:solidFill>
                  <a:srgbClr val="004992"/>
                </a:solidFill>
              </a:rPr>
              <a:t>جنوب</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جنود</a:t>
            </a:r>
            <a:r>
              <a:rPr lang="ar-AE" altLang="de-DE" sz="2400" dirty="0">
                <a:solidFill>
                  <a:srgbClr val="333333"/>
                </a:solidFill>
              </a:rPr>
              <a:t>)</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ربط بين المعلومات المعروفة مع معومات اخرى</a:t>
            </a:r>
            <a:r>
              <a:rPr lang="de-DE" altLang="de-DE" sz="2400" dirty="0">
                <a:solidFill>
                  <a:srgbClr val="333333"/>
                </a:solidFill>
              </a:rPr>
              <a:t>.</a:t>
            </a:r>
          </a:p>
          <a:p>
            <a:pPr defTabSz="914400" fontAlgn="base">
              <a:buClr>
                <a:srgbClr val="333333"/>
              </a:buClr>
              <a:buSzPct val="80000"/>
            </a:pP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10</a:t>
            </a:fld>
            <a:endParaRPr lang="de-DE" altLang="de-DE"/>
          </a:p>
        </p:txBody>
      </p:sp>
    </p:spTree>
    <p:extLst>
      <p:ext uri="{BB962C8B-B14F-4D97-AF65-F5344CB8AC3E}">
        <p14:creationId xmlns:p14="http://schemas.microsoft.com/office/powerpoint/2010/main" val="1596342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يمكن حفظ الأشياء في الذاكرة بشكل أفضل؟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dirty="0">
                <a:solidFill>
                  <a:srgbClr val="333333"/>
                </a:solidFill>
              </a:rPr>
              <a:t>التكرار والتدريب؛ </a:t>
            </a:r>
            <a:r>
              <a:rPr lang="ar-AE" altLang="de-DE" sz="2400" dirty="0">
                <a:solidFill>
                  <a:srgbClr val="004992"/>
                </a:solidFill>
              </a:rPr>
              <a:t>الفهم</a:t>
            </a:r>
            <a:r>
              <a:rPr lang="de-DE" altLang="de-DE" sz="2400" dirty="0">
                <a:solidFill>
                  <a:srgbClr val="004992"/>
                </a:solidFill>
              </a:rPr>
              <a:t>.</a:t>
            </a:r>
          </a:p>
          <a:p>
            <a:pPr marL="342900" lvl="0" indent="-342900" defTabSz="914400" fontAlgn="base">
              <a:buClr>
                <a:srgbClr val="000000"/>
              </a:buClr>
              <a:buSzPct val="80000"/>
              <a:buFont typeface="WingDings"/>
              <a:buChar char=""/>
            </a:pPr>
            <a:r>
              <a:rPr lang="ar-AE" altLang="de-DE" sz="2400" dirty="0">
                <a:solidFill>
                  <a:srgbClr val="333333"/>
                </a:solidFill>
              </a:rPr>
              <a:t>في الحالات المعقدة:</a:t>
            </a:r>
            <a:r>
              <a:rPr lang="de-DE" altLang="de-DE" sz="2400" dirty="0">
                <a:solidFill>
                  <a:srgbClr val="333333"/>
                </a:solidFill>
              </a:rPr>
              <a:t> </a:t>
            </a:r>
            <a:r>
              <a:rPr lang="ar-AE" altLang="de-DE" sz="2400" dirty="0">
                <a:solidFill>
                  <a:srgbClr val="333333"/>
                </a:solidFill>
              </a:rPr>
              <a:t>محاولة للتفكير في أمثلة بسيطة لكي تساعد ذاكرتك</a:t>
            </a:r>
            <a:r>
              <a:rPr lang="de-DE" altLang="de-DE" sz="2400" dirty="0">
                <a:solidFill>
                  <a:srgbClr val="333333"/>
                </a:solidFill>
              </a:rPr>
              <a:t>.</a:t>
            </a:r>
            <a:r>
              <a:rPr lang="ar-AE" altLang="de-DE" sz="2400" dirty="0">
                <a:solidFill>
                  <a:srgbClr val="333333"/>
                </a:solidFill>
              </a:rPr>
              <a:t> كمتال:</a:t>
            </a:r>
            <a:r>
              <a:rPr lang="de-DE" altLang="de-DE" sz="2400" dirty="0">
                <a:solidFill>
                  <a:srgbClr val="333333"/>
                </a:solidFill>
              </a:rPr>
              <a:t> </a:t>
            </a:r>
            <a:r>
              <a:rPr lang="ar-AE" altLang="de-DE" sz="2400" dirty="0">
                <a:solidFill>
                  <a:srgbClr val="333333"/>
                </a:solidFill>
              </a:rPr>
              <a:t>( </a:t>
            </a:r>
            <a:r>
              <a:rPr lang="ar-AE" altLang="de-DE" sz="2400" dirty="0">
                <a:solidFill>
                  <a:srgbClr val="004992"/>
                </a:solidFill>
              </a:rPr>
              <a:t>ش</a:t>
            </a:r>
            <a:r>
              <a:rPr lang="ar-AE" altLang="de-DE" sz="2400" dirty="0">
                <a:solidFill>
                  <a:srgbClr val="333333"/>
                </a:solidFill>
              </a:rPr>
              <a:t>رق</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ش</a:t>
            </a:r>
            <a:r>
              <a:rPr lang="ar-AE" altLang="de-DE" sz="2400" dirty="0">
                <a:solidFill>
                  <a:srgbClr val="333333"/>
                </a:solidFill>
              </a:rPr>
              <a:t>رف, </a:t>
            </a:r>
            <a:r>
              <a:rPr lang="ar-AE" altLang="de-DE" sz="2400" dirty="0">
                <a:solidFill>
                  <a:srgbClr val="004992"/>
                </a:solidFill>
              </a:rPr>
              <a:t>جنوب</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جنود</a:t>
            </a:r>
            <a:r>
              <a:rPr lang="ar-AE" altLang="de-DE" sz="2400" dirty="0">
                <a:solidFill>
                  <a:srgbClr val="333333"/>
                </a:solidFill>
              </a:rPr>
              <a:t>)</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ربط بين المعلومات المعروفة مع معومات اخرى</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تجنب دراسة طويلة جدا</a:t>
            </a:r>
            <a:r>
              <a:rPr lang="de-DE" altLang="de-DE" sz="2400" dirty="0">
                <a:solidFill>
                  <a:srgbClr val="333333"/>
                </a:solidFill>
              </a:rPr>
              <a:t>.</a:t>
            </a:r>
            <a:endParaRPr lang="ar-AE" altLang="de-DE" sz="2400" dirty="0">
              <a:solidFill>
                <a:srgbClr val="333333"/>
              </a:solidFill>
            </a:endParaRPr>
          </a:p>
          <a:p>
            <a:pPr defTabSz="914400" fontAlgn="base">
              <a:buClr>
                <a:srgbClr val="333333"/>
              </a:buClr>
              <a:buSzPct val="80000"/>
            </a:pP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11</a:t>
            </a:fld>
            <a:endParaRPr lang="de-DE" altLang="de-DE"/>
          </a:p>
        </p:txBody>
      </p:sp>
    </p:spTree>
    <p:extLst>
      <p:ext uri="{BB962C8B-B14F-4D97-AF65-F5344CB8AC3E}">
        <p14:creationId xmlns:p14="http://schemas.microsoft.com/office/powerpoint/2010/main" val="2901994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يمكن حفظ الأشياء في الذاكرة بشكل أفضل؟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dirty="0">
                <a:solidFill>
                  <a:srgbClr val="333333"/>
                </a:solidFill>
              </a:rPr>
              <a:t>التكرار والتدريب؛ </a:t>
            </a:r>
            <a:r>
              <a:rPr lang="ar-AE" altLang="de-DE" sz="2400" dirty="0">
                <a:solidFill>
                  <a:srgbClr val="004992"/>
                </a:solidFill>
              </a:rPr>
              <a:t>الفهم</a:t>
            </a:r>
            <a:r>
              <a:rPr lang="de-DE" altLang="de-DE" sz="2400" dirty="0">
                <a:solidFill>
                  <a:srgbClr val="004992"/>
                </a:solidFill>
              </a:rPr>
              <a:t>.</a:t>
            </a:r>
          </a:p>
          <a:p>
            <a:pPr marL="342900" lvl="0" indent="-342900" defTabSz="914400" fontAlgn="base">
              <a:buClr>
                <a:srgbClr val="000000"/>
              </a:buClr>
              <a:buSzPct val="80000"/>
              <a:buFont typeface="WingDings"/>
              <a:buChar char=""/>
            </a:pPr>
            <a:r>
              <a:rPr lang="ar-AE" altLang="de-DE" sz="2400" dirty="0">
                <a:solidFill>
                  <a:srgbClr val="333333"/>
                </a:solidFill>
              </a:rPr>
              <a:t>في الحالات المعقدة:</a:t>
            </a:r>
            <a:r>
              <a:rPr lang="de-DE" altLang="de-DE" sz="2400" dirty="0">
                <a:solidFill>
                  <a:srgbClr val="333333"/>
                </a:solidFill>
              </a:rPr>
              <a:t> </a:t>
            </a:r>
            <a:r>
              <a:rPr lang="ar-AE" altLang="de-DE" sz="2400" dirty="0">
                <a:solidFill>
                  <a:srgbClr val="333333"/>
                </a:solidFill>
              </a:rPr>
              <a:t>محاولة للتفكير في أمثلة بسيطة لكي تساعد ذاكرتك</a:t>
            </a:r>
            <a:r>
              <a:rPr lang="de-DE" altLang="de-DE" sz="2400" dirty="0">
                <a:solidFill>
                  <a:srgbClr val="333333"/>
                </a:solidFill>
              </a:rPr>
              <a:t>.</a:t>
            </a:r>
            <a:r>
              <a:rPr lang="ar-AE" altLang="de-DE" sz="2400" dirty="0">
                <a:solidFill>
                  <a:srgbClr val="333333"/>
                </a:solidFill>
              </a:rPr>
              <a:t> كمتال:</a:t>
            </a:r>
            <a:r>
              <a:rPr lang="de-DE" altLang="de-DE" sz="2400" dirty="0">
                <a:solidFill>
                  <a:srgbClr val="333333"/>
                </a:solidFill>
              </a:rPr>
              <a:t> </a:t>
            </a:r>
            <a:r>
              <a:rPr lang="ar-AE" altLang="de-DE" sz="2400" dirty="0">
                <a:solidFill>
                  <a:srgbClr val="333333"/>
                </a:solidFill>
              </a:rPr>
              <a:t>( </a:t>
            </a:r>
            <a:r>
              <a:rPr lang="ar-AE" altLang="de-DE" sz="2400" dirty="0">
                <a:solidFill>
                  <a:srgbClr val="004992"/>
                </a:solidFill>
              </a:rPr>
              <a:t>ش</a:t>
            </a:r>
            <a:r>
              <a:rPr lang="ar-AE" altLang="de-DE" sz="2400" dirty="0">
                <a:solidFill>
                  <a:srgbClr val="333333"/>
                </a:solidFill>
              </a:rPr>
              <a:t>رق</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ش</a:t>
            </a:r>
            <a:r>
              <a:rPr lang="ar-AE" altLang="de-DE" sz="2400" dirty="0">
                <a:solidFill>
                  <a:srgbClr val="333333"/>
                </a:solidFill>
              </a:rPr>
              <a:t>رف, </a:t>
            </a:r>
            <a:r>
              <a:rPr lang="ar-AE" altLang="de-DE" sz="2400" dirty="0">
                <a:solidFill>
                  <a:srgbClr val="004992"/>
                </a:solidFill>
              </a:rPr>
              <a:t>جنوب</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جنود</a:t>
            </a:r>
            <a:r>
              <a:rPr lang="ar-AE" altLang="de-DE" sz="2400" dirty="0">
                <a:solidFill>
                  <a:srgbClr val="333333"/>
                </a:solidFill>
              </a:rPr>
              <a:t>)</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ربط بين المعلومات المعروفة مع معومات اخرى</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تجنب دراسة طويلة جدا</a:t>
            </a:r>
            <a:r>
              <a:rPr lang="de-DE" altLang="de-DE" sz="2400" dirty="0">
                <a:solidFill>
                  <a:srgbClr val="333333"/>
                </a:solidFill>
              </a:rPr>
              <a:t>.</a:t>
            </a:r>
            <a:endParaRPr lang="ar-A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لا تشرب الكحول او القليل منه</a:t>
            </a:r>
            <a:r>
              <a:rPr lang="de-DE" altLang="de-DE" sz="2400" dirty="0">
                <a:solidFill>
                  <a:srgbClr val="333333"/>
                </a:solidFill>
              </a:rPr>
              <a:t>.</a:t>
            </a:r>
          </a:p>
          <a:p>
            <a:pPr defTabSz="914400" fontAlgn="base">
              <a:buClr>
                <a:srgbClr val="333333"/>
              </a:buClr>
              <a:buSzPct val="80000"/>
            </a:pP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12</a:t>
            </a:fld>
            <a:endParaRPr lang="de-DE" altLang="de-DE"/>
          </a:p>
        </p:txBody>
      </p:sp>
    </p:spTree>
    <p:extLst>
      <p:ext uri="{BB962C8B-B14F-4D97-AF65-F5344CB8AC3E}">
        <p14:creationId xmlns:p14="http://schemas.microsoft.com/office/powerpoint/2010/main" val="2337612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يمكن حفظ الأشياء في الذاكرة بشكل أفضل؟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dirty="0">
                <a:solidFill>
                  <a:srgbClr val="333333"/>
                </a:solidFill>
              </a:rPr>
              <a:t>التكرار والتدريب؛ </a:t>
            </a:r>
            <a:r>
              <a:rPr lang="ar-AE" altLang="de-DE" sz="2400" dirty="0">
                <a:solidFill>
                  <a:srgbClr val="004992"/>
                </a:solidFill>
              </a:rPr>
              <a:t>الفهم</a:t>
            </a:r>
            <a:r>
              <a:rPr lang="de-DE" altLang="de-DE" sz="2400" dirty="0">
                <a:solidFill>
                  <a:srgbClr val="004992"/>
                </a:solidFill>
              </a:rPr>
              <a:t>.</a:t>
            </a:r>
          </a:p>
          <a:p>
            <a:pPr marL="342900" lvl="0" indent="-342900" defTabSz="914400" fontAlgn="base">
              <a:buClr>
                <a:srgbClr val="000000"/>
              </a:buClr>
              <a:buSzPct val="80000"/>
              <a:buFont typeface="WingDings"/>
              <a:buChar char=""/>
            </a:pPr>
            <a:r>
              <a:rPr lang="ar-AE" altLang="de-DE" sz="2400" dirty="0">
                <a:solidFill>
                  <a:srgbClr val="333333"/>
                </a:solidFill>
              </a:rPr>
              <a:t>في الحالات المعقدة:</a:t>
            </a:r>
            <a:r>
              <a:rPr lang="de-DE" altLang="de-DE" sz="2400" dirty="0">
                <a:solidFill>
                  <a:srgbClr val="333333"/>
                </a:solidFill>
              </a:rPr>
              <a:t> </a:t>
            </a:r>
            <a:r>
              <a:rPr lang="ar-AE" altLang="de-DE" sz="2400" dirty="0">
                <a:solidFill>
                  <a:srgbClr val="333333"/>
                </a:solidFill>
              </a:rPr>
              <a:t>محاولة للتفكير في أمثلة بسيطة لكي تساعد ذاكرتك</a:t>
            </a:r>
            <a:r>
              <a:rPr lang="de-DE" altLang="de-DE" sz="2400" dirty="0">
                <a:solidFill>
                  <a:srgbClr val="333333"/>
                </a:solidFill>
              </a:rPr>
              <a:t>.</a:t>
            </a:r>
            <a:r>
              <a:rPr lang="ar-AE" altLang="de-DE" sz="2400" dirty="0">
                <a:solidFill>
                  <a:srgbClr val="333333"/>
                </a:solidFill>
              </a:rPr>
              <a:t> كمتال:</a:t>
            </a:r>
            <a:r>
              <a:rPr lang="de-DE" altLang="de-DE" sz="2400" dirty="0">
                <a:solidFill>
                  <a:srgbClr val="333333"/>
                </a:solidFill>
              </a:rPr>
              <a:t> </a:t>
            </a:r>
            <a:r>
              <a:rPr lang="ar-AE" altLang="de-DE" sz="2400" dirty="0">
                <a:solidFill>
                  <a:srgbClr val="333333"/>
                </a:solidFill>
              </a:rPr>
              <a:t>( </a:t>
            </a:r>
            <a:r>
              <a:rPr lang="ar-AE" altLang="de-DE" sz="2400" dirty="0">
                <a:solidFill>
                  <a:srgbClr val="004992"/>
                </a:solidFill>
              </a:rPr>
              <a:t>ش</a:t>
            </a:r>
            <a:r>
              <a:rPr lang="ar-AE" altLang="de-DE" sz="2400" dirty="0">
                <a:solidFill>
                  <a:srgbClr val="333333"/>
                </a:solidFill>
              </a:rPr>
              <a:t>رق</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ش</a:t>
            </a:r>
            <a:r>
              <a:rPr lang="ar-AE" altLang="de-DE" sz="2400" dirty="0">
                <a:solidFill>
                  <a:srgbClr val="333333"/>
                </a:solidFill>
              </a:rPr>
              <a:t>رف, </a:t>
            </a:r>
            <a:r>
              <a:rPr lang="ar-AE" altLang="de-DE" sz="2400" dirty="0">
                <a:solidFill>
                  <a:srgbClr val="004992"/>
                </a:solidFill>
              </a:rPr>
              <a:t>جنوب</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جنود</a:t>
            </a:r>
            <a:r>
              <a:rPr lang="ar-AE" altLang="de-DE" sz="2400" dirty="0">
                <a:solidFill>
                  <a:srgbClr val="333333"/>
                </a:solidFill>
              </a:rPr>
              <a:t>)</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ربط بين المعلومات المعروفة مع معومات اخرى</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تجنب دراسة طويلة جدا</a:t>
            </a:r>
            <a:r>
              <a:rPr lang="de-DE" altLang="de-DE" sz="2400" dirty="0">
                <a:solidFill>
                  <a:srgbClr val="333333"/>
                </a:solidFill>
              </a:rPr>
              <a:t>.</a:t>
            </a:r>
            <a:endParaRPr lang="ar-A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لا تشرب الكحول او القليل منه</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ادهب ا لى السرير بعد التعلم (تجنب أي وسائل الإلهاء)</a:t>
            </a:r>
            <a:r>
              <a:rPr lang="de-DE" altLang="de-DE" sz="2400" dirty="0">
                <a:solidFill>
                  <a:srgbClr val="333333"/>
                </a:solidFill>
              </a:rPr>
              <a:t>.</a:t>
            </a:r>
          </a:p>
          <a:p>
            <a:pPr defTabSz="914400" fontAlgn="base">
              <a:buClr>
                <a:srgbClr val="333333"/>
              </a:buClr>
              <a:buSzPct val="80000"/>
            </a:pP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13</a:t>
            </a:fld>
            <a:endParaRPr lang="de-DE" altLang="de-DE"/>
          </a:p>
        </p:txBody>
      </p:sp>
    </p:spTree>
    <p:extLst>
      <p:ext uri="{BB962C8B-B14F-4D97-AF65-F5344CB8AC3E}">
        <p14:creationId xmlns:p14="http://schemas.microsoft.com/office/powerpoint/2010/main" val="3240081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يمكن حفظ الأشياء في الذاكرة بشكل أفضل؟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dirty="0">
                <a:solidFill>
                  <a:srgbClr val="333333"/>
                </a:solidFill>
              </a:rPr>
              <a:t>التكرار والتدريب؛ </a:t>
            </a:r>
            <a:r>
              <a:rPr lang="ar-AE" altLang="de-DE" sz="2400" dirty="0">
                <a:solidFill>
                  <a:srgbClr val="004992"/>
                </a:solidFill>
              </a:rPr>
              <a:t>الفهم</a:t>
            </a:r>
            <a:r>
              <a:rPr lang="de-DE" altLang="de-DE" sz="2400" dirty="0">
                <a:solidFill>
                  <a:srgbClr val="004992"/>
                </a:solidFill>
              </a:rPr>
              <a:t>.</a:t>
            </a:r>
          </a:p>
          <a:p>
            <a:pPr marL="342900" lvl="0" indent="-342900" defTabSz="914400" fontAlgn="base">
              <a:buClr>
                <a:srgbClr val="000000"/>
              </a:buClr>
              <a:buSzPct val="80000"/>
              <a:buFont typeface="WingDings"/>
              <a:buChar char=""/>
            </a:pPr>
            <a:r>
              <a:rPr lang="ar-AE" altLang="de-DE" sz="2400" dirty="0">
                <a:solidFill>
                  <a:srgbClr val="333333"/>
                </a:solidFill>
              </a:rPr>
              <a:t>في الحالات المعقدة:</a:t>
            </a:r>
            <a:r>
              <a:rPr lang="de-DE" altLang="de-DE" sz="2400" dirty="0">
                <a:solidFill>
                  <a:srgbClr val="333333"/>
                </a:solidFill>
              </a:rPr>
              <a:t> </a:t>
            </a:r>
            <a:r>
              <a:rPr lang="ar-AE" altLang="de-DE" sz="2400" dirty="0">
                <a:solidFill>
                  <a:srgbClr val="333333"/>
                </a:solidFill>
              </a:rPr>
              <a:t>محاولة للتفكير في أمثلة بسيطة لكي تساعد ذاكرتك</a:t>
            </a:r>
            <a:r>
              <a:rPr lang="de-DE" altLang="de-DE" sz="2400" dirty="0">
                <a:solidFill>
                  <a:srgbClr val="333333"/>
                </a:solidFill>
              </a:rPr>
              <a:t>.</a:t>
            </a:r>
            <a:r>
              <a:rPr lang="ar-AE" altLang="de-DE" sz="2400" dirty="0">
                <a:solidFill>
                  <a:srgbClr val="333333"/>
                </a:solidFill>
              </a:rPr>
              <a:t> كمتال:</a:t>
            </a:r>
            <a:r>
              <a:rPr lang="de-DE" altLang="de-DE" sz="2400" dirty="0">
                <a:solidFill>
                  <a:srgbClr val="333333"/>
                </a:solidFill>
              </a:rPr>
              <a:t> </a:t>
            </a:r>
            <a:r>
              <a:rPr lang="ar-AE" altLang="de-DE" sz="2400" dirty="0">
                <a:solidFill>
                  <a:srgbClr val="333333"/>
                </a:solidFill>
              </a:rPr>
              <a:t>( </a:t>
            </a:r>
            <a:r>
              <a:rPr lang="ar-AE" altLang="de-DE" sz="2400" dirty="0">
                <a:solidFill>
                  <a:srgbClr val="004992"/>
                </a:solidFill>
              </a:rPr>
              <a:t>ش</a:t>
            </a:r>
            <a:r>
              <a:rPr lang="ar-AE" altLang="de-DE" sz="2400" dirty="0">
                <a:solidFill>
                  <a:srgbClr val="333333"/>
                </a:solidFill>
              </a:rPr>
              <a:t>رق</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ش</a:t>
            </a:r>
            <a:r>
              <a:rPr lang="ar-AE" altLang="de-DE" sz="2400" dirty="0">
                <a:solidFill>
                  <a:srgbClr val="333333"/>
                </a:solidFill>
              </a:rPr>
              <a:t>رف, </a:t>
            </a:r>
            <a:r>
              <a:rPr lang="ar-AE" altLang="de-DE" sz="2400" dirty="0">
                <a:solidFill>
                  <a:srgbClr val="004992"/>
                </a:solidFill>
              </a:rPr>
              <a:t>جنوب</a:t>
            </a:r>
            <a:r>
              <a:rPr lang="de-DE" altLang="de-DE" sz="2400" dirty="0">
                <a:solidFill>
                  <a:srgbClr val="333333"/>
                </a:solidFill>
              </a:rPr>
              <a:t> </a:t>
            </a:r>
            <a:r>
              <a:rPr lang="ar-AE" altLang="de-DE" sz="2400" dirty="0">
                <a:solidFill>
                  <a:srgbClr val="333333"/>
                </a:solidFill>
              </a:rPr>
              <a:t>=</a:t>
            </a:r>
            <a:r>
              <a:rPr lang="de-DE" altLang="de-DE" sz="2400" dirty="0">
                <a:solidFill>
                  <a:srgbClr val="333333"/>
                </a:solidFill>
              </a:rPr>
              <a:t> </a:t>
            </a:r>
            <a:r>
              <a:rPr lang="ar-AE" altLang="de-DE" sz="2400" dirty="0">
                <a:solidFill>
                  <a:srgbClr val="004992"/>
                </a:solidFill>
              </a:rPr>
              <a:t>جنود</a:t>
            </a:r>
            <a:r>
              <a:rPr lang="ar-AE" altLang="de-DE" sz="2400" dirty="0">
                <a:solidFill>
                  <a:srgbClr val="333333"/>
                </a:solidFill>
              </a:rPr>
              <a:t>)</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ربط بين المعلومات المعروفة مع معومات اخرى</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تجنب دراسة طويلة جدا</a:t>
            </a:r>
            <a:r>
              <a:rPr lang="de-DE" altLang="de-DE" sz="2400" dirty="0">
                <a:solidFill>
                  <a:srgbClr val="333333"/>
                </a:solidFill>
              </a:rPr>
              <a:t>.</a:t>
            </a:r>
            <a:endParaRPr lang="ar-A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لا تشرب الكحول او القليل منه</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ادهب ا لى السرير بعد التعلم (تجنب أي وسائل الإلهاء)</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استعمل العديد من الحواس في الوقت الذي تتعلم فيه (على سبيل المثل</a:t>
            </a:r>
            <a:r>
              <a:rPr lang="hi-IN" altLang="de-DE" sz="2400" dirty="0">
                <a:solidFill>
                  <a:srgbClr val="333333"/>
                </a:solidFill>
              </a:rPr>
              <a:t> </a:t>
            </a:r>
            <a:r>
              <a:rPr lang="de-DE"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14</a:t>
            </a:fld>
            <a:endParaRPr lang="de-DE" altLang="de-DE"/>
          </a:p>
        </p:txBody>
      </p:sp>
    </p:spTree>
    <p:extLst>
      <p:ext uri="{BB962C8B-B14F-4D97-AF65-F5344CB8AC3E}">
        <p14:creationId xmlns:p14="http://schemas.microsoft.com/office/powerpoint/2010/main" val="1849581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9074"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ar-SA" sz="3600">
                <a:latin typeface="+mn-lt"/>
                <a:ea typeface="+mn-ea"/>
                <a:cs typeface="+mn-cs"/>
              </a:rPr>
              <a:t>كيف يمكن حفظ الأشياء في الذاكرة بشكل أفضل؟</a:t>
            </a:r>
            <a:endParaRPr lang="en-US" sz="3600">
              <a:latin typeface="+mn-lt"/>
              <a:ea typeface="+mn-ea"/>
              <a:cs typeface="+mn-cs"/>
            </a:endParaRPr>
          </a:p>
        </p:txBody>
      </p:sp>
      <p:sp>
        <p:nvSpPr>
          <p:cNvPr id="6" name="Content Placeholder 5"/>
          <p:cNvSpPr>
            <a:spLocks noGrp="1"/>
          </p:cNvSpPr>
          <p:nvPr>
            <p:ph idx="1"/>
          </p:nvPr>
        </p:nvSpPr>
        <p:spPr>
          <a:xfrm>
            <a:off x="6070475" y="2204864"/>
            <a:ext cx="5678479" cy="4248000"/>
          </a:xfrm>
        </p:spPr>
        <p:txBody>
          <a:bodyPr/>
          <a:lstStyle/>
          <a:p>
            <a:pPr lvl="0" defTabSz="914400" fontAlgn="base"/>
            <a:r>
              <a:rPr lang="ar-AE" altLang="de-DE" sz="2400">
                <a:solidFill>
                  <a:srgbClr val="004992"/>
                </a:solidFill>
              </a:rPr>
              <a:t>كما استعملت المزيد من الحواس في التعلم، كلما ممكن التذكرأفضل</a:t>
            </a:r>
            <a:r>
              <a:rPr lang="he-IL" altLang="de-DE" sz="2400" dirty="0">
                <a:solidFill>
                  <a:srgbClr val="004992"/>
                </a:solidFill>
              </a:rPr>
              <a:t>!!!</a:t>
            </a:r>
            <a:endParaRPr lang="en-US" sz="2400" dirty="0"/>
          </a:p>
        </p:txBody>
      </p:sp>
      <p:sp>
        <p:nvSpPr>
          <p:cNvPr id="21" name="Caption_15"/>
          <p:cNvSpPr txBox="1">
            <a:spLocks noChangeArrowheads="1"/>
          </p:cNvSpPr>
          <p:nvPr/>
        </p:nvSpPr>
        <p:spPr bwMode="auto">
          <a:xfrm>
            <a:off x="4061545" y="612100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a:latin typeface="+mn-lt"/>
                <a:ea typeface="+mn-ea"/>
              </a:rPr>
              <a:t>الإستعمال</a:t>
            </a:r>
            <a:endParaRPr lang="en-GB" altLang="de-DE" sz="1200" b="1" dirty="0">
              <a:latin typeface="+mn-lt"/>
              <a:ea typeface="+mn-ea"/>
            </a:endParaRPr>
          </a:p>
        </p:txBody>
      </p:sp>
      <p:sp>
        <p:nvSpPr>
          <p:cNvPr id="22" name="Caption_14"/>
          <p:cNvSpPr txBox="1">
            <a:spLocks noChangeArrowheads="1"/>
          </p:cNvSpPr>
          <p:nvPr/>
        </p:nvSpPr>
        <p:spPr bwMode="auto">
          <a:xfrm>
            <a:off x="3028074" y="612100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a:latin typeface="+mn-lt"/>
                <a:ea typeface="+mn-ea"/>
              </a:rPr>
              <a:t>مناقشة</a:t>
            </a:r>
            <a:endParaRPr lang="en-GB" altLang="de-DE" sz="1200" b="1" dirty="0">
              <a:latin typeface="+mn-lt"/>
              <a:ea typeface="+mn-ea"/>
            </a:endParaRPr>
          </a:p>
        </p:txBody>
      </p:sp>
      <p:sp>
        <p:nvSpPr>
          <p:cNvPr id="23" name="Caption_13"/>
          <p:cNvSpPr txBox="1">
            <a:spLocks noChangeArrowheads="1"/>
          </p:cNvSpPr>
          <p:nvPr/>
        </p:nvSpPr>
        <p:spPr bwMode="auto">
          <a:xfrm>
            <a:off x="3028074" y="532891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dirty="0">
                <a:latin typeface="+mn-lt"/>
                <a:ea typeface="+mn-ea"/>
              </a:rPr>
              <a:t>مناقشة</a:t>
            </a:r>
            <a:endParaRPr lang="en-GB" altLang="de-DE" sz="1200" b="1" dirty="0">
              <a:latin typeface="+mn-lt"/>
              <a:ea typeface="+mn-ea"/>
            </a:endParaRPr>
          </a:p>
        </p:txBody>
      </p:sp>
      <p:sp>
        <p:nvSpPr>
          <p:cNvPr id="24" name="Caption_12"/>
          <p:cNvSpPr txBox="1">
            <a:spLocks noChangeArrowheads="1"/>
          </p:cNvSpPr>
          <p:nvPr/>
        </p:nvSpPr>
        <p:spPr bwMode="auto">
          <a:xfrm>
            <a:off x="1707335" y="612100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dirty="0">
                <a:latin typeface="+mn-lt"/>
                <a:ea typeface="+mn-ea"/>
              </a:rPr>
              <a:t>النظر</a:t>
            </a:r>
            <a:endParaRPr lang="en-GB" altLang="de-DE" sz="1200" b="1" dirty="0">
              <a:latin typeface="+mn-lt"/>
              <a:ea typeface="+mn-ea"/>
            </a:endParaRPr>
          </a:p>
        </p:txBody>
      </p:sp>
      <p:sp>
        <p:nvSpPr>
          <p:cNvPr id="25" name="Caption_11"/>
          <p:cNvSpPr txBox="1">
            <a:spLocks noChangeArrowheads="1"/>
          </p:cNvSpPr>
          <p:nvPr/>
        </p:nvSpPr>
        <p:spPr bwMode="auto">
          <a:xfrm>
            <a:off x="1707335" y="532891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a:latin typeface="+mn-lt"/>
                <a:ea typeface="+mn-ea"/>
              </a:rPr>
              <a:t>النظر</a:t>
            </a:r>
            <a:endParaRPr lang="en-GB" altLang="de-DE" sz="1200" b="1" dirty="0">
              <a:latin typeface="+mn-lt"/>
              <a:ea typeface="+mn-ea"/>
            </a:endParaRPr>
          </a:p>
        </p:txBody>
      </p:sp>
      <p:sp>
        <p:nvSpPr>
          <p:cNvPr id="26" name="Caption_10"/>
          <p:cNvSpPr txBox="1">
            <a:spLocks noChangeArrowheads="1"/>
          </p:cNvSpPr>
          <p:nvPr/>
        </p:nvSpPr>
        <p:spPr bwMode="auto">
          <a:xfrm>
            <a:off x="1707335" y="453683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a:latin typeface="+mn-lt"/>
                <a:ea typeface="+mn-ea"/>
              </a:rPr>
              <a:t> النظر</a:t>
            </a:r>
            <a:endParaRPr lang="en-GB" altLang="de-DE" sz="1200" b="1" dirty="0">
              <a:latin typeface="+mn-lt"/>
              <a:ea typeface="+mn-ea"/>
            </a:endParaRPr>
          </a:p>
        </p:txBody>
      </p:sp>
      <p:sp>
        <p:nvSpPr>
          <p:cNvPr id="27" name="Caption_9"/>
          <p:cNvSpPr txBox="1">
            <a:spLocks noChangeArrowheads="1"/>
          </p:cNvSpPr>
          <p:nvPr/>
        </p:nvSpPr>
        <p:spPr bwMode="auto">
          <a:xfrm>
            <a:off x="717385" y="378398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dirty="0">
                <a:latin typeface="+mn-lt"/>
                <a:ea typeface="+mn-ea"/>
              </a:rPr>
              <a:t> النظر</a:t>
            </a:r>
            <a:endParaRPr lang="en-GB" altLang="de-DE" sz="1200" b="1" dirty="0">
              <a:latin typeface="+mn-lt"/>
              <a:ea typeface="+mn-ea"/>
            </a:endParaRPr>
          </a:p>
        </p:txBody>
      </p:sp>
      <p:sp>
        <p:nvSpPr>
          <p:cNvPr id="28" name="Caption_8"/>
          <p:cNvSpPr txBox="1">
            <a:spLocks noChangeArrowheads="1"/>
          </p:cNvSpPr>
          <p:nvPr/>
        </p:nvSpPr>
        <p:spPr bwMode="auto">
          <a:xfrm>
            <a:off x="717385" y="612100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dirty="0">
                <a:latin typeface="+mn-lt"/>
                <a:ea typeface="+mn-ea"/>
              </a:rPr>
              <a:t>السمع</a:t>
            </a:r>
            <a:endParaRPr lang="en-GB" altLang="de-DE" sz="1200" b="1" dirty="0">
              <a:latin typeface="+mn-lt"/>
              <a:ea typeface="+mn-ea"/>
            </a:endParaRPr>
          </a:p>
        </p:txBody>
      </p:sp>
      <p:sp>
        <p:nvSpPr>
          <p:cNvPr id="29" name="Caption_7"/>
          <p:cNvSpPr txBox="1">
            <a:spLocks noChangeArrowheads="1"/>
          </p:cNvSpPr>
          <p:nvPr/>
        </p:nvSpPr>
        <p:spPr bwMode="auto">
          <a:xfrm>
            <a:off x="717385" y="453683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dirty="0">
                <a:latin typeface="+mn-lt"/>
                <a:ea typeface="+mn-ea"/>
              </a:rPr>
              <a:t>السمع</a:t>
            </a:r>
            <a:endParaRPr lang="en-GB" altLang="de-DE" sz="1200" b="1" dirty="0">
              <a:latin typeface="+mn-lt"/>
              <a:ea typeface="+mn-ea"/>
            </a:endParaRPr>
          </a:p>
        </p:txBody>
      </p:sp>
      <p:sp>
        <p:nvSpPr>
          <p:cNvPr id="30" name="Caption_6"/>
          <p:cNvSpPr txBox="1">
            <a:spLocks noChangeArrowheads="1"/>
          </p:cNvSpPr>
          <p:nvPr/>
        </p:nvSpPr>
        <p:spPr bwMode="auto">
          <a:xfrm>
            <a:off x="717385" y="532891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dirty="0">
                <a:latin typeface="+mn-lt"/>
                <a:ea typeface="+mn-ea"/>
              </a:rPr>
              <a:t>السمع</a:t>
            </a:r>
            <a:endParaRPr lang="en-GB" altLang="de-DE" sz="1200" b="1" dirty="0">
              <a:latin typeface="+mn-lt"/>
              <a:ea typeface="+mn-ea"/>
            </a:endParaRPr>
          </a:p>
        </p:txBody>
      </p:sp>
      <p:sp>
        <p:nvSpPr>
          <p:cNvPr id="31" name="Caption_5"/>
          <p:cNvSpPr txBox="1">
            <a:spLocks noChangeArrowheads="1"/>
          </p:cNvSpPr>
          <p:nvPr/>
        </p:nvSpPr>
        <p:spPr bwMode="auto">
          <a:xfrm>
            <a:off x="717385" y="298036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200" b="1" dirty="0">
                <a:latin typeface="+mn-lt"/>
                <a:ea typeface="+mn-ea"/>
              </a:rPr>
              <a:t> السمع</a:t>
            </a:r>
            <a:endParaRPr lang="en-GB" altLang="de-DE" sz="1200" b="1" dirty="0">
              <a:latin typeface="+mn-lt"/>
              <a:ea typeface="+mn-ea"/>
            </a:endParaRPr>
          </a:p>
        </p:txBody>
      </p:sp>
      <p:sp>
        <p:nvSpPr>
          <p:cNvPr id="32" name="Caption_20"/>
          <p:cNvSpPr txBox="1">
            <a:spLocks noChangeArrowheads="1"/>
          </p:cNvSpPr>
          <p:nvPr/>
        </p:nvSpPr>
        <p:spPr bwMode="auto">
          <a:xfrm>
            <a:off x="489073"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ar-SA" altLang="de-DE" sz="1400" b="1">
                <a:latin typeface="+mn-lt"/>
                <a:ea typeface="+mn-ea"/>
              </a:rPr>
              <a:t>العلومات التي تضل في الذاكرة٪</a:t>
            </a:r>
            <a:endParaRPr lang="en-GB" altLang="de-DE" sz="1400" b="1" dirty="0">
              <a:latin typeface="+mn-lt"/>
              <a:ea typeface="+mn-ea"/>
            </a:endParaRPr>
          </a:p>
        </p:txBody>
      </p:sp>
      <p:sp>
        <p:nvSpPr>
          <p:cNvPr id="33" name="Shape Penutup"/>
          <p:cNvSpPr/>
          <p:nvPr/>
        </p:nvSpPr>
        <p:spPr bwMode="gray">
          <a:xfrm>
            <a:off x="6032377"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4" name="Shape Penutup"/>
          <p:cNvSpPr/>
          <p:nvPr/>
        </p:nvSpPr>
        <p:spPr bwMode="gray">
          <a:xfrm>
            <a:off x="450974"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
          <p:cNvSpPr/>
          <p:nvPr/>
        </p:nvSpPr>
        <p:spPr bwMode="gray">
          <a:xfrm>
            <a:off x="450974"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Shape Penutup"/>
          <p:cNvSpPr/>
          <p:nvPr/>
        </p:nvSpPr>
        <p:spPr bwMode="gray">
          <a:xfrm>
            <a:off x="450974"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7" name="Footer Placeholder 6"/>
          <p:cNvSpPr>
            <a:spLocks noGrp="1"/>
          </p:cNvSpPr>
          <p:nvPr>
            <p:ph type="ftr" sz="quarter" idx="11"/>
          </p:nvPr>
        </p:nvSpPr>
        <p:spPr/>
        <p:txBody>
          <a:bodyPr/>
          <a:lstStyle/>
          <a:p>
            <a:pPr>
              <a:defRPr/>
            </a:pPr>
            <a:r>
              <a:rPr lang="ar-SA"/>
              <a:t>التدريب رقم 5 – الذاكرة</a:t>
            </a:r>
            <a:endParaRPr lang="de-DE"/>
          </a:p>
        </p:txBody>
      </p:sp>
      <p:sp>
        <p:nvSpPr>
          <p:cNvPr id="8" name="Slide Number Placeholder 7"/>
          <p:cNvSpPr>
            <a:spLocks noGrp="1"/>
          </p:cNvSpPr>
          <p:nvPr>
            <p:ph type="sldNum" sz="quarter" idx="12"/>
          </p:nvPr>
        </p:nvSpPr>
        <p:spPr/>
        <p:txBody>
          <a:bodyPr/>
          <a:lstStyle/>
          <a:p>
            <a:pPr>
              <a:defRPr/>
            </a:pPr>
            <a:fld id="{A982ECBB-3F09-4B4B-BF55-A2FB66382E68}" type="slidenum">
              <a:rPr lang="en-US"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هل نرى ونتذكر كلنا نفس الاشياء؟</a:t>
            </a:r>
            <a:endParaRPr lang="en-US" sz="3600" dirty="0">
              <a:solidFill>
                <a:srgbClr val="004992"/>
              </a:solidFill>
              <a:latin typeface="+mn-lt"/>
              <a:ea typeface="+mn-ea"/>
              <a:cs typeface="+mn-cs"/>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161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6591"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46220"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rtl="1" fontAlgn="auto">
              <a:lnSpc>
                <a:spcPct val="100000"/>
              </a:lnSpc>
              <a:spcBef>
                <a:spcPts val="0"/>
              </a:spcBef>
            </a:pPr>
            <a:r>
              <a:rPr lang="ar-SA" sz="2400" dirty="0">
                <a:solidFill>
                  <a:srgbClr val="333333"/>
                </a:solidFill>
              </a:rPr>
              <a:t>على سبيل المثال: ثلاثة فنانين مختلفين يرسموم نفس المشهد الاسباني...</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39367669-E247-44AD-AC9B-024A7CE57FF7}" type="slidenum">
              <a:rPr lang="en-US"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388"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20"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01882"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يرجى الانتباه إلى الخلافات المتعلقة باللون والحجم في الوحات. هل هناك جوانب قد رسمها الفنانون بشكل مختلف أو اهملوها؟</a:t>
            </a:r>
            <a:endParaRPr lang="en-US" sz="3600" dirty="0">
              <a:solidFill>
                <a:srgbClr val="004992"/>
              </a:solidFill>
              <a:latin typeface="+mn-lt"/>
              <a:ea typeface="+mn-ea"/>
              <a:cs typeface="+mn-cs"/>
            </a:endParaRPr>
          </a:p>
        </p:txBody>
      </p:sp>
      <p:sp>
        <p:nvSpPr>
          <p:cNvPr id="17" name="Caption_15"/>
          <p:cNvSpPr txBox="1">
            <a:spLocks noChangeArrowheads="1"/>
          </p:cNvSpPr>
          <p:nvPr/>
        </p:nvSpPr>
        <p:spPr bwMode="auto">
          <a:xfrm>
            <a:off x="4201882"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ar-SA" altLang="de-DE" sz="1800" b="0">
                <a:latin typeface="+mn-lt"/>
                <a:ea typeface="+mn-ea"/>
              </a:rPr>
              <a:t>بيرن هامبل</a:t>
            </a:r>
            <a:endParaRPr lang="de-DE" altLang="de-DE" sz="1800" b="0" dirty="0">
              <a:latin typeface="+mn-lt"/>
              <a:ea typeface="+mn-ea"/>
            </a:endParaRPr>
          </a:p>
        </p:txBody>
      </p:sp>
      <p:sp>
        <p:nvSpPr>
          <p:cNvPr id="18" name="Caption_14"/>
          <p:cNvSpPr txBox="1">
            <a:spLocks noChangeArrowheads="1"/>
          </p:cNvSpPr>
          <p:nvPr/>
        </p:nvSpPr>
        <p:spPr bwMode="auto">
          <a:xfrm>
            <a:off x="446220"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ar-SA" altLang="de-DE" sz="1800" b="0">
                <a:latin typeface="+mn-lt"/>
                <a:ea typeface="+mn-ea"/>
              </a:rPr>
              <a:t>هيلموت شاك</a:t>
            </a:r>
            <a:endParaRPr lang="de-DE" altLang="de-DE" sz="1800" b="0" dirty="0">
              <a:latin typeface="+mn-lt"/>
              <a:ea typeface="+mn-ea"/>
            </a:endParaRPr>
          </a:p>
        </p:txBody>
      </p:sp>
      <p:sp>
        <p:nvSpPr>
          <p:cNvPr id="19" name="Caption_16"/>
          <p:cNvSpPr txBox="1">
            <a:spLocks noChangeArrowheads="1"/>
          </p:cNvSpPr>
          <p:nvPr/>
        </p:nvSpPr>
        <p:spPr bwMode="auto">
          <a:xfrm>
            <a:off x="8191388"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ar-SA" altLang="de-DE" sz="1800" b="0">
                <a:latin typeface="+mn-lt"/>
                <a:ea typeface="+mn-ea"/>
              </a:rPr>
              <a:t>اندرياس واسجيبا</a:t>
            </a:r>
            <a:endParaRPr lang="de-DE" altLang="de-DE" sz="1800" b="0" dirty="0">
              <a:latin typeface="+mn-lt"/>
              <a:ea typeface="+mn-ea"/>
            </a:endParaRP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39367669-E247-44AD-AC9B-024A7CE57FF7}" type="slidenum">
              <a:rPr lang="en-US"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4" descr="Bild 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220"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a:latin typeface="+mn-lt"/>
                <a:ea typeface="+mn-ea"/>
                <a:cs typeface="+mn-cs"/>
              </a:rPr>
              <a:t>كل شخص يرى الامور بشكل مختلف!</a:t>
            </a:r>
            <a:br>
              <a:rPr lang="ar-SA" sz="3600">
                <a:latin typeface="+mn-lt"/>
                <a:ea typeface="+mn-ea"/>
                <a:cs typeface="+mn-cs"/>
              </a:rPr>
            </a:br>
            <a:r>
              <a:rPr lang="ar-SA" sz="3600">
                <a:latin typeface="+mn-lt"/>
                <a:ea typeface="+mn-ea"/>
                <a:cs typeface="+mn-cs"/>
              </a:rPr>
              <a:t>كما في اللوحات الثلاث: يتم تصوير المشهد نفسه ولكن مع تأكيدات مختلفة!</a:t>
            </a:r>
            <a:endParaRPr lang="en-US" sz="3600">
              <a:latin typeface="+mn-lt"/>
              <a:ea typeface="+mn-ea"/>
              <a:cs typeface="+mn-cs"/>
            </a:endParaRPr>
          </a:p>
        </p:txBody>
      </p:sp>
      <p:pic>
        <p:nvPicPr>
          <p:cNvPr id="17"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01882"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1388"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2863659" y="3784668"/>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018259"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10867669"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201882"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ar-SA" altLang="de-DE" sz="1200" b="0">
                <a:latin typeface="+mn-lt"/>
                <a:ea typeface="+mn-ea"/>
              </a:rPr>
              <a:t>بيرند هامبل: لون المشهد هو ترابي أكثر من الوحات ا لاخرى. لا توجد الشجرة في اليمين. (الدائرة الحمراء).</a:t>
            </a:r>
            <a:endParaRPr lang="en-US" altLang="de-DE" sz="1200" b="0" dirty="0">
              <a:latin typeface="+mn-lt"/>
              <a:ea typeface="+mn-ea"/>
            </a:endParaRPr>
          </a:p>
        </p:txBody>
      </p:sp>
      <p:sp>
        <p:nvSpPr>
          <p:cNvPr id="24" name="Caption_17"/>
          <p:cNvSpPr txBox="1">
            <a:spLocks noChangeArrowheads="1"/>
          </p:cNvSpPr>
          <p:nvPr/>
        </p:nvSpPr>
        <p:spPr bwMode="auto">
          <a:xfrm>
            <a:off x="446220" y="5685055"/>
            <a:ext cx="31961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ar-SA" altLang="de-DE" sz="1200" b="0" dirty="0">
                <a:latin typeface="+mn-lt"/>
                <a:ea typeface="+mn-ea"/>
              </a:rPr>
              <a:t>هيلموت شاك: في هذه اللوحة، ترى أن قطع مختلفة من الأراضي تمتد حتى الأفق. المشهد هو ملون أكثر. وليس متل الوحات الأثنين آلاخرين، ومجموعة من الأشجار تقف جزئيا مباشرة أمام الأفق (لا توجد وراء التلال).</a:t>
            </a:r>
            <a:endParaRPr lang="en-US" altLang="de-DE" sz="1200" b="0" dirty="0">
              <a:latin typeface="+mn-lt"/>
              <a:ea typeface="+mn-ea"/>
            </a:endParaRPr>
          </a:p>
        </p:txBody>
      </p:sp>
      <p:sp>
        <p:nvSpPr>
          <p:cNvPr id="25" name="Caption_19"/>
          <p:cNvSpPr txBox="1">
            <a:spLocks noChangeArrowheads="1"/>
          </p:cNvSpPr>
          <p:nvPr/>
        </p:nvSpPr>
        <p:spPr bwMode="auto">
          <a:xfrm>
            <a:off x="8191388"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ar-SA" altLang="de-DE" sz="1200" b="0">
                <a:latin typeface="+mn-lt"/>
                <a:ea typeface="+mn-ea"/>
              </a:rPr>
              <a:t>أندرياس وايسجيببا: التلال في هذه اللوحة هي أصغر من التلال على الوحات الأثنين آخرين.</a:t>
            </a:r>
            <a:endParaRPr lang="en-US" altLang="de-DE" sz="1200" b="0" dirty="0">
              <a:latin typeface="+mn-lt"/>
              <a:ea typeface="+mn-ea"/>
            </a:endParaRP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39367669-E247-44AD-AC9B-024A7CE57FF7}" type="slidenum">
              <a:rPr lang="en-US"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سيتم عرض مشاهد معقدة (مثل محطة قطار, الشاطئ)</a:t>
            </a:r>
            <a:endParaRPr lang="ar-SA" altLang="de-DE" sz="2400" dirty="0">
              <a:solidFill>
                <a:srgbClr val="333333"/>
              </a:solidFill>
            </a:endParaRPr>
          </a:p>
          <a:p>
            <a:pPr defTabSz="914400" fontAlgn="base">
              <a:buSzPct val="80000"/>
            </a:pP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سيتم عرض مشاهد معقدة (مثل محطة قطار, الشاطئ)</a:t>
            </a:r>
            <a:endParaRPr lang="ar-SA" altLang="de-DE" sz="2400" dirty="0">
              <a:solidFill>
                <a:srgbClr val="333333"/>
              </a:solidFill>
            </a:endParaRPr>
          </a:p>
          <a:p>
            <a:pPr marL="342900" lvl="0" indent="-342900" defTabSz="914400" fontAlgn="base">
              <a:buClr>
                <a:srgbClr val="333333"/>
              </a:buClr>
              <a:buSzPct val="80000"/>
              <a:buFont typeface="WingDings"/>
              <a:buChar char=""/>
            </a:pPr>
            <a:r>
              <a:rPr lang="ar-AE" altLang="ko-KR" sz="2400" dirty="0">
                <a:solidFill>
                  <a:srgbClr val="333333"/>
                </a:solidFill>
              </a:rPr>
              <a:t>وبعد ذلك سوف يطلب منك أن تذكر ما رأيت في الصورة، وكيف كنت واثق في حكمك</a:t>
            </a:r>
            <a:endParaRPr lang="ar-SA" altLang="ko-KR" sz="2400" dirty="0">
              <a:solidFill>
                <a:srgbClr val="333333"/>
              </a:solidFill>
            </a:endParaRPr>
          </a:p>
          <a:p>
            <a:pPr defTabSz="914400" fontAlgn="base">
              <a:buSzPct val="80000"/>
            </a:pP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20</a:t>
            </a:fld>
            <a:endParaRPr lang="de-DE" altLang="de-DE"/>
          </a:p>
        </p:txBody>
      </p:sp>
    </p:spTree>
    <p:extLst>
      <p:ext uri="{BB962C8B-B14F-4D97-AF65-F5344CB8AC3E}">
        <p14:creationId xmlns:p14="http://schemas.microsoft.com/office/powerpoint/2010/main" val="29723571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سيتم عرض مشاهد معقدة (مثل محطة قطار, الشاطئ)</a:t>
            </a:r>
            <a:endParaRPr lang="ar-SA" altLang="de-DE" sz="2400" dirty="0">
              <a:solidFill>
                <a:srgbClr val="333333"/>
              </a:solidFill>
            </a:endParaRPr>
          </a:p>
          <a:p>
            <a:pPr marL="342900" lvl="0" indent="-342900" defTabSz="914400" fontAlgn="base">
              <a:buClr>
                <a:srgbClr val="333333"/>
              </a:buClr>
              <a:buSzPct val="80000"/>
              <a:buFont typeface="WingDings"/>
              <a:buChar char=""/>
            </a:pPr>
            <a:r>
              <a:rPr lang="ar-AE" altLang="ko-KR" sz="2400" dirty="0">
                <a:solidFill>
                  <a:srgbClr val="333333"/>
                </a:solidFill>
              </a:rPr>
              <a:t>وبعد ذلك سوف يطلب منك أن تذكر ما رأيت في الصورة، وكيف كنت واثق في حكمك</a:t>
            </a:r>
            <a:endParaRPr lang="ar-SA" altLang="ko-KR" sz="2400" dirty="0">
              <a:solidFill>
                <a:srgbClr val="333333"/>
              </a:solidFill>
            </a:endParaRPr>
          </a:p>
          <a:p>
            <a:pPr lvl="0" defTabSz="914400" fontAlgn="base">
              <a:buSzPct val="80000"/>
            </a:pPr>
            <a:r>
              <a:rPr lang="ar-AE" altLang="de-DE" sz="2400" dirty="0">
                <a:solidFill>
                  <a:srgbClr val="004992"/>
                </a:solidFill>
              </a:rPr>
              <a:t>حاولة تذكرعدد كتير من التفاصيل</a:t>
            </a:r>
            <a:r>
              <a:rPr lang="he-IL" altLang="de-DE" sz="2400" dirty="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21</a:t>
            </a:fld>
            <a:endParaRPr lang="de-DE" altLang="de-DE"/>
          </a:p>
        </p:txBody>
      </p:sp>
    </p:spTree>
    <p:extLst>
      <p:ext uri="{BB962C8B-B14F-4D97-AF65-F5344CB8AC3E}">
        <p14:creationId xmlns:p14="http://schemas.microsoft.com/office/powerpoint/2010/main" val="1544025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46483"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ماذا ترى في الشاطئ؟ كيف انت واثق من رايك؟</a:t>
            </a:r>
            <a:endParaRPr lang="de-DE" altLang="de-DE" sz="3600">
              <a:latin typeface="+mn-lt"/>
              <a:ea typeface="+mn-ea"/>
              <a:cs typeface="+mn-cs"/>
            </a:endParaRPr>
          </a:p>
        </p:txBody>
      </p:sp>
      <p:sp>
        <p:nvSpPr>
          <p:cNvPr id="63491" name="Rectangle 3"/>
          <p:cNvSpPr>
            <a:spLocks noGrp="1" noChangeArrowheads="1"/>
          </p:cNvSpPr>
          <p:nvPr>
            <p:ph idx="1"/>
          </p:nvPr>
        </p:nvSpPr>
        <p:spPr>
          <a:xfrm>
            <a:off x="411480" y="2203704"/>
            <a:ext cx="11338560" cy="4251960"/>
          </a:xfrm>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مظلة الشاطئ</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حرس</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الكلب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كرة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حزام الاسعاف</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ماء</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قبعة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منشفة</a:t>
            </a:r>
            <a:endParaRPr lang="en-US" sz="2000" dirty="0">
              <a:solidFill>
                <a:srgbClr val="333333"/>
              </a:solidFill>
            </a:endParaRP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في الشاطئ</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مظلة الشاطئ</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حرس</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الكلب</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كرة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حزام الاسعاف</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ماء</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قبعة</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منشفة</a:t>
            </a:r>
            <a:endParaRPr lang="en-US" sz="2000" dirty="0">
              <a:solidFill>
                <a:srgbClr val="004992"/>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58142"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5"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9091"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51863740-7430-460F-8646-8D18884CF7DF}" type="slidenum">
              <a:rPr lang="en-US"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dirty="0">
                <a:solidFill>
                  <a:srgbClr val="004992"/>
                </a:solidFill>
                <a:latin typeface="+mn-lt"/>
                <a:ea typeface="+mn-ea"/>
                <a:cs typeface="+mn-cs"/>
              </a:rPr>
              <a:t>المحطة</a:t>
            </a:r>
            <a:br>
              <a:rPr lang="ar-SA" sz="3600" dirty="0">
                <a:solidFill>
                  <a:srgbClr val="004992"/>
                </a:solidFill>
                <a:latin typeface="+mn-lt"/>
                <a:ea typeface="+mn-ea"/>
                <a:cs typeface="+mn-cs"/>
              </a:rPr>
            </a:br>
            <a:r>
              <a:rPr lang="ar-SA" dirty="0">
                <a:solidFill>
                  <a:srgbClr val="004992"/>
                </a:solidFill>
                <a:latin typeface="+mn-lt"/>
                <a:ea typeface="+mn-ea"/>
                <a:cs typeface="+mn-cs"/>
              </a:rPr>
              <a:t>ماذا ترى؟ كيف انت واثق من رايك؟</a:t>
            </a:r>
            <a:endParaRPr lang="en-US" dirty="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القضبان الحديدية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نقل</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محرك قطار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محطة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جدول</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إشارة للسكك الحديدية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مقعد</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المحطة</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القضبان الحديدية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نقل</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محرك قطار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محطة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جدول</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إشارة للسكك الحديدية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مقعد</a:t>
            </a:r>
            <a:endParaRPr lang="en-US" sz="2000" dirty="0">
              <a:solidFill>
                <a:srgbClr val="333333"/>
              </a:solidFill>
            </a:endParaRPr>
          </a:p>
        </p:txBody>
      </p:sp>
      <p:pic>
        <p:nvPicPr>
          <p:cNvPr id="10"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ذكريات كاذبة في الحياة اليومية</a:t>
            </a:r>
            <a:endParaRPr lang="en-US" sz="3600">
              <a:latin typeface="+mn-lt"/>
              <a:ea typeface="+mn-ea"/>
              <a:cs typeface="+mn-cs"/>
            </a:endParaRPr>
          </a:p>
        </p:txBody>
      </p:sp>
      <p:sp>
        <p:nvSpPr>
          <p:cNvPr id="77826" name="Rectangle 2"/>
          <p:cNvSpPr>
            <a:spLocks noGrp="1" noChangeArrowheads="1"/>
          </p:cNvSpPr>
          <p:nvPr>
            <p:ph idx="1"/>
          </p:nvPr>
        </p:nvSpPr>
        <p:spPr>
          <a:xfrm>
            <a:off x="411480" y="2203704"/>
            <a:ext cx="11338560" cy="4251960"/>
          </a:xfrm>
        </p:spPr>
        <p:txBody>
          <a:bodyPr>
            <a:noAutofit/>
          </a:bodyPr>
          <a:lstStyle/>
          <a:p>
            <a:pPr marL="342900" indent="-342900" rtl="1" eaLnBrk="1" hangingPunct="1">
              <a:buClr>
                <a:srgbClr val="333333"/>
              </a:buClr>
              <a:buSzPct val="80000"/>
              <a:buFont typeface="WingDings"/>
              <a:buChar char=""/>
            </a:pPr>
            <a:r>
              <a:rPr lang="ar-AE" altLang="de-DE" sz="2400" dirty="0">
                <a:solidFill>
                  <a:srgbClr val="333333"/>
                </a:solidFill>
              </a:rPr>
              <a:t>ليس كل ما نتذكره قد حدث في الواقع! </a:t>
            </a:r>
            <a:endParaRPr lang="en-US" altLang="de-DE" sz="2400" dirty="0">
              <a:solidFill>
                <a:srgbClr val="333333"/>
              </a:solidFill>
            </a:endParaRPr>
          </a:p>
          <a:p>
            <a:pPr>
              <a:buClr>
                <a:srgbClr val="333333"/>
              </a:buClr>
              <a:buSzPct val="80000"/>
            </a:pP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A982ECBB-3F09-4B4B-BF55-A2FB66382E68}" type="slidenum">
              <a:rPr lang="en-US" altLang="de-DE" smtClean="0"/>
              <a:pPr>
                <a:defRPr/>
              </a:pPr>
              <a:t>28</a:t>
            </a:fld>
            <a:endParaRPr lang="de-DE" altLang="de-DE"/>
          </a:p>
        </p:txBody>
      </p:sp>
    </p:spTree>
    <p:extLst>
      <p:ext uri="{BB962C8B-B14F-4D97-AF65-F5344CB8AC3E}">
        <p14:creationId xmlns:p14="http://schemas.microsoft.com/office/powerpoint/2010/main" val="12725791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ذكريات كاذبة في الحياة اليومية</a:t>
            </a:r>
            <a:endParaRPr lang="en-US" sz="3600">
              <a:latin typeface="+mn-lt"/>
              <a:ea typeface="+mn-ea"/>
              <a:cs typeface="+mn-cs"/>
            </a:endParaRPr>
          </a:p>
        </p:txBody>
      </p:sp>
      <p:sp>
        <p:nvSpPr>
          <p:cNvPr id="77826" name="Rectangle 2"/>
          <p:cNvSpPr>
            <a:spLocks noGrp="1" noChangeArrowheads="1"/>
          </p:cNvSpPr>
          <p:nvPr>
            <p:ph idx="1"/>
          </p:nvPr>
        </p:nvSpPr>
        <p:spPr>
          <a:xfrm>
            <a:off x="411480" y="2203704"/>
            <a:ext cx="11338560" cy="4251960"/>
          </a:xfrm>
        </p:spPr>
        <p:txBody>
          <a:bodyPr>
            <a:noAutofit/>
          </a:bodyPr>
          <a:lstStyle/>
          <a:p>
            <a:pPr marL="342900" indent="-342900" rtl="1" eaLnBrk="1" hangingPunct="1">
              <a:buClr>
                <a:srgbClr val="333333"/>
              </a:buClr>
              <a:buSzPct val="80000"/>
              <a:buFont typeface="WingDings"/>
              <a:buChar char=""/>
            </a:pPr>
            <a:r>
              <a:rPr lang="ar-AE" altLang="de-DE" sz="2400" dirty="0">
                <a:solidFill>
                  <a:srgbClr val="333333"/>
                </a:solidFill>
              </a:rPr>
              <a:t>ليس كل ما نتذكره قد حدث في الواقع! </a:t>
            </a:r>
            <a:endParaRPr lang="en-US" altLang="de-DE" sz="2400" dirty="0">
              <a:solidFill>
                <a:srgbClr val="333333"/>
              </a:solidFill>
            </a:endParaRPr>
          </a:p>
          <a:p>
            <a:pPr marL="342900" indent="-342900" rtl="1" eaLnBrk="1" hangingPunct="1">
              <a:buClr>
                <a:srgbClr val="333333"/>
              </a:buClr>
              <a:buSzPct val="80000"/>
              <a:buFont typeface="WingDings"/>
              <a:buChar char=""/>
            </a:pPr>
            <a:r>
              <a:rPr lang="ar-AE" altLang="de-DE" sz="2400" dirty="0">
                <a:solidFill>
                  <a:srgbClr val="333333"/>
                </a:solidFill>
              </a:rPr>
              <a:t>ذاكرتنا يضيف المعلومات المفقودة من الأحداث السابقة وما يتصل بها (على سبيل المثال مشهد شاطئ نموذجي من أيام العطل). يتم إضافة بعض الأشياء التي تتشابه (في المثال: كرة، منشفة)!</a:t>
            </a:r>
          </a:p>
          <a:p>
            <a:pPr>
              <a:buClr>
                <a:srgbClr val="333333"/>
              </a:buClr>
              <a:buSzPct val="80000"/>
            </a:pP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A982ECBB-3F09-4B4B-BF55-A2FB66382E68}" type="slidenum">
              <a:rPr lang="en-US" altLang="de-DE" smtClean="0"/>
              <a:pPr>
                <a:defRPr/>
              </a:pPr>
              <a:t>29</a:t>
            </a:fld>
            <a:endParaRPr lang="de-DE" altLang="de-DE"/>
          </a:p>
        </p:txBody>
      </p:sp>
    </p:spTree>
    <p:extLst>
      <p:ext uri="{BB962C8B-B14F-4D97-AF65-F5344CB8AC3E}">
        <p14:creationId xmlns:p14="http://schemas.microsoft.com/office/powerpoint/2010/main" val="29975560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ذكريات كاذبة في الحياة اليومية</a:t>
            </a:r>
            <a:endParaRPr lang="en-US" sz="3600">
              <a:latin typeface="+mn-lt"/>
              <a:ea typeface="+mn-ea"/>
              <a:cs typeface="+mn-cs"/>
            </a:endParaRPr>
          </a:p>
        </p:txBody>
      </p:sp>
      <p:sp>
        <p:nvSpPr>
          <p:cNvPr id="77826" name="Rectangle 2"/>
          <p:cNvSpPr>
            <a:spLocks noGrp="1" noChangeArrowheads="1"/>
          </p:cNvSpPr>
          <p:nvPr>
            <p:ph idx="1"/>
          </p:nvPr>
        </p:nvSpPr>
        <p:spPr>
          <a:xfrm>
            <a:off x="411480" y="2203704"/>
            <a:ext cx="11338560" cy="4251960"/>
          </a:xfrm>
        </p:spPr>
        <p:txBody>
          <a:bodyPr>
            <a:noAutofit/>
          </a:bodyPr>
          <a:lstStyle/>
          <a:p>
            <a:pPr marL="342900" indent="-342900" rtl="1" eaLnBrk="1" hangingPunct="1">
              <a:buClr>
                <a:srgbClr val="333333"/>
              </a:buClr>
              <a:buSzPct val="80000"/>
              <a:buFont typeface="WingDings"/>
              <a:buChar char=""/>
            </a:pPr>
            <a:r>
              <a:rPr lang="ar-AE" altLang="de-DE" sz="2400" dirty="0">
                <a:solidFill>
                  <a:srgbClr val="333333"/>
                </a:solidFill>
              </a:rPr>
              <a:t>ليس كل ما نتذكره قد حدث في الواقع! </a:t>
            </a:r>
            <a:endParaRPr lang="en-US" altLang="de-DE" sz="2400" dirty="0">
              <a:solidFill>
                <a:srgbClr val="333333"/>
              </a:solidFill>
            </a:endParaRPr>
          </a:p>
          <a:p>
            <a:pPr marL="342900" indent="-342900" rtl="1" eaLnBrk="1" hangingPunct="1">
              <a:buClr>
                <a:srgbClr val="333333"/>
              </a:buClr>
              <a:buSzPct val="80000"/>
              <a:buFont typeface="WingDings"/>
              <a:buChar char=""/>
            </a:pPr>
            <a:r>
              <a:rPr lang="ar-AE" altLang="de-DE" sz="2400" dirty="0">
                <a:solidFill>
                  <a:srgbClr val="333333"/>
                </a:solidFill>
              </a:rPr>
              <a:t>ذاكرتنا يضيف المعلومات المفقودة من الأحداث السابقة وما يتصل بها (على سبيل المثال مشهد شاطئ نموذجي من أيام العطل). يتم إضافة بعض الأشياء التي تتشابه (في المثال: كرة، منشفة)!</a:t>
            </a:r>
          </a:p>
          <a:p>
            <a:pPr marL="342900" indent="-342900" rtl="1" eaLnBrk="1" hangingPunct="1">
              <a:buClr>
                <a:srgbClr val="333333"/>
              </a:buClr>
              <a:buSzPct val="80000"/>
              <a:buFont typeface="WingDings"/>
              <a:buChar char=""/>
            </a:pPr>
            <a:r>
              <a:rPr lang="ar-AE" altLang="de-DE" sz="2400" dirty="0">
                <a:solidFill>
                  <a:srgbClr val="333333"/>
                </a:solidFill>
              </a:rPr>
              <a:t>وغالبا ما تكون الذكريات الحقيقية ذكريات </a:t>
            </a:r>
            <a:r>
              <a:rPr lang="ar-AE" altLang="de-DE" sz="2400" dirty="0">
                <a:solidFill>
                  <a:srgbClr val="004992"/>
                </a:solidFill>
              </a:rPr>
              <a:t>حيويه</a:t>
            </a:r>
            <a:r>
              <a:rPr lang="ar-AE" altLang="de-DE" sz="2400" dirty="0">
                <a:solidFill>
                  <a:srgbClr val="333333"/>
                </a:solidFill>
              </a:rPr>
              <a:t> الذكريات الكاذبة هي تكون باهتة و أقل تفصيلا.</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A982ECBB-3F09-4B4B-BF55-A2FB66382E68}" type="slidenum">
              <a:rPr lang="en-US" altLang="de-DE" smtClean="0"/>
              <a:pPr>
                <a:defRPr/>
              </a:pPr>
              <a:t>30</a:t>
            </a:fld>
            <a:endParaRPr lang="de-DE" altLang="de-DE"/>
          </a:p>
        </p:txBody>
      </p:sp>
    </p:spTree>
    <p:extLst>
      <p:ext uri="{BB962C8B-B14F-4D97-AF65-F5344CB8AC3E}">
        <p14:creationId xmlns:p14="http://schemas.microsoft.com/office/powerpoint/2010/main" val="3109681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أنواع من أخطاء الذاكرة</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rgbClr val="004992"/>
                </a:solidFill>
              </a:rPr>
              <a:t>؟؟؟</a:t>
            </a: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أنواع من أخطاء الذاكرة</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004992"/>
                </a:solidFill>
              </a:rPr>
              <a:t>النسيان</a:t>
            </a:r>
            <a:endParaRPr lang="de-DE" altLang="de-DE" sz="2400" dirty="0">
              <a:solidFill>
                <a:srgbClr val="004992"/>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أنواع من أخطاء الذاكرة</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004992"/>
                </a:solidFill>
              </a:rPr>
              <a:t>النسيان</a:t>
            </a:r>
            <a:endParaRPr lang="de-DE" altLang="de-DE" sz="2400" dirty="0">
              <a:solidFill>
                <a:srgbClr val="004992"/>
              </a:solidFill>
            </a:endParaRPr>
          </a:p>
          <a:p>
            <a:pPr marL="342900" lvl="0" indent="-342900" defTabSz="914400" fontAlgn="base">
              <a:buClr>
                <a:srgbClr val="333333"/>
              </a:buClr>
              <a:buSzPct val="80000"/>
              <a:buFont typeface="WingDings"/>
              <a:buChar char=""/>
            </a:pPr>
            <a:r>
              <a:rPr lang="ar-AE" altLang="de-DE" sz="2400" dirty="0">
                <a:solidFill>
                  <a:srgbClr val="004992"/>
                </a:solidFill>
              </a:rPr>
              <a:t>الاخطاء الذاكرية:</a:t>
            </a:r>
            <a:endParaRPr lang="de-DE" altLang="de-DE" sz="2400" dirty="0">
              <a:solidFill>
                <a:srgbClr val="004992"/>
              </a:solidFill>
            </a:endParaRPr>
          </a:p>
          <a:p>
            <a:pPr marL="774827" lvl="3" indent="-342900" defTabSz="914400" fontAlgn="base">
              <a:spcBef>
                <a:spcPts val="1999"/>
              </a:spcBef>
              <a:buClr>
                <a:srgbClr val="333333"/>
              </a:buClr>
              <a:buSzPct val="80000"/>
              <a:buFont typeface="WingDings"/>
              <a:buChar char=""/>
            </a:pPr>
            <a:r>
              <a:rPr lang="ar-AE" altLang="de-DE" sz="2400" dirty="0">
                <a:solidFill>
                  <a:srgbClr val="333333"/>
                </a:solidFill>
                <a:latin typeface="+mn-lt"/>
              </a:rPr>
              <a:t>الاخطاء العادية: نحفظ الأحداث الإيجابية أفضل من الأحداث السلبية</a:t>
            </a:r>
            <a:endParaRPr lang="de-DE" altLang="de-DE" sz="2400" dirty="0">
              <a:solidFill>
                <a:srgbClr val="333333"/>
              </a:solidFill>
              <a:latin typeface="+mn-lt"/>
            </a:endParaRPr>
          </a:p>
          <a:p>
            <a:pPr marL="774827" lvl="3" indent="-342900" defTabSz="914400" fontAlgn="base">
              <a:spcBef>
                <a:spcPts val="1999"/>
              </a:spcBef>
              <a:buClr>
                <a:srgbClr val="333333"/>
              </a:buClr>
              <a:buSzPct val="80000"/>
              <a:buFont typeface="WingDings"/>
              <a:buChar char=""/>
            </a:pPr>
            <a:r>
              <a:rPr lang="ar-AE" altLang="de-DE" sz="2400" dirty="0">
                <a:solidFill>
                  <a:srgbClr val="333333"/>
                </a:solidFill>
                <a:latin typeface="+mn-lt"/>
              </a:rPr>
              <a:t>انحياز الذاكرة في الاكتئاب: يتم حفظ الأحداث السلبية أفضل من الأحداث الإيجابية</a:t>
            </a:r>
            <a:endParaRPr lang="de-DE" altLang="de-DE" sz="2400" dirty="0">
              <a:solidFill>
                <a:srgbClr val="333333"/>
              </a:solidFill>
              <a:latin typeface="+mn-l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33</a:t>
            </a:fld>
            <a:endParaRPr lang="de-DE" altLang="de-DE"/>
          </a:p>
        </p:txBody>
      </p:sp>
    </p:spTree>
    <p:extLst>
      <p:ext uri="{BB962C8B-B14F-4D97-AF65-F5344CB8AC3E}">
        <p14:creationId xmlns:p14="http://schemas.microsoft.com/office/powerpoint/2010/main" val="40253592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أنواع من أخطاء الذاكرة</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004992"/>
                </a:solidFill>
              </a:rPr>
              <a:t>النسيان</a:t>
            </a:r>
            <a:endParaRPr lang="de-DE" altLang="de-DE" sz="2400" dirty="0">
              <a:solidFill>
                <a:srgbClr val="004992"/>
              </a:solidFill>
            </a:endParaRPr>
          </a:p>
          <a:p>
            <a:pPr marL="342900" lvl="0" indent="-342900" defTabSz="914400" fontAlgn="base">
              <a:buClr>
                <a:srgbClr val="333333"/>
              </a:buClr>
              <a:buSzPct val="80000"/>
              <a:buFont typeface="WingDings"/>
              <a:buChar char=""/>
            </a:pPr>
            <a:r>
              <a:rPr lang="ar-AE" altLang="de-DE" sz="2400" dirty="0">
                <a:solidFill>
                  <a:srgbClr val="004992"/>
                </a:solidFill>
              </a:rPr>
              <a:t>الاخطاء الذاكرية:</a:t>
            </a:r>
            <a:endParaRPr lang="de-DE" altLang="de-DE" sz="2400" dirty="0">
              <a:solidFill>
                <a:srgbClr val="004992"/>
              </a:solidFill>
            </a:endParaRPr>
          </a:p>
          <a:p>
            <a:pPr marL="774827" lvl="3" indent="-342900" defTabSz="914400" fontAlgn="base">
              <a:spcBef>
                <a:spcPts val="1999"/>
              </a:spcBef>
              <a:buClr>
                <a:srgbClr val="333333"/>
              </a:buClr>
              <a:buSzPct val="80000"/>
              <a:buFont typeface="WingDings"/>
              <a:buChar char=""/>
            </a:pPr>
            <a:r>
              <a:rPr lang="ar-AE" altLang="de-DE" sz="2400" dirty="0">
                <a:solidFill>
                  <a:srgbClr val="333333"/>
                </a:solidFill>
                <a:latin typeface="+mn-lt"/>
              </a:rPr>
              <a:t>الاخطاء العادية: نحفظ الأحداث الإيجابية أفضل من الأحداث السلبية</a:t>
            </a:r>
            <a:endParaRPr lang="de-DE" altLang="de-DE" sz="2400" dirty="0">
              <a:solidFill>
                <a:srgbClr val="333333"/>
              </a:solidFill>
              <a:latin typeface="+mn-lt"/>
            </a:endParaRPr>
          </a:p>
          <a:p>
            <a:pPr marL="774827" lvl="3" indent="-342900" defTabSz="914400" fontAlgn="base">
              <a:spcBef>
                <a:spcPts val="1999"/>
              </a:spcBef>
              <a:buClr>
                <a:srgbClr val="333333"/>
              </a:buClr>
              <a:buSzPct val="80000"/>
              <a:buFont typeface="WingDings"/>
              <a:buChar char=""/>
            </a:pPr>
            <a:r>
              <a:rPr lang="ar-AE" altLang="de-DE" sz="2400" dirty="0">
                <a:solidFill>
                  <a:srgbClr val="333333"/>
                </a:solidFill>
                <a:latin typeface="+mn-lt"/>
              </a:rPr>
              <a:t>انحياز الذاكرة في الاكتئاب: يتم حفظ الأحداث السلبية أفضل من الأحداث الإيجابية</a:t>
            </a:r>
            <a:endParaRPr lang="de-DE" altLang="de-DE" sz="2400" dirty="0">
              <a:solidFill>
                <a:srgbClr val="333333"/>
              </a:solidFill>
              <a:latin typeface="+mn-lt"/>
            </a:endParaRPr>
          </a:p>
          <a:p>
            <a:pPr marL="342900" lvl="0" indent="-342900" defTabSz="914400" fontAlgn="base">
              <a:buClr>
                <a:srgbClr val="333333"/>
              </a:buClr>
              <a:buSzPct val="80000"/>
              <a:buFont typeface="WingDings"/>
              <a:buChar char=""/>
            </a:pPr>
            <a:r>
              <a:rPr lang="ar-AE" altLang="de-DE" sz="2400" dirty="0">
                <a:solidFill>
                  <a:srgbClr val="004992"/>
                </a:solidFill>
              </a:rPr>
              <a:t>أوهام / ذكريات كاذبة</a:t>
            </a:r>
            <a:r>
              <a:rPr lang="ar-AE" altLang="de-DE" sz="2400" dirty="0"/>
              <a:t>:</a:t>
            </a:r>
            <a:r>
              <a:rPr lang="ar-AE" altLang="de-DE" sz="2400" dirty="0">
                <a:solidFill>
                  <a:srgbClr val="333333"/>
                </a:solidFill>
              </a:rPr>
              <a:t> تذكر الأشياء التي لم تحدث!</a:t>
            </a:r>
            <a:endParaRPr lang="en-US" sz="2400" dirty="0"/>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34</a:t>
            </a:fld>
            <a:endParaRPr lang="de-DE" altLang="de-DE"/>
          </a:p>
        </p:txBody>
      </p:sp>
    </p:spTree>
    <p:extLst>
      <p:ext uri="{BB962C8B-B14F-4D97-AF65-F5344CB8AC3E}">
        <p14:creationId xmlns:p14="http://schemas.microsoft.com/office/powerpoint/2010/main" val="16272578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ذكريات كاذبة</a:t>
            </a:r>
            <a:endParaRPr lang="en-US" sz="3600">
              <a:latin typeface="+mn-lt"/>
              <a:ea typeface="+mn-ea"/>
              <a:cs typeface="+mn-cs"/>
            </a:endParaRPr>
          </a:p>
        </p:txBody>
      </p:sp>
      <p:graphicFrame>
        <p:nvGraphicFramePr>
          <p:cNvPr id="15" name="Table 14"/>
          <p:cNvGraphicFramePr>
            <a:graphicFrameLocks noGrp="1"/>
          </p:cNvGraphicFramePr>
          <p:nvPr>
            <p:extLst>
              <p:ext uri="{D42A27DB-BD31-4B8C-83A1-F6EECF244321}">
                <p14:modId xmlns:p14="http://schemas.microsoft.com/office/powerpoint/2010/main" val="1008934261"/>
              </p:ext>
            </p:extLst>
          </p:nvPr>
        </p:nvGraphicFramePr>
        <p:xfrm>
          <a:off x="408954" y="2044784"/>
          <a:ext cx="11376000" cy="118872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gn="r" rtl="1">
                        <a:lnSpc>
                          <a:spcPct val="100000"/>
                        </a:lnSpc>
                        <a:spcBef>
                          <a:spcPts val="1200"/>
                        </a:spcBef>
                      </a:pPr>
                      <a:endParaRPr lang="en-US" sz="2000"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dirty="0">
                          <a:ln>
                            <a:noFill/>
                          </a:ln>
                          <a:solidFill>
                            <a:schemeClr val="tx1"/>
                          </a:solidFill>
                          <a:effectLst/>
                          <a:latin typeface="+mn-lt"/>
                          <a:ea typeface="+mn-ea"/>
                          <a:cs typeface="+mn-cs"/>
                        </a:rPr>
                        <a:t>خلافا للاعتقاد الشائع، ان الكابتن كيرك (وليام شاتنر) في فلمه ستار تريك لم يقل أبدا جملة ”حولني بشعاع اليزر، سكوتي“.</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6"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606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39367669-E247-44AD-AC9B-024A7CE57FF7}" type="slidenum">
              <a:rPr lang="en-US"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ذكريات كاذبة</a:t>
            </a:r>
            <a:endParaRPr lang="en-US" sz="3600">
              <a:latin typeface="+mn-lt"/>
              <a:ea typeface="+mn-ea"/>
              <a:cs typeface="+mn-cs"/>
            </a:endParaRPr>
          </a:p>
        </p:txBody>
      </p:sp>
      <p:graphicFrame>
        <p:nvGraphicFramePr>
          <p:cNvPr id="15" name="Table 14"/>
          <p:cNvGraphicFramePr>
            <a:graphicFrameLocks noGrp="1"/>
          </p:cNvGraphicFramePr>
          <p:nvPr>
            <p:extLst>
              <p:ext uri="{D42A27DB-BD31-4B8C-83A1-F6EECF244321}">
                <p14:modId xmlns:p14="http://schemas.microsoft.com/office/powerpoint/2010/main" val="4080410913"/>
              </p:ext>
            </p:extLst>
          </p:nvPr>
        </p:nvGraphicFramePr>
        <p:xfrm>
          <a:off x="408954" y="2044784"/>
          <a:ext cx="11376000" cy="237744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gn="r" rtl="1">
                        <a:lnSpc>
                          <a:spcPct val="100000"/>
                        </a:lnSpc>
                        <a:spcBef>
                          <a:spcPts val="1200"/>
                        </a:spcBef>
                      </a:pPr>
                      <a:endParaRPr lang="en-US" sz="2000"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dirty="0">
                          <a:ln>
                            <a:noFill/>
                          </a:ln>
                          <a:solidFill>
                            <a:schemeClr val="tx1"/>
                          </a:solidFill>
                          <a:effectLst/>
                          <a:latin typeface="+mn-lt"/>
                          <a:ea typeface="+mn-ea"/>
                          <a:cs typeface="+mn-cs"/>
                        </a:rPr>
                        <a:t>خلافا للاعتقاد الشائع، ان الكابتن كيرك (وليام شاتنر) في فلمه ستار تريك لم يقل أبدا جملة ”حولني بشعاع اليزر، سكوتي“.</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gn="r" rtl="1">
                        <a:lnSpc>
                          <a:spcPct val="100000"/>
                        </a:lnSpc>
                        <a:spcBef>
                          <a:spcPts val="1200"/>
                        </a:spcBef>
                      </a:pPr>
                      <a:endParaRPr lang="en-US" sz="200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dirty="0">
                          <a:ln>
                            <a:noFill/>
                          </a:ln>
                          <a:solidFill>
                            <a:schemeClr val="tx1"/>
                          </a:solidFill>
                          <a:effectLst/>
                          <a:latin typeface="+mn-lt"/>
                          <a:ea typeface="+mn-ea"/>
                          <a:cs typeface="+mn-cs"/>
                        </a:rPr>
                        <a:t>تذكرت بعض شهود عيان من التفجير الذي وقع في مدينة دريسدن (المانيا) انه بعد قصف طائرات تحلق على ارتفاع منخفض ومطاردة الفارين. المؤرخين يشككون بشكل متزايد هذا (الغبار على سبيل المثال، وانتشار الحرائق من شأنها أن تجعل مثل هذه الأعمال من المستحيل).</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6"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606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1641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39367669-E247-44AD-AC9B-024A7CE57FF7}" type="slidenum">
              <a:rPr lang="en-US" altLang="de-DE" smtClean="0"/>
              <a:pPr>
                <a:defRPr/>
              </a:pPr>
              <a:t>36</a:t>
            </a:fld>
            <a:endParaRPr lang="de-DE" altLang="de-DE"/>
          </a:p>
        </p:txBody>
      </p:sp>
    </p:spTree>
    <p:extLst>
      <p:ext uri="{BB962C8B-B14F-4D97-AF65-F5344CB8AC3E}">
        <p14:creationId xmlns:p14="http://schemas.microsoft.com/office/powerpoint/2010/main" val="14421538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ذكريات كاذبة</a:t>
            </a:r>
            <a:endParaRPr lang="en-US" sz="3600">
              <a:latin typeface="+mn-lt"/>
              <a:ea typeface="+mn-ea"/>
              <a:cs typeface="+mn-cs"/>
            </a:endParaRPr>
          </a:p>
        </p:txBody>
      </p:sp>
      <p:graphicFrame>
        <p:nvGraphicFramePr>
          <p:cNvPr id="15" name="Table 14"/>
          <p:cNvGraphicFramePr>
            <a:graphicFrameLocks noGrp="1"/>
          </p:cNvGraphicFramePr>
          <p:nvPr>
            <p:extLst>
              <p:ext uri="{D42A27DB-BD31-4B8C-83A1-F6EECF244321}">
                <p14:modId xmlns:p14="http://schemas.microsoft.com/office/powerpoint/2010/main" val="2574812219"/>
              </p:ext>
            </p:extLst>
          </p:nvPr>
        </p:nvGraphicFramePr>
        <p:xfrm>
          <a:off x="408954" y="2044784"/>
          <a:ext cx="11376000" cy="356616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gn="r" rtl="1">
                        <a:lnSpc>
                          <a:spcPct val="100000"/>
                        </a:lnSpc>
                        <a:spcBef>
                          <a:spcPts val="1200"/>
                        </a:spcBef>
                      </a:pPr>
                      <a:endParaRPr lang="en-US" sz="2000"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dirty="0">
                          <a:ln>
                            <a:noFill/>
                          </a:ln>
                          <a:solidFill>
                            <a:schemeClr val="tx1"/>
                          </a:solidFill>
                          <a:effectLst/>
                          <a:latin typeface="+mn-lt"/>
                          <a:ea typeface="+mn-ea"/>
                          <a:cs typeface="+mn-cs"/>
                        </a:rPr>
                        <a:t>خلافا للاعتقاد الشائع، ان الكابتن كيرك (وليام شاتنر) في فلمه ستار تريك لم يقل أبدا جملة ”حولني بشعاع اليزر، سكوتي“.</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gn="r" rtl="1">
                        <a:lnSpc>
                          <a:spcPct val="100000"/>
                        </a:lnSpc>
                        <a:spcBef>
                          <a:spcPts val="1200"/>
                        </a:spcBef>
                      </a:pPr>
                      <a:endParaRPr lang="en-US" sz="200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a:ln>
                            <a:noFill/>
                          </a:ln>
                          <a:solidFill>
                            <a:schemeClr val="tx1"/>
                          </a:solidFill>
                          <a:effectLst/>
                          <a:latin typeface="+mn-lt"/>
                          <a:ea typeface="+mn-ea"/>
                          <a:cs typeface="+mn-cs"/>
                        </a:rPr>
                        <a:t>تذكرت بعض شهود عيان من التفجير الذي وقع في مدينة دريسدن (المانيا) انه بعد قصف طائرات تحلق على ارتفاع منخفض ومطاردة الفارين. المؤرخين يشككون بشكل متزايد هذا (الغبار على سبيل المثال، وانتشار الحرائق من شأنها أن تجعل مثل هذه الأعمال من المستحيل).</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gn="r" rtl="1">
                        <a:lnSpc>
                          <a:spcPct val="100000"/>
                        </a:lnSpc>
                        <a:spcBef>
                          <a:spcPts val="1200"/>
                        </a:spcBef>
                      </a:pPr>
                      <a:endParaRPr lang="en-US" sz="200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dirty="0">
                          <a:ln>
                            <a:noFill/>
                          </a:ln>
                          <a:solidFill>
                            <a:schemeClr val="tx1"/>
                          </a:solidFill>
                          <a:effectLst/>
                          <a:latin typeface="+mn-lt"/>
                          <a:ea typeface="+mn-ea"/>
                          <a:cs typeface="+mn-cs"/>
                        </a:rPr>
                        <a:t>تذكر جان بياجيه عالم النفسي المشهور انه خطف عندما كان عمره عامين، لكنها كات فط قصة مربيته حكتها له عندما كان طفلا.</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6"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606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1641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19601"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39367669-E247-44AD-AC9B-024A7CE57FF7}" type="slidenum">
              <a:rPr lang="en-US" altLang="de-DE" smtClean="0"/>
              <a:pPr>
                <a:defRPr/>
              </a:pPr>
              <a:t>37</a:t>
            </a:fld>
            <a:endParaRPr lang="de-DE" altLang="de-DE"/>
          </a:p>
        </p:txBody>
      </p:sp>
    </p:spTree>
    <p:extLst>
      <p:ext uri="{BB962C8B-B14F-4D97-AF65-F5344CB8AC3E}">
        <p14:creationId xmlns:p14="http://schemas.microsoft.com/office/powerpoint/2010/main" val="35960862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ذكريات كاذبة</a:t>
            </a:r>
            <a:endParaRPr lang="en-US" sz="3600">
              <a:latin typeface="+mn-lt"/>
              <a:ea typeface="+mn-ea"/>
              <a:cs typeface="+mn-cs"/>
            </a:endParaRPr>
          </a:p>
        </p:txBody>
      </p:sp>
      <p:graphicFrame>
        <p:nvGraphicFramePr>
          <p:cNvPr id="15" name="Table 14"/>
          <p:cNvGraphicFramePr>
            <a:graphicFrameLocks noGrp="1"/>
          </p:cNvGraphicFramePr>
          <p:nvPr>
            <p:extLst>
              <p:ext uri="{D42A27DB-BD31-4B8C-83A1-F6EECF244321}">
                <p14:modId xmlns:p14="http://schemas.microsoft.com/office/powerpoint/2010/main" val="1005077858"/>
              </p:ext>
            </p:extLst>
          </p:nvPr>
        </p:nvGraphicFramePr>
        <p:xfrm>
          <a:off x="408954" y="2044784"/>
          <a:ext cx="11376000" cy="475488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gn="r" rtl="1">
                        <a:lnSpc>
                          <a:spcPct val="100000"/>
                        </a:lnSpc>
                        <a:spcBef>
                          <a:spcPts val="1200"/>
                        </a:spcBef>
                      </a:pPr>
                      <a:endParaRPr lang="en-US" sz="2000"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dirty="0">
                          <a:ln>
                            <a:noFill/>
                          </a:ln>
                          <a:solidFill>
                            <a:schemeClr val="tx1"/>
                          </a:solidFill>
                          <a:effectLst/>
                          <a:latin typeface="+mn-lt"/>
                          <a:ea typeface="+mn-ea"/>
                          <a:cs typeface="+mn-cs"/>
                        </a:rPr>
                        <a:t>خلافا للاعتقاد الشائع، ان الكابتن كيرك (وليام شاتنر) في فلمه ستار تريك لم يقل أبدا جملة ”حولني بشعاع اليزر، سكوتي“.</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gn="r" rtl="1">
                        <a:lnSpc>
                          <a:spcPct val="100000"/>
                        </a:lnSpc>
                        <a:spcBef>
                          <a:spcPts val="1200"/>
                        </a:spcBef>
                      </a:pPr>
                      <a:endParaRPr lang="en-US" sz="200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a:ln>
                            <a:noFill/>
                          </a:ln>
                          <a:solidFill>
                            <a:schemeClr val="tx1"/>
                          </a:solidFill>
                          <a:effectLst/>
                          <a:latin typeface="+mn-lt"/>
                          <a:ea typeface="+mn-ea"/>
                          <a:cs typeface="+mn-cs"/>
                        </a:rPr>
                        <a:t>تذكرت بعض شهود عيان من التفجير الذي وقع في مدينة دريسدن (المانيا) انه بعد قصف طائرات تحلق على ارتفاع منخفض ومطاردة الفارين. المؤرخين يشككون بشكل متزايد هذا (الغبار على سبيل المثال، وانتشار الحرائق من شأنها أن تجعل مثل هذه الأعمال من المستحيل).</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gn="r" rtl="1">
                        <a:lnSpc>
                          <a:spcPct val="100000"/>
                        </a:lnSpc>
                        <a:spcBef>
                          <a:spcPts val="1200"/>
                        </a:spcBef>
                      </a:pPr>
                      <a:endParaRPr lang="en-US" sz="200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a:ln>
                            <a:noFill/>
                          </a:ln>
                          <a:solidFill>
                            <a:schemeClr val="tx1"/>
                          </a:solidFill>
                          <a:effectLst/>
                          <a:latin typeface="+mn-lt"/>
                          <a:ea typeface="+mn-ea"/>
                          <a:cs typeface="+mn-cs"/>
                        </a:rPr>
                        <a:t>تذكر جان بياجيه عالم النفسي المشهور انه خطف عندما كان عمره عامين، لكنها كات فط قصة مربيته حكتها له عندما كان طفلا.</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gn="r" rtl="1">
                        <a:lnSpc>
                          <a:spcPct val="100000"/>
                        </a:lnSpc>
                        <a:spcBef>
                          <a:spcPts val="1200"/>
                        </a:spcBef>
                      </a:pPr>
                      <a:endParaRPr lang="en-US" sz="2000"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 typeface="Wingdings" pitchFamily="2" charset="2"/>
                        <a:buNone/>
                        <a:tabLst/>
                      </a:pPr>
                      <a:r>
                        <a:rPr kumimoji="0" lang="ar-SA" sz="2000" b="0" i="0" u="none" strike="noStrike" cap="none" normalizeH="0" baseline="0" dirty="0">
                          <a:ln>
                            <a:noFill/>
                          </a:ln>
                          <a:solidFill>
                            <a:schemeClr val="tx1"/>
                          </a:solidFill>
                          <a:effectLst/>
                          <a:latin typeface="+mn-lt"/>
                          <a:ea typeface="+mn-ea"/>
                          <a:cs typeface="+mn-cs"/>
                        </a:rPr>
                        <a:t>في تجربة، رأى المشاركون في الإعلانات عن عالم ديزني، والتي تبين باغز باني.بعد التجربة تذكر 30٪ من المشاركين انهم رأو الأرنب عند زيارتهم لعالم ديزني عندما كانو اطفال، على الرغم </a:t>
                      </a:r>
                      <a:r>
                        <a:rPr kumimoji="0" lang="ar-SA" sz="2000" b="0" i="0" u="none" strike="noStrike" cap="none" normalizeH="0" baseline="0">
                          <a:ln>
                            <a:noFill/>
                          </a:ln>
                          <a:solidFill>
                            <a:schemeClr val="tx1"/>
                          </a:solidFill>
                          <a:effectLst/>
                          <a:latin typeface="+mn-lt"/>
                          <a:ea typeface="+mn-ea"/>
                          <a:cs typeface="+mn-cs"/>
                        </a:rPr>
                        <a:t>من ن باغز </a:t>
                      </a:r>
                      <a:r>
                        <a:rPr kumimoji="0" lang="ar-SA" sz="2000" b="0" i="0" u="none" strike="noStrike" cap="none" normalizeH="0" baseline="0" dirty="0">
                          <a:ln>
                            <a:noFill/>
                          </a:ln>
                          <a:solidFill>
                            <a:schemeClr val="tx1"/>
                          </a:solidFill>
                          <a:effectLst/>
                          <a:latin typeface="+mn-lt"/>
                          <a:ea typeface="+mn-ea"/>
                          <a:cs typeface="+mn-cs"/>
                        </a:rPr>
                        <a:t>باني </a:t>
                      </a:r>
                      <a:r>
                        <a:rPr kumimoji="0" lang="ar-SA" sz="2000" b="0" i="0" u="none" strike="noStrike" cap="none" normalizeH="0" baseline="0">
                          <a:ln>
                            <a:noFill/>
                          </a:ln>
                          <a:solidFill>
                            <a:schemeClr val="tx1"/>
                          </a:solidFill>
                          <a:effectLst/>
                          <a:latin typeface="+mn-lt"/>
                          <a:ea typeface="+mn-ea"/>
                          <a:cs typeface="+mn-cs"/>
                        </a:rPr>
                        <a:t>هو من شركة </a:t>
                      </a:r>
                      <a:r>
                        <a:rPr kumimoji="0" lang="ar-SA" sz="2000" b="0" i="0" u="none" strike="noStrike" cap="none" normalizeH="0" baseline="0" dirty="0">
                          <a:ln>
                            <a:noFill/>
                          </a:ln>
                          <a:solidFill>
                            <a:schemeClr val="tx1"/>
                          </a:solidFill>
                          <a:effectLst/>
                          <a:latin typeface="+mn-lt"/>
                          <a:ea typeface="+mn-ea"/>
                          <a:cs typeface="+mn-cs"/>
                        </a:rPr>
                        <a:t>وارنر براذرز، وليس شخصية ديزني.</a:t>
                      </a:r>
                      <a:endParaRPr kumimoji="0" lang="de-DE" sz="20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6"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606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1641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19601"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73031"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39367669-E247-44AD-AC9B-024A7CE57FF7}" type="slidenum">
              <a:rPr lang="en-US" altLang="de-DE" smtClean="0"/>
              <a:pPr>
                <a:defRPr/>
              </a:pPr>
              <a:t>38</a:t>
            </a:fld>
            <a:endParaRPr lang="de-DE" altLang="de-DE"/>
          </a:p>
        </p:txBody>
      </p:sp>
    </p:spTree>
    <p:extLst>
      <p:ext uri="{BB962C8B-B14F-4D97-AF65-F5344CB8AC3E}">
        <p14:creationId xmlns:p14="http://schemas.microsoft.com/office/powerpoint/2010/main" val="29280329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لماذا نفعل ذلك؟</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indent="-342900">
              <a:buClr>
                <a:srgbClr val="333333"/>
              </a:buClr>
              <a:buFont typeface="WingDings"/>
              <a:buChar char=""/>
            </a:pPr>
            <a:r>
              <a:rPr lang="ar-SA" sz="2400" dirty="0">
                <a:solidFill>
                  <a:srgbClr val="333333"/>
                </a:solidFill>
              </a:rPr>
              <a:t>تشير الدراسات إلى أن الكثير من الناس بمرض السيشوج (ولكن ليس الكل!) أكثر ثقة في ذكريات كاذبة من الناس بدون بمرض السيشوج.</a:t>
            </a:r>
            <a:endParaRPr lang="en-US" sz="2400" dirty="0">
              <a:solidFill>
                <a:srgbClr val="333333"/>
              </a:solidFill>
            </a:endParaRPr>
          </a:p>
          <a:p>
            <a:pPr>
              <a:buClr>
                <a:srgbClr val="333333"/>
              </a:buClr>
            </a:pP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لماذا نفعل ذلك؟</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indent="-342900">
              <a:buClr>
                <a:srgbClr val="333333"/>
              </a:buClr>
              <a:buFont typeface="WingDings"/>
              <a:buChar char=""/>
            </a:pPr>
            <a:r>
              <a:rPr lang="ar-SA" sz="2400" dirty="0">
                <a:solidFill>
                  <a:srgbClr val="333333"/>
                </a:solidFill>
              </a:rPr>
              <a:t>تشير الدراسات إلى أن الكثير من الناس بمرض السيشوج (ولكن ليس الكل!) أكثر ثقة في ذكريات كاذبة من الناس بدون بمرض السيشوج.</a:t>
            </a:r>
            <a:endParaRPr lang="en-US" sz="2400" dirty="0">
              <a:solidFill>
                <a:srgbClr val="333333"/>
              </a:solidFill>
            </a:endParaRPr>
          </a:p>
          <a:p>
            <a:pPr marL="342900" indent="-342900">
              <a:buClr>
                <a:srgbClr val="333333"/>
              </a:buClr>
              <a:buFont typeface="WingDings"/>
              <a:buChar char=""/>
            </a:pPr>
            <a:r>
              <a:rPr lang="ar-SA" sz="2400" dirty="0">
                <a:solidFill>
                  <a:srgbClr val="333333"/>
                </a:solidFill>
              </a:rPr>
              <a:t>في الوقت نفسه ينخفض ​​حجم الثقة للذكرى الحقيقية (أي الأشياء التي حدثت حقا) في وقت المرض السيشوج.</a:t>
            </a:r>
            <a:endParaRPr lang="en-US" sz="2400" dirty="0">
              <a:solidFill>
                <a:srgbClr val="333333"/>
              </a:solidFill>
            </a:endParaRPr>
          </a:p>
          <a:p>
            <a:pPr>
              <a:buClr>
                <a:srgbClr val="333333"/>
              </a:buClr>
            </a:pP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40</a:t>
            </a:fld>
            <a:endParaRPr lang="de-DE" altLang="de-DE"/>
          </a:p>
        </p:txBody>
      </p:sp>
    </p:spTree>
    <p:extLst>
      <p:ext uri="{BB962C8B-B14F-4D97-AF65-F5344CB8AC3E}">
        <p14:creationId xmlns:p14="http://schemas.microsoft.com/office/powerpoint/2010/main" val="23031936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لماذا نفعل ذلك؟</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indent="-342900">
              <a:buClr>
                <a:srgbClr val="333333"/>
              </a:buClr>
              <a:buFont typeface="WingDings"/>
              <a:buChar char=""/>
            </a:pPr>
            <a:r>
              <a:rPr lang="ar-SA" sz="2400" dirty="0">
                <a:solidFill>
                  <a:srgbClr val="333333"/>
                </a:solidFill>
              </a:rPr>
              <a:t>تشير الدراسات إلى أن الكثير من الناس بمرض السيشوج (ولكن ليس الكل!) أكثر ثقة في ذكريات كاذبة من الناس بدون بمرض السيشوج.</a:t>
            </a:r>
            <a:endParaRPr lang="en-US" sz="2400" dirty="0">
              <a:solidFill>
                <a:srgbClr val="333333"/>
              </a:solidFill>
            </a:endParaRPr>
          </a:p>
          <a:p>
            <a:pPr marL="342900" indent="-342900">
              <a:buClr>
                <a:srgbClr val="333333"/>
              </a:buClr>
              <a:buFont typeface="WingDings"/>
              <a:buChar char=""/>
            </a:pPr>
            <a:r>
              <a:rPr lang="ar-SA" sz="2400" dirty="0">
                <a:solidFill>
                  <a:srgbClr val="333333"/>
                </a:solidFill>
              </a:rPr>
              <a:t>في الوقت نفسه ينخفض ​​حجم الثقة للذكرى الحقيقية (أي الأشياء التي حدثت حقا) في وقت المرض السيشوج.</a:t>
            </a:r>
            <a:endParaRPr lang="en-US" sz="2400" dirty="0">
              <a:solidFill>
                <a:srgbClr val="333333"/>
              </a:solidFill>
            </a:endParaRPr>
          </a:p>
          <a:p>
            <a:pPr marL="342900" indent="-342900">
              <a:buClr>
                <a:srgbClr val="333333"/>
              </a:buClr>
              <a:buFont typeface="WingDings"/>
              <a:buChar char=""/>
            </a:pPr>
            <a:r>
              <a:rPr lang="ar-SA" sz="2400" dirty="0">
                <a:solidFill>
                  <a:srgbClr val="333333"/>
                </a:solidFill>
              </a:rPr>
              <a:t>وهذا قد يؤدي إلى صعوبات تمييزالذكرايات الحقيقية من الذكريات الكاذبة ويصعب امكانية نظرة واقعية للبيئة.</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41</a:t>
            </a:fld>
            <a:endParaRPr lang="de-DE" altLang="de-DE"/>
          </a:p>
        </p:txBody>
      </p:sp>
    </p:spTree>
    <p:extLst>
      <p:ext uri="{BB962C8B-B14F-4D97-AF65-F5344CB8AC3E}">
        <p14:creationId xmlns:p14="http://schemas.microsoft.com/office/powerpoint/2010/main" val="31501694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4"/>
          <p:cNvSpPr>
            <a:spLocks noChangeArrowheads="1"/>
          </p:cNvSpPr>
          <p:nvPr/>
        </p:nvSpPr>
        <p:spPr bwMode="auto">
          <a:xfrm>
            <a:off x="408955" y="5422605"/>
            <a:ext cx="113760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o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9pPr>
          </a:lstStyle>
          <a:p>
            <a:pPr algn="ctr" eaLnBrk="1" hangingPunct="1">
              <a:buClr>
                <a:schemeClr val="tx1"/>
              </a:buClr>
              <a:defRPr/>
            </a:pPr>
            <a:r>
              <a:rPr lang="ar-SA" altLang="de-DE" b="0" dirty="0">
                <a:solidFill>
                  <a:srgbClr val="004992"/>
                </a:solidFill>
                <a:latin typeface="+mn-lt"/>
                <a:ea typeface="+mn-ea"/>
              </a:rPr>
              <a:t>؟</a:t>
            </a:r>
            <a:r>
              <a:rPr lang="de-DE" altLang="de-DE" b="0" dirty="0">
                <a:solidFill>
                  <a:srgbClr val="004992"/>
                </a:solidFill>
                <a:latin typeface="+mn-lt"/>
                <a:ea typeface="+mn-ea"/>
              </a:rPr>
              <a:t> </a:t>
            </a:r>
            <a:r>
              <a:rPr lang="ar-SA" altLang="de-DE" b="0" dirty="0">
                <a:solidFill>
                  <a:srgbClr val="004992"/>
                </a:solidFill>
                <a:latin typeface="+mn-lt"/>
                <a:ea typeface="+mn-ea"/>
              </a:rPr>
              <a:t>هل</a:t>
            </a:r>
            <a:r>
              <a:rPr lang="en-GB" altLang="de-DE" b="0" dirty="0">
                <a:solidFill>
                  <a:srgbClr val="004992"/>
                </a:solidFill>
                <a:latin typeface="+mn-lt"/>
                <a:ea typeface="+mn-ea"/>
              </a:rPr>
              <a:t> </a:t>
            </a:r>
            <a:r>
              <a:rPr lang="ar-SA" altLang="de-DE" b="0" dirty="0">
                <a:solidFill>
                  <a:srgbClr val="004992"/>
                </a:solidFill>
                <a:latin typeface="+mn-lt"/>
                <a:ea typeface="+mn-ea"/>
              </a:rPr>
              <a:t>يمكن</a:t>
            </a:r>
            <a:r>
              <a:rPr lang="en-GB" altLang="de-DE" b="0" dirty="0">
                <a:solidFill>
                  <a:srgbClr val="004992"/>
                </a:solidFill>
                <a:latin typeface="+mn-lt"/>
                <a:ea typeface="+mn-ea"/>
              </a:rPr>
              <a:t> </a:t>
            </a:r>
            <a:r>
              <a:rPr lang="ar-SA" altLang="de-DE" b="0" dirty="0">
                <a:solidFill>
                  <a:srgbClr val="004992"/>
                </a:solidFill>
                <a:latin typeface="+mn-lt"/>
                <a:ea typeface="+mn-ea"/>
              </a:rPr>
              <a:t>لأي</a:t>
            </a:r>
            <a:r>
              <a:rPr lang="en-GB" altLang="de-DE" b="0" dirty="0">
                <a:solidFill>
                  <a:srgbClr val="004992"/>
                </a:solidFill>
                <a:latin typeface="+mn-lt"/>
                <a:ea typeface="+mn-ea"/>
              </a:rPr>
              <a:t> </a:t>
            </a:r>
            <a:r>
              <a:rPr lang="ar-SA" altLang="de-DE" b="0" dirty="0">
                <a:solidFill>
                  <a:srgbClr val="004992"/>
                </a:solidFill>
                <a:latin typeface="+mn-lt"/>
                <a:ea typeface="+mn-ea"/>
              </a:rPr>
              <a:t>شخص</a:t>
            </a:r>
            <a:r>
              <a:rPr lang="en-GB" altLang="de-DE" b="0" dirty="0">
                <a:solidFill>
                  <a:srgbClr val="004992"/>
                </a:solidFill>
                <a:latin typeface="+mn-lt"/>
                <a:ea typeface="+mn-ea"/>
              </a:rPr>
              <a:t> </a:t>
            </a:r>
            <a:r>
              <a:rPr lang="ar-SA" altLang="de-DE" b="0" dirty="0">
                <a:solidFill>
                  <a:srgbClr val="004992"/>
                </a:solidFill>
                <a:latin typeface="+mn-lt"/>
                <a:ea typeface="+mn-ea"/>
              </a:rPr>
              <a:t>المساهمة</a:t>
            </a:r>
            <a:r>
              <a:rPr lang="en-GB" altLang="de-DE" b="0" dirty="0">
                <a:solidFill>
                  <a:srgbClr val="004992"/>
                </a:solidFill>
                <a:latin typeface="+mn-lt"/>
                <a:ea typeface="+mn-ea"/>
              </a:rPr>
              <a:t> </a:t>
            </a:r>
            <a:r>
              <a:rPr lang="ar-SA" altLang="de-DE" b="0" dirty="0">
                <a:solidFill>
                  <a:srgbClr val="004992"/>
                </a:solidFill>
                <a:latin typeface="+mn-lt"/>
                <a:ea typeface="+mn-ea"/>
              </a:rPr>
              <a:t>في</a:t>
            </a:r>
            <a:r>
              <a:rPr lang="en-GB" altLang="de-DE" b="0" dirty="0">
                <a:solidFill>
                  <a:srgbClr val="004992"/>
                </a:solidFill>
                <a:latin typeface="+mn-lt"/>
                <a:ea typeface="+mn-ea"/>
              </a:rPr>
              <a:t> </a:t>
            </a:r>
            <a:r>
              <a:rPr lang="ar-SA" altLang="de-DE" b="0" dirty="0">
                <a:solidFill>
                  <a:srgbClr val="004992"/>
                </a:solidFill>
                <a:latin typeface="+mn-lt"/>
                <a:ea typeface="+mn-ea"/>
              </a:rPr>
              <a:t>تجربة</a:t>
            </a:r>
            <a:r>
              <a:rPr lang="en-GB" altLang="de-DE" b="0" dirty="0">
                <a:solidFill>
                  <a:srgbClr val="004992"/>
                </a:solidFill>
                <a:latin typeface="+mn-lt"/>
                <a:ea typeface="+mn-ea"/>
              </a:rPr>
              <a:t> </a:t>
            </a:r>
            <a:r>
              <a:rPr lang="ar-SA" altLang="de-DE" b="0" dirty="0">
                <a:solidFill>
                  <a:srgbClr val="004992"/>
                </a:solidFill>
                <a:latin typeface="+mn-lt"/>
                <a:ea typeface="+mn-ea"/>
              </a:rPr>
              <a:t>شخصية</a:t>
            </a:r>
            <a:r>
              <a:rPr lang="en-GB" altLang="de-DE" b="0" dirty="0">
                <a:solidFill>
                  <a:srgbClr val="004992"/>
                </a:solidFill>
                <a:latin typeface="+mn-lt"/>
                <a:ea typeface="+mn-ea"/>
              </a:rPr>
              <a:t> </a:t>
            </a:r>
            <a:r>
              <a:rPr lang="ar-SA" altLang="de-DE" b="0" dirty="0">
                <a:solidFill>
                  <a:srgbClr val="004992"/>
                </a:solidFill>
                <a:latin typeface="+mn-lt"/>
                <a:ea typeface="+mn-ea"/>
              </a:rPr>
              <a:t>قصيرة</a:t>
            </a:r>
            <a:endParaRPr lang="en-GB" altLang="de-DE" b="0" dirty="0">
              <a:solidFill>
                <a:srgbClr val="004992"/>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أخطاء الذاكرة تؤتر على التفسيرات خلال المرض السيشوج - أمثلة</a:t>
            </a:r>
            <a:endParaRPr lang="en-US" sz="3600">
              <a:latin typeface="+mn-lt"/>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907412978"/>
              </p:ext>
            </p:extLst>
          </p:nvPr>
        </p:nvGraphicFramePr>
        <p:xfrm>
          <a:off x="408954" y="2203704"/>
          <a:ext cx="11376000" cy="2926080"/>
        </p:xfrm>
        <a:graphic>
          <a:graphicData uri="http://schemas.openxmlformats.org/drawingml/2006/table">
            <a:tbl>
              <a:tblPr rtl="1" firstRow="1" bandRow="1">
                <a:tableStyleId>{21E4AEA4-8DFA-4A89-87EB-49C32662AFE0}</a:tableStyleId>
              </a:tblPr>
              <a:tblGrid>
                <a:gridCol w="3555354">
                  <a:extLst>
                    <a:ext uri="{9D8B030D-6E8A-4147-A177-3AD203B41FA5}">
                      <a16:colId xmlns:a16="http://schemas.microsoft.com/office/drawing/2014/main" val="20000"/>
                    </a:ext>
                  </a:extLst>
                </a:gridCol>
                <a:gridCol w="3255818">
                  <a:extLst>
                    <a:ext uri="{9D8B030D-6E8A-4147-A177-3AD203B41FA5}">
                      <a16:colId xmlns:a16="http://schemas.microsoft.com/office/drawing/2014/main" val="20001"/>
                    </a:ext>
                  </a:extLst>
                </a:gridCol>
                <a:gridCol w="4564828">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000000"/>
                          </a:solidFill>
                          <a:effectLst/>
                          <a:latin typeface="+mn-lt"/>
                          <a:ea typeface="+mn-ea"/>
                          <a:cs typeface="+mn-cs"/>
                        </a:rPr>
                        <a:t>الأحداث</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000000"/>
                          </a:solidFill>
                          <a:effectLst/>
                          <a:latin typeface="+mn-lt"/>
                          <a:ea typeface="+mn-ea"/>
                          <a:cs typeface="+mn-cs"/>
                        </a:rPr>
                        <a:t>أخطاء الذاكرة</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000000"/>
                          </a:solidFill>
                          <a:effectLst/>
                          <a:latin typeface="+mn-lt"/>
                          <a:ea typeface="+mn-ea"/>
                          <a:cs typeface="+mn-cs"/>
                        </a:rPr>
                        <a:t>الأحداث الواقعية</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333333"/>
                          </a:solidFill>
                          <a:effectLst/>
                          <a:latin typeface="+mn-lt"/>
                          <a:ea typeface="+mn-ea"/>
                          <a:cs typeface="+mn-cs"/>
                        </a:rPr>
                        <a:t>نقاش مع الام.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التذكرانها قالت ”لم تكن ابنتي بعد الآن.“</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الوالدة قالت في الواقع: ”لم أكن أعرف أنك كنت من هذا القبيل.“، مع مرور الوقت، لا يمكن أن الصياغة الدقيقة أن نتذكر.</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333333"/>
                          </a:solidFill>
                          <a:effectLst/>
                          <a:latin typeface="+mn-lt"/>
                          <a:ea typeface="+mn-ea"/>
                          <a:cs typeface="+mn-cs"/>
                        </a:rPr>
                        <a:t>المجموعة التي تلقت علاجا نفسي.</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لا أحد يهتم بمشاكلي.</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333333"/>
                          </a:solidFill>
                          <a:effectLst/>
                          <a:latin typeface="+mn-lt"/>
                          <a:ea typeface="+mn-ea"/>
                          <a:cs typeface="+mn-cs"/>
                        </a:rPr>
                        <a:t>بعض </a:t>
                      </a:r>
                      <a:r>
                        <a:rPr kumimoji="0" lang="ar-SA" sz="2400" b="0" i="0" u="none" strike="noStrike" cap="none" normalizeH="0" baseline="0">
                          <a:ln>
                            <a:noFill/>
                          </a:ln>
                          <a:solidFill>
                            <a:srgbClr val="333333"/>
                          </a:solidFill>
                          <a:effectLst/>
                          <a:latin typeface="+mn-lt"/>
                          <a:ea typeface="+mn-ea"/>
                          <a:cs typeface="+mn-cs"/>
                        </a:rPr>
                        <a:t>المشاركين حاول المواسات </a:t>
                      </a:r>
                      <a:r>
                        <a:rPr kumimoji="0" lang="ar-SA" sz="2400" b="0" i="0" u="none" strike="noStrike" cap="none" normalizeH="0" baseline="0" dirty="0">
                          <a:ln>
                            <a:noFill/>
                          </a:ln>
                          <a:solidFill>
                            <a:srgbClr val="333333"/>
                          </a:solidFill>
                          <a:effectLst/>
                          <a:latin typeface="+mn-lt"/>
                          <a:ea typeface="+mn-ea"/>
                          <a:cs typeface="+mn-cs"/>
                        </a:rPr>
                        <a:t>في هذا الوضع لكنه نسي في وقت لاحق هذا.</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9" name="Slide Number Placeholder 8"/>
          <p:cNvSpPr>
            <a:spLocks noGrp="1"/>
          </p:cNvSpPr>
          <p:nvPr>
            <p:ph type="sldNum" sz="quarter" idx="12"/>
          </p:nvPr>
        </p:nvSpPr>
        <p:spPr/>
        <p:txBody>
          <a:bodyPr/>
          <a:lstStyle/>
          <a:p>
            <a:pPr>
              <a:defRPr/>
            </a:pPr>
            <a:fld id="{39367669-E247-44AD-AC9B-024A7CE57FF7}" type="slidenum">
              <a:rPr lang="en-US"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9"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تمرين</a:t>
            </a:r>
            <a:endParaRPr lang="de-DE" altLang="de-DE" sz="3600">
              <a:latin typeface="+mn-lt"/>
              <a:ea typeface="+mn-ea"/>
              <a:cs typeface="+mn-cs"/>
            </a:endParaRPr>
          </a:p>
        </p:txBody>
      </p:sp>
      <p:sp>
        <p:nvSpPr>
          <p:cNvPr id="106498" name="Rectangle 3"/>
          <p:cNvSpPr>
            <a:spLocks noGrp="1" noChangeArrowheads="1"/>
          </p:cNvSpPr>
          <p:nvPr>
            <p:ph idx="1"/>
          </p:nvPr>
        </p:nvSpPr>
        <p:spPr/>
        <p:txBody>
          <a:bodyPr>
            <a:noAutofit/>
          </a:bodyPr>
          <a:lstStyle/>
          <a:p>
            <a:pPr marL="457200" indent="-457200" rtl="1" eaLnBrk="1" hangingPunct="1">
              <a:buClr>
                <a:srgbClr val="333333"/>
              </a:buClr>
              <a:buSzPct val="80000"/>
              <a:buFont typeface="WingDings"/>
              <a:buChar char=""/>
            </a:pPr>
            <a:r>
              <a:rPr lang="ar-AE" altLang="de-DE" sz="2800" dirty="0">
                <a:solidFill>
                  <a:srgbClr val="333333"/>
                </a:solidFill>
              </a:rPr>
              <a:t>مرة أخرى، سيتم تقديم مشاهد معقدة لك.</a:t>
            </a:r>
            <a:endParaRPr lang="de-DE" altLang="de-DE" sz="2800" dirty="0">
              <a:solidFill>
                <a:srgbClr val="333333"/>
              </a:solidFill>
            </a:endParaRPr>
          </a:p>
          <a:p>
            <a:pPr>
              <a:buClr>
                <a:srgbClr val="333333"/>
              </a:buClr>
              <a:buSzPct val="80000"/>
            </a:pPr>
            <a:endParaRPr lang="de-DE" altLang="de-DE" sz="2200" dirty="0">
              <a:solidFill>
                <a:srgbClr val="333333"/>
              </a:solidFill>
            </a:endParaRP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9"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تمرين</a:t>
            </a:r>
            <a:endParaRPr lang="de-DE" altLang="de-DE" sz="3600">
              <a:latin typeface="+mn-lt"/>
              <a:ea typeface="+mn-ea"/>
              <a:cs typeface="+mn-cs"/>
            </a:endParaRPr>
          </a:p>
        </p:txBody>
      </p:sp>
      <p:sp>
        <p:nvSpPr>
          <p:cNvPr id="106498" name="Rectangle 3"/>
          <p:cNvSpPr>
            <a:spLocks noGrp="1" noChangeArrowheads="1"/>
          </p:cNvSpPr>
          <p:nvPr>
            <p:ph idx="1"/>
          </p:nvPr>
        </p:nvSpPr>
        <p:spPr/>
        <p:txBody>
          <a:bodyPr>
            <a:noAutofit/>
          </a:bodyPr>
          <a:lstStyle/>
          <a:p>
            <a:pPr marL="457200" indent="-457200" rtl="1" eaLnBrk="1" hangingPunct="1">
              <a:buClr>
                <a:srgbClr val="333333"/>
              </a:buClr>
              <a:buSzPct val="80000"/>
              <a:buFont typeface="WingDings"/>
              <a:buChar char=""/>
            </a:pPr>
            <a:r>
              <a:rPr lang="ar-AE" altLang="de-DE" sz="2800" dirty="0">
                <a:solidFill>
                  <a:srgbClr val="333333"/>
                </a:solidFill>
              </a:rPr>
              <a:t>مرة أخرى، سيتم تقديم مشاهد معقدة لك.</a:t>
            </a:r>
            <a:endParaRPr lang="de-DE" altLang="de-DE" sz="2800" dirty="0">
              <a:solidFill>
                <a:srgbClr val="333333"/>
              </a:solidFill>
            </a:endParaRPr>
          </a:p>
          <a:p>
            <a:pPr marL="457200" indent="-457200" rtl="1" eaLnBrk="1" hangingPunct="1">
              <a:buClr>
                <a:srgbClr val="333333"/>
              </a:buClr>
              <a:buSzPct val="80000"/>
              <a:buFont typeface="WingDings"/>
              <a:buChar char=""/>
            </a:pPr>
            <a:r>
              <a:rPr lang="ar-AE" altLang="de-DE" sz="2800" dirty="0">
                <a:solidFill>
                  <a:srgbClr val="333333"/>
                </a:solidFill>
              </a:rPr>
              <a:t>حاول كشف ما تم اخفاؤه (وتظهر في وقت لاحق التفاصيل المفقودة في الون الازرق)</a:t>
            </a:r>
            <a:r>
              <a:rPr lang="ar-AE" altLang="de-DE" sz="2200" dirty="0">
                <a:solidFill>
                  <a:srgbClr val="333333"/>
                </a:solidFill>
              </a:rPr>
              <a:t>.</a:t>
            </a:r>
            <a:endParaRPr lang="de-DE" altLang="de-DE" sz="2200" dirty="0">
              <a:solidFill>
                <a:srgbClr val="333333"/>
              </a:solidFill>
            </a:endParaRP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44</a:t>
            </a:fld>
            <a:endParaRPr lang="de-DE" altLang="de-DE"/>
          </a:p>
        </p:txBody>
      </p:sp>
    </p:spTree>
    <p:extLst>
      <p:ext uri="{BB962C8B-B14F-4D97-AF65-F5344CB8AC3E}">
        <p14:creationId xmlns:p14="http://schemas.microsoft.com/office/powerpoint/2010/main" val="21019565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1"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كشك</a:t>
            </a:r>
            <a:br>
              <a:rPr lang="ar-AE" altLang="de-DE" sz="3600">
                <a:solidFill>
                  <a:srgbClr val="004992"/>
                </a:solidFill>
                <a:latin typeface="+mn-lt"/>
                <a:ea typeface="+mn-ea"/>
                <a:cs typeface="+mn-cs"/>
              </a:rPr>
            </a:br>
            <a:r>
              <a:rPr lang="ar-AE" altLang="de-DE">
                <a:solidFill>
                  <a:srgbClr val="004992"/>
                </a:solidFill>
                <a:latin typeface="+mn-lt"/>
                <a:ea typeface="+mn-ea"/>
                <a:cs typeface="+mn-cs"/>
              </a:rPr>
              <a:t>ماذا ترى ؟ كيف انت واثق من رايك؟</a:t>
            </a:r>
            <a:endParaRPr lang="de-DE" altLang="de-DE" dirty="0">
              <a:solidFill>
                <a:srgbClr val="004992"/>
              </a:solidFill>
              <a:latin typeface="+mn-lt"/>
              <a:ea typeface="+mn-ea"/>
              <a:cs typeface="+mn-cs"/>
            </a:endParaRPr>
          </a:p>
        </p:txBody>
      </p:sp>
      <p:sp>
        <p:nvSpPr>
          <p:cNvPr id="110595" name="Rectangle 3"/>
          <p:cNvSpPr>
            <a:spLocks noGrp="1" noChangeArrowheads="1"/>
          </p:cNvSpPr>
          <p:nvPr>
            <p:ph idx="1"/>
          </p:nvPr>
        </p:nvSpPr>
        <p:spPr>
          <a:xfrm>
            <a:off x="411480" y="2203704"/>
            <a:ext cx="11338560" cy="4251960"/>
          </a:xfrm>
        </p:spPr>
        <p:txBody>
          <a:bodyPr>
            <a:noAutofit/>
          </a:bodyPr>
          <a:lstStyle/>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علامة كشك</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نقانق</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برميل القمامة</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مقعد</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الأعلام</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سعر البيع</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زجاجات</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بائع</a:t>
            </a: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كشك</a:t>
            </a:r>
            <a:endParaRPr lang="de-DE" altLang="de-DE" sz="3600">
              <a:latin typeface="+mn-lt"/>
              <a:ea typeface="+mn-ea"/>
              <a:cs typeface="+mn-cs"/>
            </a:endParaRPr>
          </a:p>
        </p:txBody>
      </p:sp>
      <p:sp>
        <p:nvSpPr>
          <p:cNvPr id="112643" name="Rectangle 3"/>
          <p:cNvSpPr>
            <a:spLocks noGrp="1" noChangeArrowheads="1"/>
          </p:cNvSpPr>
          <p:nvPr>
            <p:ph idx="1"/>
          </p:nvPr>
        </p:nvSpPr>
        <p:spPr>
          <a:xfrm>
            <a:off x="411480" y="2203704"/>
            <a:ext cx="11338560" cy="4251960"/>
          </a:xfrm>
        </p:spPr>
        <p:txBody>
          <a:bodyPr>
            <a:noAutofit/>
          </a:bodyPr>
          <a:lstStyle/>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علامة كشك</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نقانق</a:t>
            </a:r>
          </a:p>
          <a:p>
            <a:pPr marL="342900" indent="-342900" rtl="1" eaLnBrk="1" hangingPunct="1">
              <a:lnSpc>
                <a:spcPct val="100000"/>
              </a:lnSpc>
              <a:spcBef>
                <a:spcPts val="1200"/>
              </a:spcBef>
              <a:buClr>
                <a:srgbClr val="004992"/>
              </a:buClr>
              <a:buSzPct val="80000"/>
              <a:buFont typeface="WingDings"/>
              <a:buChar char=""/>
            </a:pPr>
            <a:r>
              <a:rPr lang="ar-AE" altLang="de-DE" sz="2000">
                <a:solidFill>
                  <a:srgbClr val="004992"/>
                </a:solidFill>
              </a:rPr>
              <a:t>برميل القمامة</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مقعد</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الأعلام</a:t>
            </a:r>
          </a:p>
          <a:p>
            <a:pPr marL="342900" indent="-342900" rtl="1" eaLnBrk="1" hangingPunct="1">
              <a:lnSpc>
                <a:spcPct val="100000"/>
              </a:lnSpc>
              <a:spcBef>
                <a:spcPts val="1200"/>
              </a:spcBef>
              <a:buClr>
                <a:srgbClr val="004992"/>
              </a:buClr>
              <a:buSzPct val="80000"/>
              <a:buFont typeface="WingDings"/>
              <a:buChar char=""/>
            </a:pPr>
            <a:r>
              <a:rPr lang="ar-AE" altLang="de-DE" sz="2000">
                <a:solidFill>
                  <a:srgbClr val="004992"/>
                </a:solidFill>
              </a:rPr>
              <a:t>سعر البيع</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زجاجات</a:t>
            </a:r>
          </a:p>
          <a:p>
            <a:pPr marL="342900" indent="-342900" rtl="1" eaLnBrk="1" hangingPunct="1">
              <a:lnSpc>
                <a:spcPct val="100000"/>
              </a:lnSpc>
              <a:spcBef>
                <a:spcPts val="1200"/>
              </a:spcBef>
              <a:buClr>
                <a:srgbClr val="333333"/>
              </a:buClr>
              <a:buSzPct val="80000"/>
              <a:buFont typeface="WingDings"/>
              <a:buChar char=""/>
            </a:pPr>
            <a:r>
              <a:rPr lang="ar-AE" altLang="de-DE" sz="2000">
                <a:solidFill>
                  <a:srgbClr val="333333"/>
                </a:solidFill>
              </a:rPr>
              <a:t>بائع</a:t>
            </a: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13212"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2051"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حديقة</a:t>
            </a:r>
            <a:br>
              <a:rPr lang="ar-SA" sz="3600">
                <a:solidFill>
                  <a:srgbClr val="004992"/>
                </a:solidFill>
                <a:latin typeface="+mn-lt"/>
                <a:ea typeface="+mn-ea"/>
                <a:cs typeface="+mn-cs"/>
              </a:rPr>
            </a:br>
            <a:r>
              <a:rPr lang="ar-SA">
                <a:solidFill>
                  <a:srgbClr val="004992"/>
                </a:solidFill>
                <a:latin typeface="+mn-lt"/>
                <a:ea typeface="+mn-ea"/>
                <a:cs typeface="+mn-cs"/>
              </a:rPr>
              <a:t>ماذا ترى ؟ كيف انت واثق من رايك؟</a:t>
            </a:r>
            <a:endParaRPr lang="en-US">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مرش</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عباد الشمس</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مشتل أزهار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شجرة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مجرفة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أشعل النار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خرطوم مياه</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حديقة</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مرش</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عباد الشمس</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مشتل أزهار</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شجرة</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مجرفة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أشعل النار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خرطوم مياه</a:t>
            </a:r>
            <a:endParaRPr lang="en-US" sz="2000" dirty="0">
              <a:solidFill>
                <a:srgbClr val="333333"/>
              </a:solidFill>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pPr algn="r"/>
            <a:r>
              <a:rPr lang="ar-SA" altLang="ko-KR" sz="3600" spc="-5" dirty="0"/>
              <a:t>اختياري: فيديو كليب</a:t>
            </a:r>
            <a:endParaRPr lang="de-DE" sz="3600" dirty="0">
              <a:latin typeface="Calibri Light"/>
            </a:endParaRPr>
          </a:p>
        </p:txBody>
      </p:sp>
      <p:sp>
        <p:nvSpPr>
          <p:cNvPr id="2" name="Content Placeholder 1"/>
          <p:cNvSpPr>
            <a:spLocks noGrp="1"/>
          </p:cNvSpPr>
          <p:nvPr>
            <p:ph idx="1"/>
          </p:nvPr>
        </p:nvSpPr>
        <p:spPr/>
        <p:txBody>
          <a:bodyPr>
            <a:noAutofit/>
          </a:bodyPr>
          <a:lstStyle/>
          <a:p>
            <a:pPr lvl="0" algn="r" defTabSz="914400" eaLnBrk="0" fontAlgn="base" hangingPunct="0">
              <a:spcAft>
                <a:spcPct val="0"/>
              </a:spcAft>
            </a:pPr>
            <a:r>
              <a:rPr lang="ar-SA" altLang="ko-KR" sz="2400" dirty="0">
                <a:solidFill>
                  <a:srgbClr val="004992"/>
                </a:solidFill>
                <a:ea typeface="+mj-ea"/>
              </a:rPr>
              <a:t>اختياري: عروض الفيديو كليب الدي يعالج موضوع اليوم في موقع على شبكة الإنترنت في العنوان</a:t>
            </a:r>
            <a:r>
              <a:rPr lang="en-US" altLang="ko-KR" sz="2400" dirty="0">
                <a:solidFill>
                  <a:srgbClr val="004992"/>
                </a:solidFill>
                <a:ea typeface="+mj-ea"/>
              </a:rPr>
              <a:t>:</a:t>
            </a:r>
            <a:r>
              <a:rPr lang="de-DE" sz="2400" dirty="0">
                <a:solidFill>
                  <a:srgbClr val="004992"/>
                </a:solidFill>
                <a:latin typeface="Calibri Light"/>
                <a:ea typeface="+mj-ea"/>
              </a:rPr>
              <a:t> </a:t>
            </a:r>
            <a:br>
              <a:rPr lang="de-DE" sz="2400" dirty="0">
                <a:solidFill>
                  <a:srgbClr val="004992"/>
                </a:solidFill>
                <a:latin typeface="Calibri Light"/>
                <a:ea typeface="+mj-ea"/>
              </a:rPr>
            </a:br>
            <a:r>
              <a:rPr lang="de-DE" dirty="0">
                <a:solidFill>
                  <a:srgbClr val="004992"/>
                </a:solidFill>
                <a:latin typeface="Calibri Light"/>
                <a:ea typeface="+mj-ea"/>
                <a:hlinkClick r:id="rId3"/>
              </a:rPr>
              <a:t>http://www.uke.de/mct_videos</a:t>
            </a:r>
            <a:endParaRPr lang="de-DE" dirty="0">
              <a:solidFill>
                <a:srgbClr val="004992"/>
              </a:solidFill>
              <a:latin typeface="Calibri Light"/>
              <a:ea typeface="+mj-ea"/>
            </a:endParaRPr>
          </a:p>
          <a:p>
            <a:pPr lvl="0" algn="r" defTabSz="914400" eaLnBrk="0" fontAlgn="base" hangingPunct="0">
              <a:spcAft>
                <a:spcPct val="0"/>
              </a:spcAft>
            </a:pPr>
            <a:r>
              <a:rPr lang="ar-SA" altLang="ko-KR" sz="2400" dirty="0">
                <a:solidFill>
                  <a:srgbClr val="333333"/>
                </a:solidFill>
                <a:ea typeface="+mj-ea"/>
              </a:rPr>
              <a:t>بعد الفيديو، تناقش كيف هو ذات الصلة لموضوع اليوم</a:t>
            </a:r>
            <a:endParaRPr lang="de-DE" sz="2400" dirty="0">
              <a:solidFill>
                <a:srgbClr val="333333"/>
              </a:solidFill>
              <a:latin typeface="Calibri Light"/>
              <a:ea typeface="+mj-ea"/>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ar-SA" altLang="ko-KR" sz="1800" i="1" spc="-5" dirty="0">
                <a:solidFill>
                  <a:srgbClr val="333333"/>
                </a:solidFill>
                <a:latin typeface="+mn-lt"/>
                <a:ea typeface="+mn-ea"/>
              </a:rPr>
              <a:t>للمدربين</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algn="r" defTabSz="914400" rtl="1" eaLnBrk="0" fontAlgn="base" hangingPunct="0">
              <a:spcBef>
                <a:spcPts val="800"/>
              </a:spcBef>
              <a:spcAft>
                <a:spcPct val="0"/>
              </a:spcAft>
            </a:pPr>
            <a:r>
              <a:rPr lang="ar-SA" altLang="ko-KR" sz="1800" dirty="0">
                <a:solidFill>
                  <a:srgbClr val="333333"/>
                </a:solidFill>
                <a:latin typeface="+mn-lt"/>
                <a:ea typeface="+mn-ea"/>
              </a:rPr>
              <a:t>للمدربين: بعض لقطات الفيلم تحتوي على اللغة التي قد لا تكون مناسبة لجميع الجماهير من مختلف الثقافات. الرجاء بعناية الفيديو و الشاشة قبل أن تظهره</a:t>
            </a:r>
            <a:endParaRPr lang="de-DE" sz="1800" dirty="0">
              <a:solidFill>
                <a:srgbClr val="333333"/>
              </a:solidFill>
              <a:latin typeface="+mn-lt"/>
              <a:ea typeface="+mn-ea"/>
            </a:endParaRPr>
          </a:p>
        </p:txBody>
      </p:sp>
      <p:grpSp>
        <p:nvGrpSpPr>
          <p:cNvPr id="3" name="Group 2"/>
          <p:cNvGrpSpPr/>
          <p:nvPr/>
        </p:nvGrpSpPr>
        <p:grpSpPr>
          <a:xfrm>
            <a:off x="481720"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51</a:t>
            </a:fld>
            <a:endParaRPr lang="de-DE" altLang="de-DE"/>
          </a:p>
        </p:txBody>
      </p:sp>
    </p:spTree>
    <p:extLst>
      <p:ext uri="{BB962C8B-B14F-4D97-AF65-F5344CB8AC3E}">
        <p14:creationId xmlns:p14="http://schemas.microsoft.com/office/powerpoint/2010/main" val="6304143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65749"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51863740-7430-460F-8646-8D18884CF7DF}" type="slidenum">
              <a:rPr lang="en-US"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ترتيب الافكار</a:t>
            </a:r>
            <a:endParaRPr lang="de-DE" altLang="de-DE" sz="3600">
              <a:latin typeface="+mn-lt"/>
              <a:ea typeface="+mn-ea"/>
              <a:cs typeface="+mn-cs"/>
            </a:endParaRPr>
          </a:p>
        </p:txBody>
      </p:sp>
      <p:sp>
        <p:nvSpPr>
          <p:cNvPr id="124931" name="Rectangle 3"/>
          <p:cNvSpPr>
            <a:spLocks noGrp="1" noChangeArrowheads="1"/>
          </p:cNvSpPr>
          <p:nvPr>
            <p:ph idx="1"/>
          </p:nvPr>
        </p:nvSpPr>
        <p:spPr>
          <a:noFill/>
        </p:spPr>
        <p:txBody>
          <a:bodyPr>
            <a:noAutofit/>
          </a:bodyPr>
          <a:lstStyle/>
          <a:p>
            <a:pPr rtl="1" eaLnBrk="1" hangingPunct="1"/>
            <a:r>
              <a:rPr lang="ar-AE" altLang="de-DE" sz="2400" dirty="0">
                <a:solidFill>
                  <a:srgbClr val="333333"/>
                </a:solidFill>
              </a:rPr>
              <a:t>ماذا ترى في القسم؟</a:t>
            </a:r>
            <a:endParaRPr lang="ar-SA" altLang="de-DE" sz="2400" dirty="0">
              <a:solidFill>
                <a:srgbClr val="333333"/>
              </a:solidFill>
            </a:endParaRP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القسم</a:t>
            </a:r>
            <a:br>
              <a:rPr lang="ar-AE" altLang="de-DE" sz="3600">
                <a:solidFill>
                  <a:srgbClr val="004992"/>
                </a:solidFill>
                <a:latin typeface="+mn-lt"/>
                <a:ea typeface="+mn-ea"/>
                <a:cs typeface="+mn-cs"/>
              </a:rPr>
            </a:br>
            <a:r>
              <a:rPr lang="ar-AE" altLang="de-DE">
                <a:solidFill>
                  <a:srgbClr val="004992"/>
                </a:solidFill>
                <a:latin typeface="+mn-lt"/>
                <a:ea typeface="+mn-ea"/>
                <a:cs typeface="+mn-cs"/>
              </a:rPr>
              <a:t>ماذا ترى ؟ كيف انت واثق من رايك؟</a:t>
            </a:r>
            <a:endParaRPr lang="de-DE" altLang="de-DE">
              <a:solidFill>
                <a:srgbClr val="004992"/>
              </a:solidFill>
              <a:latin typeface="+mn-lt"/>
              <a:ea typeface="+mn-ea"/>
              <a:cs typeface="+mn-cs"/>
            </a:endParaRPr>
          </a:p>
        </p:txBody>
      </p:sp>
      <p:sp>
        <p:nvSpPr>
          <p:cNvPr id="126979" name="Rectangle 3"/>
          <p:cNvSpPr>
            <a:spLocks noGrp="1" noChangeArrowheads="1"/>
          </p:cNvSpPr>
          <p:nvPr>
            <p:ph idx="1"/>
          </p:nvPr>
        </p:nvSpPr>
        <p:spPr>
          <a:xfrm>
            <a:off x="411480" y="2203704"/>
            <a:ext cx="11338560" cy="4251960"/>
          </a:xfrm>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حقيبة ظهر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معلم</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خريطة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الكتب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مقاعد</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كرسي المعلم</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سبورة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حقيبة المعلم</a:t>
            </a:r>
            <a:endParaRPr lang="en-US" sz="2000" dirty="0">
              <a:solidFill>
                <a:srgbClr val="333333"/>
              </a:solidFill>
            </a:endParaRP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القسم</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حقيبة ظهر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معلم</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خريطة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الكتب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مقاعد</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كرسي المعلم</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سبورة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حقيبة المعلم</a:t>
            </a:r>
            <a:endParaRPr lang="en-US" sz="2000" dirty="0">
              <a:solidFill>
                <a:srgbClr val="333333"/>
              </a:solidFill>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6347"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صياد سمك</a:t>
            </a:r>
            <a:br>
              <a:rPr lang="ar-SA" sz="3600">
                <a:solidFill>
                  <a:srgbClr val="004992"/>
                </a:solidFill>
                <a:latin typeface="+mn-lt"/>
                <a:ea typeface="+mn-ea"/>
                <a:cs typeface="+mn-cs"/>
              </a:rPr>
            </a:br>
            <a:r>
              <a:rPr lang="ar-SA">
                <a:solidFill>
                  <a:srgbClr val="004992"/>
                </a:solidFill>
                <a:latin typeface="+mn-lt"/>
                <a:ea typeface="+mn-ea"/>
                <a:cs typeface="+mn-cs"/>
              </a:rPr>
              <a:t>ماذا ترى ؟ كيف انت واثق من رايك؟</a:t>
            </a:r>
            <a:endParaRPr lang="en-US">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أنبوب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دلو</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زر على قبعة</a:t>
            </a:r>
          </a:p>
          <a:p>
            <a:pPr marL="342900" lvl="0" indent="-342900" defTabSz="914377">
              <a:lnSpc>
                <a:spcPct val="100000"/>
              </a:lnSpc>
              <a:spcBef>
                <a:spcPts val="1200"/>
              </a:spcBef>
              <a:buClr>
                <a:srgbClr val="333333"/>
              </a:buClr>
              <a:buFont typeface="WingDings"/>
              <a:buChar char=""/>
            </a:pPr>
            <a:r>
              <a:rPr lang="ar-AE" altLang="de-DE" sz="2000">
                <a:solidFill>
                  <a:srgbClr val="333333"/>
                </a:solidFill>
              </a:rPr>
              <a:t>“سبورت” </a:t>
            </a:r>
            <a:r>
              <a:rPr lang="ar-AE" altLang="de-DE" sz="2000" dirty="0">
                <a:solidFill>
                  <a:srgbClr val="333333"/>
                </a:solidFill>
              </a:rPr>
              <a:t>علامة على القارب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قصبة الصيد</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سترة حمراء</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ماء</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سمك</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أنبوب</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دلو</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زر على قبعة</a:t>
            </a:r>
          </a:p>
          <a:p>
            <a:pPr marL="342900" lvl="0" indent="-342900" defTabSz="914377">
              <a:lnSpc>
                <a:spcPct val="100000"/>
              </a:lnSpc>
              <a:spcBef>
                <a:spcPts val="1200"/>
              </a:spcBef>
              <a:buClr>
                <a:srgbClr val="333333"/>
              </a:buClr>
              <a:buFont typeface="WingDings"/>
              <a:buChar char=""/>
            </a:pPr>
            <a:r>
              <a:rPr lang="ar-AE" altLang="de-DE" sz="2000">
                <a:solidFill>
                  <a:srgbClr val="333333"/>
                </a:solidFill>
              </a:rPr>
              <a:t>“سبورت” </a:t>
            </a:r>
            <a:r>
              <a:rPr lang="ar-AE" altLang="de-DE" sz="2000" dirty="0">
                <a:solidFill>
                  <a:srgbClr val="333333"/>
                </a:solidFill>
              </a:rPr>
              <a:t>علامة على القارب</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قصبة الصيد</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سترة حمراء</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ماء</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سمك</a:t>
            </a:r>
            <a:endParaRPr lang="en-US" sz="2000" dirty="0">
              <a:solidFill>
                <a:srgbClr val="333333"/>
              </a:solidFill>
            </a:endParaRPr>
          </a:p>
        </p:txBody>
      </p:sp>
      <p:sp>
        <p:nvSpPr>
          <p:cNvPr id="5" name="Title 4"/>
          <p:cNvSpPr>
            <a:spLocks noGrp="1"/>
          </p:cNvSpPr>
          <p:nvPr>
            <p:ph type="title"/>
          </p:nvPr>
        </p:nvSpPr>
        <p:spPr/>
        <p:txBody>
          <a:bodyPr/>
          <a:lstStyle/>
          <a:p>
            <a:r>
              <a:rPr lang="ar-SA" sz="3600">
                <a:solidFill>
                  <a:srgbClr val="004992"/>
                </a:solidFill>
                <a:latin typeface="+mn-lt"/>
                <a:ea typeface="+mn-ea"/>
                <a:cs typeface="+mn-cs"/>
              </a:rPr>
              <a:t>صياد سمك</a:t>
            </a:r>
            <a:endParaRPr lang="en-US" sz="3600">
              <a:solidFill>
                <a:srgbClr val="004992"/>
              </a:solidFill>
              <a:latin typeface="+mn-lt"/>
              <a:ea typeface="+mn-ea"/>
              <a:cs typeface="+mn-cs"/>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67250"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0980"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ترتيب الافكار</a:t>
            </a:r>
            <a:endParaRPr lang="de-DE" altLang="de-DE" sz="3600">
              <a:latin typeface="+mn-lt"/>
              <a:ea typeface="+mn-ea"/>
              <a:cs typeface="+mn-cs"/>
            </a:endParaRPr>
          </a:p>
        </p:txBody>
      </p:sp>
      <p:sp>
        <p:nvSpPr>
          <p:cNvPr id="139267" name="Rectangle 3"/>
          <p:cNvSpPr>
            <a:spLocks noGrp="1" noChangeArrowheads="1"/>
          </p:cNvSpPr>
          <p:nvPr>
            <p:ph idx="1"/>
          </p:nvPr>
        </p:nvSpPr>
        <p:spPr>
          <a:noFill/>
        </p:spPr>
        <p:txBody>
          <a:bodyPr>
            <a:noAutofit/>
          </a:bodyPr>
          <a:lstStyle/>
          <a:p>
            <a:r>
              <a:rPr lang="ar-AE" altLang="de-DE" sz="2400" dirty="0">
                <a:solidFill>
                  <a:srgbClr val="333333"/>
                </a:solidFill>
              </a:rPr>
              <a:t>ماذا ترى في الشارع؟</a:t>
            </a:r>
            <a:endParaRPr lang="ar-SA" altLang="de-DE" sz="2400" dirty="0">
              <a:solidFill>
                <a:srgbClr val="333333"/>
              </a:solidFill>
            </a:endParaRP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الشارع</a:t>
            </a:r>
            <a:br>
              <a:rPr lang="ar-SA" sz="3600">
                <a:solidFill>
                  <a:srgbClr val="004992"/>
                </a:solidFill>
                <a:latin typeface="+mn-lt"/>
                <a:ea typeface="+mn-ea"/>
                <a:cs typeface="+mn-cs"/>
              </a:rPr>
            </a:br>
            <a:r>
              <a:rPr lang="ar-SA">
                <a:solidFill>
                  <a:srgbClr val="004992"/>
                </a:solidFill>
                <a:latin typeface="+mn-lt"/>
                <a:ea typeface="+mn-ea"/>
                <a:cs typeface="+mn-cs"/>
              </a:rPr>
              <a:t>ماذا ترى ؟ كيف انت واثق من رايك؟</a:t>
            </a:r>
            <a:endParaRPr lang="en-US">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السيارات</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الشرطي</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طفل على دراجة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امرأة عجوز</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الضوءالأخضر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طريق عبور الراجلين</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علامة الوقوف</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المدينة</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الشارع</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السيارات</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الشرطي</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طفل على دراجة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امرأة عجوز</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الضوءالأخضر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طريق عبور الراجلين</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علامة الوقوف</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المدينة</a:t>
            </a:r>
            <a:endParaRPr lang="en-US" sz="20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2141"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ترتيب الافكار</a:t>
            </a:r>
            <a:endParaRPr lang="de-DE" altLang="de-DE" sz="3600">
              <a:latin typeface="+mn-lt"/>
              <a:ea typeface="+mn-ea"/>
              <a:cs typeface="+mn-cs"/>
            </a:endParaRPr>
          </a:p>
        </p:txBody>
      </p:sp>
      <p:sp>
        <p:nvSpPr>
          <p:cNvPr id="147459" name="Rectangle 3"/>
          <p:cNvSpPr>
            <a:spLocks noGrp="1" noChangeArrowheads="1"/>
          </p:cNvSpPr>
          <p:nvPr>
            <p:ph idx="1"/>
          </p:nvPr>
        </p:nvSpPr>
        <p:spPr>
          <a:noFill/>
        </p:spPr>
        <p:txBody>
          <a:bodyPr>
            <a:noAutofit/>
          </a:bodyPr>
          <a:lstStyle/>
          <a:p>
            <a:r>
              <a:rPr lang="ar-AE" altLang="de-DE" sz="2400" dirty="0">
                <a:solidFill>
                  <a:srgbClr val="333333"/>
                </a:solidFill>
              </a:rPr>
              <a:t>ماذا ترى عادة على الملعب؟</a:t>
            </a:r>
          </a:p>
          <a:p>
            <a:r>
              <a:rPr lang="ar-AE" altLang="de-DE" sz="2400" dirty="0">
                <a:solidFill>
                  <a:srgbClr val="333333"/>
                </a:solidFill>
              </a:rPr>
              <a:t>…</a:t>
            </a:r>
          </a:p>
          <a:p>
            <a:r>
              <a:rPr lang="ar-AE" altLang="de-DE" sz="2400" dirty="0">
                <a:solidFill>
                  <a:srgbClr val="333333"/>
                </a:solidFill>
              </a:rPr>
              <a:t>…</a:t>
            </a:r>
          </a:p>
          <a:p>
            <a:r>
              <a:rPr lang="ar-AE" altLang="de-DE" sz="2400" dirty="0">
                <a:solidFill>
                  <a:srgbClr val="333333"/>
                </a:solidFill>
              </a:rPr>
              <a:t>…</a:t>
            </a:r>
          </a:p>
          <a:p>
            <a:r>
              <a:rPr lang="ar-A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الملعب</a:t>
            </a:r>
            <a:br>
              <a:rPr lang="ar-SA" sz="3600">
                <a:solidFill>
                  <a:srgbClr val="004992"/>
                </a:solidFill>
                <a:latin typeface="+mn-lt"/>
                <a:ea typeface="+mn-ea"/>
                <a:cs typeface="+mn-cs"/>
              </a:rPr>
            </a:br>
            <a:r>
              <a:rPr lang="ar-SA">
                <a:solidFill>
                  <a:srgbClr val="004992"/>
                </a:solidFill>
                <a:latin typeface="+mn-lt"/>
                <a:ea typeface="+mn-ea"/>
                <a:cs typeface="+mn-cs"/>
              </a:rPr>
              <a:t>ماذا ترى ؟ كيف انت واثق من رايك؟</a:t>
            </a:r>
            <a:endParaRPr lang="en-US" dirty="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حرك</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لعة دائرية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طائرة ورقية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السكيتبورد</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كرة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الأشجار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لعبة التأرجح</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لعب الاطفال</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رمل</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الملعب</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حرك</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لعة دائرية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طائرة ورقية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السكيتبورد</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كرة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الأشجار</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لعبة التأرجح</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لعب الاطفال</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رمل</a:t>
            </a:r>
            <a:endParaRPr lang="en-US" sz="20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2475"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الزواج</a:t>
            </a:r>
            <a:br>
              <a:rPr lang="ar-SA" sz="3600">
                <a:solidFill>
                  <a:srgbClr val="004992"/>
                </a:solidFill>
                <a:latin typeface="+mn-lt"/>
                <a:ea typeface="+mn-ea"/>
                <a:cs typeface="+mn-cs"/>
              </a:rPr>
            </a:br>
            <a:r>
              <a:rPr lang="ar-SA">
                <a:solidFill>
                  <a:srgbClr val="004992"/>
                </a:solidFill>
                <a:latin typeface="+mn-lt"/>
                <a:ea typeface="+mn-ea"/>
                <a:cs typeface="+mn-cs"/>
              </a:rPr>
              <a:t>ماذا ترى ؟ كيف انت واثق من رايك؟</a:t>
            </a:r>
            <a:endParaRPr lang="en-US">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نوافذ الكنيسة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اصدقاء</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حجاب العروس</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فتاة مع الزهور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مقاعد</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باب</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الزواج</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نوافذ الكنيسة</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اصدقاء</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حجاب العروس</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فتاة مع الزهور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مقاعد</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باب</a:t>
            </a:r>
            <a:endParaRPr lang="en-US" sz="2000" dirty="0">
              <a:solidFill>
                <a:srgbClr val="333333"/>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2677"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12577"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كرة القدم</a:t>
            </a:r>
            <a:br>
              <a:rPr lang="ar-SA" sz="3600">
                <a:solidFill>
                  <a:srgbClr val="004992"/>
                </a:solidFill>
                <a:latin typeface="+mn-lt"/>
                <a:ea typeface="+mn-ea"/>
                <a:cs typeface="+mn-cs"/>
              </a:rPr>
            </a:br>
            <a:r>
              <a:rPr lang="ar-SA">
                <a:solidFill>
                  <a:srgbClr val="004992"/>
                </a:solidFill>
                <a:latin typeface="+mn-lt"/>
                <a:ea typeface="+mn-ea"/>
                <a:cs typeface="+mn-cs"/>
              </a:rPr>
              <a:t>ماذا ترى ؟ كيف انت واثق من رايك؟</a:t>
            </a:r>
            <a:endParaRPr lang="en-US">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اللوحة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هدف</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الملعب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لاعب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كرة القدم</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المشجعين</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إعلان</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الأعلام</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كرة القدم</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اللوحة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هدف</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الملعب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لاعب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كرة القدم</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المشجعين</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إعلان</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الأعلام</a:t>
            </a:r>
            <a:endParaRPr lang="en-US" sz="2000" dirty="0">
              <a:solidFill>
                <a:srgbClr val="333333"/>
              </a:solidFill>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7798"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فوق القمر</a:t>
            </a:r>
            <a:br>
              <a:rPr lang="ar-SA" sz="3600">
                <a:solidFill>
                  <a:srgbClr val="004992"/>
                </a:solidFill>
                <a:latin typeface="+mn-lt"/>
                <a:ea typeface="+mn-ea"/>
                <a:cs typeface="+mn-cs"/>
              </a:rPr>
            </a:br>
            <a:r>
              <a:rPr lang="ar-SA">
                <a:solidFill>
                  <a:srgbClr val="004992"/>
                </a:solidFill>
                <a:latin typeface="+mn-lt"/>
                <a:ea typeface="+mn-ea"/>
                <a:cs typeface="+mn-cs"/>
              </a:rPr>
              <a:t>ماذا ترى ؟ كيف انت واثق من رايك؟</a:t>
            </a:r>
            <a:endParaRPr lang="en-US">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حامل للصاروخ</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خزان الأكسجين</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قبعة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لحفرالقمر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فوهة الصاروخ</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كوكب على شكل هلال في الخلفية</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a:solidFill>
                  <a:srgbClr val="004992"/>
                </a:solidFill>
                <a:latin typeface="+mn-lt"/>
                <a:ea typeface="+mn-ea"/>
                <a:cs typeface="+mn-cs"/>
              </a:rPr>
              <a:t>فوق القمر</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حامل للصاروخ</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خزان الأكسجين</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قبعة</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لحفرالقمر</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فوهة الصاروخ</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كوكب على شكل هلال في الخلفية</a:t>
            </a:r>
            <a:endParaRPr lang="en-US" sz="2000" dirty="0">
              <a:solidFill>
                <a:srgbClr val="333333"/>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5253"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7" name="Footer Placeholder 6"/>
          <p:cNvSpPr>
            <a:spLocks noGrp="1"/>
          </p:cNvSpPr>
          <p:nvPr>
            <p:ph type="ftr" sz="quarter" idx="11"/>
          </p:nvPr>
        </p:nvSpPr>
        <p:spPr/>
        <p:txBody>
          <a:bodyPr/>
          <a:lstStyle/>
          <a:p>
            <a:pPr>
              <a:defRPr/>
            </a:pPr>
            <a:r>
              <a:rPr lang="ar-SA"/>
              <a:t>التدريب رقم 5 – الذاكرة</a:t>
            </a:r>
            <a:endParaRPr lang="de-DE"/>
          </a:p>
        </p:txBody>
      </p:sp>
      <p:sp>
        <p:nvSpPr>
          <p:cNvPr id="8" name="Slide Number Placeholder 7"/>
          <p:cNvSpPr>
            <a:spLocks noGrp="1"/>
          </p:cNvSpPr>
          <p:nvPr>
            <p:ph type="sldNum" sz="quarter" idx="12"/>
          </p:nvPr>
        </p:nvSpPr>
        <p:spPr/>
        <p:txBody>
          <a:bodyPr/>
          <a:lstStyle/>
          <a:p>
            <a:pPr>
              <a:defRPr/>
            </a:pPr>
            <a:fld id="{A982ECBB-3F09-4B4B-BF55-A2FB66382E68}" type="slidenum">
              <a:rPr lang="en-US" altLang="de-DE" smtClean="0"/>
              <a:pPr>
                <a:defRPr/>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3387"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51863740-7430-460F-8646-8D18884CF7DF}" type="slidenum">
              <a:rPr lang="en-US"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الإنقاذ</a:t>
            </a:r>
            <a:br>
              <a:rPr lang="ar-SA" sz="3600">
                <a:solidFill>
                  <a:srgbClr val="004992"/>
                </a:solidFill>
                <a:latin typeface="+mn-lt"/>
                <a:ea typeface="+mn-ea"/>
                <a:cs typeface="+mn-cs"/>
              </a:rPr>
            </a:br>
            <a:r>
              <a:rPr lang="ar-SA">
                <a:solidFill>
                  <a:srgbClr val="004992"/>
                </a:solidFill>
                <a:latin typeface="+mn-lt"/>
                <a:ea typeface="+mn-ea"/>
                <a:cs typeface="+mn-cs"/>
              </a:rPr>
              <a:t>ماذا ترى ؟ كيف انت واثق من رايك؟</a:t>
            </a:r>
            <a:endParaRPr lang="en-US">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هليكوبتر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زورق مطاطي</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غطاس</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انقلب قارب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ماء</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نقالة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المنقذ</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طيارة</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الإنقاذ</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هليكوبتر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زورق مطاطي</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غطاس</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انقلب قارب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ماء</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نقالة</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المنقذ</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طيارة</a:t>
            </a:r>
            <a:endParaRPr lang="en-US" sz="2000" dirty="0">
              <a:solidFill>
                <a:srgbClr val="333333"/>
              </a:solidFill>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4" name="Rectangle 4"/>
          <p:cNvSpPr>
            <a:spLocks noChangeArrowheads="1"/>
          </p:cNvSpPr>
          <p:nvPr/>
        </p:nvSpPr>
        <p:spPr bwMode="auto">
          <a:xfrm>
            <a:off x="8640367" y="5497513"/>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de-DE" altLang="de-DE" sz="800">
                <a:solidFill>
                  <a:srgbClr val="333333"/>
                </a:solidFill>
                <a:latin typeface="+mn-lt"/>
                <a:ea typeface="+mn-ea"/>
              </a:rPr>
              <a:t>© geobra Brandstätter </a:t>
            </a: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193"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51863740-7430-460F-8646-8D18884CF7DF}" type="slidenum">
              <a:rPr lang="en-US" altLang="de-DE" smtClean="0"/>
              <a:pPr>
                <a:defRPr/>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ترتيب الافكار</a:t>
            </a:r>
            <a:endParaRPr lang="de-DE" altLang="de-DE" sz="3600">
              <a:latin typeface="+mn-lt"/>
              <a:ea typeface="+mn-ea"/>
              <a:cs typeface="+mn-cs"/>
            </a:endParaRPr>
          </a:p>
        </p:txBody>
      </p:sp>
      <p:sp>
        <p:nvSpPr>
          <p:cNvPr id="186371" name="Rectangle 3"/>
          <p:cNvSpPr>
            <a:spLocks noGrp="1" noChangeArrowheads="1"/>
          </p:cNvSpPr>
          <p:nvPr>
            <p:ph idx="1"/>
          </p:nvPr>
        </p:nvSpPr>
        <p:spPr>
          <a:noFill/>
        </p:spPr>
        <p:txBody>
          <a:bodyPr>
            <a:noAutofit/>
          </a:bodyPr>
          <a:lstStyle/>
          <a:p>
            <a:r>
              <a:rPr lang="ar-AE" altLang="de-DE" sz="2400" dirty="0">
                <a:solidFill>
                  <a:srgbClr val="333333"/>
                </a:solidFill>
              </a:rPr>
              <a:t>ماذا ترى عادة في موقع للبناء؟</a:t>
            </a:r>
          </a:p>
          <a:p>
            <a:r>
              <a:rPr lang="ar-AE" altLang="de-DE" sz="2400" dirty="0">
                <a:solidFill>
                  <a:srgbClr val="333333"/>
                </a:solidFill>
              </a:rPr>
              <a:t>…</a:t>
            </a:r>
          </a:p>
          <a:p>
            <a:r>
              <a:rPr lang="ar-AE" altLang="de-DE" sz="2400" dirty="0">
                <a:solidFill>
                  <a:srgbClr val="333333"/>
                </a:solidFill>
              </a:rPr>
              <a:t>…</a:t>
            </a:r>
          </a:p>
          <a:p>
            <a:r>
              <a:rPr lang="ar-AE" altLang="de-DE" sz="2400" dirty="0">
                <a:solidFill>
                  <a:srgbClr val="333333"/>
                </a:solidFill>
              </a:rPr>
              <a:t>…</a:t>
            </a:r>
          </a:p>
          <a:p>
            <a:r>
              <a:rPr lang="ar-A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ar-SA"/>
              <a:t>التدريب رقم 5 – الذاكرة</a:t>
            </a:r>
            <a:endParaRPr lang="de-DE"/>
          </a:p>
        </p:txBody>
      </p:sp>
      <p:sp>
        <p:nvSpPr>
          <p:cNvPr id="5" name="Slide Number Placeholder 4"/>
          <p:cNvSpPr>
            <a:spLocks noGrp="1"/>
          </p:cNvSpPr>
          <p:nvPr>
            <p:ph type="sldNum" sz="quarter" idx="12"/>
          </p:nvPr>
        </p:nvSpPr>
        <p:spPr/>
        <p:txBody>
          <a:bodyPr/>
          <a:lstStyle/>
          <a:p>
            <a:pPr>
              <a:defRPr/>
            </a:pPr>
            <a:fld id="{A982ECBB-3F09-4B4B-BF55-A2FB66382E68}" type="slidenum">
              <a:rPr lang="en-US"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طريق الأعمال</a:t>
            </a:r>
            <a:br>
              <a:rPr lang="ar-SA" sz="3600">
                <a:solidFill>
                  <a:srgbClr val="004992"/>
                </a:solidFill>
                <a:latin typeface="+mn-lt"/>
                <a:ea typeface="+mn-ea"/>
                <a:cs typeface="+mn-cs"/>
              </a:rPr>
            </a:br>
            <a:r>
              <a:rPr lang="ar-SA">
                <a:solidFill>
                  <a:srgbClr val="004992"/>
                </a:solidFill>
                <a:latin typeface="+mn-lt"/>
                <a:ea typeface="+mn-ea"/>
                <a:cs typeface="+mn-cs"/>
              </a:rPr>
              <a:t>ماذا ترى ؟ كيف انت واثق من رايك؟</a:t>
            </a:r>
            <a:endParaRPr lang="en-US">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a:solidFill>
                  <a:srgbClr val="333333"/>
                </a:solidFill>
              </a:rPr>
              <a:t>أنابيب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عربة يدوية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حاجز</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حفارة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آلات ثقب الصخور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مجرفة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علامة الوقوف</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طريق الأعمال</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أنابيب</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عربة يدوية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حاجز</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حفارة</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آلات ثقب الصخور</a:t>
            </a:r>
          </a:p>
          <a:p>
            <a:pPr marL="342900" lvl="0" indent="-342900" defTabSz="914377">
              <a:lnSpc>
                <a:spcPct val="100000"/>
              </a:lnSpc>
              <a:spcBef>
                <a:spcPts val="1200"/>
              </a:spcBef>
              <a:buClr>
                <a:srgbClr val="333333"/>
              </a:buClr>
              <a:buFont typeface="WingDings"/>
              <a:buChar char=""/>
            </a:pPr>
            <a:r>
              <a:rPr lang="ar-AE" altLang="de-DE" sz="2000" dirty="0">
                <a:solidFill>
                  <a:srgbClr val="333333"/>
                </a:solidFill>
              </a:rPr>
              <a:t>مجرفة</a:t>
            </a:r>
          </a:p>
          <a:p>
            <a:pPr marL="342900" lvl="0" indent="-342900" defTabSz="914377">
              <a:lnSpc>
                <a:spcPct val="100000"/>
              </a:lnSpc>
              <a:spcBef>
                <a:spcPts val="1200"/>
              </a:spcBef>
              <a:buClr>
                <a:srgbClr val="004992"/>
              </a:buClr>
              <a:buFont typeface="WingDings"/>
              <a:buChar char=""/>
            </a:pPr>
            <a:r>
              <a:rPr lang="ar-AE" altLang="de-DE" sz="2000" dirty="0">
                <a:solidFill>
                  <a:srgbClr val="004992"/>
                </a:solidFill>
              </a:rPr>
              <a:t>علامة الوقوف</a:t>
            </a:r>
            <a:endParaRPr lang="en-US" sz="2000" dirty="0">
              <a:solidFill>
                <a:srgbClr val="004992"/>
              </a:solidFill>
            </a:endParaRPr>
          </a:p>
        </p:txBody>
      </p:sp>
      <p:sp>
        <p:nvSpPr>
          <p:cNvPr id="190468" name="Rectangle 7"/>
          <p:cNvSpPr>
            <a:spLocks noChangeArrowheads="1"/>
          </p:cNvSpPr>
          <p:nvPr/>
        </p:nvSpPr>
        <p:spPr bwMode="auto">
          <a:xfrm>
            <a:off x="4715045" y="5304028"/>
            <a:ext cx="294716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de-DE" altLang="de-DE" sz="800">
                <a:solidFill>
                  <a:srgbClr val="333333"/>
                </a:solidFill>
                <a:latin typeface="+mn-lt"/>
                <a:ea typeface="+mn-ea"/>
              </a:rPr>
              <a:t>© geobra Brandstätter </a:t>
            </a: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ar-SA" altLang="de-DE" sz="1800" b="1" dirty="0">
                <a:latin typeface="Calibri Light"/>
              </a:rPr>
              <a:t>= لم يقدم</a:t>
            </a:r>
            <a:endParaRPr lang="de-DE" altLang="de-DE" sz="1800" b="1" dirty="0">
              <a:latin typeface="Calibri Light"/>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نقل إلى الحياة اليومية</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lnSpc>
                <a:spcPct val="100000"/>
              </a:lnSpc>
              <a:spcBef>
                <a:spcPts val="1200"/>
              </a:spcBef>
            </a:pPr>
            <a:r>
              <a:rPr lang="ar-AE" altLang="de-DE" sz="2400" b="1" dirty="0">
                <a:solidFill>
                  <a:srgbClr val="333333"/>
                </a:solidFill>
              </a:rPr>
              <a:t>أهداف التعلم:</a:t>
            </a:r>
          </a:p>
          <a:p>
            <a:pPr marL="342900" lvl="0" indent="-342900" defTabSz="914377">
              <a:lnSpc>
                <a:spcPct val="100000"/>
              </a:lnSpc>
              <a:spcBef>
                <a:spcPts val="1200"/>
              </a:spcBef>
              <a:buClr>
                <a:srgbClr val="004992"/>
              </a:buClr>
              <a:buFont typeface="WingDings"/>
              <a:buChar char=""/>
            </a:pPr>
            <a:r>
              <a:rPr lang="ar-AE" altLang="de-DE" sz="2400" dirty="0">
                <a:solidFill>
                  <a:srgbClr val="004992"/>
                </a:solidFill>
              </a:rPr>
              <a:t>يمكن أن ذاكرتنا تكون احيانا خاطئة!</a:t>
            </a:r>
            <a:br>
              <a:rPr lang="ar-SA" altLang="de-DE" sz="2400" dirty="0">
                <a:solidFill>
                  <a:srgbClr val="004992"/>
                </a:solidFill>
              </a:rPr>
            </a:br>
            <a:r>
              <a:rPr lang="ar-AE" altLang="de-DE" sz="2400" dirty="0">
                <a:solidFill>
                  <a:srgbClr val="333333"/>
                </a:solidFill>
              </a:rPr>
              <a:t>وخاصة بالنسبة للأحداث الهامة (شهادة للشرطة او مشاجرة الخ)، نضع في اعتبارنا, إذا كنت لا تستطيع تذكر تفاصيل حية عن الحدث:</a:t>
            </a:r>
          </a:p>
          <a:p>
            <a:pPr marL="774827" lvl="3" indent="-342900" defTabSz="914377">
              <a:lnSpc>
                <a:spcPct val="100000"/>
              </a:lnSpc>
              <a:spcBef>
                <a:spcPts val="1200"/>
              </a:spcBef>
              <a:buClr>
                <a:srgbClr val="333333"/>
              </a:buClr>
              <a:buFont typeface="WingDings"/>
              <a:buChar char=""/>
            </a:pPr>
            <a:r>
              <a:rPr lang="ar-AE" altLang="de-DE" sz="2400" dirty="0">
                <a:solidFill>
                  <a:srgbClr val="004992"/>
                </a:solidFill>
              </a:rPr>
              <a:t>تدكر انه من الممكن ان ذاكرتك ليست دائما صحيحة.</a:t>
            </a: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نقل إلى الحياة اليومية</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lnSpc>
                <a:spcPct val="100000"/>
              </a:lnSpc>
              <a:spcBef>
                <a:spcPts val="1200"/>
              </a:spcBef>
            </a:pPr>
            <a:r>
              <a:rPr lang="ar-AE" altLang="de-DE" sz="2400" b="1" dirty="0">
                <a:solidFill>
                  <a:srgbClr val="333333"/>
                </a:solidFill>
              </a:rPr>
              <a:t>أهداف التعلم:</a:t>
            </a:r>
          </a:p>
          <a:p>
            <a:pPr marL="342900" lvl="0" indent="-342900" defTabSz="914377">
              <a:lnSpc>
                <a:spcPct val="100000"/>
              </a:lnSpc>
              <a:spcBef>
                <a:spcPts val="1200"/>
              </a:spcBef>
              <a:buClr>
                <a:srgbClr val="004992"/>
              </a:buClr>
              <a:buFont typeface="WingDings"/>
              <a:buChar char=""/>
            </a:pPr>
            <a:r>
              <a:rPr lang="ar-AE" altLang="de-DE" sz="2400" dirty="0">
                <a:solidFill>
                  <a:srgbClr val="004992"/>
                </a:solidFill>
              </a:rPr>
              <a:t>يمكن أن ذاكرتنا تكون احيانا خاطئة!</a:t>
            </a:r>
            <a:br>
              <a:rPr lang="ar-SA" altLang="de-DE" sz="2400" dirty="0">
                <a:solidFill>
                  <a:srgbClr val="004992"/>
                </a:solidFill>
              </a:rPr>
            </a:br>
            <a:r>
              <a:rPr lang="ar-AE" altLang="de-DE" sz="2400" dirty="0">
                <a:solidFill>
                  <a:srgbClr val="333333"/>
                </a:solidFill>
              </a:rPr>
              <a:t>وخاصة بالنسبة للأحداث الهامة (شهادة للشرطة او مشاجرة الخ)، نضع في اعتبارنا, إذا كنت لا تستطيع تذكر تفاصيل حية عن الحدث:</a:t>
            </a:r>
          </a:p>
          <a:p>
            <a:pPr marL="774827" lvl="3" indent="-342900" defTabSz="914377">
              <a:lnSpc>
                <a:spcPct val="100000"/>
              </a:lnSpc>
              <a:spcBef>
                <a:spcPts val="1200"/>
              </a:spcBef>
              <a:buClr>
                <a:srgbClr val="333333"/>
              </a:buClr>
              <a:buFont typeface="WingDings"/>
              <a:buChar char=""/>
            </a:pPr>
            <a:r>
              <a:rPr lang="ar-AE" altLang="de-DE" sz="2400" dirty="0">
                <a:solidFill>
                  <a:srgbClr val="004992"/>
                </a:solidFill>
              </a:rPr>
              <a:t>تدكر انه من الممكن ان ذاكرتك ليست دائما صحيحة.</a:t>
            </a:r>
          </a:p>
          <a:p>
            <a:pPr marL="774827" lvl="3" indent="-342900" defTabSz="914377">
              <a:lnSpc>
                <a:spcPct val="100000"/>
              </a:lnSpc>
              <a:spcBef>
                <a:spcPts val="1200"/>
              </a:spcBef>
              <a:buClr>
                <a:srgbClr val="333333"/>
              </a:buClr>
              <a:buFont typeface="WingDings"/>
              <a:buChar char=""/>
            </a:pPr>
            <a:r>
              <a:rPr lang="ar-AE" altLang="de-DE" sz="2400" dirty="0">
                <a:solidFill>
                  <a:srgbClr val="004992"/>
                </a:solidFill>
              </a:rPr>
              <a:t>ابحث عن معلومات إضافية (على سبيل المثال الشهداء).</a:t>
            </a:r>
            <a:br>
              <a:rPr lang="ar-SA" altLang="de-DE" sz="2400" dirty="0">
                <a:solidFill>
                  <a:srgbClr val="004992"/>
                </a:solidFill>
              </a:rPr>
            </a:b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84</a:t>
            </a:fld>
            <a:endParaRPr lang="de-DE" altLang="de-DE"/>
          </a:p>
        </p:txBody>
      </p:sp>
    </p:spTree>
    <p:extLst>
      <p:ext uri="{BB962C8B-B14F-4D97-AF65-F5344CB8AC3E}">
        <p14:creationId xmlns:p14="http://schemas.microsoft.com/office/powerpoint/2010/main" val="1860428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SA" sz="3600">
                <a:solidFill>
                  <a:srgbClr val="004992"/>
                </a:solidFill>
                <a:latin typeface="+mn-lt"/>
                <a:ea typeface="+mn-ea"/>
                <a:cs typeface="+mn-cs"/>
              </a:rPr>
              <a:t>نقل إلى الحياة اليومية</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lnSpc>
                <a:spcPct val="100000"/>
              </a:lnSpc>
              <a:spcBef>
                <a:spcPts val="1200"/>
              </a:spcBef>
            </a:pPr>
            <a:r>
              <a:rPr lang="ar-AE" altLang="de-DE" sz="2400" b="1" dirty="0">
                <a:solidFill>
                  <a:srgbClr val="333333"/>
                </a:solidFill>
              </a:rPr>
              <a:t>أهداف التعلم:</a:t>
            </a:r>
          </a:p>
          <a:p>
            <a:pPr marL="342900" lvl="0" indent="-342900" defTabSz="914377">
              <a:lnSpc>
                <a:spcPct val="100000"/>
              </a:lnSpc>
              <a:spcBef>
                <a:spcPts val="1200"/>
              </a:spcBef>
              <a:buClr>
                <a:srgbClr val="004992"/>
              </a:buClr>
              <a:buFont typeface="WingDings"/>
              <a:buChar char=""/>
            </a:pPr>
            <a:r>
              <a:rPr lang="ar-AE" altLang="de-DE" sz="2400" dirty="0">
                <a:solidFill>
                  <a:srgbClr val="004992"/>
                </a:solidFill>
              </a:rPr>
              <a:t>يمكن أن ذاكرتنا تكون احيانا خاطئة!</a:t>
            </a:r>
            <a:br>
              <a:rPr lang="ar-SA" altLang="de-DE" sz="2400" dirty="0">
                <a:solidFill>
                  <a:srgbClr val="004992"/>
                </a:solidFill>
              </a:rPr>
            </a:br>
            <a:r>
              <a:rPr lang="ar-AE" altLang="de-DE" sz="2400" dirty="0">
                <a:solidFill>
                  <a:srgbClr val="333333"/>
                </a:solidFill>
              </a:rPr>
              <a:t>وخاصة بالنسبة للأحداث الهامة (شهادة للشرطة او مشاجرة الخ)، نضع في اعتبارنا, إذا كنت لا تستطيع تذكر تفاصيل حية عن الحدث:</a:t>
            </a:r>
          </a:p>
          <a:p>
            <a:pPr marL="774827" lvl="3" indent="-342900" defTabSz="914377">
              <a:lnSpc>
                <a:spcPct val="100000"/>
              </a:lnSpc>
              <a:spcBef>
                <a:spcPts val="1200"/>
              </a:spcBef>
              <a:buClr>
                <a:srgbClr val="333333"/>
              </a:buClr>
              <a:buFont typeface="WingDings"/>
              <a:buChar char=""/>
            </a:pPr>
            <a:r>
              <a:rPr lang="ar-AE" altLang="de-DE" sz="2400" dirty="0">
                <a:solidFill>
                  <a:srgbClr val="004992"/>
                </a:solidFill>
              </a:rPr>
              <a:t>تدكر انه من الممكن ان ذاكرتك ليست دائما صحيحة.</a:t>
            </a:r>
          </a:p>
          <a:p>
            <a:pPr marL="774827" lvl="3" indent="-342900" defTabSz="914377">
              <a:lnSpc>
                <a:spcPct val="100000"/>
              </a:lnSpc>
              <a:spcBef>
                <a:spcPts val="1200"/>
              </a:spcBef>
              <a:buClr>
                <a:srgbClr val="333333"/>
              </a:buClr>
              <a:buFont typeface="WingDings"/>
              <a:buChar char=""/>
            </a:pPr>
            <a:r>
              <a:rPr lang="ar-AE" altLang="de-DE" sz="2400" dirty="0">
                <a:solidFill>
                  <a:srgbClr val="004992"/>
                </a:solidFill>
              </a:rPr>
              <a:t>ابحث عن معلومات إضافية (على سبيل المثال الشهداء).</a:t>
            </a:r>
            <a:br>
              <a:rPr lang="ar-SA" altLang="de-DE" sz="2400" dirty="0">
                <a:solidFill>
                  <a:srgbClr val="004992"/>
                </a:solidFill>
              </a:rPr>
            </a:br>
            <a:r>
              <a:rPr lang="ar-AE" altLang="de-DE" sz="2400" u="sng" dirty="0">
                <a:solidFill>
                  <a:srgbClr val="333333"/>
                </a:solidFill>
              </a:rPr>
              <a:t>على سبيل المثال:</a:t>
            </a:r>
            <a:r>
              <a:rPr lang="ar-AE" altLang="de-DE" sz="2400" dirty="0">
                <a:solidFill>
                  <a:srgbClr val="333333"/>
                </a:solidFill>
              </a:rPr>
              <a:t> انت تشاجرت مع شخص ما، وتذكر بشكل مبهم أنه ادلى بتصريحات مهينة لك.</a:t>
            </a:r>
            <a:br>
              <a:rPr lang="ar-SA" altLang="de-DE" sz="2400" dirty="0">
                <a:solidFill>
                  <a:srgbClr val="333333"/>
                </a:solidFill>
              </a:rPr>
            </a:br>
            <a:r>
              <a:rPr lang="ar-AE" altLang="de-DE" sz="2400" dirty="0">
                <a:solidFill>
                  <a:srgbClr val="333333"/>
                </a:solidFill>
              </a:rPr>
              <a:t>تذكر أن الذاكرة قد تكون لعبت حيلة عليك أو قد تكون التفاصيل مشوهة. أيضا، اسال الناس الذين كانوا حاضرين في هذه المناسبة مدا يتذكرون.</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5 – الذاكرة</a:t>
            </a:r>
            <a:endParaRPr lang="de-DE"/>
          </a:p>
        </p:txBody>
      </p:sp>
      <p:sp>
        <p:nvSpPr>
          <p:cNvPr id="7" name="Slide Number Placeholder 6"/>
          <p:cNvSpPr>
            <a:spLocks noGrp="1"/>
          </p:cNvSpPr>
          <p:nvPr>
            <p:ph type="sldNum" sz="quarter" idx="12"/>
          </p:nvPr>
        </p:nvSpPr>
        <p:spPr/>
        <p:txBody>
          <a:bodyPr/>
          <a:lstStyle/>
          <a:p>
            <a:pPr>
              <a:defRPr/>
            </a:pPr>
            <a:fld id="{A982ECBB-3F09-4B4B-BF55-A2FB66382E68}" type="slidenum">
              <a:rPr lang="en-US" altLang="de-DE" smtClean="0"/>
              <a:pPr>
                <a:defRPr/>
              </a:pPr>
              <a:t>85</a:t>
            </a:fld>
            <a:endParaRPr lang="de-DE" altLang="de-DE"/>
          </a:p>
        </p:txBody>
      </p:sp>
    </p:spTree>
    <p:extLst>
      <p:ext uri="{BB962C8B-B14F-4D97-AF65-F5344CB8AC3E}">
        <p14:creationId xmlns:p14="http://schemas.microsoft.com/office/powerpoint/2010/main" val="40563746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dirty="0">
                <a:latin typeface="+mn-lt"/>
                <a:ea typeface="+mn-ea"/>
                <a:cs typeface="+mn-cs"/>
              </a:rPr>
              <a:t> ما علاقة هدا بمرض البيشوج؟</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ar-AE" altLang="de-DE" sz="2400" dirty="0">
                <a:solidFill>
                  <a:srgbClr val="333333"/>
                </a:solidFill>
              </a:rPr>
              <a:t>خلال حالة البسيشوج الناس عرضة لتذكر الأشياء التي لم تحدث على الإطلاق، أو حدثت بطريقة مختلفة.</a:t>
            </a:r>
            <a:r>
              <a:rPr lang="he-IL" altLang="de-DE" sz="2400" dirty="0">
                <a:solidFill>
                  <a:srgbClr val="333333"/>
                </a:solidFill>
              </a:rPr>
              <a:t> </a:t>
            </a:r>
            <a:endParaRPr lang="ar-SA"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A982ECBB-3F09-4B4B-BF55-A2FB66382E68}" type="slidenum">
              <a:rPr lang="en-US" altLang="de-DE" smtClean="0"/>
              <a:pPr>
                <a:defRPr/>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dirty="0">
                <a:latin typeface="+mn-lt"/>
                <a:ea typeface="+mn-ea"/>
                <a:cs typeface="+mn-cs"/>
              </a:rPr>
              <a:t> ما علاقة هدا بمرض البيشوج؟</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ar-AE" altLang="de-DE" sz="2400" dirty="0">
                <a:solidFill>
                  <a:srgbClr val="333333"/>
                </a:solidFill>
              </a:rPr>
              <a:t>خلال حالة البسيشوج الناس عرضة لتذكر الأشياء التي لم تحدث على الإطلاق، أو حدثت بطريقة مختلفة.</a:t>
            </a:r>
            <a:r>
              <a:rPr lang="he-IL" altLang="de-DE" sz="2400" dirty="0">
                <a:solidFill>
                  <a:srgbClr val="333333"/>
                </a:solidFill>
              </a:rPr>
              <a:t> </a:t>
            </a:r>
            <a:endParaRPr lang="ar-SA" altLang="de-DE" sz="2400" dirty="0">
              <a:solidFill>
                <a:srgbClr val="333333"/>
              </a:solidFill>
            </a:endParaRPr>
          </a:p>
          <a:p>
            <a:pPr lvl="0" defTabSz="914400" fontAlgn="base">
              <a:lnSpc>
                <a:spcPct val="100000"/>
              </a:lnSpc>
              <a:spcBef>
                <a:spcPts val="1200"/>
              </a:spcBef>
            </a:pPr>
            <a:r>
              <a:rPr lang="ar-AE" altLang="de-DE" sz="2400" dirty="0">
                <a:solidFill>
                  <a:srgbClr val="004992"/>
                </a:solidFill>
              </a:rPr>
              <a:t>على سبيل المثال: </a:t>
            </a:r>
            <a:r>
              <a:rPr lang="ar-AE" altLang="de-DE" sz="2400" dirty="0">
                <a:solidFill>
                  <a:srgbClr val="333333"/>
                </a:solidFill>
              </a:rPr>
              <a:t>ليلى مقتنعة بأن شخصا ما قد سرق دراجتها.</a:t>
            </a:r>
            <a:endParaRPr lang="ar-SA" altLang="de-DE" sz="2400" dirty="0">
              <a:solidFill>
                <a:srgbClr val="333333"/>
              </a:solidFill>
            </a:endParaRPr>
          </a:p>
          <a:p>
            <a:pPr lvl="0" defTabSz="914400" fontAlgn="base">
              <a:lnSpc>
                <a:spcPct val="100000"/>
              </a:lnSpc>
              <a:spcBef>
                <a:spcPts val="1200"/>
              </a:spcBef>
            </a:pPr>
            <a:r>
              <a:rPr lang="ar-AE" altLang="de-DE" sz="2400" dirty="0">
                <a:solidFill>
                  <a:srgbClr val="004992"/>
                </a:solidFill>
              </a:rPr>
              <a:t>خلفية: </a:t>
            </a:r>
            <a:r>
              <a:rPr lang="ar-AE" altLang="de-DE" sz="2400" dirty="0">
                <a:solidFill>
                  <a:srgbClr val="333333"/>
                </a:solidFill>
              </a:rPr>
              <a:t>دراجتا ليست أمام باب المنزل كالمعتاد وانها 100٪ على يقين من أنها تركها هناك الليلة الماضية.ثم ترى دراجتها مقفلة امام سوبر ماركت المجاور، و هي على وشك استدعاء الشرطة لانا تشتبه في أن السارق هو في السوبر ماركت. بالنسبة لهاهذا الحادث هو دليل​​آخر يشير لمؤامرة ضدها منذ سرقت محفظته قبل 3</a:t>
            </a:r>
            <a:r>
              <a:rPr lang="de-DE" altLang="de-DE" sz="2400" dirty="0">
                <a:solidFill>
                  <a:srgbClr val="333333"/>
                </a:solidFill>
              </a:rPr>
              <a:t> </a:t>
            </a:r>
            <a:r>
              <a:rPr lang="ar-AE" altLang="de-DE" sz="2400" dirty="0">
                <a:solidFill>
                  <a:srgbClr val="333333"/>
                </a:solidFill>
              </a:rPr>
              <a:t>أسابيع.</a:t>
            </a:r>
            <a:endParaRPr lang="ar-SA" altLang="de-DE" sz="2400" dirty="0">
              <a:solidFill>
                <a:srgbClr val="333333"/>
              </a:solidFill>
            </a:endParaRPr>
          </a:p>
          <a:p>
            <a:pPr lvl="0" defTabSz="914400" fontAlgn="base">
              <a:lnSpc>
                <a:spcPct val="100000"/>
              </a:lnSpc>
              <a:spcBef>
                <a:spcPts val="1200"/>
              </a:spcBef>
            </a:pPr>
            <a:r>
              <a:rPr lang="ar-AE" altLang="de-DE" sz="2400" dirty="0">
                <a:solidFill>
                  <a:srgbClr val="004992"/>
                </a:solidFill>
              </a:rPr>
              <a:t>ولكن: </a:t>
            </a:r>
            <a:r>
              <a:rPr lang="ar-AE" altLang="de-DE" sz="2400" dirty="0">
                <a:solidFill>
                  <a:srgbClr val="333333"/>
                </a:solidFill>
              </a:rPr>
              <a:t>في كشك الهاتف، ليلى وضعت يدها في جيبها وتلاحظ مفتاح الدراجة. وتتذكر فجأة أنها هي نفسها تركت الدراجة امام سوبر ماركت.</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A982ECBB-3F09-4B4B-BF55-A2FB66382E68}" type="slidenum">
              <a:rPr lang="en-US" altLang="de-DE" smtClean="0"/>
              <a:pPr>
                <a:defRPr/>
              </a:pPr>
              <a:t>87</a:t>
            </a:fld>
            <a:endParaRPr lang="de-DE" altLang="de-DE"/>
          </a:p>
        </p:txBody>
      </p:sp>
    </p:spTree>
    <p:extLst>
      <p:ext uri="{BB962C8B-B14F-4D97-AF65-F5344CB8AC3E}">
        <p14:creationId xmlns:p14="http://schemas.microsoft.com/office/powerpoint/2010/main" val="192858232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dirty="0">
                <a:latin typeface="+mn-lt"/>
                <a:ea typeface="+mn-ea"/>
                <a:cs typeface="+mn-cs"/>
              </a:rPr>
              <a:t> ما علاقة هدا بمرض البيشوج؟</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ar-AE" altLang="de-DE" sz="2400" dirty="0">
                <a:solidFill>
                  <a:srgbClr val="333333"/>
                </a:solidFill>
              </a:rPr>
              <a:t>خلال حالة البسيشوج الناس عرضة لتذكر الأشياء التي لم تحدث على الإطلاق، أو حدثت بطريقة مختلفة.</a:t>
            </a:r>
            <a:r>
              <a:rPr lang="he-IL" altLang="de-DE" sz="2400" dirty="0">
                <a:solidFill>
                  <a:srgbClr val="333333"/>
                </a:solidFill>
              </a:rPr>
              <a:t> </a:t>
            </a:r>
            <a:endParaRPr lang="ar-SA" altLang="de-DE" sz="2400" dirty="0">
              <a:solidFill>
                <a:srgbClr val="333333"/>
              </a:solidFill>
            </a:endParaRPr>
          </a:p>
          <a:p>
            <a:pPr lvl="0" defTabSz="914400" fontAlgn="base">
              <a:lnSpc>
                <a:spcPct val="100000"/>
              </a:lnSpc>
              <a:spcBef>
                <a:spcPts val="1200"/>
              </a:spcBef>
            </a:pPr>
            <a:r>
              <a:rPr lang="ar-AE" altLang="de-DE" sz="2400" dirty="0">
                <a:solidFill>
                  <a:srgbClr val="004992"/>
                </a:solidFill>
              </a:rPr>
              <a:t>على سبيل المثال: </a:t>
            </a:r>
            <a:r>
              <a:rPr lang="ar-AE" altLang="de-DE" sz="2400" dirty="0">
                <a:solidFill>
                  <a:srgbClr val="333333"/>
                </a:solidFill>
              </a:rPr>
              <a:t>ليلى مقتنعة بأن شخصا ما قد سرق دراجتها.</a:t>
            </a:r>
            <a:endParaRPr lang="ar-SA" altLang="de-DE" sz="2400" dirty="0">
              <a:solidFill>
                <a:srgbClr val="333333"/>
              </a:solidFill>
            </a:endParaRPr>
          </a:p>
          <a:p>
            <a:pPr lvl="0" defTabSz="914400" fontAlgn="base">
              <a:lnSpc>
                <a:spcPct val="100000"/>
              </a:lnSpc>
              <a:spcBef>
                <a:spcPts val="1200"/>
              </a:spcBef>
            </a:pPr>
            <a:r>
              <a:rPr lang="ar-AE" altLang="de-DE" sz="2400" dirty="0">
                <a:solidFill>
                  <a:srgbClr val="004992"/>
                </a:solidFill>
              </a:rPr>
              <a:t>خلفية: </a:t>
            </a:r>
            <a:r>
              <a:rPr lang="ar-AE" altLang="de-DE" sz="2400" dirty="0">
                <a:solidFill>
                  <a:srgbClr val="333333"/>
                </a:solidFill>
              </a:rPr>
              <a:t>دراجتا ليست أمام باب المنزل كالمعتاد وانها 100٪ على يقين من أنها تركها هناك الليلة الماضية.ثم ترى دراجتها مقفلة امام سوبر ماركت المجاور، و هي على وشك استدعاء الشرطة لانا تشتبه في أن السارق هو في السوبر ماركت. بالنسبة لهاهذا الحادث هو دليل​​آخر يشير لمؤامرة ضدها منذ سرقت محفظته قبل 3</a:t>
            </a:r>
            <a:r>
              <a:rPr lang="de-DE" altLang="de-DE" sz="2400" dirty="0">
                <a:solidFill>
                  <a:srgbClr val="333333"/>
                </a:solidFill>
              </a:rPr>
              <a:t> </a:t>
            </a:r>
            <a:r>
              <a:rPr lang="ar-AE" altLang="de-DE" sz="2400" dirty="0">
                <a:solidFill>
                  <a:srgbClr val="333333"/>
                </a:solidFill>
              </a:rPr>
              <a:t>أسابيع.</a:t>
            </a:r>
            <a:endParaRPr lang="ar-SA" altLang="de-DE" sz="2400" dirty="0">
              <a:solidFill>
                <a:srgbClr val="333333"/>
              </a:solidFill>
            </a:endParaRPr>
          </a:p>
          <a:p>
            <a:pPr lvl="0" defTabSz="914400" fontAlgn="base">
              <a:lnSpc>
                <a:spcPct val="100000"/>
              </a:lnSpc>
              <a:spcBef>
                <a:spcPts val="1200"/>
              </a:spcBef>
            </a:pPr>
            <a:r>
              <a:rPr lang="ar-AE" altLang="de-DE" sz="2400" dirty="0">
                <a:solidFill>
                  <a:srgbClr val="004992"/>
                </a:solidFill>
              </a:rPr>
              <a:t>ولكن: </a:t>
            </a:r>
            <a:r>
              <a:rPr lang="ar-AE" altLang="de-DE" sz="2400" dirty="0">
                <a:solidFill>
                  <a:srgbClr val="333333"/>
                </a:solidFill>
              </a:rPr>
              <a:t>في كشك الهاتف، ليلى وضعت يدها في جيبها وتلاحظ مفتاح الدراجة. وتتذكر فجأة أنها هي نفسها تركت الدراجة امام سوبر ماركت.</a:t>
            </a:r>
            <a:endParaRPr lang="de-DE" altLang="de-DE" sz="2400" dirty="0">
              <a:solidFill>
                <a:srgbClr val="333333"/>
              </a:solidFill>
            </a:endParaRPr>
          </a:p>
          <a:p>
            <a:pPr lvl="0" defTabSz="914400" fontAlgn="base">
              <a:lnSpc>
                <a:spcPct val="100000"/>
              </a:lnSpc>
              <a:spcBef>
                <a:spcPts val="1200"/>
              </a:spcBef>
            </a:pPr>
            <a:r>
              <a:rPr lang="ar-AE" altLang="de-DE" sz="2400" dirty="0">
                <a:solidFill>
                  <a:srgbClr val="333333"/>
                </a:solidFill>
              </a:rPr>
              <a:t>ذكريات كاذبة تنشأ عندما نكون خائفون أو تحت الكثير من الضغط. قبل استخلاص النتائج : فكر جيدا كيف هي افتراضاتك و افكارك، وتذكر جيدا! أيضا أن تأخذ في الاعتبار ما يلي: وبالمقارنة مع الذكريات الحقيقية، ذكريات كاذبةغالبا ما تكون غامضة!</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6" name="Slide Number Placeholder 5"/>
          <p:cNvSpPr>
            <a:spLocks noGrp="1"/>
          </p:cNvSpPr>
          <p:nvPr>
            <p:ph type="sldNum" sz="quarter" idx="12"/>
          </p:nvPr>
        </p:nvSpPr>
        <p:spPr/>
        <p:txBody>
          <a:bodyPr/>
          <a:lstStyle/>
          <a:p>
            <a:pPr>
              <a:defRPr/>
            </a:pPr>
            <a:fld id="{A982ECBB-3F09-4B4B-BF55-A2FB66382E68}" type="slidenum">
              <a:rPr lang="en-US" altLang="de-DE" smtClean="0"/>
              <a:pPr>
                <a:defRPr/>
              </a:pPr>
              <a:t>88</a:t>
            </a:fld>
            <a:endParaRPr lang="de-DE" altLang="de-DE"/>
          </a:p>
        </p:txBody>
      </p:sp>
    </p:spTree>
    <p:extLst>
      <p:ext uri="{BB962C8B-B14F-4D97-AF65-F5344CB8AC3E}">
        <p14:creationId xmlns:p14="http://schemas.microsoft.com/office/powerpoint/2010/main" val="14763482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ar-AE" altLang="ko-KR" sz="3600">
                <a:solidFill>
                  <a:srgbClr val="004992"/>
                </a:solidFill>
                <a:latin typeface="+mn-lt"/>
                <a:ea typeface="+mn-ea"/>
                <a:cs typeface="+mn-cs"/>
              </a:rPr>
              <a:t>شكرا لنتباهكم!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algn="r" defTabSz="914400">
              <a:lnSpc>
                <a:spcPct val="100000"/>
              </a:lnSpc>
              <a:spcBef>
                <a:spcPts val="800"/>
              </a:spcBef>
            </a:pPr>
            <a:r>
              <a:rPr lang="ar-AE" altLang="ko-KR" i="1" dirty="0">
                <a:solidFill>
                  <a:srgbClr val="004992"/>
                </a:solidFill>
              </a:rPr>
              <a:t>للمدربين:</a:t>
            </a:r>
          </a:p>
          <a:p>
            <a:pPr marL="114935" marR="333375" lvl="0" algn="r" defTabSz="914400">
              <a:lnSpc>
                <a:spcPct val="100000"/>
              </a:lnSpc>
              <a:spcBef>
                <a:spcPts val="800"/>
              </a:spcBef>
            </a:pPr>
            <a:r>
              <a:rPr lang="ar-AE" altLang="ko-KR" dirty="0">
                <a:solidFill>
                  <a:srgbClr val="004992"/>
                </a:solidFill>
              </a:rPr>
              <a:t>يرجى توزيع أوراق العمل. قدم تطبيقنا</a:t>
            </a:r>
            <a:r>
              <a:rPr lang="en-US" altLang="ko-KR" dirty="0">
                <a:solidFill>
                  <a:srgbClr val="004992"/>
                </a:solidFill>
              </a:rPr>
              <a:t> ) COGITO </a:t>
            </a:r>
            <a:r>
              <a:rPr lang="ar-AE" altLang="ko-KR" dirty="0">
                <a:solidFill>
                  <a:srgbClr val="004992"/>
                </a:solidFill>
              </a:rPr>
              <a:t>تنزيله مجانًا). </a:t>
            </a:r>
            <a:endParaRPr lang="en-US" altLang="ko-KR" dirty="0">
              <a:solidFill>
                <a:srgbClr val="004992"/>
              </a:solidFill>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ar-SA"/>
              <a:t>التدريب رقم 5 – الذاكرة</a:t>
            </a:r>
            <a:endParaRPr lang="de-DE"/>
          </a:p>
        </p:txBody>
      </p:sp>
      <p:sp>
        <p:nvSpPr>
          <p:cNvPr id="4" name="Slide Number Placeholder 3"/>
          <p:cNvSpPr>
            <a:spLocks noGrp="1"/>
          </p:cNvSpPr>
          <p:nvPr>
            <p:ph type="sldNum" sz="quarter" idx="12"/>
          </p:nvPr>
        </p:nvSpPr>
        <p:spPr/>
        <p:txBody>
          <a:bodyPr/>
          <a:lstStyle/>
          <a:p>
            <a:pPr>
              <a:defRPr/>
            </a:pPr>
            <a:fld id="{A982ECBB-3F09-4B4B-BF55-A2FB66382E68}" type="slidenum">
              <a:rPr lang="en-US" altLang="de-DE" smtClean="0"/>
              <a:pPr>
                <a:defRPr/>
              </a:pPr>
              <a:t>89</a:t>
            </a:fld>
            <a:endParaRPr lang="de-DE" altLang="de-DE"/>
          </a:p>
        </p:txBody>
      </p:sp>
    </p:spTree>
    <p:extLst>
      <p:ext uri="{BB962C8B-B14F-4D97-AF65-F5344CB8AC3E}">
        <p14:creationId xmlns:p14="http://schemas.microsoft.com/office/powerpoint/2010/main" val="360062142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941921727"/>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1"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1"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Bernd </a:t>
                      </a:r>
                      <a:r>
                        <a:rPr kumimoji="0" lang="en-GB" altLang="de-DE" sz="1000" b="0" i="0" u="none" strike="noStrike" cap="none" normalizeH="0" baseline="0" dirty="0" err="1">
                          <a:ln>
                            <a:noFill/>
                          </a:ln>
                          <a:solidFill>
                            <a:srgbClr val="333333"/>
                          </a:solidFill>
                          <a:effectLst/>
                          <a:latin typeface="+mn-lt"/>
                          <a:ea typeface="+mn-ea"/>
                          <a:cs typeface="+mn-cs"/>
                        </a:rPr>
                        <a:t>Hampel</a:t>
                      </a:r>
                      <a:r>
                        <a:rPr kumimoji="0" lang="en-GB" altLang="de-DE" sz="1000" b="0" i="0" u="none" strike="noStrike" cap="none" normalizeH="0" baseline="0" dirty="0">
                          <a:ln>
                            <a:noFill/>
                          </a:ln>
                          <a:solidFill>
                            <a:srgbClr val="333333"/>
                          </a:solidFill>
                          <a:effectLst/>
                          <a:latin typeface="+mn-lt"/>
                          <a:ea typeface="+mn-ea"/>
                          <a:cs typeface="+mn-cs"/>
                        </a:rPr>
                        <a:t>, Helmut </a:t>
                      </a:r>
                      <a:r>
                        <a:rPr kumimoji="0" lang="en-GB" altLang="de-DE" sz="1000" b="0" i="0" u="none" strike="noStrike" cap="none" normalizeH="0" baseline="0" dirty="0" err="1">
                          <a:ln>
                            <a:noFill/>
                          </a:ln>
                          <a:solidFill>
                            <a:srgbClr val="333333"/>
                          </a:solidFill>
                          <a:effectLst/>
                          <a:latin typeface="+mn-lt"/>
                          <a:ea typeface="+mn-ea"/>
                          <a:cs typeface="+mn-cs"/>
                        </a:rPr>
                        <a:t>Schack</a:t>
                      </a:r>
                      <a:r>
                        <a:rPr kumimoji="0" lang="en-GB" altLang="de-DE" sz="1000" b="0" i="0" u="none" strike="noStrike" cap="none" normalizeH="0" baseline="0" dirty="0">
                          <a:ln>
                            <a:noFill/>
                          </a:ln>
                          <a:solidFill>
                            <a:srgbClr val="333333"/>
                          </a:solidFill>
                          <a:effectLst/>
                          <a:latin typeface="+mn-lt"/>
                          <a:ea typeface="+mn-ea"/>
                          <a:cs typeface="+mn-cs"/>
                        </a:rPr>
                        <a:t>, Andreas </a:t>
                      </a:r>
                      <a:r>
                        <a:rPr kumimoji="0" lang="en-GB" altLang="de-DE" sz="1000" b="0" i="0" u="none" strike="noStrike" cap="none" normalizeH="0" baseline="0" dirty="0" err="1">
                          <a:ln>
                            <a:noFill/>
                          </a:ln>
                          <a:solidFill>
                            <a:srgbClr val="333333"/>
                          </a:solidFill>
                          <a:effectLst/>
                          <a:latin typeface="+mn-lt"/>
                          <a:ea typeface="+mn-ea"/>
                          <a:cs typeface="+mn-cs"/>
                        </a:rPr>
                        <a:t>Weißgerber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Private/privat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Untitled/ohne Titel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Gemälde einer katalanischen Landschaft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The Rocketeer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Kirk Talks to Spock about his Fez Addiction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Raumschiff Enterprise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lyricsart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Dresden bombing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Zerbombtes Dresden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Nobik Attila</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Piaget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Piaget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missha</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bugs bunny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Bugs Bunny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Edited by/Editiert v. Michael B. Miller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False memory pictures/False Memory </a:t>
                      </a:r>
                      <a:r>
                        <a:rPr kumimoji="0" lang="en-GB" altLang="de-DE" sz="1000" b="0" i="0" u="none" strike="noStrike" cap="none" normalizeH="0" baseline="0" dirty="0" err="1">
                          <a:ln>
                            <a:noFill/>
                          </a:ln>
                          <a:solidFill>
                            <a:srgbClr val="333333"/>
                          </a:solidFill>
                          <a:effectLst/>
                          <a:latin typeface="+mn-lt"/>
                          <a:ea typeface="+mn-ea"/>
                          <a:cs typeface="+mn-cs"/>
                        </a:rPr>
                        <a:t>Bilder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Geobra Brandstätter; Stefan Merz &amp; Frank Burmeister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PP</a:t>
                      </a:r>
                      <a:endParaRPr kumimoji="0" lang="en-GB" altLang="de-DE" sz="10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mn-lt"/>
                          <a:ea typeface="+mn-ea"/>
                          <a:cs typeface="+mn-cs"/>
                        </a:rPr>
                        <a:t>Playmobil</a:t>
                      </a:r>
                      <a:r>
                        <a:rPr kumimoji="0" lang="en-GB" altLang="de-DE" sz="1000" b="0" i="0" u="none" strike="noStrike" cap="none" normalizeH="0" baseline="0" dirty="0">
                          <a:ln>
                            <a:noFill/>
                          </a:ln>
                          <a:solidFill>
                            <a:srgbClr val="333333"/>
                          </a:solidFill>
                          <a:effectLst/>
                          <a:latin typeface="+mn-lt"/>
                          <a:ea typeface="+mn-ea"/>
                          <a:cs typeface="+mn-cs"/>
                        </a:rPr>
                        <a:t>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mn-lt"/>
                          <a:ea typeface="+mn-ea"/>
                          <a:cs typeface="+mn-cs"/>
                        </a:rPr>
                        <a:t>Playmobilbilder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Ximena Del Villar Derpsch</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Private/privat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Drawings/</a:t>
                      </a:r>
                      <a:r>
                        <a:rPr kumimoji="0" lang="en-GB" altLang="de-DE" sz="1000" b="0" i="0" u="none" strike="noStrike" cap="none" normalizeH="0" baseline="0" dirty="0" err="1">
                          <a:ln>
                            <a:noFill/>
                          </a:ln>
                          <a:solidFill>
                            <a:srgbClr val="333333"/>
                          </a:solidFill>
                          <a:effectLst/>
                          <a:latin typeface="+mn-lt"/>
                          <a:ea typeface="+mn-ea"/>
                          <a:cs typeface="+mn-cs"/>
                        </a:rPr>
                        <a:t>Zeichnungen</a:t>
                      </a:r>
                      <a:r>
                        <a:rPr kumimoji="0" lang="en-GB" altLang="de-DE"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altLang="de-DE" sz="1000" b="0" i="0" u="none" strike="noStrike" cap="none" normalizeH="0" baseline="0" dirty="0" err="1">
                          <a:ln>
                            <a:noFill/>
                          </a:ln>
                          <a:solidFill>
                            <a:srgbClr val="333333"/>
                          </a:solidFill>
                          <a:effectLst/>
                          <a:latin typeface="+mn-lt"/>
                          <a:ea typeface="+mn-ea"/>
                          <a:cs typeface="+mn-cs"/>
                        </a:rPr>
                        <a:t>Straßenkreuzung</a:t>
                      </a:r>
                      <a:r>
                        <a:rPr kumimoji="0" lang="en-GB" altLang="de-DE" sz="1000" b="0" i="0" u="none" strike="noStrike" cap="none" normalizeH="0" baseline="0" dirty="0">
                          <a:ln>
                            <a:noFill/>
                          </a:ln>
                          <a:solidFill>
                            <a:srgbClr val="333333"/>
                          </a:solidFill>
                          <a:effectLst/>
                          <a:latin typeface="+mn-lt"/>
                          <a:ea typeface="+mn-ea"/>
                          <a:cs typeface="+mn-cs"/>
                        </a:rPr>
                        <a:t>, Playground/</a:t>
                      </a:r>
                      <a:r>
                        <a:rPr kumimoji="0" lang="en-GB" altLang="de-DE" sz="1000" b="0" i="0" u="none" strike="noStrike" cap="none" normalizeH="0" baseline="0" dirty="0" err="1">
                          <a:ln>
                            <a:noFill/>
                          </a:ln>
                          <a:solidFill>
                            <a:srgbClr val="333333"/>
                          </a:solidFill>
                          <a:effectLst/>
                          <a:latin typeface="+mn-lt"/>
                          <a:ea typeface="+mn-ea"/>
                          <a:cs typeface="+mn-cs"/>
                        </a:rPr>
                        <a:t>Spielplatz</a:t>
                      </a:r>
                      <a:r>
                        <a:rPr kumimoji="0" lang="en-GB" altLang="de-DE" sz="1000" b="0" i="0" u="none" strike="noStrike" cap="none" normalizeH="0" baseline="0" dirty="0">
                          <a:ln>
                            <a:noFill/>
                          </a:ln>
                          <a:solidFill>
                            <a:srgbClr val="333333"/>
                          </a:solidFill>
                          <a:effectLst/>
                          <a:latin typeface="+mn-lt"/>
                          <a:ea typeface="+mn-ea"/>
                          <a:cs typeface="+mn-cs"/>
                        </a:rPr>
                        <a:t>, Football/</a:t>
                      </a:r>
                      <a:r>
                        <a:rPr kumimoji="0" lang="en-GB" altLang="de-DE" sz="1000" b="0" i="0" u="none" strike="noStrike" cap="none" normalizeH="0" baseline="0" dirty="0" err="1">
                          <a:ln>
                            <a:noFill/>
                          </a:ln>
                          <a:solidFill>
                            <a:srgbClr val="333333"/>
                          </a:solidFill>
                          <a:effectLst/>
                          <a:latin typeface="+mn-lt"/>
                          <a:ea typeface="+mn-ea"/>
                          <a:cs typeface="+mn-cs"/>
                        </a:rPr>
                        <a:t>Fußball</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ar-SA"/>
              <a:t>التدريب رقم 5 – الذاكرة</a:t>
            </a:r>
            <a:endParaRPr lang="de-DE"/>
          </a:p>
        </p:txBody>
      </p:sp>
      <p:sp>
        <p:nvSpPr>
          <p:cNvPr id="8" name="Slide Number Placeholder 7"/>
          <p:cNvSpPr>
            <a:spLocks noGrp="1"/>
          </p:cNvSpPr>
          <p:nvPr>
            <p:ph type="sldNum" sz="quarter" idx="12"/>
          </p:nvPr>
        </p:nvSpPr>
        <p:spPr/>
        <p:txBody>
          <a:bodyPr/>
          <a:lstStyle/>
          <a:p>
            <a:pPr>
              <a:defRPr/>
            </a:pPr>
            <a:fld id="{51863740-7430-460F-8646-8D18884CF7DF}" type="slidenum">
              <a:rPr lang="en-US" altLang="de-DE" smtClean="0"/>
              <a:pPr>
                <a:defRPr/>
              </a:pPr>
              <a:t>90</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3939</Words>
  <Application>Microsoft Office PowerPoint</Application>
  <PresentationFormat>Benutzerdefiniert</PresentationFormat>
  <Paragraphs>774</Paragraphs>
  <Slides>90</Slides>
  <Notes>90</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90</vt:i4>
      </vt:variant>
    </vt:vector>
  </HeadingPairs>
  <TitlesOfParts>
    <vt:vector size="97" baseType="lpstr">
      <vt:lpstr>Arial</vt:lpstr>
      <vt:lpstr>Calibri Light</vt:lpstr>
      <vt:lpstr>Symbol</vt:lpstr>
      <vt:lpstr>Wingdings</vt:lpstr>
      <vt:lpstr>Wingdings</vt:lpstr>
      <vt:lpstr>UKE_PPT-Vorlage_16zu9</vt:lpstr>
      <vt:lpstr>1_UKE_PPT-Vorlage_16zu9</vt:lpstr>
      <vt:lpstr>التدريب راقم:MCT 5 A  الذاكرة</vt:lpstr>
      <vt:lpstr>الذاكرة</vt:lpstr>
      <vt:lpstr>الذاكرة</vt:lpstr>
      <vt:lpstr>الذاكرة</vt:lpstr>
      <vt:lpstr>الذاكرة</vt:lpstr>
      <vt:lpstr>الذاكرة</vt:lpstr>
      <vt:lpstr>كيف يمكن حفظ الأشياء في الذاكرة بشكل أفضل؟</vt:lpstr>
      <vt:lpstr>كيف يمكن حفظ الأشياء في الذاكرة بشكل أفضل؟</vt:lpstr>
      <vt:lpstr>كيف يمكن حفظ الأشياء في الذاكرة بشكل أفضل؟</vt:lpstr>
      <vt:lpstr>كيف يمكن حفظ الأشياء في الذاكرة بشكل أفضل؟</vt:lpstr>
      <vt:lpstr>كيف يمكن حفظ الأشياء في الذاكرة بشكل أفضل؟</vt:lpstr>
      <vt:lpstr>كيف يمكن حفظ الأشياء في الذاكرة بشكل أفضل؟</vt:lpstr>
      <vt:lpstr>كيف يمكن حفظ الأشياء في الذاكرة بشكل أفضل؟</vt:lpstr>
      <vt:lpstr>كيف يمكن حفظ الأشياء في الذاكرة بشكل أفضل؟</vt:lpstr>
      <vt:lpstr>كيف يمكن حفظ الأشياء في الذاكرة بشكل أفضل؟</vt:lpstr>
      <vt:lpstr>هل نرى ونتذكر كلنا نفس الاشياء؟</vt:lpstr>
      <vt:lpstr>يرجى الانتباه إلى الخلافات المتعلقة باللون والحجم في الوحات. هل هناك جوانب قد رسمها الفنانون بشكل مختلف أو اهملوها؟</vt:lpstr>
      <vt:lpstr>كل شخص يرى الامور بشكل مختلف! كما في اللوحات الثلاث: يتم تصوير المشهد نفسه ولكن مع تأكيدات مختلفة!</vt:lpstr>
      <vt:lpstr>تمرين</vt:lpstr>
      <vt:lpstr>تمرين</vt:lpstr>
      <vt:lpstr>تمرين</vt:lpstr>
      <vt:lpstr>PowerPoint-Präsentation</vt:lpstr>
      <vt:lpstr>ماذا ترى في الشاطئ؟ كيف انت واثق من رايك؟</vt:lpstr>
      <vt:lpstr>في الشاطئ</vt:lpstr>
      <vt:lpstr>PowerPoint-Präsentation</vt:lpstr>
      <vt:lpstr>المحطة ماذا ترى؟ كيف انت واثق من رايك؟</vt:lpstr>
      <vt:lpstr>المحطة</vt:lpstr>
      <vt:lpstr>ذكريات كاذبة في الحياة اليومية</vt:lpstr>
      <vt:lpstr>ذكريات كاذبة في الحياة اليومية</vt:lpstr>
      <vt:lpstr>ذكريات كاذبة في الحياة اليومية</vt:lpstr>
      <vt:lpstr>أنواع من أخطاء الذاكرة</vt:lpstr>
      <vt:lpstr>أنواع من أخطاء الذاكرة</vt:lpstr>
      <vt:lpstr>أنواع من أخطاء الذاكرة</vt:lpstr>
      <vt:lpstr>أنواع من أخطاء الذاكرة</vt:lpstr>
      <vt:lpstr>ذكريات كاذبة</vt:lpstr>
      <vt:lpstr>ذكريات كاذبة</vt:lpstr>
      <vt:lpstr>ذكريات كاذبة</vt:lpstr>
      <vt:lpstr>ذكريات كاذبة</vt:lpstr>
      <vt:lpstr>لماذا نفعل ذلك؟</vt:lpstr>
      <vt:lpstr>لماذا نفعل ذلك؟</vt:lpstr>
      <vt:lpstr>لماذا نفعل ذلك؟</vt:lpstr>
      <vt:lpstr>كيف أخطاء الذاكرة تؤتر على التفسيرات خلال المرض السيشوج - أمثلة</vt:lpstr>
      <vt:lpstr>تمرين</vt:lpstr>
      <vt:lpstr>تمرين</vt:lpstr>
      <vt:lpstr>PowerPoint-Präsentation</vt:lpstr>
      <vt:lpstr>كشك ماذا ترى ؟ كيف انت واثق من رايك؟</vt:lpstr>
      <vt:lpstr>كشك</vt:lpstr>
      <vt:lpstr>PowerPoint-Präsentation</vt:lpstr>
      <vt:lpstr>حديقة ماذا ترى ؟ كيف انت واثق من رايك؟</vt:lpstr>
      <vt:lpstr>حديقة</vt:lpstr>
      <vt:lpstr>اختياري: فيديو كليب</vt:lpstr>
      <vt:lpstr>PowerPoint-Präsentation</vt:lpstr>
      <vt:lpstr>ترتيب الافكار</vt:lpstr>
      <vt:lpstr>القسم ماذا ترى ؟ كيف انت واثق من رايك؟</vt:lpstr>
      <vt:lpstr>القسم</vt:lpstr>
      <vt:lpstr>PowerPoint-Präsentation</vt:lpstr>
      <vt:lpstr>صياد سمك ماذا ترى ؟ كيف انت واثق من رايك؟</vt:lpstr>
      <vt:lpstr>صياد سمك</vt:lpstr>
      <vt:lpstr>PowerPoint-Präsentation</vt:lpstr>
      <vt:lpstr>ترتيب الافكار</vt:lpstr>
      <vt:lpstr>الشارع ماذا ترى ؟ كيف انت واثق من رايك؟</vt:lpstr>
      <vt:lpstr>الشارع</vt:lpstr>
      <vt:lpstr>PowerPoint-Präsentation</vt:lpstr>
      <vt:lpstr>ترتيب الافكار</vt:lpstr>
      <vt:lpstr>الملعب ماذا ترى ؟ كيف انت واثق من رايك؟</vt:lpstr>
      <vt:lpstr>الملعب</vt:lpstr>
      <vt:lpstr>PowerPoint-Präsentation</vt:lpstr>
      <vt:lpstr>الزواج ماذا ترى ؟ كيف انت واثق من رايك؟</vt:lpstr>
      <vt:lpstr>الزواج</vt:lpstr>
      <vt:lpstr>PowerPoint-Präsentation</vt:lpstr>
      <vt:lpstr>كرة القدم ماذا ترى ؟ كيف انت واثق من رايك؟</vt:lpstr>
      <vt:lpstr>كرة القدم</vt:lpstr>
      <vt:lpstr>PowerPoint-Präsentation</vt:lpstr>
      <vt:lpstr>فوق القمر ماذا ترى ؟ كيف انت واثق من رايك؟</vt:lpstr>
      <vt:lpstr>فوق القمر</vt:lpstr>
      <vt:lpstr>PowerPoint-Präsentation</vt:lpstr>
      <vt:lpstr>الإنقاذ ماذا ترى ؟ كيف انت واثق من رايك؟</vt:lpstr>
      <vt:lpstr>الإنقاذ</vt:lpstr>
      <vt:lpstr>PowerPoint-Präsentation</vt:lpstr>
      <vt:lpstr>ترتيب الافكار</vt:lpstr>
      <vt:lpstr>طريق الأعمال ماذا ترى ؟ كيف انت واثق من رايك؟</vt:lpstr>
      <vt:lpstr>طريق الأعمال</vt:lpstr>
      <vt:lpstr>نقل إلى الحياة اليومية</vt:lpstr>
      <vt:lpstr>نقل إلى الحياة اليومية</vt:lpstr>
      <vt:lpstr>نقل إلى الحياة اليومية</vt:lpstr>
      <vt:lpstr> ما علاقة هدا بمرض البيشوج؟</vt:lpstr>
      <vt:lpstr> ما علاقة هدا بمرض البيشوج؟</vt:lpstr>
      <vt:lpstr> ما علاقة هدا بمرض البيشوج؟</vt:lpstr>
      <vt:lpstr>شكرا لنتباهكم!</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351</cp:revision>
  <dcterms:created xsi:type="dcterms:W3CDTF">2004-06-30T16:15:23Z</dcterms:created>
  <dcterms:modified xsi:type="dcterms:W3CDTF">2025-01-09T19:06:05Z</dcterms:modified>
</cp:coreProperties>
</file>