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24"/>
  </p:notesMasterIdLst>
  <p:handoutMasterIdLst>
    <p:handoutMasterId r:id="rId125"/>
  </p:handoutMasterIdLst>
  <p:sldIdLst>
    <p:sldId id="988" r:id="rId2"/>
    <p:sldId id="875" r:id="rId3"/>
    <p:sldId id="963" r:id="rId4"/>
    <p:sldId id="964" r:id="rId5"/>
    <p:sldId id="965" r:id="rId6"/>
    <p:sldId id="966" r:id="rId7"/>
    <p:sldId id="876" r:id="rId8"/>
    <p:sldId id="686" r:id="rId9"/>
    <p:sldId id="967" r:id="rId10"/>
    <p:sldId id="863" r:id="rId11"/>
    <p:sldId id="862" r:id="rId12"/>
    <p:sldId id="968" r:id="rId13"/>
    <p:sldId id="802" r:id="rId14"/>
    <p:sldId id="803" r:id="rId15"/>
    <p:sldId id="804" r:id="rId16"/>
    <p:sldId id="805" r:id="rId17"/>
    <p:sldId id="807" r:id="rId18"/>
    <p:sldId id="806" r:id="rId19"/>
    <p:sldId id="869" r:id="rId20"/>
    <p:sldId id="969" r:id="rId21"/>
    <p:sldId id="878" r:id="rId22"/>
    <p:sldId id="860" r:id="rId23"/>
    <p:sldId id="881" r:id="rId24"/>
    <p:sldId id="970" r:id="rId25"/>
    <p:sldId id="971" r:id="rId26"/>
    <p:sldId id="882" r:id="rId27"/>
    <p:sldId id="891" r:id="rId28"/>
    <p:sldId id="892" r:id="rId29"/>
    <p:sldId id="893" r:id="rId30"/>
    <p:sldId id="894" r:id="rId31"/>
    <p:sldId id="895" r:id="rId32"/>
    <p:sldId id="896" r:id="rId33"/>
    <p:sldId id="897" r:id="rId34"/>
    <p:sldId id="898" r:id="rId35"/>
    <p:sldId id="711" r:id="rId36"/>
    <p:sldId id="899" r:id="rId37"/>
    <p:sldId id="900" r:id="rId38"/>
    <p:sldId id="901" r:id="rId39"/>
    <p:sldId id="902" r:id="rId40"/>
    <p:sldId id="903" r:id="rId41"/>
    <p:sldId id="904" r:id="rId42"/>
    <p:sldId id="905" r:id="rId43"/>
    <p:sldId id="712" r:id="rId44"/>
    <p:sldId id="906" r:id="rId45"/>
    <p:sldId id="907" r:id="rId46"/>
    <p:sldId id="908" r:id="rId47"/>
    <p:sldId id="909" r:id="rId48"/>
    <p:sldId id="910" r:id="rId49"/>
    <p:sldId id="911" r:id="rId50"/>
    <p:sldId id="912" r:id="rId51"/>
    <p:sldId id="913" r:id="rId52"/>
    <p:sldId id="450" r:id="rId53"/>
    <p:sldId id="914" r:id="rId54"/>
    <p:sldId id="915" r:id="rId55"/>
    <p:sldId id="916" r:id="rId56"/>
    <p:sldId id="917" r:id="rId57"/>
    <p:sldId id="918" r:id="rId58"/>
    <p:sldId id="919" r:id="rId59"/>
    <p:sldId id="920" r:id="rId60"/>
    <p:sldId id="921" r:id="rId61"/>
    <p:sldId id="961" r:id="rId62"/>
    <p:sldId id="667" r:id="rId63"/>
    <p:sldId id="922" r:id="rId64"/>
    <p:sldId id="923" r:id="rId65"/>
    <p:sldId id="924" r:id="rId66"/>
    <p:sldId id="925" r:id="rId67"/>
    <p:sldId id="926" r:id="rId68"/>
    <p:sldId id="927" r:id="rId69"/>
    <p:sldId id="928" r:id="rId70"/>
    <p:sldId id="929" r:id="rId71"/>
    <p:sldId id="801" r:id="rId72"/>
    <p:sldId id="930" r:id="rId73"/>
    <p:sldId id="931" r:id="rId74"/>
    <p:sldId id="932" r:id="rId75"/>
    <p:sldId id="933" r:id="rId76"/>
    <p:sldId id="934" r:id="rId77"/>
    <p:sldId id="935" r:id="rId78"/>
    <p:sldId id="936" r:id="rId79"/>
    <p:sldId id="937" r:id="rId80"/>
    <p:sldId id="791" r:id="rId81"/>
    <p:sldId id="938" r:id="rId82"/>
    <p:sldId id="939" r:id="rId83"/>
    <p:sldId id="940" r:id="rId84"/>
    <p:sldId id="941" r:id="rId85"/>
    <p:sldId id="942" r:id="rId86"/>
    <p:sldId id="943" r:id="rId87"/>
    <p:sldId id="944" r:id="rId88"/>
    <p:sldId id="556" r:id="rId89"/>
    <p:sldId id="761" r:id="rId90"/>
    <p:sldId id="762" r:id="rId91"/>
    <p:sldId id="763" r:id="rId92"/>
    <p:sldId id="885" r:id="rId93"/>
    <p:sldId id="972" r:id="rId94"/>
    <p:sldId id="766" r:id="rId95"/>
    <p:sldId id="767" r:id="rId96"/>
    <p:sldId id="768" r:id="rId97"/>
    <p:sldId id="769" r:id="rId98"/>
    <p:sldId id="770" r:id="rId99"/>
    <p:sldId id="771" r:id="rId100"/>
    <p:sldId id="852" r:id="rId101"/>
    <p:sldId id="853" r:id="rId102"/>
    <p:sldId id="854" r:id="rId103"/>
    <p:sldId id="855" r:id="rId104"/>
    <p:sldId id="955" r:id="rId105"/>
    <p:sldId id="976" r:id="rId106"/>
    <p:sldId id="973" r:id="rId107"/>
    <p:sldId id="974" r:id="rId108"/>
    <p:sldId id="975" r:id="rId109"/>
    <p:sldId id="859" r:id="rId110"/>
    <p:sldId id="977" r:id="rId111"/>
    <p:sldId id="978" r:id="rId112"/>
    <p:sldId id="962" r:id="rId113"/>
    <p:sldId id="890" r:id="rId114"/>
    <p:sldId id="979" r:id="rId115"/>
    <p:sldId id="980" r:id="rId116"/>
    <p:sldId id="981" r:id="rId117"/>
    <p:sldId id="982" r:id="rId118"/>
    <p:sldId id="983" r:id="rId119"/>
    <p:sldId id="984" r:id="rId120"/>
    <p:sldId id="985" r:id="rId121"/>
    <p:sldId id="986" r:id="rId122"/>
    <p:sldId id="987" r:id="rId123"/>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76" autoAdjust="0"/>
    <p:restoredTop sz="93810" autoAdjust="0"/>
  </p:normalViewPr>
  <p:slideViewPr>
    <p:cSldViewPr>
      <p:cViewPr varScale="1">
        <p:scale>
          <a:sx n="120" d="100"/>
          <a:sy n="120" d="100"/>
        </p:scale>
        <p:origin x="360" y="176"/>
      </p:cViewPr>
      <p:guideLst>
        <p:guide orient="horz" pos="799"/>
        <p:guide pos="240"/>
        <p:guide pos="320"/>
      </p:guideLst>
    </p:cSldViewPr>
  </p:slideViewPr>
  <p:outlineViewPr>
    <p:cViewPr>
      <p:scale>
        <a:sx n="33" d="100"/>
        <a:sy n="33" d="100"/>
      </p:scale>
      <p:origin x="0" y="-3450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516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2143457B-5EB8-4006-AB62-1E4030B7B1AE}" type="slidenum">
              <a:rPr lang="en-GB" altLang="de-DE"/>
              <a:pPr>
                <a:defRPr/>
              </a:pPr>
              <a:t>‹Nr.›</a:t>
            </a:fld>
            <a:endParaRPr lang="en-GB" altLang="de-DE"/>
          </a:p>
        </p:txBody>
      </p:sp>
    </p:spTree>
    <p:extLst>
      <p:ext uri="{BB962C8B-B14F-4D97-AF65-F5344CB8AC3E}">
        <p14:creationId xmlns:p14="http://schemas.microsoft.com/office/powerpoint/2010/main" val="1016970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E200CCB8-1734-4CF1-94E8-47A90C51C01E}" type="slidenum">
              <a:rPr lang="de-DE" altLang="de-DE"/>
              <a:pPr>
                <a:defRPr/>
              </a:pPr>
              <a:t>‹Nr.›</a:t>
            </a:fld>
            <a:endParaRPr lang="de-DE" altLang="de-DE"/>
          </a:p>
        </p:txBody>
      </p:sp>
    </p:spTree>
    <p:extLst>
      <p:ext uri="{BB962C8B-B14F-4D97-AF65-F5344CB8AC3E}">
        <p14:creationId xmlns:p14="http://schemas.microsoft.com/office/powerpoint/2010/main" val="2235564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381DC8-1155-4BF6-8A89-7616FD9D74D6}"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8638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E9DA70-028D-432D-BF91-052240A23B38}" type="slidenum">
              <a:rPr lang="de-DE" altLang="de-DE" sz="1300" smtClean="0"/>
              <a:pPr>
                <a:spcBef>
                  <a:spcPct val="0"/>
                </a:spcBef>
              </a:pPr>
              <a:t>8</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95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E9DA70-028D-432D-BF91-052240A23B38}"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95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41EF06-A55B-487A-8C91-C27355371201}"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2696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4D41B3-B46E-4D74-B2BD-449BE3E540EC}"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2993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4D41B3-B46E-4D74-B2BD-449BE3E540EC}" type="slidenum">
              <a:rPr lang="de-DE" altLang="de-DE" sz="1300" smtClean="0"/>
              <a:pPr>
                <a:spcBef>
                  <a:spcPct val="0"/>
                </a:spcBef>
              </a:pPr>
              <a:t>12</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2993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5EAE8D-81D3-48B8-AFCF-51891D5BB2DE}"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1691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A17981-44B7-4D1D-8606-D8786A1EDBD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54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5D358B-78D4-41D1-9332-4B3C5C66FBBE}"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625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D7DDAD-F228-4E42-A7A8-2D7BCA68BE92}"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3349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008566-2793-422B-9A04-8E3B1F7FD380}" type="slidenum">
              <a:rPr lang="de-DE" altLang="de-DE" sz="1300" smtClean="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0578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1D88F6-24F7-4439-8147-86AB03BF80BE}"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878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8E13E1-B518-4A22-98F4-E6E871DD1614}"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1339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66F22-DFA9-4388-9EDF-537C6DEBCEB0}"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5532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66F22-DFA9-4388-9EDF-537C6DEBCEB0}"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5532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8B3C79-8578-4915-9C00-2EE485F37DEF}"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307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4ED23B-684C-4545-8C92-FFAA1FD97930}"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5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AAE5283-DEEC-42A3-99C5-E16D6DFB430D}" type="slidenum">
              <a:rPr lang="de-DE" altLang="de-DE" sz="1300"/>
              <a:pPr algn="r" eaLnBrk="1" hangingPunct="1">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0112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99D9F26-0952-480E-B3F0-9C7E11A2E3F0}" type="slidenum">
              <a:rPr lang="de-DE" altLang="de-DE" sz="1300"/>
              <a:pPr algn="r" eaLnBrk="1" hangingPunct="1">
                <a:spcBef>
                  <a:spcPct val="0"/>
                </a:spcBef>
              </a:pPr>
              <a:t>28</a:t>
            </a:fld>
            <a:endParaRPr lang="de-DE"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3262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B970EF1-F448-43AB-80A8-B8CD22A80DF1}" type="slidenum">
              <a:rPr lang="de-DE" altLang="de-DE" sz="1300"/>
              <a:pPr algn="r" eaLnBrk="1" hangingPunct="1">
                <a:spcBef>
                  <a:spcPct val="0"/>
                </a:spcBef>
              </a:pPr>
              <a:t>29</a:t>
            </a:fld>
            <a:endParaRPr lang="de-DE" altLang="de-DE" sz="1300"/>
          </a:p>
        </p:txBody>
      </p:sp>
      <p:sp>
        <p:nvSpPr>
          <p:cNvPr id="62467" name="Rectangle 2"/>
          <p:cNvSpPr>
            <a:spLocks noGrp="1" noRot="1" noChangeAspect="1" noChangeArrowheads="1" noTextEdit="1"/>
          </p:cNvSpPr>
          <p:nvPr>
            <p:ph type="sldImg"/>
          </p:nvPr>
        </p:nvSpPr>
        <p:spPr>
          <a:xfrm>
            <a:off x="139700" y="768350"/>
            <a:ext cx="6821488"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594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AF2EFCF-E5EA-4145-A1C6-4E79A3239C83}" type="slidenum">
              <a:rPr lang="de-DE" altLang="de-DE" sz="1300"/>
              <a:pPr algn="r" eaLnBrk="1" hangingPunct="1">
                <a:spcBef>
                  <a:spcPct val="0"/>
                </a:spcBef>
              </a:pPr>
              <a:t>30</a:t>
            </a:fld>
            <a:endParaRPr lang="de-DE" altLang="de-DE" sz="1300"/>
          </a:p>
        </p:txBody>
      </p:sp>
      <p:sp>
        <p:nvSpPr>
          <p:cNvPr id="64515" name="Rectangle 2"/>
          <p:cNvSpPr>
            <a:spLocks noGrp="1" noRot="1" noChangeAspect="1" noChangeArrowheads="1" noTextEdit="1"/>
          </p:cNvSpPr>
          <p:nvPr>
            <p:ph type="sldImg"/>
          </p:nvPr>
        </p:nvSpPr>
        <p:spPr>
          <a:xfrm>
            <a:off x="139700" y="768350"/>
            <a:ext cx="6821488"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3940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E16DC0A-EBA3-4D40-8E0B-0F180D33F4B8}" type="slidenum">
              <a:rPr lang="de-DE" altLang="de-DE" sz="1300"/>
              <a:pPr algn="r" eaLnBrk="1" hangingPunct="1">
                <a:spcBef>
                  <a:spcPct val="0"/>
                </a:spcBef>
              </a:pPr>
              <a:t>31</a:t>
            </a:fld>
            <a:endParaRPr lang="de-DE"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5086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A209F8E-49EC-45C6-B4CD-7882A9D5CDF6}" type="slidenum">
              <a:rPr lang="de-DE" altLang="de-DE" sz="1300"/>
              <a:pPr algn="r" eaLnBrk="1" hangingPunct="1">
                <a:spcBef>
                  <a:spcPct val="0"/>
                </a:spcBef>
              </a:pPr>
              <a:t>32</a:t>
            </a:fld>
            <a:endParaRPr lang="de-DE"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270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C2B621F-886B-4BFE-9ED0-1369CBBFA856}" type="slidenum">
              <a:rPr lang="de-DE" altLang="de-DE" sz="1300"/>
              <a:pPr algn="r" eaLnBrk="1" hangingPunct="1">
                <a:spcBef>
                  <a:spcPct val="0"/>
                </a:spcBef>
              </a:pPr>
              <a:t>33</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044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BCF09BE-E9F2-4ACE-AFD4-2C1EB6C20B1E}" type="slidenum">
              <a:rPr lang="de-DE" altLang="de-DE" sz="1300"/>
              <a:pPr algn="r" eaLnBrk="1" hangingPunct="1">
                <a:spcBef>
                  <a:spcPct val="0"/>
                </a:spcBef>
              </a:pPr>
              <a:t>34</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7120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46757E-5731-4E0B-B42D-6C83F1B4E7DA}" type="slidenum">
              <a:rPr lang="de-DE" altLang="de-DE" sz="1300" smtClean="0"/>
              <a:pPr>
                <a:spcBef>
                  <a:spcPct val="0"/>
                </a:spcBef>
              </a:pPr>
              <a:t>35</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1132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F974DE2-6051-4C59-B06C-6DF9F0654E02}" type="slidenum">
              <a:rPr lang="de-DE" altLang="de-DE" sz="1300"/>
              <a:pPr algn="r" eaLnBrk="1" hangingPunct="1">
                <a:spcBef>
                  <a:spcPct val="0"/>
                </a:spcBef>
              </a:pPr>
              <a:t>36</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246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27D9E29-1D79-47F4-81E6-8A6A4FD6A930}" type="slidenum">
              <a:rPr lang="de-DE" altLang="de-DE" sz="1300"/>
              <a:pPr algn="r" eaLnBrk="1" hangingPunct="1">
                <a:spcBef>
                  <a:spcPct val="0"/>
                </a:spcBef>
              </a:pPr>
              <a:t>37</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430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02704DD-BF8D-429F-8FBE-4D6A3C7AB791}" type="slidenum">
              <a:rPr lang="de-DE" altLang="de-DE" sz="1300"/>
              <a:pPr algn="r" eaLnBrk="1" hangingPunct="1">
                <a:spcBef>
                  <a:spcPct val="0"/>
                </a:spcBef>
              </a:pPr>
              <a:t>38</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354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969F31B-E034-46FB-B55A-8FC2DC2B0479}" type="slidenum">
              <a:rPr lang="de-DE" altLang="de-DE" sz="1300"/>
              <a:pPr algn="r" eaLnBrk="1" hangingPunct="1">
                <a:spcBef>
                  <a:spcPct val="0"/>
                </a:spcBef>
              </a:pPr>
              <a:t>39</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150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802FD3-ED31-401B-A524-BE8FDDCD6F57}" type="slidenum">
              <a:rPr lang="de-DE" altLang="de-DE" sz="1300"/>
              <a:pPr algn="r" eaLnBrk="1" hangingPunct="1">
                <a:spcBef>
                  <a:spcPct val="0"/>
                </a:spcBef>
              </a:pPr>
              <a:t>40</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9343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75AF796-43E9-4669-9B1F-5B912EE9C815}" type="slidenum">
              <a:rPr lang="de-DE" altLang="de-DE" sz="1300"/>
              <a:pPr algn="r" eaLnBrk="1" hangingPunct="1">
                <a:spcBef>
                  <a:spcPct val="0"/>
                </a:spcBef>
              </a:pPr>
              <a:t>41</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20252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30FDD1-F011-4F47-AAE3-1D25E9777967}" type="slidenum">
              <a:rPr lang="de-DE" altLang="de-DE" sz="1300"/>
              <a:pPr algn="r" eaLnBrk="1" hangingPunct="1">
                <a:spcBef>
                  <a:spcPct val="0"/>
                </a:spcBef>
              </a:pPr>
              <a:t>42</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55541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B826D3-D9E6-4CE6-824F-3E90ACBE5056}" type="slidenum">
              <a:rPr lang="de-DE" altLang="de-DE" sz="1300" smtClean="0"/>
              <a:pPr>
                <a:spcBef>
                  <a:spcPct val="0"/>
                </a:spcBef>
              </a:pPr>
              <a:t>43</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1238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1341CF8-9C01-4458-95CE-2F9DC3897098}" type="slidenum">
              <a:rPr lang="de-DE" altLang="de-DE" sz="1300"/>
              <a:pPr algn="r" eaLnBrk="1" hangingPunct="1">
                <a:spcBef>
                  <a:spcPct val="0"/>
                </a:spcBef>
              </a:pPr>
              <a:t>44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215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86553CE-9436-497C-95ED-36CB69629971}" type="slidenum">
              <a:rPr lang="de-DE" altLang="de-DE" sz="1300"/>
              <a:pPr algn="r" eaLnBrk="1" hangingPunct="1">
                <a:spcBef>
                  <a:spcPct val="0"/>
                </a:spcBef>
              </a:pPr>
              <a:t>45</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852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5031155-5F55-42A5-B76F-6F502B87B641}" type="slidenum">
              <a:rPr lang="de-DE" altLang="de-DE" sz="1300"/>
              <a:pPr algn="r" eaLnBrk="1" hangingPunct="1">
                <a:spcBef>
                  <a:spcPct val="0"/>
                </a:spcBef>
              </a:pPr>
              <a:t>46</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79556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D98F06-ED2D-4FAB-9E00-D40181EAB015}" type="slidenum">
              <a:rPr lang="de-DE" altLang="de-DE" sz="1300"/>
              <a:pPr algn="r" eaLnBrk="1" hangingPunct="1">
                <a:spcBef>
                  <a:spcPct val="0"/>
                </a:spcBef>
              </a:pPr>
              <a:t>47</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101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F6600DE-6CE8-42F4-95B4-4D13E7E7E129}" type="slidenum">
              <a:rPr lang="de-DE" altLang="de-DE" sz="1300"/>
              <a:pPr algn="r" eaLnBrk="1" hangingPunct="1">
                <a:spcBef>
                  <a:spcPct val="0"/>
                </a:spcBef>
              </a:pPr>
              <a:t>48</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5707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BB079C2-EC88-4430-A882-23CA0B1E5854}" type="slidenum">
              <a:rPr lang="de-DE" altLang="de-DE" sz="1300"/>
              <a:pPr algn="r" eaLnBrk="1" hangingPunct="1">
                <a:spcBef>
                  <a:spcPct val="0"/>
                </a:spcBef>
              </a:pPr>
              <a:t>49</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23834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193238-DBCA-424D-8FF3-4697137718A5}" type="slidenum">
              <a:rPr lang="de-DE" altLang="de-DE" sz="1300"/>
              <a:pPr algn="r" eaLnBrk="1" hangingPunct="1">
                <a:spcBef>
                  <a:spcPct val="0"/>
                </a:spcBef>
              </a:pPr>
              <a:t>50</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6926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7879465-D147-40F5-9191-1D56F67B13BB}" type="slidenum">
              <a:rPr lang="de-DE" altLang="de-DE" sz="1300"/>
              <a:pPr algn="r" eaLnBrk="1" hangingPunct="1">
                <a:spcBef>
                  <a:spcPct val="0"/>
                </a:spcBef>
              </a:pPr>
              <a:t>51</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55166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8D405A-703B-418F-8161-8BA68790CBC7}" type="slidenum">
              <a:rPr lang="de-DE" altLang="de-DE" sz="1300" smtClean="0"/>
              <a:pPr>
                <a:spcBef>
                  <a:spcPct val="0"/>
                </a:spcBef>
              </a:pPr>
              <a:t>52</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4941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4FFFE3D-5A13-4D19-9050-EEE9464CE9FA}" type="slidenum">
              <a:rPr lang="de-DE" altLang="de-DE" sz="1300"/>
              <a:pPr algn="r" eaLnBrk="1" hangingPunct="1">
                <a:spcBef>
                  <a:spcPct val="0"/>
                </a:spcBef>
              </a:pPr>
              <a:t>53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03260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A369C4E-63D1-4526-BABA-88CD6BA401AE}" type="slidenum">
              <a:rPr lang="de-DE" altLang="de-DE" sz="1300"/>
              <a:pPr algn="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1029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B06011-1718-4F0F-B55D-BBEDD42B47DB}" type="slidenum">
              <a:rPr lang="de-DE" altLang="de-DE" sz="1300"/>
              <a:pPr algn="r" eaLnBrk="1" hangingPunct="1">
                <a:spcBef>
                  <a:spcPct val="0"/>
                </a:spcBef>
              </a:pPr>
              <a:t>55</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3944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DB99792-6F7D-443E-968F-982D1C0017FE}" type="slidenum">
              <a:rPr lang="de-DE" altLang="de-DE" sz="1300"/>
              <a:pPr algn="r" eaLnBrk="1" hangingPunct="1">
                <a:spcBef>
                  <a:spcPct val="0"/>
                </a:spcBef>
              </a:pPr>
              <a:t>56</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790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40E64BA-A8DF-4829-A0A4-7E5DEC5694C8}" type="slidenum">
              <a:rPr lang="de-DE" altLang="de-DE" sz="1300"/>
              <a:pPr algn="r" eaLnBrk="1" hangingPunct="1">
                <a:spcBef>
                  <a:spcPct val="0"/>
                </a:spcBef>
              </a:pPr>
              <a:t>57</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14760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37DA981-30CD-4B4B-A274-95A167923984}" type="slidenum">
              <a:rPr lang="de-DE" altLang="de-DE" sz="1300"/>
              <a:pPr algn="r" eaLnBrk="1" hangingPunct="1">
                <a:spcBef>
                  <a:spcPct val="0"/>
                </a:spcBef>
              </a:pPr>
              <a:t>58</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8526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10AAC38-1187-4F32-969F-6CED32A6973E}" type="slidenum">
              <a:rPr lang="de-DE" altLang="de-DE" sz="1300"/>
              <a:pPr algn="r" eaLnBrk="1" hangingPunct="1">
                <a:spcBef>
                  <a:spcPct val="0"/>
                </a:spcBef>
              </a:pPr>
              <a:t>59</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47878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5C4AA1-136E-4019-A6A4-1A59B91DCF98}" type="slidenum">
              <a:rPr lang="de-DE" altLang="de-DE" sz="1300"/>
              <a:pPr algn="r" eaLnBrk="1" hangingPunct="1">
                <a:spcBef>
                  <a:spcPct val="0"/>
                </a:spcBef>
              </a:pPr>
              <a:t>60</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6085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562573-4AA6-4A42-849D-314A74921BFD}" type="slidenum">
              <a:rPr lang="de-DE" altLang="de-DE" sz="1300" smtClean="0"/>
              <a:pPr>
                <a:spcBef>
                  <a:spcPct val="0"/>
                </a:spcBef>
              </a:pPr>
              <a:t>62</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1249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44380C0-A07C-4C15-AF2D-425C0625B271}" type="slidenum">
              <a:rPr lang="de-DE" altLang="de-DE" sz="1300"/>
              <a:pPr algn="r" eaLnBrk="1" hangingPunct="1">
                <a:spcBef>
                  <a:spcPct val="0"/>
                </a:spcBef>
              </a:pPr>
              <a:t>63</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7230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90C0449-4D19-4773-A85A-173B76AA6052}" type="slidenum">
              <a:rPr lang="de-DE" altLang="de-DE" sz="1300"/>
              <a:pPr algn="r" eaLnBrk="1" hangingPunct="1">
                <a:spcBef>
                  <a:spcPct val="0"/>
                </a:spcBef>
              </a:pPr>
              <a:t>64</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7617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9BD6769-FE90-444E-8F38-FA5329DB2C93}" type="slidenum">
              <a:rPr lang="de-DE" altLang="de-DE" sz="1300"/>
              <a:pPr algn="r" eaLnBrk="1" hangingPunct="1">
                <a:spcBef>
                  <a:spcPct val="0"/>
                </a:spcBef>
              </a:pPr>
              <a:t>65</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21692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CE43869-6904-4653-A9FA-FD0B3FAB522D}" type="slidenum">
              <a:rPr lang="de-DE" altLang="de-DE" sz="1300"/>
              <a:pPr algn="r" eaLnBrk="1" hangingPunct="1">
                <a:spcBef>
                  <a:spcPct val="0"/>
                </a:spcBef>
              </a:pPr>
              <a:t>66</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25681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E95C71D-8F00-4B4E-B6CC-E40E095A05A2}" type="slidenum">
              <a:rPr lang="de-DE" altLang="de-DE" sz="1300"/>
              <a:pPr algn="r" eaLnBrk="1" hangingPunct="1">
                <a:spcBef>
                  <a:spcPct val="0"/>
                </a:spcBef>
              </a:pPr>
              <a:t>67</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6001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50D783B-95C2-475E-83A1-A40E1CE7258A}" type="slidenum">
              <a:rPr lang="de-DE" altLang="de-DE" sz="1300"/>
              <a:pPr algn="r" eaLnBrk="1" hangingPunct="1">
                <a:spcBef>
                  <a:spcPct val="0"/>
                </a:spcBef>
              </a:pPr>
              <a:t>68</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3125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EC889D0-E443-40A1-9CCB-2C1061A12888}" type="slidenum">
              <a:rPr lang="de-DE" altLang="de-DE" sz="1300"/>
              <a:pPr algn="r" eaLnBrk="1" hangingPunct="1">
                <a:spcBef>
                  <a:spcPct val="0"/>
                </a:spcBef>
              </a:pPr>
              <a:t>69</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0449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FE75C46-B7EB-4E9A-858D-14C06506E8D5}" type="slidenum">
              <a:rPr lang="de-DE" altLang="de-DE" sz="1300"/>
              <a:pPr algn="r" eaLnBrk="1" hangingPunct="1">
                <a:spcBef>
                  <a:spcPct val="0"/>
                </a:spcBef>
              </a:pPr>
              <a:t>70</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5251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E24868-46BF-4841-91B8-4DB45952E092}" type="slidenum">
              <a:rPr lang="de-DE" altLang="de-DE" sz="1300" smtClean="0"/>
              <a:pPr>
                <a:spcBef>
                  <a:spcPct val="0"/>
                </a:spcBef>
              </a:pPr>
              <a:t>71</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38644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8712C29-8703-4F3B-B512-F21F1E89127E}" type="slidenum">
              <a:rPr lang="de-DE" altLang="de-DE" sz="1300"/>
              <a:pPr algn="r" eaLnBrk="1" hangingPunct="1">
                <a:spcBef>
                  <a:spcPct val="0"/>
                </a:spcBef>
              </a:pPr>
              <a:t>72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3738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30D6D7D-1A4F-43D0-ADE2-99A9A441FA77}" type="slidenum">
              <a:rPr lang="de-DE" altLang="de-DE" sz="1300"/>
              <a:pPr algn="r" eaLnBrk="1" hangingPunct="1">
                <a:spcBef>
                  <a:spcPct val="0"/>
                </a:spcBef>
              </a:pPr>
              <a:t>73</a:t>
            </a:fld>
            <a:endParaRPr lang="de-DE" altLang="de-DE" sz="1300"/>
          </a:p>
        </p:txBody>
      </p:sp>
      <p:sp>
        <p:nvSpPr>
          <p:cNvPr id="151555" name="Rectangle 1026"/>
          <p:cNvSpPr>
            <a:spLocks noGrp="1" noRot="1" noChangeAspect="1" noChangeArrowheads="1" noTextEdit="1"/>
          </p:cNvSpPr>
          <p:nvPr>
            <p:ph type="sldImg"/>
          </p:nvPr>
        </p:nvSpPr>
        <p:spPr>
          <a:xfrm>
            <a:off x="139700" y="768350"/>
            <a:ext cx="6821488" cy="3836988"/>
          </a:xfrm>
          <a:ln/>
        </p:spPr>
      </p:sp>
      <p:sp>
        <p:nvSpPr>
          <p:cNvPr id="151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37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2D088AB-1F92-4D75-B787-9967BB70954A}" type="slidenum">
              <a:rPr lang="de-DE" altLang="de-DE" sz="1300"/>
              <a:pPr algn="r" eaLnBrk="1" hangingPunct="1">
                <a:spcBef>
                  <a:spcPct val="0"/>
                </a:spcBef>
              </a:pPr>
              <a:t>74</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2025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1FBF46-408F-4FAA-8942-94A64373D5ED}" type="slidenum">
              <a:rPr lang="de-DE" altLang="de-DE" sz="1300"/>
              <a:pPr algn="r" eaLnBrk="1" hangingPunct="1">
                <a:spcBef>
                  <a:spcPct val="0"/>
                </a:spcBef>
              </a:pPr>
              <a:t>75</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5839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70C903E-9860-491C-8EF8-78DE86B4DE04}" type="slidenum">
              <a:rPr lang="de-DE" altLang="de-DE" sz="1300"/>
              <a:pPr algn="r" eaLnBrk="1" hangingPunct="1">
                <a:spcBef>
                  <a:spcPct val="0"/>
                </a:spcBef>
              </a:pPr>
              <a:t>76</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66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53AF6B-96CD-466C-AAD0-D1D5328CA8F5}" type="slidenum">
              <a:rPr lang="de-DE" altLang="de-DE" sz="1300"/>
              <a:pPr algn="r" eaLnBrk="1" hangingPunct="1">
                <a:spcBef>
                  <a:spcPct val="0"/>
                </a:spcBef>
              </a:pPr>
              <a:t>77</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6990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7E0C95-CCE6-406F-88C6-0A228EB9C19D}" type="slidenum">
              <a:rPr lang="de-DE" altLang="de-DE" sz="1300"/>
              <a:pPr algn="r" eaLnBrk="1" hangingPunct="1">
                <a:spcBef>
                  <a:spcPct val="0"/>
                </a:spcBef>
              </a:pPr>
              <a:t>78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10457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9F37585-A100-451F-BBEC-15B7E37160DB}" type="slidenum">
              <a:rPr lang="de-DE" altLang="de-DE" sz="1300"/>
              <a:pPr algn="r" eaLnBrk="1" hangingPunct="1">
                <a:spcBef>
                  <a:spcPct val="0"/>
                </a:spcBef>
              </a:pPr>
              <a:t>79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9209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4D7DF5-44A8-4DB2-89FE-9033E9DE7C05}" type="slidenum">
              <a:rPr lang="de-DE" altLang="de-DE" sz="1300" smtClean="0"/>
              <a:pPr>
                <a:spcBef>
                  <a:spcPct val="0"/>
                </a:spcBef>
              </a:pPr>
              <a:t>80</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1141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858CD2-A93B-4986-8AEE-4D805FB714D9}" type="slidenum">
              <a:rPr lang="de-DE" altLang="de-DE" sz="1300"/>
              <a:pPr algn="r" eaLnBrk="1" hangingPunct="1">
                <a:spcBef>
                  <a:spcPct val="0"/>
                </a:spcBef>
              </a:pPr>
              <a:t>81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79479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0C78925-971E-4703-B335-05A17FD8D1DE}" type="slidenum">
              <a:rPr lang="de-DE" altLang="de-DE" sz="1300"/>
              <a:pPr algn="r" eaLnBrk="1" hangingPunct="1">
                <a:spcBef>
                  <a:spcPct val="0"/>
                </a:spcBef>
              </a:pPr>
              <a:t>82</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89990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DC86BB5-BC38-4F76-BA1D-E714C29EC77A}" type="slidenum">
              <a:rPr lang="de-DE" altLang="de-DE" sz="1300"/>
              <a:pPr algn="r" eaLnBrk="1" hangingPunct="1">
                <a:spcBef>
                  <a:spcPct val="0"/>
                </a:spcBef>
              </a:pPr>
              <a:t>83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1686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AAF316-2B74-4804-9C25-D18E0623A99D}" type="slidenum">
              <a:rPr lang="de-DE" altLang="de-DE" sz="1300"/>
              <a:pPr algn="r" eaLnBrk="1" hangingPunct="1">
                <a:spcBef>
                  <a:spcPct val="0"/>
                </a:spcBef>
              </a:pPr>
              <a:t>84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7952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C6585A3-28A4-4DCF-A58F-E42B81083477}" type="slidenum">
              <a:rPr lang="de-DE" altLang="de-DE" sz="1300"/>
              <a:pPr algn="r" eaLnBrk="1" hangingPunct="1">
                <a:spcBef>
                  <a:spcPct val="0"/>
                </a:spcBef>
              </a:pPr>
              <a:t>85</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4131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AD0F388-6E33-4169-8C39-81F5E4AB53AD}" type="slidenum">
              <a:rPr lang="de-DE" altLang="de-DE" sz="1300"/>
              <a:pPr algn="r" eaLnBrk="1" hangingPunct="1">
                <a:spcBef>
                  <a:spcPct val="0"/>
                </a:spcBef>
              </a:pPr>
              <a:t>86</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1095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648B590-72FB-44C3-8B9A-80EF6AD5C82F}" type="slidenum">
              <a:rPr lang="de-DE" altLang="de-DE" sz="1300"/>
              <a:pPr algn="r" eaLnBrk="1" hangingPunct="1">
                <a:spcBef>
                  <a:spcPct val="0"/>
                </a:spcBef>
              </a:pPr>
              <a:t>87</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2175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11C52B-1113-4404-9B4E-E14C901CAFF5}" type="slidenum">
              <a:rPr lang="de-DE" altLang="de-DE" sz="1300" smtClean="0"/>
              <a:pPr>
                <a:spcBef>
                  <a:spcPct val="0"/>
                </a:spcBef>
              </a:pPr>
              <a:t>88</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69417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823AEE-B58D-484A-9CFC-C36CE6BE67A6}" type="slidenum">
              <a:rPr lang="de-DE" altLang="de-DE" sz="1300" smtClean="0"/>
              <a:pPr>
                <a:spcBef>
                  <a:spcPct val="0"/>
                </a:spcBef>
              </a:pPr>
              <a:t>89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42928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E3130A-0671-4D8D-9588-203EFA57C22D}" type="slidenum">
              <a:rPr lang="de-DE" altLang="de-DE" sz="1300" smtClean="0"/>
              <a:pPr>
                <a:spcBef>
                  <a:spcPct val="0"/>
                </a:spcBef>
              </a:pPr>
              <a:t>90</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00231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037360-52CA-4CD2-90D5-FF7893DBEC6C}" type="slidenum">
              <a:rPr lang="de-DE" altLang="de-DE" sz="1300" smtClean="0"/>
              <a:pPr>
                <a:spcBef>
                  <a:spcPct val="0"/>
                </a:spcBef>
              </a:pPr>
              <a:t>91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262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A742C6-3172-41DF-8561-DFB0A858591C}" type="slidenum">
              <a:rPr lang="de-DE" altLang="de-DE" sz="1300" smtClean="0"/>
              <a:pPr>
                <a:spcBef>
                  <a:spcPct val="0"/>
                </a:spcBef>
              </a:pPr>
              <a:t>92</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2" tIns="47426" rIns="94852" bIns="47426"/>
          <a:lstStyle/>
          <a:p>
            <a:pPr eaLnBrk="1" hangingPunct="1"/>
            <a:endParaRPr lang="en-US" altLang="de-DE"/>
          </a:p>
        </p:txBody>
      </p:sp>
    </p:spTree>
    <p:extLst>
      <p:ext uri="{BB962C8B-B14F-4D97-AF65-F5344CB8AC3E}">
        <p14:creationId xmlns:p14="http://schemas.microsoft.com/office/powerpoint/2010/main" val="18896182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A742C6-3172-41DF-8561-DFB0A858591C}" type="slidenum">
              <a:rPr lang="de-DE" altLang="de-DE" sz="1300" smtClean="0"/>
              <a:pPr>
                <a:spcBef>
                  <a:spcPct val="0"/>
                </a:spcBef>
              </a:pPr>
              <a:t>93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2" tIns="47426" rIns="94852" bIns="47426"/>
          <a:lstStyle/>
          <a:p>
            <a:pPr eaLnBrk="1" hangingPunct="1"/>
            <a:endParaRPr lang="en-US" altLang="de-DE"/>
          </a:p>
        </p:txBody>
      </p:sp>
    </p:spTree>
    <p:extLst>
      <p:ext uri="{BB962C8B-B14F-4D97-AF65-F5344CB8AC3E}">
        <p14:creationId xmlns:p14="http://schemas.microsoft.com/office/powerpoint/2010/main" val="18896182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7D4B7-2FFE-4E62-B944-F57D4CEC7252}" type="slidenum">
              <a:rPr lang="de-DE" altLang="de-DE" sz="1300" smtClean="0"/>
              <a:pPr>
                <a:spcBef>
                  <a:spcPct val="0"/>
                </a:spcBef>
              </a:pPr>
              <a:t>94</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4038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0F24FE-E3C6-43B9-A4E4-D3AEB6E686E9}" type="slidenum">
              <a:rPr lang="de-DE" altLang="de-DE" sz="1300" smtClean="0"/>
              <a:pPr>
                <a:spcBef>
                  <a:spcPct val="0"/>
                </a:spcBef>
              </a:pPr>
              <a:t>95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14143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3015D7-F356-4CAE-82A5-87AFF902B13D}" type="slidenum">
              <a:rPr lang="de-DE" altLang="de-DE" sz="1300" smtClean="0"/>
              <a:pPr>
                <a:spcBef>
                  <a:spcPct val="0"/>
                </a:spcBef>
              </a:pPr>
              <a:t>96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80824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9A934F-9B11-4BFF-851E-9CA155A58E59}" type="slidenum">
              <a:rPr lang="de-DE" altLang="de-DE" sz="1300" smtClean="0"/>
              <a:pPr>
                <a:spcBef>
                  <a:spcPct val="0"/>
                </a:spcBef>
              </a:pPr>
              <a:t>97</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443639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3DDB44-BE60-4A69-80DD-761AB80213EC}" type="slidenum">
              <a:rPr lang="de-DE" altLang="de-DE" sz="1300" smtClean="0"/>
              <a:pPr>
                <a:spcBef>
                  <a:spcPct val="0"/>
                </a:spcBef>
              </a:pPr>
              <a:t>98</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4862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3C4928-9609-4831-876E-F0179FA87A17}" type="slidenum">
              <a:rPr lang="de-DE" altLang="de-DE" sz="1300" smtClean="0"/>
              <a:pPr>
                <a:spcBef>
                  <a:spcPct val="0"/>
                </a:spcBef>
              </a:pPr>
              <a:t>99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4827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ED7344-33DA-45B4-850D-7DE395007878}" type="slidenum">
              <a:rPr lang="de-DE" altLang="de-DE" sz="1300" smtClean="0"/>
              <a:pPr>
                <a:spcBef>
                  <a:spcPct val="0"/>
                </a:spcBef>
              </a:pPr>
              <a:t>100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50369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35AFF5-6189-415D-8613-6CF32A57AD3C}" type="slidenum">
              <a:rPr lang="de-DE" altLang="de-DE" sz="1300" smtClean="0"/>
              <a:pPr>
                <a:spcBef>
                  <a:spcPct val="0"/>
                </a:spcBef>
              </a:pPr>
              <a:t>101</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40533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50B39F-3C10-4396-B969-EFBBF20B8151}" type="slidenum">
              <a:rPr lang="de-DE" altLang="de-DE" sz="1300" smtClean="0"/>
              <a:pPr>
                <a:spcBef>
                  <a:spcPct val="0"/>
                </a:spcBef>
              </a:pPr>
              <a:t>102</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96520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65C16B-0B38-4288-BAB7-A84402E01222}" type="slidenum">
              <a:rPr lang="de-DE" altLang="de-DE" sz="1300" smtClean="0"/>
              <a:pPr>
                <a:spcBef>
                  <a:spcPct val="0"/>
                </a:spcBef>
              </a:pPr>
              <a:t>103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71712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104</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105</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106</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107</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108</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109</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110</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111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AC82BAB-F195-4094-8DEB-B50F778B7491}" type="slidenum">
              <a:rPr lang="de-DE" altLang="de-DE" sz="1300"/>
              <a:pPr algn="r" eaLnBrk="1" hangingPunct="1">
                <a:spcBef>
                  <a:spcPct val="0"/>
                </a:spcBef>
              </a:pPr>
              <a:t>113</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716727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a:pPr>
                <a:spcBef>
                  <a:spcPct val="0"/>
                </a:spcBef>
              </a:pPr>
              <a:t>114</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a:pPr>
                <a:spcBef>
                  <a:spcPct val="0"/>
                </a:spcBef>
              </a:pPr>
              <a:t>115</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a:pPr>
                <a:spcBef>
                  <a:spcPct val="0"/>
                </a:spcBef>
              </a:pPr>
              <a:t>116</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a:pPr>
                <a:spcBef>
                  <a:spcPct val="0"/>
                </a:spcBef>
              </a:pPr>
              <a:t>117</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118</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119</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a:pPr>
                <a:spcBef>
                  <a:spcPct val="0"/>
                </a:spcBef>
              </a:pPr>
              <a:t>120</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121</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122</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3996DB22-8DFC-45D7-9169-68A3C81ED9F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F028728-7DB7-45C0-AB0A-6E54966C80B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3CE9082-F4B6-43AB-AA1C-BB13C414DA2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BE08D04-50E6-407B-88FF-4C6A7340797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58B80E6-0DEA-46A3-A70B-29A82403E22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en-US" dirty="0"/>
              <a:t>Jumping to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a:t>
            </a:r>
            <a:r>
              <a:rPr lang="nl-NL" sz="1600">
                <a:solidFill>
                  <a:srgbClr val="004992"/>
                </a:solidFill>
                <a:latin typeface="+mj-lt"/>
              </a:rPr>
              <a:t>(12|23)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34770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t>Metacognitive Training 2 – Jumping to Conclusions I</a:t>
            </a:r>
            <a:endParaRPr lang="de-DE" dirty="0"/>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a:t>
            </a:fld>
            <a:endParaRPr lang="de-DE" altLang="de-DE"/>
          </a:p>
        </p:txBody>
      </p:sp>
    </p:spTree>
    <p:extLst>
      <p:ext uri="{BB962C8B-B14F-4D97-AF65-F5344CB8AC3E}">
        <p14:creationId xmlns:p14="http://schemas.microsoft.com/office/powerpoint/2010/main" val="149018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a:t>
            </a:fld>
            <a:endParaRPr lang="de-DE" altLang="de-DE"/>
          </a:p>
        </p:txBody>
      </p:sp>
    </p:spTree>
    <p:extLst>
      <p:ext uri="{BB962C8B-B14F-4D97-AF65-F5344CB8AC3E}">
        <p14:creationId xmlns:p14="http://schemas.microsoft.com/office/powerpoint/2010/main" val="111131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making a hasty decision (</a:t>
            </a:r>
            <a:r>
              <a:rPr lang="en-US" sz="2400" dirty="0">
                <a:solidFill>
                  <a:srgbClr val="004992"/>
                </a:solidFill>
                <a:latin typeface="Calibri Light"/>
              </a:rPr>
              <a:t>risk:</a:t>
            </a:r>
            <a:r>
              <a:rPr lang="en-US" sz="2400" dirty="0">
                <a:solidFill>
                  <a:srgbClr val="333333"/>
                </a:solidFill>
                <a:latin typeface="Calibri Light"/>
              </a:rPr>
              <a:t> </a:t>
            </a:r>
            <a:r>
              <a:rPr lang="de-DE" sz="2400" dirty="0">
                <a:solidFill>
                  <a:srgbClr val="333333"/>
                </a:solidFill>
                <a:latin typeface="Calibri Light"/>
              </a:rPr>
              <a:t>poor</a:t>
            </a:r>
            <a:r>
              <a:rPr lang="en-US" sz="2400" dirty="0">
                <a:solidFill>
                  <a:srgbClr val="333333"/>
                </a:solidFill>
                <a:latin typeface="Calibri Light"/>
              </a:rPr>
              <a:t> decision)</a:t>
            </a:r>
            <a:br>
              <a:rPr lang="en-US" sz="2400" dirty="0">
                <a:solidFill>
                  <a:srgbClr val="333333"/>
                </a:solidFill>
                <a:latin typeface="Calibri Light"/>
              </a:rPr>
            </a:br>
            <a:r>
              <a:rPr lang="en-US" sz="2400" i="1" dirty="0">
                <a:solidFill>
                  <a:srgbClr val="333333"/>
                </a:solidFill>
                <a:latin typeface="Calibri Light"/>
              </a:rPr>
              <a:t>and</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a:t>
            </a:fld>
            <a:endParaRPr lang="de-DE" altLang="de-DE"/>
          </a:p>
        </p:txBody>
      </p:sp>
    </p:spTree>
    <p:extLst>
      <p:ext uri="{BB962C8B-B14F-4D97-AF65-F5344CB8AC3E}">
        <p14:creationId xmlns:p14="http://schemas.microsoft.com/office/powerpoint/2010/main" val="424464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making a hasty decision (</a:t>
            </a:r>
            <a:r>
              <a:rPr lang="en-US" sz="2400" dirty="0">
                <a:solidFill>
                  <a:srgbClr val="004992"/>
                </a:solidFill>
                <a:latin typeface="Calibri Light"/>
              </a:rPr>
              <a:t>risk:</a:t>
            </a:r>
            <a:r>
              <a:rPr lang="en-US" sz="2400" dirty="0">
                <a:solidFill>
                  <a:srgbClr val="333333"/>
                </a:solidFill>
                <a:latin typeface="Calibri Light"/>
              </a:rPr>
              <a:t> </a:t>
            </a:r>
            <a:r>
              <a:rPr lang="de-DE" sz="2400" dirty="0">
                <a:solidFill>
                  <a:srgbClr val="333333"/>
                </a:solidFill>
                <a:latin typeface="Calibri Light"/>
              </a:rPr>
              <a:t>poor</a:t>
            </a:r>
            <a:r>
              <a:rPr lang="en-US" sz="2400" dirty="0">
                <a:solidFill>
                  <a:srgbClr val="333333"/>
                </a:solidFill>
                <a:latin typeface="Calibri Light"/>
              </a:rPr>
              <a:t> decision)</a:t>
            </a:r>
            <a:br>
              <a:rPr lang="en-US" sz="2400" dirty="0">
                <a:solidFill>
                  <a:srgbClr val="333333"/>
                </a:solidFill>
                <a:latin typeface="Calibri Light"/>
              </a:rPr>
            </a:br>
            <a:r>
              <a:rPr lang="en-US" sz="2400" i="1" dirty="0">
                <a:solidFill>
                  <a:srgbClr val="333333"/>
                </a:solidFill>
                <a:latin typeface="Calibri Light"/>
              </a:rPr>
              <a:t>and</a:t>
            </a: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being overly accurate (</a:t>
            </a:r>
            <a:r>
              <a:rPr lang="en-US" sz="2400" dirty="0">
                <a:solidFill>
                  <a:srgbClr val="004992"/>
                </a:solidFill>
                <a:latin typeface="Calibri Light"/>
              </a:rPr>
              <a:t>disadvantage:</a:t>
            </a:r>
            <a:r>
              <a:rPr lang="en-US" sz="2400" dirty="0">
                <a:solidFill>
                  <a:srgbClr val="333333"/>
                </a:solidFill>
                <a:latin typeface="Calibri Light"/>
              </a:rPr>
              <a:t> takes too much time)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a:t>
            </a:fld>
            <a:endParaRPr lang="de-DE" altLang="de-DE"/>
          </a:p>
        </p:txBody>
      </p:sp>
    </p:spTree>
    <p:extLst>
      <p:ext uri="{BB962C8B-B14F-4D97-AF65-F5344CB8AC3E}">
        <p14:creationId xmlns:p14="http://schemas.microsoft.com/office/powerpoint/2010/main" val="1562340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7</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2514390756"/>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endParaRPr kumimoji="0" lang="de-DE" sz="24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8</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2698230809"/>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probably</a:t>
                      </a:r>
                      <a:r>
                        <a:rPr kumimoji="0" lang="en-US" sz="2400" b="0" i="0" u="none" strike="noStrike" cap="none" normalizeH="0" baseline="0" dirty="0">
                          <a:ln>
                            <a:noFill/>
                          </a:ln>
                          <a:solidFill>
                            <a:srgbClr val="333333"/>
                          </a:solidFill>
                          <a:effectLst/>
                          <a:latin typeface="Calibri Light"/>
                          <a:ea typeface="MS PGothic" pitchFamily="34" charset="-128"/>
                        </a:rPr>
                        <a:t> – few other explanations (remote-controlled model aircraft); but a false interpretation would not be momentous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9</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4230831516"/>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Event</a:t>
                      </a:r>
                      <a:endParaRPr kumimoji="0" lang="de-DE" sz="24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probably</a:t>
                      </a:r>
                      <a:r>
                        <a:rPr kumimoji="0" lang="en-US" sz="2400" b="0" i="0" u="none" strike="noStrike" cap="none" normalizeH="0" baseline="0" dirty="0">
                          <a:ln>
                            <a:noFill/>
                          </a:ln>
                          <a:solidFill>
                            <a:srgbClr val="333333"/>
                          </a:solidFill>
                          <a:effectLst/>
                          <a:latin typeface="Calibri Light"/>
                          <a:ea typeface="MS PGothic" pitchFamily="34" charset="-128"/>
                        </a:rPr>
                        <a:t> – few other explanations (remote-controlled model aircraft); but a false interpretation would not be momentous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could be</a:t>
                      </a:r>
                      <a:r>
                        <a:rPr kumimoji="0" lang="en-US" sz="2400" b="0" i="0" u="none" strike="noStrike" cap="none" normalizeH="0" baseline="0" dirty="0">
                          <a:ln>
                            <a:noFill/>
                          </a:ln>
                          <a:solidFill>
                            <a:srgbClr val="333333"/>
                          </a:solidFill>
                          <a:effectLst/>
                          <a:latin typeface="Calibri Light"/>
                          <a:ea typeface="MS PGothic" pitchFamily="34" charset="-128"/>
                        </a:rPr>
                        <a:t> – but there are a number of other explanations (e.g. cat in the bushes, wind) – consider that actions like throwing a stone may have negative consequences (e.g. injuring your </a:t>
                      </a:r>
                      <a:r>
                        <a:rPr kumimoji="0" lang="en-US" sz="2400" b="0" i="0" u="none" strike="noStrike" cap="none" normalizeH="0" baseline="0" dirty="0" err="1">
                          <a:ln>
                            <a:noFill/>
                          </a:ln>
                          <a:solidFill>
                            <a:srgbClr val="333333"/>
                          </a:solidFill>
                          <a:effectLst/>
                          <a:latin typeface="Calibri Light"/>
                          <a:ea typeface="MS PGothic" pitchFamily="34" charset="-128"/>
                        </a:rPr>
                        <a:t>neighbour’s</a:t>
                      </a:r>
                      <a:r>
                        <a:rPr kumimoji="0" lang="en-US" sz="2400" b="0" i="0" u="none" strike="noStrike" cap="none" normalizeH="0" baseline="0" dirty="0">
                          <a:ln>
                            <a:noFill/>
                          </a:ln>
                          <a:solidFill>
                            <a:srgbClr val="333333"/>
                          </a:solidFill>
                          <a:effectLst/>
                          <a:latin typeface="Calibri Light"/>
                          <a:ea typeface="MS PGothic" pitchFamily="34" charset="-128"/>
                        </a:rPr>
                        <a:t> pet).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8067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65755128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domain</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example</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history</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ＭＳ Ｐゴシック" charset="0"/>
                        </a:rPr>
                        <a:t>???</a:t>
                      </a:r>
                      <a:endParaRPr kumimoji="0" lang="de-DE" sz="2000" b="0" i="0" u="none" strike="noStrike" cap="none" normalizeH="0" baseline="0" dirty="0">
                        <a:ln>
                          <a:noFill/>
                        </a:ln>
                        <a:solidFill>
                          <a:srgbClr val="004992"/>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media</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30323550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domain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history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Witch trials in medieval times: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68711896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history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Witch trials in medieval times: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7"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Calibri Light"/>
              </a:rPr>
              <a:t>In 1938 the radio-broadcast War of the Worlds, by Orson Welles, caused a mass panic in New York, since many listeners believed that the earth really was being attacked by aliens.</a:t>
            </a:r>
          </a:p>
          <a:p>
            <a:pPr eaLnBrk="1" hangingPunct="1">
              <a:spcBef>
                <a:spcPts val="1200"/>
              </a:spcBef>
              <a:buClrTx/>
              <a:buFontTx/>
              <a:buNone/>
            </a:pPr>
            <a:r>
              <a:rPr lang="en-US" altLang="de-DE" sz="2000" dirty="0">
                <a:solidFill>
                  <a:srgbClr val="004992"/>
                </a:solidFill>
                <a:latin typeface="Calibri Light"/>
              </a:rPr>
              <a:t>False assumption:</a:t>
            </a:r>
            <a:r>
              <a:rPr lang="en-US" altLang="de-DE" sz="2000" dirty="0">
                <a:latin typeface="Calibri Light"/>
              </a:rPr>
              <a:t> what‘s on the radio must be real!</a:t>
            </a:r>
            <a:endParaRPr lang="de-DE" altLang="de-DE" sz="2000" dirty="0">
              <a:latin typeface="Calibri Light"/>
            </a:endParaRPr>
          </a:p>
        </p:txBody>
      </p:sp>
    </p:spTree>
    <p:extLst>
      <p:ext uri="{BB962C8B-B14F-4D97-AF65-F5344CB8AC3E}">
        <p14:creationId xmlns:p14="http://schemas.microsoft.com/office/powerpoint/2010/main" val="3261349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28680"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2" name="Title 1"/>
          <p:cNvSpPr>
            <a:spLocks noGrp="1"/>
          </p:cNvSpPr>
          <p:nvPr>
            <p:ph type="title"/>
          </p:nvPr>
        </p:nvSpPr>
        <p:spPr/>
        <p:txBody>
          <a:bodyPr/>
          <a:lstStyle/>
          <a:p>
            <a:r>
              <a:rPr lang="en-US" sz="3600" dirty="0">
                <a:solidFill>
                  <a:srgbClr val="004992"/>
                </a:solidFill>
                <a:latin typeface="Calibri Light"/>
              </a:rPr>
              <a:t>Are there any clues on the US $1 bill to suggest an infiltration of the USA by secret societies?</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13</a:t>
            </a:fld>
            <a:endParaRPr lang="de-DE" altLang="de-DE"/>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n-US" altLang="de-DE" sz="1600">
                <a:latin typeface="Calibri Light"/>
              </a:rPr>
              <a:t>(for an alternative exercise, see end of presentation)</a:t>
            </a:r>
            <a:endParaRPr lang="en-US" altLang="de-DE" sz="16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8"/>
          <p:cNvGraphicFramePr>
            <a:graphicFrameLocks noGrp="1"/>
          </p:cNvGraphicFramePr>
          <p:nvPr>
            <p:extLst>
              <p:ext uri="{D42A27DB-BD31-4B8C-83A1-F6EECF244321}">
                <p14:modId xmlns:p14="http://schemas.microsoft.com/office/powerpoint/2010/main" val="1425837050"/>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For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On the back, different symbols are displayed 13 times each (e.g. stripes on the shield, olive leaves, arrows). 13 is sometimes considered a satanic number.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Some people claim that the bill does not actually display George Washington but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the founder of a secret society.</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On the upper right, a little owl is hidden, regarded by some as a satanic symbol.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pyramid on the back may represent a Freemasonry symbol.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Calibri Light"/>
              </a:rPr>
              <a:t>Premature reasoning in action</a:t>
            </a:r>
            <a:br>
              <a:rPr lang="en-US" sz="3600">
                <a:solidFill>
                  <a:srgbClr val="004992"/>
                </a:solidFill>
                <a:latin typeface="Calibri Light"/>
              </a:rPr>
            </a:br>
            <a:r>
              <a:rPr lang="en-US">
                <a:solidFill>
                  <a:srgbClr val="004992"/>
                </a:solidFill>
                <a:latin typeface="Calibri Light"/>
              </a:rPr>
              <a:t>Are there any clues on the US $1 bill that suggest an infiltration of the USA by secret societies?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14</a:t>
            </a:fld>
            <a:endParaRPr lang="de-DE" altLang="de-DE"/>
          </a:p>
        </p:txBody>
      </p:sp>
      <p:pic>
        <p:nvPicPr>
          <p:cNvPr id="28" name="Picture 16" descr="Eag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1" descr="ow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Ey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3"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5"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6" name="AutoShape 43"/>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7" name="Line 22"/>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8"/>
          <p:cNvGraphicFramePr>
            <a:graphicFrameLocks noGrp="1"/>
          </p:cNvGraphicFramePr>
          <p:nvPr>
            <p:extLst>
              <p:ext uri="{D42A27DB-BD31-4B8C-83A1-F6EECF244321}">
                <p14:modId xmlns:p14="http://schemas.microsoft.com/office/powerpoint/2010/main" val="114703001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Against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Initially there were 13 US-states, hence the number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In contrast to </a:t>
                      </a:r>
                      <a:r>
                        <a:rPr kumimoji="0" lang="en-US" sz="1800" b="0" i="0" u="none" strike="noStrike" cap="none" normalizeH="0" baseline="0" dirty="0" err="1">
                          <a:ln>
                            <a:noFill/>
                          </a:ln>
                          <a:solidFill>
                            <a:srgbClr val="333333"/>
                          </a:solidFill>
                          <a:effectLst/>
                          <a:latin typeface="Calibri Light"/>
                          <a:ea typeface="ＭＳ Ｐゴシック" pitchFamily="34" charset="-128"/>
                        </a:rPr>
                        <a:t>rumours</a:t>
                      </a:r>
                      <a:r>
                        <a:rPr kumimoji="0" lang="en-US" sz="1800" b="0" i="0" u="none" strike="noStrike" cap="none" normalizeH="0" baseline="0" dirty="0">
                          <a:ln>
                            <a:noFill/>
                          </a:ln>
                          <a:solidFill>
                            <a:srgbClr val="333333"/>
                          </a:solidFill>
                          <a:effectLst/>
                          <a:latin typeface="Calibri Light"/>
                          <a:ea typeface="ＭＳ Ｐゴシック" pitchFamily="34" charset="-128"/>
                        </a:rPr>
                        <a:t>, there are no obvious similarities between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and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The owl does not have a specific symbolic meaning, sometimes it represents mischief, however, it often stands for wisdom (e.g. the owl is used as a symbol by many publishers).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triangle represents the all-seeing eye of God in Christianity (the picture is an image of part of a stained glass window in a Christian church).</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Calibri Light"/>
              </a:rPr>
              <a:t>Premature reasoning in action</a:t>
            </a:r>
            <a:br>
              <a:rPr lang="en-US" sz="3600">
                <a:solidFill>
                  <a:srgbClr val="004992"/>
                </a:solidFill>
                <a:latin typeface="Calibri Light"/>
              </a:rPr>
            </a:br>
            <a:r>
              <a:rPr lang="en-US">
                <a:solidFill>
                  <a:srgbClr val="004992"/>
                </a:solidFill>
                <a:latin typeface="Calibri Light"/>
              </a:rPr>
              <a:t>Are there any clues on the US $1 bill that suggest an infiltration of the USA by secret societies?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15</a:t>
            </a:fld>
            <a:endParaRPr lang="de-DE" altLang="de-DE"/>
          </a:p>
        </p:txBody>
      </p:sp>
      <p:pic>
        <p:nvPicPr>
          <p:cNvPr id="29" name="Picture 29" descr="dbking - flickr - National League of American Pen Wome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Eag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42"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4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44"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pic>
        <p:nvPicPr>
          <p:cNvPr id="28" name="Picture 28" descr="cobalt123 - flickr - Stained Glass Panel, Eye-Catcher - cclicene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Are there any clues on the US $1 bill that suggest an infiltration of the USA by secret societies?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16</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No!</a:t>
            </a:r>
            <a:endParaRPr lang="de-DE" altLang="de-DE" sz="3600" b="1" dirty="0">
              <a:solidFill>
                <a:srgbClr val="FF0000"/>
              </a:solidFill>
            </a:endParaRPr>
          </a:p>
        </p:txBody>
      </p:sp>
      <p:sp>
        <p:nvSpPr>
          <p:cNvPr id="6" name="Title 5"/>
          <p:cNvSpPr>
            <a:spLocks noGrp="1"/>
          </p:cNvSpPr>
          <p:nvPr>
            <p:ph type="title"/>
          </p:nvPr>
        </p:nvSpPr>
        <p:spPr/>
        <p:txBody>
          <a:bodyPr/>
          <a:lstStyle/>
          <a:p>
            <a:r>
              <a:rPr lang="en-US" sz="3600">
                <a:solidFill>
                  <a:srgbClr val="004992"/>
                </a:solidFill>
                <a:latin typeface="Calibri Light"/>
              </a:rPr>
              <a:t>Premature reasoning</a:t>
            </a:r>
            <a:br>
              <a:rPr lang="en-US" sz="3600">
                <a:solidFill>
                  <a:srgbClr val="004992"/>
                </a:solidFill>
                <a:latin typeface="Calibri Light"/>
              </a:rPr>
            </a:br>
            <a:r>
              <a:rPr lang="en-US">
                <a:solidFill>
                  <a:srgbClr val="004992"/>
                </a:solidFill>
                <a:latin typeface="Calibri Light"/>
              </a:rPr>
              <a:t>– Urban legends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rPr>
              <a:t>???</a:t>
            </a:r>
            <a:endParaRPr lang="en-US" sz="24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en-US" sz="2000">
                <a:solidFill>
                  <a:srgbClr val="333333"/>
                </a:solidFill>
                <a:latin typeface="Calibri Light"/>
              </a:rPr>
              <a:t>They are often more exciting than reality!</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They are based on statements that are difficult to check or prove (e.g. that Washington looks like </a:t>
            </a:r>
            <a:r>
              <a:rPr lang="en-US" sz="2000" dirty="0" err="1">
                <a:solidFill>
                  <a:srgbClr val="333333"/>
                </a:solidFill>
                <a:latin typeface="Calibri Light"/>
              </a:rPr>
              <a:t>Weishaupt</a:t>
            </a:r>
            <a:r>
              <a:rPr lang="en-US" sz="2000" dirty="0">
                <a:solidFill>
                  <a:srgbClr val="333333"/>
                </a:solidFill>
                <a:latin typeface="Calibri Light"/>
              </a:rPr>
              <a:t>).</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They conceal alternative explanations (e.g. that the repetitive use of 13 symbols is related to the 13 original states).</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Legends are sometimes based on facts taken out of context. The significance of these details is also largely exaggerated (Washington was a freemason, however, that does not mean that the USA were infiltrated or still are).</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Freemasons and other confederacies can raise suspicion because they act secretly.</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But: Contrary to common belief the freemasons do not believe in </a:t>
            </a:r>
            <a:r>
              <a:rPr lang="en-US" sz="2000" dirty="0" err="1">
                <a:solidFill>
                  <a:srgbClr val="333333"/>
                </a:solidFill>
                <a:latin typeface="Calibri Light"/>
              </a:rPr>
              <a:t>satan</a:t>
            </a:r>
            <a:r>
              <a:rPr lang="en-US" sz="2000" dirty="0">
                <a:solidFill>
                  <a:srgbClr val="333333"/>
                </a:solidFill>
                <a:latin typeface="Calibri Light"/>
              </a:rPr>
              <a:t> but in a ‘higher being’ (e.g. God, Allah …). They pursue liberal ideas, but they are not ‘rebellious’.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de-DE" sz="2000">
                <a:solidFill>
                  <a:srgbClr val="333333"/>
                </a:solidFill>
                <a:latin typeface="Calibri Light"/>
              </a:rPr>
              <a:t>There are numerous examples in history where minorities and outcasts were falsely blamed for uncontrollable, catastrophic events. </a:t>
            </a:r>
            <a:r>
              <a:rPr lang="de-DE" sz="2000" dirty="0">
                <a:solidFill>
                  <a:srgbClr val="333333"/>
                </a:solidFill>
                <a:latin typeface="Calibri Light"/>
              </a:rPr>
              <a:t>For example, in medieval times a poor harvest was often blamed on witchcraft or religious minorities.</a:t>
            </a:r>
          </a:p>
          <a:p>
            <a:pPr marL="342900" lvl="0" indent="-342900" defTabSz="914400" fontAlgn="base">
              <a:lnSpc>
                <a:spcPct val="100000"/>
              </a:lnSpc>
              <a:spcBef>
                <a:spcPts val="1200"/>
              </a:spcBef>
              <a:buClr>
                <a:srgbClr val="000000"/>
              </a:buClr>
              <a:buFont typeface="WingDings"/>
              <a:buChar char=""/>
              <a:defRPr/>
            </a:pPr>
            <a:r>
              <a:rPr lang="de-DE" sz="2000" dirty="0">
                <a:solidFill>
                  <a:srgbClr val="333333"/>
                </a:solidFill>
                <a:latin typeface="Calibri Light"/>
              </a:rPr>
              <a:t>These simple explanations reduced tension and fear and provided the illusion of control.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20</a:t>
            </a:fld>
            <a:endParaRPr lang="de-DE" altLang="de-DE"/>
          </a:p>
        </p:txBody>
      </p:sp>
    </p:spTree>
    <p:extLst>
      <p:ext uri="{BB962C8B-B14F-4D97-AF65-F5344CB8AC3E}">
        <p14:creationId xmlns:p14="http://schemas.microsoft.com/office/powerpoint/2010/main" val="2738536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This style of decision making can easily lead to errors. Therefore, it is better to use a decision-making style that </a:t>
            </a:r>
            <a:r>
              <a:rPr lang="en-US" altLang="de-DE" sz="2400" dirty="0">
                <a:solidFill>
                  <a:srgbClr val="004992"/>
                </a:solidFill>
                <a:latin typeface="Calibri Light"/>
                <a:ea typeface="+mj-ea"/>
                <a:cs typeface="+mj-cs"/>
              </a:rPr>
              <a:t>takes into account all available information</a:t>
            </a:r>
            <a:r>
              <a:rPr lang="en-US" altLang="de-DE"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22</a:t>
            </a:fld>
            <a:endParaRPr lang="de-DE" altLang="de-DE"/>
          </a:p>
        </p:txBody>
      </p:sp>
      <p:sp>
        <p:nvSpPr>
          <p:cNvPr id="47130" name="Rechteck 1"/>
          <p:cNvSpPr>
            <a:spLocks noChangeArrowheads="1"/>
          </p:cNvSpPr>
          <p:nvPr/>
        </p:nvSpPr>
        <p:spPr bwMode="auto">
          <a:xfrm>
            <a:off x="408954" y="5908675"/>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174765589"/>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Event</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ea typeface="MS PGothic" pitchFamily="34" charset="-128"/>
                        </a:rPr>
                        <a:t>Explanation during psychosis</a:t>
                      </a:r>
                      <a:endParaRPr kumimoji="0" lang="de-DE" sz="1800" b="0" i="0" u="none" strike="noStrike" cap="none" normalizeH="0" baseline="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Other explanations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Your body aches after your first night in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You must have been kidnapped overnight and had your organs removed; another patient harmed you during the night;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Uncomfortable bed, tension; it is common to have an uncomfortable night when in a new environment; might be a pinched nerve.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After outpatient surgery, you are prescribed Heparin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Doctors are planning to murder you with toxic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Standard thrombosis prophylaxis.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On the way to a friend’s, you have to stop three times at red traffic lights.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Evidence that you are in danger – someone wants to harm you.</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Pure coincidence (when you are in a hurry you are more prone to notice red lights).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rPr>
              <a:t>Try to avoid hasty as well as prolonged decision-making.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24</a:t>
            </a:fld>
            <a:endParaRPr lang="de-DE" altLang="de-DE"/>
          </a:p>
        </p:txBody>
      </p:sp>
    </p:spTree>
    <p:extLst>
      <p:ext uri="{BB962C8B-B14F-4D97-AF65-F5344CB8AC3E}">
        <p14:creationId xmlns:p14="http://schemas.microsoft.com/office/powerpoint/2010/main" val="3701274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rPr>
              <a:t>Try to avoid hasty as well as prolonged decision-making.</a:t>
            </a:r>
          </a:p>
          <a:p>
            <a:pPr marL="342900" indent="-342900" algn="l" eaLnBrk="1" hangingPunct="1">
              <a:buClr>
                <a:srgbClr val="333333"/>
              </a:buClr>
              <a:buFont typeface="WingDings"/>
              <a:buChar char=""/>
              <a:defRPr/>
            </a:pPr>
            <a:r>
              <a:rPr lang="en-US" sz="2400" dirty="0">
                <a:solidFill>
                  <a:srgbClr val="333333"/>
                </a:solidFill>
                <a:latin typeface="Calibri Light"/>
              </a:rPr>
              <a:t>Discuss evidence for and against each alternative.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25</a:t>
            </a:fld>
            <a:endParaRPr lang="de-DE" altLang="de-DE"/>
          </a:p>
        </p:txBody>
      </p:sp>
    </p:spTree>
    <p:extLst>
      <p:ext uri="{BB962C8B-B14F-4D97-AF65-F5344CB8AC3E}">
        <p14:creationId xmlns:p14="http://schemas.microsoft.com/office/powerpoint/2010/main" val="169636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Several alternative interpretations are provided.</a:t>
            </a:r>
          </a:p>
          <a:p>
            <a:pPr lvl="0" defTabSz="914400" fontAlgn="base"/>
            <a:r>
              <a:rPr lang="en-GB" altLang="ko-KR" sz="2400" dirty="0">
                <a:solidFill>
                  <a:srgbClr val="333333"/>
                </a:solidFill>
                <a:latin typeface="Calibri Light"/>
                <a:ea typeface="굴림" pitchFamily="34" charset="-127"/>
              </a:rPr>
              <a:t>Please discuss with the group how likely you find each option and whether you feel confident enough to make a decision.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27</a:t>
            </a:fld>
            <a:endParaRPr lang="de-DE" altLang="de-DE"/>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28</a:t>
            </a:fld>
            <a:endParaRPr lang="de-DE" altLang="de-DE"/>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29</a:t>
            </a:fld>
            <a:endParaRPr lang="de-DE" altLang="de-DE"/>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30</a:t>
            </a:fld>
            <a:endParaRPr lang="de-DE" altLang="de-DE"/>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31</a:t>
            </a:fld>
            <a:endParaRPr lang="de-DE" altLang="de-DE"/>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32</a:t>
            </a:fld>
            <a:endParaRPr lang="de-DE" altLang="de-DE"/>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33</a:t>
            </a:fld>
            <a:endParaRPr lang="de-DE" altLang="de-DE"/>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34</a:t>
            </a:fld>
            <a:endParaRPr lang="de-DE" altLang="de-DE"/>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Here, no response alternatives are provided. </a:t>
            </a:r>
            <a:r>
              <a:rPr lang="de-DE" altLang="de-DE" sz="2400" dirty="0">
                <a:solidFill>
                  <a:srgbClr val="333333"/>
                </a:solidFill>
                <a:latin typeface="Calibri Light"/>
                <a:cs typeface="Times New Roman" panose="02020603050405020304" pitchFamily="18" charset="0"/>
              </a:rPr>
              <a:t>You have to come up with your own ideas about the picture. Feel free to offer several alternatives. Please discuss your evaluations in your group!</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36</a:t>
            </a:fld>
            <a:endParaRPr lang="de-DE" altLang="de-DE"/>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37</a:t>
            </a:fld>
            <a:endParaRPr lang="de-DE" altLang="de-DE"/>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38</a:t>
            </a:fld>
            <a:endParaRPr lang="de-DE" altLang="de-DE"/>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39</a:t>
            </a:fld>
            <a:endParaRPr lang="de-DE" altLang="de-DE"/>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40</a:t>
            </a:fld>
            <a:endParaRPr lang="de-DE" altLang="de-DE"/>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41</a:t>
            </a:fld>
            <a:endParaRPr lang="de-DE" altLang="de-DE"/>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42</a:t>
            </a:fld>
            <a:endParaRPr lang="de-DE" altLang="de-DE"/>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44</a:t>
            </a:fld>
            <a:endParaRPr lang="de-DE" altLang="de-DE"/>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45</a:t>
            </a:fld>
            <a:endParaRPr lang="de-DE" altLang="de-DE"/>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46</a:t>
            </a:fld>
            <a:endParaRPr lang="de-DE" altLang="de-DE"/>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47</a:t>
            </a:fld>
            <a:endParaRPr lang="de-DE" altLang="de-DE"/>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48</a:t>
            </a:fld>
            <a:endParaRPr lang="de-DE" altLang="de-DE"/>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49</a:t>
            </a:fld>
            <a:endParaRPr lang="de-DE" altLang="de-DE"/>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50</a:t>
            </a:fld>
            <a:endParaRPr lang="de-DE" altLang="de-DE"/>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51</a:t>
            </a:fld>
            <a:endParaRPr lang="de-DE" altLang="de-DE"/>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4</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53</a:t>
            </a:fld>
            <a:endParaRPr lang="de-DE" altLang="de-DE"/>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54</a:t>
            </a:fld>
            <a:endParaRPr lang="de-DE" altLang="de-DE"/>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55</a:t>
            </a:fld>
            <a:endParaRPr lang="de-DE" altLang="de-DE"/>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56</a:t>
            </a:fld>
            <a:endParaRPr lang="de-DE" altLang="de-DE"/>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57</a:t>
            </a:fld>
            <a:endParaRPr lang="de-DE" altLang="de-DE"/>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58</a:t>
            </a:fld>
            <a:endParaRPr lang="de-DE" altLang="de-DE"/>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59</a:t>
            </a:fld>
            <a:endParaRPr lang="de-DE" altLang="de-DE"/>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60</a:t>
            </a:fld>
            <a:endParaRPr lang="de-DE" altLang="de-DE"/>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996DB22-8DFC-45D7-9169-68A3C81ED9FC}" type="slidenum">
              <a:rPr lang="de-DE" altLang="de-DE" smtClean="0"/>
              <a:pPr>
                <a:defRPr/>
              </a:pPr>
              <a:t>61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970398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5</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63</a:t>
            </a:fld>
            <a:endParaRPr lang="de-DE" altLang="de-DE"/>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64</a:t>
            </a:fld>
            <a:endParaRPr lang="de-DE" altLang="de-DE"/>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65</a:t>
            </a:fld>
            <a:endParaRPr lang="de-DE" altLang="de-DE"/>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66</a:t>
            </a:fld>
            <a:endParaRPr lang="de-DE" altLang="de-DE"/>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67</a:t>
            </a:fld>
            <a:endParaRPr lang="de-DE" altLang="de-DE"/>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68</a:t>
            </a:fld>
            <a:endParaRPr lang="de-DE" altLang="de-DE"/>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69</a:t>
            </a:fld>
            <a:endParaRPr lang="de-DE" altLang="de-DE"/>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70</a:t>
            </a:fld>
            <a:endParaRPr lang="de-DE" altLang="de-DE"/>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6</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72</a:t>
            </a:fld>
            <a:endParaRPr lang="de-DE" altLang="de-DE"/>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73</a:t>
            </a:fld>
            <a:endParaRPr lang="de-DE" altLang="de-DE"/>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74</a:t>
            </a:fld>
            <a:endParaRPr lang="de-DE" altLang="de-DE"/>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75</a:t>
            </a:fld>
            <a:endParaRPr lang="de-DE" altLang="de-DE"/>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76</a:t>
            </a:fld>
            <a:endParaRPr lang="de-DE" altLang="de-DE"/>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77</a:t>
            </a:fld>
            <a:endParaRPr lang="de-DE" altLang="de-DE"/>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78</a:t>
            </a:fld>
            <a:endParaRPr lang="de-DE" altLang="de-DE"/>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79</a:t>
            </a:fld>
            <a:endParaRPr lang="de-DE" altLang="de-DE"/>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7</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81</a:t>
            </a:fld>
            <a:endParaRPr lang="de-DE" altLang="de-DE"/>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82</a:t>
            </a:fld>
            <a:endParaRPr lang="de-DE" altLang="de-DE"/>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83</a:t>
            </a:fld>
            <a:endParaRPr lang="de-DE" altLang="de-DE"/>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84</a:t>
            </a:fld>
            <a:endParaRPr lang="de-DE" altLang="de-DE"/>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85</a:t>
            </a:fld>
            <a:endParaRPr lang="de-DE" altLang="de-DE"/>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86</a:t>
            </a:fld>
            <a:endParaRPr lang="de-DE" altLang="de-DE"/>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87</a:t>
            </a:fld>
            <a:endParaRPr lang="de-DE" altLang="de-DE"/>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89</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90</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91</a:t>
            </a:fld>
            <a:endParaRPr lang="de-DE" altLang="de-DE"/>
          </a:p>
        </p:txBody>
      </p:sp>
      <p:sp>
        <p:nvSpPr>
          <p:cNvPr id="12"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Hasty decisions don‘t always lead to errors but sometimes tell only half the story!</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Hasty</a:t>
            </a:r>
            <a:r>
              <a:rPr lang="de-DE" altLang="de-DE" sz="2400" dirty="0">
                <a:solidFill>
                  <a:srgbClr val="333333"/>
                </a:solidFill>
                <a:latin typeface="Calibri Light"/>
              </a:rPr>
              <a:t> </a:t>
            </a:r>
            <a:r>
              <a:rPr lang="de-DE" altLang="de-DE" sz="2400" dirty="0" err="1">
                <a:solidFill>
                  <a:srgbClr val="333333"/>
                </a:solidFill>
                <a:latin typeface="Calibri Light"/>
              </a:rPr>
              <a:t>decisions</a:t>
            </a:r>
            <a:r>
              <a:rPr lang="de-DE" altLang="de-DE" sz="2400" dirty="0">
                <a:solidFill>
                  <a:srgbClr val="333333"/>
                </a:solidFill>
                <a:latin typeface="Calibri Light"/>
              </a:rPr>
              <a:t> </a:t>
            </a:r>
            <a:r>
              <a:rPr lang="de-DE" altLang="de-DE" sz="2400" dirty="0" err="1">
                <a:solidFill>
                  <a:srgbClr val="333333"/>
                </a:solidFill>
                <a:latin typeface="Calibri Light"/>
              </a:rPr>
              <a:t>don‘t</a:t>
            </a:r>
            <a:r>
              <a:rPr lang="de-DE" altLang="de-DE" sz="2400" dirty="0">
                <a:solidFill>
                  <a:srgbClr val="333333"/>
                </a:solidFill>
                <a:latin typeface="Calibri Light"/>
              </a:rPr>
              <a:t> </a:t>
            </a:r>
            <a:r>
              <a:rPr lang="de-DE" altLang="de-DE" sz="2400" dirty="0" err="1">
                <a:solidFill>
                  <a:srgbClr val="333333"/>
                </a:solidFill>
                <a:latin typeface="Calibri Light"/>
              </a:rPr>
              <a:t>always</a:t>
            </a:r>
            <a:r>
              <a:rPr lang="de-DE" altLang="de-DE" sz="2400" dirty="0">
                <a:solidFill>
                  <a:srgbClr val="333333"/>
                </a:solidFill>
                <a:latin typeface="Calibri Light"/>
              </a:rPr>
              <a:t> </a:t>
            </a:r>
            <a:r>
              <a:rPr lang="de-DE" altLang="de-DE" sz="2400" dirty="0" err="1">
                <a:solidFill>
                  <a:srgbClr val="333333"/>
                </a:solidFill>
                <a:latin typeface="Calibri Light"/>
              </a:rPr>
              <a:t>lead</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errors</a:t>
            </a:r>
            <a:r>
              <a:rPr lang="de-DE" altLang="de-DE" sz="2400" dirty="0">
                <a:solidFill>
                  <a:srgbClr val="333333"/>
                </a:solidFill>
                <a:latin typeface="Calibri Light"/>
              </a:rPr>
              <a:t> but </a:t>
            </a:r>
            <a:r>
              <a:rPr lang="de-DE" altLang="de-DE" sz="2400" dirty="0" err="1">
                <a:solidFill>
                  <a:srgbClr val="333333"/>
                </a:solidFill>
                <a:latin typeface="Calibri Light"/>
              </a:rPr>
              <a:t>sometimes</a:t>
            </a:r>
            <a:r>
              <a:rPr lang="de-DE" altLang="de-DE" sz="2400" dirty="0">
                <a:solidFill>
                  <a:srgbClr val="333333"/>
                </a:solidFill>
                <a:latin typeface="Calibri Light"/>
              </a:rPr>
              <a:t> </a:t>
            </a:r>
            <a:r>
              <a:rPr lang="de-DE" altLang="de-DE" sz="2400" dirty="0" err="1">
                <a:solidFill>
                  <a:srgbClr val="333333"/>
                </a:solidFill>
                <a:latin typeface="Calibri Light"/>
              </a:rPr>
              <a:t>tell</a:t>
            </a:r>
            <a:r>
              <a:rPr lang="de-DE" altLang="de-DE" sz="2400" dirty="0">
                <a:solidFill>
                  <a:srgbClr val="333333"/>
                </a:solidFill>
                <a:latin typeface="Calibri Light"/>
              </a:rPr>
              <a:t> </a:t>
            </a:r>
            <a:r>
              <a:rPr lang="de-DE" altLang="de-DE" sz="2400" dirty="0" err="1">
                <a:solidFill>
                  <a:srgbClr val="333333"/>
                </a:solidFill>
                <a:latin typeface="Calibri Light"/>
              </a:rPr>
              <a:t>only</a:t>
            </a:r>
            <a:r>
              <a:rPr lang="de-DE" altLang="de-DE" sz="2400" dirty="0">
                <a:solidFill>
                  <a:srgbClr val="333333"/>
                </a:solidFill>
                <a:latin typeface="Calibri Light"/>
              </a:rPr>
              <a:t> half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story</a:t>
            </a:r>
            <a:r>
              <a:rPr lang="de-DE" altLang="de-DE" sz="2400" dirty="0">
                <a:solidFill>
                  <a:srgbClr val="333333"/>
                </a:solidFill>
                <a:latin typeface="Calibri Light"/>
              </a:rPr>
              <a:t>!</a:t>
            </a:r>
          </a:p>
          <a:p>
            <a:pPr algn="ctr" eaLnBrk="1" hangingPunct="1">
              <a:lnSpc>
                <a:spcPct val="105000"/>
              </a:lnSpc>
              <a:spcBef>
                <a:spcPts val="1999"/>
              </a:spcBef>
              <a:spcAft>
                <a:spcPts val="0"/>
              </a:spcAft>
              <a:buClr>
                <a:srgbClr val="333333"/>
              </a:buClr>
              <a:buNone/>
            </a:pPr>
            <a:r>
              <a:rPr lang="de-DE" altLang="de-DE" sz="2400" b="1" dirty="0">
                <a:solidFill>
                  <a:srgbClr val="004992"/>
                </a:solidFill>
                <a:latin typeface="Calibri Light"/>
              </a:rPr>
              <a:t>Try to discover all the details/figures in the following pictures!</a:t>
            </a:r>
            <a:endParaRPr lang="en-US" altLang="de-DE" sz="2400" b="1"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93</a:t>
            </a:fld>
            <a:endParaRPr lang="de-DE" altLang="de-DE"/>
          </a:p>
        </p:txBody>
      </p:sp>
    </p:spTree>
    <p:extLst>
      <p:ext uri="{BB962C8B-B14F-4D97-AF65-F5344CB8AC3E}">
        <p14:creationId xmlns:p14="http://schemas.microsoft.com/office/powerpoint/2010/main" val="3411371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94</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95</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Woman or saxophone player?</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96</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97</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98</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99</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Face or rider?</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100</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101</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Jesus or crucifixion?</a:t>
            </a:r>
            <a:endParaRPr lang="en-US" sz="2400" dirty="0">
              <a:solidFill>
                <a:srgbClr val="333333"/>
              </a:solidFill>
              <a:latin typeface="Calibri Ligh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102</a:t>
            </a:fld>
            <a:endParaRPr lang="de-DE" altLang="de-DE"/>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103</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Madonna or harp-playing fairy?</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105</a:t>
            </a:fld>
            <a:endParaRPr lang="de-DE" altLang="de-DE"/>
          </a:p>
        </p:txBody>
      </p:sp>
    </p:spTree>
    <p:extLst>
      <p:ext uri="{BB962C8B-B14F-4D97-AF65-F5344CB8AC3E}">
        <p14:creationId xmlns:p14="http://schemas.microsoft.com/office/powerpoint/2010/main" val="26259208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106</a:t>
            </a:fld>
            <a:endParaRPr lang="de-DE" altLang="de-DE"/>
          </a:p>
        </p:txBody>
      </p:sp>
    </p:spTree>
    <p:extLst>
      <p:ext uri="{BB962C8B-B14F-4D97-AF65-F5344CB8AC3E}">
        <p14:creationId xmlns:p14="http://schemas.microsoft.com/office/powerpoint/2010/main" val="2627708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107</a:t>
            </a:fld>
            <a:endParaRPr lang="de-DE" altLang="de-DE"/>
          </a:p>
        </p:txBody>
      </p:sp>
    </p:spTree>
    <p:extLst>
      <p:ext uri="{BB962C8B-B14F-4D97-AF65-F5344CB8AC3E}">
        <p14:creationId xmlns:p14="http://schemas.microsoft.com/office/powerpoint/2010/main" val="3243085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Base important decisions on solid facts. Mere guesses </a:t>
            </a:r>
            <a:r>
              <a:rPr lang="en-US" sz="2000">
                <a:solidFill>
                  <a:srgbClr val="333333"/>
                </a:solidFill>
                <a:latin typeface="Calibri Light"/>
              </a:rPr>
              <a:t>are “bad advisers.” </a:t>
            </a:r>
            <a:r>
              <a:rPr lang="en-GB" sz="2000" dirty="0">
                <a:solidFill>
                  <a:srgbClr val="333333"/>
                </a:solidFill>
                <a:latin typeface="Calibri Light"/>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108</a:t>
            </a:fld>
            <a:endParaRPr lang="de-DE" altLang="de-DE"/>
          </a:p>
        </p:txBody>
      </p:sp>
    </p:spTree>
    <p:extLst>
      <p:ext uri="{BB962C8B-B14F-4D97-AF65-F5344CB8AC3E}">
        <p14:creationId xmlns:p14="http://schemas.microsoft.com/office/powerpoint/2010/main" val="13227320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rPr>
              <a:t>Example: </a:t>
            </a:r>
            <a:r>
              <a:rPr lang="en-AU" altLang="de-DE" sz="2400" dirty="0">
                <a:solidFill>
                  <a:srgbClr val="333333"/>
                </a:solidFill>
                <a:latin typeface="Calibri Light"/>
              </a:rPr>
              <a:t>Frank accuses his roommate Bertram of trying to poison him!</a:t>
            </a:r>
          </a:p>
          <a:p>
            <a:pPr lvl="0" defTabSz="914400" fontAlgn="base"/>
            <a:r>
              <a:rPr lang="en-AU" altLang="de-DE" sz="2400" dirty="0">
                <a:solidFill>
                  <a:srgbClr val="004992"/>
                </a:solidFill>
                <a:latin typeface="Calibri Light"/>
              </a:rPr>
              <a:t>Background: </a:t>
            </a:r>
            <a:r>
              <a:rPr lang="en-AU" altLang="de-DE" sz="2400" dirty="0">
                <a:solidFill>
                  <a:srgbClr val="333333"/>
                </a:solidFill>
                <a:latin typeface="Calibri Light"/>
              </a:rPr>
              <a:t>Food tastes peculiar. They don’t like each other.</a:t>
            </a:r>
          </a:p>
          <a:p>
            <a:pPr lvl="0" defTabSz="914400" fontAlgn="base"/>
            <a:r>
              <a:rPr lang="en-AU" altLang="de-DE" sz="2400" dirty="0">
                <a:solidFill>
                  <a:srgbClr val="004992"/>
                </a:solidFill>
                <a:latin typeface="Calibri Light"/>
              </a:rPr>
              <a:t>But: </a:t>
            </a:r>
            <a:r>
              <a:rPr lang="en-AU" altLang="de-DE" sz="2400" dirty="0">
                <a:solidFill>
                  <a:srgbClr val="333333"/>
                </a:solidFill>
                <a:latin typeface="Calibri Light"/>
              </a:rPr>
              <a:t>How could Bertram know which meal Frank would take from the trolley? Hardly anyone commits a murder only because of antipathy or minor disagreement.</a:t>
            </a:r>
            <a:endParaRPr lang="en-AU" altLang="de-DE" sz="24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110</a:t>
            </a:fld>
            <a:endParaRPr lang="de-DE" altLang="de-DE"/>
          </a:p>
        </p:txBody>
      </p:sp>
    </p:spTree>
    <p:extLst>
      <p:ext uri="{BB962C8B-B14F-4D97-AF65-F5344CB8AC3E}">
        <p14:creationId xmlns:p14="http://schemas.microsoft.com/office/powerpoint/2010/main" val="27829175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rPr>
              <a:t>Example: </a:t>
            </a:r>
            <a:r>
              <a:rPr lang="en-AU" altLang="de-DE" sz="2400" dirty="0">
                <a:solidFill>
                  <a:srgbClr val="333333"/>
                </a:solidFill>
                <a:latin typeface="Calibri Light"/>
              </a:rPr>
              <a:t>Frank accuses his roommate Bertram of trying to poison him!</a:t>
            </a:r>
          </a:p>
          <a:p>
            <a:pPr lvl="0" defTabSz="914400" fontAlgn="base"/>
            <a:r>
              <a:rPr lang="en-AU" altLang="de-DE" sz="2400" dirty="0">
                <a:solidFill>
                  <a:srgbClr val="004992"/>
                </a:solidFill>
                <a:latin typeface="Calibri Light"/>
              </a:rPr>
              <a:t>Background: </a:t>
            </a:r>
            <a:r>
              <a:rPr lang="en-AU" altLang="de-DE" sz="2400" dirty="0">
                <a:solidFill>
                  <a:srgbClr val="333333"/>
                </a:solidFill>
                <a:latin typeface="Calibri Light"/>
              </a:rPr>
              <a:t>Food tastes peculiar. They don’t like each other.</a:t>
            </a:r>
          </a:p>
          <a:p>
            <a:pPr lvl="0" defTabSz="914400" fontAlgn="base"/>
            <a:r>
              <a:rPr lang="en-AU" altLang="de-DE" sz="2400" dirty="0">
                <a:solidFill>
                  <a:srgbClr val="004992"/>
                </a:solidFill>
                <a:latin typeface="Calibri Light"/>
              </a:rPr>
              <a:t>But: </a:t>
            </a:r>
            <a:r>
              <a:rPr lang="en-AU" altLang="de-DE" sz="2400" dirty="0">
                <a:solidFill>
                  <a:srgbClr val="333333"/>
                </a:solidFill>
                <a:latin typeface="Calibri Light"/>
              </a:rPr>
              <a:t>How could Bertram know which meal Frank would take from the trolley? Hardly anyone commits a murder only because of antipathy or minor disagreement.</a:t>
            </a:r>
            <a:endParaRPr lang="en-AU" altLang="de-DE" sz="2400" b="1" dirty="0">
              <a:solidFill>
                <a:srgbClr val="333333"/>
              </a:solidFill>
              <a:latin typeface="Calibri Light"/>
            </a:endParaRPr>
          </a:p>
          <a:p>
            <a:pPr lvl="0" defTabSz="914400" fontAlgn="base"/>
            <a:r>
              <a:rPr lang="en-AU" altLang="de-DE" sz="2400" dirty="0">
                <a:solidFill>
                  <a:srgbClr val="333333"/>
                </a:solidFill>
                <a:latin typeface="Calibri Light"/>
              </a:rPr>
              <a:t>Many pieces of information should be considered. Discuss a variety of explanations and opinions with people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111</a:t>
            </a:fld>
            <a:endParaRPr lang="de-DE" altLang="de-DE"/>
          </a:p>
        </p:txBody>
      </p:sp>
    </p:spTree>
    <p:extLst>
      <p:ext uri="{BB962C8B-B14F-4D97-AF65-F5344CB8AC3E}">
        <p14:creationId xmlns:p14="http://schemas.microsoft.com/office/powerpoint/2010/main" val="42138379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996DB22-8DFC-45D7-9169-68A3C81ED9FC}" type="slidenum">
              <a:rPr lang="de-DE" altLang="de-DE" smtClean="0"/>
              <a:pPr>
                <a:defRPr/>
              </a:pPr>
              <a:t>112</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274150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113</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06688067"/>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PP by 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114</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7292574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4889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115</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40190558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191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116</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21870773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1720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117</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20902906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2552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118</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5545608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708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119</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20663504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8867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120</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
        <p:nvSpPr>
          <p:cNvPr id="13"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Was the moon landing faked by the US Government?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extLst>
      <p:ext uri="{BB962C8B-B14F-4D97-AF65-F5344CB8AC3E}">
        <p14:creationId xmlns:p14="http://schemas.microsoft.com/office/powerpoint/2010/main" val="29122223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121</a:t>
            </a:fld>
            <a:endParaRPr lang="de-DE"/>
          </a:p>
        </p:txBody>
      </p:sp>
    </p:spTree>
    <p:extLst>
      <p:ext uri="{BB962C8B-B14F-4D97-AF65-F5344CB8AC3E}">
        <p14:creationId xmlns:p14="http://schemas.microsoft.com/office/powerpoint/2010/main" val="28366233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122</a:t>
            </a:fld>
            <a:endParaRPr lang="de-DE"/>
          </a:p>
        </p:txBody>
      </p:sp>
    </p:spTree>
    <p:extLst>
      <p:ext uri="{BB962C8B-B14F-4D97-AF65-F5344CB8AC3E}">
        <p14:creationId xmlns:p14="http://schemas.microsoft.com/office/powerpoint/2010/main" val="330334179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6284</Words>
  <Application>Microsoft Macintosh PowerPoint</Application>
  <PresentationFormat>Benutzerdefiniert</PresentationFormat>
  <Paragraphs>1064</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ＭＳ Ｐゴシック</vt:lpstr>
      <vt:lpstr>Arial</vt:lpstr>
      <vt:lpstr>Calibri</vt:lpstr>
      <vt:lpstr>Calibri Light</vt:lpstr>
      <vt:lpstr>Symbol</vt:lpstr>
      <vt:lpstr>Times New Roman</vt:lpstr>
      <vt:lpstr>Verdana</vt:lpstr>
      <vt:lpstr>WingDings</vt:lpstr>
      <vt:lpstr>UKE_PPT-Vorlage_16zu9</vt:lpstr>
      <vt:lpstr>MCT 2 B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Are there any clues on the US $1 bill to suggest an infiltration of the USA by secret societies? – Urban legends –</vt:lpstr>
      <vt:lpstr>Premature reasoning in action Are there any clues on the US $1 bill that suggest an infiltration of the USA by secret societies?</vt:lpstr>
      <vt:lpstr>Premature reasoning in action Are there any clues on the US $1 bill that suggest an infiltration of the USA by secret societies?</vt:lpstr>
      <vt:lpstr>Premature reasoning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 Clip</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340</cp:revision>
  <dcterms:created xsi:type="dcterms:W3CDTF">2002-10-15T10:55:06Z</dcterms:created>
  <dcterms:modified xsi:type="dcterms:W3CDTF">2023-12-21T21:16:05Z</dcterms:modified>
</cp:coreProperties>
</file>