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2"/>
  </p:notesMasterIdLst>
  <p:handoutMasterIdLst>
    <p:handoutMasterId r:id="rId93"/>
  </p:handoutMasterIdLst>
  <p:sldIdLst>
    <p:sldId id="874" r:id="rId2"/>
    <p:sldId id="731" r:id="rId3"/>
    <p:sldId id="851" r:id="rId4"/>
    <p:sldId id="848" r:id="rId5"/>
    <p:sldId id="849" r:id="rId6"/>
    <p:sldId id="850" r:id="rId7"/>
    <p:sldId id="444" r:id="rId8"/>
    <p:sldId id="551" r:id="rId9"/>
    <p:sldId id="852" r:id="rId10"/>
    <p:sldId id="853" r:id="rId11"/>
    <p:sldId id="854" r:id="rId12"/>
    <p:sldId id="855" r:id="rId13"/>
    <p:sldId id="856" r:id="rId14"/>
    <p:sldId id="857" r:id="rId15"/>
    <p:sldId id="446" r:id="rId16"/>
    <p:sldId id="823" r:id="rId17"/>
    <p:sldId id="843" r:id="rId18"/>
    <p:sldId id="825" r:id="rId19"/>
    <p:sldId id="839" r:id="rId20"/>
    <p:sldId id="858" r:id="rId21"/>
    <p:sldId id="859" r:id="rId22"/>
    <p:sldId id="458" r:id="rId23"/>
    <p:sldId id="459" r:id="rId24"/>
    <p:sldId id="460" r:id="rId25"/>
    <p:sldId id="728" r:id="rId26"/>
    <p:sldId id="729" r:id="rId27"/>
    <p:sldId id="730" r:id="rId28"/>
    <p:sldId id="734" r:id="rId29"/>
    <p:sldId id="860" r:id="rId30"/>
    <p:sldId id="861" r:id="rId31"/>
    <p:sldId id="811" r:id="rId32"/>
    <p:sldId id="828" r:id="rId33"/>
    <p:sldId id="862" r:id="rId34"/>
    <p:sldId id="863" r:id="rId35"/>
    <p:sldId id="738" r:id="rId36"/>
    <p:sldId id="864" r:id="rId37"/>
    <p:sldId id="865" r:id="rId38"/>
    <p:sldId id="866" r:id="rId39"/>
    <p:sldId id="822" r:id="rId40"/>
    <p:sldId id="867" r:id="rId41"/>
    <p:sldId id="868" r:id="rId42"/>
    <p:sldId id="819" r:id="rId43"/>
    <p:sldId id="813" r:id="rId44"/>
    <p:sldId id="869" r:id="rId45"/>
    <p:sldId id="804" r:id="rId46"/>
    <p:sldId id="805" r:id="rId47"/>
    <p:sldId id="806" r:id="rId48"/>
    <p:sldId id="801" r:id="rId49"/>
    <p:sldId id="802" r:id="rId50"/>
    <p:sldId id="803" r:id="rId51"/>
    <p:sldId id="84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773" r:id="rId75"/>
    <p:sldId id="774" r:id="rId76"/>
    <p:sldId id="766" r:id="rId77"/>
    <p:sldId id="767" r:id="rId78"/>
    <p:sldId id="768" r:id="rId79"/>
    <p:sldId id="797" r:id="rId80"/>
    <p:sldId id="784" r:id="rId81"/>
    <p:sldId id="782" r:id="rId82"/>
    <p:sldId id="800" r:id="rId83"/>
    <p:sldId id="790" r:id="rId84"/>
    <p:sldId id="870" r:id="rId85"/>
    <p:sldId id="871" r:id="rId86"/>
    <p:sldId id="792" r:id="rId87"/>
    <p:sldId id="872" r:id="rId88"/>
    <p:sldId id="873" r:id="rId89"/>
    <p:sldId id="847" r:id="rId90"/>
    <p:sldId id="829"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34">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97" autoAdjust="0"/>
    <p:restoredTop sz="94703" autoAdjust="0"/>
  </p:normalViewPr>
  <p:slideViewPr>
    <p:cSldViewPr>
      <p:cViewPr varScale="1">
        <p:scale>
          <a:sx n="62" d="100"/>
          <a:sy n="62" d="100"/>
        </p:scale>
        <p:origin x="1060" y="76"/>
      </p:cViewPr>
      <p:guideLst>
        <p:guide orient="horz" pos="1434"/>
        <p:guide pos="2562"/>
        <p:guide pos="341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13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C908C23-879D-4A65-A28F-2390A6221333}" type="slidenum">
              <a:rPr lang="en-GB" altLang="de-DE"/>
              <a:pPr>
                <a:defRPr/>
              </a:pPr>
              <a:t>‹Nr.›</a:t>
            </a:fld>
            <a:endParaRPr lang="en-GB" altLang="de-DE"/>
          </a:p>
        </p:txBody>
      </p:sp>
    </p:spTree>
    <p:extLst>
      <p:ext uri="{BB962C8B-B14F-4D97-AF65-F5344CB8AC3E}">
        <p14:creationId xmlns:p14="http://schemas.microsoft.com/office/powerpoint/2010/main" val="1678313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55925B5-6733-4374-B755-8A041D6C5D12}" type="slidenum">
              <a:rPr lang="en-US" altLang="de-DE"/>
              <a:pPr>
                <a:defRPr/>
              </a:pPr>
              <a:t>‹Nr.›</a:t>
            </a:fld>
            <a:endParaRPr lang="en-US" altLang="de-DE"/>
          </a:p>
        </p:txBody>
      </p:sp>
    </p:spTree>
    <p:extLst>
      <p:ext uri="{BB962C8B-B14F-4D97-AF65-F5344CB8AC3E}">
        <p14:creationId xmlns:p14="http://schemas.microsoft.com/office/powerpoint/2010/main" val="1067502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17C7F0-43B9-499E-B6CF-44717AFF2F3E}"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77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7C6F5A-ADC0-4C6A-A1BB-C9BAE09400FC}"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079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8E8C68-5F4C-438A-8BDB-1B026FFD968B}"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484929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E203CF-873C-48D2-AC85-C0D907AE9202}" type="slidenum">
              <a:rPr lang="en-US" altLang="de-DE" sz="130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335282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8F538-081C-4DB5-BFFD-293A75CB5DFD}"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681997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47A60-26AA-48C2-8C33-7D3CF19963B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045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47A60-26AA-48C2-8C33-7D3CF19963B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045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47A60-26AA-48C2-8C33-7D3CF19963B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045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853BEC-1530-42EE-8125-569E30DDF8F0}"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276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54EE00-734F-4F4D-B651-338F30C2B55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435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A42BAB-BAAF-4BBF-848E-60303D171162}"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094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763A49-570C-460B-A22E-9831968567FD}"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1229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ABA648-CE86-4647-A33D-D9CBC52591C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3261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09291A-032F-4D5E-9CAC-E3B27BD51239}"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1014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B532D-C4BE-4705-9B7F-9CF8ED157853}"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149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B532D-C4BE-4705-9B7F-9CF8ED157853}"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149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B532D-C4BE-4705-9B7F-9CF8ED157853}"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149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496F6-119D-40F2-8D78-8750ADF7A672}"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1299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38499-20AA-4D60-8B0A-5C4CE5D6F2DD}"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62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38499-20AA-4D60-8B0A-5C4CE5D6F2DD}"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62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38499-20AA-4D60-8B0A-5C4CE5D6F2DD}"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620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031976-A195-40D5-BAE0-666E4E1A0610}" type="slidenum">
              <a:rPr lang="en-US" altLang="de-DE" sz="1300" smtClean="0"/>
              <a:pPr>
                <a:spcBef>
                  <a:spcPct val="0"/>
                </a:spcBef>
              </a:pPr>
              <a:t>39</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28404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031976-A195-40D5-BAE0-666E4E1A0610}" type="slidenum">
              <a:rPr lang="en-US" altLang="de-DE" sz="1300" smtClean="0"/>
              <a:pPr>
                <a:spcBef>
                  <a:spcPct val="0"/>
                </a:spcBef>
              </a:pPr>
              <a:t>40</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28404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031976-A195-40D5-BAE0-666E4E1A0610}" type="slidenum">
              <a:rPr lang="en-US" altLang="de-DE" sz="1300" smtClean="0"/>
              <a:pPr>
                <a:spcBef>
                  <a:spcPct val="0"/>
                </a:spcBef>
              </a:pPr>
              <a:t>41</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28404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DC9DCE-E4CC-4EBE-992F-BFDFBCDB7B2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7529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E2D4B2-008F-47D1-8E1F-7821618805F5}"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7092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E2D4B2-008F-47D1-8E1F-7821618805F5}"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7092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9DF7BD-7487-4CB4-8C42-F311F5020446}"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36836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ED618-6094-4948-A4FD-7D9C81894065}"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46060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9F1646-DC00-47CC-B8B7-8C2FDB68883E}"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175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D8EB02-AB0D-4D38-AEB8-3B50F6054C21}"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106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57A74A-7AC5-41C2-8666-08578D4CBECA}" type="slidenum">
              <a:rPr lang="en-US" altLang="de-DE" sz="1300" smtClean="0"/>
              <a:pPr>
                <a:spcBef>
                  <a:spcPct val="0"/>
                </a:spcBef>
              </a:pPr>
              <a:t>49</a:t>
            </a:fld>
            <a:endParaRPr lang="en-US" altLang="de-DE" sz="1300"/>
          </a:p>
        </p:txBody>
      </p:sp>
      <p:sp>
        <p:nvSpPr>
          <p:cNvPr id="103427" name="Rectangle 2050"/>
          <p:cNvSpPr>
            <a:spLocks noGrp="1" noRot="1" noChangeAspect="1" noChangeArrowheads="1" noTextEdit="1"/>
          </p:cNvSpPr>
          <p:nvPr>
            <p:ph type="sldImg"/>
          </p:nvPr>
        </p:nvSpPr>
        <p:spPr>
          <a:xfrm>
            <a:off x="138113" y="768350"/>
            <a:ext cx="6823075" cy="3836988"/>
          </a:xfrm>
          <a:ln/>
        </p:spPr>
      </p:sp>
      <p:sp>
        <p:nvSpPr>
          <p:cNvPr id="10342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949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D55FC2-5FBE-49DB-AEF3-8732BAA010EC}"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895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5D8748-02EE-4698-B589-4E63A3C866BE}"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124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E4FBB-D909-476A-B8E8-BCF8D250FF84}"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70565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9D8E01-E02E-46D9-A700-8D83E6EEF820}"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796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02E7A0-A849-42C1-B3B0-44CF05AE5A81}"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10985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A688EB-5172-43B0-8361-48A550D9AD20}"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88119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9E802A-1BC1-4148-8791-3E68AFC6CF90}"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5096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DD2D3-35BA-49FF-93E5-E52E42A90741}"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3991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C59A28-67BD-4C05-9689-9EEDF443F441}"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24228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563A7-4DE3-4517-893E-FB7B4BAAE89C}"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6208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A1AF02-E64E-4E2E-9746-7A1F433B827D}"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09819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77EDF0-790D-4B4C-A7F7-AF223C08545B}"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31609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482AE5-A6DD-4C76-93AE-737CCDEA9EBD}"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3098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FB8110-BED1-42AC-933E-7A10142DE5C5}"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29526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C3ABD9-2553-4B83-8992-99AF8F739B79}"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9552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5401D9-BCEE-46E2-98B4-59AD712EFF87}"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6591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EE88AF-447A-4378-9770-21A59ED4C802}"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1113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97F8B0-2A92-4642-8949-109DD9816F4B}"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4476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F4844-517C-4459-BA65-E9F78664CCAF}"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8143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6B7FA-3D69-4BE7-B75C-775FF6CADBCC}"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6096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DAD8A1-9089-49BF-85E1-003D394DF933}"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50492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242384-F593-4953-8E63-516C76E923F0}"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2076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91AFDA-1575-455E-BA13-1CCB67ABD584}"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6026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2EE4D-3AF3-495E-BED0-ED5DFAB8A0AD}"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88660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C969C2-A69B-4134-B519-D4189D5FCB31}"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89948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4328D7-9492-48E1-AF84-19D714E8BB2B}"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0455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85D0D1-35F6-45ED-8092-A51CE25D78ED}"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88843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EF5714-FE3E-482B-8112-C74A465C99A9}"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00528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20AEE-C771-4ABD-9C6D-BDF673C6ACF0}"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5469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1A5E5-2C0F-4815-9F3A-8DABCA95633C}"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88759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EA433C-D672-4EC9-BBDE-BAC67F8578BD}"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27475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5F538E-0253-44E2-8B3D-361E6E41CEB8}"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20878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F1AEC4-04B8-41B9-83CB-4DD14BDF7285}"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8699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F1AEC4-04B8-41B9-83CB-4DD14BDF7285}"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8699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F1AEC4-04B8-41B9-83CB-4DD14BDF7285}"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8699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24DB6-5985-4D57-B232-1919A00DAE89}"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8688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24DB6-5985-4D57-B232-1919A00DAE89}"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8688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24DB6-5985-4D57-B232-1919A00DAE89}"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8688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860CF3-0C45-43DD-8C56-E713D3D6341D}"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3266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lvl1pPr>
              <a:defRPr b="0"/>
            </a:lvl1pPr>
          </a:lstStyle>
          <a:p>
            <a:pPr>
              <a:defRPr/>
            </a:pPr>
            <a:fld id="{E8B1209F-D77F-4716-B23F-BA3D6AF6483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3CB78FB-552A-4070-8380-FEE937FADCE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0893A00C-C38A-4119-AEF0-0083F7DB857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E8B1209F-D77F-4716-B23F-BA3D6AF6483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E8B1209F-D77F-4716-B23F-BA3D6AF6483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lvl1pPr>
              <a:defRPr b="0"/>
            </a:lvl1pPr>
          </a:lstStyle>
          <a:p>
            <a:pPr>
              <a:defRPr/>
            </a:pPr>
            <a:fld id="{635544EF-7395-443E-872E-01BA0080F32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lvl1pPr>
              <a:defRPr b="0"/>
            </a:lvl1pPr>
          </a:lstStyle>
          <a:p>
            <a:pPr>
              <a:defRPr/>
            </a:pPr>
            <a:fld id="{8FFB26A4-8566-45BB-BEB7-EC90A09ADDE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8B1209F-D77F-4716-B23F-BA3D6AF6483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a:t>
            </a:r>
            <a:r>
              <a:rPr lang="en-US" dirty="0"/>
              <a:t>Memory</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151749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a:t>
            </a:fld>
            <a:endParaRPr lang="de-DE" altLang="de-DE"/>
          </a:p>
        </p:txBody>
      </p:sp>
    </p:spTree>
    <p:extLst>
      <p:ext uri="{BB962C8B-B14F-4D97-AF65-F5344CB8AC3E}">
        <p14:creationId xmlns:p14="http://schemas.microsoft.com/office/powerpoint/2010/main" val="95655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Advantage:</a:t>
            </a:r>
            <a:r>
              <a:rPr lang="en-US" altLang="de-DE" sz="2400" dirty="0">
                <a:solidFill>
                  <a:srgbClr val="333333"/>
                </a:solidFill>
                <a:latin typeface="Calibri Light"/>
                <a:cs typeface="Arial" panose="020B0604020202020204" pitchFamily="34" charset="0"/>
              </a:rPr>
              <a:t> ??? </a:t>
            </a:r>
            <a:r>
              <a:rPr lang="en-US" altLang="de-DE" sz="2400" dirty="0">
                <a:solidFill>
                  <a:srgbClr val="FFFFFF"/>
                </a:solidFill>
                <a:latin typeface="Calibri Light"/>
                <a:cs typeface="Arial" panose="020B0604020202020204" pitchFamily="34" charset="0"/>
              </a:rPr>
              <a:t>Our brain is not overloaded with useless information. Mostly, irrelevant information is lost ... </a:t>
            </a:r>
            <a:r>
              <a:rPr lang="en-US" altLang="de-DE" sz="2400" i="1" dirty="0">
                <a:solidFill>
                  <a:srgbClr val="FFFFFF"/>
                </a:solidFill>
                <a:latin typeface="Calibri Light"/>
                <a:cs typeface="Arial" panose="020B0604020202020204" pitchFamily="34" charset="0"/>
              </a:rPr>
              <a:t>but</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Disadvantage:</a:t>
            </a:r>
            <a:r>
              <a:rPr lang="en-US" altLang="de-DE" sz="2400" dirty="0">
                <a:solidFill>
                  <a:srgbClr val="333333"/>
                </a:solidFill>
                <a:latin typeface="Calibri Light"/>
                <a:cs typeface="Arial" panose="020B0604020202020204" pitchFamily="34" charset="0"/>
              </a:rPr>
              <a:t> ??? </a:t>
            </a:r>
            <a:r>
              <a:rPr lang="en-US" altLang="de-DE" sz="2400" dirty="0">
                <a:solidFill>
                  <a:srgbClr val="FFFFFF"/>
                </a:solidFill>
                <a:latin typeface="Calibri Light"/>
                <a:cs typeface="Arial" panose="020B0604020202020204" pitchFamily="34" charset="0"/>
              </a:rPr>
              <a:t>... important information also vanishes (appointments, memories from holidays, knowledge acquired in school ...).</a:t>
            </a:r>
            <a:endParaRPr lang="en-US" sz="2400" dirty="0">
              <a:solidFill>
                <a:srgbClr val="FFFFFF"/>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a:t>
            </a:fld>
            <a:endParaRPr lang="de-DE" altLang="de-DE"/>
          </a:p>
        </p:txBody>
      </p:sp>
    </p:spTree>
    <p:extLst>
      <p:ext uri="{BB962C8B-B14F-4D97-AF65-F5344CB8AC3E}">
        <p14:creationId xmlns:p14="http://schemas.microsoft.com/office/powerpoint/2010/main" val="337207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Advantage:</a:t>
            </a:r>
            <a:r>
              <a:rPr lang="en-US" altLang="de-DE" sz="2400" dirty="0">
                <a:solidFill>
                  <a:srgbClr val="333333"/>
                </a:solidFill>
                <a:latin typeface="Calibri Light"/>
                <a:cs typeface="Arial" panose="020B0604020202020204" pitchFamily="34" charset="0"/>
              </a:rPr>
              <a:t> Our brain is not overloaded with useless information. Mostly, irrelevant information is lost ... </a:t>
            </a:r>
            <a:r>
              <a:rPr lang="en-US" altLang="de-DE" sz="2400" i="1" dirty="0">
                <a:solidFill>
                  <a:srgbClr val="004992"/>
                </a:solidFill>
                <a:latin typeface="Calibri Light"/>
                <a:cs typeface="Arial" panose="020B0604020202020204" pitchFamily="34" charset="0"/>
              </a:rPr>
              <a:t>but</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Disadvantage:</a:t>
            </a:r>
            <a:r>
              <a:rPr lang="en-US" altLang="de-DE" sz="2400" dirty="0">
                <a:solidFill>
                  <a:srgbClr val="333333"/>
                </a:solidFill>
                <a:latin typeface="Calibri Light"/>
                <a:cs typeface="Arial" panose="020B0604020202020204" pitchFamily="34" charset="0"/>
              </a:rPr>
              <a:t> ??? </a:t>
            </a:r>
            <a:r>
              <a:rPr lang="en-US" altLang="de-DE" sz="2400" dirty="0">
                <a:solidFill>
                  <a:srgbClr val="FFFFFF"/>
                </a:solidFill>
                <a:latin typeface="Calibri Light"/>
                <a:cs typeface="Arial" panose="020B0604020202020204" pitchFamily="34" charset="0"/>
              </a:rPr>
              <a:t>... important information also vanishes (appointments, memories from holidays, knowledge acquired in school ...).</a:t>
            </a:r>
            <a:endParaRPr lang="en-US" sz="2400" dirty="0">
              <a:solidFill>
                <a:srgbClr val="FFFFFF"/>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a:t>
            </a:fld>
            <a:endParaRPr lang="de-DE" altLang="de-DE"/>
          </a:p>
        </p:txBody>
      </p:sp>
    </p:spTree>
    <p:extLst>
      <p:ext uri="{BB962C8B-B14F-4D97-AF65-F5344CB8AC3E}">
        <p14:creationId xmlns:p14="http://schemas.microsoft.com/office/powerpoint/2010/main" val="2871217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Advantage:</a:t>
            </a:r>
            <a:r>
              <a:rPr lang="en-US" altLang="de-DE" sz="2400" dirty="0">
                <a:solidFill>
                  <a:srgbClr val="333333"/>
                </a:solidFill>
                <a:latin typeface="Calibri Light"/>
                <a:cs typeface="Arial" panose="020B0604020202020204" pitchFamily="34" charset="0"/>
              </a:rPr>
              <a:t> Our brain is not overloaded with useless information. Mostly, irrelevant information is lost ... </a:t>
            </a:r>
            <a:r>
              <a:rPr lang="en-US" altLang="de-DE" sz="2400" i="1" dirty="0">
                <a:solidFill>
                  <a:srgbClr val="004992"/>
                </a:solidFill>
                <a:latin typeface="Calibri Light"/>
                <a:cs typeface="Arial" panose="020B0604020202020204" pitchFamily="34" charset="0"/>
              </a:rPr>
              <a:t>but</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Disadvantage:</a:t>
            </a:r>
            <a:r>
              <a:rPr lang="en-US" altLang="de-DE" sz="2400" dirty="0">
                <a:solidFill>
                  <a:srgbClr val="333333"/>
                </a:solidFill>
                <a:latin typeface="Calibri Light"/>
                <a:cs typeface="Arial" panose="020B0604020202020204" pitchFamily="34" charset="0"/>
              </a:rPr>
              <a:t> ... important information also vanishes (appointments, memories from holidays, knowledge acquired in school ...)</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6</a:t>
            </a:fld>
            <a:endParaRPr lang="de-DE" altLang="de-DE"/>
          </a:p>
        </p:txBody>
      </p:sp>
    </p:spTree>
    <p:extLst>
      <p:ext uri="{BB962C8B-B14F-4D97-AF65-F5344CB8AC3E}">
        <p14:creationId xmlns:p14="http://schemas.microsoft.com/office/powerpoint/2010/main" val="179674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How can I improve my memory?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a:t>
            </a:fld>
            <a:endParaRPr lang="de-DE" altLang="de-DE"/>
          </a:p>
        </p:txBody>
      </p:sp>
      <p:sp>
        <p:nvSpPr>
          <p:cNvPr id="7" name="Content Placeholder 6"/>
          <p:cNvSpPr>
            <a:spLocks noGrp="1"/>
          </p:cNvSpPr>
          <p:nvPr>
            <p:ph idx="1"/>
          </p:nvPr>
        </p:nvSpPr>
        <p:spPr/>
        <p:txBody>
          <a:bodyPr/>
          <a:lstStyle/>
          <a:p>
            <a:r>
              <a:rPr lang="en-US" sz="2400" dirty="0">
                <a:solidFill>
                  <a:schemeClr val="tx1"/>
                </a:solidFill>
                <a:latin typeface="Calibri Ligh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9</a:t>
            </a:fld>
            <a:endParaRPr lang="de-DE" altLang="de-DE"/>
          </a:p>
        </p:txBody>
      </p:sp>
    </p:spTree>
    <p:extLst>
      <p:ext uri="{BB962C8B-B14F-4D97-AF65-F5344CB8AC3E}">
        <p14:creationId xmlns:p14="http://schemas.microsoft.com/office/powerpoint/2010/main" val="86262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10</a:t>
            </a:fld>
            <a:endParaRPr lang="de-DE" altLang="de-DE"/>
          </a:p>
        </p:txBody>
      </p:sp>
    </p:spTree>
    <p:extLst>
      <p:ext uri="{BB962C8B-B14F-4D97-AF65-F5344CB8AC3E}">
        <p14:creationId xmlns:p14="http://schemas.microsoft.com/office/powerpoint/2010/main" val="26234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11</a:t>
            </a:fld>
            <a:endParaRPr lang="de-DE" altLang="de-DE"/>
          </a:p>
        </p:txBody>
      </p:sp>
    </p:spTree>
    <p:extLst>
      <p:ext uri="{BB962C8B-B14F-4D97-AF65-F5344CB8AC3E}">
        <p14:creationId xmlns:p14="http://schemas.microsoft.com/office/powerpoint/2010/main" val="3213608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drink no/little alcohol</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12</a:t>
            </a:fld>
            <a:endParaRPr lang="de-DE" altLang="de-DE"/>
          </a:p>
        </p:txBody>
      </p:sp>
    </p:spTree>
    <p:extLst>
      <p:ext uri="{BB962C8B-B14F-4D97-AF65-F5344CB8AC3E}">
        <p14:creationId xmlns:p14="http://schemas.microsoft.com/office/powerpoint/2010/main" val="401642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drink no/little alcohol</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go to bed after learning (no further distraction)</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13</a:t>
            </a:fld>
            <a:endParaRPr lang="de-DE" altLang="de-DE"/>
          </a:p>
        </p:txBody>
      </p:sp>
    </p:spTree>
    <p:extLst>
      <p:ext uri="{BB962C8B-B14F-4D97-AF65-F5344CB8AC3E}">
        <p14:creationId xmlns:p14="http://schemas.microsoft.com/office/powerpoint/2010/main" val="218726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latin typeface="Calibri Light"/>
                <a:cs typeface="Arial" panose="020B0604020202020204" pitchFamily="34" charset="0"/>
              </a:rPr>
              <a:t>repeat &amp; work through; </a:t>
            </a:r>
            <a:r>
              <a:rPr lang="en-US" altLang="de-DE" sz="240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drink no/little alcohol</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go to bed after learning (no further distraction)</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involve many senses while learning (e.g.</a:t>
            </a:r>
            <a:r>
              <a:rPr lang="de-DE" altLang="de-DE" sz="2400" dirty="0">
                <a:solidFill>
                  <a:srgbClr val="333333"/>
                </a:solidFill>
                <a:latin typeface="Calibri Light"/>
                <a:cs typeface="Arial" panose="020B0604020202020204" pitchFamily="34" charset="0"/>
              </a:rPr>
              <a:t> </a:t>
            </a:r>
            <a:r>
              <a:rPr lang="en-US" altLang="de-DE" sz="2400" dirty="0">
                <a:solidFill>
                  <a:srgbClr val="333333"/>
                </a:solidFill>
                <a:latin typeface="Calibri Light"/>
                <a:cs typeface="Arial" panose="020B0604020202020204" pitchFamily="34" charset="0"/>
              </a:rPr>
              <a:t>listen, watch, write things down)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14</a:t>
            </a:fld>
            <a:endParaRPr lang="de-DE" altLang="de-DE"/>
          </a:p>
        </p:txBody>
      </p:sp>
    </p:spTree>
    <p:extLst>
      <p:ext uri="{BB962C8B-B14F-4D97-AF65-F5344CB8AC3E}">
        <p14:creationId xmlns:p14="http://schemas.microsoft.com/office/powerpoint/2010/main" val="2248741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dirty="0">
                <a:solidFill>
                  <a:srgbClr val="004992"/>
                </a:solidFill>
                <a:latin typeface="Calibri Light"/>
                <a:cs typeface="Arial" panose="020B0604020202020204" pitchFamily="34" charset="0"/>
              </a:rPr>
              <a:t>The more senses that are involved during learning, the better recollection!</a:t>
            </a:r>
            <a:endParaRPr lang="en-US"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15</a:t>
            </a:fld>
            <a:endParaRPr lang="de-DE" altLang="de-DE"/>
          </a:p>
        </p:txBody>
      </p:sp>
      <p:sp>
        <p:nvSpPr>
          <p:cNvPr id="21"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Memory recollection in %</a:t>
            </a:r>
            <a:endParaRPr lang="en-GB" altLang="de-DE" sz="1400" b="1" dirty="0">
              <a:latin typeface="Calibri Ligh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Arial" panose="020B0604020202020204" pitchFamily="34" charset="0"/>
              </a:rPr>
              <a:t>discussing</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discussing</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applying</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16</a:t>
            </a:fld>
            <a:endParaRPr lang="de-DE" altLang="de-DE"/>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latin typeface="Calibri Light"/>
                <a:ea typeface="+mj-ea"/>
                <a:cs typeface="+mj-cs"/>
              </a:rPr>
              <a:t>Example: Three different artists paint the same Spanish landscape …</a:t>
            </a:r>
            <a:endParaRPr lang="en-US" sz="2400" dirty="0">
              <a:solidFill>
                <a:srgbClr val="333333"/>
              </a:solidFill>
              <a:latin typeface="Calibri Light"/>
            </a:endParaRPr>
          </a:p>
        </p:txBody>
      </p:sp>
      <p:sp>
        <p:nvSpPr>
          <p:cNvPr id="5" name="Title 4"/>
          <p:cNvSpPr>
            <a:spLocks noGrp="1"/>
          </p:cNvSpPr>
          <p:nvPr>
            <p:ph type="title"/>
          </p:nvPr>
        </p:nvSpPr>
        <p:spPr/>
        <p:txBody>
          <a:bodyPr/>
          <a:lstStyle/>
          <a:p>
            <a:r>
              <a:rPr lang="en-US" sz="3600" dirty="0">
                <a:solidFill>
                  <a:srgbClr val="004992"/>
                </a:solidFill>
                <a:latin typeface="Calibri Light"/>
              </a:rPr>
              <a:t>Do we all perceive and remember the same?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a:solidFill>
                  <a:srgbClr val="004992"/>
                </a:solidFill>
                <a:latin typeface="Calibri Light"/>
              </a:rPr>
              <a:t>Please pay attention to differences relating to </a:t>
            </a:r>
            <a:r>
              <a:rPr lang="en-US" sz="3600" dirty="0" err="1">
                <a:solidFill>
                  <a:srgbClr val="004992"/>
                </a:solidFill>
                <a:latin typeface="Calibri Light"/>
              </a:rPr>
              <a:t>colour</a:t>
            </a:r>
            <a:r>
              <a:rPr lang="en-US" sz="3600" dirty="0">
                <a:solidFill>
                  <a:srgbClr val="004992"/>
                </a:solidFill>
                <a:latin typeface="Calibri Light"/>
              </a:rPr>
              <a:t> and size in the paintings. Are there aspects that the artists have painted differently or have even omitted?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17</a:t>
            </a:fld>
            <a:endParaRPr lang="de-DE" altLang="de-DE"/>
          </a:p>
        </p:txBody>
      </p:sp>
      <p:sp>
        <p:nvSpPr>
          <p:cNvPr id="17"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Tree>
    <p:extLst>
      <p:ext uri="{BB962C8B-B14F-4D97-AF65-F5344CB8AC3E}">
        <p14:creationId xmlns:p14="http://schemas.microsoft.com/office/powerpoint/2010/main" val="36458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a:solidFill>
                  <a:srgbClr val="004992"/>
                </a:solidFill>
                <a:latin typeface="Calibri Light"/>
              </a:rPr>
              <a:t>Every person perceives things differently!</a:t>
            </a:r>
            <a:br>
              <a:rPr lang="en-US" sz="3600" dirty="0">
                <a:solidFill>
                  <a:srgbClr val="004992"/>
                </a:solidFill>
                <a:latin typeface="Calibri Light"/>
              </a:rPr>
            </a:br>
            <a:r>
              <a:rPr lang="en-US" sz="3600" dirty="0">
                <a:solidFill>
                  <a:srgbClr val="004992"/>
                </a:solidFill>
                <a:latin typeface="Calibri Light"/>
              </a:rPr>
              <a:t>Like in the three paintings: The same landscape is depicted but with different emphases!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18</a:t>
            </a:fld>
            <a:endParaRPr lang="de-DE" altLang="de-DE"/>
          </a:p>
        </p:txBody>
      </p:sp>
      <p:sp>
        <p:nvSpPr>
          <p:cNvPr id="20"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Calibri Light"/>
                <a:cs typeface="Times New Roman" panose="02020603050405020304" pitchFamily="18" charset="0"/>
              </a:rPr>
              <a:t>Andreas Weißgerber: The hills on this painting are smaller than on the two other paintings. </a:t>
            </a:r>
            <a:endParaRPr lang="en-US" altLang="de-DE" sz="1200" b="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Calibri Light"/>
                <a:cs typeface="Times New Roman" panose="02020603050405020304" pitchFamily="18" charset="0"/>
              </a:rPr>
              <a:t>Helmut Schack: On this painting, you see that different pieces of land outstretch until the horizon. The landscape is much more colourful. In contrast to the other two paintings, a group of trees partly stands directly in front of the horizon (no hills behind). </a:t>
            </a:r>
            <a:endParaRPr lang="en-US" altLang="de-DE" sz="1200" b="0" dirty="0">
              <a:latin typeface="Calibri Light"/>
              <a:cs typeface="Times New Roman" panose="02020603050405020304" pitchFamily="18" charset="0"/>
            </a:endParaRPr>
          </a:p>
        </p:txBody>
      </p:sp>
      <p:sp>
        <p:nvSpPr>
          <p:cNvPr id="22"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Calibri Light"/>
                <a:cs typeface="Times New Roman" panose="02020603050405020304" pitchFamily="18" charset="0"/>
              </a:rPr>
              <a:t>Bernd Hampel: The colour of the landscape is much more earthen. The tree right to the path is missing (red circle).</a:t>
            </a:r>
            <a:endParaRPr lang="en-US" altLang="de-DE" sz="1200" b="0" dirty="0">
              <a:latin typeface="Calibri Light"/>
              <a:cs typeface="Times New Roman" panose="02020603050405020304" pitchFamily="18" charset="0"/>
            </a:endParaRPr>
          </a:p>
        </p:txBody>
      </p:sp>
      <p:sp>
        <p:nvSpPr>
          <p:cNvPr id="24"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ko-KR" sz="2400" dirty="0">
              <a:solidFill>
                <a:srgbClr val="333333"/>
              </a:solidFill>
              <a:latin typeface="Calibri Light"/>
              <a:ea typeface="굴림" panose="020B0600000101010101" pitchFamily="34" charset="-127"/>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20</a:t>
            </a:fld>
            <a:endParaRPr lang="de-DE" altLang="de-DE"/>
          </a:p>
        </p:txBody>
      </p:sp>
    </p:spTree>
    <p:extLst>
      <p:ext uri="{BB962C8B-B14F-4D97-AF65-F5344CB8AC3E}">
        <p14:creationId xmlns:p14="http://schemas.microsoft.com/office/powerpoint/2010/main" val="4135020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ko-KR" sz="2400" dirty="0">
              <a:solidFill>
                <a:srgbClr val="333333"/>
              </a:solidFill>
              <a:latin typeface="Calibri Light"/>
              <a:ea typeface="굴림" panose="020B0600000101010101" pitchFamily="34" charset="-127"/>
            </a:endParaRPr>
          </a:p>
          <a:p>
            <a:pPr algn="ctr" eaLnBrk="1" hangingPunct="1">
              <a:tabLst>
                <a:tab pos="361950" algn="l"/>
              </a:tabLst>
            </a:pPr>
            <a:r>
              <a:rPr lang="de-DE" altLang="de-DE" sz="2400" dirty="0">
                <a:solidFill>
                  <a:srgbClr val="004992"/>
                </a:solidFill>
                <a:latin typeface="Calibri Light"/>
              </a:rPr>
              <a:t>Try to recall as many details as possible!</a:t>
            </a:r>
            <a:endParaRPr lang="de-DE" altLang="de-DE" sz="28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21</a:t>
            </a:fld>
            <a:endParaRPr lang="de-DE" altLang="de-DE"/>
          </a:p>
        </p:txBody>
      </p:sp>
    </p:spTree>
    <p:extLst>
      <p:ext uri="{BB962C8B-B14F-4D97-AF65-F5344CB8AC3E}">
        <p14:creationId xmlns:p14="http://schemas.microsoft.com/office/powerpoint/2010/main" val="3491538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22</a:t>
            </a:fld>
            <a:endParaRPr lang="de-DE" alt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At the beach</a:t>
            </a:r>
            <a:br>
              <a:rPr lang="en-US" altLang="de-DE" sz="3600" dirty="0">
                <a:solidFill>
                  <a:srgbClr val="004992"/>
                </a:solidFill>
                <a:latin typeface="Calibri Light"/>
              </a:rPr>
            </a:br>
            <a:r>
              <a:rPr lang="en-US" altLang="de-DE" dirty="0">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4915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towel</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At the beach</a:t>
            </a:r>
          </a:p>
        </p:txBody>
      </p:sp>
      <p:sp>
        <p:nvSpPr>
          <p:cNvPr id="512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towel</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24</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25</a:t>
            </a:fld>
            <a:endParaRPr lang="de-DE" altLang="de-DE"/>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Station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a:solidFill>
                <a:srgbClr val="004992"/>
              </a:solidFill>
              <a:latin typeface="Calibri Light"/>
            </a:endParaRPr>
          </a:p>
        </p:txBody>
      </p:sp>
      <p:sp>
        <p:nvSpPr>
          <p:cNvPr id="5529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rails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train</a:t>
            </a:r>
            <a:r>
              <a:rPr lang="de-DE" altLang="de-DE" sz="2000" dirty="0">
                <a:solidFill>
                  <a:srgbClr val="333333"/>
                </a:solidFill>
                <a:latin typeface="Calibri Light"/>
              </a:rPr>
              <a:t> </a:t>
            </a:r>
            <a:r>
              <a:rPr lang="de-DE" altLang="de-DE" sz="2000" dirty="0" err="1">
                <a:solidFill>
                  <a:srgbClr val="333333"/>
                </a:solidFill>
                <a:latin typeface="Calibri Light"/>
              </a:rPr>
              <a:t>engine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timetable</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train</a:t>
            </a:r>
            <a:r>
              <a:rPr lang="de-DE" altLang="de-DE" sz="2000" dirty="0">
                <a:solidFill>
                  <a:srgbClr val="333333"/>
                </a:solidFill>
                <a:latin typeface="Calibri Light"/>
              </a:rPr>
              <a:t> </a:t>
            </a:r>
            <a:r>
              <a:rPr lang="de-DE" altLang="de-DE" sz="2000" dirty="0" err="1">
                <a:solidFill>
                  <a:srgbClr val="333333"/>
                </a:solidFill>
                <a:latin typeface="Calibri Light"/>
              </a:rPr>
              <a:t>conductor</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suitcases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railway</a:t>
            </a:r>
            <a:r>
              <a:rPr lang="de-DE" altLang="de-DE" sz="2000" dirty="0">
                <a:solidFill>
                  <a:srgbClr val="333333"/>
                </a:solidFill>
                <a:latin typeface="Calibri Light"/>
              </a:rPr>
              <a:t> </a:t>
            </a:r>
            <a:r>
              <a:rPr lang="de-DE" altLang="de-DE" sz="2000" dirty="0" err="1">
                <a:solidFill>
                  <a:srgbClr val="333333"/>
                </a:solidFill>
                <a:latin typeface="Calibri Light"/>
              </a:rPr>
              <a:t>signal</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bench</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Station</a:t>
            </a:r>
          </a:p>
        </p:txBody>
      </p:sp>
      <p:sp>
        <p:nvSpPr>
          <p:cNvPr id="573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rails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000" dirty="0" err="1">
                <a:solidFill>
                  <a:srgbClr val="004992"/>
                </a:solidFill>
                <a:latin typeface="Calibri Light"/>
              </a:rPr>
              <a:t>train</a:t>
            </a:r>
            <a:r>
              <a:rPr lang="de-DE" altLang="de-DE" sz="2000" dirty="0">
                <a:solidFill>
                  <a:srgbClr val="004992"/>
                </a:solidFill>
                <a:latin typeface="Calibri Light"/>
              </a:rPr>
              <a:t> </a:t>
            </a:r>
            <a:r>
              <a:rPr lang="de-DE" altLang="de-DE" sz="2000" dirty="0" err="1">
                <a:solidFill>
                  <a:srgbClr val="004992"/>
                </a:solidFill>
                <a:latin typeface="Calibri Light"/>
              </a:rPr>
              <a:t>engine</a:t>
            </a:r>
            <a:endParaRPr lang="de-DE" altLang="de-DE" sz="20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timetable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train</a:t>
            </a:r>
            <a:r>
              <a:rPr lang="de-DE" altLang="de-DE" sz="2000" dirty="0">
                <a:solidFill>
                  <a:srgbClr val="333333"/>
                </a:solidFill>
                <a:latin typeface="Calibri Light"/>
              </a:rPr>
              <a:t> </a:t>
            </a:r>
            <a:r>
              <a:rPr lang="de-DE" altLang="de-DE" sz="2000" dirty="0" err="1">
                <a:solidFill>
                  <a:srgbClr val="333333"/>
                </a:solidFill>
                <a:latin typeface="Calibri Light"/>
              </a:rPr>
              <a:t>conductor</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suitcases</a:t>
            </a:r>
            <a:endParaRPr lang="de-DE" altLang="de-DE" sz="20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000" dirty="0" err="1">
                <a:solidFill>
                  <a:srgbClr val="004992"/>
                </a:solidFill>
                <a:latin typeface="Calibri Light"/>
              </a:rPr>
              <a:t>railway</a:t>
            </a:r>
            <a:r>
              <a:rPr lang="de-DE" altLang="de-DE" sz="2000" dirty="0">
                <a:solidFill>
                  <a:srgbClr val="004992"/>
                </a:solidFill>
                <a:latin typeface="Calibri Light"/>
              </a:rPr>
              <a:t> </a:t>
            </a:r>
            <a:r>
              <a:rPr lang="de-DE" altLang="de-DE" sz="2000" dirty="0" err="1">
                <a:solidFill>
                  <a:srgbClr val="004992"/>
                </a:solidFill>
                <a:latin typeface="Calibri Light"/>
              </a:rPr>
              <a:t>signal</a:t>
            </a:r>
            <a:endParaRPr lang="de-DE" altLang="de-DE" sz="20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bench</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27</a:t>
            </a:fld>
            <a:endParaRPr lang="de-DE" altLang="de-DE"/>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333333"/>
                </a:solidFill>
                <a:latin typeface="Calibri Light"/>
              </a:rPr>
              <a:t>Not everything we recall has actually happened! </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000000"/>
              </a:buClr>
              <a:buFont typeface="WingDings"/>
              <a:buChar char=""/>
            </a:pPr>
            <a:r>
              <a:rPr lang="de-DE" altLang="de-DE" sz="2400" dirty="0">
                <a:solidFill>
                  <a:srgbClr val="333333"/>
                </a:solidFill>
                <a:latin typeface="Calibri Light"/>
              </a:rPr>
              <a:t>Our brain replaces and adds missing information from past or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err="1">
                <a:solidFill>
                  <a:srgbClr val="333333"/>
                </a:solidFill>
                <a:latin typeface="Calibri Light"/>
              </a:rPr>
              <a:t>by</a:t>
            </a:r>
            <a:r>
              <a:rPr lang="de-DE" altLang="de-DE" sz="2400">
                <a:solidFill>
                  <a:srgbClr val="333333"/>
                </a:solidFill>
                <a:latin typeface="Calibri Light"/>
              </a:rPr>
              <a:t> </a:t>
            </a:r>
            <a:r>
              <a:rPr lang="en-CA" altLang="de-DE" sz="2400">
                <a:solidFill>
                  <a:srgbClr val="333333"/>
                </a:solidFill>
                <a:latin typeface="Calibri Light"/>
              </a:rPr>
              <a:t>“logic”</a:t>
            </a:r>
            <a:r>
              <a:rPr lang="de-DE" altLang="de-DE" sz="2400">
                <a:solidFill>
                  <a:srgbClr val="333333"/>
                </a:solidFill>
                <a:latin typeface="Calibri Light"/>
              </a:rPr>
              <a:t> </a:t>
            </a:r>
            <a:r>
              <a:rPr lang="de-DE" altLang="de-DE" sz="2400" dirty="0">
                <a:solidFill>
                  <a:srgbClr val="333333"/>
                </a:solidFill>
                <a:latin typeface="Calibri Light"/>
              </a:rPr>
              <a:t>(in the example: ball, towel)!</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29</a:t>
            </a:fld>
            <a:endParaRPr lang="de-DE" altLang="de-DE"/>
          </a:p>
        </p:txBody>
      </p:sp>
    </p:spTree>
    <p:extLst>
      <p:ext uri="{BB962C8B-B14F-4D97-AF65-F5344CB8AC3E}">
        <p14:creationId xmlns:p14="http://schemas.microsoft.com/office/powerpoint/2010/main" val="3531868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000000"/>
              </a:buClr>
              <a:buFont typeface="WingDings"/>
              <a:buChar char=""/>
            </a:pPr>
            <a:r>
              <a:rPr lang="de-DE" altLang="de-DE" sz="2400" dirty="0">
                <a:solidFill>
                  <a:srgbClr val="333333"/>
                </a:solidFill>
                <a:latin typeface="Calibri Light"/>
              </a:rPr>
              <a:t>Our brain replaces and adds missing information from past or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err="1">
                <a:solidFill>
                  <a:srgbClr val="333333"/>
                </a:solidFill>
                <a:latin typeface="Calibri Light"/>
              </a:rPr>
              <a:t>by</a:t>
            </a:r>
            <a:r>
              <a:rPr lang="de-DE" altLang="de-DE" sz="2400">
                <a:solidFill>
                  <a:srgbClr val="333333"/>
                </a:solidFill>
                <a:latin typeface="Calibri Light"/>
              </a:rPr>
              <a:t> </a:t>
            </a:r>
            <a:r>
              <a:rPr lang="en-CA" altLang="de-DE" sz="2400">
                <a:solidFill>
                  <a:srgbClr val="333333"/>
                </a:solidFill>
                <a:latin typeface="Calibri Light"/>
              </a:rPr>
              <a:t>“logic”</a:t>
            </a:r>
            <a:r>
              <a:rPr lang="de-DE" altLang="de-DE" sz="2400">
                <a:solidFill>
                  <a:srgbClr val="333333"/>
                </a:solidFill>
                <a:latin typeface="Calibri Light"/>
              </a:rPr>
              <a:t> </a:t>
            </a:r>
            <a:r>
              <a:rPr lang="de-DE" altLang="de-DE" sz="2400" dirty="0">
                <a:solidFill>
                  <a:srgbClr val="333333"/>
                </a:solidFill>
                <a:latin typeface="Calibri Light"/>
              </a:rPr>
              <a:t>(in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ball, </a:t>
            </a:r>
            <a:r>
              <a:rPr lang="de-DE" altLang="de-DE" sz="2400" dirty="0" err="1">
                <a:solidFill>
                  <a:srgbClr val="333333"/>
                </a:solidFill>
                <a:latin typeface="Calibri Light"/>
              </a:rPr>
              <a:t>towel</a:t>
            </a:r>
            <a:r>
              <a:rPr lang="de-DE" altLang="de-DE" sz="2400" dirty="0">
                <a:solidFill>
                  <a:srgbClr val="333333"/>
                </a:solidFill>
                <a:latin typeface="Calibri Light"/>
              </a:rPr>
              <a:t>)!</a:t>
            </a:r>
          </a:p>
          <a:p>
            <a:pPr marL="342900" indent="-342900" eaLnBrk="1" hangingPunct="1">
              <a:buClr>
                <a:srgbClr val="000000"/>
              </a:buClr>
              <a:buFont typeface="WingDings"/>
              <a:buChar char=""/>
            </a:pPr>
            <a:r>
              <a:rPr lang="de-DE" altLang="de-DE" sz="2400" dirty="0">
                <a:solidFill>
                  <a:srgbClr val="333333"/>
                </a:solidFill>
                <a:latin typeface="Calibri Light"/>
              </a:rPr>
              <a:t>Real memories can often be differentiated from false memories by their </a:t>
            </a:r>
            <a:r>
              <a:rPr lang="de-DE" altLang="de-DE" sz="2400" dirty="0">
                <a:solidFill>
                  <a:srgbClr val="004992"/>
                </a:solidFill>
                <a:latin typeface="Calibri Light"/>
              </a:rPr>
              <a:t>vividness: </a:t>
            </a:r>
            <a:r>
              <a:rPr lang="de-DE" altLang="de-DE" sz="2400" dirty="0">
                <a:solidFill>
                  <a:srgbClr val="333333"/>
                </a:solidFill>
                <a:latin typeface="Calibri Light"/>
              </a:rPr>
              <a:t>false memories are </a:t>
            </a:r>
            <a:r>
              <a:rPr lang="de-DE" altLang="de-DE" sz="2400">
                <a:solidFill>
                  <a:srgbClr val="333333"/>
                </a:solidFill>
                <a:latin typeface="Calibri Light"/>
              </a:rPr>
              <a:t>rather </a:t>
            </a:r>
            <a:r>
              <a:rPr lang="en-CA" altLang="de-DE" sz="2400">
                <a:solidFill>
                  <a:srgbClr val="333333"/>
                </a:solidFill>
                <a:latin typeface="Calibri Light"/>
              </a:rPr>
              <a:t>“pale”</a:t>
            </a:r>
            <a:r>
              <a:rPr lang="de-DE" altLang="de-DE" sz="240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less</a:t>
            </a:r>
            <a:r>
              <a:rPr lang="de-DE" altLang="de-DE" sz="2400" dirty="0">
                <a:solidFill>
                  <a:srgbClr val="333333"/>
                </a:solidFill>
                <a:latin typeface="Calibri Light"/>
              </a:rPr>
              <a:t> </a:t>
            </a:r>
            <a:r>
              <a:rPr lang="de-DE" altLang="de-DE" sz="2400" dirty="0" err="1">
                <a:solidFill>
                  <a:srgbClr val="333333"/>
                </a:solidFill>
                <a:latin typeface="Calibri Light"/>
              </a:rPr>
              <a:t>detailed</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30</a:t>
            </a:fld>
            <a:endParaRPr lang="de-DE" altLang="de-DE"/>
          </a:p>
        </p:txBody>
      </p:sp>
    </p:spTree>
    <p:extLst>
      <p:ext uri="{BB962C8B-B14F-4D97-AF65-F5344CB8AC3E}">
        <p14:creationId xmlns:p14="http://schemas.microsoft.com/office/powerpoint/2010/main" val="4053232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latin typeface="Calibri Light"/>
                <a:cs typeface="Arial" panose="020B0604020202020204" pitchFamily="34" charset="0"/>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Forgetting</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Forgetting</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Memory biases:</a:t>
            </a:r>
            <a:r>
              <a:rPr lang="en-US" altLang="de-DE" sz="2400" dirty="0">
                <a:solidFill>
                  <a:srgbClr val="333333"/>
                </a:solidFill>
                <a:latin typeface="Calibri Light"/>
                <a:cs typeface="Arial" panose="020B0604020202020204" pitchFamily="34" charset="0"/>
              </a:rPr>
              <a:t> </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rPr>
              <a:t> </a:t>
            </a:r>
            <a:r>
              <a:rPr lang="en-US" altLang="de-DE" sz="2400" dirty="0">
                <a:solidFill>
                  <a:srgbClr val="333333"/>
                </a:solidFill>
                <a:latin typeface="Calibri Light"/>
                <a:cs typeface="Arial" panose="020B0604020202020204" pitchFamily="34" charset="0"/>
              </a:rPr>
              <a:t>normal memory bias: positive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negative events</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sym typeface="Wingdings" panose="05000000000000000000" pitchFamily="2" charset="2"/>
              </a:rPr>
              <a:t> </a:t>
            </a:r>
            <a:r>
              <a:rPr lang="en-US" altLang="de-DE" sz="2400" dirty="0">
                <a:solidFill>
                  <a:srgbClr val="333333"/>
                </a:solidFill>
                <a:latin typeface="Calibri Light"/>
                <a:cs typeface="Arial" panose="020B0604020202020204" pitchFamily="34" charset="0"/>
              </a:rPr>
              <a:t>depressive memory bias: negative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positive events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33</a:t>
            </a:fld>
            <a:endParaRPr lang="de-DE" altLang="de-DE"/>
          </a:p>
        </p:txBody>
      </p:sp>
    </p:spTree>
    <p:extLst>
      <p:ext uri="{BB962C8B-B14F-4D97-AF65-F5344CB8AC3E}">
        <p14:creationId xmlns:p14="http://schemas.microsoft.com/office/powerpoint/2010/main" val="1664376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Forgetting</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Memory biases:</a:t>
            </a:r>
            <a:r>
              <a:rPr lang="en-US" altLang="de-DE" sz="2400" dirty="0">
                <a:solidFill>
                  <a:srgbClr val="333333"/>
                </a:solidFill>
                <a:latin typeface="Calibri Light"/>
                <a:cs typeface="Arial" panose="020B0604020202020204" pitchFamily="34" charset="0"/>
              </a:rPr>
              <a:t> </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rPr>
              <a:t> </a:t>
            </a:r>
            <a:r>
              <a:rPr lang="en-US" altLang="de-DE" sz="2400" dirty="0">
                <a:solidFill>
                  <a:srgbClr val="333333"/>
                </a:solidFill>
                <a:latin typeface="Calibri Light"/>
                <a:cs typeface="Arial" panose="020B0604020202020204" pitchFamily="34" charset="0"/>
              </a:rPr>
              <a:t>normal memory bias: positive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negative events</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sym typeface="Wingdings" panose="05000000000000000000" pitchFamily="2" charset="2"/>
              </a:rPr>
              <a:t> </a:t>
            </a:r>
            <a:r>
              <a:rPr lang="en-US" altLang="de-DE" sz="2400" dirty="0">
                <a:solidFill>
                  <a:srgbClr val="333333"/>
                </a:solidFill>
                <a:latin typeface="Calibri Light"/>
                <a:cs typeface="Arial" panose="020B0604020202020204" pitchFamily="34" charset="0"/>
              </a:rPr>
              <a:t>depressive memory bias: negative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positive events</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Illusions/false memories:</a:t>
            </a:r>
            <a:r>
              <a:rPr lang="en-US" altLang="de-DE" sz="2400" dirty="0">
                <a:solidFill>
                  <a:srgbClr val="333333"/>
                </a:solidFill>
                <a:latin typeface="Calibri Light"/>
                <a:cs typeface="Arial" panose="020B0604020202020204" pitchFamily="34" charset="0"/>
              </a:rPr>
              <a:t> remembering things that have not taken place!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34</a:t>
            </a:fld>
            <a:endParaRPr lang="de-DE" altLang="de-DE"/>
          </a:p>
        </p:txBody>
      </p:sp>
    </p:spTree>
    <p:extLst>
      <p:ext uri="{BB962C8B-B14F-4D97-AF65-F5344CB8AC3E}">
        <p14:creationId xmlns:p14="http://schemas.microsoft.com/office/powerpoint/2010/main" val="934090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562189232"/>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a:t>
                      </a:r>
                      <a:r>
                        <a:rPr kumimoji="0" lang="en-US" sz="1800" b="0" i="0" u="none" strike="noStrike" cap="none" normalizeH="0" baseline="0">
                          <a:ln>
                            <a:noFill/>
                          </a:ln>
                          <a:solidFill>
                            <a:schemeClr val="tx1"/>
                          </a:solidFill>
                          <a:effectLst/>
                          <a:latin typeface="Calibri Light"/>
                        </a:rPr>
                        <a:t>phrase “Beam </a:t>
                      </a:r>
                      <a:r>
                        <a:rPr kumimoji="0" lang="en-US" sz="1800" b="0" i="0" u="none" strike="noStrike" cap="none" normalizeH="0" baseline="0" dirty="0">
                          <a:ln>
                            <a:noFill/>
                          </a:ln>
                          <a:solidFill>
                            <a:schemeClr val="tx1"/>
                          </a:solidFill>
                          <a:effectLst/>
                          <a:latin typeface="Calibri Light"/>
                        </a:rPr>
                        <a:t>me up</a:t>
                      </a:r>
                      <a:r>
                        <a:rPr kumimoji="0" lang="en-US" sz="1800" b="0" i="0" u="none" strike="noStrike" cap="none" normalizeH="0" baseline="0">
                          <a:ln>
                            <a:noFill/>
                          </a:ln>
                          <a:solidFill>
                            <a:schemeClr val="tx1"/>
                          </a:solidFill>
                          <a:effectLst/>
                          <a:latin typeface="Calibri Light"/>
                        </a:rPr>
                        <a:t>, Scotty” </a:t>
                      </a:r>
                      <a:r>
                        <a:rPr kumimoji="0" lang="en-US" sz="1800" b="0" i="0" u="none" strike="noStrike" cap="none" normalizeH="0" baseline="0" dirty="0">
                          <a:ln>
                            <a:noFill/>
                          </a:ln>
                          <a:solidFill>
                            <a:schemeClr val="tx1"/>
                          </a:solidFill>
                          <a:effectLst/>
                          <a:latin typeface="Calibri Light"/>
                        </a:rPr>
                        <a:t>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281496483"/>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Contrary to popular belief, Captain Kirk (William Shatner) never said the phrase “Beam me up, Scotty” 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154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803971844"/>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Contrary to popular belief, Captain Kirk (William Shatner) never said the phrase “Beam me up, Scotty” 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77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38</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183779445"/>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Contrary to popular belief, Captain Kirk (William Shatner) never said the phrase “Beam me up, Scotty” 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In an experiment, participants were shown advertisements for Disney World, on which Bugs Bunny was shown. 30% of the participants remembered meeting the rabbit when visiting Disney World as a child, although Bugs Bunny is a Warner Brothers and not a Disney character.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539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40</a:t>
            </a:fld>
            <a:endParaRPr lang="de-DE" altLang="de-DE"/>
          </a:p>
        </p:txBody>
      </p:sp>
    </p:spTree>
    <p:extLst>
      <p:ext uri="{BB962C8B-B14F-4D97-AF65-F5344CB8AC3E}">
        <p14:creationId xmlns:p14="http://schemas.microsoft.com/office/powerpoint/2010/main" val="715948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This may lead to difficulties differentiating true from false memories and may obstruct a healthy, realistic view of the environment.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41</a:t>
            </a:fld>
            <a:endParaRPr lang="de-DE" altLang="de-DE"/>
          </a:p>
        </p:txBody>
      </p:sp>
    </p:spTree>
    <p:extLst>
      <p:ext uri="{BB962C8B-B14F-4D97-AF65-F5344CB8AC3E}">
        <p14:creationId xmlns:p14="http://schemas.microsoft.com/office/powerpoint/2010/main" val="517345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memory errors promote misinterpretations during psychosis – examples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42</a:t>
            </a:fld>
            <a:endParaRPr lang="de-DE" altLang="de-DE"/>
          </a:p>
        </p:txBody>
      </p:sp>
      <p:sp>
        <p:nvSpPr>
          <p:cNvPr id="88086" name="Rechteck 1"/>
          <p:cNvSpPr>
            <a:spLocks noChangeArrowheads="1"/>
          </p:cNvSpPr>
          <p:nvPr/>
        </p:nvSpPr>
        <p:spPr bwMode="auto">
          <a:xfrm>
            <a:off x="408954" y="590927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015936318"/>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False memory</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Actual situation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Argument with mother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Calibri Light"/>
                        </a:rPr>
                        <a:t>Remembering she said “You are not my daughter anymore!”.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Mother actually said: “I did not know you were like that!” – with time, the exact wording could not be remembered.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Group therapy session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No one cares about my problems.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Other participants did try to console in that situation but this was later forgotten.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Again, you will be presented complex scenes.</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latin typeface="Calibri Light"/>
              </a:rPr>
              <a:t>Again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presented</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dirty="0">
                <a:solidFill>
                  <a:srgbClr val="333333"/>
                </a:solidFill>
                <a:latin typeface="Calibri Light"/>
              </a:rPr>
              <a:t>Try to detect what has been shown and what has been left out.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44</a:t>
            </a:fld>
            <a:endParaRPr lang="de-DE" altLang="de-DE"/>
          </a:p>
        </p:txBody>
      </p:sp>
    </p:spTree>
    <p:extLst>
      <p:ext uri="{BB962C8B-B14F-4D97-AF65-F5344CB8AC3E}">
        <p14:creationId xmlns:p14="http://schemas.microsoft.com/office/powerpoint/2010/main" val="958779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45</a:t>
            </a:fld>
            <a:endParaRPr lang="de-DE" altLang="de-DE"/>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Kiosk</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9625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kiosk</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sausage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rubbish</a:t>
            </a:r>
            <a:r>
              <a:rPr lang="de-DE" altLang="de-DE" sz="2400" dirty="0">
                <a:solidFill>
                  <a:srgbClr val="333333"/>
                </a:solidFill>
                <a:latin typeface="Calibri Light"/>
              </a:rPr>
              <a:t> bin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price</a:t>
            </a:r>
            <a:r>
              <a:rPr lang="de-DE" altLang="de-DE" sz="2400" dirty="0">
                <a:solidFill>
                  <a:srgbClr val="333333"/>
                </a:solidFill>
                <a:latin typeface="Calibri Light"/>
              </a:rPr>
              <a:t> tags</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bottles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Kiosk</a:t>
            </a: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kiosk</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sausage</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rubbish</a:t>
            </a:r>
            <a:r>
              <a:rPr lang="de-DE" altLang="de-DE" sz="2400" dirty="0">
                <a:solidFill>
                  <a:srgbClr val="004992"/>
                </a:solidFill>
                <a:latin typeface="Calibri Light"/>
              </a:rPr>
              <a:t> bin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price</a:t>
            </a:r>
            <a:r>
              <a:rPr lang="de-DE" altLang="de-DE" sz="2400" dirty="0">
                <a:solidFill>
                  <a:srgbClr val="004992"/>
                </a:solidFill>
                <a:latin typeface="Calibri Light"/>
              </a:rPr>
              <a:t> tags</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bottles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vendor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47</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48</a:t>
            </a:fld>
            <a:endParaRPr lang="de-DE" altLang="de-DE"/>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Garden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024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flower bed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tree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hose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Garden</a:t>
            </a:r>
          </a:p>
        </p:txBody>
      </p:sp>
      <p:sp>
        <p:nvSpPr>
          <p:cNvPr id="1044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 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tree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hose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50</a:t>
            </a:fld>
            <a:endParaRPr lang="de-DE" altLang="de-DE"/>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83CB78FB-552A-4070-8380-FEE937FADCEB}" type="slidenum">
              <a:rPr lang="de-DE" altLang="de-DE" smtClean="0"/>
              <a:pPr>
                <a:defRPr/>
              </a:pPr>
              <a:t>51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30773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8210571" y="51292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Calibri Light"/>
                <a:ea typeface="Arial Unicode MS" panose="020B0604020202020204" pitchFamily="34" charset="-128"/>
                <a:cs typeface="Arial Unicode MS" panose="020B0604020202020204" pitchFamily="34" charset="-128"/>
              </a:rPr>
              <a:t>© geobra Brandstätter </a:t>
            </a:r>
            <a:endParaRPr lang="de-DE" altLang="de-DE" sz="8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52</a:t>
            </a:fld>
            <a:endParaRPr lang="de-DE" altLang="de-DE"/>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09571" name="Rectangle 3"/>
          <p:cNvSpPr>
            <a:spLocks noGrp="1" noChangeArrowheads="1"/>
          </p:cNvSpPr>
          <p:nvPr>
            <p:ph idx="1"/>
          </p:nvPr>
        </p:nvSpPr>
        <p:spPr/>
        <p:txBody>
          <a:bodyPr>
            <a:noAutofit/>
          </a:bodyPr>
          <a:lstStyle/>
          <a:p>
            <a:pPr eaLnBrk="1" hangingPunct="1">
              <a:lnSpc>
                <a:spcPct val="90000"/>
              </a:lnSpc>
              <a:buFont typeface="Wingdings" panose="05000000000000000000" pitchFamily="2" charset="2"/>
              <a:buNone/>
            </a:pPr>
            <a:r>
              <a:rPr lang="de-DE" altLang="de-DE" sz="2400" dirty="0">
                <a:solidFill>
                  <a:srgbClr val="333333"/>
                </a:solidFill>
                <a:latin typeface="Calibri Light"/>
              </a:rPr>
              <a:t>What do you see in a typical classroom?</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Classroom</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1161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rucksack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bag</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Classroom</a:t>
            </a:r>
          </a:p>
        </p:txBody>
      </p:sp>
      <p:sp>
        <p:nvSpPr>
          <p:cNvPr id="113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rucksack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chair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bag</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55</a:t>
            </a:fld>
            <a:endParaRPr lang="de-DE" altLang="de-DE"/>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56</a:t>
            </a:fld>
            <a:endParaRPr lang="de-DE" altLang="de-DE"/>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Fisherman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1776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bucket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button</a:t>
            </a:r>
            <a:r>
              <a:rPr lang="de-DE" altLang="de-DE" sz="2400" dirty="0">
                <a:solidFill>
                  <a:srgbClr val="333333"/>
                </a:solidFill>
                <a:latin typeface="Calibri Light"/>
              </a:rPr>
              <a:t> on hat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latin typeface="Calibri Light"/>
              </a:rPr>
              <a:t>“Sport”</a:t>
            </a:r>
            <a:r>
              <a:rPr lang="de-DE" altLang="de-DE" sz="2400">
                <a:solidFill>
                  <a:srgbClr val="333333"/>
                </a:solidFill>
                <a:latin typeface="Calibri Light"/>
              </a:rPr>
              <a:t> </a:t>
            </a:r>
            <a:r>
              <a:rPr lang="de-DE" altLang="de-DE" sz="2400" dirty="0" err="1">
                <a:solidFill>
                  <a:srgbClr val="333333"/>
                </a:solidFill>
                <a:latin typeface="Calibri Light"/>
              </a:rPr>
              <a:t>sign</a:t>
            </a:r>
            <a:r>
              <a:rPr lang="de-DE" altLang="de-DE" sz="2400" dirty="0">
                <a:solidFill>
                  <a:srgbClr val="333333"/>
                </a:solidFill>
                <a:latin typeface="Calibri Light"/>
              </a:rPr>
              <a:t> on </a:t>
            </a:r>
            <a:r>
              <a:rPr lang="de-DE" altLang="de-DE" sz="2400" dirty="0" err="1">
                <a:solidFill>
                  <a:srgbClr val="333333"/>
                </a:solidFill>
                <a:latin typeface="Calibri Light"/>
              </a:rPr>
              <a:t>boat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fishing</a:t>
            </a:r>
            <a:r>
              <a:rPr lang="de-DE" altLang="de-DE" sz="2400" dirty="0">
                <a:solidFill>
                  <a:srgbClr val="333333"/>
                </a:solidFill>
                <a:latin typeface="Calibri Light"/>
              </a:rPr>
              <a:t> </a:t>
            </a:r>
            <a:r>
              <a:rPr lang="de-DE" altLang="de-DE" sz="2400" dirty="0" err="1">
                <a:solidFill>
                  <a:srgbClr val="333333"/>
                </a:solidFill>
                <a:latin typeface="Calibri Light"/>
              </a:rPr>
              <a:t>rod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red</a:t>
            </a:r>
            <a:r>
              <a:rPr lang="de-DE" altLang="de-DE" sz="2400" dirty="0">
                <a:solidFill>
                  <a:srgbClr val="333333"/>
                </a:solidFill>
                <a:latin typeface="Calibri Light"/>
              </a:rPr>
              <a:t> </a:t>
            </a:r>
            <a:r>
              <a:rPr lang="de-DE" altLang="de-DE" sz="2400" dirty="0" err="1">
                <a:solidFill>
                  <a:srgbClr val="333333"/>
                </a:solidFill>
                <a:latin typeface="Calibri Light"/>
              </a:rPr>
              <a:t>jumper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fish</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Fisherman</a:t>
            </a:r>
          </a:p>
        </p:txBody>
      </p:sp>
      <p:sp>
        <p:nvSpPr>
          <p:cNvPr id="11981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bucket</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button</a:t>
            </a:r>
            <a:r>
              <a:rPr lang="de-DE" altLang="de-DE" sz="2400" dirty="0">
                <a:solidFill>
                  <a:srgbClr val="333333"/>
                </a:solidFill>
                <a:latin typeface="Calibri Light"/>
              </a:rPr>
              <a:t> on hat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latin typeface="Calibri Light"/>
              </a:rPr>
              <a:t>“Sport”</a:t>
            </a:r>
            <a:r>
              <a:rPr lang="de-DE" altLang="de-DE" sz="2400">
                <a:solidFill>
                  <a:srgbClr val="333333"/>
                </a:solidFill>
                <a:latin typeface="Calibri Light"/>
              </a:rPr>
              <a:t> </a:t>
            </a:r>
            <a:r>
              <a:rPr lang="de-DE" altLang="de-DE" sz="2400" dirty="0" err="1">
                <a:solidFill>
                  <a:srgbClr val="333333"/>
                </a:solidFill>
                <a:latin typeface="Calibri Light"/>
              </a:rPr>
              <a:t>sign</a:t>
            </a:r>
            <a:r>
              <a:rPr lang="de-DE" altLang="de-DE" sz="2400" dirty="0">
                <a:solidFill>
                  <a:srgbClr val="333333"/>
                </a:solidFill>
                <a:latin typeface="Calibri Light"/>
              </a:rPr>
              <a:t> on </a:t>
            </a:r>
            <a:r>
              <a:rPr lang="de-DE" altLang="de-DE" sz="2400" dirty="0" err="1">
                <a:solidFill>
                  <a:srgbClr val="333333"/>
                </a:solidFill>
                <a:latin typeface="Calibri Light"/>
              </a:rPr>
              <a:t>boat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fishing</a:t>
            </a:r>
            <a:r>
              <a:rPr lang="de-DE" altLang="de-DE" sz="2400" dirty="0">
                <a:solidFill>
                  <a:srgbClr val="004992"/>
                </a:solidFill>
                <a:latin typeface="Calibri Light"/>
              </a:rPr>
              <a:t> </a:t>
            </a:r>
            <a:r>
              <a:rPr lang="de-DE" altLang="de-DE" sz="2400" dirty="0" err="1">
                <a:solidFill>
                  <a:srgbClr val="004992"/>
                </a:solidFill>
                <a:latin typeface="Calibri Light"/>
              </a:rPr>
              <a:t>rod</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red</a:t>
            </a:r>
            <a:r>
              <a:rPr lang="de-DE" altLang="de-DE" sz="2400" dirty="0">
                <a:solidFill>
                  <a:srgbClr val="333333"/>
                </a:solidFill>
                <a:latin typeface="Calibri Light"/>
              </a:rPr>
              <a:t> </a:t>
            </a:r>
            <a:r>
              <a:rPr lang="de-DE" altLang="de-DE" sz="2400" dirty="0" err="1">
                <a:solidFill>
                  <a:srgbClr val="333333"/>
                </a:solidFill>
                <a:latin typeface="Calibri Light"/>
              </a:rPr>
              <a:t>jumper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fish</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58</a:t>
            </a:fld>
            <a:endParaRPr lang="de-DE" altLang="de-DE"/>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59</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23907" name="Rectangle 3"/>
          <p:cNvSpPr>
            <a:spLocks noGrp="1" noChangeArrowheads="1"/>
          </p:cNvSpPr>
          <p:nvPr>
            <p:ph idx="1"/>
          </p:nvPr>
        </p:nvSpPr>
        <p:spPr/>
        <p:txBody>
          <a:bodyPr>
            <a:noAutofit/>
          </a:bodyPr>
          <a:lstStyle/>
          <a:p>
            <a:pPr eaLnBrk="1" hangingPunct="1">
              <a:lnSpc>
                <a:spcPct val="90000"/>
              </a:lnSpc>
              <a:buFont typeface="Wingdings" panose="05000000000000000000" pitchFamily="2" charset="2"/>
              <a:buNone/>
            </a:pPr>
            <a:r>
              <a:rPr lang="de-DE" altLang="de-DE" sz="2400" dirty="0">
                <a:solidFill>
                  <a:srgbClr val="333333"/>
                </a:solidFill>
                <a:latin typeface="Calibri Light"/>
              </a:rPr>
              <a:t>What do you typically see at a road crossing?</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Road crossing</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2595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cars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policeman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child</a:t>
            </a:r>
            <a:r>
              <a:rPr lang="de-DE" altLang="de-DE" sz="2400" dirty="0">
                <a:solidFill>
                  <a:srgbClr val="333333"/>
                </a:solidFill>
                <a:latin typeface="Calibri Light"/>
              </a:rPr>
              <a:t> on a bike</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elderly</a:t>
            </a:r>
            <a:r>
              <a:rPr lang="de-DE" altLang="de-DE" sz="2400" dirty="0">
                <a:solidFill>
                  <a:srgbClr val="333333"/>
                </a:solidFill>
                <a:latin typeface="Calibri Light"/>
              </a:rPr>
              <a:t> </a:t>
            </a:r>
            <a:r>
              <a:rPr lang="de-DE" altLang="de-DE" sz="2400" dirty="0" err="1">
                <a:solidFill>
                  <a:srgbClr val="333333"/>
                </a:solidFill>
                <a:latin typeface="Calibri Light"/>
              </a:rPr>
              <a:t>woman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green</a:t>
            </a:r>
            <a:r>
              <a:rPr lang="de-DE" altLang="de-DE" sz="2400" dirty="0">
                <a:solidFill>
                  <a:srgbClr val="333333"/>
                </a:solidFill>
                <a:latin typeface="Calibri Light"/>
              </a:rPr>
              <a:t> </a:t>
            </a:r>
            <a:r>
              <a:rPr lang="de-DE" altLang="de-DE" sz="2400" dirty="0" err="1">
                <a:solidFill>
                  <a:srgbClr val="333333"/>
                </a:solidFill>
                <a:latin typeface="Calibri Light"/>
              </a:rPr>
              <a:t>traffic</a:t>
            </a:r>
            <a:r>
              <a:rPr lang="de-DE" altLang="de-DE" sz="2400" dirty="0">
                <a:solidFill>
                  <a:srgbClr val="333333"/>
                </a:solidFill>
                <a:latin typeface="Calibri Light"/>
              </a:rPr>
              <a:t> light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zebra</a:t>
            </a:r>
            <a:r>
              <a:rPr lang="de-DE" altLang="de-DE" sz="2400" dirty="0">
                <a:solidFill>
                  <a:srgbClr val="333333"/>
                </a:solidFill>
                <a:latin typeface="Calibri Light"/>
              </a:rPr>
              <a:t> </a:t>
            </a:r>
            <a:r>
              <a:rPr lang="de-DE" altLang="de-DE" sz="2400" dirty="0" err="1">
                <a:solidFill>
                  <a:srgbClr val="333333"/>
                </a:solidFill>
                <a:latin typeface="Calibri Light"/>
              </a:rPr>
              <a:t>crossing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stop</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city</a:t>
            </a:r>
            <a:r>
              <a:rPr lang="de-DE" altLang="de-DE" sz="2400" dirty="0">
                <a:solidFill>
                  <a:srgbClr val="333333"/>
                </a:solidFill>
                <a:latin typeface="Calibri Light"/>
              </a:rPr>
              <a:t> </a:t>
            </a:r>
            <a:r>
              <a:rPr lang="de-DE" altLang="de-DE" sz="2400" dirty="0" err="1">
                <a:solidFill>
                  <a:srgbClr val="333333"/>
                </a:solidFill>
                <a:latin typeface="Calibri Light"/>
              </a:rPr>
              <a:t>skyline</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Road crossing</a:t>
            </a:r>
            <a:endParaRPr lang="de-DE" altLang="de-DE" sz="3600" dirty="0">
              <a:latin typeface="Calibri Light"/>
            </a:endParaRPr>
          </a:p>
        </p:txBody>
      </p:sp>
      <p:sp>
        <p:nvSpPr>
          <p:cNvPr id="1280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cars</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policeman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child</a:t>
            </a:r>
            <a:r>
              <a:rPr lang="de-DE" altLang="de-DE" sz="2400" dirty="0">
                <a:solidFill>
                  <a:srgbClr val="333333"/>
                </a:solidFill>
                <a:latin typeface="Calibri Light"/>
              </a:rPr>
              <a:t> on a bike</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elderly</a:t>
            </a:r>
            <a:r>
              <a:rPr lang="de-DE" altLang="de-DE" sz="2400" dirty="0">
                <a:solidFill>
                  <a:srgbClr val="333333"/>
                </a:solidFill>
                <a:latin typeface="Calibri Light"/>
              </a:rPr>
              <a:t> </a:t>
            </a:r>
            <a:r>
              <a:rPr lang="de-DE" altLang="de-DE" sz="2400" dirty="0" err="1">
                <a:solidFill>
                  <a:srgbClr val="333333"/>
                </a:solidFill>
                <a:latin typeface="Calibri Light"/>
              </a:rPr>
              <a:t>woman</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green</a:t>
            </a:r>
            <a:r>
              <a:rPr lang="de-DE" altLang="de-DE" sz="2400" dirty="0">
                <a:solidFill>
                  <a:srgbClr val="004992"/>
                </a:solidFill>
                <a:latin typeface="Calibri Light"/>
              </a:rPr>
              <a:t> </a:t>
            </a:r>
            <a:r>
              <a:rPr lang="de-DE" altLang="de-DE" sz="2400" dirty="0" err="1">
                <a:solidFill>
                  <a:srgbClr val="004992"/>
                </a:solidFill>
                <a:latin typeface="Calibri Light"/>
              </a:rPr>
              <a:t>traffic</a:t>
            </a:r>
            <a:r>
              <a:rPr lang="de-DE" altLang="de-DE" sz="2400" dirty="0">
                <a:solidFill>
                  <a:srgbClr val="004992"/>
                </a:solidFill>
                <a:latin typeface="Calibri Light"/>
              </a:rPr>
              <a:t> light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zebra</a:t>
            </a:r>
            <a:r>
              <a:rPr lang="de-DE" altLang="de-DE" sz="2400" dirty="0">
                <a:solidFill>
                  <a:srgbClr val="333333"/>
                </a:solidFill>
                <a:latin typeface="Calibri Light"/>
              </a:rPr>
              <a:t> </a:t>
            </a:r>
            <a:r>
              <a:rPr lang="de-DE" altLang="de-DE" sz="2400" dirty="0" err="1">
                <a:solidFill>
                  <a:srgbClr val="333333"/>
                </a:solidFill>
                <a:latin typeface="Calibri Light"/>
              </a:rPr>
              <a:t>crossing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stop</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city</a:t>
            </a:r>
            <a:r>
              <a:rPr lang="de-DE" altLang="de-DE" sz="2400" dirty="0">
                <a:solidFill>
                  <a:srgbClr val="333333"/>
                </a:solidFill>
                <a:latin typeface="Calibri Light"/>
              </a:rPr>
              <a:t> </a:t>
            </a:r>
            <a:r>
              <a:rPr lang="de-DE" altLang="de-DE" sz="2400" dirty="0" err="1">
                <a:solidFill>
                  <a:srgbClr val="333333"/>
                </a:solidFill>
                <a:latin typeface="Calibri Light"/>
              </a:rPr>
              <a:t>skyline</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62</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63</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3209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latin typeface="Calibri Light"/>
              </a:rPr>
              <a:t>What do you typically find on a playground?</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Playground</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3414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slide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roundabout</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trees</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toys</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sandbox</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Playground</a:t>
            </a:r>
          </a:p>
        </p:txBody>
      </p:sp>
      <p:sp>
        <p:nvSpPr>
          <p:cNvPr id="1361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slide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roundabout</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trees</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toys</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sandbox</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66</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67</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Wedding</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4029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church</a:t>
            </a:r>
            <a:r>
              <a:rPr lang="de-DE" altLang="de-DE" sz="2400" dirty="0">
                <a:solidFill>
                  <a:srgbClr val="333333"/>
                </a:solidFill>
                <a:latin typeface="Calibri Light"/>
              </a:rPr>
              <a:t> </a:t>
            </a:r>
            <a:r>
              <a:rPr lang="de-DE" altLang="de-DE" sz="2400" dirty="0" err="1">
                <a:solidFill>
                  <a:srgbClr val="333333"/>
                </a:solidFill>
                <a:latin typeface="Calibri Light"/>
              </a:rPr>
              <a:t>windows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best</a:t>
            </a:r>
            <a:r>
              <a:rPr lang="de-DE" altLang="de-DE" sz="2400" dirty="0">
                <a:solidFill>
                  <a:srgbClr val="333333"/>
                </a:solidFill>
                <a:latin typeface="Calibri Light"/>
              </a:rPr>
              <a:t> man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bridal</a:t>
            </a:r>
            <a:r>
              <a:rPr lang="de-DE" altLang="de-DE" sz="2400" dirty="0">
                <a:solidFill>
                  <a:srgbClr val="333333"/>
                </a:solidFill>
                <a:latin typeface="Calibri Light"/>
              </a:rPr>
              <a:t> </a:t>
            </a:r>
            <a:r>
              <a:rPr lang="de-DE" altLang="de-DE" sz="2400" dirty="0" err="1">
                <a:solidFill>
                  <a:srgbClr val="333333"/>
                </a:solidFill>
                <a:latin typeface="Calibri Light"/>
              </a:rPr>
              <a:t>veil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girl</a:t>
            </a:r>
            <a:r>
              <a:rPr lang="de-DE" altLang="de-DE" sz="2400" dirty="0">
                <a:solidFill>
                  <a:srgbClr val="333333"/>
                </a:solidFill>
                <a:latin typeface="Calibri Light"/>
              </a:rPr>
              <a:t> </a:t>
            </a:r>
            <a:r>
              <a:rPr lang="de-DE" altLang="de-DE" sz="2400" dirty="0" err="1">
                <a:solidFill>
                  <a:srgbClr val="333333"/>
                </a:solidFill>
                <a:latin typeface="Calibri Light"/>
              </a:rPr>
              <a:t>with</a:t>
            </a:r>
            <a:r>
              <a:rPr lang="de-DE" altLang="de-DE" sz="2400" dirty="0">
                <a:solidFill>
                  <a:srgbClr val="333333"/>
                </a:solidFill>
                <a:latin typeface="Calibri Light"/>
              </a:rPr>
              <a:t> </a:t>
            </a:r>
            <a:r>
              <a:rPr lang="de-DE" altLang="de-DE" sz="2400" dirty="0" err="1">
                <a:solidFill>
                  <a:srgbClr val="333333"/>
                </a:solidFill>
                <a:latin typeface="Calibri Light"/>
              </a:rPr>
              <a:t>flowers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Wedding</a:t>
            </a:r>
          </a:p>
        </p:txBody>
      </p:sp>
      <p:sp>
        <p:nvSpPr>
          <p:cNvPr id="1423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church</a:t>
            </a:r>
            <a:r>
              <a:rPr lang="de-DE" altLang="de-DE" sz="2400" dirty="0">
                <a:solidFill>
                  <a:srgbClr val="333333"/>
                </a:solidFill>
                <a:latin typeface="Calibri Light"/>
              </a:rPr>
              <a:t> </a:t>
            </a:r>
            <a:r>
              <a:rPr lang="de-DE" altLang="de-DE" sz="2400" dirty="0" err="1">
                <a:solidFill>
                  <a:srgbClr val="333333"/>
                </a:solidFill>
                <a:latin typeface="Calibri Light"/>
              </a:rPr>
              <a:t>windows</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best</a:t>
            </a:r>
            <a:r>
              <a:rPr lang="de-DE" altLang="de-DE" sz="2400" dirty="0">
                <a:solidFill>
                  <a:srgbClr val="004992"/>
                </a:solidFill>
                <a:latin typeface="Calibri Light"/>
              </a:rPr>
              <a:t> man</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bridal</a:t>
            </a:r>
            <a:r>
              <a:rPr lang="de-DE" altLang="de-DE" sz="2400" dirty="0">
                <a:solidFill>
                  <a:srgbClr val="004992"/>
                </a:solidFill>
                <a:latin typeface="Calibri Light"/>
              </a:rPr>
              <a:t> </a:t>
            </a:r>
            <a:r>
              <a:rPr lang="de-DE" altLang="de-DE" sz="2400" dirty="0" err="1">
                <a:solidFill>
                  <a:srgbClr val="004992"/>
                </a:solidFill>
                <a:latin typeface="Calibri Light"/>
              </a:rPr>
              <a:t>veil</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girl</a:t>
            </a:r>
            <a:r>
              <a:rPr lang="de-DE" altLang="de-DE" sz="2400" dirty="0">
                <a:solidFill>
                  <a:srgbClr val="333333"/>
                </a:solidFill>
                <a:latin typeface="Calibri Light"/>
              </a:rPr>
              <a:t> </a:t>
            </a:r>
            <a:r>
              <a:rPr lang="de-DE" altLang="de-DE" sz="2400" dirty="0" err="1">
                <a:solidFill>
                  <a:srgbClr val="333333"/>
                </a:solidFill>
                <a:latin typeface="Calibri Light"/>
              </a:rPr>
              <a:t>with</a:t>
            </a:r>
            <a:r>
              <a:rPr lang="de-DE" altLang="de-DE" sz="2400" dirty="0">
                <a:solidFill>
                  <a:srgbClr val="333333"/>
                </a:solidFill>
                <a:latin typeface="Calibri Light"/>
              </a:rPr>
              <a:t> </a:t>
            </a:r>
            <a:r>
              <a:rPr lang="de-DE" altLang="de-DE" sz="2400" dirty="0" err="1">
                <a:solidFill>
                  <a:srgbClr val="333333"/>
                </a:solidFill>
                <a:latin typeface="Calibri Light"/>
              </a:rPr>
              <a:t>flowers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69</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70</a:t>
            </a:fld>
            <a:endParaRPr lang="de-DE" altLang="de-DE"/>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Football</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4643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scoreboard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goal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sidelines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player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football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fans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advertisement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Football</a:t>
            </a:r>
          </a:p>
        </p:txBody>
      </p:sp>
      <p:sp>
        <p:nvSpPr>
          <p:cNvPr id="1484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scoreboard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goal</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sidelines</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player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football</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fans</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advertisement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72</a:t>
            </a:fld>
            <a:endParaRPr lang="de-DE" altLang="de-DE"/>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73</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On the moon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5257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oxygen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moon</a:t>
            </a:r>
            <a:r>
              <a:rPr lang="de-DE" altLang="de-DE" sz="2400" dirty="0">
                <a:solidFill>
                  <a:srgbClr val="333333"/>
                </a:solidFill>
                <a:latin typeface="Calibri Light"/>
              </a:rPr>
              <a:t> </a:t>
            </a:r>
            <a:r>
              <a:rPr lang="de-DE" altLang="de-DE" sz="2400" dirty="0" err="1">
                <a:solidFill>
                  <a:srgbClr val="333333"/>
                </a:solidFill>
                <a:latin typeface="Calibri Light"/>
              </a:rPr>
              <a:t>craters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a:t>
            </a:r>
            <a:r>
              <a:rPr lang="de-DE" altLang="de-DE" sz="2400" dirty="0" err="1">
                <a:solidFill>
                  <a:srgbClr val="333333"/>
                </a:solidFill>
                <a:latin typeface="Calibri Light"/>
              </a:rPr>
              <a:t>nozzle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a:t>
            </a:r>
            <a:br>
              <a:rPr lang="de-DE" altLang="de-DE" sz="2400" dirty="0">
                <a:solidFill>
                  <a:srgbClr val="333333"/>
                </a:solidFill>
                <a:latin typeface="Calibri Light"/>
              </a:rPr>
            </a:br>
            <a:r>
              <a:rPr lang="de-DE" altLang="de-DE" sz="2400" dirty="0">
                <a:solidFill>
                  <a:srgbClr val="333333"/>
                </a:solidFill>
                <a:latin typeface="Calibri Light"/>
              </a:rPr>
              <a:t>planet in the background</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On the moon</a:t>
            </a:r>
          </a:p>
        </p:txBody>
      </p:sp>
      <p:sp>
        <p:nvSpPr>
          <p:cNvPr id="1546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oxygen</a:t>
            </a:r>
            <a:r>
              <a:rPr lang="de-DE" altLang="de-DE" sz="2400" dirty="0">
                <a:solidFill>
                  <a:srgbClr val="333333"/>
                </a:solidFill>
                <a:latin typeface="Calibri Light"/>
              </a:rPr>
              <a:t>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moon</a:t>
            </a:r>
            <a:r>
              <a:rPr lang="de-DE" altLang="de-DE" sz="2400" dirty="0">
                <a:solidFill>
                  <a:srgbClr val="004992"/>
                </a:solidFill>
                <a:latin typeface="Calibri Light"/>
              </a:rPr>
              <a:t> </a:t>
            </a:r>
            <a:r>
              <a:rPr lang="de-DE" altLang="de-DE" sz="2400" dirty="0" err="1">
                <a:solidFill>
                  <a:srgbClr val="004992"/>
                </a:solidFill>
                <a:latin typeface="Calibri Light"/>
              </a:rPr>
              <a:t>craters</a:t>
            </a:r>
            <a:endParaRPr lang="de-DE" altLang="de-DE" sz="2400" dirty="0">
              <a:solidFill>
                <a:srgbClr val="004992"/>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rocket </a:t>
            </a:r>
            <a:r>
              <a:rPr lang="de-DE" altLang="de-DE" sz="2400" dirty="0" err="1">
                <a:solidFill>
                  <a:srgbClr val="004992"/>
                </a:solidFill>
                <a:latin typeface="Calibri Light"/>
              </a:rPr>
              <a:t>nozzle</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a:t>
            </a:r>
            <a:br>
              <a:rPr lang="de-DE" altLang="de-DE" sz="2400" dirty="0">
                <a:solidFill>
                  <a:srgbClr val="333333"/>
                </a:solidFill>
                <a:latin typeface="Calibri Light"/>
              </a:rPr>
            </a:br>
            <a:r>
              <a:rPr lang="de-DE" altLang="de-DE" sz="2400" dirty="0">
                <a:solidFill>
                  <a:srgbClr val="333333"/>
                </a:solidFill>
                <a:latin typeface="Calibri Light"/>
              </a:rPr>
              <a:t>planet in the background</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75</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76</a:t>
            </a:fld>
            <a:endParaRPr lang="de-DE" altLang="de-DE"/>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Rescue</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6486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err="1">
                <a:solidFill>
                  <a:srgbClr val="333333"/>
                </a:solidFill>
                <a:latin typeface="Calibri Light"/>
              </a:rPr>
              <a:t>capsized</a:t>
            </a:r>
            <a:r>
              <a:rPr lang="de-DE" altLang="de-DE" sz="2400">
                <a:solidFill>
                  <a:srgbClr val="333333"/>
                </a:solidFill>
                <a:latin typeface="Calibri Light"/>
              </a:rPr>
              <a:t> boat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a:t>
            </a:r>
            <a:r>
              <a:rPr lang="de-DE" altLang="de-DE" sz="2400" dirty="0">
                <a:solidFill>
                  <a:srgbClr val="333333"/>
                </a:solidFill>
                <a:latin typeface="Calibri Light"/>
              </a:rPr>
              <a:t>-belt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Rescue</a:t>
            </a:r>
          </a:p>
        </p:txBody>
      </p:sp>
      <p:sp>
        <p:nvSpPr>
          <p:cNvPr id="166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err="1">
                <a:solidFill>
                  <a:srgbClr val="004992"/>
                </a:solidFill>
                <a:latin typeface="Calibri Light"/>
              </a:rPr>
              <a:t>capsized</a:t>
            </a:r>
            <a:r>
              <a:rPr lang="de-DE" altLang="de-DE" sz="2400">
                <a:solidFill>
                  <a:srgbClr val="004992"/>
                </a:solidFill>
                <a:latin typeface="Calibri Light"/>
              </a:rPr>
              <a:t> boat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life</a:t>
            </a:r>
            <a:r>
              <a:rPr lang="de-DE" altLang="de-DE" sz="2400" dirty="0">
                <a:solidFill>
                  <a:srgbClr val="004992"/>
                </a:solidFill>
                <a:latin typeface="Calibri Light"/>
              </a:rPr>
              <a:t>-belt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ChangeArrowheads="1"/>
          </p:cNvSpPr>
          <p:nvPr/>
        </p:nvSpPr>
        <p:spPr bwMode="auto">
          <a:xfrm>
            <a:off x="8716587" y="5476876"/>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79</a:t>
            </a:fld>
            <a:endParaRPr lang="de-DE" altLang="de-DE"/>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71011"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latin typeface="Calibri Light"/>
              </a:rPr>
              <a:t>What do you typically see at a construction site?</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Road works</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7305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wheelbarrow</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barrier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excavator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jackhammer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shovel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err="1">
                <a:solidFill>
                  <a:srgbClr val="333333"/>
                </a:solidFill>
                <a:latin typeface="Calibri Light"/>
              </a:rPr>
              <a:t>stop</a:t>
            </a:r>
            <a:r>
              <a:rPr lang="de-DE" altLang="de-DE" sz="2400">
                <a:solidFill>
                  <a:srgbClr val="333333"/>
                </a:solidFill>
                <a:latin typeface="Calibri Light"/>
              </a:rPr>
              <a:t> sign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Road works</a:t>
            </a:r>
            <a:endParaRPr lang="de-DE" altLang="de-DE" sz="3600" dirty="0">
              <a:latin typeface="Calibri Light"/>
            </a:endParaRPr>
          </a:p>
        </p:txBody>
      </p:sp>
      <p:sp>
        <p:nvSpPr>
          <p:cNvPr id="175109" name="Rectangle 9"/>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wheelbarrow</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barrier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excavator</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jackhammer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shovel</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err="1">
                <a:solidFill>
                  <a:srgbClr val="004992"/>
                </a:solidFill>
                <a:latin typeface="Calibri Light"/>
              </a:rPr>
              <a:t>stop</a:t>
            </a:r>
            <a:r>
              <a:rPr lang="de-DE" altLang="de-DE" sz="2400">
                <a:solidFill>
                  <a:srgbClr val="004992"/>
                </a:solidFill>
                <a:latin typeface="Calibri Light"/>
              </a:rPr>
              <a:t> sign</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82</a:t>
            </a:fld>
            <a:endParaRPr lang="de-DE" altLang="de-DE"/>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Seek additional information (e.g. a witness).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84</a:t>
            </a:fld>
            <a:endParaRPr lang="de-DE" altLang="de-DE"/>
          </a:p>
        </p:txBody>
      </p:sp>
    </p:spTree>
    <p:extLst>
      <p:ext uri="{BB962C8B-B14F-4D97-AF65-F5344CB8AC3E}">
        <p14:creationId xmlns:p14="http://schemas.microsoft.com/office/powerpoint/2010/main" val="28347082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Seek additional information (e.g. a witness).</a:t>
            </a:r>
            <a:br>
              <a:rPr lang="en-US" altLang="de-DE" sz="2400" dirty="0">
                <a:solidFill>
                  <a:srgbClr val="004992"/>
                </a:solidFill>
                <a:latin typeface="Calibri Light"/>
                <a:cs typeface="Times New Roman" panose="02020603050405020304" pitchFamily="18" charset="0"/>
              </a:rPr>
            </a:br>
            <a:r>
              <a:rPr lang="en-US" altLang="de-DE" sz="2400" u="sng" dirty="0">
                <a:solidFill>
                  <a:srgbClr val="333333"/>
                </a:solidFill>
                <a:latin typeface="Calibri Light"/>
                <a:cs typeface="Times New Roman" panose="02020603050405020304" pitchFamily="18" charset="0"/>
              </a:rPr>
              <a:t>Example</a:t>
            </a:r>
            <a:r>
              <a:rPr lang="en-US" altLang="de-DE" sz="2400" dirty="0">
                <a:solidFill>
                  <a:srgbClr val="333333"/>
                </a:solidFill>
                <a:latin typeface="Calibri Light"/>
                <a:cs typeface="Times New Roman" panose="02020603050405020304" pitchFamily="18" charset="0"/>
              </a:rPr>
              <a:t>: You had a quarrel with someone and </a:t>
            </a:r>
            <a:r>
              <a:rPr lang="en-US" altLang="de-DE" sz="2400" i="1" dirty="0">
                <a:solidFill>
                  <a:srgbClr val="333333"/>
                </a:solidFill>
                <a:latin typeface="Calibri Light"/>
                <a:cs typeface="Times New Roman" panose="02020603050405020304" pitchFamily="18" charset="0"/>
              </a:rPr>
              <a:t>vaguely </a:t>
            </a:r>
            <a:r>
              <a:rPr lang="en-US" altLang="de-DE" sz="2400" dirty="0">
                <a:solidFill>
                  <a:srgbClr val="333333"/>
                </a:solidFill>
                <a:latin typeface="Calibri Light"/>
                <a:cs typeface="Times New Roman" panose="02020603050405020304" pitchFamily="18" charset="0"/>
              </a:rPr>
              <a:t>remember that he/she made insulting remarks to you. Consider that your memory may have played tricks on you or that your recollection may be distorted. Also, ask people who were present </a:t>
            </a:r>
            <a:r>
              <a:rPr lang="de-DE" altLang="de-DE" sz="2400" dirty="0">
                <a:solidFill>
                  <a:srgbClr val="333333"/>
                </a:solidFill>
                <a:latin typeface="Calibri Light"/>
                <a:cs typeface="Times New Roman" panose="02020603050405020304" pitchFamily="18" charset="0"/>
              </a:rPr>
              <a:t>at </a:t>
            </a:r>
            <a:r>
              <a:rPr lang="en-US" altLang="de-DE" sz="2400" dirty="0">
                <a:solidFill>
                  <a:srgbClr val="333333"/>
                </a:solidFill>
                <a:latin typeface="Calibri Light"/>
                <a:cs typeface="Times New Roman" panose="02020603050405020304" pitchFamily="18" charset="0"/>
              </a:rPr>
              <a:t>the occasion.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85</a:t>
            </a:fld>
            <a:endParaRPr lang="de-DE" altLang="de-DE"/>
          </a:p>
        </p:txBody>
      </p:sp>
    </p:spTree>
    <p:extLst>
      <p:ext uri="{BB962C8B-B14F-4D97-AF65-F5344CB8AC3E}">
        <p14:creationId xmlns:p14="http://schemas.microsoft.com/office/powerpoint/2010/main" val="80272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Example: </a:t>
            </a:r>
            <a:r>
              <a:rPr lang="de-DE" altLang="de-DE" sz="2000" dirty="0">
                <a:solidFill>
                  <a:srgbClr val="333333"/>
                </a:solidFill>
                <a:latin typeface="Calibri Light"/>
                <a:cs typeface="Arial" panose="020B0604020202020204" pitchFamily="34" charset="0"/>
              </a:rPr>
              <a:t>Philip is convinced that someone has stolen his bike.</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Background: </a:t>
            </a:r>
            <a:r>
              <a:rPr lang="de-DE" altLang="de-DE" sz="2000" dirty="0">
                <a:solidFill>
                  <a:srgbClr val="333333"/>
                </a:solidFill>
                <a:latin typeface="Calibri Light"/>
                <a:cs typeface="Arial" panose="020B0604020202020204" pitchFamily="34" charset="0"/>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But: </a:t>
            </a:r>
            <a:r>
              <a:rPr lang="de-DE" altLang="de-DE" sz="2000" dirty="0">
                <a:solidFill>
                  <a:srgbClr val="333333"/>
                </a:solidFill>
                <a:latin typeface="Calibri Light"/>
                <a:cs typeface="Arial" panose="020B0604020202020204" pitchFamily="34" charset="0"/>
              </a:rPr>
              <a:t>In the telephone booth, Philip puts his hand into his pocket and notices the bicycle key. He suddenly remembers that he himself left the bike in front of the supermarket.</a:t>
            </a:r>
            <a:endParaRPr lang="en-AU" altLang="de-DE" sz="20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87</a:t>
            </a:fld>
            <a:endParaRPr lang="de-DE" altLang="de-DE"/>
          </a:p>
        </p:txBody>
      </p:sp>
    </p:spTree>
    <p:extLst>
      <p:ext uri="{BB962C8B-B14F-4D97-AF65-F5344CB8AC3E}">
        <p14:creationId xmlns:p14="http://schemas.microsoft.com/office/powerpoint/2010/main" val="23091358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Example: </a:t>
            </a:r>
            <a:r>
              <a:rPr lang="de-DE" altLang="de-DE" sz="2000" dirty="0">
                <a:solidFill>
                  <a:srgbClr val="333333"/>
                </a:solidFill>
                <a:latin typeface="Calibri Light"/>
                <a:cs typeface="Arial" panose="020B0604020202020204" pitchFamily="34" charset="0"/>
              </a:rPr>
              <a:t>Philip is convinced that someone has stolen his bike.</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Background: </a:t>
            </a:r>
            <a:r>
              <a:rPr lang="de-DE" altLang="de-DE" sz="2000" dirty="0">
                <a:solidFill>
                  <a:srgbClr val="333333"/>
                </a:solidFill>
                <a:latin typeface="Calibri Light"/>
                <a:cs typeface="Arial" panose="020B0604020202020204" pitchFamily="34" charset="0"/>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But: </a:t>
            </a:r>
            <a:r>
              <a:rPr lang="de-DE" altLang="de-DE" sz="2000" dirty="0">
                <a:solidFill>
                  <a:srgbClr val="333333"/>
                </a:solidFill>
                <a:latin typeface="Calibri Light"/>
                <a:cs typeface="Arial" panose="020B0604020202020204" pitchFamily="34" charset="0"/>
              </a:rPr>
              <a:t>In the telephone booth, Philip puts his hand into his pocket and notices the bicycle key. He suddenly remembers that he himself left the bike in front of the supermarket.</a:t>
            </a:r>
            <a:endParaRPr lang="en-AU" altLang="de-DE" sz="20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False memories are more likely to arise when one is afraid or under a lot of pressure. Before drawing consequential conclusions: Think carefully whether your assumptions are objective and well-founded! Also take into account: In comparison to real memories, false memories are often hazy!</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88</a:t>
            </a:fld>
            <a:endParaRPr lang="de-DE" altLang="de-DE"/>
          </a:p>
        </p:txBody>
      </p:sp>
    </p:spTree>
    <p:extLst>
      <p:ext uri="{BB962C8B-B14F-4D97-AF65-F5344CB8AC3E}">
        <p14:creationId xmlns:p14="http://schemas.microsoft.com/office/powerpoint/2010/main" val="37102367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83CB78FB-552A-4070-8380-FEE937FADCEB}" type="slidenum">
              <a:rPr lang="de-DE" altLang="de-DE" smtClean="0"/>
              <a:pPr>
                <a:defRPr/>
              </a:pPr>
              <a:t>89</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9811642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90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419440678"/>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4136</Words>
  <Application>Microsoft Office PowerPoint</Application>
  <PresentationFormat>Benutzerdefiniert</PresentationFormat>
  <Paragraphs>774</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MCT 5 A – Memory</vt:lpstr>
      <vt:lpstr>Memory</vt:lpstr>
      <vt:lpstr>Memory</vt:lpstr>
      <vt:lpstr>Memory</vt:lpstr>
      <vt:lpstr>Memory</vt:lpstr>
      <vt:lpstr>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Do we all perceive and remember the same?</vt:lpstr>
      <vt:lpstr>Please pay attention to differences relating to colour and size in the paintings. Are there aspects that the artists have painted differently or have even omitted?</vt:lpstr>
      <vt:lpstr>Every person perceives things differently! Like in the three paintings: The same landscape is depicted but with different emphases!</vt:lpstr>
      <vt:lpstr>Exercise</vt:lpstr>
      <vt:lpstr>Exercise</vt:lpstr>
      <vt:lpstr>Exercise</vt:lpstr>
      <vt:lpstr>PowerPoint-Präsentation</vt:lpstr>
      <vt:lpstr>At the beach What did you see? How confident are you?</vt:lpstr>
      <vt:lpstr>At the beach</vt:lpstr>
      <vt:lpstr>PowerPoint-Präsentation</vt:lpstr>
      <vt:lpstr>Station What did you see? How confident are you?</vt:lpstr>
      <vt:lpstr>Station</vt:lpstr>
      <vt:lpstr>False memories in everyday life</vt:lpstr>
      <vt:lpstr>False memories in everyday life</vt:lpstr>
      <vt:lpstr>False memories in everyday life</vt:lpstr>
      <vt:lpstr>Types of memory errors</vt:lpstr>
      <vt:lpstr>Types of memory errors</vt:lpstr>
      <vt:lpstr>Types of memory errors</vt:lpstr>
      <vt:lpstr>Types of memory errors</vt:lpstr>
      <vt:lpstr>False memories</vt:lpstr>
      <vt:lpstr>False memories</vt:lpstr>
      <vt:lpstr>False memories</vt:lpstr>
      <vt:lpstr>False memories</vt:lpstr>
      <vt:lpstr>Why are we doing this?</vt:lpstr>
      <vt:lpstr>Why are we doing this?</vt:lpstr>
      <vt:lpstr>Why are we doing this?</vt:lpstr>
      <vt:lpstr>How memory errors promote misinterpretations during psychosis – examples</vt:lpstr>
      <vt:lpstr>Exercise</vt:lpstr>
      <vt:lpstr>Exercise</vt:lpstr>
      <vt:lpstr>PowerPoint-Präsentation</vt:lpstr>
      <vt:lpstr>Kiosk What did you see? How confident are you?</vt:lpstr>
      <vt:lpstr>Kiosk</vt:lpstr>
      <vt:lpstr>PowerPoint-Präsentation</vt:lpstr>
      <vt:lpstr>Garden What did you see? How confident are you?</vt:lpstr>
      <vt:lpstr>Garden</vt:lpstr>
      <vt:lpstr>optional: Video Clip</vt:lpstr>
      <vt:lpstr>PowerPoint-Präsentation</vt:lpstr>
      <vt:lpstr>Brainstorming</vt:lpstr>
      <vt:lpstr>Classroom What did you see? How confident are you?</vt:lpstr>
      <vt:lpstr>Classroom</vt:lpstr>
      <vt:lpstr>PowerPoint-Präsentation</vt:lpstr>
      <vt:lpstr>Fisherman What did you see? How confident are you?</vt:lpstr>
      <vt:lpstr>Fisherman</vt:lpstr>
      <vt:lpstr>PowerPoint-Präsentation</vt:lpstr>
      <vt:lpstr>Brainstorming</vt:lpstr>
      <vt:lpstr>Road crossing What did you see? How confident are you?</vt:lpstr>
      <vt:lpstr>Road crossing</vt:lpstr>
      <vt:lpstr>PowerPoint-Präsentation</vt:lpstr>
      <vt:lpstr>Brainstorming</vt:lpstr>
      <vt:lpstr>Playground What did you see? How confident are you?</vt:lpstr>
      <vt:lpstr>Playground</vt:lpstr>
      <vt:lpstr>PowerPoint-Präsentation</vt:lpstr>
      <vt:lpstr>Wedding What did you see? How confident are you?</vt:lpstr>
      <vt:lpstr>Wedding</vt:lpstr>
      <vt:lpstr>PowerPoint-Präsentation</vt:lpstr>
      <vt:lpstr>Football What did you see? How confident are you?</vt:lpstr>
      <vt:lpstr>Football</vt:lpstr>
      <vt:lpstr>PowerPoint-Präsentation</vt:lpstr>
      <vt:lpstr>On the moon What did you see? How confident are you?</vt:lpstr>
      <vt:lpstr>On the moon</vt:lpstr>
      <vt:lpstr>PowerPoint-Präsentation</vt:lpstr>
      <vt:lpstr>Rescue What did you see? How confident are you?</vt:lpstr>
      <vt:lpstr>Rescue</vt:lpstr>
      <vt:lpstr>PowerPoint-Präsentation</vt:lpstr>
      <vt:lpstr>Brainstorming</vt:lpstr>
      <vt:lpstr>Road works What did you see? How confident are you?</vt:lpstr>
      <vt:lpstr>Road works</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280</cp:revision>
  <dcterms:created xsi:type="dcterms:W3CDTF">2004-06-30T16:15:23Z</dcterms:created>
  <dcterms:modified xsi:type="dcterms:W3CDTF">2021-12-21T13:25:37Z</dcterms:modified>
</cp:coreProperties>
</file>