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92"/>
  </p:notesMasterIdLst>
  <p:handoutMasterIdLst>
    <p:handoutMasterId r:id="rId93"/>
  </p:handoutMasterIdLst>
  <p:sldIdLst>
    <p:sldId id="874" r:id="rId2"/>
    <p:sldId id="731" r:id="rId3"/>
    <p:sldId id="851" r:id="rId4"/>
    <p:sldId id="848" r:id="rId5"/>
    <p:sldId id="849" r:id="rId6"/>
    <p:sldId id="850" r:id="rId7"/>
    <p:sldId id="444" r:id="rId8"/>
    <p:sldId id="551" r:id="rId9"/>
    <p:sldId id="852" r:id="rId10"/>
    <p:sldId id="853" r:id="rId11"/>
    <p:sldId id="854" r:id="rId12"/>
    <p:sldId id="855" r:id="rId13"/>
    <p:sldId id="856" r:id="rId14"/>
    <p:sldId id="857" r:id="rId15"/>
    <p:sldId id="446" r:id="rId16"/>
    <p:sldId id="823" r:id="rId17"/>
    <p:sldId id="843" r:id="rId18"/>
    <p:sldId id="825" r:id="rId19"/>
    <p:sldId id="839" r:id="rId20"/>
    <p:sldId id="858" r:id="rId21"/>
    <p:sldId id="859" r:id="rId22"/>
    <p:sldId id="458" r:id="rId23"/>
    <p:sldId id="459" r:id="rId24"/>
    <p:sldId id="460" r:id="rId25"/>
    <p:sldId id="728" r:id="rId26"/>
    <p:sldId id="729" r:id="rId27"/>
    <p:sldId id="730" r:id="rId28"/>
    <p:sldId id="734" r:id="rId29"/>
    <p:sldId id="860" r:id="rId30"/>
    <p:sldId id="861" r:id="rId31"/>
    <p:sldId id="811" r:id="rId32"/>
    <p:sldId id="828" r:id="rId33"/>
    <p:sldId id="862" r:id="rId34"/>
    <p:sldId id="863" r:id="rId35"/>
    <p:sldId id="738" r:id="rId36"/>
    <p:sldId id="864" r:id="rId37"/>
    <p:sldId id="865" r:id="rId38"/>
    <p:sldId id="866" r:id="rId39"/>
    <p:sldId id="822" r:id="rId40"/>
    <p:sldId id="867" r:id="rId41"/>
    <p:sldId id="868" r:id="rId42"/>
    <p:sldId id="819" r:id="rId43"/>
    <p:sldId id="813" r:id="rId44"/>
    <p:sldId id="869" r:id="rId45"/>
    <p:sldId id="804" r:id="rId46"/>
    <p:sldId id="805" r:id="rId47"/>
    <p:sldId id="806" r:id="rId48"/>
    <p:sldId id="801" r:id="rId49"/>
    <p:sldId id="802" r:id="rId50"/>
    <p:sldId id="803" r:id="rId51"/>
    <p:sldId id="846"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773" r:id="rId75"/>
    <p:sldId id="774" r:id="rId76"/>
    <p:sldId id="766" r:id="rId77"/>
    <p:sldId id="767" r:id="rId78"/>
    <p:sldId id="768" r:id="rId79"/>
    <p:sldId id="797" r:id="rId80"/>
    <p:sldId id="784" r:id="rId81"/>
    <p:sldId id="782" r:id="rId82"/>
    <p:sldId id="800" r:id="rId83"/>
    <p:sldId id="790" r:id="rId84"/>
    <p:sldId id="870" r:id="rId85"/>
    <p:sldId id="871" r:id="rId86"/>
    <p:sldId id="792" r:id="rId87"/>
    <p:sldId id="872" r:id="rId88"/>
    <p:sldId id="873" r:id="rId89"/>
    <p:sldId id="847" r:id="rId90"/>
    <p:sldId id="829" r:id="rId91"/>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434">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97" autoAdjust="0"/>
    <p:restoredTop sz="94703" autoAdjust="0"/>
  </p:normalViewPr>
  <p:slideViewPr>
    <p:cSldViewPr>
      <p:cViewPr varScale="1">
        <p:scale>
          <a:sx n="59" d="100"/>
          <a:sy n="59" d="100"/>
        </p:scale>
        <p:origin x="1192" y="76"/>
      </p:cViewPr>
      <p:guideLst>
        <p:guide orient="horz" pos="1434"/>
        <p:guide pos="2562"/>
        <p:guide pos="341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13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C908C23-879D-4A65-A28F-2390A6221333}" type="slidenum">
              <a:rPr lang="en-GB" altLang="de-DE"/>
              <a:pPr>
                <a:defRPr/>
              </a:pPr>
              <a:t>‹Nr.›</a:t>
            </a:fld>
            <a:endParaRPr lang="en-GB" altLang="de-DE"/>
          </a:p>
        </p:txBody>
      </p:sp>
    </p:spTree>
    <p:extLst>
      <p:ext uri="{BB962C8B-B14F-4D97-AF65-F5344CB8AC3E}">
        <p14:creationId xmlns:p14="http://schemas.microsoft.com/office/powerpoint/2010/main" val="1678313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cs typeface="+mn-cs"/>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F55925B5-6733-4374-B755-8A041D6C5D12}" type="slidenum">
              <a:rPr lang="en-US" altLang="de-DE"/>
              <a:pPr>
                <a:defRPr/>
              </a:pPr>
              <a:t>‹Nr.›</a:t>
            </a:fld>
            <a:endParaRPr lang="en-US" altLang="de-DE"/>
          </a:p>
        </p:txBody>
      </p:sp>
    </p:spTree>
    <p:extLst>
      <p:ext uri="{BB962C8B-B14F-4D97-AF65-F5344CB8AC3E}">
        <p14:creationId xmlns:p14="http://schemas.microsoft.com/office/powerpoint/2010/main" val="1067502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38500-D1AE-4AC5-955E-132492F4218D}"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7800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17C7F0-43B9-499E-B6CF-44717AFF2F3E}"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8577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5FD51F-A9EC-4BB5-9BD4-036724FA4F1D}"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3036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7C6F5A-ADC0-4C6A-A1BB-C9BAE09400FC}"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0079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8E8C68-5F4C-438A-8BDB-1B026FFD968B}"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484929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E203CF-873C-48D2-AC85-C0D907AE9202}" type="slidenum">
              <a:rPr lang="en-US" altLang="de-DE" sz="130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335282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8F538-081C-4DB5-BFFD-293A75CB5DFD}"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de-DE">
              <a:latin typeface="Arial" panose="020B0604020202020204" pitchFamily="34" charset="0"/>
            </a:endParaRPr>
          </a:p>
        </p:txBody>
      </p:sp>
    </p:spTree>
    <p:extLst>
      <p:ext uri="{BB962C8B-B14F-4D97-AF65-F5344CB8AC3E}">
        <p14:creationId xmlns:p14="http://schemas.microsoft.com/office/powerpoint/2010/main" val="681997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247A60-26AA-48C2-8C33-7D3CF19963B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8045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853BEC-1530-42EE-8125-569E30DDF8F0}"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276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54EE00-734F-4F4D-B651-338F30C2B55C}"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435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A42BAB-BAAF-4BBF-848E-60303D171162}"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094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763A49-570C-460B-A22E-9831968567FD}"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1229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ABA648-CE86-4647-A33D-D9CBC52591C1}"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3261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09291A-032F-4D5E-9CAC-E3B27BD51239}"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1014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3B532D-C4BE-4705-9B7F-9CF8ED157853}"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9149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3496F6-119D-40F2-8D78-8750ADF7A672}"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51299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038499-20AA-4D60-8B0A-5C4CE5D6F2DD}"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962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3A7835-5A2D-4A84-8389-84B323E565AD}"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7419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39</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40</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031976-A195-40D5-BAE0-666E4E1A0610}" type="slidenum">
              <a:rPr lang="en-US" altLang="de-DE" sz="1300" smtClean="0"/>
              <a:pPr>
                <a:spcBef>
                  <a:spcPct val="0"/>
                </a:spcBef>
              </a:pPr>
              <a:t>41</a:t>
            </a:fld>
            <a:endParaRPr lang="en-US" altLang="de-DE" sz="1300"/>
          </a:p>
        </p:txBody>
      </p:sp>
      <p:sp>
        <p:nvSpPr>
          <p:cNvPr id="87043" name="Rectangle 1026"/>
          <p:cNvSpPr>
            <a:spLocks noGrp="1" noRot="1" noChangeAspect="1" noChangeArrowheads="1" noTextEdit="1"/>
          </p:cNvSpPr>
          <p:nvPr>
            <p:ph type="sldImg"/>
          </p:nvPr>
        </p:nvSpPr>
        <p:spPr>
          <a:xfrm>
            <a:off x="139700" y="768350"/>
            <a:ext cx="6821488" cy="3836988"/>
          </a:xfrm>
          <a:ln/>
        </p:spPr>
      </p:sp>
      <p:sp>
        <p:nvSpPr>
          <p:cNvPr id="870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28404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DC9DCE-E4CC-4EBE-992F-BFDFBCDB7B2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7529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2D4B2-008F-47D1-8E1F-7821618805F5}"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7092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E2D4B2-008F-47D1-8E1F-7821618805F5}"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7092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9DF7BD-7487-4CB4-8C42-F311F5020446}"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3683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ED618-6094-4948-A4FD-7D9C81894065}"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46060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9F1646-DC00-47CC-B8B7-8C2FDB68883E}"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0175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D8EB02-AB0D-4D38-AEB8-3B50F6054C21}"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106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57A74A-7AC5-41C2-8666-08578D4CBECA}" type="slidenum">
              <a:rPr lang="en-US" altLang="de-DE" sz="1300" smtClean="0"/>
              <a:pPr>
                <a:spcBef>
                  <a:spcPct val="0"/>
                </a:spcBef>
              </a:pPr>
              <a:t>49</a:t>
            </a:fld>
            <a:endParaRPr lang="en-US" altLang="de-DE" sz="1300"/>
          </a:p>
        </p:txBody>
      </p:sp>
      <p:sp>
        <p:nvSpPr>
          <p:cNvPr id="103427" name="Rectangle 2050"/>
          <p:cNvSpPr>
            <a:spLocks noGrp="1" noRot="1" noChangeAspect="1" noChangeArrowheads="1" noTextEdit="1"/>
          </p:cNvSpPr>
          <p:nvPr>
            <p:ph type="sldImg"/>
          </p:nvPr>
        </p:nvSpPr>
        <p:spPr>
          <a:xfrm>
            <a:off x="138113" y="768350"/>
            <a:ext cx="6823075" cy="3836988"/>
          </a:xfrm>
          <a:ln/>
        </p:spPr>
      </p:sp>
      <p:sp>
        <p:nvSpPr>
          <p:cNvPr id="10342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949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D55FC2-5FBE-49DB-AEF3-8732BAA010EC}"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5895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5D8748-02EE-4698-B589-4E63A3C866BE}"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124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0E4FBB-D909-476A-B8E8-BCF8D250FF84}"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7056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9D8E01-E02E-46D9-A700-8D83E6EEF820}"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796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02E7A0-A849-42C1-B3B0-44CF05AE5A81}"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10985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688EB-5172-43B0-8361-48A550D9AD20}"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88119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9E802A-1BC1-4148-8791-3E68AFC6CF90}"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15096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DDD2D3-35BA-49FF-93E5-E52E42A90741}"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73991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C59A28-67BD-4C05-9689-9EEDF443F441}"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24228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563A7-4DE3-4517-893E-FB7B4BAAE89C}"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66208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A1AF02-E64E-4E2E-9746-7A1F433B827D}"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909819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77EDF0-790D-4B4C-A7F7-AF223C08545B}"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31609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482AE5-A6DD-4C76-93AE-737CCDEA9EBD}"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8309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FB8110-BED1-42AC-933E-7A10142DE5C5}"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29526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C3ABD9-2553-4B83-8992-99AF8F739B79}"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19552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5401D9-BCEE-46E2-98B4-59AD712EFF87}"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6591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EE88AF-447A-4378-9770-21A59ED4C802}"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31113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97F8B0-2A92-4642-8949-109DD9816F4B}"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4476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DF4844-517C-4459-BA65-E9F78664CCAF}"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8143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6B7FA-3D69-4BE7-B75C-775FF6CADBCC}"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36096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DAD8A1-9089-49BF-85E1-003D394DF933}"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50492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242384-F593-4953-8E63-516C76E923F0}"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62076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91AFDA-1575-455E-BA13-1CCB67ABD584}"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06026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2EE4D-3AF3-495E-BED0-ED5DFAB8A0AD}"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88660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C969C2-A69B-4134-B519-D4189D5FCB31}"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89948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4328D7-9492-48E1-AF84-19D714E8BB2B}"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30455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85D0D1-35F6-45ED-8092-A51CE25D78ED}"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88843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EF5714-FE3E-482B-8112-C74A465C99A9}"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0052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20AEE-C771-4ABD-9C6D-BDF673C6ACF0}"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5469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31A5E5-2C0F-4815-9F3A-8DABCA95633C}"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88759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EA433C-D672-4EC9-BBDE-BAC67F8578BD}"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27475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5F538E-0253-44E2-8B3D-361E6E41CEB8}"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820878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F1AEC4-04B8-41B9-83CB-4DD14BDF7285}" type="slidenum">
              <a:rPr lang="en-US" altLang="de-DE" sz="1300" smtClean="0"/>
              <a:pPr>
                <a:spcBef>
                  <a:spcPct val="0"/>
                </a:spcBef>
              </a:pPr>
              <a:t>85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8699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86</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24DB6-5985-4D57-B232-1919A00DAE89}" type="slidenum">
              <a:rPr lang="en-US" altLang="de-DE" sz="1300" smtClean="0"/>
              <a:pPr>
                <a:spcBef>
                  <a:spcPct val="0"/>
                </a:spcBef>
              </a:pPr>
              <a:t>88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8688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860CF3-0C45-43DD-8C56-E713D3D6341D}"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73266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83CB78FB-552A-4070-8380-FEE937FADCE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0893A00C-C38A-4119-AEF0-0083F7DB857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lvl1pPr>
              <a:defRPr b="0"/>
            </a:lvl1pPr>
          </a:lstStyle>
          <a:p>
            <a:pPr>
              <a:defRPr/>
            </a:pPr>
            <a:fld id="{E8B1209F-D77F-4716-B23F-BA3D6AF6483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lvl1pPr>
              <a:defRPr b="0"/>
            </a:lvl1pPr>
          </a:lstStyle>
          <a:p>
            <a:pPr>
              <a:defRPr/>
            </a:pPr>
            <a:fld id="{635544EF-7395-443E-872E-01BA0080F32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lvl1pPr>
              <a:defRPr b="0"/>
            </a:lvl1pPr>
          </a:lstStyle>
          <a:p>
            <a:pPr>
              <a:defRPr/>
            </a:pPr>
            <a:fld id="{8FFB26A4-8566-45BB-BEB7-EC90A09ADDE4}"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E8B1209F-D77F-4716-B23F-BA3D6AF6483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9.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5 A – </a:t>
            </a:r>
            <a:r>
              <a:rPr lang="en-US" dirty="0"/>
              <a:t>Memory</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151749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a:t>
            </a:fld>
            <a:endParaRPr lang="de-DE" altLang="de-DE"/>
          </a:p>
        </p:txBody>
      </p:sp>
    </p:spTree>
    <p:extLst>
      <p:ext uri="{BB962C8B-B14F-4D97-AF65-F5344CB8AC3E}">
        <p14:creationId xmlns:p14="http://schemas.microsoft.com/office/powerpoint/2010/main" val="95655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Our brain is not overloaded with useless information. Mostly, irrelevant information is lost ... </a:t>
            </a:r>
            <a:r>
              <a:rPr lang="en-US" altLang="de-DE" sz="2400" i="1" dirty="0">
                <a:solidFill>
                  <a:srgbClr val="FFFFFF"/>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a:t>
            </a:fld>
            <a:endParaRPr lang="de-DE" altLang="de-DE"/>
          </a:p>
        </p:txBody>
      </p:sp>
    </p:spTree>
    <p:extLst>
      <p:ext uri="{BB962C8B-B14F-4D97-AF65-F5344CB8AC3E}">
        <p14:creationId xmlns:p14="http://schemas.microsoft.com/office/powerpoint/2010/main" val="337207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Our brain is not overloaded with useless information. Mostly, irrelevant information is lost ... </a:t>
            </a:r>
            <a:r>
              <a:rPr lang="en-US" altLang="de-DE" sz="2400" i="1" dirty="0">
                <a:solidFill>
                  <a:srgbClr val="004992"/>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a:t>
            </a:r>
            <a:r>
              <a:rPr lang="en-US" altLang="de-DE" sz="2400" dirty="0">
                <a:solidFill>
                  <a:srgbClr val="FFFFFF"/>
                </a:solidFill>
                <a:latin typeface="Calibri Light"/>
                <a:cs typeface="Arial" panose="020B0604020202020204" pitchFamily="34" charset="0"/>
              </a:rPr>
              <a:t>... important information also vanishes (appointments, memories from holidays, knowledge acquired in school ...).</a:t>
            </a:r>
            <a:endParaRPr lang="en-US" sz="2400" dirty="0">
              <a:solidFill>
                <a:srgbClr val="FFFFFF"/>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a:t>
            </a:fld>
            <a:endParaRPr lang="de-DE" altLang="de-DE"/>
          </a:p>
        </p:txBody>
      </p:sp>
    </p:spTree>
    <p:extLst>
      <p:ext uri="{BB962C8B-B14F-4D97-AF65-F5344CB8AC3E}">
        <p14:creationId xmlns:p14="http://schemas.microsoft.com/office/powerpoint/2010/main" val="2871217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Memory</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Arial" panose="020B0604020202020204" pitchFamily="34" charset="0"/>
              </a:rPr>
              <a:t>Our capacity to </a:t>
            </a:r>
            <a:r>
              <a:rPr lang="en-US" altLang="de-DE" sz="2400" dirty="0" err="1">
                <a:solidFill>
                  <a:srgbClr val="333333"/>
                </a:solidFill>
                <a:latin typeface="Calibri Light"/>
                <a:cs typeface="Arial" panose="020B0604020202020204" pitchFamily="34" charset="0"/>
              </a:rPr>
              <a:t>memorise</a:t>
            </a:r>
            <a:r>
              <a:rPr lang="en-US" altLang="de-DE" sz="2400" dirty="0">
                <a:solidFill>
                  <a:srgbClr val="333333"/>
                </a:solidFill>
                <a:latin typeface="Calibri Light"/>
                <a:cs typeface="Arial" panose="020B0604020202020204" pitchFamily="34" charset="0"/>
              </a:rPr>
              <a:t> information is limited.</a:t>
            </a:r>
            <a:br>
              <a:rPr lang="en-US" altLang="de-DE" sz="2400" dirty="0">
                <a:solidFill>
                  <a:srgbClr val="333333"/>
                </a:solidFill>
                <a:latin typeface="Calibri Light"/>
                <a:cs typeface="Arial" panose="020B0604020202020204" pitchFamily="34" charset="0"/>
              </a:rPr>
            </a:br>
            <a:r>
              <a:rPr lang="en-US" altLang="de-DE" sz="2400" u="sng" dirty="0">
                <a:solidFill>
                  <a:srgbClr val="333333"/>
                </a:solidFill>
                <a:latin typeface="Calibri Light"/>
                <a:cs typeface="Arial" panose="020B0604020202020204" pitchFamily="34" charset="0"/>
              </a:rPr>
              <a:t>Example:</a:t>
            </a:r>
            <a:r>
              <a:rPr lang="en-US" altLang="de-DE" sz="2400" dirty="0">
                <a:solidFill>
                  <a:srgbClr val="333333"/>
                </a:solidFill>
                <a:latin typeface="Calibri Light"/>
                <a:cs typeface="Arial" panose="020B0604020202020204" pitchFamily="34" charset="0"/>
              </a:rPr>
              <a:t> approximately 40% of the details of a story we have heard half an hour ago cannot be actively recalled.</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Advantage:</a:t>
            </a:r>
            <a:r>
              <a:rPr lang="en-US" altLang="de-DE" sz="2400" dirty="0">
                <a:solidFill>
                  <a:srgbClr val="333333"/>
                </a:solidFill>
                <a:latin typeface="Calibri Light"/>
                <a:cs typeface="Arial" panose="020B0604020202020204" pitchFamily="34" charset="0"/>
              </a:rPr>
              <a:t> Our brain is not overloaded with useless information. Mostly, irrelevant information is lost ... </a:t>
            </a:r>
            <a:r>
              <a:rPr lang="en-US" altLang="de-DE" sz="2400" i="1" dirty="0">
                <a:solidFill>
                  <a:srgbClr val="004992"/>
                </a:solidFill>
                <a:latin typeface="Calibri Light"/>
                <a:cs typeface="Arial" panose="020B0604020202020204" pitchFamily="34" charset="0"/>
              </a:rPr>
              <a:t>but</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Disadvantage:</a:t>
            </a:r>
            <a:r>
              <a:rPr lang="en-US" altLang="de-DE" sz="2400" dirty="0">
                <a:solidFill>
                  <a:srgbClr val="333333"/>
                </a:solidFill>
                <a:latin typeface="Calibri Light"/>
                <a:cs typeface="Arial" panose="020B0604020202020204" pitchFamily="34" charset="0"/>
              </a:rPr>
              <a:t> ... important information also vanishes (appointments, memories from holidays, knowledge acquired in school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a:t>
            </a:fld>
            <a:endParaRPr lang="de-DE" altLang="de-DE"/>
          </a:p>
        </p:txBody>
      </p:sp>
    </p:spTree>
    <p:extLst>
      <p:ext uri="{BB962C8B-B14F-4D97-AF65-F5344CB8AC3E}">
        <p14:creationId xmlns:p14="http://schemas.microsoft.com/office/powerpoint/2010/main" val="179674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How can I improve my memory?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a:t>
            </a:fld>
            <a:endParaRPr lang="de-DE" altLang="de-DE"/>
          </a:p>
        </p:txBody>
      </p:sp>
      <p:sp>
        <p:nvSpPr>
          <p:cNvPr id="7" name="Content Placeholder 6"/>
          <p:cNvSpPr>
            <a:spLocks noGrp="1"/>
          </p:cNvSpPr>
          <p:nvPr>
            <p:ph idx="1"/>
          </p:nvPr>
        </p:nvSpPr>
        <p:spPr/>
        <p:txBody>
          <a:bodyPr/>
          <a:lstStyle/>
          <a:p>
            <a:r>
              <a:rPr lang="en-US" sz="2400" dirty="0">
                <a:solidFill>
                  <a:schemeClr val="tx1"/>
                </a:solidFill>
                <a:latin typeface="Calibri Ligh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9</a:t>
            </a:fld>
            <a:endParaRPr lang="de-DE" altLang="de-DE"/>
          </a:p>
        </p:txBody>
      </p:sp>
    </p:spTree>
    <p:extLst>
      <p:ext uri="{BB962C8B-B14F-4D97-AF65-F5344CB8AC3E}">
        <p14:creationId xmlns:p14="http://schemas.microsoft.com/office/powerpoint/2010/main" val="86262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10</a:t>
            </a:fld>
            <a:endParaRPr lang="de-DE" altLang="de-DE"/>
          </a:p>
        </p:txBody>
      </p:sp>
    </p:spTree>
    <p:extLst>
      <p:ext uri="{BB962C8B-B14F-4D97-AF65-F5344CB8AC3E}">
        <p14:creationId xmlns:p14="http://schemas.microsoft.com/office/powerpoint/2010/main" val="2623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11</a:t>
            </a:fld>
            <a:endParaRPr lang="de-DE" altLang="de-DE"/>
          </a:p>
        </p:txBody>
      </p:sp>
    </p:spTree>
    <p:extLst>
      <p:ext uri="{BB962C8B-B14F-4D97-AF65-F5344CB8AC3E}">
        <p14:creationId xmlns:p14="http://schemas.microsoft.com/office/powerpoint/2010/main" val="321360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12</a:t>
            </a:fld>
            <a:endParaRPr lang="de-DE" altLang="de-DE"/>
          </a:p>
        </p:txBody>
      </p:sp>
    </p:spTree>
    <p:extLst>
      <p:ext uri="{BB962C8B-B14F-4D97-AF65-F5344CB8AC3E}">
        <p14:creationId xmlns:p14="http://schemas.microsoft.com/office/powerpoint/2010/main" val="401642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repeat &amp; work through; </a:t>
            </a:r>
            <a:r>
              <a:rPr lang="en-US" altLang="de-DE" sz="2400" dirty="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go to bed after learning (no further distraction)</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13</a:t>
            </a:fld>
            <a:endParaRPr lang="de-DE" altLang="de-DE"/>
          </a:p>
        </p:txBody>
      </p:sp>
    </p:spTree>
    <p:extLst>
      <p:ext uri="{BB962C8B-B14F-4D97-AF65-F5344CB8AC3E}">
        <p14:creationId xmlns:p14="http://schemas.microsoft.com/office/powerpoint/2010/main" val="218726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n-US" altLang="de-DE" sz="2400">
                <a:solidFill>
                  <a:srgbClr val="333333"/>
                </a:solidFill>
                <a:latin typeface="Calibri Light"/>
                <a:cs typeface="Arial" panose="020B0604020202020204" pitchFamily="34" charset="0"/>
              </a:rPr>
              <a:t>repeat &amp; work through; </a:t>
            </a:r>
            <a:r>
              <a:rPr lang="en-US" altLang="de-DE" sz="2400">
                <a:solidFill>
                  <a:srgbClr val="004992"/>
                </a:solidFill>
                <a:latin typeface="Calibri Light"/>
                <a:cs typeface="Arial" panose="020B0604020202020204" pitchFamily="34" charset="0"/>
              </a:rPr>
              <a:t>COMPREHEND</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with abstract matters: try to think of examples or simple mnemonic aids (e.g. </a:t>
            </a:r>
            <a:r>
              <a:rPr lang="en-US" altLang="de-DE" sz="2400" dirty="0">
                <a:solidFill>
                  <a:srgbClr val="333333"/>
                </a:solidFill>
                <a:latin typeface="Calibri Light"/>
                <a:cs typeface="Times New Roman" panose="02020603050405020304" pitchFamily="18" charset="0"/>
              </a:rPr>
              <a:t>for screws: </a:t>
            </a:r>
            <a:r>
              <a:rPr lang="en-US" altLang="de-DE" sz="2400" b="1" dirty="0">
                <a:solidFill>
                  <a:srgbClr val="004992"/>
                </a:solidFill>
                <a:latin typeface="Calibri Light"/>
                <a:cs typeface="Times New Roman" panose="02020603050405020304" pitchFamily="18" charset="0"/>
              </a:rPr>
              <a:t>l</a:t>
            </a:r>
            <a:r>
              <a:rPr lang="en-US" altLang="de-DE" sz="2400" dirty="0">
                <a:solidFill>
                  <a:srgbClr val="333333"/>
                </a:solidFill>
                <a:latin typeface="Calibri Light"/>
                <a:cs typeface="Times New Roman" panose="02020603050405020304" pitchFamily="18" charset="0"/>
              </a:rPr>
              <a:t>efty = </a:t>
            </a:r>
            <a:r>
              <a:rPr lang="en-US" altLang="de-DE" sz="2400" b="1" dirty="0" err="1">
                <a:solidFill>
                  <a:srgbClr val="004992"/>
                </a:solidFill>
                <a:latin typeface="Calibri Light"/>
                <a:cs typeface="Times New Roman" panose="02020603050405020304" pitchFamily="18" charset="0"/>
              </a:rPr>
              <a:t>l</a:t>
            </a:r>
            <a:r>
              <a:rPr lang="en-US" altLang="de-DE" sz="2400" dirty="0" err="1">
                <a:solidFill>
                  <a:srgbClr val="333333"/>
                </a:solidFill>
                <a:latin typeface="Calibri Light"/>
                <a:cs typeface="Times New Roman" panose="02020603050405020304" pitchFamily="18" charset="0"/>
              </a:rPr>
              <a:t>oosy</a:t>
            </a:r>
            <a:r>
              <a:rPr lang="en-US" altLang="de-DE" sz="2400" dirty="0">
                <a:solidFill>
                  <a:srgbClr val="333333"/>
                </a:solidFill>
                <a:latin typeface="Calibri Light"/>
                <a:cs typeface="Times New Roman" panose="02020603050405020304" pitchFamily="18" charset="0"/>
              </a:rPr>
              <a:t>; </a:t>
            </a:r>
            <a:r>
              <a:rPr lang="en-US" altLang="de-DE" sz="2400" dirty="0">
                <a:solidFill>
                  <a:srgbClr val="004992"/>
                </a:solidFill>
                <a:latin typeface="Calibri Light"/>
                <a:cs typeface="Times New Roman" panose="02020603050405020304" pitchFamily="18" charset="0"/>
              </a:rPr>
              <a:t>righty</a:t>
            </a:r>
            <a:r>
              <a:rPr lang="en-US" altLang="de-DE" sz="2400" dirty="0">
                <a:solidFill>
                  <a:srgbClr val="333333"/>
                </a:solidFill>
                <a:latin typeface="Calibri Light"/>
                <a:cs typeface="Times New Roman" panose="02020603050405020304" pitchFamily="18" charset="0"/>
              </a:rPr>
              <a:t> = </a:t>
            </a:r>
            <a:r>
              <a:rPr lang="en-US" altLang="de-DE" sz="2400" dirty="0" err="1">
                <a:solidFill>
                  <a:srgbClr val="004992"/>
                </a:solidFill>
                <a:latin typeface="Calibri Light"/>
                <a:cs typeface="Times New Roman" panose="02020603050405020304" pitchFamily="18" charset="0"/>
              </a:rPr>
              <a:t>tighty</a:t>
            </a:r>
            <a:r>
              <a:rPr lang="en-US" altLang="de-DE" sz="2400" dirty="0">
                <a:solidFill>
                  <a:srgbClr val="333333"/>
                </a:solidFill>
                <a:latin typeface="Calibri Light"/>
                <a:cs typeface="Times New Roman" panose="02020603050405020304" pitchFamily="18" charset="0"/>
              </a:rPr>
              <a:t>)</a:t>
            </a:r>
            <a:endParaRPr lang="en-US" altLang="de-DE" sz="2400" dirty="0">
              <a:solidFill>
                <a:srgbClr val="333333"/>
              </a:solidFill>
              <a:latin typeface="Calibri Light"/>
              <a:cs typeface="Arial" panose="020B0604020202020204" pitchFamily="34" charset="0"/>
            </a:endParaRP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combine information with existing knowledge</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avoid studying too long</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drink no/little alcohol</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go to bed after learning (no further distraction)</a:t>
            </a:r>
          </a:p>
          <a:p>
            <a:pPr marL="342900" lvl="0" indent="-342900" defTabSz="914400" fontAlgn="base">
              <a:lnSpc>
                <a:spcPct val="100000"/>
              </a:lnSpc>
              <a:spcBef>
                <a:spcPts val="1200"/>
              </a:spcBef>
              <a:buClr>
                <a:srgbClr val="000000"/>
              </a:buClr>
              <a:buFont typeface="WingDings"/>
              <a:buChar char=""/>
            </a:pPr>
            <a:r>
              <a:rPr lang="en-US" altLang="de-DE" sz="2400" dirty="0">
                <a:solidFill>
                  <a:srgbClr val="333333"/>
                </a:solidFill>
                <a:latin typeface="Calibri Light"/>
                <a:cs typeface="Arial" panose="020B0604020202020204" pitchFamily="34" charset="0"/>
              </a:rPr>
              <a:t>involve many senses while learning (e.g.</a:t>
            </a:r>
            <a:r>
              <a:rPr lang="de-DE" altLang="de-DE" sz="2400" dirty="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listen, watch, write things down)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14</a:t>
            </a:fld>
            <a:endParaRPr lang="de-DE" altLang="de-DE"/>
          </a:p>
        </p:txBody>
      </p:sp>
    </p:spTree>
    <p:extLst>
      <p:ext uri="{BB962C8B-B14F-4D97-AF65-F5344CB8AC3E}">
        <p14:creationId xmlns:p14="http://schemas.microsoft.com/office/powerpoint/2010/main" val="2248741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408955" y="2204864"/>
            <a:ext cx="5486400" cy="4248000"/>
          </a:xfrm>
        </p:spPr>
        <p:txBody>
          <a:bodyPr/>
          <a:lstStyle/>
          <a:p>
            <a:pPr lvl="0" defTabSz="914400" fontAlgn="base"/>
            <a:r>
              <a:rPr lang="de-DE" altLang="de-DE" sz="2400" dirty="0">
                <a:solidFill>
                  <a:srgbClr val="004992"/>
                </a:solidFill>
                <a:latin typeface="Calibri Light"/>
                <a:cs typeface="Arial" panose="020B0604020202020204" pitchFamily="34" charset="0"/>
              </a:rPr>
              <a:t>The more senses that are involved during learning, the better recollection!</a:t>
            </a:r>
            <a:endParaRPr lang="en-US"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can I improve my memory?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15</a:t>
            </a:fld>
            <a:endParaRPr lang="de-DE" altLang="de-DE"/>
          </a:p>
        </p:txBody>
      </p:sp>
      <p:sp>
        <p:nvSpPr>
          <p:cNvPr id="21"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Calibri Light"/>
              </a:rPr>
              <a:t>Memory recollection in %</a:t>
            </a:r>
            <a:endParaRPr lang="en-GB" altLang="de-DE" sz="1400" b="1" dirty="0">
              <a:latin typeface="Calibri Ligh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listening</a:t>
            </a:r>
            <a:endParaRPr lang="en-GB" altLang="de-DE" sz="1200" b="1"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watching</a:t>
            </a:r>
            <a:endParaRPr lang="en-GB" altLang="de-DE" sz="1200" b="1" dirty="0">
              <a:latin typeface="Arial" panose="020B0604020202020204" pitchFamily="34" charset="0"/>
            </a:endParaRPr>
          </a:p>
        </p:txBody>
      </p:sp>
      <p:sp>
        <p:nvSpPr>
          <p:cNvPr id="35" name="Text Box 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Arial" panose="020B0604020202020204" pitchFamily="34" charset="0"/>
              </a:rPr>
              <a:t>discussing</a:t>
            </a:r>
            <a:endParaRPr lang="en-GB" altLang="de-DE" sz="1200" b="1" dirty="0">
              <a:latin typeface="Arial" panose="020B0604020202020204" pitchFamily="34" charset="0"/>
            </a:endParaRPr>
          </a:p>
        </p:txBody>
      </p:sp>
      <p:sp>
        <p:nvSpPr>
          <p:cNvPr id="36" name="Text Box 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discussing</a:t>
            </a:r>
            <a:endParaRPr lang="en-GB" altLang="de-DE" sz="1200" b="1"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Arial" panose="020B0604020202020204" pitchFamily="34" charset="0"/>
              </a:rPr>
              <a:t>applying</a:t>
            </a:r>
            <a:endParaRPr lang="en-GB" altLang="de-DE" sz="1200" b="1"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16</a:t>
            </a:fld>
            <a:endParaRPr lang="de-DE" altLang="de-DE"/>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a:solidFill>
                  <a:srgbClr val="333333"/>
                </a:solidFill>
                <a:latin typeface="Calibri Light"/>
                <a:ea typeface="+mj-ea"/>
                <a:cs typeface="+mj-cs"/>
              </a:rPr>
              <a:t>Example: Three different artists paint the same Spanish landscape …</a:t>
            </a:r>
            <a:endParaRPr lang="en-US" sz="2400" dirty="0">
              <a:solidFill>
                <a:srgbClr val="333333"/>
              </a:solidFill>
              <a:latin typeface="Calibri Light"/>
            </a:endParaRPr>
          </a:p>
        </p:txBody>
      </p:sp>
      <p:sp>
        <p:nvSpPr>
          <p:cNvPr id="5" name="Title 4"/>
          <p:cNvSpPr>
            <a:spLocks noGrp="1"/>
          </p:cNvSpPr>
          <p:nvPr>
            <p:ph type="title"/>
          </p:nvPr>
        </p:nvSpPr>
        <p:spPr/>
        <p:txBody>
          <a:bodyPr/>
          <a:lstStyle/>
          <a:p>
            <a:r>
              <a:rPr lang="en-US" sz="3600" dirty="0">
                <a:solidFill>
                  <a:srgbClr val="004992"/>
                </a:solidFill>
                <a:latin typeface="Calibri Light"/>
              </a:rPr>
              <a:t>Do we all perceive and remember the same?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a:solidFill>
                  <a:srgbClr val="004992"/>
                </a:solidFill>
                <a:latin typeface="Calibri Light"/>
              </a:rPr>
              <a:t>Please pay attention to differences relating to </a:t>
            </a:r>
            <a:r>
              <a:rPr lang="en-US" sz="3600" dirty="0" err="1">
                <a:solidFill>
                  <a:srgbClr val="004992"/>
                </a:solidFill>
                <a:latin typeface="Calibri Light"/>
              </a:rPr>
              <a:t>colour</a:t>
            </a:r>
            <a:r>
              <a:rPr lang="en-US" sz="3600" dirty="0">
                <a:solidFill>
                  <a:srgbClr val="004992"/>
                </a:solidFill>
                <a:latin typeface="Calibri Light"/>
              </a:rPr>
              <a:t> and size in the paintings. Are there aspects that the artists have painted differently or have even omitted?</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17</a:t>
            </a:fld>
            <a:endParaRPr lang="de-DE" altLang="de-DE"/>
          </a:p>
        </p:txBody>
      </p:sp>
      <p:sp>
        <p:nvSpPr>
          <p:cNvPr id="17"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Andreas Weißgerber</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Helmut Schack</a:t>
            </a:r>
          </a:p>
        </p:txBody>
      </p:sp>
      <p:sp>
        <p:nvSpPr>
          <p:cNvPr id="19"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Calibri Light"/>
                <a:cs typeface="Times New Roman" panose="02020603050405020304" pitchFamily="18" charset="0"/>
              </a:rPr>
              <a:t>Bernd Hampel</a:t>
            </a:r>
          </a:p>
        </p:txBody>
      </p:sp>
    </p:spTree>
    <p:extLst>
      <p:ext uri="{BB962C8B-B14F-4D97-AF65-F5344CB8AC3E}">
        <p14:creationId xmlns:p14="http://schemas.microsoft.com/office/powerpoint/2010/main" val="36458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sz="3600" dirty="0">
                <a:solidFill>
                  <a:srgbClr val="004992"/>
                </a:solidFill>
                <a:latin typeface="Calibri Light"/>
              </a:rPr>
              <a:t>Every person perceives things differently!</a:t>
            </a:r>
            <a:br>
              <a:rPr lang="en-US" sz="3600" dirty="0">
                <a:solidFill>
                  <a:srgbClr val="004992"/>
                </a:solidFill>
                <a:latin typeface="Calibri Light"/>
              </a:rPr>
            </a:br>
            <a:r>
              <a:rPr lang="en-US" sz="3600" dirty="0">
                <a:solidFill>
                  <a:srgbClr val="004992"/>
                </a:solidFill>
                <a:latin typeface="Calibri Light"/>
              </a:rPr>
              <a:t>Like in the three paintings: The same landscape is depicted but with different emphases!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18</a:t>
            </a:fld>
            <a:endParaRPr lang="de-DE" altLang="de-DE"/>
          </a:p>
        </p:txBody>
      </p:sp>
      <p:sp>
        <p:nvSpPr>
          <p:cNvPr id="20"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Andreas Weißgerber: The hills on this painting are smaller than on the two other paintings. </a:t>
            </a:r>
            <a:endParaRPr lang="en-US" altLang="de-DE" sz="1200" b="0" dirty="0">
              <a:latin typeface="Calibri Light"/>
              <a:cs typeface="Times New Roman" panose="02020603050405020304" pitchFamily="18" charset="0"/>
            </a:endParaRPr>
          </a:p>
        </p:txBody>
      </p:sp>
      <p:sp>
        <p:nvSpPr>
          <p:cNvPr id="21" name="Caption_17"/>
          <p:cNvSpPr txBox="1">
            <a:spLocks noChangeArrowheads="1"/>
          </p:cNvSpPr>
          <p:nvPr/>
        </p:nvSpPr>
        <p:spPr bwMode="auto">
          <a:xfrm>
            <a:off x="8552788" y="5685055"/>
            <a:ext cx="31961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Helmut Schack: On this painting, you see that different pieces of land outstretch until the horizon. The landscape is much more colourful. In contrast to the other two paintings, a group of trees partly stands directly in front of the horizon (no hills behind). </a:t>
            </a:r>
            <a:endParaRPr lang="en-US" altLang="de-DE" sz="1200" b="0" dirty="0">
              <a:latin typeface="Calibri Light"/>
              <a:cs typeface="Times New Roman" panose="02020603050405020304" pitchFamily="18" charset="0"/>
            </a:endParaRPr>
          </a:p>
        </p:txBody>
      </p:sp>
      <p:sp>
        <p:nvSpPr>
          <p:cNvPr id="22" name="Caption_18"/>
          <p:cNvSpPr txBox="1">
            <a:spLocks noChangeArrowheads="1"/>
          </p:cNvSpPr>
          <p:nvPr/>
        </p:nvSpPr>
        <p:spPr bwMode="auto">
          <a:xfrm>
            <a:off x="4563283" y="5685055"/>
            <a:ext cx="3430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Calibri Light"/>
                <a:cs typeface="Times New Roman" panose="02020603050405020304" pitchFamily="18" charset="0"/>
              </a:rPr>
              <a:t>Bernd Hampel: The colour of the landscape is much more earthen. The tree right to the path is missing (red circle).</a:t>
            </a:r>
            <a:endParaRPr lang="en-US" altLang="de-DE" sz="1200" b="0" dirty="0">
              <a:latin typeface="Calibri Light"/>
              <a:cs typeface="Times New Roman" panose="02020603050405020304" pitchFamily="18" charset="0"/>
            </a:endParaRPr>
          </a:p>
        </p:txBody>
      </p:sp>
      <p:sp>
        <p:nvSpPr>
          <p:cNvPr id="24"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5"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6"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anose="020B0600000101010101" pitchFamily="34" charset="-127"/>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20</a:t>
            </a:fld>
            <a:endParaRPr lang="de-DE" altLang="de-DE"/>
          </a:p>
        </p:txBody>
      </p:sp>
    </p:spTree>
    <p:extLst>
      <p:ext uri="{BB962C8B-B14F-4D97-AF65-F5344CB8AC3E}">
        <p14:creationId xmlns:p14="http://schemas.microsoft.com/office/powerpoint/2010/main" val="413502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4505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shown</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 (e.g. beach, train station).</a:t>
            </a:r>
          </a:p>
          <a:p>
            <a:pPr marL="342900" indent="-342900" eaLnBrk="1" hangingPunct="1">
              <a:buClr>
                <a:srgbClr val="333333"/>
              </a:buClr>
              <a:buFont typeface="WingDings"/>
              <a:buChar char=""/>
              <a:tabLst>
                <a:tab pos="361950" algn="l"/>
              </a:tabLst>
            </a:pPr>
            <a:r>
              <a:rPr lang="en-GB" altLang="ko-KR" sz="2400" dirty="0">
                <a:solidFill>
                  <a:srgbClr val="333333"/>
                </a:solidFill>
                <a:latin typeface="Calibri Light"/>
                <a:ea typeface="굴림" panose="020B0600000101010101" pitchFamily="34" charset="-127"/>
              </a:rPr>
              <a:t>Afterwards, you will be asked to recall what you saw in the picture and how confident you are in your judgement.</a:t>
            </a:r>
            <a:endParaRPr lang="de-DE" altLang="ko-KR" sz="2400" dirty="0">
              <a:solidFill>
                <a:srgbClr val="333333"/>
              </a:solidFill>
              <a:latin typeface="Calibri Light"/>
              <a:ea typeface="굴림" panose="020B0600000101010101" pitchFamily="34" charset="-127"/>
            </a:endParaRPr>
          </a:p>
          <a:p>
            <a:pPr algn="ctr" eaLnBrk="1" hangingPunct="1">
              <a:tabLst>
                <a:tab pos="361950" algn="l"/>
              </a:tabLst>
            </a:pPr>
            <a:r>
              <a:rPr lang="de-DE" altLang="de-DE" sz="2400" dirty="0">
                <a:solidFill>
                  <a:srgbClr val="004992"/>
                </a:solidFill>
                <a:latin typeface="Calibri Light"/>
              </a:rPr>
              <a:t>Try to recall as many details as possible!</a:t>
            </a:r>
            <a:endParaRPr lang="de-DE" altLang="de-DE" sz="28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21</a:t>
            </a:fld>
            <a:endParaRPr lang="de-DE" altLang="de-DE"/>
          </a:p>
        </p:txBody>
      </p:sp>
    </p:spTree>
    <p:extLst>
      <p:ext uri="{BB962C8B-B14F-4D97-AF65-F5344CB8AC3E}">
        <p14:creationId xmlns:p14="http://schemas.microsoft.com/office/powerpoint/2010/main" val="3491538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22</a:t>
            </a:fld>
            <a:endParaRPr lang="de-DE" alt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At the beach</a:t>
            </a:r>
            <a:br>
              <a:rPr lang="en-US" altLang="de-DE" sz="3600" dirty="0">
                <a:solidFill>
                  <a:srgbClr val="004992"/>
                </a:solidFill>
                <a:latin typeface="Calibri Light"/>
              </a:rPr>
            </a:br>
            <a:r>
              <a:rPr lang="en-US" altLang="de-DE" dirty="0">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4915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towel</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At the beach</a:t>
            </a:r>
          </a:p>
        </p:txBody>
      </p:sp>
      <p:sp>
        <p:nvSpPr>
          <p:cNvPr id="512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umbrella</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lifeguard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dog</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lifesaver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hat</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towel</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24</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25</a:t>
            </a:fld>
            <a:endParaRPr lang="de-DE" altLang="de-DE"/>
          </a:p>
        </p:txBody>
      </p:sp>
      <p:pic>
        <p:nvPicPr>
          <p:cNvPr id="7"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Station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a:solidFill>
                <a:srgbClr val="004992"/>
              </a:solidFill>
              <a:latin typeface="Calibri Light"/>
            </a:endParaRPr>
          </a:p>
        </p:txBody>
      </p:sp>
      <p:sp>
        <p:nvSpPr>
          <p:cNvPr id="5529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engine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latin typeface="Calibri Light"/>
              </a:rPr>
              <a:t>timetable</a:t>
            </a: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conductor</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suitcases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railway</a:t>
            </a:r>
            <a:r>
              <a:rPr lang="de-DE" altLang="de-DE" sz="2000" dirty="0">
                <a:solidFill>
                  <a:srgbClr val="333333"/>
                </a:solidFill>
                <a:latin typeface="Calibri Light"/>
              </a:rPr>
              <a:t> </a:t>
            </a:r>
            <a:r>
              <a:rPr lang="de-DE" altLang="de-DE" sz="2000" dirty="0" err="1">
                <a:solidFill>
                  <a:srgbClr val="333333"/>
                </a:solidFill>
                <a:latin typeface="Calibri Light"/>
              </a:rPr>
              <a:t>signal</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bench</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Station</a:t>
            </a:r>
          </a:p>
        </p:txBody>
      </p:sp>
      <p:sp>
        <p:nvSpPr>
          <p:cNvPr id="5734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rails</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carriage</a:t>
            </a:r>
            <a:endParaRPr lang="de-DE" altLang="de-DE" sz="20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latin typeface="Calibri Light"/>
              </a:rPr>
              <a:t>train</a:t>
            </a:r>
            <a:r>
              <a:rPr lang="de-DE" altLang="de-DE" sz="2000" dirty="0">
                <a:solidFill>
                  <a:srgbClr val="004992"/>
                </a:solidFill>
                <a:latin typeface="Calibri Light"/>
              </a:rPr>
              <a:t> </a:t>
            </a:r>
            <a:r>
              <a:rPr lang="de-DE" altLang="de-DE" sz="2000" dirty="0" err="1">
                <a:solidFill>
                  <a:srgbClr val="004992"/>
                </a:solidFill>
                <a:latin typeface="Calibri Light"/>
              </a:rPr>
              <a:t>engine</a:t>
            </a:r>
            <a:endParaRPr lang="de-DE" altLang="de-DE" sz="20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station</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timetable</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train</a:t>
            </a:r>
            <a:r>
              <a:rPr lang="de-DE" altLang="de-DE" sz="2000" dirty="0">
                <a:solidFill>
                  <a:srgbClr val="333333"/>
                </a:solidFill>
                <a:latin typeface="Calibri Light"/>
              </a:rPr>
              <a:t> </a:t>
            </a:r>
            <a:r>
              <a:rPr lang="de-DE" altLang="de-DE" sz="2000" dirty="0" err="1">
                <a:solidFill>
                  <a:srgbClr val="333333"/>
                </a:solidFill>
                <a:latin typeface="Calibri Light"/>
              </a:rPr>
              <a:t>conductor</a:t>
            </a:r>
            <a:endParaRPr lang="de-DE" altLang="de-DE" sz="20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dirty="0" err="1">
                <a:solidFill>
                  <a:srgbClr val="333333"/>
                </a:solidFill>
                <a:latin typeface="Calibri Light"/>
              </a:rPr>
              <a:t>suitcases</a:t>
            </a:r>
            <a:endParaRPr lang="de-DE" altLang="de-DE" sz="20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000" dirty="0" err="1">
                <a:solidFill>
                  <a:srgbClr val="004992"/>
                </a:solidFill>
                <a:latin typeface="Calibri Light"/>
              </a:rPr>
              <a:t>railway</a:t>
            </a:r>
            <a:r>
              <a:rPr lang="de-DE" altLang="de-DE" sz="2000" dirty="0">
                <a:solidFill>
                  <a:srgbClr val="004992"/>
                </a:solidFill>
                <a:latin typeface="Calibri Light"/>
              </a:rPr>
              <a:t> </a:t>
            </a:r>
            <a:r>
              <a:rPr lang="de-DE" altLang="de-DE" sz="2000" dirty="0" err="1">
                <a:solidFill>
                  <a:srgbClr val="004992"/>
                </a:solidFill>
                <a:latin typeface="Calibri Light"/>
              </a:rPr>
              <a:t>signal</a:t>
            </a:r>
            <a:endParaRPr lang="de-DE" altLang="de-DE" sz="20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bench</a:t>
            </a:r>
            <a:endParaRPr lang="de-DE" altLang="de-DE" sz="20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27</a:t>
            </a:fld>
            <a:endParaRPr lang="de-DE" altLang="de-DE"/>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everything we recall has actually happened! </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000000"/>
              </a:buClr>
              <a:buFont typeface="WingDings"/>
              <a:buChar char=""/>
            </a:pPr>
            <a:r>
              <a:rPr lang="de-DE" altLang="de-DE" sz="2400" dirty="0">
                <a:solidFill>
                  <a:srgbClr val="333333"/>
                </a:solidFill>
                <a:latin typeface="Calibri Light"/>
              </a:rPr>
              <a:t>Our brain replaces and adds missing information from past or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err="1">
                <a:solidFill>
                  <a:srgbClr val="333333"/>
                </a:solidFill>
                <a:latin typeface="Calibri Light"/>
              </a:rPr>
              <a:t>by</a:t>
            </a:r>
            <a:r>
              <a:rPr lang="de-DE" altLang="de-DE" sz="2400">
                <a:solidFill>
                  <a:srgbClr val="333333"/>
                </a:solidFill>
                <a:latin typeface="Calibri Light"/>
              </a:rPr>
              <a:t>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the example: ball, towel)!</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29</a:t>
            </a:fld>
            <a:endParaRPr lang="de-DE" altLang="de-DE"/>
          </a:p>
        </p:txBody>
      </p:sp>
    </p:spTree>
    <p:extLst>
      <p:ext uri="{BB962C8B-B14F-4D97-AF65-F5344CB8AC3E}">
        <p14:creationId xmlns:p14="http://schemas.microsoft.com/office/powerpoint/2010/main" val="3531868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 in everyday life</a:t>
            </a:r>
          </a:p>
        </p:txBody>
      </p:sp>
      <p:sp>
        <p:nvSpPr>
          <p:cNvPr id="63490" name="Rectangle 3"/>
          <p:cNvSpPr>
            <a:spLocks noGrp="1" noChangeArrowheads="1"/>
          </p:cNvSpPr>
          <p:nvPr>
            <p:ph idx="1"/>
          </p:nvPr>
        </p:nvSpPr>
        <p:spPr/>
        <p:txBody>
          <a:bodyPr>
            <a:noAutofit/>
          </a:bodyPr>
          <a:lstStyle/>
          <a:p>
            <a:pPr marL="342900" indent="-342900" eaLnBrk="1" hangingPunct="1">
              <a:buClr>
                <a:srgbClr val="000000"/>
              </a:buClr>
              <a:buFont typeface="WingDings"/>
              <a:buChar char=""/>
            </a:pPr>
            <a:r>
              <a:rPr lang="de-DE" altLang="de-DE" sz="2400" dirty="0">
                <a:solidFill>
                  <a:srgbClr val="333333"/>
                </a:solidFill>
                <a:latin typeface="Calibri Light"/>
              </a:rPr>
              <a:t>Not </a:t>
            </a:r>
            <a:r>
              <a:rPr lang="de-DE" altLang="de-DE" sz="2400" dirty="0" err="1">
                <a:solidFill>
                  <a:srgbClr val="333333"/>
                </a:solidFill>
                <a:latin typeface="Calibri Light"/>
              </a:rPr>
              <a:t>everything</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recall</a:t>
            </a:r>
            <a:r>
              <a:rPr lang="de-DE" altLang="de-DE" sz="2400" dirty="0">
                <a:solidFill>
                  <a:srgbClr val="333333"/>
                </a:solidFill>
                <a:latin typeface="Calibri Light"/>
              </a:rPr>
              <a:t> </a:t>
            </a:r>
            <a:r>
              <a:rPr lang="de-DE" altLang="de-DE" sz="2400" dirty="0" err="1">
                <a:solidFill>
                  <a:srgbClr val="333333"/>
                </a:solidFill>
                <a:latin typeface="Calibri Light"/>
              </a:rPr>
              <a:t>has</a:t>
            </a:r>
            <a:r>
              <a:rPr lang="de-DE" altLang="de-DE" sz="2400" dirty="0">
                <a:solidFill>
                  <a:srgbClr val="333333"/>
                </a:solidFill>
                <a:latin typeface="Calibri Light"/>
              </a:rPr>
              <a:t> </a:t>
            </a:r>
            <a:r>
              <a:rPr lang="de-DE" altLang="de-DE" sz="2400" dirty="0" err="1">
                <a:solidFill>
                  <a:srgbClr val="333333"/>
                </a:solidFill>
                <a:latin typeface="Calibri Light"/>
              </a:rPr>
              <a:t>actually</a:t>
            </a:r>
            <a:r>
              <a:rPr lang="de-DE" altLang="de-DE" sz="2400" dirty="0">
                <a:solidFill>
                  <a:srgbClr val="333333"/>
                </a:solidFill>
                <a:latin typeface="Calibri Light"/>
              </a:rPr>
              <a:t> </a:t>
            </a:r>
            <a:r>
              <a:rPr lang="de-DE" altLang="de-DE" sz="2400" dirty="0" err="1">
                <a:solidFill>
                  <a:srgbClr val="333333"/>
                </a:solidFill>
                <a:latin typeface="Calibri Light"/>
              </a:rPr>
              <a:t>happened</a:t>
            </a:r>
            <a:r>
              <a:rPr lang="de-DE" altLang="de-DE" sz="2400" dirty="0">
                <a:solidFill>
                  <a:srgbClr val="333333"/>
                </a:solidFill>
                <a:latin typeface="Calibri Light"/>
              </a:rPr>
              <a:t>! </a:t>
            </a:r>
          </a:p>
          <a:p>
            <a:pPr marL="342900" indent="-342900" eaLnBrk="1" hangingPunct="1">
              <a:buClr>
                <a:srgbClr val="000000"/>
              </a:buClr>
              <a:buFont typeface="WingDings"/>
              <a:buChar char=""/>
            </a:pPr>
            <a:r>
              <a:rPr lang="de-DE" altLang="de-DE" sz="2400" dirty="0">
                <a:solidFill>
                  <a:srgbClr val="333333"/>
                </a:solidFill>
                <a:latin typeface="Calibri Light"/>
              </a:rPr>
              <a:t>Our brain replaces and adds missing information from past or related events (e.g. </a:t>
            </a:r>
            <a:r>
              <a:rPr lang="de-DE" altLang="de-DE" sz="2400" dirty="0" err="1">
                <a:solidFill>
                  <a:srgbClr val="333333"/>
                </a:solidFill>
                <a:latin typeface="Calibri Light"/>
              </a:rPr>
              <a:t>typical</a:t>
            </a:r>
            <a:r>
              <a:rPr lang="de-DE" altLang="de-DE" sz="2400" dirty="0">
                <a:solidFill>
                  <a:srgbClr val="333333"/>
                </a:solidFill>
                <a:latin typeface="Calibri Light"/>
              </a:rPr>
              <a:t> </a:t>
            </a:r>
            <a:r>
              <a:rPr lang="de-DE" altLang="de-DE" sz="2400" dirty="0" err="1">
                <a:solidFill>
                  <a:srgbClr val="333333"/>
                </a:solidFill>
                <a:latin typeface="Calibri Light"/>
              </a:rPr>
              <a:t>beach</a:t>
            </a:r>
            <a:r>
              <a:rPr lang="de-DE" altLang="de-DE" sz="2400" dirty="0">
                <a:solidFill>
                  <a:srgbClr val="333333"/>
                </a:solidFill>
                <a:latin typeface="Calibri Light"/>
              </a:rPr>
              <a:t> </a:t>
            </a:r>
            <a:r>
              <a:rPr lang="de-DE" altLang="de-DE" sz="2400" dirty="0" err="1">
                <a:solidFill>
                  <a:srgbClr val="333333"/>
                </a:solidFill>
                <a:latin typeface="Calibri Light"/>
              </a:rPr>
              <a:t>scene</a:t>
            </a:r>
            <a:r>
              <a:rPr lang="de-DE" altLang="de-DE" sz="2400" dirty="0">
                <a:solidFill>
                  <a:srgbClr val="333333"/>
                </a:solidFill>
                <a:latin typeface="Calibri Light"/>
              </a:rPr>
              <a:t> </a:t>
            </a:r>
            <a:r>
              <a:rPr lang="de-DE" altLang="de-DE" sz="2400" dirty="0" err="1">
                <a:solidFill>
                  <a:srgbClr val="333333"/>
                </a:solidFill>
                <a:latin typeface="Calibri Light"/>
              </a:rPr>
              <a:t>from</a:t>
            </a:r>
            <a:r>
              <a:rPr lang="de-DE" altLang="de-DE" sz="2400" dirty="0">
                <a:solidFill>
                  <a:srgbClr val="333333"/>
                </a:solidFill>
                <a:latin typeface="Calibri Light"/>
              </a:rPr>
              <a:t> </a:t>
            </a:r>
            <a:r>
              <a:rPr lang="de-DE" altLang="de-DE" sz="2400" dirty="0" err="1">
                <a:solidFill>
                  <a:srgbClr val="333333"/>
                </a:solidFill>
                <a:latin typeface="Calibri Light"/>
              </a:rPr>
              <a:t>holidays</a:t>
            </a:r>
            <a:r>
              <a:rPr lang="de-DE" altLang="de-DE" sz="2400" dirty="0">
                <a:solidFill>
                  <a:srgbClr val="333333"/>
                </a:solidFill>
                <a:latin typeface="Calibri Light"/>
              </a:rPr>
              <a:t>). </a:t>
            </a:r>
            <a:br>
              <a:rPr lang="de-DE" altLang="de-DE" sz="2400" dirty="0">
                <a:solidFill>
                  <a:srgbClr val="333333"/>
                </a:solidFill>
                <a:latin typeface="Calibri Light"/>
              </a:rPr>
            </a:br>
            <a:r>
              <a:rPr lang="de-DE" altLang="de-DE" sz="2400" dirty="0" err="1">
                <a:solidFill>
                  <a:srgbClr val="333333"/>
                </a:solidFill>
                <a:latin typeface="Calibri Light"/>
              </a:rPr>
              <a:t>Some</a:t>
            </a:r>
            <a:r>
              <a:rPr lang="de-DE" altLang="de-DE" sz="2400" dirty="0">
                <a:solidFill>
                  <a:srgbClr val="333333"/>
                </a:solidFill>
                <a:latin typeface="Calibri Light"/>
              </a:rPr>
              <a:t> </a:t>
            </a:r>
            <a:r>
              <a:rPr lang="de-DE" altLang="de-DE" sz="2400" dirty="0" err="1">
                <a:solidFill>
                  <a:srgbClr val="333333"/>
                </a:solidFill>
                <a:latin typeface="Calibri Light"/>
              </a:rPr>
              <a:t>objects</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a:t>
            </a:r>
            <a:r>
              <a:rPr lang="de-DE" altLang="de-DE" sz="2400" dirty="0" err="1">
                <a:solidFill>
                  <a:srgbClr val="333333"/>
                </a:solidFill>
                <a:latin typeface="Calibri Light"/>
              </a:rPr>
              <a:t>added</a:t>
            </a:r>
            <a:r>
              <a:rPr lang="de-DE" altLang="de-DE" sz="2400" dirty="0">
                <a:solidFill>
                  <a:srgbClr val="333333"/>
                </a:solidFill>
                <a:latin typeface="Calibri Light"/>
              </a:rPr>
              <a:t> </a:t>
            </a:r>
            <a:r>
              <a:rPr lang="de-DE" altLang="de-DE" sz="2400" err="1">
                <a:solidFill>
                  <a:srgbClr val="333333"/>
                </a:solidFill>
                <a:latin typeface="Calibri Light"/>
              </a:rPr>
              <a:t>by</a:t>
            </a:r>
            <a:r>
              <a:rPr lang="de-DE" altLang="de-DE" sz="2400">
                <a:solidFill>
                  <a:srgbClr val="333333"/>
                </a:solidFill>
                <a:latin typeface="Calibri Light"/>
              </a:rPr>
              <a:t> </a:t>
            </a:r>
            <a:r>
              <a:rPr lang="en-CA" altLang="de-DE" sz="2400">
                <a:solidFill>
                  <a:srgbClr val="333333"/>
                </a:solidFill>
                <a:latin typeface="Calibri Light"/>
              </a:rPr>
              <a:t>“logic”</a:t>
            </a:r>
            <a:r>
              <a:rPr lang="de-DE" altLang="de-DE" sz="2400">
                <a:solidFill>
                  <a:srgbClr val="333333"/>
                </a:solidFill>
                <a:latin typeface="Calibri Light"/>
              </a:rPr>
              <a:t> </a:t>
            </a:r>
            <a:r>
              <a:rPr lang="de-DE" altLang="de-DE" sz="2400" dirty="0">
                <a:solidFill>
                  <a:srgbClr val="333333"/>
                </a:solidFill>
                <a:latin typeface="Calibri Light"/>
              </a:rPr>
              <a:t>(in </a:t>
            </a:r>
            <a:r>
              <a:rPr lang="de-DE" altLang="de-DE" sz="2400" dirty="0" err="1">
                <a:solidFill>
                  <a:srgbClr val="333333"/>
                </a:solidFill>
                <a:latin typeface="Calibri Light"/>
              </a:rPr>
              <a:t>the</a:t>
            </a:r>
            <a:r>
              <a:rPr lang="de-DE" altLang="de-DE" sz="2400" dirty="0">
                <a:solidFill>
                  <a:srgbClr val="333333"/>
                </a:solidFill>
                <a:latin typeface="Calibri Light"/>
              </a:rPr>
              <a:t> </a:t>
            </a:r>
            <a:r>
              <a:rPr lang="de-DE" altLang="de-DE" sz="2400" dirty="0" err="1">
                <a:solidFill>
                  <a:srgbClr val="333333"/>
                </a:solidFill>
                <a:latin typeface="Calibri Light"/>
              </a:rPr>
              <a:t>example</a:t>
            </a:r>
            <a:r>
              <a:rPr lang="de-DE" altLang="de-DE" sz="2400" dirty="0">
                <a:solidFill>
                  <a:srgbClr val="333333"/>
                </a:solidFill>
                <a:latin typeface="Calibri Light"/>
              </a:rPr>
              <a:t>: ball, </a:t>
            </a:r>
            <a:r>
              <a:rPr lang="de-DE" altLang="de-DE" sz="2400" dirty="0" err="1">
                <a:solidFill>
                  <a:srgbClr val="333333"/>
                </a:solidFill>
                <a:latin typeface="Calibri Light"/>
              </a:rPr>
              <a:t>towel</a:t>
            </a:r>
            <a:r>
              <a:rPr lang="de-DE" altLang="de-DE" sz="2400" dirty="0">
                <a:solidFill>
                  <a:srgbClr val="333333"/>
                </a:solidFill>
                <a:latin typeface="Calibri Light"/>
              </a:rPr>
              <a:t>)!</a:t>
            </a:r>
          </a:p>
          <a:p>
            <a:pPr marL="342900" indent="-342900" eaLnBrk="1" hangingPunct="1">
              <a:buClr>
                <a:srgbClr val="000000"/>
              </a:buClr>
              <a:buFont typeface="WingDings"/>
              <a:buChar char=""/>
            </a:pPr>
            <a:r>
              <a:rPr lang="de-DE" altLang="de-DE" sz="2400" dirty="0">
                <a:solidFill>
                  <a:srgbClr val="333333"/>
                </a:solidFill>
                <a:latin typeface="Calibri Light"/>
              </a:rPr>
              <a:t>Real memories can often be differentiated from false memories by their </a:t>
            </a:r>
            <a:r>
              <a:rPr lang="de-DE" altLang="de-DE" sz="2400" dirty="0">
                <a:solidFill>
                  <a:srgbClr val="004992"/>
                </a:solidFill>
                <a:latin typeface="Calibri Light"/>
              </a:rPr>
              <a:t>vividness: </a:t>
            </a:r>
            <a:r>
              <a:rPr lang="de-DE" altLang="de-DE" sz="2400" dirty="0">
                <a:solidFill>
                  <a:srgbClr val="333333"/>
                </a:solidFill>
                <a:latin typeface="Calibri Light"/>
              </a:rPr>
              <a:t>false memories are </a:t>
            </a:r>
            <a:r>
              <a:rPr lang="de-DE" altLang="de-DE" sz="2400">
                <a:solidFill>
                  <a:srgbClr val="333333"/>
                </a:solidFill>
                <a:latin typeface="Calibri Light"/>
              </a:rPr>
              <a:t>rather </a:t>
            </a:r>
            <a:r>
              <a:rPr lang="en-CA" altLang="de-DE" sz="2400">
                <a:solidFill>
                  <a:srgbClr val="333333"/>
                </a:solidFill>
                <a:latin typeface="Calibri Light"/>
              </a:rPr>
              <a:t>“pale”</a:t>
            </a:r>
            <a:r>
              <a:rPr lang="de-DE" altLang="de-DE" sz="2400">
                <a:solidFill>
                  <a:srgbClr val="333333"/>
                </a:solidFill>
                <a:latin typeface="Calibri Light"/>
              </a:rPr>
              <a:t> </a:t>
            </a:r>
            <a:r>
              <a:rPr lang="de-DE" altLang="de-DE" sz="2400" dirty="0" err="1">
                <a:solidFill>
                  <a:srgbClr val="333333"/>
                </a:solidFill>
                <a:latin typeface="Calibri Light"/>
              </a:rPr>
              <a:t>and</a:t>
            </a:r>
            <a:r>
              <a:rPr lang="de-DE" altLang="de-DE" sz="2400" dirty="0">
                <a:solidFill>
                  <a:srgbClr val="333333"/>
                </a:solidFill>
                <a:latin typeface="Calibri Light"/>
              </a:rPr>
              <a:t> </a:t>
            </a:r>
            <a:r>
              <a:rPr lang="de-DE" altLang="de-DE" sz="2400" dirty="0" err="1">
                <a:solidFill>
                  <a:srgbClr val="333333"/>
                </a:solidFill>
                <a:latin typeface="Calibri Light"/>
              </a:rPr>
              <a:t>less</a:t>
            </a:r>
            <a:r>
              <a:rPr lang="de-DE" altLang="de-DE" sz="2400" dirty="0">
                <a:solidFill>
                  <a:srgbClr val="333333"/>
                </a:solidFill>
                <a:latin typeface="Calibri Light"/>
              </a:rPr>
              <a:t> </a:t>
            </a:r>
            <a:r>
              <a:rPr lang="de-DE" altLang="de-DE" sz="2400" dirty="0" err="1">
                <a:solidFill>
                  <a:srgbClr val="333333"/>
                </a:solidFill>
                <a:latin typeface="Calibri Light"/>
              </a:rPr>
              <a:t>detailed</a:t>
            </a:r>
            <a:r>
              <a:rPr lang="de-DE"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30</a:t>
            </a:fld>
            <a:endParaRPr lang="de-DE" altLang="de-DE"/>
          </a:p>
        </p:txBody>
      </p:sp>
    </p:spTree>
    <p:extLst>
      <p:ext uri="{BB962C8B-B14F-4D97-AF65-F5344CB8AC3E}">
        <p14:creationId xmlns:p14="http://schemas.microsoft.com/office/powerpoint/2010/main" val="4053232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latin typeface="Calibri Light"/>
                <a:cs typeface="Arial" panose="020B0604020202020204" pitchFamily="34" charset="0"/>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Memory biases:</a:t>
            </a:r>
            <a:r>
              <a:rPr lang="en-US" altLang="de-DE" sz="2400" dirty="0">
                <a:solidFill>
                  <a:srgbClr val="333333"/>
                </a:solidFill>
                <a:latin typeface="Calibri Light"/>
                <a:cs typeface="Arial" panose="020B0604020202020204" pitchFamily="34" charset="0"/>
              </a:rPr>
              <a:t> </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normal memory bias: positive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negative events</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sym typeface="Wingdings" panose="05000000000000000000" pitchFamily="2" charset="2"/>
              </a:rPr>
              <a:t> </a:t>
            </a:r>
            <a:r>
              <a:rPr lang="en-US" altLang="de-DE" sz="2400" dirty="0">
                <a:solidFill>
                  <a:srgbClr val="333333"/>
                </a:solidFill>
                <a:latin typeface="Calibri Light"/>
                <a:cs typeface="Arial" panose="020B0604020202020204" pitchFamily="34" charset="0"/>
              </a:rPr>
              <a:t>depressive memory bias: negative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positive events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33</a:t>
            </a:fld>
            <a:endParaRPr lang="de-DE" altLang="de-DE"/>
          </a:p>
        </p:txBody>
      </p:sp>
    </p:spTree>
    <p:extLst>
      <p:ext uri="{BB962C8B-B14F-4D97-AF65-F5344CB8AC3E}">
        <p14:creationId xmlns:p14="http://schemas.microsoft.com/office/powerpoint/2010/main" val="1664376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Types of memory errors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Forgetting</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Memory biases:</a:t>
            </a:r>
            <a:r>
              <a:rPr lang="en-US" altLang="de-DE" sz="2400" dirty="0">
                <a:solidFill>
                  <a:srgbClr val="333333"/>
                </a:solidFill>
                <a:latin typeface="Calibri Light"/>
                <a:cs typeface="Arial" panose="020B0604020202020204" pitchFamily="34" charset="0"/>
              </a:rPr>
              <a:t> </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rPr>
              <a:t> </a:t>
            </a:r>
            <a:r>
              <a:rPr lang="en-US" altLang="de-DE" sz="2400" dirty="0">
                <a:solidFill>
                  <a:srgbClr val="333333"/>
                </a:solidFill>
                <a:latin typeface="Calibri Light"/>
                <a:cs typeface="Arial" panose="020B0604020202020204" pitchFamily="34" charset="0"/>
              </a:rPr>
              <a:t>normal memory bias: positive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negative events</a:t>
            </a:r>
            <a:br>
              <a:rPr lang="en-US" altLang="de-DE" sz="2400">
                <a:solidFill>
                  <a:srgbClr val="333333"/>
                </a:solidFill>
                <a:latin typeface="Calibri Light"/>
                <a:cs typeface="Arial" panose="020B0604020202020204" pitchFamily="34" charset="0"/>
              </a:rPr>
            </a:br>
            <a:r>
              <a:rPr lang="en-US" altLang="de-DE" sz="2400">
                <a:solidFill>
                  <a:srgbClr val="333333"/>
                </a:solidFill>
                <a:latin typeface="Times New Roman"/>
                <a:cs typeface="Arial" panose="020B0604020202020204" pitchFamily="34" charset="0"/>
                <a:sym typeface="Wingdings" panose="05000000000000000000" pitchFamily="2" charset="2"/>
              </a:rPr>
              <a:t>→</a:t>
            </a:r>
            <a:r>
              <a:rPr lang="en-US" altLang="de-DE" sz="2400">
                <a:solidFill>
                  <a:srgbClr val="333333"/>
                </a:solidFill>
                <a:latin typeface="Calibri Light"/>
                <a:cs typeface="Arial" panose="020B0604020202020204" pitchFamily="34" charset="0"/>
                <a:sym typeface="Wingdings" panose="05000000000000000000" pitchFamily="2" charset="2"/>
              </a:rPr>
              <a:t> </a:t>
            </a:r>
            <a:r>
              <a:rPr lang="en-US" altLang="de-DE" sz="2400" dirty="0">
                <a:solidFill>
                  <a:srgbClr val="333333"/>
                </a:solidFill>
                <a:latin typeface="Calibri Light"/>
                <a:cs typeface="Arial" panose="020B0604020202020204" pitchFamily="34" charset="0"/>
              </a:rPr>
              <a:t>depressive memory bias: negative events are better </a:t>
            </a:r>
            <a:r>
              <a:rPr lang="en-US" altLang="de-DE" sz="2400" dirty="0" err="1">
                <a:solidFill>
                  <a:srgbClr val="333333"/>
                </a:solidFill>
                <a:latin typeface="Calibri Light"/>
                <a:cs typeface="Arial" panose="020B0604020202020204" pitchFamily="34" charset="0"/>
              </a:rPr>
              <a:t>memorised</a:t>
            </a:r>
            <a:r>
              <a:rPr lang="en-US" altLang="de-DE" sz="2400" dirty="0">
                <a:solidFill>
                  <a:srgbClr val="333333"/>
                </a:solidFill>
                <a:latin typeface="Calibri Light"/>
                <a:cs typeface="Arial" panose="020B0604020202020204" pitchFamily="34" charset="0"/>
              </a:rPr>
              <a:t> than positive events</a:t>
            </a:r>
          </a:p>
          <a:p>
            <a:pPr marL="342900" lvl="0" indent="-342900" defTabSz="914400" fontAlgn="base">
              <a:buClr>
                <a:srgbClr val="000000"/>
              </a:buClr>
              <a:buFont typeface="WingDings"/>
              <a:buChar char=""/>
            </a:pPr>
            <a:r>
              <a:rPr lang="en-US" altLang="de-DE" sz="2400" dirty="0">
                <a:solidFill>
                  <a:srgbClr val="004992"/>
                </a:solidFill>
                <a:latin typeface="Calibri Light"/>
                <a:cs typeface="Arial" panose="020B0604020202020204" pitchFamily="34" charset="0"/>
              </a:rPr>
              <a:t>Illusions/false memories:</a:t>
            </a:r>
            <a:r>
              <a:rPr lang="en-US" altLang="de-DE" sz="2400" dirty="0">
                <a:solidFill>
                  <a:srgbClr val="333333"/>
                </a:solidFill>
                <a:latin typeface="Calibri Light"/>
                <a:cs typeface="Arial" panose="020B0604020202020204" pitchFamily="34" charset="0"/>
              </a:rPr>
              <a:t> remembering things that have not taken place!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34</a:t>
            </a:fld>
            <a:endParaRPr lang="de-DE" altLang="de-DE"/>
          </a:p>
        </p:txBody>
      </p:sp>
    </p:spTree>
    <p:extLst>
      <p:ext uri="{BB962C8B-B14F-4D97-AF65-F5344CB8AC3E}">
        <p14:creationId xmlns:p14="http://schemas.microsoft.com/office/powerpoint/2010/main" val="934090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35</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562189232"/>
              </p:ext>
            </p:extLst>
          </p:nvPr>
        </p:nvGraphicFramePr>
        <p:xfrm>
          <a:off x="408954" y="204478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Contrary to popular belief, Captain Kirk (William Shatner) never said the </a:t>
                      </a:r>
                      <a:r>
                        <a:rPr kumimoji="0" lang="en-US" sz="1800" b="0" i="0" u="none" strike="noStrike" cap="none" normalizeH="0" baseline="0">
                          <a:ln>
                            <a:noFill/>
                          </a:ln>
                          <a:solidFill>
                            <a:schemeClr val="tx1"/>
                          </a:solidFill>
                          <a:effectLst/>
                          <a:latin typeface="Calibri Light"/>
                        </a:rPr>
                        <a:t>phrase “Beam </a:t>
                      </a:r>
                      <a:r>
                        <a:rPr kumimoji="0" lang="en-US" sz="1800" b="0" i="0" u="none" strike="noStrike" cap="none" normalizeH="0" baseline="0" dirty="0">
                          <a:ln>
                            <a:noFill/>
                          </a:ln>
                          <a:solidFill>
                            <a:schemeClr val="tx1"/>
                          </a:solidFill>
                          <a:effectLst/>
                          <a:latin typeface="Calibri Light"/>
                        </a:rPr>
                        <a:t>me up</a:t>
                      </a:r>
                      <a:r>
                        <a:rPr kumimoji="0" lang="en-US" sz="1800" b="0" i="0" u="none" strike="noStrike" cap="none" normalizeH="0" baseline="0">
                          <a:ln>
                            <a:noFill/>
                          </a:ln>
                          <a:solidFill>
                            <a:schemeClr val="tx1"/>
                          </a:solidFill>
                          <a:effectLst/>
                          <a:latin typeface="Calibri Light"/>
                        </a:rPr>
                        <a:t>, Scotty” </a:t>
                      </a:r>
                      <a:r>
                        <a:rPr kumimoji="0" lang="en-US" sz="1800" b="0" i="0" u="none" strike="noStrike" cap="none" normalizeH="0" baseline="0" dirty="0">
                          <a:ln>
                            <a:noFill/>
                          </a:ln>
                          <a:solidFill>
                            <a:schemeClr val="tx1"/>
                          </a:solidFill>
                          <a:effectLst/>
                          <a:latin typeface="Calibri Light"/>
                        </a:rPr>
                        <a:t>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8" name="Picture 27" descr="The Rocketeer - flickr - Kirk Talks to Spock about his Fez Addiction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36</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281496483"/>
              </p:ext>
            </p:extLst>
          </p:nvPr>
        </p:nvGraphicFramePr>
        <p:xfrm>
          <a:off x="408954" y="2044784"/>
          <a:ext cx="11376000" cy="23774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154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37</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803971844"/>
              </p:ext>
            </p:extLst>
          </p:nvPr>
        </p:nvGraphicFramePr>
        <p:xfrm>
          <a:off x="408954" y="2044784"/>
          <a:ext cx="11376000" cy="35661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77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False memories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38</a:t>
            </a:fld>
            <a:endParaRPr lang="de-DE" altLang="de-DE"/>
          </a:p>
        </p:txBody>
      </p:sp>
      <p:graphicFrame>
        <p:nvGraphicFramePr>
          <p:cNvPr id="14" name="Table 13"/>
          <p:cNvGraphicFramePr>
            <a:graphicFrameLocks noGrp="1"/>
          </p:cNvGraphicFramePr>
          <p:nvPr>
            <p:extLst>
              <p:ext uri="{D42A27DB-BD31-4B8C-83A1-F6EECF244321}">
                <p14:modId xmlns:p14="http://schemas.microsoft.com/office/powerpoint/2010/main" val="1183779445"/>
              </p:ext>
            </p:extLst>
          </p:nvPr>
        </p:nvGraphicFramePr>
        <p:xfrm>
          <a:off x="408954" y="2044784"/>
          <a:ext cx="11376000" cy="47548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Contrary to popular belief, Captain Kirk (William Shatner) never said the phrase “Beam me up, Scotty” in Star Trek.</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Some eye witnesses of the bombing in Dresden (Germany) remembered that after the bombardment low-flying planes were chasing fleeing people. Historians increasingly doubt this (e.g. dust and spreading fires would have made such acts impossible).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8872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a:ln>
                            <a:noFill/>
                          </a:ln>
                          <a:solidFill>
                            <a:schemeClr val="tx1"/>
                          </a:solidFill>
                          <a:effectLst/>
                          <a:latin typeface="Calibri Light"/>
                        </a:rPr>
                        <a:t>The famous psychologist Jean Piaget remembered being kidnapped as a two-year old, which turned out to be a story his nanny had made up when he was a child.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8872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chemeClr val="tx1"/>
                          </a:solidFill>
                          <a:effectLst/>
                          <a:latin typeface="Calibri Light"/>
                        </a:rPr>
                        <a:t>In an experiment, participants were shown advertisements for Disney World, on which Bugs Bunny was shown. 30% of the participants remembered meeting the rabbit when visiting Disney World as a child, although Bugs Bunny is a Warner Brothers and not a Disney character. </a:t>
                      </a:r>
                      <a:endParaRPr kumimoji="0" lang="de-DE" sz="1800" b="0" i="0" u="none" strike="noStrike" cap="none" normalizeH="0" baseline="0" dirty="0">
                        <a:ln>
                          <a:noFill/>
                        </a:ln>
                        <a:solidFill>
                          <a:schemeClr val="tx1"/>
                        </a:solidFill>
                        <a:effectLst/>
                        <a:latin typeface="Calibri Light"/>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0" y="575496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52627"/>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3730" y="3359363"/>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7" descr="The Rocketeer - flickr - Kirk Talks to Spock about his Fez Addiction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380" y="2176363"/>
            <a:ext cx="12757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539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40</a:t>
            </a:fld>
            <a:endParaRPr lang="de-DE" altLang="de-DE"/>
          </a:p>
        </p:txBody>
      </p:sp>
    </p:spTree>
    <p:extLst>
      <p:ext uri="{BB962C8B-B14F-4D97-AF65-F5344CB8AC3E}">
        <p14:creationId xmlns:p14="http://schemas.microsoft.com/office/powerpoint/2010/main" val="715948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cs typeface="Times New Roman" panose="02020603050405020304" pitchFamily="18" charset="0"/>
              </a:rPr>
              <a:t>Studies show that many people with psychosis (but not all!) are more confident in false memories than people without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At the same time the confidence for true memories (i.e. things that really happened) is decreased in psychosis.</a:t>
            </a:r>
          </a:p>
          <a:p>
            <a:pPr marL="342900" lvl="0" indent="-342900" defTabSz="914400" fontAlgn="base">
              <a:buClr>
                <a:srgbClr val="000000"/>
              </a:buClr>
              <a:buFont typeface="WingDings"/>
              <a:buChar char=""/>
            </a:pPr>
            <a:r>
              <a:rPr lang="en-US" altLang="de-DE" sz="2400" dirty="0">
                <a:solidFill>
                  <a:srgbClr val="333333"/>
                </a:solidFill>
                <a:latin typeface="Calibri Light"/>
                <a:cs typeface="Times New Roman" panose="02020603050405020304" pitchFamily="18" charset="0"/>
              </a:rPr>
              <a:t>This may lead to difficulties differentiating true from false memories and may obstruct a healthy, realistic view of the environment.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41</a:t>
            </a:fld>
            <a:endParaRPr lang="de-DE" altLang="de-DE"/>
          </a:p>
        </p:txBody>
      </p:sp>
    </p:spTree>
    <p:extLst>
      <p:ext uri="{BB962C8B-B14F-4D97-AF65-F5344CB8AC3E}">
        <p14:creationId xmlns:p14="http://schemas.microsoft.com/office/powerpoint/2010/main" val="517345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memory errors promote misinterpretations during psychosis – examples</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42</a:t>
            </a:fld>
            <a:endParaRPr lang="de-DE" altLang="de-DE"/>
          </a:p>
        </p:txBody>
      </p:sp>
      <p:sp>
        <p:nvSpPr>
          <p:cNvPr id="88086" name="Rechteck 1"/>
          <p:cNvSpPr>
            <a:spLocks noChangeArrowheads="1"/>
          </p:cNvSpPr>
          <p:nvPr/>
        </p:nvSpPr>
        <p:spPr bwMode="auto">
          <a:xfrm>
            <a:off x="408954" y="590927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015936318"/>
              </p:ext>
            </p:extLst>
          </p:nvPr>
        </p:nvGraphicFramePr>
        <p:xfrm>
          <a:off x="408954" y="2203704"/>
          <a:ext cx="11376000" cy="33832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336793">
                  <a:extLst>
                    <a:ext uri="{9D8B030D-6E8A-4147-A177-3AD203B41FA5}">
                      <a16:colId xmlns:a16="http://schemas.microsoft.com/office/drawing/2014/main" val="20001"/>
                    </a:ext>
                  </a:extLst>
                </a:gridCol>
                <a:gridCol w="424720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False memory</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Actual situation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Argument with mother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000" b="0" i="0" u="none" strike="noStrike" cap="none" normalizeH="0" baseline="0">
                          <a:ln>
                            <a:noFill/>
                          </a:ln>
                          <a:solidFill>
                            <a:srgbClr val="333333"/>
                          </a:solidFill>
                          <a:effectLst/>
                          <a:latin typeface="Calibri Light"/>
                        </a:rPr>
                        <a:t>Remembering she said “You are not my daughter anymore!”.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Mother actually said: “I did not know you were like that!” – with time, the exact wording could not be remembered.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Group therapy session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No one cares about my problems.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Other participants did try to console in that situation but this was later forgotten.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latin typeface="Calibri Light"/>
              </a:rPr>
              <a:t>Again, you will be presented complex scenes.</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Exercise</a:t>
            </a: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err="1">
                <a:solidFill>
                  <a:srgbClr val="333333"/>
                </a:solidFill>
                <a:latin typeface="Calibri Light"/>
              </a:rPr>
              <a:t>Again</a:t>
            </a:r>
            <a:r>
              <a:rPr lang="de-DE" altLang="de-DE" sz="2400" dirty="0">
                <a:solidFill>
                  <a:srgbClr val="333333"/>
                </a:solidFill>
                <a:latin typeface="Calibri Light"/>
              </a:rPr>
              <a:t>, </a:t>
            </a:r>
            <a:r>
              <a:rPr lang="de-DE" altLang="de-DE" sz="2400" dirty="0" err="1">
                <a:solidFill>
                  <a:srgbClr val="333333"/>
                </a:solidFill>
                <a:latin typeface="Calibri Light"/>
              </a:rPr>
              <a:t>you</a:t>
            </a:r>
            <a:r>
              <a:rPr lang="de-DE" altLang="de-DE" sz="2400" dirty="0">
                <a:solidFill>
                  <a:srgbClr val="333333"/>
                </a:solidFill>
                <a:latin typeface="Calibri Light"/>
              </a:rPr>
              <a:t> will </a:t>
            </a:r>
            <a:r>
              <a:rPr lang="de-DE" altLang="de-DE" sz="2400" dirty="0" err="1">
                <a:solidFill>
                  <a:srgbClr val="333333"/>
                </a:solidFill>
                <a:latin typeface="Calibri Light"/>
              </a:rPr>
              <a:t>be</a:t>
            </a:r>
            <a:r>
              <a:rPr lang="de-DE" altLang="de-DE" sz="2400" dirty="0">
                <a:solidFill>
                  <a:srgbClr val="333333"/>
                </a:solidFill>
                <a:latin typeface="Calibri Light"/>
              </a:rPr>
              <a:t> </a:t>
            </a:r>
            <a:r>
              <a:rPr lang="de-DE" altLang="de-DE" sz="2400" dirty="0" err="1">
                <a:solidFill>
                  <a:srgbClr val="333333"/>
                </a:solidFill>
                <a:latin typeface="Calibri Light"/>
              </a:rPr>
              <a:t>presented</a:t>
            </a:r>
            <a:r>
              <a:rPr lang="de-DE" altLang="de-DE" sz="2400" dirty="0">
                <a:solidFill>
                  <a:srgbClr val="333333"/>
                </a:solidFill>
                <a:latin typeface="Calibri Light"/>
              </a:rPr>
              <a:t> </a:t>
            </a:r>
            <a:r>
              <a:rPr lang="de-DE" altLang="de-DE" sz="2400" dirty="0" err="1">
                <a:solidFill>
                  <a:srgbClr val="333333"/>
                </a:solidFill>
                <a:latin typeface="Calibri Light"/>
              </a:rPr>
              <a:t>complex</a:t>
            </a:r>
            <a:r>
              <a:rPr lang="de-DE" altLang="de-DE" sz="2400" dirty="0">
                <a:solidFill>
                  <a:srgbClr val="333333"/>
                </a:solidFill>
                <a:latin typeface="Calibri Light"/>
              </a:rPr>
              <a:t> </a:t>
            </a:r>
            <a:r>
              <a:rPr lang="de-DE" altLang="de-DE" sz="2400" dirty="0" err="1">
                <a:solidFill>
                  <a:srgbClr val="333333"/>
                </a:solidFill>
                <a:latin typeface="Calibri Light"/>
              </a:rPr>
              <a:t>scenes</a:t>
            </a:r>
            <a:r>
              <a:rPr lang="de-DE" altLang="de-DE" sz="2400" dirty="0">
                <a:solidFill>
                  <a:srgbClr val="333333"/>
                </a:solidFill>
                <a:latin typeface="Calibri Light"/>
              </a:rPr>
              <a:t>.</a:t>
            </a:r>
          </a:p>
          <a:p>
            <a:pPr marL="342900" indent="-342900" eaLnBrk="1" hangingPunct="1">
              <a:buClr>
                <a:srgbClr val="333333"/>
              </a:buClr>
              <a:buFont typeface="WingDings"/>
              <a:buChar char=""/>
            </a:pPr>
            <a:r>
              <a:rPr lang="de-DE" altLang="de-DE" sz="2400" dirty="0">
                <a:solidFill>
                  <a:srgbClr val="333333"/>
                </a:solidFill>
                <a:latin typeface="Calibri Light"/>
              </a:rPr>
              <a:t>Try to detect what has been shown and what has been left out.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44</a:t>
            </a:fld>
            <a:endParaRPr lang="de-DE" altLang="de-DE"/>
          </a:p>
        </p:txBody>
      </p:sp>
    </p:spTree>
    <p:extLst>
      <p:ext uri="{BB962C8B-B14F-4D97-AF65-F5344CB8AC3E}">
        <p14:creationId xmlns:p14="http://schemas.microsoft.com/office/powerpoint/2010/main" val="958779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45</a:t>
            </a:fld>
            <a:endParaRPr lang="de-DE" altLang="de-DE"/>
          </a:p>
        </p:txBody>
      </p:sp>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Kiosk</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9625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kiosk</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sausage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rubbish</a:t>
            </a:r>
            <a:r>
              <a:rPr lang="de-DE" altLang="de-DE" sz="2400" dirty="0">
                <a:solidFill>
                  <a:srgbClr val="333333"/>
                </a:solidFill>
                <a:latin typeface="Calibri Light"/>
              </a:rPr>
              <a:t> bin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price</a:t>
            </a:r>
            <a:r>
              <a:rPr lang="de-DE" altLang="de-DE" sz="2400" dirty="0">
                <a:solidFill>
                  <a:srgbClr val="333333"/>
                </a:solidFill>
                <a:latin typeface="Calibri Light"/>
              </a:rPr>
              <a:t> tags</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bottles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vendor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Kiosk</a:t>
            </a:r>
          </a:p>
        </p:txBody>
      </p:sp>
      <p:sp>
        <p:nvSpPr>
          <p:cNvPr id="9830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kiosk</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sausage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rubbish</a:t>
            </a:r>
            <a:r>
              <a:rPr lang="de-DE" altLang="de-DE" sz="2400" dirty="0">
                <a:solidFill>
                  <a:srgbClr val="004992"/>
                </a:solidFill>
                <a:latin typeface="Calibri Light"/>
              </a:rPr>
              <a:t> bin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price</a:t>
            </a:r>
            <a:r>
              <a:rPr lang="de-DE" altLang="de-DE" sz="2400" dirty="0">
                <a:solidFill>
                  <a:srgbClr val="004992"/>
                </a:solidFill>
                <a:latin typeface="Calibri Light"/>
              </a:rPr>
              <a:t> tags</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bottles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vendor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47</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48</a:t>
            </a:fld>
            <a:endParaRPr lang="de-DE" altLang="de-DE"/>
          </a:p>
        </p:txBody>
      </p:sp>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Garden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0240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flower bed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tree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spade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hose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Garden</a:t>
            </a:r>
          </a:p>
        </p:txBody>
      </p:sp>
      <p:sp>
        <p:nvSpPr>
          <p:cNvPr id="10445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watering can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sunflowers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flower bed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tree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spade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rake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hose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50</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83CB78FB-552A-4070-8380-FEE937FADCEB}" type="slidenum">
              <a:rPr lang="de-DE" altLang="de-DE" smtClean="0"/>
              <a:pPr>
                <a:defRPr/>
              </a:pPr>
              <a:t>51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sz="180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30773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8210571" y="51292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ea typeface="Arial Unicode MS" panose="020B0604020202020204" pitchFamily="34" charset="-128"/>
                <a:cs typeface="Arial Unicode MS" panose="020B0604020202020204" pitchFamily="34" charset="-128"/>
              </a:rPr>
              <a:t>© geobra Brandstätter </a:t>
            </a:r>
            <a:endParaRPr lang="de-DE" altLang="de-DE" sz="8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52</a:t>
            </a:fld>
            <a:endParaRPr lang="de-DE" altLang="de-DE"/>
          </a:p>
        </p:txBody>
      </p:sp>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09571" name="Rectangle 3"/>
          <p:cNvSpPr>
            <a:spLocks noGrp="1" noChangeArrowheads="1"/>
          </p:cNvSpPr>
          <p:nvPr>
            <p:ph idx="1"/>
          </p:nvPr>
        </p:nvSpPr>
        <p:spPr/>
        <p:txBody>
          <a:bodyPr>
            <a:noAutofit/>
          </a:bodyPr>
          <a:lstStyle/>
          <a:p>
            <a:pPr eaLnBrk="1" hangingPunct="1">
              <a:lnSpc>
                <a:spcPct val="90000"/>
              </a:lnSpc>
              <a:buFont typeface="Wingdings" panose="05000000000000000000" pitchFamily="2" charset="2"/>
              <a:buNone/>
            </a:pPr>
            <a:r>
              <a:rPr lang="de-DE" altLang="de-DE" sz="2400" dirty="0">
                <a:solidFill>
                  <a:srgbClr val="333333"/>
                </a:solidFill>
                <a:latin typeface="Calibri Light"/>
              </a:rPr>
              <a:t>What do you see in a typical classroom?</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Classroom</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1161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rucksack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Classroom</a:t>
            </a:r>
          </a:p>
        </p:txBody>
      </p:sp>
      <p:sp>
        <p:nvSpPr>
          <p:cNvPr id="11366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rucksack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books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benches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chair</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blackboard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teacher´s bag</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55</a:t>
            </a:fld>
            <a:endParaRPr lang="de-DE" altLang="de-DE"/>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56</a:t>
            </a:fld>
            <a:endParaRPr lang="de-DE" alt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Fisherman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17762"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bucket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button</a:t>
            </a:r>
            <a:r>
              <a:rPr lang="de-DE" altLang="de-DE" sz="2400" dirty="0">
                <a:solidFill>
                  <a:srgbClr val="333333"/>
                </a:solidFill>
                <a:latin typeface="Calibri Light"/>
              </a:rPr>
              <a:t>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a:t>
            </a:r>
            <a:r>
              <a:rPr lang="de-DE" altLang="de-DE" sz="2400" dirty="0" err="1">
                <a:solidFill>
                  <a:srgbClr val="333333"/>
                </a:solidFill>
                <a:latin typeface="Calibri Light"/>
              </a:rPr>
              <a:t>sign</a:t>
            </a:r>
            <a:r>
              <a:rPr lang="de-DE" altLang="de-DE" sz="2400" dirty="0">
                <a:solidFill>
                  <a:srgbClr val="333333"/>
                </a:solidFill>
                <a:latin typeface="Calibri Light"/>
              </a:rPr>
              <a:t> on </a:t>
            </a:r>
            <a:r>
              <a:rPr lang="de-DE" altLang="de-DE" sz="2400" dirty="0" err="1">
                <a:solidFill>
                  <a:srgbClr val="333333"/>
                </a:solidFill>
                <a:latin typeface="Calibri Light"/>
              </a:rPr>
              <a:t>boat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fishing</a:t>
            </a:r>
            <a:r>
              <a:rPr lang="de-DE" altLang="de-DE" sz="2400" dirty="0">
                <a:solidFill>
                  <a:srgbClr val="333333"/>
                </a:solidFill>
                <a:latin typeface="Calibri Light"/>
              </a:rPr>
              <a:t> </a:t>
            </a:r>
            <a:r>
              <a:rPr lang="de-DE" altLang="de-DE" sz="2400" dirty="0" err="1">
                <a:solidFill>
                  <a:srgbClr val="333333"/>
                </a:solidFill>
                <a:latin typeface="Calibri Light"/>
              </a:rPr>
              <a:t>rod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red</a:t>
            </a:r>
            <a:r>
              <a:rPr lang="de-DE" altLang="de-DE" sz="2400" dirty="0">
                <a:solidFill>
                  <a:srgbClr val="333333"/>
                </a:solidFill>
                <a:latin typeface="Calibri Light"/>
              </a:rPr>
              <a:t> </a:t>
            </a:r>
            <a:r>
              <a:rPr lang="de-DE" altLang="de-DE" sz="2400" dirty="0" err="1">
                <a:solidFill>
                  <a:srgbClr val="333333"/>
                </a:solidFill>
                <a:latin typeface="Calibri Light"/>
              </a:rPr>
              <a:t>jumper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Fisherman</a:t>
            </a:r>
          </a:p>
        </p:txBody>
      </p:sp>
      <p:sp>
        <p:nvSpPr>
          <p:cNvPr id="119811"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bucket</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button</a:t>
            </a:r>
            <a:r>
              <a:rPr lang="de-DE" altLang="de-DE" sz="2400" dirty="0">
                <a:solidFill>
                  <a:srgbClr val="333333"/>
                </a:solidFill>
                <a:latin typeface="Calibri Light"/>
              </a:rPr>
              <a:t> on hat</a:t>
            </a:r>
          </a:p>
          <a:p>
            <a:pPr marL="342900" indent="-342900" eaLnBrk="1" hangingPunct="1">
              <a:lnSpc>
                <a:spcPct val="100000"/>
              </a:lnSpc>
              <a:spcBef>
                <a:spcPts val="1200"/>
              </a:spcBef>
              <a:buClr>
                <a:srgbClr val="333333"/>
              </a:buClr>
              <a:buFont typeface="WingDings"/>
              <a:buChar char=""/>
            </a:pPr>
            <a:r>
              <a:rPr lang="en-CA" altLang="de-DE" sz="2400">
                <a:solidFill>
                  <a:srgbClr val="333333"/>
                </a:solidFill>
                <a:latin typeface="Calibri Light"/>
              </a:rPr>
              <a:t>“Sport”</a:t>
            </a:r>
            <a:r>
              <a:rPr lang="de-DE" altLang="de-DE" sz="2400">
                <a:solidFill>
                  <a:srgbClr val="333333"/>
                </a:solidFill>
                <a:latin typeface="Calibri Light"/>
              </a:rPr>
              <a:t> </a:t>
            </a:r>
            <a:r>
              <a:rPr lang="de-DE" altLang="de-DE" sz="2400" dirty="0" err="1">
                <a:solidFill>
                  <a:srgbClr val="333333"/>
                </a:solidFill>
                <a:latin typeface="Calibri Light"/>
              </a:rPr>
              <a:t>sign</a:t>
            </a:r>
            <a:r>
              <a:rPr lang="de-DE" altLang="de-DE" sz="2400" dirty="0">
                <a:solidFill>
                  <a:srgbClr val="333333"/>
                </a:solidFill>
                <a:latin typeface="Calibri Light"/>
              </a:rPr>
              <a:t> on </a:t>
            </a:r>
            <a:r>
              <a:rPr lang="de-DE" altLang="de-DE" sz="2400" dirty="0" err="1">
                <a:solidFill>
                  <a:srgbClr val="333333"/>
                </a:solidFill>
                <a:latin typeface="Calibri Light"/>
              </a:rPr>
              <a:t>boat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fishing</a:t>
            </a:r>
            <a:r>
              <a:rPr lang="de-DE" altLang="de-DE" sz="2400" dirty="0">
                <a:solidFill>
                  <a:srgbClr val="004992"/>
                </a:solidFill>
                <a:latin typeface="Calibri Light"/>
              </a:rPr>
              <a:t> </a:t>
            </a:r>
            <a:r>
              <a:rPr lang="de-DE" altLang="de-DE" sz="2400" dirty="0" err="1">
                <a:solidFill>
                  <a:srgbClr val="004992"/>
                </a:solidFill>
                <a:latin typeface="Calibri Light"/>
              </a:rPr>
              <a:t>rod</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red</a:t>
            </a:r>
            <a:r>
              <a:rPr lang="de-DE" altLang="de-DE" sz="2400" dirty="0">
                <a:solidFill>
                  <a:srgbClr val="333333"/>
                </a:solidFill>
                <a:latin typeface="Calibri Light"/>
              </a:rPr>
              <a:t> </a:t>
            </a:r>
            <a:r>
              <a:rPr lang="de-DE" altLang="de-DE" sz="2400" dirty="0" err="1">
                <a:solidFill>
                  <a:srgbClr val="333333"/>
                </a:solidFill>
                <a:latin typeface="Calibri Light"/>
              </a:rPr>
              <a:t>jumper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fish</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58</a:t>
            </a:fld>
            <a:endParaRPr lang="de-DE" altLang="de-DE"/>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59</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23907" name="Rectangle 3"/>
          <p:cNvSpPr>
            <a:spLocks noGrp="1" noChangeArrowheads="1"/>
          </p:cNvSpPr>
          <p:nvPr>
            <p:ph idx="1"/>
          </p:nvPr>
        </p:nvSpPr>
        <p:spPr/>
        <p:txBody>
          <a:bodyPr>
            <a:noAutofit/>
          </a:bodyPr>
          <a:lstStyle/>
          <a:p>
            <a:pPr eaLnBrk="1" hangingPunct="1">
              <a:lnSpc>
                <a:spcPct val="90000"/>
              </a:lnSpc>
              <a:buFont typeface="Wingdings" panose="05000000000000000000" pitchFamily="2" charset="2"/>
              <a:buNone/>
            </a:pPr>
            <a:r>
              <a:rPr lang="de-DE" altLang="de-DE" sz="2400" dirty="0">
                <a:solidFill>
                  <a:srgbClr val="333333"/>
                </a:solidFill>
                <a:latin typeface="Calibri Light"/>
              </a:rPr>
              <a:t>What do you typically see at a road crossing?</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a:p>
            <a:pPr>
              <a:lnSpc>
                <a:spcPct val="90000"/>
              </a:lnSpc>
            </a:pPr>
            <a:r>
              <a:rPr lang="de-DE" altLang="de-DE" sz="2400" dirty="0">
                <a:solidFill>
                  <a:srgbClr val="333333"/>
                </a:solidFill>
                <a:latin typeface="Calibri Light"/>
              </a:rPr>
              <a:t> …</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Road crossing</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2595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cars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policeman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child</a:t>
            </a:r>
            <a:r>
              <a:rPr lang="de-DE" altLang="de-DE" sz="2400" dirty="0">
                <a:solidFill>
                  <a:srgbClr val="333333"/>
                </a:solidFill>
                <a:latin typeface="Calibri Light"/>
              </a:rPr>
              <a:t> on a bike</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elderly</a:t>
            </a:r>
            <a:r>
              <a:rPr lang="de-DE" altLang="de-DE" sz="2400" dirty="0">
                <a:solidFill>
                  <a:srgbClr val="333333"/>
                </a:solidFill>
                <a:latin typeface="Calibri Light"/>
              </a:rPr>
              <a:t> </a:t>
            </a:r>
            <a:r>
              <a:rPr lang="de-DE" altLang="de-DE" sz="2400" dirty="0" err="1">
                <a:solidFill>
                  <a:srgbClr val="333333"/>
                </a:solidFill>
                <a:latin typeface="Calibri Light"/>
              </a:rPr>
              <a:t>woman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green</a:t>
            </a:r>
            <a:r>
              <a:rPr lang="de-DE" altLang="de-DE" sz="2400" dirty="0">
                <a:solidFill>
                  <a:srgbClr val="333333"/>
                </a:solidFill>
                <a:latin typeface="Calibri Light"/>
              </a:rPr>
              <a:t> </a:t>
            </a:r>
            <a:r>
              <a:rPr lang="de-DE" altLang="de-DE" sz="2400" dirty="0" err="1">
                <a:solidFill>
                  <a:srgbClr val="333333"/>
                </a:solidFill>
                <a:latin typeface="Calibri Light"/>
              </a:rPr>
              <a:t>traffic</a:t>
            </a:r>
            <a:r>
              <a:rPr lang="de-DE" altLang="de-DE" sz="2400" dirty="0">
                <a:solidFill>
                  <a:srgbClr val="333333"/>
                </a:solidFill>
                <a:latin typeface="Calibri Light"/>
              </a:rPr>
              <a:t> light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zebra</a:t>
            </a:r>
            <a:r>
              <a:rPr lang="de-DE" altLang="de-DE" sz="2400" dirty="0">
                <a:solidFill>
                  <a:srgbClr val="333333"/>
                </a:solidFill>
                <a:latin typeface="Calibri Light"/>
              </a:rPr>
              <a:t> </a:t>
            </a:r>
            <a:r>
              <a:rPr lang="de-DE" altLang="de-DE" sz="2400" dirty="0" err="1">
                <a:solidFill>
                  <a:srgbClr val="333333"/>
                </a:solidFill>
                <a:latin typeface="Calibri Light"/>
              </a:rPr>
              <a:t>crossing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stop</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city</a:t>
            </a:r>
            <a:r>
              <a:rPr lang="de-DE" altLang="de-DE" sz="2400" dirty="0">
                <a:solidFill>
                  <a:srgbClr val="333333"/>
                </a:solidFill>
                <a:latin typeface="Calibri Light"/>
              </a:rPr>
              <a:t> </a:t>
            </a:r>
            <a:r>
              <a:rPr lang="de-DE" altLang="de-DE" sz="2400" dirty="0" err="1">
                <a:solidFill>
                  <a:srgbClr val="333333"/>
                </a:solidFill>
                <a:latin typeface="Calibri Light"/>
              </a:rPr>
              <a:t>skyline</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Road crossing</a:t>
            </a:r>
            <a:endParaRPr lang="de-DE" altLang="de-DE" sz="3600" dirty="0">
              <a:latin typeface="Calibri Light"/>
            </a:endParaRPr>
          </a:p>
        </p:txBody>
      </p:sp>
      <p:sp>
        <p:nvSpPr>
          <p:cNvPr id="12800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cars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policeman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child</a:t>
            </a:r>
            <a:r>
              <a:rPr lang="de-DE" altLang="de-DE" sz="2400" dirty="0">
                <a:solidFill>
                  <a:srgbClr val="333333"/>
                </a:solidFill>
                <a:latin typeface="Calibri Light"/>
              </a:rPr>
              <a:t> on a bike</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elderly</a:t>
            </a:r>
            <a:r>
              <a:rPr lang="de-DE" altLang="de-DE" sz="2400" dirty="0">
                <a:solidFill>
                  <a:srgbClr val="333333"/>
                </a:solidFill>
                <a:latin typeface="Calibri Light"/>
              </a:rPr>
              <a:t> </a:t>
            </a:r>
            <a:r>
              <a:rPr lang="de-DE" altLang="de-DE" sz="2400" dirty="0" err="1">
                <a:solidFill>
                  <a:srgbClr val="333333"/>
                </a:solidFill>
                <a:latin typeface="Calibri Light"/>
              </a:rPr>
              <a:t>woman</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green</a:t>
            </a:r>
            <a:r>
              <a:rPr lang="de-DE" altLang="de-DE" sz="2400" dirty="0">
                <a:solidFill>
                  <a:srgbClr val="004992"/>
                </a:solidFill>
                <a:latin typeface="Calibri Light"/>
              </a:rPr>
              <a:t> </a:t>
            </a:r>
            <a:r>
              <a:rPr lang="de-DE" altLang="de-DE" sz="2400" dirty="0" err="1">
                <a:solidFill>
                  <a:srgbClr val="004992"/>
                </a:solidFill>
                <a:latin typeface="Calibri Light"/>
              </a:rPr>
              <a:t>traffic</a:t>
            </a:r>
            <a:r>
              <a:rPr lang="de-DE" altLang="de-DE" sz="2400" dirty="0">
                <a:solidFill>
                  <a:srgbClr val="004992"/>
                </a:solidFill>
                <a:latin typeface="Calibri Light"/>
              </a:rPr>
              <a:t> light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zebra</a:t>
            </a:r>
            <a:r>
              <a:rPr lang="de-DE" altLang="de-DE" sz="2400" dirty="0">
                <a:solidFill>
                  <a:srgbClr val="333333"/>
                </a:solidFill>
                <a:latin typeface="Calibri Light"/>
              </a:rPr>
              <a:t> </a:t>
            </a:r>
            <a:r>
              <a:rPr lang="de-DE" altLang="de-DE" sz="2400" dirty="0" err="1">
                <a:solidFill>
                  <a:srgbClr val="333333"/>
                </a:solidFill>
                <a:latin typeface="Calibri Light"/>
              </a:rPr>
              <a:t>crossing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stop</a:t>
            </a:r>
            <a:r>
              <a:rPr lang="de-DE" altLang="de-DE" sz="2400" dirty="0">
                <a:solidFill>
                  <a:srgbClr val="333333"/>
                </a:solidFill>
                <a:latin typeface="Calibri Light"/>
              </a:rPr>
              <a:t> </a:t>
            </a:r>
            <a:r>
              <a:rPr lang="de-DE" altLang="de-DE" sz="2400" dirty="0" err="1">
                <a:solidFill>
                  <a:srgbClr val="333333"/>
                </a:solidFill>
                <a:latin typeface="Calibri Light"/>
              </a:rPr>
              <a:t>sign</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city</a:t>
            </a:r>
            <a:r>
              <a:rPr lang="de-DE" altLang="de-DE" sz="2400" dirty="0">
                <a:solidFill>
                  <a:srgbClr val="333333"/>
                </a:solidFill>
                <a:latin typeface="Calibri Light"/>
              </a:rPr>
              <a:t> </a:t>
            </a:r>
            <a:r>
              <a:rPr lang="de-DE" altLang="de-DE" sz="2400" dirty="0" err="1">
                <a:solidFill>
                  <a:srgbClr val="333333"/>
                </a:solidFill>
                <a:latin typeface="Calibri Light"/>
              </a:rPr>
              <a:t>skyline</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62</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63</a:t>
            </a:fld>
            <a:endParaRPr lang="de-DE" altLang="de-DE"/>
          </a:p>
        </p:txBody>
      </p:sp>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32099"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latin typeface="Calibri Light"/>
              </a:rPr>
              <a:t>What do you typically find on a playground?</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Playground</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3414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roundabout</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trees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Playground</a:t>
            </a:r>
          </a:p>
        </p:txBody>
      </p:sp>
      <p:sp>
        <p:nvSpPr>
          <p:cNvPr id="13619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slide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roundabout</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kite</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skateboard</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latin typeface="Calibri Light"/>
              </a:rPr>
              <a:t>ball</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trees</a:t>
            </a:r>
          </a:p>
          <a:p>
            <a:pPr marL="342900" indent="-342900" eaLnBrk="1" hangingPunct="1">
              <a:lnSpc>
                <a:spcPct val="100000"/>
              </a:lnSpc>
              <a:spcBef>
                <a:spcPts val="1200"/>
              </a:spcBef>
              <a:buClr>
                <a:srgbClr val="004992"/>
              </a:buClr>
              <a:buFont typeface="WingDings"/>
              <a:buChar char=""/>
            </a:pPr>
            <a:r>
              <a:rPr lang="de-DE" altLang="de-DE" sz="2000">
                <a:solidFill>
                  <a:srgbClr val="004992"/>
                </a:solidFill>
                <a:latin typeface="Calibri Light"/>
              </a:rPr>
              <a:t>swing</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toys</a:t>
            </a:r>
          </a:p>
          <a:p>
            <a:pPr marL="342900" indent="-342900" eaLnBrk="1" hangingPunct="1">
              <a:lnSpc>
                <a:spcPct val="100000"/>
              </a:lnSpc>
              <a:spcBef>
                <a:spcPts val="1200"/>
              </a:spcBef>
              <a:buClr>
                <a:srgbClr val="333333"/>
              </a:buClr>
              <a:buFont typeface="WingDings"/>
              <a:buChar char=""/>
            </a:pPr>
            <a:r>
              <a:rPr lang="de-DE" altLang="de-DE" sz="2000">
                <a:solidFill>
                  <a:srgbClr val="333333"/>
                </a:solidFill>
                <a:latin typeface="Calibri Light"/>
              </a:rPr>
              <a:t>sandbox</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66</a:t>
            </a:fld>
            <a:endParaRPr lang="de-DE" altLang="de-DE"/>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67</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Wedding</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40290"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best</a:t>
            </a:r>
            <a:r>
              <a:rPr lang="de-DE" altLang="de-DE" sz="2400" dirty="0">
                <a:solidFill>
                  <a:srgbClr val="333333"/>
                </a:solidFill>
                <a:latin typeface="Calibri Light"/>
              </a:rPr>
              <a:t> man</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bridal</a:t>
            </a:r>
            <a:r>
              <a:rPr lang="de-DE" altLang="de-DE" sz="2400" dirty="0">
                <a:solidFill>
                  <a:srgbClr val="333333"/>
                </a:solidFill>
                <a:latin typeface="Calibri Light"/>
              </a:rPr>
              <a:t> </a:t>
            </a:r>
            <a:r>
              <a:rPr lang="de-DE" altLang="de-DE" sz="2400" dirty="0" err="1">
                <a:solidFill>
                  <a:srgbClr val="333333"/>
                </a:solidFill>
                <a:latin typeface="Calibri Light"/>
              </a:rPr>
              <a:t>veil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Wedding</a:t>
            </a:r>
          </a:p>
        </p:txBody>
      </p:sp>
      <p:sp>
        <p:nvSpPr>
          <p:cNvPr id="142339"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church</a:t>
            </a:r>
            <a:r>
              <a:rPr lang="de-DE" altLang="de-DE" sz="2400" dirty="0">
                <a:solidFill>
                  <a:srgbClr val="333333"/>
                </a:solidFill>
                <a:latin typeface="Calibri Light"/>
              </a:rPr>
              <a:t> </a:t>
            </a:r>
            <a:r>
              <a:rPr lang="de-DE" altLang="de-DE" sz="2400" dirty="0" err="1">
                <a:solidFill>
                  <a:srgbClr val="333333"/>
                </a:solidFill>
                <a:latin typeface="Calibri Light"/>
              </a:rPr>
              <a:t>windows</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best</a:t>
            </a:r>
            <a:r>
              <a:rPr lang="de-DE" altLang="de-DE" sz="2400" dirty="0">
                <a:solidFill>
                  <a:srgbClr val="004992"/>
                </a:solidFill>
                <a:latin typeface="Calibri Light"/>
              </a:rPr>
              <a:t> man</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bridal</a:t>
            </a:r>
            <a:r>
              <a:rPr lang="de-DE" altLang="de-DE" sz="2400" dirty="0">
                <a:solidFill>
                  <a:srgbClr val="004992"/>
                </a:solidFill>
                <a:latin typeface="Calibri Light"/>
              </a:rPr>
              <a:t> </a:t>
            </a:r>
            <a:r>
              <a:rPr lang="de-DE" altLang="de-DE" sz="2400" dirty="0" err="1">
                <a:solidFill>
                  <a:srgbClr val="004992"/>
                </a:solidFill>
                <a:latin typeface="Calibri Light"/>
              </a:rPr>
              <a:t>veil</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girl</a:t>
            </a:r>
            <a:r>
              <a:rPr lang="de-DE" altLang="de-DE" sz="2400" dirty="0">
                <a:solidFill>
                  <a:srgbClr val="333333"/>
                </a:solidFill>
                <a:latin typeface="Calibri Light"/>
              </a:rPr>
              <a:t> </a:t>
            </a:r>
            <a:r>
              <a:rPr lang="de-DE" altLang="de-DE" sz="2400" dirty="0" err="1">
                <a:solidFill>
                  <a:srgbClr val="333333"/>
                </a:solidFill>
                <a:latin typeface="Calibri Light"/>
              </a:rPr>
              <a:t>with</a:t>
            </a:r>
            <a:r>
              <a:rPr lang="de-DE" altLang="de-DE" sz="2400" dirty="0">
                <a:solidFill>
                  <a:srgbClr val="333333"/>
                </a:solidFill>
                <a:latin typeface="Calibri Light"/>
              </a:rPr>
              <a:t> </a:t>
            </a:r>
            <a:r>
              <a:rPr lang="de-DE" altLang="de-DE" sz="2400" dirty="0" err="1">
                <a:solidFill>
                  <a:srgbClr val="333333"/>
                </a:solidFill>
                <a:latin typeface="Calibri Light"/>
              </a:rPr>
              <a:t>flowers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benches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door</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69</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70</a:t>
            </a:fld>
            <a:endParaRPr lang="de-DE" altLang="de-DE"/>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Football</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46434"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scoreboard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sidelines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player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football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fans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advertisement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Football</a:t>
            </a:r>
          </a:p>
        </p:txBody>
      </p:sp>
      <p:sp>
        <p:nvSpPr>
          <p:cNvPr id="148483"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scoreboard</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goal</a:t>
            </a:r>
          </a:p>
          <a:p>
            <a:pPr marL="342900" indent="-342900" eaLnBrk="1" hangingPunct="1">
              <a:lnSpc>
                <a:spcPct val="100000"/>
              </a:lnSpc>
              <a:spcBef>
                <a:spcPts val="1200"/>
              </a:spcBef>
              <a:buClr>
                <a:srgbClr val="004992"/>
              </a:buClr>
              <a:buFont typeface="WingDings"/>
              <a:buChar char=""/>
            </a:pPr>
            <a:r>
              <a:rPr lang="de-DE" altLang="de-DE" sz="2400">
                <a:solidFill>
                  <a:srgbClr val="004992"/>
                </a:solidFill>
                <a:latin typeface="Calibri Light"/>
              </a:rPr>
              <a:t>sidelines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player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football</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fans</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advertisement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flags</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72</a:t>
            </a:fld>
            <a:endParaRPr lang="de-DE" altLang="de-DE"/>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73</a:t>
            </a:fld>
            <a:endParaRPr lang="de-DE" altLang="de-DE"/>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On the moon</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5257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oxygen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moon</a:t>
            </a:r>
            <a:r>
              <a:rPr lang="de-DE" altLang="de-DE" sz="2400" dirty="0">
                <a:solidFill>
                  <a:srgbClr val="333333"/>
                </a:solidFill>
                <a:latin typeface="Calibri Light"/>
              </a:rPr>
              <a:t> </a:t>
            </a:r>
            <a:r>
              <a:rPr lang="de-DE" altLang="de-DE" sz="2400" dirty="0" err="1">
                <a:solidFill>
                  <a:srgbClr val="333333"/>
                </a:solidFill>
                <a:latin typeface="Calibri Light"/>
              </a:rPr>
              <a:t>craters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a:t>
            </a:r>
            <a:r>
              <a:rPr lang="de-DE" altLang="de-DE" sz="2400" dirty="0" err="1">
                <a:solidFill>
                  <a:srgbClr val="333333"/>
                </a:solidFill>
                <a:latin typeface="Calibri Light"/>
              </a:rPr>
              <a:t>nozzle</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a:t>
            </a:r>
            <a:br>
              <a:rPr lang="de-DE" altLang="de-DE" sz="2400" dirty="0">
                <a:solidFill>
                  <a:srgbClr val="333333"/>
                </a:solidFill>
                <a:latin typeface="Calibri Light"/>
              </a:rPr>
            </a:br>
            <a:r>
              <a:rPr lang="de-DE" altLang="de-DE" sz="2400" dirty="0">
                <a:solidFill>
                  <a:srgbClr val="333333"/>
                </a:solidFill>
                <a:latin typeface="Calibri Light"/>
              </a:rPr>
              <a:t>planet in the background</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On the moon</a:t>
            </a:r>
          </a:p>
        </p:txBody>
      </p:sp>
      <p:sp>
        <p:nvSpPr>
          <p:cNvPr id="154627"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rocket stand</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oxygen</a:t>
            </a:r>
            <a:r>
              <a:rPr lang="de-DE" altLang="de-DE" sz="2400" dirty="0">
                <a:solidFill>
                  <a:srgbClr val="333333"/>
                </a:solidFill>
                <a:latin typeface="Calibri Light"/>
              </a:rPr>
              <a:t> tank</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helmet</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moon</a:t>
            </a:r>
            <a:r>
              <a:rPr lang="de-DE" altLang="de-DE" sz="2400" dirty="0">
                <a:solidFill>
                  <a:srgbClr val="004992"/>
                </a:solidFill>
                <a:latin typeface="Calibri Light"/>
              </a:rPr>
              <a:t> </a:t>
            </a:r>
            <a:r>
              <a:rPr lang="de-DE" altLang="de-DE" sz="2400" dirty="0" err="1">
                <a:solidFill>
                  <a:srgbClr val="004992"/>
                </a:solidFill>
                <a:latin typeface="Calibri Light"/>
              </a:rPr>
              <a:t>craters</a:t>
            </a:r>
            <a:endParaRPr lang="de-DE" altLang="de-DE" sz="2400" dirty="0">
              <a:solidFill>
                <a:srgbClr val="004992"/>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rocket </a:t>
            </a:r>
            <a:r>
              <a:rPr lang="de-DE" altLang="de-DE" sz="2400" dirty="0" err="1">
                <a:solidFill>
                  <a:srgbClr val="004992"/>
                </a:solidFill>
                <a:latin typeface="Calibri Light"/>
              </a:rPr>
              <a:t>nozzle</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crescent-shaped</a:t>
            </a:r>
            <a:br>
              <a:rPr lang="de-DE" altLang="de-DE" sz="2400" dirty="0">
                <a:solidFill>
                  <a:srgbClr val="333333"/>
                </a:solidFill>
                <a:latin typeface="Calibri Light"/>
              </a:rPr>
            </a:br>
            <a:r>
              <a:rPr lang="de-DE" altLang="de-DE" sz="2400" dirty="0">
                <a:solidFill>
                  <a:srgbClr val="333333"/>
                </a:solidFill>
                <a:latin typeface="Calibri Light"/>
              </a:rPr>
              <a:t>planet in the background</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75</a:t>
            </a:fld>
            <a:endParaRPr lang="de-DE" altLang="de-DE"/>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76</a:t>
            </a:fld>
            <a:endParaRPr lang="de-DE" altLang="de-DE"/>
          </a:p>
        </p:txBody>
      </p:sp>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Rescue</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64866"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err="1">
                <a:solidFill>
                  <a:srgbClr val="333333"/>
                </a:solidFill>
                <a:latin typeface="Calibri Light"/>
              </a:rPr>
              <a:t>capsized</a:t>
            </a:r>
            <a:r>
              <a:rPr lang="de-DE" altLang="de-DE" sz="2400">
                <a:solidFill>
                  <a:srgbClr val="333333"/>
                </a:solidFill>
                <a:latin typeface="Calibri Light"/>
              </a:rPr>
              <a:t>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life</a:t>
            </a:r>
            <a:r>
              <a:rPr lang="de-DE" altLang="de-DE" sz="2400" dirty="0">
                <a:solidFill>
                  <a:srgbClr val="333333"/>
                </a:solidFill>
                <a:latin typeface="Calibri Light"/>
              </a:rPr>
              <a:t>-belt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Rescue</a:t>
            </a:r>
          </a:p>
        </p:txBody>
      </p:sp>
      <p:sp>
        <p:nvSpPr>
          <p:cNvPr id="166915"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helicopter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rubber</a:t>
            </a:r>
            <a:r>
              <a:rPr lang="de-DE" altLang="de-DE" sz="2400" dirty="0">
                <a:solidFill>
                  <a:srgbClr val="333333"/>
                </a:solidFill>
                <a:latin typeface="Calibri Light"/>
              </a:rPr>
              <a:t> </a:t>
            </a:r>
            <a:r>
              <a:rPr lang="de-DE" altLang="de-DE" sz="2400" dirty="0" err="1">
                <a:solidFill>
                  <a:srgbClr val="333333"/>
                </a:solidFill>
                <a:latin typeface="Calibri Light"/>
              </a:rPr>
              <a:t>dinghy</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diver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err="1">
                <a:solidFill>
                  <a:srgbClr val="004992"/>
                </a:solidFill>
                <a:latin typeface="Calibri Light"/>
              </a:rPr>
              <a:t>capsized</a:t>
            </a:r>
            <a:r>
              <a:rPr lang="de-DE" altLang="de-DE" sz="2400">
                <a:solidFill>
                  <a:srgbClr val="004992"/>
                </a:solidFill>
                <a:latin typeface="Calibri Light"/>
              </a:rPr>
              <a:t> boat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water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stretcher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life</a:t>
            </a:r>
            <a:r>
              <a:rPr lang="de-DE" altLang="de-DE" sz="2400" dirty="0">
                <a:solidFill>
                  <a:srgbClr val="004992"/>
                </a:solidFill>
                <a:latin typeface="Calibri Light"/>
              </a:rPr>
              <a:t>-belt</a:t>
            </a: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pilot</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78</a:t>
            </a:fld>
            <a:endParaRPr lang="de-DE" altLang="de-DE"/>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1"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ChangeArrowheads="1"/>
          </p:cNvSpPr>
          <p:nvPr/>
        </p:nvSpPr>
        <p:spPr bwMode="auto">
          <a:xfrm>
            <a:off x="8716587" y="5476876"/>
            <a:ext cx="294716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a:solidFill>
                  <a:srgbClr val="333333"/>
                </a:solidFill>
                <a:latin typeface="Calibri Light"/>
              </a:rPr>
              <a:t>© geobra Brandstätter </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79</a:t>
            </a:fld>
            <a:endParaRPr lang="de-DE" altLang="de-DE"/>
          </a:p>
        </p:txBody>
      </p:sp>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Brainstorming</a:t>
            </a:r>
            <a:endParaRPr lang="de-DE" altLang="de-DE" sz="3600" dirty="0">
              <a:latin typeface="Calibri Light"/>
            </a:endParaRPr>
          </a:p>
        </p:txBody>
      </p:sp>
      <p:sp>
        <p:nvSpPr>
          <p:cNvPr id="171011" name="Rectangle 3"/>
          <p:cNvSpPr>
            <a:spLocks noGrp="1" noChangeArrowheads="1"/>
          </p:cNvSpPr>
          <p:nvPr>
            <p:ph idx="1"/>
          </p:nvPr>
        </p:nvSpPr>
        <p:spPr/>
        <p:txBody>
          <a:bodyPr>
            <a:noAutofit/>
          </a:bodyPr>
          <a:lstStyle/>
          <a:p>
            <a:pPr eaLnBrk="1" hangingPunct="1">
              <a:buFont typeface="Wingdings" panose="05000000000000000000" pitchFamily="2" charset="2"/>
              <a:buNone/>
            </a:pPr>
            <a:r>
              <a:rPr lang="de-DE" altLang="de-DE" sz="2400" dirty="0">
                <a:solidFill>
                  <a:srgbClr val="333333"/>
                </a:solidFill>
                <a:latin typeface="Calibri Light"/>
              </a:rPr>
              <a:t>What do you typically see at a construction site?</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a:p>
            <a:pPr eaLnBrk="1" hangingPunct="1">
              <a:buFont typeface="Wingdings" panose="05000000000000000000" pitchFamily="2" charset="2"/>
              <a:buNone/>
            </a:pPr>
            <a:r>
              <a:rPr lang="de-DE" altLang="de-DE" sz="2400" dirty="0">
                <a:solidFill>
                  <a:srgbClr val="333333"/>
                </a:solidFill>
                <a:latin typeface="Calibri Light"/>
              </a:rPr>
              <a:t>...</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Road works</a:t>
            </a:r>
            <a:br>
              <a:rPr lang="en-US" altLang="de-DE" sz="3600">
                <a:solidFill>
                  <a:srgbClr val="004992"/>
                </a:solidFill>
                <a:latin typeface="Calibri Light"/>
              </a:rPr>
            </a:br>
            <a:r>
              <a:rPr lang="en-US" altLang="de-DE">
                <a:solidFill>
                  <a:srgbClr val="004992"/>
                </a:solidFill>
                <a:latin typeface="Calibri Light"/>
              </a:rPr>
              <a:t>What did you see? How confident are you?</a:t>
            </a:r>
            <a:endParaRPr lang="de-DE" altLang="de-DE" dirty="0">
              <a:solidFill>
                <a:srgbClr val="004992"/>
              </a:solidFill>
              <a:latin typeface="Calibri Light"/>
            </a:endParaRPr>
          </a:p>
        </p:txBody>
      </p:sp>
      <p:sp>
        <p:nvSpPr>
          <p:cNvPr id="173058" name="Rectangle 3"/>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wheelbarrow</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barrier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excavator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jackhammer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shovel</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err="1">
                <a:solidFill>
                  <a:srgbClr val="333333"/>
                </a:solidFill>
                <a:latin typeface="Calibri Light"/>
              </a:rPr>
              <a:t>stop</a:t>
            </a:r>
            <a:r>
              <a:rPr lang="de-DE" altLang="de-DE" sz="2400">
                <a:solidFill>
                  <a:srgbClr val="333333"/>
                </a:solidFill>
                <a:latin typeface="Calibri Light"/>
              </a:rPr>
              <a:t> sign</a:t>
            </a: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Road works</a:t>
            </a:r>
            <a:endParaRPr lang="de-DE" altLang="de-DE" sz="3600" dirty="0">
              <a:latin typeface="Calibri Light"/>
            </a:endParaRPr>
          </a:p>
        </p:txBody>
      </p:sp>
      <p:sp>
        <p:nvSpPr>
          <p:cNvPr id="175109" name="Rectangle 9"/>
          <p:cNvSpPr>
            <a:spLocks noGrp="1" noChangeArrowheads="1"/>
          </p:cNvSpPr>
          <p:nvPr>
            <p:ph idx="1"/>
          </p:nvPr>
        </p:nvSpPr>
        <p:spPr>
          <a:xfrm>
            <a:off x="411480" y="2203704"/>
            <a:ext cx="11338560" cy="4251960"/>
          </a:xfrm>
        </p:spPr>
        <p:txBody>
          <a:bodyPr>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pipes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wheelbarrow</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barrier</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latin typeface="Calibri Light"/>
              </a:rPr>
              <a:t>excavator</a:t>
            </a:r>
            <a:endParaRPr lang="de-DE" altLang="de-DE" sz="2400" dirty="0">
              <a:solidFill>
                <a:srgbClr val="004992"/>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jackhammer</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latin typeface="Calibri Light"/>
              </a:rPr>
              <a:t>shovel</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err="1">
                <a:solidFill>
                  <a:srgbClr val="004992"/>
                </a:solidFill>
                <a:latin typeface="Calibri Light"/>
              </a:rPr>
              <a:t>stop</a:t>
            </a:r>
            <a:r>
              <a:rPr lang="de-DE" altLang="de-DE" sz="2400">
                <a:solidFill>
                  <a:srgbClr val="004992"/>
                </a:solidFill>
                <a:latin typeface="Calibri Light"/>
              </a:rPr>
              <a:t> sign</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3" name="Slide Number Placeholder 2"/>
          <p:cNvSpPr>
            <a:spLocks noGrp="1"/>
          </p:cNvSpPr>
          <p:nvPr>
            <p:ph type="sldNum" sz="quarter" idx="12"/>
          </p:nvPr>
        </p:nvSpPr>
        <p:spPr/>
        <p:txBody>
          <a:bodyPr/>
          <a:lstStyle/>
          <a:p>
            <a:pPr>
              <a:defRPr/>
            </a:pPr>
            <a:fld id="{83CB78FB-552A-4070-8380-FEE937FADCEB}" type="slidenum">
              <a:rPr lang="de-DE" altLang="de-DE" smtClean="0"/>
              <a:pPr>
                <a:defRPr/>
              </a:pPr>
              <a:t>82</a:t>
            </a:fld>
            <a:endParaRPr lang="de-DE" altLang="de-DE"/>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0"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not</a:t>
            </a:r>
            <a:r>
              <a:rPr lang="es-ES" altLang="de-DE" sz="1800" b="1" dirty="0">
                <a:latin typeface="Calibri Light"/>
              </a:rPr>
              <a:t> </a:t>
            </a:r>
            <a:r>
              <a:rPr lang="es-ES" altLang="de-DE" sz="1800" b="1" dirty="0" err="1">
                <a:latin typeface="Calibri Light"/>
              </a:rPr>
              <a:t>presented</a:t>
            </a:r>
            <a:endParaRPr lang="de-DE" altLang="de-DE" sz="1800" b="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84</a:t>
            </a:fld>
            <a:endParaRPr lang="de-DE" altLang="de-DE"/>
          </a:p>
        </p:txBody>
      </p:sp>
    </p:spTree>
    <p:extLst>
      <p:ext uri="{BB962C8B-B14F-4D97-AF65-F5344CB8AC3E}">
        <p14:creationId xmlns:p14="http://schemas.microsoft.com/office/powerpoint/2010/main" val="2834708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pPr>
            <a:r>
              <a:rPr lang="en-US" altLang="de-DE" sz="2400" b="1" dirty="0">
                <a:solidFill>
                  <a:srgbClr val="333333"/>
                </a:solidFill>
                <a:latin typeface="Calibri Light"/>
                <a:cs typeface="Times New Roman" panose="02020603050405020304" pitchFamily="18" charset="0"/>
              </a:rPr>
              <a:t>Learning Objectives:</a:t>
            </a:r>
          </a:p>
          <a:p>
            <a:pPr marL="342900" lvl="0"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Our memories can play tricks on us!</a:t>
            </a:r>
            <a:br>
              <a:rPr lang="en-US" altLang="de-DE" sz="2400" dirty="0">
                <a:solidFill>
                  <a:srgbClr val="004992"/>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Especially for important events (quarrel, eyewitness testimony etc.), keep in mind:</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If you </a:t>
            </a:r>
            <a:r>
              <a:rPr lang="en-US" altLang="de-DE" sz="2400" i="1" dirty="0">
                <a:solidFill>
                  <a:srgbClr val="333333"/>
                </a:solidFill>
                <a:latin typeface="Calibri Light"/>
                <a:cs typeface="Times New Roman" panose="02020603050405020304" pitchFamily="18" charset="0"/>
              </a:rPr>
              <a:t>cannot</a:t>
            </a:r>
            <a:r>
              <a:rPr lang="en-US" altLang="de-DE" sz="2400" dirty="0">
                <a:solidFill>
                  <a:srgbClr val="333333"/>
                </a:solidFill>
                <a:latin typeface="Calibri Light"/>
                <a:cs typeface="Times New Roman" panose="02020603050405020304" pitchFamily="18" charset="0"/>
              </a:rPr>
              <a:t> remember </a:t>
            </a:r>
            <a:r>
              <a:rPr lang="en-US" altLang="de-DE" sz="2400" i="1" dirty="0">
                <a:solidFill>
                  <a:srgbClr val="333333"/>
                </a:solidFill>
                <a:latin typeface="Calibri Light"/>
                <a:cs typeface="Times New Roman" panose="02020603050405020304" pitchFamily="18" charset="0"/>
              </a:rPr>
              <a:t>vivid </a:t>
            </a:r>
            <a:r>
              <a:rPr lang="en-US" altLang="de-DE" sz="2400" dirty="0">
                <a:solidFill>
                  <a:srgbClr val="333333"/>
                </a:solidFill>
                <a:latin typeface="Calibri Light"/>
                <a:cs typeface="Times New Roman" panose="02020603050405020304" pitchFamily="18" charset="0"/>
              </a:rPr>
              <a:t>details about an event:</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Don’t be too sure that your recollection is true.</a:t>
            </a:r>
          </a:p>
          <a:p>
            <a:pPr marL="774827" lvl="3" indent="-342900" defTabSz="914400" fontAlgn="base">
              <a:lnSpc>
                <a:spcPct val="100000"/>
              </a:lnSpc>
              <a:spcBef>
                <a:spcPts val="1200"/>
              </a:spcBef>
              <a:buClr>
                <a:srgbClr val="333333"/>
              </a:buClr>
              <a:buFont typeface="WingDings"/>
              <a:buChar char=""/>
            </a:pPr>
            <a:r>
              <a:rPr lang="en-US" altLang="de-DE" sz="2400" dirty="0">
                <a:solidFill>
                  <a:srgbClr val="004992"/>
                </a:solidFill>
                <a:latin typeface="Calibri Light"/>
                <a:cs typeface="Times New Roman" panose="02020603050405020304" pitchFamily="18" charset="0"/>
              </a:rPr>
              <a:t>Seek additional information (e.g. a witness).</a:t>
            </a:r>
            <a:br>
              <a:rPr lang="en-US" altLang="de-DE" sz="2400" dirty="0">
                <a:solidFill>
                  <a:srgbClr val="004992"/>
                </a:solidFill>
                <a:latin typeface="Calibri Light"/>
                <a:cs typeface="Times New Roman" panose="02020603050405020304" pitchFamily="18" charset="0"/>
              </a:rPr>
            </a:br>
            <a:r>
              <a:rPr lang="en-US" altLang="de-DE" sz="2400" u="sng" dirty="0">
                <a:solidFill>
                  <a:srgbClr val="333333"/>
                </a:solidFill>
                <a:latin typeface="Calibri Light"/>
                <a:cs typeface="Times New Roman" panose="02020603050405020304" pitchFamily="18" charset="0"/>
              </a:rPr>
              <a:t>Example</a:t>
            </a:r>
            <a:r>
              <a:rPr lang="en-US" altLang="de-DE" sz="2400" dirty="0">
                <a:solidFill>
                  <a:srgbClr val="333333"/>
                </a:solidFill>
                <a:latin typeface="Calibri Light"/>
                <a:cs typeface="Times New Roman" panose="02020603050405020304" pitchFamily="18" charset="0"/>
              </a:rPr>
              <a:t>: You had a quarrel with someone and </a:t>
            </a:r>
            <a:r>
              <a:rPr lang="en-US" altLang="de-DE" sz="2400" i="1" dirty="0">
                <a:solidFill>
                  <a:srgbClr val="333333"/>
                </a:solidFill>
                <a:latin typeface="Calibri Light"/>
                <a:cs typeface="Times New Roman" panose="02020603050405020304" pitchFamily="18" charset="0"/>
              </a:rPr>
              <a:t>vaguely </a:t>
            </a:r>
            <a:r>
              <a:rPr lang="en-US" altLang="de-DE" sz="2400" dirty="0">
                <a:solidFill>
                  <a:srgbClr val="333333"/>
                </a:solidFill>
                <a:latin typeface="Calibri Light"/>
                <a:cs typeface="Times New Roman" panose="02020603050405020304" pitchFamily="18" charset="0"/>
              </a:rPr>
              <a:t>remember that he/she made insulting remarks to you. Consider that your memory may have played tricks on you or that your recollection may be distorted. Also, ask people who were present </a:t>
            </a:r>
            <a:r>
              <a:rPr lang="de-DE" altLang="de-DE" sz="2400" dirty="0">
                <a:solidFill>
                  <a:srgbClr val="333333"/>
                </a:solidFill>
                <a:latin typeface="Calibri Light"/>
                <a:cs typeface="Times New Roman" panose="02020603050405020304" pitchFamily="18" charset="0"/>
              </a:rPr>
              <a:t>at </a:t>
            </a:r>
            <a:r>
              <a:rPr lang="en-US" altLang="de-DE" sz="2400" dirty="0">
                <a:solidFill>
                  <a:srgbClr val="333333"/>
                </a:solidFill>
                <a:latin typeface="Calibri Light"/>
                <a:cs typeface="Times New Roman" panose="02020603050405020304" pitchFamily="18" charset="0"/>
              </a:rPr>
              <a:t>the occasion.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85</a:t>
            </a:fld>
            <a:endParaRPr lang="de-DE" altLang="de-DE"/>
          </a:p>
        </p:txBody>
      </p:sp>
    </p:spTree>
    <p:extLst>
      <p:ext uri="{BB962C8B-B14F-4D97-AF65-F5344CB8AC3E}">
        <p14:creationId xmlns:p14="http://schemas.microsoft.com/office/powerpoint/2010/main" val="80272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Example: </a:t>
            </a:r>
            <a:r>
              <a:rPr lang="de-DE" altLang="de-DE" sz="2000" dirty="0">
                <a:solidFill>
                  <a:srgbClr val="333333"/>
                </a:solidFill>
                <a:latin typeface="Calibri Light"/>
                <a:cs typeface="Arial" panose="020B0604020202020204" pitchFamily="34" charset="0"/>
              </a:rPr>
              <a:t>Philip is convinced that someone has stolen his bike.</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Background: </a:t>
            </a:r>
            <a:r>
              <a:rPr lang="de-DE" altLang="de-DE" sz="2000" dirty="0">
                <a:solidFill>
                  <a:srgbClr val="333333"/>
                </a:solidFill>
                <a:latin typeface="Calibri Light"/>
                <a:cs typeface="Arial" panose="020B0604020202020204" pitchFamily="34" charset="0"/>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But: </a:t>
            </a:r>
            <a:r>
              <a:rPr lang="de-DE" altLang="de-DE" sz="2000" dirty="0">
                <a:solidFill>
                  <a:srgbClr val="333333"/>
                </a:solidFill>
                <a:latin typeface="Calibri Light"/>
                <a:cs typeface="Arial" panose="020B0604020202020204" pitchFamily="34" charset="0"/>
              </a:rPr>
              <a:t>In the telephone booth, Philip puts his hand into his pocket and notices the bicycle key. He suddenly remembers that he himself left the bike in front of the supermarket.</a:t>
            </a:r>
            <a:endParaRPr lang="en-AU" altLang="de-DE" sz="20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87</a:t>
            </a:fld>
            <a:endParaRPr lang="de-DE" altLang="de-DE"/>
          </a:p>
        </p:txBody>
      </p:sp>
    </p:spTree>
    <p:extLst>
      <p:ext uri="{BB962C8B-B14F-4D97-AF65-F5344CB8AC3E}">
        <p14:creationId xmlns:p14="http://schemas.microsoft.com/office/powerpoint/2010/main" val="23091358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During psychosis people are prone to remember things that did not happen at all or happened in a different way.</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Example: </a:t>
            </a:r>
            <a:r>
              <a:rPr lang="de-DE" altLang="de-DE" sz="2000" dirty="0">
                <a:solidFill>
                  <a:srgbClr val="333333"/>
                </a:solidFill>
                <a:latin typeface="Calibri Light"/>
                <a:cs typeface="Arial" panose="020B0604020202020204" pitchFamily="34" charset="0"/>
              </a:rPr>
              <a:t>Philip is convinced that someone has stolen his bike.</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Background: </a:t>
            </a:r>
            <a:r>
              <a:rPr lang="de-DE" altLang="de-DE" sz="2000" dirty="0">
                <a:solidFill>
                  <a:srgbClr val="333333"/>
                </a:solidFill>
                <a:latin typeface="Calibri Light"/>
                <a:cs typeface="Arial" panose="020B0604020202020204" pitchFamily="34" charset="0"/>
              </a:rPr>
              <a:t>His bicycle is not in front of his door as usual and he is 100% certain that he left it there last night. He then sees his locked bike in front of the supermarket next door, and is about to call the police as he suspects the burglar is in the supermarket. For him, the incident is yet another indication for a conspiracy since his wallet was stolen 3 weeks ago.</a:t>
            </a:r>
          </a:p>
          <a:p>
            <a:pPr lvl="0" defTabSz="914400" fontAlgn="base">
              <a:lnSpc>
                <a:spcPct val="100000"/>
              </a:lnSpc>
              <a:spcBef>
                <a:spcPts val="1200"/>
              </a:spcBef>
            </a:pPr>
            <a:r>
              <a:rPr lang="de-DE" altLang="de-DE" sz="2000" dirty="0">
                <a:solidFill>
                  <a:srgbClr val="004992"/>
                </a:solidFill>
                <a:latin typeface="Calibri Light"/>
                <a:cs typeface="Arial" panose="020B0604020202020204" pitchFamily="34" charset="0"/>
              </a:rPr>
              <a:t>But: </a:t>
            </a:r>
            <a:r>
              <a:rPr lang="de-DE" altLang="de-DE" sz="2000" dirty="0">
                <a:solidFill>
                  <a:srgbClr val="333333"/>
                </a:solidFill>
                <a:latin typeface="Calibri Light"/>
                <a:cs typeface="Arial" panose="020B0604020202020204" pitchFamily="34" charset="0"/>
              </a:rPr>
              <a:t>In the telephone booth, Philip puts his hand into his pocket and notices the bicycle key. He suddenly remembers that he himself left the bike in front of the supermarket.</a:t>
            </a:r>
            <a:endParaRPr lang="en-AU"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False memories are more likely to arise when one is afraid or under a lot of pressure. Before drawing consequential conclusions: Think carefully whether your assumptions are objective and well-founded! Also take into account: In comparison to real memories, false memories are often hazy!</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88</a:t>
            </a:fld>
            <a:endParaRPr lang="de-DE" altLang="de-DE"/>
          </a:p>
        </p:txBody>
      </p:sp>
    </p:spTree>
    <p:extLst>
      <p:ext uri="{BB962C8B-B14F-4D97-AF65-F5344CB8AC3E}">
        <p14:creationId xmlns:p14="http://schemas.microsoft.com/office/powerpoint/2010/main" val="37102367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83CB78FB-552A-4070-8380-FEE937FADCEB}" type="slidenum">
              <a:rPr lang="de-DE" altLang="de-DE" smtClean="0"/>
              <a:pPr>
                <a:defRPr/>
              </a:pPr>
              <a:t>89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9811642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5 – Memory</a:t>
            </a:r>
          </a:p>
        </p:txBody>
      </p:sp>
      <p:sp>
        <p:nvSpPr>
          <p:cNvPr id="4" name="Slide Number Placeholder 3"/>
          <p:cNvSpPr>
            <a:spLocks noGrp="1"/>
          </p:cNvSpPr>
          <p:nvPr>
            <p:ph type="sldNum" sz="quarter" idx="12"/>
          </p:nvPr>
        </p:nvSpPr>
        <p:spPr/>
        <p:txBody>
          <a:bodyPr/>
          <a:lstStyle/>
          <a:p>
            <a:pPr>
              <a:defRPr/>
            </a:pPr>
            <a:fld id="{635544EF-7395-443E-872E-01BA0080F32E}" type="slidenum">
              <a:rPr lang="de-DE" altLang="de-DE" smtClean="0"/>
              <a:pPr>
                <a:defRPr/>
              </a:pPr>
              <a:t>90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41944067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einer katalanischen Landschaft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Edited by/Editiert v. Michael B. Miller</a:t>
                      </a:r>
                      <a:endParaRPr kumimoji="0" lang="en-US"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4136</Words>
  <Application>Microsoft Office PowerPoint</Application>
  <PresentationFormat>Benutzerdefiniert</PresentationFormat>
  <Paragraphs>774</Paragraphs>
  <Slides>90</Slides>
  <Notes>90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90</vt:i4>
      </vt:variant>
    </vt:vector>
  </HeadingPairs>
  <TitlesOfParts>
    <vt:vector size="99" baseType="lpstr">
      <vt:lpstr>Arial</vt:lpstr>
      <vt:lpstr>Calibri</vt:lpstr>
      <vt:lpstr>Calibri Light</vt:lpstr>
      <vt:lpstr>Symbol</vt:lpstr>
      <vt:lpstr>Times New Roman</vt:lpstr>
      <vt:lpstr>Verdana</vt:lpstr>
      <vt:lpstr>Wingdings</vt:lpstr>
      <vt:lpstr>Wingdings</vt:lpstr>
      <vt:lpstr>UKE_PPT-Vorlage_16zu9</vt:lpstr>
      <vt:lpstr>MCT 5 A – Memory</vt:lpstr>
      <vt:lpstr>Memory</vt:lpstr>
      <vt:lpstr>Memory</vt:lpstr>
      <vt:lpstr>Memory</vt:lpstr>
      <vt:lpstr>Memory</vt:lpstr>
      <vt:lpstr>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How can I improve my memory?</vt:lpstr>
      <vt:lpstr>Do we all perceive and remember the same?</vt:lpstr>
      <vt:lpstr>Please pay attention to differences relating to colour and size in the paintings. Are there aspects that the artists have painted differently or have even omitted?</vt:lpstr>
      <vt:lpstr>Every person perceives things differently! Like in the three paintings: The same landscape is depicted but with different emphases!</vt:lpstr>
      <vt:lpstr>Exercise</vt:lpstr>
      <vt:lpstr>Exercise</vt:lpstr>
      <vt:lpstr>Exercise</vt:lpstr>
      <vt:lpstr>PowerPoint-Präsentation</vt:lpstr>
      <vt:lpstr>At the beach What did you see? How confident are you?</vt:lpstr>
      <vt:lpstr>At the beach</vt:lpstr>
      <vt:lpstr>PowerPoint-Präsentation</vt:lpstr>
      <vt:lpstr>Station What did you see? How confident are you?</vt:lpstr>
      <vt:lpstr>Station</vt:lpstr>
      <vt:lpstr>False memories in everyday life</vt:lpstr>
      <vt:lpstr>False memories in everyday life</vt:lpstr>
      <vt:lpstr>False memories in everyday life</vt:lpstr>
      <vt:lpstr>Types of memory errors</vt:lpstr>
      <vt:lpstr>Types of memory errors</vt:lpstr>
      <vt:lpstr>Types of memory errors</vt:lpstr>
      <vt:lpstr>Types of memory errors</vt:lpstr>
      <vt:lpstr>False memories</vt:lpstr>
      <vt:lpstr>False memories</vt:lpstr>
      <vt:lpstr>False memories</vt:lpstr>
      <vt:lpstr>False memories</vt:lpstr>
      <vt:lpstr>Why are we doing this?</vt:lpstr>
      <vt:lpstr>Why are we doing this?</vt:lpstr>
      <vt:lpstr>Why are we doing this?</vt:lpstr>
      <vt:lpstr>How memory errors promote misinterpretations during psychosis – examples</vt:lpstr>
      <vt:lpstr>Exercise</vt:lpstr>
      <vt:lpstr>Exercise</vt:lpstr>
      <vt:lpstr>PowerPoint-Präsentation</vt:lpstr>
      <vt:lpstr>Kiosk What did you see? How confident are you?</vt:lpstr>
      <vt:lpstr>Kiosk</vt:lpstr>
      <vt:lpstr>PowerPoint-Präsentation</vt:lpstr>
      <vt:lpstr>Garden What did you see? How confident are you?</vt:lpstr>
      <vt:lpstr>Garden</vt:lpstr>
      <vt:lpstr>optional: Video Clip</vt:lpstr>
      <vt:lpstr>PowerPoint-Präsentation</vt:lpstr>
      <vt:lpstr>Brainstorming</vt:lpstr>
      <vt:lpstr>Classroom What did you see? How confident are you?</vt:lpstr>
      <vt:lpstr>Classroom</vt:lpstr>
      <vt:lpstr>PowerPoint-Präsentation</vt:lpstr>
      <vt:lpstr>Fisherman What did you see? How confident are you?</vt:lpstr>
      <vt:lpstr>Fisherman</vt:lpstr>
      <vt:lpstr>PowerPoint-Präsentation</vt:lpstr>
      <vt:lpstr>Brainstorming</vt:lpstr>
      <vt:lpstr>Road crossing What did you see? How confident are you?</vt:lpstr>
      <vt:lpstr>Road crossing</vt:lpstr>
      <vt:lpstr>PowerPoint-Präsentation</vt:lpstr>
      <vt:lpstr>Brainstorming</vt:lpstr>
      <vt:lpstr>Playground What did you see? How confident are you?</vt:lpstr>
      <vt:lpstr>Playground</vt:lpstr>
      <vt:lpstr>PowerPoint-Präsentation</vt:lpstr>
      <vt:lpstr>Wedding What did you see? How confident are you?</vt:lpstr>
      <vt:lpstr>Wedding</vt:lpstr>
      <vt:lpstr>PowerPoint-Präsentation</vt:lpstr>
      <vt:lpstr>Football What did you see? How confident are you?</vt:lpstr>
      <vt:lpstr>Football</vt:lpstr>
      <vt:lpstr>PowerPoint-Präsentation</vt:lpstr>
      <vt:lpstr>On the moon What did you see? How confident are you?</vt:lpstr>
      <vt:lpstr>On the moon</vt:lpstr>
      <vt:lpstr>PowerPoint-Präsentation</vt:lpstr>
      <vt:lpstr>Rescue What did you see? How confident are you?</vt:lpstr>
      <vt:lpstr>Rescue</vt:lpstr>
      <vt:lpstr>PowerPoint-Präsentation</vt:lpstr>
      <vt:lpstr>Brainstorming</vt:lpstr>
      <vt:lpstr>Road works What did you see? How confident are you?</vt:lpstr>
      <vt:lpstr>Road works</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281</cp:revision>
  <dcterms:created xsi:type="dcterms:W3CDTF">2004-06-30T16:15:23Z</dcterms:created>
  <dcterms:modified xsi:type="dcterms:W3CDTF">2025-01-09T19:09:32Z</dcterms:modified>
</cp:coreProperties>
</file>