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A2_576CD7C8.xml" ContentType="application/vnd.ms-powerpoint.comments+xml"/>
  <Override PartName="/ppt/notesSlides/notesSlide4.xml" ContentType="application/vnd.openxmlformats-officedocument.presentationml.notesSlide+xml"/>
  <Override PartName="/ppt/comments/modernComment_1A3_3CBEB2F2.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A6_DC25D349.xml" ContentType="application/vnd.ms-powerpoint.comments+xml"/>
  <Override PartName="/ppt/notesSlides/notesSlide13.xml" ContentType="application/vnd.openxmlformats-officedocument.presentationml.notesSlide+xml"/>
  <Override PartName="/ppt/comments/modernComment_14C_0.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A9_CE9AB411.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modernComment_194_A9269A94.xml" ContentType="application/vnd.ms-powerpoint.comments+xml"/>
  <Override PartName="/ppt/notesSlides/notesSlide32.xml" ContentType="application/vnd.openxmlformats-officedocument.presentationml.notesSlide+xml"/>
  <Override PartName="/ppt/comments/modernComment_1AC_50873C27.xml" ContentType="application/vnd.ms-powerpoint.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1" r:id="rId2"/>
    <p:sldMasterId id="2147483694" r:id="rId3"/>
    <p:sldMasterId id="2147483707" r:id="rId4"/>
    <p:sldMasterId id="2147483720" r:id="rId5"/>
  </p:sldMasterIdLst>
  <p:notesMasterIdLst>
    <p:notesMasterId r:id="rId45"/>
  </p:notesMasterIdLst>
  <p:sldIdLst>
    <p:sldId id="402" r:id="rId6"/>
    <p:sldId id="417" r:id="rId7"/>
    <p:sldId id="418" r:id="rId8"/>
    <p:sldId id="419" r:id="rId9"/>
    <p:sldId id="420" r:id="rId10"/>
    <p:sldId id="421" r:id="rId11"/>
    <p:sldId id="384" r:id="rId12"/>
    <p:sldId id="377" r:id="rId13"/>
    <p:sldId id="410" r:id="rId14"/>
    <p:sldId id="262" r:id="rId15"/>
    <p:sldId id="372" r:id="rId16"/>
    <p:sldId id="263" r:id="rId17"/>
    <p:sldId id="422" r:id="rId18"/>
    <p:sldId id="332" r:id="rId19"/>
    <p:sldId id="424" r:id="rId20"/>
    <p:sldId id="425" r:id="rId21"/>
    <p:sldId id="426" r:id="rId22"/>
    <p:sldId id="340" r:id="rId23"/>
    <p:sldId id="427" r:id="rId24"/>
    <p:sldId id="342" r:id="rId25"/>
    <p:sldId id="395" r:id="rId26"/>
    <p:sldId id="396" r:id="rId27"/>
    <p:sldId id="345" r:id="rId28"/>
    <p:sldId id="365" r:id="rId29"/>
    <p:sldId id="364" r:id="rId30"/>
    <p:sldId id="386" r:id="rId31"/>
    <p:sldId id="349" r:id="rId32"/>
    <p:sldId id="350" r:id="rId33"/>
    <p:sldId id="351" r:id="rId34"/>
    <p:sldId id="352" r:id="rId35"/>
    <p:sldId id="354" r:id="rId36"/>
    <p:sldId id="380" r:id="rId37"/>
    <p:sldId id="385" r:id="rId38"/>
    <p:sldId id="389" r:id="rId39"/>
    <p:sldId id="404" r:id="rId40"/>
    <p:sldId id="428" r:id="rId41"/>
    <p:sldId id="400" r:id="rId42"/>
    <p:sldId id="408" r:id="rId43"/>
    <p:sldId id="409" r:id="rId44"/>
  </p:sldIdLst>
  <p:sldSz cx="12195175"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120" userDrawn="1">
          <p15:clr>
            <a:srgbClr val="A4A3A4"/>
          </p15:clr>
        </p15:guide>
        <p15:guide id="4" pos="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F39207-5DD5-254F-162F-3B68BB336917}" name="Borgmann, Lisa (Stud. FPN)" initials="" userId="S::l.borgmann@student.maastrichtuniversity.nl::ae9147ca-98c4-477c-bf00-4a8fe269dce3" providerId="AD"/>
  <p188:author id="{DFAEE575-2B0C-C289-FEC3-C13AE6091D8E}" name="Steffen Moritz" initials="SM" userId="S::steffen.moritz@uni-hamburg.de::b80c5fcd-94b3-4b66-b437-6d8ec55f1fe7" providerId="AD"/>
  <p188:author id="{9C33E37C-7389-85D7-EB4B-CDB0257CEA82}" name="Kathy McKay" initials="KLM" userId="Kathy McKay"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 id="4" name="Steffenmoritz" initials="S" lastIdx="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FFFF"/>
    <a:srgbClr val="000000"/>
    <a:srgbClr val="336600"/>
    <a:srgbClr val="0066CC"/>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67" autoAdjust="0"/>
    <p:restoredTop sz="93282" autoAdjust="0"/>
  </p:normalViewPr>
  <p:slideViewPr>
    <p:cSldViewPr snapToGrid="0">
      <p:cViewPr varScale="1">
        <p:scale>
          <a:sx n="100" d="100"/>
          <a:sy n="100" d="100"/>
        </p:scale>
        <p:origin x="168" y="192"/>
      </p:cViewPr>
      <p:guideLst>
        <p:guide orient="horz" pos="4319"/>
        <p:guide/>
        <p:guide pos="120"/>
        <p:guide pos="160"/>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omments/modernComment_1A2_576CD7C8.xml><?xml version="1.0" encoding="utf-8"?>
<p188:cmLst xmlns:a="http://schemas.openxmlformats.org/drawingml/2006/main" xmlns:r="http://schemas.openxmlformats.org/officeDocument/2006/relationships" xmlns:p188="http://schemas.microsoft.com/office/powerpoint/2018/8/main">
  <p188:cm id="{CFF855A3-D43E-3746-8D48-0A6C01EBB29F}" authorId="{9C33E37C-7389-85D7-EB4B-CDB0257CEA82}" status="resolved" created="2024-01-30T16:28:37.451" complete="100000">
    <pc:sldMkLst xmlns:pc="http://schemas.microsoft.com/office/powerpoint/2013/main/command">
      <pc:docMk/>
      <pc:sldMk cId="854192274" sldId="393"/>
    </pc:sldMkLst>
    <p188:txBody>
      <a:bodyPr/>
      <a:lstStyle/>
      <a:p>
        <a:r>
          <a:rPr lang="en-US"/>
          <a:t>The capitalization of the headings was inconsistent. I've changed some so they are not capitalized as titles.</a:t>
        </a:r>
      </a:p>
    </p188:txBody>
    <p188:extLst>
      <p:ext xmlns:p="http://schemas.openxmlformats.org/presentationml/2006/main" uri="{57CB4572-C831-44C2-8A1C-0ADB6CCDFE69}">
        <p223:reactions xmlns:p223="http://schemas.microsoft.com/office/powerpoint/2022/03/main">
          <p223:rxn type="👍">
            <p223:instance time="2024-02-04T09:24:40.239" authorId="{FCF39207-5DD5-254F-162F-3B68BB336917}"/>
          </p223:rxn>
        </p223:reactions>
      </p:ext>
    </p188:extLst>
  </p188:cm>
</p188:cmLst>
</file>

<file path=ppt/comments/modernComment_1A3_3CBEB2F2.xml><?xml version="1.0" encoding="utf-8"?>
<p188:cmLst xmlns:a="http://schemas.openxmlformats.org/drawingml/2006/main" xmlns:r="http://schemas.openxmlformats.org/officeDocument/2006/relationships" xmlns:p188="http://schemas.microsoft.com/office/powerpoint/2018/8/main">
  <p188:cm id="{4F3FA48E-00B1-3E4C-AD79-726E312D9DDD}" authorId="{9C33E37C-7389-85D7-EB4B-CDB0257CEA82}" status="resolved" created="2024-01-30T16:28:37.451" complete="100000">
    <pc:sldMkLst xmlns:pc="http://schemas.microsoft.com/office/powerpoint/2013/main/command">
      <pc:docMk/>
      <pc:sldMk cId="854192274" sldId="393"/>
    </pc:sldMkLst>
    <p188:txBody>
      <a:bodyPr/>
      <a:lstStyle/>
      <a:p>
        <a:r>
          <a:rPr lang="en-US"/>
          <a:t>The capitalization of the headings was inconsistent. I've changed some so they are not capitalized as titles.</a:t>
        </a:r>
      </a:p>
    </p188:txBody>
    <p188:extLst>
      <p:ext xmlns:p="http://schemas.openxmlformats.org/presentationml/2006/main" uri="{57CB4572-C831-44C2-8A1C-0ADB6CCDFE69}">
        <p223:reactions xmlns:p223="http://schemas.microsoft.com/office/powerpoint/2022/03/main">
          <p223:rxn type="👍">
            <p223:instance time="2024-02-04T09:24:40.239" authorId="{FCF39207-5DD5-254F-162F-3B68BB336917}"/>
          </p223:rxn>
        </p223:reactions>
      </p:ext>
    </p188:extLst>
  </p188:cm>
</p188:cmLst>
</file>

<file path=ppt/comments/modernComment_1A6_DC25D349.xml><?xml version="1.0" encoding="utf-8"?>
<p188:cmLst xmlns:a="http://schemas.openxmlformats.org/drawingml/2006/main" xmlns:r="http://schemas.openxmlformats.org/officeDocument/2006/relationships" xmlns:p188="http://schemas.microsoft.com/office/powerpoint/2018/8/main">
  <p188:cm id="{48EF032C-B24D-7947-86E5-886A8B35600F}" authorId="{9C33E37C-7389-85D7-EB4B-CDB0257CEA82}" status="resolved" created="2024-01-30T16:40:36.704">
    <ac:txMkLst xmlns:ac="http://schemas.microsoft.com/office/drawing/2013/main/command">
      <pc:docMk xmlns:pc="http://schemas.microsoft.com/office/powerpoint/2013/main/command"/>
      <pc:sldMk xmlns:pc="http://schemas.microsoft.com/office/powerpoint/2013/main/command" cId="3693466441" sldId="422"/>
      <ac:spMk id="4" creationId="{EAEF5AA5-F902-0EC2-0276-4A128017FECC}"/>
      <ac:txMk cp="44" len="22">
        <ac:context len="98" hash="1344489588"/>
      </ac:txMk>
    </ac:txMkLst>
    <p188:pos x="3733800" y="752856"/>
    <p188:txBody>
      <a:bodyPr/>
      <a:lstStyle/>
      <a:p>
        <a:r>
          <a:rPr lang="en-US"/>
          <a:t>Okay?</a:t>
        </a:r>
      </a:p>
    </p188:txBody>
  </p188:cm>
</p188:cmLst>
</file>

<file path=ppt/comments/modernComment_1A9_CE9AB411.xml><?xml version="1.0" encoding="utf-8"?>
<p188:cmLst xmlns:a="http://schemas.openxmlformats.org/drawingml/2006/main" xmlns:r="http://schemas.openxmlformats.org/officeDocument/2006/relationships" xmlns:p188="http://schemas.microsoft.com/office/powerpoint/2018/8/main">
  <p188:cm id="{B69FAF0C-C6F5-3344-BB86-0225173E76E0}" authorId="{9C33E37C-7389-85D7-EB4B-CDB0257CEA82}" status="resolved" created="2024-01-30T16:40:36.704">
    <ac:txMkLst xmlns:ac="http://schemas.microsoft.com/office/drawing/2013/main/command">
      <pc:docMk xmlns:pc="http://schemas.microsoft.com/office/powerpoint/2013/main/command"/>
      <pc:sldMk xmlns:pc="http://schemas.microsoft.com/office/powerpoint/2013/main/command" cId="3466245137" sldId="425"/>
      <ac:spMk id="4" creationId="{C5118B8A-8F7B-F7EF-5260-C44F54D39F47}"/>
      <ac:txMk cp="0">
        <ac:context len="124" hash="1534053272"/>
      </ac:txMk>
    </ac:txMkLst>
    <p188:pos x="3733800" y="752856"/>
    <p188:txBody>
      <a:bodyPr/>
      <a:lstStyle/>
      <a:p>
        <a:r>
          <a:rPr lang="en-US"/>
          <a:t>Okay?</a:t>
        </a:r>
      </a:p>
    </p188:txBody>
  </p188:cm>
</p188:cmLst>
</file>

<file path=ppt/comments/modernComment_1AC_50873C27.xml><?xml version="1.0" encoding="utf-8"?>
<p188:cmLst xmlns:a="http://schemas.openxmlformats.org/drawingml/2006/main" xmlns:r="http://schemas.openxmlformats.org/officeDocument/2006/relationships" xmlns:p188="http://schemas.microsoft.com/office/powerpoint/2018/8/main">
  <p188:cm id="{E365FAEB-1CAB-FA46-B194-E13B8AA8EFCF}" authorId="{9C33E37C-7389-85D7-EB4B-CDB0257CEA82}" status="resolved" created="2024-01-30T17:00:03.588">
    <ac:txMkLst xmlns:ac="http://schemas.microsoft.com/office/drawing/2013/main/command">
      <pc:docMk xmlns:pc="http://schemas.microsoft.com/office/powerpoint/2013/main/command"/>
      <pc:sldMk xmlns:pc="http://schemas.microsoft.com/office/powerpoint/2013/main/command" cId="1351040039" sldId="428"/>
      <ac:spMk id="3" creationId="{0FF3A537-AB6E-E92A-C465-975DF3E88095}"/>
      <ac:txMk cp="404" len="3">
        <ac:context len="1158" hash="1076276095"/>
      </ac:txMk>
    </ac:txMkLst>
    <p188:pos x="6357605" y="1864216"/>
    <p188:txBody>
      <a:bodyPr/>
      <a:lstStyle/>
      <a:p>
        <a:r>
          <a:rPr lang="en-US"/>
          <a:t>I suggest deleting this. I don't know what it means (probably a literal translation of the German?).</a:t>
        </a:r>
      </a:p>
    </p188:txBody>
  </p188:cm>
</p188:cmLst>
</file>

<file path=ppt/comments/modernComment_14C_0.xml><?xml version="1.0" encoding="utf-8"?>
<p188:cmLst xmlns:a="http://schemas.openxmlformats.org/drawingml/2006/main" xmlns:r="http://schemas.openxmlformats.org/officeDocument/2006/relationships" xmlns:p188="http://schemas.microsoft.com/office/powerpoint/2018/8/main">
  <p188:cm id="{DB7E98BF-8712-4DB1-9FD3-45C0DD7FF6FB}" authorId="{9C33E37C-7389-85D7-EB4B-CDB0257CEA82}" status="resolved" created="2024-01-30T16:40:36.704" complete="100000">
    <ac:txMkLst xmlns:ac="http://schemas.microsoft.com/office/drawing/2013/main/command">
      <pc:docMk xmlns:pc="http://schemas.microsoft.com/office/powerpoint/2013/main/command"/>
      <pc:sldMk xmlns:pc="http://schemas.microsoft.com/office/powerpoint/2013/main/command" cId="0" sldId="332"/>
      <ac:spMk id="4" creationId="{00000000-0000-0000-0000-000000000000}"/>
      <ac:txMk cp="0">
        <ac:context len="110" hash="711031249"/>
      </ac:txMk>
    </ac:txMkLst>
    <p188:pos x="3733800" y="752856"/>
    <p188:txBody>
      <a:bodyPr/>
      <a:lstStyle/>
      <a:p>
        <a:r>
          <a:rPr lang="en-US"/>
          <a:t>Okay?</a:t>
        </a:r>
      </a:p>
    </p188:txBody>
  </p188:cm>
</p188:cmLst>
</file>

<file path=ppt/comments/modernComment_194_A9269A94.xml><?xml version="1.0" encoding="utf-8"?>
<p188:cmLst xmlns:a="http://schemas.openxmlformats.org/drawingml/2006/main" xmlns:r="http://schemas.openxmlformats.org/officeDocument/2006/relationships" xmlns:p188="http://schemas.microsoft.com/office/powerpoint/2018/8/main">
  <p188:cm id="{AF75A671-DB2B-4D69-A1C6-17F70C4AC07E}" authorId="{9C33E37C-7389-85D7-EB4B-CDB0257CEA82}" status="resolved" created="2024-01-30T17:00:03.588" complete="100000">
    <ac:txMkLst xmlns:ac="http://schemas.microsoft.com/office/drawing/2013/main/command">
      <pc:docMk xmlns:pc="http://schemas.microsoft.com/office/powerpoint/2013/main/command"/>
      <pc:sldMk xmlns:pc="http://schemas.microsoft.com/office/powerpoint/2013/main/command" cId="2837879444" sldId="404"/>
      <ac:spMk id="3" creationId="{00000000-0000-0000-0000-000000000000}"/>
      <ac:txMk cp="172">
        <ac:context len="175" hash="1913449661"/>
      </ac:txMk>
    </ac:txMkLst>
    <p188:pos x="6357605" y="1864216"/>
    <p188:txBody>
      <a:bodyPr/>
      <a:lstStyle/>
      <a:p>
        <a:r>
          <a:rPr lang="en-US"/>
          <a:t>I suggest deleting this. I don't know what it means (probably a literal translation of the German?).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23.02.24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00EF49-7894-4F53-A8DD-F7DB3BFC5032}"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15499-55C5-FBB5-8D3C-14D164AD37E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0C89D3C-C200-6BF8-9087-C929E0DEC485}"/>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A56F4BCD-8FA3-50D3-CC99-F9E1758D0C5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8367C47-20CC-77CB-794D-C141532303B0}"/>
              </a:ext>
            </a:extLst>
          </p:cNvPr>
          <p:cNvSpPr>
            <a:spLocks noGrp="1"/>
          </p:cNvSpPr>
          <p:nvPr>
            <p:ph type="sldNum" sz="quarter" idx="10"/>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485116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56EF9-FFEF-A355-F763-FB470D0813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76DA3F3-FCA5-3B61-E2A1-DE88677918FF}"/>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074B7022-AF6F-3930-2DDA-D7D72F8127A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B6DF803-673C-1F27-B83B-D5CF00216751}"/>
              </a:ext>
            </a:extLst>
          </p:cNvPr>
          <p:cNvSpPr>
            <a:spLocks noGrp="1"/>
          </p:cNvSpPr>
          <p:nvPr>
            <p:ph type="sldNum" sz="quarter" idx="10"/>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3271293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6DD5C-2A60-2913-7DC2-52FB2ACB118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B8B229E-92DF-1C7A-FE67-6D89337A9E4F}"/>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E2A04F74-926D-BA97-351A-9E0DA6B20EF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5F7F9B6-A5F6-1702-99F5-A1E82B22F40F}"/>
              </a:ext>
            </a:extLst>
          </p:cNvPr>
          <p:cNvSpPr>
            <a:spLocks noGrp="1"/>
          </p:cNvSpPr>
          <p:nvPr>
            <p:ph type="sldNum" sz="quarter" idx="10"/>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1978185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21EA7-7101-C223-C368-A60807F5795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B802017-DE80-9608-758D-423A67AB2AFF}"/>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B2227AFE-3B6C-06E0-6C28-AC9309A84BE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11C4C37-DD47-5330-B929-F0828E3232C7}"/>
              </a:ext>
            </a:extLst>
          </p:cNvPr>
          <p:cNvSpPr>
            <a:spLocks noGrp="1"/>
          </p:cNvSpPr>
          <p:nvPr>
            <p:ph type="sldNum" sz="quarter" idx="10"/>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676724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259E7-59EC-7B42-3ECB-27F02C5E5C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B33B17-3EB0-EB53-9030-9DACC76E7EFE}"/>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154805A5-727F-921E-E29C-7B8664319924}"/>
              </a:ext>
            </a:extLst>
          </p:cNvPr>
          <p:cNvSpPr>
            <a:spLocks noGrp="1"/>
          </p:cNvSpPr>
          <p:nvPr>
            <p:ph type="body" idx="1"/>
          </p:nvPr>
        </p:nvSpPr>
        <p:spPr/>
        <p:txBody>
          <a:bodyPr/>
          <a:lstStyle/>
          <a:p>
            <a:endParaRPr lang="de-DE" sz="1800" b="0" i="0" u="none" strike="noStrike" baseline="0" dirty="0">
              <a:solidFill>
                <a:srgbClr val="323232"/>
              </a:solidFill>
              <a:latin typeface="Calibri" panose="020F0502020204030204" pitchFamily="34" charset="0"/>
            </a:endParaRPr>
          </a:p>
          <a:p>
            <a:endParaRPr lang="de-DE" dirty="0"/>
          </a:p>
        </p:txBody>
      </p:sp>
      <p:sp>
        <p:nvSpPr>
          <p:cNvPr id="4" name="Foliennummernplatzhalter 3">
            <a:extLst>
              <a:ext uri="{FF2B5EF4-FFF2-40B4-BE49-F238E27FC236}">
                <a16:creationId xmlns:a16="http://schemas.microsoft.com/office/drawing/2014/main" id="{12753E22-5367-0084-3F6E-A7643DD7C960}"/>
              </a:ext>
            </a:extLst>
          </p:cNvPr>
          <p:cNvSpPr>
            <a:spLocks noGrp="1"/>
          </p:cNvSpPr>
          <p:nvPr>
            <p:ph type="sldNum" sz="quarter" idx="10"/>
          </p:nvPr>
        </p:nvSpPr>
        <p:spPr/>
        <p:txBody>
          <a:bodyPr/>
          <a:lstStyle/>
          <a:p>
            <a:fld id="{08D52B59-CFD4-48B6-AD95-A4F8517F72FE}" type="slidenum">
              <a:rPr lang="de-DE" smtClean="0"/>
              <a:pPr/>
              <a:t>6</a:t>
            </a:fld>
            <a:endParaRPr lang="de-DE"/>
          </a:p>
        </p:txBody>
      </p:sp>
    </p:spTree>
    <p:extLst>
      <p:ext uri="{BB962C8B-B14F-4D97-AF65-F5344CB8AC3E}">
        <p14:creationId xmlns:p14="http://schemas.microsoft.com/office/powerpoint/2010/main" val="2760058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sz="1800" b="0" i="0" u="none" strike="noStrike" baseline="0" dirty="0">
              <a:solidFill>
                <a:srgbClr val="323232"/>
              </a:solidFill>
              <a:latin typeface="Calibri" panose="020F0502020204030204" pitchFamily="34" charset="0"/>
            </a:endParaRPr>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2680784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a:solidFill>
                  <a:prstClr val="black"/>
                </a:solidFill>
              </a:rPr>
              <a:pPr/>
              <a:t>8</a:t>
            </a:fld>
            <a:endParaRPr lang="de-DE">
              <a:solidFill>
                <a:prstClr val="black"/>
              </a:solidFill>
            </a:endParaRPr>
          </a:p>
        </p:txBody>
      </p:sp>
    </p:spTree>
    <p:extLst>
      <p:ext uri="{BB962C8B-B14F-4D97-AF65-F5344CB8AC3E}">
        <p14:creationId xmlns:p14="http://schemas.microsoft.com/office/powerpoint/2010/main" val="3927575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i="0" baseline="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10</a:t>
            </a:fld>
            <a:endParaRPr lang="de-DE"/>
          </a:p>
        </p:txBody>
      </p:sp>
    </p:spTree>
    <p:extLst>
      <p:ext uri="{BB962C8B-B14F-4D97-AF65-F5344CB8AC3E}">
        <p14:creationId xmlns:p14="http://schemas.microsoft.com/office/powerpoint/2010/main" val="1587654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indent="0">
              <a:buFont typeface="Wingdings" panose="05000000000000000000" pitchFamily="2" charset="2"/>
              <a:buNone/>
            </a:pPr>
            <a:endParaRPr lang="de-DE" b="0" i="0" baseline="0" dirty="0">
              <a:sym typeface="Wingdings" panose="05000000000000000000" pitchFamily="2" charset="2"/>
            </a:endParaRPr>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2325338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12</a:t>
            </a:fld>
            <a:endParaRPr lang="de-DE">
              <a:solidFill>
                <a:srgbClr val="000000"/>
              </a:solidFill>
            </a:endParaRPr>
          </a:p>
        </p:txBody>
      </p:sp>
    </p:spTree>
    <p:extLst>
      <p:ext uri="{BB962C8B-B14F-4D97-AF65-F5344CB8AC3E}">
        <p14:creationId xmlns:p14="http://schemas.microsoft.com/office/powerpoint/2010/main" val="1877347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045DB-B1A4-F26B-C9C8-575E4FEE6D7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27DF49-6FCF-DE78-6815-0AA800DACB0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51F2AAC-16B8-7118-3457-77CA0D6AEBD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31F4435-341C-A4DE-6784-57F06C93E278}"/>
              </a:ext>
            </a:extLst>
          </p:cNvPr>
          <p:cNvSpPr>
            <a:spLocks noGrp="1"/>
          </p:cNvSpPr>
          <p:nvPr>
            <p:ph type="sldNum" sz="quarter" idx="5"/>
          </p:nvPr>
        </p:nvSpPr>
        <p:spPr/>
        <p:txBody>
          <a:bodyPr/>
          <a:lstStyle/>
          <a:p>
            <a:fld id="{08D52B59-CFD4-48B6-AD95-A4F8517F72FE}" type="slidenum">
              <a:rPr lang="de-DE" smtClean="0"/>
              <a:pPr/>
              <a:t>13</a:t>
            </a:fld>
            <a:endParaRPr lang="de-DE"/>
          </a:p>
        </p:txBody>
      </p:sp>
    </p:spTree>
    <p:extLst>
      <p:ext uri="{BB962C8B-B14F-4D97-AF65-F5344CB8AC3E}">
        <p14:creationId xmlns:p14="http://schemas.microsoft.com/office/powerpoint/2010/main" val="44203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665548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4F8AF-2692-21DF-DB8C-EA8F7D73DFC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AC0F4ED-FB17-08B9-2312-ABF7BFAAABB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FBE85CA-22A5-831B-E171-EA554C86912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896424B-50E4-06E4-780E-3981C848496E}"/>
              </a:ext>
            </a:extLst>
          </p:cNvPr>
          <p:cNvSpPr>
            <a:spLocks noGrp="1"/>
          </p:cNvSpPr>
          <p:nvPr>
            <p:ph type="sldNum" sz="quarter" idx="5"/>
          </p:nvPr>
        </p:nvSpPr>
        <p:spPr/>
        <p:txBody>
          <a:bodyPr/>
          <a:lstStyle/>
          <a:p>
            <a:fld id="{08D52B59-CFD4-48B6-AD95-A4F8517F72FE}" type="slidenum">
              <a:rPr lang="de-DE" smtClean="0"/>
              <a:pPr/>
              <a:t>15</a:t>
            </a:fld>
            <a:endParaRPr lang="de-DE"/>
          </a:p>
        </p:txBody>
      </p:sp>
    </p:spTree>
    <p:extLst>
      <p:ext uri="{BB962C8B-B14F-4D97-AF65-F5344CB8AC3E}">
        <p14:creationId xmlns:p14="http://schemas.microsoft.com/office/powerpoint/2010/main" val="1894514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218A3-4ABB-6F4C-8EF1-B67FB55AAE1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F559347-C29D-61B0-8687-415849FADFB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90D7FCB-822B-899B-30A8-68B86CEE993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BE4501F-DAD1-A7A2-E879-E3B456B9782F}"/>
              </a:ext>
            </a:extLst>
          </p:cNvPr>
          <p:cNvSpPr>
            <a:spLocks noGrp="1"/>
          </p:cNvSpPr>
          <p:nvPr>
            <p:ph type="sldNum" sz="quarter" idx="5"/>
          </p:nvPr>
        </p:nvSpPr>
        <p:spPr/>
        <p:txBody>
          <a:bodyPr/>
          <a:lstStyle/>
          <a:p>
            <a:fld id="{08D52B59-CFD4-48B6-AD95-A4F8517F72FE}" type="slidenum">
              <a:rPr lang="de-DE" smtClean="0"/>
              <a:pPr/>
              <a:t>16</a:t>
            </a:fld>
            <a:endParaRPr lang="de-DE"/>
          </a:p>
        </p:txBody>
      </p:sp>
    </p:spTree>
    <p:extLst>
      <p:ext uri="{BB962C8B-B14F-4D97-AF65-F5344CB8AC3E}">
        <p14:creationId xmlns:p14="http://schemas.microsoft.com/office/powerpoint/2010/main" val="3539147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EAFED-535F-ED56-22B6-BEBB9D467EF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869BAAE-2C28-2DD5-CC8C-149D561006A3}"/>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1AD0C6FA-ABCF-7613-E0C5-316ADD4FD51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6B61703-8B2E-A58E-0360-1788020AFA0A}"/>
              </a:ext>
            </a:extLst>
          </p:cNvPr>
          <p:cNvSpPr>
            <a:spLocks noGrp="1"/>
          </p:cNvSpPr>
          <p:nvPr>
            <p:ph type="sldNum" sz="quarter" idx="10"/>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3426605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1184358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ECCD4-9338-982D-879A-88F7D67837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1853C7-ECC7-E856-2C3E-D820EEBFFB71}"/>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EB820F97-7DFD-4E34-559A-59A544AD5FB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CC0694A-669F-A8C5-6C59-3AAB64B59129}"/>
              </a:ext>
            </a:extLst>
          </p:cNvPr>
          <p:cNvSpPr>
            <a:spLocks noGrp="1"/>
          </p:cNvSpPr>
          <p:nvPr>
            <p:ph type="sldNum" sz="quarter" idx="5"/>
          </p:nvPr>
        </p:nvSpPr>
        <p:spPr/>
        <p:txBody>
          <a:bodyPr/>
          <a:lstStyle/>
          <a:p>
            <a:fld id="{08D52B59-CFD4-48B6-AD95-A4F8517F72FE}" type="slidenum">
              <a:rPr lang="de-DE" smtClean="0"/>
              <a:pPr/>
              <a:t>19</a:t>
            </a:fld>
            <a:endParaRPr lang="de-DE"/>
          </a:p>
        </p:txBody>
      </p:sp>
    </p:spTree>
    <p:extLst>
      <p:ext uri="{BB962C8B-B14F-4D97-AF65-F5344CB8AC3E}">
        <p14:creationId xmlns:p14="http://schemas.microsoft.com/office/powerpoint/2010/main" val="2714631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20</a:t>
            </a:fld>
            <a:endParaRPr lang="de-DE"/>
          </a:p>
        </p:txBody>
      </p:sp>
    </p:spTree>
    <p:extLst>
      <p:ext uri="{BB962C8B-B14F-4D97-AF65-F5344CB8AC3E}">
        <p14:creationId xmlns:p14="http://schemas.microsoft.com/office/powerpoint/2010/main" val="2626186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22</a:t>
            </a:fld>
            <a:endParaRPr lang="de-DE"/>
          </a:p>
        </p:txBody>
      </p:sp>
    </p:spTree>
    <p:extLst>
      <p:ext uri="{BB962C8B-B14F-4D97-AF65-F5344CB8AC3E}">
        <p14:creationId xmlns:p14="http://schemas.microsoft.com/office/powerpoint/2010/main" val="4169227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23</a:t>
            </a:fld>
            <a:endParaRPr lang="de-DE"/>
          </a:p>
        </p:txBody>
      </p:sp>
    </p:spTree>
    <p:extLst>
      <p:ext uri="{BB962C8B-B14F-4D97-AF65-F5344CB8AC3E}">
        <p14:creationId xmlns:p14="http://schemas.microsoft.com/office/powerpoint/2010/main" val="11197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24</a:t>
            </a:fld>
            <a:endParaRPr lang="de-DE"/>
          </a:p>
        </p:txBody>
      </p:sp>
    </p:spTree>
    <p:extLst>
      <p:ext uri="{BB962C8B-B14F-4D97-AF65-F5344CB8AC3E}">
        <p14:creationId xmlns:p14="http://schemas.microsoft.com/office/powerpoint/2010/main" val="3194459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26</a:t>
            </a:fld>
            <a:endParaRPr lang="de-DE"/>
          </a:p>
        </p:txBody>
      </p:sp>
    </p:spTree>
    <p:extLst>
      <p:ext uri="{BB962C8B-B14F-4D97-AF65-F5344CB8AC3E}">
        <p14:creationId xmlns:p14="http://schemas.microsoft.com/office/powerpoint/2010/main" val="4108529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27</a:t>
            </a:fld>
            <a:endParaRPr lang="de-DE"/>
          </a:p>
        </p:txBody>
      </p:sp>
    </p:spTree>
    <p:extLst>
      <p:ext uri="{BB962C8B-B14F-4D97-AF65-F5344CB8AC3E}">
        <p14:creationId xmlns:p14="http://schemas.microsoft.com/office/powerpoint/2010/main" val="1921801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28</a:t>
            </a:fld>
            <a:endParaRPr lang="de-DE"/>
          </a:p>
        </p:txBody>
      </p:sp>
    </p:spTree>
    <p:extLst>
      <p:ext uri="{BB962C8B-B14F-4D97-AF65-F5344CB8AC3E}">
        <p14:creationId xmlns:p14="http://schemas.microsoft.com/office/powerpoint/2010/main" val="1411163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29</a:t>
            </a:fld>
            <a:endParaRPr lang="de-DE"/>
          </a:p>
        </p:txBody>
      </p:sp>
    </p:spTree>
    <p:extLst>
      <p:ext uri="{BB962C8B-B14F-4D97-AF65-F5344CB8AC3E}">
        <p14:creationId xmlns:p14="http://schemas.microsoft.com/office/powerpoint/2010/main" val="3383010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30</a:t>
            </a:fld>
            <a:endParaRPr lang="de-DE"/>
          </a:p>
        </p:txBody>
      </p:sp>
    </p:spTree>
    <p:extLst>
      <p:ext uri="{BB962C8B-B14F-4D97-AF65-F5344CB8AC3E}">
        <p14:creationId xmlns:p14="http://schemas.microsoft.com/office/powerpoint/2010/main" val="2338079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sz="1800" b="0" i="0" u="none" strike="noStrike" baseline="0" dirty="0">
              <a:solidFill>
                <a:srgbClr val="323232"/>
              </a:solidFill>
              <a:latin typeface="Calibri" panose="020F0502020204030204" pitchFamily="34" charset="0"/>
            </a:endParaRPr>
          </a:p>
          <a:p>
            <a:endParaRPr lang="de-DE" sz="1800" b="0" i="0" u="none" strike="noStrike" baseline="0" dirty="0">
              <a:solidFill>
                <a:srgbClr val="323232"/>
              </a:solidFill>
              <a:latin typeface="Calibri" panose="020F0502020204030204" pitchFamily="34" charset="0"/>
            </a:endParaRPr>
          </a:p>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32</a:t>
            </a:fld>
            <a:endParaRPr lang="de-DE"/>
          </a:p>
        </p:txBody>
      </p:sp>
    </p:spTree>
    <p:extLst>
      <p:ext uri="{BB962C8B-B14F-4D97-AF65-F5344CB8AC3E}">
        <p14:creationId xmlns:p14="http://schemas.microsoft.com/office/powerpoint/2010/main" val="1746176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8D52B59-CFD4-48B6-AD95-A4F8517F72FE}" type="slidenum">
              <a:rPr lang="de-DE" smtClean="0"/>
              <a:pPr/>
              <a:t>33</a:t>
            </a:fld>
            <a:endParaRPr lang="de-DE"/>
          </a:p>
        </p:txBody>
      </p:sp>
    </p:spTree>
    <p:extLst>
      <p:ext uri="{BB962C8B-B14F-4D97-AF65-F5344CB8AC3E}">
        <p14:creationId xmlns:p14="http://schemas.microsoft.com/office/powerpoint/2010/main" val="23129565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34</a:t>
            </a:fld>
            <a:endParaRPr lang="de-DE"/>
          </a:p>
        </p:txBody>
      </p:sp>
    </p:spTree>
    <p:extLst>
      <p:ext uri="{BB962C8B-B14F-4D97-AF65-F5344CB8AC3E}">
        <p14:creationId xmlns:p14="http://schemas.microsoft.com/office/powerpoint/2010/main" val="1534671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35</a:t>
            </a:fld>
            <a:endParaRPr lang="de-DE"/>
          </a:p>
        </p:txBody>
      </p:sp>
    </p:spTree>
    <p:extLst>
      <p:ext uri="{BB962C8B-B14F-4D97-AF65-F5344CB8AC3E}">
        <p14:creationId xmlns:p14="http://schemas.microsoft.com/office/powerpoint/2010/main" val="8057149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23F6F-6CB9-FAC0-A945-106BC44897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31FB404-8268-173E-A296-60D7548073C8}"/>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3437C0C8-C157-9BF8-79CE-668B0CD2413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C837DF4-A182-588A-2EA4-7D083B29BD9E}"/>
              </a:ext>
            </a:extLst>
          </p:cNvPr>
          <p:cNvSpPr>
            <a:spLocks noGrp="1"/>
          </p:cNvSpPr>
          <p:nvPr>
            <p:ph type="sldNum" sz="quarter" idx="5"/>
          </p:nvPr>
        </p:nvSpPr>
        <p:spPr/>
        <p:txBody>
          <a:bodyPr/>
          <a:lstStyle/>
          <a:p>
            <a:fld id="{08D52B59-CFD4-48B6-AD95-A4F8517F72FE}" type="slidenum">
              <a:rPr lang="de-DE" smtClean="0"/>
              <a:pPr/>
              <a:t>36</a:t>
            </a:fld>
            <a:endParaRPr lang="de-DE"/>
          </a:p>
        </p:txBody>
      </p:sp>
    </p:spTree>
    <p:extLst>
      <p:ext uri="{BB962C8B-B14F-4D97-AF65-F5344CB8AC3E}">
        <p14:creationId xmlns:p14="http://schemas.microsoft.com/office/powerpoint/2010/main" val="2638870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BBA4D-B1B1-5665-AA7B-BD883E413C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5EB67-616D-2FA3-882D-B386FF5FA975}"/>
              </a:ext>
            </a:extLst>
          </p:cNvPr>
          <p:cNvSpPr>
            <a:spLocks noGrp="1" noRot="1" noChangeAspect="1"/>
          </p:cNvSpPr>
          <p:nvPr>
            <p:ph type="sldImg"/>
          </p:nvPr>
        </p:nvSpPr>
        <p:spPr>
          <a:xfrm>
            <a:off x="549275" y="539750"/>
            <a:ext cx="5119688" cy="2879725"/>
          </a:xfrm>
        </p:spPr>
      </p:sp>
      <p:sp>
        <p:nvSpPr>
          <p:cNvPr id="3" name="Notes Placeholder 2">
            <a:extLst>
              <a:ext uri="{FF2B5EF4-FFF2-40B4-BE49-F238E27FC236}">
                <a16:creationId xmlns:a16="http://schemas.microsoft.com/office/drawing/2014/main" id="{44991443-91C7-928F-86A8-B6DF779423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46EFB7-98C9-18B9-F169-257F4E0F9D34}"/>
              </a:ext>
            </a:extLst>
          </p:cNvPr>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37</a:t>
            </a:fld>
            <a:endParaRPr lang="en-US" altLang="de-DE">
              <a:solidFill>
                <a:prstClr val="black"/>
              </a:solidFill>
            </a:endParaRPr>
          </a:p>
        </p:txBody>
      </p:sp>
    </p:spTree>
    <p:extLst>
      <p:ext uri="{BB962C8B-B14F-4D97-AF65-F5344CB8AC3E}">
        <p14:creationId xmlns:p14="http://schemas.microsoft.com/office/powerpoint/2010/main" val="3602686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smtClean="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549275" y="539750"/>
            <a:ext cx="5119688" cy="28797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5.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000000"/>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fld id="{E145D7AE-92F4-4245-966E-F23936500660}"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fld id="{4C50EA92-F41B-5541-853C-AF233470334E}"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fontAlgn="base">
              <a:spcBef>
                <a:spcPct val="0"/>
              </a:spcBef>
              <a:spcAft>
                <a:spcPct val="0"/>
              </a:spcAft>
              <a:defRPr/>
            </a:pPr>
            <a:r>
              <a:rPr lang="de-DE">
                <a:solidFill>
                  <a:srgbClr val="000000"/>
                </a:solidFill>
              </a:rPr>
              <a:t>Metakognitives Training 9 - Selbstwert</a:t>
            </a:r>
          </a:p>
        </p:txBody>
      </p:sp>
      <p:sp>
        <p:nvSpPr>
          <p:cNvPr id="7" name="Slide Number Placeholder 6"/>
          <p:cNvSpPr>
            <a:spLocks noGrp="1"/>
          </p:cNvSpPr>
          <p:nvPr>
            <p:ph type="sldNum" sz="quarter" idx="12"/>
          </p:nvPr>
        </p:nvSpPr>
        <p:spPr bwMode="gray"/>
        <p:txBody>
          <a:body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5" name="Slide Number Placeholder 4"/>
          <p:cNvSpPr>
            <a:spLocks noGrp="1"/>
          </p:cNvSpPr>
          <p:nvPr>
            <p:ph type="sldNum" sz="quarter" idx="12"/>
          </p:nvPr>
        </p:nvSpPr>
        <p:spPr bwMode="gray"/>
        <p:txBody>
          <a:bodyPr/>
          <a:lstStyle/>
          <a:p>
            <a:fld id="{F1453263-BF73-0743-B5B9-B3C64D5B80DB}"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000000"/>
                </a:solidFill>
              </a:rPr>
              <a:t>Metakognitives Training 9 - Selbstwert</a:t>
            </a:r>
          </a:p>
        </p:txBody>
      </p:sp>
      <p:sp>
        <p:nvSpPr>
          <p:cNvPr id="4" name="Slide Number Placeholder 3"/>
          <p:cNvSpPr>
            <a:spLocks noGrp="1"/>
          </p:cNvSpPr>
          <p:nvPr>
            <p:ph type="sldNum" sz="quarter" idx="12"/>
          </p:nvPr>
        </p:nvSpPr>
        <p:spPr bwMode="gray"/>
        <p:txBody>
          <a:bodyPr/>
          <a:lstStyle/>
          <a:p>
            <a:fld id="{B0B565B1-9099-6C43-824A-08D47FC4C125}" type="slidenum">
              <a:rPr lang="de-DE" smtClean="0">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9 - Selbstwert</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9 - Selbstwert</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35795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1257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855876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931845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9 - Self-Esteem</a:t>
            </a:r>
          </a:p>
        </p:txBody>
      </p:sp>
      <p:sp>
        <p:nvSpPr>
          <p:cNvPr id="6" name="Slide Number Placeholder 5"/>
          <p:cNvSpPr>
            <a:spLocks noGrp="1"/>
          </p:cNvSpPr>
          <p:nvPr>
            <p:ph type="sldNum" sz="quarter" idx="12"/>
          </p:nvPr>
        </p:nvSpPr>
        <p:spPr bwMode="gray"/>
        <p:txBody>
          <a:bodyPr>
            <a:noAutofit/>
          </a:bodyPr>
          <a:lstStyle/>
          <a:p>
            <a:pPr>
              <a:defRPr/>
            </a:pPr>
            <a:fld id="{F279F671-5723-4878-905E-9AC05A64390E}" type="slidenum">
              <a:rPr lang="de-DE" smtClean="0"/>
              <a:pPr>
                <a:defRPr/>
              </a:pPr>
              <a:t>‹#›</a:t>
            </a:fld>
            <a:endParaRPr lang="de-DE"/>
          </a:p>
        </p:txBody>
      </p:sp>
    </p:spTree>
    <p:extLst>
      <p:ext uri="{BB962C8B-B14F-4D97-AF65-F5344CB8AC3E}">
        <p14:creationId xmlns:p14="http://schemas.microsoft.com/office/powerpoint/2010/main" val="26794737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6212865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47B42004-CB0A-4E47-85EB-5CDE16661512}" type="slidenum">
              <a:rPr lang="de-DE" smtClean="0"/>
              <a:pPr>
                <a:defRPr/>
              </a:pPr>
              <a:t>‹#›</a:t>
            </a:fld>
            <a:endParaRPr lang="de-DE"/>
          </a:p>
        </p:txBody>
      </p:sp>
    </p:spTree>
    <p:extLst>
      <p:ext uri="{BB962C8B-B14F-4D97-AF65-F5344CB8AC3E}">
        <p14:creationId xmlns:p14="http://schemas.microsoft.com/office/powerpoint/2010/main" val="1281480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7272611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7544165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9 - Self-Esteem</a:t>
            </a:r>
          </a:p>
        </p:txBody>
      </p:sp>
      <p:sp>
        <p:nvSpPr>
          <p:cNvPr id="5" name="Slide Number Placeholder 4"/>
          <p:cNvSpPr>
            <a:spLocks noGrp="1"/>
          </p:cNvSpPr>
          <p:nvPr>
            <p:ph type="sldNum" sz="quarter" idx="12"/>
          </p:nvPr>
        </p:nvSpPr>
        <p:spPr bwMode="gray"/>
        <p:txBody>
          <a:bodyPr/>
          <a:lstStyle/>
          <a:p>
            <a:pPr>
              <a:defRPr/>
            </a:pPr>
            <a:fld id="{FA6740D3-3AD7-4A67-BA83-33BECCF281CD}" type="slidenum">
              <a:rPr lang="de-DE" smtClean="0"/>
              <a:pPr>
                <a:defRPr/>
              </a:pPr>
              <a:t>‹#›</a:t>
            </a:fld>
            <a:endParaRPr lang="de-DE"/>
          </a:p>
        </p:txBody>
      </p:sp>
    </p:spTree>
    <p:extLst>
      <p:ext uri="{BB962C8B-B14F-4D97-AF65-F5344CB8AC3E}">
        <p14:creationId xmlns:p14="http://schemas.microsoft.com/office/powerpoint/2010/main" val="35777648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p>
            <a:pPr>
              <a:defRPr/>
            </a:pPr>
            <a:fld id="{2944132C-884D-4D58-A037-B33015F71617}" type="slidenum">
              <a:rPr lang="de-DE" smtClean="0"/>
              <a:pPr>
                <a:defRPr/>
              </a:pPr>
              <a:t>‹#›</a:t>
            </a:fld>
            <a:endParaRPr lang="de-DE"/>
          </a:p>
        </p:txBody>
      </p:sp>
    </p:spTree>
    <p:extLst>
      <p:ext uri="{BB962C8B-B14F-4D97-AF65-F5344CB8AC3E}">
        <p14:creationId xmlns:p14="http://schemas.microsoft.com/office/powerpoint/2010/main" val="39319447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61713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04547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39203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636916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72057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Metacognitive Training 9 – Self-Esteem</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a:t>
            </a:fld>
            <a:endParaRPr lang="de-DE"/>
          </a:p>
        </p:txBody>
      </p:sp>
    </p:spTree>
    <p:extLst>
      <p:ext uri="{BB962C8B-B14F-4D97-AF65-F5344CB8AC3E}">
        <p14:creationId xmlns:p14="http://schemas.microsoft.com/office/powerpoint/2010/main" val="6510258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21915249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a:t>
            </a:fld>
            <a:endParaRPr lang="de-DE"/>
          </a:p>
        </p:txBody>
      </p:sp>
    </p:spTree>
    <p:extLst>
      <p:ext uri="{BB962C8B-B14F-4D97-AF65-F5344CB8AC3E}">
        <p14:creationId xmlns:p14="http://schemas.microsoft.com/office/powerpoint/2010/main" val="31629924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237992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1039582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a:t>
            </a:fld>
            <a:endParaRPr lang="de-DE"/>
          </a:p>
        </p:txBody>
      </p:sp>
    </p:spTree>
    <p:extLst>
      <p:ext uri="{BB962C8B-B14F-4D97-AF65-F5344CB8AC3E}">
        <p14:creationId xmlns:p14="http://schemas.microsoft.com/office/powerpoint/2010/main" val="12719064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a:t>
            </a:fld>
            <a:endParaRPr lang="de-DE"/>
          </a:p>
        </p:txBody>
      </p:sp>
    </p:spTree>
    <p:extLst>
      <p:ext uri="{BB962C8B-B14F-4D97-AF65-F5344CB8AC3E}">
        <p14:creationId xmlns:p14="http://schemas.microsoft.com/office/powerpoint/2010/main" val="24069639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292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defRPr/>
            </a:pPr>
            <a:r>
              <a:rPr lang="de-DE">
                <a:solidFill>
                  <a:srgbClr val="000000"/>
                </a:solidFill>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9 - Selbstwert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9 - Self-Esteem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6351AD6-BF97-4807-9242-9DB476F9791F}"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47069498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9 – Self-Esteem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66038915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A2_576CD7C8.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A3_3CBEB2F2.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A6_DC25D349.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4C_0.xm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A9_CE9AB411.xm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194_A9269A94.xm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1AC_50873C27.xm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9 B – </a:t>
            </a:r>
            <a:r>
              <a:rPr lang="en-US" dirty="0"/>
              <a:t>Self-Esteem</a:t>
            </a:r>
          </a:p>
        </p:txBody>
      </p:sp>
      <p:sp>
        <p:nvSpPr>
          <p:cNvPr id="7" name="Text Placeholder 6"/>
          <p:cNvSpPr>
            <a:spLocks noGrp="1"/>
          </p:cNvSpPr>
          <p:nvPr>
            <p:ph type="body" sz="quarter" idx="13"/>
          </p:nvPr>
        </p:nvSpPr>
        <p:spPr/>
        <p:txBody>
          <a:bodyPr/>
          <a:lstStyle/>
          <a:p>
            <a:endParaRPr lang="en-US"/>
          </a:p>
        </p:txBody>
      </p:sp>
      <p:sp>
        <p:nvSpPr>
          <p:cNvPr id="3" name="TextBox 2">
            <a:extLst>
              <a:ext uri="{FF2B5EF4-FFF2-40B4-BE49-F238E27FC236}">
                <a16:creationId xmlns:a16="http://schemas.microsoft.com/office/drawing/2014/main" id="{34C981AD-504B-C5A3-B257-A516375FBFA2}"/>
              </a:ext>
            </a:extLst>
          </p:cNvPr>
          <p:cNvSpPr txBox="1"/>
          <p:nvPr/>
        </p:nvSpPr>
        <p:spPr bwMode="gray">
          <a:xfrm>
            <a:off x="11664462" y="6494585"/>
            <a:ext cx="0" cy="0"/>
          </a:xfrm>
          <a:prstGeom prst="rect">
            <a:avLst/>
          </a:prstGeom>
          <a:noFill/>
        </p:spPr>
        <p:txBody>
          <a:bodyPr wrap="none" lIns="0" tIns="0" rIns="0" bIns="0" rtlCol="0">
            <a:noAutofit/>
          </a:bodyPr>
          <a:lstStyle/>
          <a:p>
            <a:pPr marL="0" marR="0" lvl="0" indent="0" algn="l" defTabSz="914400" rtl="0" eaLnBrk="1" fontAlgn="base" latinLnBrk="0" hangingPunct="1">
              <a:lnSpc>
                <a:spcPct val="105000"/>
              </a:lnSpc>
              <a:spcBef>
                <a:spcPct val="0"/>
              </a:spcBef>
              <a:spcAft>
                <a:spcPct val="0"/>
              </a:spcAft>
              <a:buClrTx/>
              <a:buSzTx/>
              <a:buFontTx/>
              <a:buNone/>
              <a:tabLst/>
              <a:defRPr/>
            </a:pPr>
            <a:endParaRPr kumimoji="0" lang="en-GB" sz="1800" b="0" i="0" u="none" strike="noStrike" kern="1200" cap="none" spc="0" normalizeH="0" baseline="0" noProof="0" dirty="0" err="1">
              <a:ln>
                <a:noFill/>
              </a:ln>
              <a:solidFill>
                <a:srgbClr val="333333"/>
              </a:solidFill>
              <a:effectLst/>
              <a:uLnTx/>
              <a:uFillTx/>
              <a:latin typeface="Calibri Light"/>
              <a:ea typeface="+mn-ea"/>
              <a:cs typeface="+mn-cs"/>
            </a:endParaRPr>
          </a:p>
        </p:txBody>
      </p:sp>
      <p:sp>
        <p:nvSpPr>
          <p:cNvPr id="5" name="Textplatzhalter 7">
            <a:extLst>
              <a:ext uri="{FF2B5EF4-FFF2-40B4-BE49-F238E27FC236}">
                <a16:creationId xmlns:a16="http://schemas.microsoft.com/office/drawing/2014/main" id="{BF4DF264-AFB8-17FD-71F9-F7A47BC3E613}"/>
              </a:ext>
            </a:extLst>
          </p:cNvPr>
          <p:cNvSpPr txBox="1">
            <a:spLocks/>
          </p:cNvSpPr>
          <p:nvPr/>
        </p:nvSpPr>
        <p:spPr bwMode="gray">
          <a:xfrm>
            <a:off x="408955" y="59703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r>
              <a:rPr kumimoji="0" lang="de-DE" sz="1800" b="0" i="0" u="none" strike="noStrike" kern="1200" cap="none" spc="0" normalizeH="0" baseline="0" noProof="0" dirty="0">
                <a:ln>
                  <a:noFill/>
                </a:ln>
                <a:solidFill>
                  <a:srgbClr val="004992"/>
                </a:solidFill>
                <a:effectLst/>
                <a:uLnTx/>
                <a:uFillTx/>
                <a:latin typeface="Calibri Light"/>
                <a:ea typeface="+mn-ea"/>
                <a:cs typeface="+mn-cs"/>
              </a:rPr>
              <a:t>© Moritz &amp; Woodward, </a:t>
            </a:r>
            <a:r>
              <a:rPr lang="de-DE" dirty="0">
                <a:solidFill>
                  <a:srgbClr val="004992"/>
                </a:solidFill>
                <a:latin typeface="Calibri Light"/>
              </a:rPr>
              <a:t>02</a:t>
            </a:r>
            <a:r>
              <a:rPr kumimoji="0" lang="de-DE" sz="1800" b="0" i="0" u="none" strike="noStrike" kern="1200" cap="none" spc="0" normalizeH="0" baseline="0" noProof="0" dirty="0">
                <a:ln>
                  <a:noFill/>
                </a:ln>
                <a:solidFill>
                  <a:srgbClr val="004992"/>
                </a:solidFill>
                <a:effectLst/>
                <a:uLnTx/>
                <a:uFillTx/>
                <a:latin typeface="Calibri Light"/>
                <a:ea typeface="+mn-ea"/>
                <a:cs typeface="+mn-cs"/>
              </a:rPr>
              <a:t>|24</a:t>
            </a:r>
          </a:p>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endParaRPr kumimoji="0" lang="de-DE" sz="1800" b="0" i="0" u="none" strike="noStrike" kern="1200" cap="none" spc="0" normalizeH="0" baseline="0" noProof="0" dirty="0">
              <a:ln>
                <a:noFill/>
              </a:ln>
              <a:solidFill>
                <a:srgbClr val="004992"/>
              </a:solidFill>
              <a:effectLst/>
              <a:uLnTx/>
              <a:uFillTx/>
              <a:latin typeface="Calibri Light"/>
              <a:ea typeface="+mn-ea"/>
              <a:cs typeface="+mn-cs"/>
            </a:endParaRPr>
          </a:p>
        </p:txBody>
      </p:sp>
    </p:spTree>
    <p:extLst>
      <p:ext uri="{BB962C8B-B14F-4D97-AF65-F5344CB8AC3E}">
        <p14:creationId xmlns:p14="http://schemas.microsoft.com/office/powerpoint/2010/main" val="1531440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05CCE-6D91-7CB4-45F4-D2FA3BCF1581}"/>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B4FBA4F5-A037-9F98-0C70-991614F81E44}"/>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3" name="Footer Placeholder 2">
            <a:extLst>
              <a:ext uri="{FF2B5EF4-FFF2-40B4-BE49-F238E27FC236}">
                <a16:creationId xmlns:a16="http://schemas.microsoft.com/office/drawing/2014/main" id="{3591F5F4-9775-22FE-A6EB-3D95CEF20263}"/>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a:extLst>
              <a:ext uri="{FF2B5EF4-FFF2-40B4-BE49-F238E27FC236}">
                <a16:creationId xmlns:a16="http://schemas.microsoft.com/office/drawing/2014/main" id="{CD38F2E6-D41D-65BF-DCB0-0FD5CCE0637C}"/>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a:t>
            </a:fld>
            <a:endParaRPr lang="de-DE">
              <a:solidFill>
                <a:srgbClr val="000000"/>
              </a:solidFill>
              <a:latin typeface="Calibri Light"/>
            </a:endParaRPr>
          </a:p>
        </p:txBody>
      </p:sp>
      <p:sp>
        <p:nvSpPr>
          <p:cNvPr id="6" name="Text Box 6">
            <a:extLst>
              <a:ext uri="{FF2B5EF4-FFF2-40B4-BE49-F238E27FC236}">
                <a16:creationId xmlns:a16="http://schemas.microsoft.com/office/drawing/2014/main" id="{FD253312-2131-2671-00EC-7DD9D6CB8623}"/>
              </a:ext>
            </a:extLst>
          </p:cNvPr>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a:extLst>
              <a:ext uri="{FF2B5EF4-FFF2-40B4-BE49-F238E27FC236}">
                <a16:creationId xmlns:a16="http://schemas.microsoft.com/office/drawing/2014/main" id="{DED04094-DB48-AB94-67D2-91BF61F9A473}"/>
              </a:ext>
            </a:extLst>
          </p:cNvPr>
          <p:cNvPicPr>
            <a:picLocks noChangeAspect="1"/>
          </p:cNvPicPr>
          <p:nvPr/>
        </p:nvPicPr>
        <p:blipFill>
          <a:blip r:embed="rId3"/>
          <a:stretch>
            <a:fillRect/>
          </a:stretch>
        </p:blipFill>
        <p:spPr>
          <a:xfrm>
            <a:off x="594360" y="2203704"/>
            <a:ext cx="5303520" cy="4038052"/>
          </a:xfrm>
          <a:prstGeom prst="rect">
            <a:avLst/>
          </a:prstGeom>
        </p:spPr>
      </p:pic>
      <p:sp>
        <p:nvSpPr>
          <p:cNvPr id="7" name="Rectangle 3">
            <a:extLst>
              <a:ext uri="{FF2B5EF4-FFF2-40B4-BE49-F238E27FC236}">
                <a16:creationId xmlns:a16="http://schemas.microsoft.com/office/drawing/2014/main" id="{273DD05E-5A04-95F6-2CCF-C37CAEDA5700}"/>
              </a:ext>
            </a:extLst>
          </p:cNvPr>
          <p:cNvSpPr>
            <a:spLocks noGrp="1" noChangeArrowheads="1"/>
          </p:cNvSpPr>
          <p:nvPr>
            <p:ph idx="1"/>
          </p:nvPr>
        </p:nvSpPr>
        <p:spPr>
          <a:xfrm>
            <a:off x="6080760" y="2203704"/>
            <a:ext cx="5669280" cy="4248000"/>
          </a:xfrm>
        </p:spPr>
        <p:txBody>
          <a:bodyPr/>
          <a:lstStyle/>
          <a:p>
            <a:pPr algn="ctr" eaLnBrk="1" hangingPunct="1">
              <a:lnSpc>
                <a:spcPct val="100000"/>
              </a:lnSpc>
              <a:spcBef>
                <a:spcPts val="0"/>
              </a:spcBef>
            </a:pPr>
            <a:r>
              <a:rPr lang="de-DE" sz="2400" dirty="0">
                <a:solidFill>
                  <a:srgbClr val="333333"/>
                </a:solidFill>
                <a:latin typeface="Calibri Light"/>
                <a:ea typeface="Verdana" pitchFamily="34" charset="0"/>
                <a:cs typeface="Verdana" pitchFamily="34" charset="0"/>
              </a:rPr>
              <a:t>???</a:t>
            </a:r>
          </a:p>
          <a:p>
            <a:pPr marL="0" lvl="8" indent="0" algn="ctr">
              <a:lnSpc>
                <a:spcPct val="100000"/>
              </a:lnSpc>
              <a:buNone/>
            </a:pPr>
            <a:r>
              <a:rPr lang="de-DE" sz="2400" dirty="0">
                <a:solidFill>
                  <a:srgbClr val="333333"/>
                </a:solidFill>
                <a:latin typeface="Calibri Light"/>
                <a:ea typeface="Verdana" pitchFamily="34" charset="0"/>
                <a:cs typeface="Verdana" pitchFamily="34" charset="0"/>
              </a:rPr>
              <a:t>	</a:t>
            </a:r>
          </a:p>
          <a:p>
            <a:pPr algn="ctr" eaLnBrk="1" hangingPunct="1">
              <a:lnSpc>
                <a:spcPct val="100000"/>
              </a:lnSpc>
              <a:spcBef>
                <a:spcPts val="0"/>
              </a:spcBef>
            </a:pPr>
            <a:endParaRPr lang="de-DE" sz="2400" dirty="0">
              <a:solidFill>
                <a:srgbClr val="333333"/>
              </a:solidFill>
              <a:latin typeface="Calibri Light"/>
              <a:ea typeface="Verdana" pitchFamily="34" charset="0"/>
              <a:cs typeface="Verdana" pitchFamily="34" charset="0"/>
            </a:endParaRPr>
          </a:p>
          <a:p>
            <a:pPr algn="ctr" eaLnBrk="1" hangingPunct="1">
              <a:lnSpc>
                <a:spcPct val="100000"/>
              </a:lnSpc>
              <a:spcBef>
                <a:spcPts val="0"/>
              </a:spcBef>
            </a:pPr>
            <a:endParaRPr lang="de-DE" sz="2400" dirty="0">
              <a:solidFill>
                <a:srgbClr val="333333"/>
              </a:solidFill>
              <a:latin typeface="Calibri Light"/>
            </a:endParaRPr>
          </a:p>
        </p:txBody>
      </p:sp>
    </p:spTree>
    <p:extLst>
      <p:ext uri="{BB962C8B-B14F-4D97-AF65-F5344CB8AC3E}">
        <p14:creationId xmlns:p14="http://schemas.microsoft.com/office/powerpoint/2010/main" val="58737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30032-94CA-1502-A109-140BCC617583}"/>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905F5249-89CD-EB45-8E29-AF5BC94EDC18}"/>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467971" name="Rectangle 3">
            <a:extLst>
              <a:ext uri="{FF2B5EF4-FFF2-40B4-BE49-F238E27FC236}">
                <a16:creationId xmlns:a16="http://schemas.microsoft.com/office/drawing/2014/main" id="{261FA5B3-FE02-91FB-013C-93C92B4B6F18}"/>
              </a:ext>
            </a:extLst>
          </p:cNvPr>
          <p:cNvSpPr>
            <a:spLocks noGrp="1" noChangeArrowheads="1"/>
          </p:cNvSpPr>
          <p:nvPr>
            <p:ph idx="1"/>
          </p:nvPr>
        </p:nvSpPr>
        <p:spPr>
          <a:xfrm>
            <a:off x="6080760" y="2203704"/>
            <a:ext cx="5669280" cy="4248000"/>
          </a:xfrm>
        </p:spPr>
        <p:txBody>
          <a:bodyPr/>
          <a:lstStyle/>
          <a:p>
            <a:pPr eaLnBrk="1" hangingPunct="1"/>
            <a:r>
              <a:rPr lang="en-GB" sz="2400" dirty="0">
                <a:solidFill>
                  <a:srgbClr val="333333"/>
                </a:solidFill>
                <a:latin typeface="Calibri Light"/>
                <a:ea typeface="Verdana" pitchFamily="34" charset="0"/>
                <a:cs typeface="Verdana" pitchFamily="34" charset="0"/>
              </a:rPr>
              <a:t>Our personal view of ourselves, independent of other people's opinions.</a:t>
            </a:r>
          </a:p>
          <a:p>
            <a:pPr eaLnBrk="1" hangingPunct="1"/>
            <a:endParaRPr lang="en-GB" sz="2400" dirty="0">
              <a:solidFill>
                <a:srgbClr val="333333"/>
              </a:solidFill>
              <a:highlight>
                <a:srgbClr val="FF0000"/>
              </a:highlight>
              <a:latin typeface="Calibri Light"/>
            </a:endParaRPr>
          </a:p>
        </p:txBody>
      </p:sp>
      <p:sp>
        <p:nvSpPr>
          <p:cNvPr id="4" name="Slide Number Placeholder 3">
            <a:extLst>
              <a:ext uri="{FF2B5EF4-FFF2-40B4-BE49-F238E27FC236}">
                <a16:creationId xmlns:a16="http://schemas.microsoft.com/office/drawing/2014/main" id="{2E358B09-B13C-E09C-5490-2774A9B376E6}"/>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a:t>
            </a:fld>
            <a:endParaRPr lang="de-DE">
              <a:solidFill>
                <a:srgbClr val="000000"/>
              </a:solidFill>
              <a:latin typeface="Calibri Light"/>
            </a:endParaRPr>
          </a:p>
        </p:txBody>
      </p:sp>
      <p:sp>
        <p:nvSpPr>
          <p:cNvPr id="6" name="Text Box 6">
            <a:extLst>
              <a:ext uri="{FF2B5EF4-FFF2-40B4-BE49-F238E27FC236}">
                <a16:creationId xmlns:a16="http://schemas.microsoft.com/office/drawing/2014/main" id="{709A6C24-175A-9684-7B34-43B5AB7FC848}"/>
              </a:ext>
            </a:extLst>
          </p:cNvPr>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a:extLst>
              <a:ext uri="{FF2B5EF4-FFF2-40B4-BE49-F238E27FC236}">
                <a16:creationId xmlns:a16="http://schemas.microsoft.com/office/drawing/2014/main" id="{FDB1BC5E-96EB-7111-D025-0B288FAA4969}"/>
              </a:ext>
            </a:extLst>
          </p:cNvPr>
          <p:cNvPicPr>
            <a:picLocks noChangeAspect="1"/>
          </p:cNvPicPr>
          <p:nvPr/>
        </p:nvPicPr>
        <p:blipFill>
          <a:blip r:embed="rId4"/>
          <a:stretch>
            <a:fillRect/>
          </a:stretch>
        </p:blipFill>
        <p:spPr>
          <a:xfrm>
            <a:off x="594360" y="2203704"/>
            <a:ext cx="5303520" cy="4038052"/>
          </a:xfrm>
          <a:prstGeom prst="rect">
            <a:avLst/>
          </a:prstGeom>
        </p:spPr>
      </p:pic>
      <p:sp>
        <p:nvSpPr>
          <p:cNvPr id="8" name="Footer Placeholder 2">
            <a:extLst>
              <a:ext uri="{FF2B5EF4-FFF2-40B4-BE49-F238E27FC236}">
                <a16:creationId xmlns:a16="http://schemas.microsoft.com/office/drawing/2014/main" id="{BC4EA0E7-1B31-6960-C1C3-72EEDD1DEAD8}"/>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Tree>
    <p:extLst>
      <p:ext uri="{BB962C8B-B14F-4D97-AF65-F5344CB8AC3E}">
        <p14:creationId xmlns:p14="http://schemas.microsoft.com/office/powerpoint/2010/main" val="1466750920"/>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6C9C5-2ACE-1354-C717-B29E48CB4014}"/>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1EC4CE69-47A1-0B15-9EAB-418DED71535B}"/>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467971" name="Rectangle 3">
            <a:extLst>
              <a:ext uri="{FF2B5EF4-FFF2-40B4-BE49-F238E27FC236}">
                <a16:creationId xmlns:a16="http://schemas.microsoft.com/office/drawing/2014/main" id="{78A7AC53-A5FD-C5DD-6725-DD602A39F55C}"/>
              </a:ext>
            </a:extLst>
          </p:cNvPr>
          <p:cNvSpPr>
            <a:spLocks noGrp="1" noChangeArrowheads="1"/>
          </p:cNvSpPr>
          <p:nvPr>
            <p:ph idx="1"/>
          </p:nvPr>
        </p:nvSpPr>
        <p:spPr>
          <a:xfrm>
            <a:off x="6080760" y="2203704"/>
            <a:ext cx="5669280" cy="4248000"/>
          </a:xfrm>
        </p:spPr>
        <p:txBody>
          <a:bodyPr/>
          <a:lstStyle/>
          <a:p>
            <a:pPr eaLnBrk="1" hangingPunct="1"/>
            <a:r>
              <a:rPr lang="en-GB" sz="2400" dirty="0">
                <a:solidFill>
                  <a:srgbClr val="333333"/>
                </a:solidFill>
                <a:latin typeface="Calibri Light"/>
                <a:ea typeface="Verdana" pitchFamily="34" charset="0"/>
                <a:cs typeface="Verdana" pitchFamily="34" charset="0"/>
              </a:rPr>
              <a:t>Our personal view of ourselves, independent of other people's opinions.</a:t>
            </a:r>
          </a:p>
          <a:p>
            <a:pPr marL="342900" indent="-342900" eaLnBrk="1" hangingPunct="1">
              <a:buFont typeface="Arial" panose="020B0604020202020204" pitchFamily="34" charset="0"/>
              <a:buChar char="•"/>
            </a:pPr>
            <a:r>
              <a:rPr lang="en-GB" sz="2400" dirty="0">
                <a:solidFill>
                  <a:srgbClr val="333333"/>
                </a:solidFill>
                <a:latin typeface="Calibri Light"/>
                <a:ea typeface="Verdana" pitchFamily="34" charset="0"/>
                <a:cs typeface="Verdana" pitchFamily="34" charset="0"/>
              </a:rPr>
              <a:t>Who am I?</a:t>
            </a:r>
          </a:p>
          <a:p>
            <a:pPr marL="342900" lvl="8" indent="-342900">
              <a:spcBef>
                <a:spcPts val="1999"/>
              </a:spcBef>
              <a:buClr>
                <a:srgbClr val="333333"/>
              </a:buClr>
              <a:buFont typeface="WingDings"/>
              <a:buChar char=""/>
            </a:pPr>
            <a:r>
              <a:rPr lang="en-GB" sz="2400" dirty="0">
                <a:solidFill>
                  <a:srgbClr val="333333"/>
                </a:solidFill>
                <a:latin typeface="Calibri Light"/>
                <a:ea typeface="Verdana" pitchFamily="34" charset="0"/>
                <a:cs typeface="Verdana" pitchFamily="34" charset="0"/>
              </a:rPr>
              <a:t>What can I do?</a:t>
            </a:r>
          </a:p>
          <a:p>
            <a:pPr eaLnBrk="1" hangingPunct="1"/>
            <a:endParaRPr lang="de-DE" sz="2400" dirty="0">
              <a:solidFill>
                <a:srgbClr val="333333"/>
              </a:solidFill>
              <a:highlight>
                <a:srgbClr val="FF0000"/>
              </a:highlight>
              <a:latin typeface="Calibri Light"/>
            </a:endParaRPr>
          </a:p>
        </p:txBody>
      </p:sp>
      <p:sp>
        <p:nvSpPr>
          <p:cNvPr id="3" name="Footer Placeholder 2">
            <a:extLst>
              <a:ext uri="{FF2B5EF4-FFF2-40B4-BE49-F238E27FC236}">
                <a16:creationId xmlns:a16="http://schemas.microsoft.com/office/drawing/2014/main" id="{5045C316-AA9A-D34F-9D97-F680C0ABFFE9}"/>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a:extLst>
              <a:ext uri="{FF2B5EF4-FFF2-40B4-BE49-F238E27FC236}">
                <a16:creationId xmlns:a16="http://schemas.microsoft.com/office/drawing/2014/main" id="{4C06E974-5D75-5F72-574D-5059107E6DD5}"/>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4</a:t>
            </a:fld>
            <a:endParaRPr lang="de-DE">
              <a:solidFill>
                <a:srgbClr val="000000"/>
              </a:solidFill>
              <a:latin typeface="Calibri Light"/>
            </a:endParaRPr>
          </a:p>
        </p:txBody>
      </p:sp>
      <p:sp>
        <p:nvSpPr>
          <p:cNvPr id="6" name="Text Box 6">
            <a:extLst>
              <a:ext uri="{FF2B5EF4-FFF2-40B4-BE49-F238E27FC236}">
                <a16:creationId xmlns:a16="http://schemas.microsoft.com/office/drawing/2014/main" id="{D9770210-8AC3-DF96-2445-526EBFE18DB7}"/>
              </a:ext>
            </a:extLst>
          </p:cNvPr>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a:extLst>
              <a:ext uri="{FF2B5EF4-FFF2-40B4-BE49-F238E27FC236}">
                <a16:creationId xmlns:a16="http://schemas.microsoft.com/office/drawing/2014/main" id="{2E4AFA8E-3B95-3B99-3290-1E2AE4CE452B}"/>
              </a:ext>
            </a:extLst>
          </p:cNvPr>
          <p:cNvPicPr>
            <a:picLocks noChangeAspect="1"/>
          </p:cNvPicPr>
          <p:nvPr/>
        </p:nvPicPr>
        <p:blipFill>
          <a:blip r:embed="rId4"/>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1019130610"/>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46B0C-5213-D185-8BD2-164178A47391}"/>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875BBC1-0192-BF96-1B0E-08AA241BE3E3}"/>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Self-esteem: What is it?</a:t>
            </a:r>
          </a:p>
        </p:txBody>
      </p:sp>
      <p:sp>
        <p:nvSpPr>
          <p:cNvPr id="467971" name="Rectangle 3">
            <a:extLst>
              <a:ext uri="{FF2B5EF4-FFF2-40B4-BE49-F238E27FC236}">
                <a16:creationId xmlns:a16="http://schemas.microsoft.com/office/drawing/2014/main" id="{3AB891F6-EB58-424D-2CF4-4CCADAA40465}"/>
              </a:ext>
            </a:extLst>
          </p:cNvPr>
          <p:cNvSpPr>
            <a:spLocks noGrp="1" noChangeArrowheads="1"/>
          </p:cNvSpPr>
          <p:nvPr>
            <p:ph idx="1"/>
          </p:nvPr>
        </p:nvSpPr>
        <p:spPr>
          <a:xfrm>
            <a:off x="6080760" y="2203704"/>
            <a:ext cx="5669280" cy="4248000"/>
          </a:xfrm>
        </p:spPr>
        <p:txBody>
          <a:bodyPr/>
          <a:lstStyle/>
          <a:p>
            <a:pPr eaLnBrk="1" hangingPunct="1"/>
            <a:r>
              <a:rPr lang="en-GB" sz="2400" dirty="0">
                <a:solidFill>
                  <a:srgbClr val="333333"/>
                </a:solidFill>
                <a:latin typeface="Calibri Light"/>
                <a:ea typeface="Verdana" pitchFamily="34" charset="0"/>
                <a:cs typeface="Verdana" pitchFamily="34" charset="0"/>
              </a:rPr>
              <a:t>Our personal view of ourselves, independent of other people's opinions.</a:t>
            </a:r>
          </a:p>
          <a:p>
            <a:pPr marL="342900" indent="-342900" eaLnBrk="1" hangingPunct="1">
              <a:buFont typeface="Arial" panose="020B0604020202020204" pitchFamily="34" charset="0"/>
              <a:buChar char="•"/>
            </a:pPr>
            <a:r>
              <a:rPr lang="en-GB" sz="2400" dirty="0">
                <a:solidFill>
                  <a:srgbClr val="333333"/>
                </a:solidFill>
                <a:latin typeface="Calibri Light"/>
                <a:ea typeface="Verdana" pitchFamily="34" charset="0"/>
                <a:cs typeface="Verdana" pitchFamily="34" charset="0"/>
              </a:rPr>
              <a:t>Who am I?</a:t>
            </a:r>
          </a:p>
          <a:p>
            <a:pPr marL="342900" lvl="8" indent="-342900">
              <a:spcBef>
                <a:spcPts val="1999"/>
              </a:spcBef>
              <a:buClr>
                <a:srgbClr val="333333"/>
              </a:buClr>
              <a:buFont typeface="WingDings"/>
              <a:buChar char=""/>
            </a:pPr>
            <a:r>
              <a:rPr lang="en-GB" sz="2400" dirty="0">
                <a:solidFill>
                  <a:srgbClr val="333333"/>
                </a:solidFill>
                <a:latin typeface="Calibri Light"/>
                <a:ea typeface="Verdana" pitchFamily="34" charset="0"/>
                <a:cs typeface="Verdana" pitchFamily="34" charset="0"/>
              </a:rPr>
              <a:t>What can I do?</a:t>
            </a:r>
          </a:p>
          <a:p>
            <a:pPr marL="342900" lvl="8" indent="-342900">
              <a:spcBef>
                <a:spcPts val="1999"/>
              </a:spcBef>
              <a:buClr>
                <a:srgbClr val="333333"/>
              </a:buClr>
              <a:buFont typeface="WingDings"/>
              <a:buChar char=""/>
            </a:pPr>
            <a:r>
              <a:rPr lang="en-GB" sz="2400" i="1" dirty="0">
                <a:solidFill>
                  <a:srgbClr val="333333"/>
                </a:solidFill>
                <a:latin typeface="Calibri Light"/>
                <a:ea typeface="Verdana" pitchFamily="34" charset="0"/>
                <a:cs typeface="Verdana" pitchFamily="34" charset="0"/>
              </a:rPr>
              <a:t>Subjective </a:t>
            </a:r>
            <a:r>
              <a:rPr lang="en-GB" sz="2400" dirty="0">
                <a:solidFill>
                  <a:srgbClr val="333333"/>
                </a:solidFill>
                <a:latin typeface="Calibri Light"/>
                <a:ea typeface="Verdana" pitchFamily="34" charset="0"/>
                <a:cs typeface="Verdana" pitchFamily="34" charset="0"/>
              </a:rPr>
              <a:t>value</a:t>
            </a:r>
          </a:p>
          <a:p>
            <a:pPr eaLnBrk="1" hangingPunct="1"/>
            <a:endParaRPr lang="de-DE" sz="2400" dirty="0">
              <a:solidFill>
                <a:srgbClr val="333333"/>
              </a:solidFill>
              <a:highlight>
                <a:srgbClr val="FF0000"/>
              </a:highlight>
              <a:latin typeface="Calibri Light"/>
            </a:endParaRPr>
          </a:p>
        </p:txBody>
      </p:sp>
      <p:sp>
        <p:nvSpPr>
          <p:cNvPr id="3" name="Footer Placeholder 2">
            <a:extLst>
              <a:ext uri="{FF2B5EF4-FFF2-40B4-BE49-F238E27FC236}">
                <a16:creationId xmlns:a16="http://schemas.microsoft.com/office/drawing/2014/main" id="{24AF3B78-7CB2-9FD4-69F3-7A8C4253FD95}"/>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a:extLst>
              <a:ext uri="{FF2B5EF4-FFF2-40B4-BE49-F238E27FC236}">
                <a16:creationId xmlns:a16="http://schemas.microsoft.com/office/drawing/2014/main" id="{182E572C-76EA-DAD2-7E15-4C6371DAAA0D}"/>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5</a:t>
            </a:fld>
            <a:endParaRPr lang="de-DE">
              <a:solidFill>
                <a:srgbClr val="000000"/>
              </a:solidFill>
              <a:latin typeface="Calibri Light"/>
            </a:endParaRPr>
          </a:p>
        </p:txBody>
      </p:sp>
      <p:sp>
        <p:nvSpPr>
          <p:cNvPr id="6" name="Text Box 6">
            <a:extLst>
              <a:ext uri="{FF2B5EF4-FFF2-40B4-BE49-F238E27FC236}">
                <a16:creationId xmlns:a16="http://schemas.microsoft.com/office/drawing/2014/main" id="{13E0427F-5E33-41FE-83C7-8BBA1AB769EF}"/>
              </a:ext>
            </a:extLst>
          </p:cNvPr>
          <p:cNvSpPr txBox="1">
            <a:spLocks noChangeArrowheads="1"/>
          </p:cNvSpPr>
          <p:nvPr/>
        </p:nvSpPr>
        <p:spPr bwMode="auto">
          <a:xfrm>
            <a:off x="10409191" y="1813842"/>
            <a:ext cx="108555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Verdana" pitchFamily="34" charset="0"/>
              </a:defRPr>
            </a:lvl1pPr>
            <a:lvl2pPr marL="742950" indent="-285750" eaLnBrk="0" hangingPunct="0">
              <a:defRPr b="1">
                <a:solidFill>
                  <a:schemeClr val="tx1"/>
                </a:solidFill>
                <a:latin typeface="Verdana" pitchFamily="34" charset="0"/>
              </a:defRPr>
            </a:lvl2pPr>
            <a:lvl3pPr marL="1143000" indent="-228600" eaLnBrk="0" hangingPunct="0">
              <a:defRPr b="1">
                <a:solidFill>
                  <a:schemeClr val="tx1"/>
                </a:solidFill>
                <a:latin typeface="Verdana" pitchFamily="34" charset="0"/>
              </a:defRPr>
            </a:lvl3pPr>
            <a:lvl4pPr marL="1600200" indent="-228600" eaLnBrk="0" hangingPunct="0">
              <a:defRPr b="1">
                <a:solidFill>
                  <a:schemeClr val="tx1"/>
                </a:solidFill>
                <a:latin typeface="Verdana" pitchFamily="34" charset="0"/>
              </a:defRPr>
            </a:lvl4pPr>
            <a:lvl5pPr marL="2057400" indent="-228600" eaLnBrk="0" hangingPunct="0">
              <a:defRPr b="1">
                <a:solidFill>
                  <a:schemeClr val="tx1"/>
                </a:solidFill>
                <a:latin typeface="Verdana" pitchFamily="34" charset="0"/>
              </a:defRPr>
            </a:lvl5pPr>
            <a:lvl6pPr marL="2514600" indent="-228600" eaLnBrk="0" fontAlgn="base" hangingPunct="0">
              <a:spcBef>
                <a:spcPct val="0"/>
              </a:spcBef>
              <a:spcAft>
                <a:spcPct val="0"/>
              </a:spcAft>
              <a:defRPr b="1">
                <a:solidFill>
                  <a:schemeClr val="tx1"/>
                </a:solidFill>
                <a:latin typeface="Verdana" pitchFamily="34" charset="0"/>
              </a:defRPr>
            </a:lvl6pPr>
            <a:lvl7pPr marL="2971800" indent="-228600" eaLnBrk="0" fontAlgn="base" hangingPunct="0">
              <a:spcBef>
                <a:spcPct val="0"/>
              </a:spcBef>
              <a:spcAft>
                <a:spcPct val="0"/>
              </a:spcAft>
              <a:defRPr b="1">
                <a:solidFill>
                  <a:schemeClr val="tx1"/>
                </a:solidFill>
                <a:latin typeface="Verdana" pitchFamily="34" charset="0"/>
              </a:defRPr>
            </a:lvl7pPr>
            <a:lvl8pPr marL="3429000" indent="-228600" eaLnBrk="0" fontAlgn="base" hangingPunct="0">
              <a:spcBef>
                <a:spcPct val="0"/>
              </a:spcBef>
              <a:spcAft>
                <a:spcPct val="0"/>
              </a:spcAft>
              <a:defRPr b="1">
                <a:solidFill>
                  <a:schemeClr val="tx1"/>
                </a:solidFill>
                <a:latin typeface="Verdana" pitchFamily="34" charset="0"/>
              </a:defRPr>
            </a:lvl8pPr>
            <a:lvl9pPr marL="3886200" indent="-228600" eaLnBrk="0" fontAlgn="base" hangingPunct="0">
              <a:spcBef>
                <a:spcPct val="0"/>
              </a:spcBef>
              <a:spcAft>
                <a:spcPct val="0"/>
              </a:spcAft>
              <a:defRPr b="1">
                <a:solidFill>
                  <a:schemeClr val="tx1"/>
                </a:solidFill>
                <a:latin typeface="Verdana" pitchFamily="34" charset="0"/>
              </a:defRPr>
            </a:lvl9pPr>
          </a:lstStyle>
          <a:p>
            <a:pPr eaLnBrk="1" fontAlgn="base" hangingPunct="1">
              <a:spcBef>
                <a:spcPct val="0"/>
              </a:spcBef>
              <a:spcAft>
                <a:spcPct val="0"/>
              </a:spcAft>
            </a:pPr>
            <a:r>
              <a:rPr lang="de-DE" sz="1000" b="0" dirty="0">
                <a:solidFill>
                  <a:srgbClr val="FFFFFF"/>
                </a:solidFill>
                <a:latin typeface="Calibri Light"/>
                <a:ea typeface="ＭＳ Ｐゴシック" charset="0"/>
              </a:rPr>
              <a:t>nach Burns, 1982</a:t>
            </a:r>
          </a:p>
        </p:txBody>
      </p:sp>
      <p:pic>
        <p:nvPicPr>
          <p:cNvPr id="2" name="Grafik 1">
            <a:extLst>
              <a:ext uri="{FF2B5EF4-FFF2-40B4-BE49-F238E27FC236}">
                <a16:creationId xmlns:a16="http://schemas.microsoft.com/office/drawing/2014/main" id="{F3CD3B13-06CC-BA7B-837D-83546CB0E6BC}"/>
              </a:ext>
            </a:extLst>
          </p:cNvPr>
          <p:cNvPicPr>
            <a:picLocks noChangeAspect="1"/>
          </p:cNvPicPr>
          <p:nvPr/>
        </p:nvPicPr>
        <p:blipFill>
          <a:blip r:embed="rId3"/>
          <a:stretch>
            <a:fillRect/>
          </a:stretch>
        </p:blipFill>
        <p:spPr>
          <a:xfrm>
            <a:off x="594360" y="2203704"/>
            <a:ext cx="5303520" cy="4038052"/>
          </a:xfrm>
          <a:prstGeom prst="rect">
            <a:avLst/>
          </a:prstGeom>
        </p:spPr>
      </p:pic>
    </p:spTree>
    <p:extLst>
      <p:ext uri="{BB962C8B-B14F-4D97-AF65-F5344CB8AC3E}">
        <p14:creationId xmlns:p14="http://schemas.microsoft.com/office/powerpoint/2010/main" val="228358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72B8-DCCE-D72E-AC94-96666DDC74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03D228-E11C-9F36-0EE3-0BF7D6CCD8B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diminishes self-esteem?</a:t>
            </a:r>
          </a:p>
        </p:txBody>
      </p:sp>
      <p:sp>
        <p:nvSpPr>
          <p:cNvPr id="3" name="Inhaltsplatzhalter 2">
            <a:extLst>
              <a:ext uri="{FF2B5EF4-FFF2-40B4-BE49-F238E27FC236}">
                <a16:creationId xmlns:a16="http://schemas.microsoft.com/office/drawing/2014/main" id="{BC8F3AE3-83DD-5E80-E82A-C9482514D2BA}"/>
              </a:ext>
            </a:extLst>
          </p:cNvPr>
          <p:cNvSpPr>
            <a:spLocks noGrp="1"/>
          </p:cNvSpPr>
          <p:nvPr>
            <p:ph idx="1"/>
          </p:nvPr>
        </p:nvSpPr>
        <p:spPr>
          <a:xfrm>
            <a:off x="408956" y="2204864"/>
            <a:ext cx="8245188" cy="4248000"/>
          </a:xfrm>
        </p:spPr>
        <p:txBody>
          <a:bodyPr/>
          <a:lstStyle/>
          <a:p>
            <a:pPr marL="0" marR="0" lvl="0" indent="0" algn="l" defTabSz="914245" rtl="0" eaLnBrk="1" fontAlgn="auto" latinLnBrk="0" hangingPunct="1">
              <a:lnSpc>
                <a:spcPct val="105000"/>
              </a:lnSpc>
              <a:spcBef>
                <a:spcPts val="1999"/>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333333"/>
                </a:solidFill>
                <a:effectLst/>
                <a:uLnTx/>
                <a:uFillTx/>
                <a:latin typeface="Calibri Light"/>
                <a:ea typeface="+mn-ea"/>
                <a:cs typeface="+mn-cs"/>
              </a:rPr>
              <a:t>???</a:t>
            </a:r>
          </a:p>
          <a:p>
            <a:pPr>
              <a:lnSpc>
                <a:spcPct val="100000"/>
              </a:lnSpc>
              <a:spcBef>
                <a:spcPts val="1200"/>
              </a:spcBef>
            </a:pPr>
            <a:endParaRPr lang="de-DE" sz="2000" dirty="0">
              <a:solidFill>
                <a:srgbClr val="333333"/>
              </a:solidFill>
              <a:latin typeface="Calibri Light"/>
            </a:endParaRPr>
          </a:p>
        </p:txBody>
      </p:sp>
      <p:sp>
        <p:nvSpPr>
          <p:cNvPr id="4" name="Footer Placeholder 3">
            <a:extLst>
              <a:ext uri="{FF2B5EF4-FFF2-40B4-BE49-F238E27FC236}">
                <a16:creationId xmlns:a16="http://schemas.microsoft.com/office/drawing/2014/main" id="{66C1E7C8-C193-1FA9-AF31-FFCBE7939314}"/>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a:extLst>
              <a:ext uri="{FF2B5EF4-FFF2-40B4-BE49-F238E27FC236}">
                <a16:creationId xmlns:a16="http://schemas.microsoft.com/office/drawing/2014/main" id="{30CDB59E-4F88-9705-B797-8F711D49F792}"/>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6</a:t>
            </a:fld>
            <a:endParaRPr lang="de-DE">
              <a:solidFill>
                <a:srgbClr val="000000"/>
              </a:solidFill>
              <a:latin typeface="Calibri Light"/>
            </a:endParaRPr>
          </a:p>
        </p:txBody>
      </p:sp>
    </p:spTree>
    <p:extLst>
      <p:ext uri="{BB962C8B-B14F-4D97-AF65-F5344CB8AC3E}">
        <p14:creationId xmlns:p14="http://schemas.microsoft.com/office/powerpoint/2010/main" val="1487877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diminishes self-esteem?</a:t>
            </a:r>
          </a:p>
        </p:txBody>
      </p:sp>
      <p:sp>
        <p:nvSpPr>
          <p:cNvPr id="3" name="Inhaltsplatzhalter 2"/>
          <p:cNvSpPr>
            <a:spLocks noGrp="1"/>
          </p:cNvSpPr>
          <p:nvPr>
            <p:ph idx="1"/>
          </p:nvPr>
        </p:nvSpPr>
        <p:spPr>
          <a:xfrm>
            <a:off x="408956" y="2204864"/>
            <a:ext cx="8245188" cy="4248000"/>
          </a:xfrm>
        </p:spPr>
        <p:txBody>
          <a:bodyPr/>
          <a:lstStyle/>
          <a:p>
            <a:pPr>
              <a:lnSpc>
                <a:spcPct val="100000"/>
              </a:lnSpc>
              <a:spcBef>
                <a:spcPts val="1200"/>
              </a:spcBef>
            </a:pPr>
            <a:r>
              <a:rPr lang="en-GB" sz="2000">
                <a:solidFill>
                  <a:srgbClr val="333333"/>
                </a:solidFill>
                <a:latin typeface="Calibri Light"/>
                <a:ea typeface="Verdana" panose="020B0604030504040204" pitchFamily="34" charset="0"/>
                <a:cs typeface="Verdana" panose="020B0604030504040204" pitchFamily="34" charset="0"/>
              </a:rPr>
              <a:t>Biological factors:</a:t>
            </a:r>
          </a:p>
          <a:p>
            <a:pPr marL="342900" indent="-342900">
              <a:lnSpc>
                <a:spcPct val="100000"/>
              </a:lnSpc>
              <a:spcBef>
                <a:spcPts val="1200"/>
              </a:spcBef>
              <a:buClr>
                <a:srgbClr val="333333"/>
              </a:buClr>
              <a:buFont typeface="WingDings"/>
              <a:buChar char=""/>
            </a:pPr>
            <a:r>
              <a:rPr lang="en-GB" sz="2000">
                <a:solidFill>
                  <a:srgbClr val="333333"/>
                </a:solidFill>
                <a:latin typeface="Calibri Light"/>
                <a:ea typeface="Verdana" panose="020B0604030504040204" pitchFamily="34" charset="0"/>
                <a:cs typeface="Verdana" panose="020B0604030504040204" pitchFamily="34" charset="0"/>
              </a:rPr>
              <a:t>Strong activation of the brain structures that evoke anxiety (amygdala)</a:t>
            </a:r>
          </a:p>
          <a:p>
            <a:pPr marL="342900" indent="-342900">
              <a:lnSpc>
                <a:spcPct val="100000"/>
              </a:lnSpc>
              <a:spcBef>
                <a:spcPts val="1200"/>
              </a:spcBef>
              <a:buClr>
                <a:srgbClr val="333333"/>
              </a:buClr>
              <a:buFont typeface="WingDings"/>
              <a:buChar char=""/>
            </a:pPr>
            <a:r>
              <a:rPr lang="en-GB" sz="2000">
                <a:solidFill>
                  <a:srgbClr val="333333"/>
                </a:solidFill>
                <a:latin typeface="Calibri Light"/>
                <a:ea typeface="Verdana" panose="020B0604030504040204" pitchFamily="34" charset="0"/>
                <a:cs typeface="Verdana" panose="020B0604030504040204" pitchFamily="34" charset="0"/>
              </a:rPr>
              <a:t>Genes: internal and external characteristics that are inherited (e.g., certain impairments)</a:t>
            </a:r>
          </a:p>
          <a:p>
            <a:pPr>
              <a:lnSpc>
                <a:spcPct val="100000"/>
              </a:lnSpc>
              <a:spcBef>
                <a:spcPts val="1200"/>
              </a:spcBef>
              <a:buClr>
                <a:srgbClr val="333333"/>
              </a:buClr>
            </a:pPr>
            <a:r>
              <a:rPr lang="en-GB" sz="2000">
                <a:solidFill>
                  <a:srgbClr val="333333"/>
                </a:solidFill>
                <a:latin typeface="Calibri Light"/>
                <a:ea typeface="Verdana" panose="020B0604030504040204" pitchFamily="34" charset="0"/>
                <a:cs typeface="Verdana" panose="020B0604030504040204" pitchFamily="34" charset="0"/>
              </a:rPr>
              <a:t>Social/environmental:</a:t>
            </a:r>
          </a:p>
          <a:p>
            <a:pPr marL="342900" indent="-342900">
              <a:lnSpc>
                <a:spcPct val="100000"/>
              </a:lnSpc>
              <a:spcBef>
                <a:spcPts val="1200"/>
              </a:spcBef>
              <a:buClr>
                <a:srgbClr val="333333"/>
              </a:buClr>
              <a:buFont typeface="WingDings"/>
              <a:buChar char=""/>
            </a:pPr>
            <a:r>
              <a:rPr lang="en-GB" sz="2000">
                <a:solidFill>
                  <a:srgbClr val="333333"/>
                </a:solidFill>
                <a:latin typeface="Calibri Light"/>
                <a:ea typeface="Verdana" panose="020B0604030504040204" pitchFamily="34" charset="0"/>
                <a:cs typeface="Verdana" panose="020B0604030504040204" pitchFamily="34" charset="0"/>
              </a:rPr>
              <a:t>Low appreciation from one‘s social environment (parents, schoolmates/work colleagues, etc.)</a:t>
            </a:r>
          </a:p>
          <a:p>
            <a:pPr marL="342900" indent="-342900">
              <a:lnSpc>
                <a:spcPct val="100000"/>
              </a:lnSpc>
              <a:spcBef>
                <a:spcPts val="1200"/>
              </a:spcBef>
              <a:buClr>
                <a:srgbClr val="333333"/>
              </a:buClr>
              <a:buFont typeface="WingDings"/>
              <a:buChar char=""/>
            </a:pPr>
            <a:r>
              <a:rPr lang="en-GB" sz="2000">
                <a:solidFill>
                  <a:srgbClr val="333333"/>
                </a:solidFill>
                <a:latin typeface="Calibri Light"/>
                <a:ea typeface="Verdana" panose="020B0604030504040204" pitchFamily="34" charset="0"/>
                <a:cs typeface="Verdana" panose="020B0604030504040204" pitchFamily="34" charset="0"/>
              </a:rPr>
              <a:t>External influences (e.g., unemployment)</a:t>
            </a:r>
          </a:p>
          <a:p>
            <a:pPr>
              <a:lnSpc>
                <a:spcPct val="100000"/>
              </a:lnSpc>
              <a:spcBef>
                <a:spcPts val="1200"/>
              </a:spcBef>
              <a:buClr>
                <a:srgbClr val="333333"/>
              </a:buClr>
            </a:pPr>
            <a:r>
              <a:rPr lang="en-GB" sz="2000">
                <a:solidFill>
                  <a:srgbClr val="333333"/>
                </a:solidFill>
                <a:latin typeface="Calibri Light"/>
                <a:ea typeface="Verdana" panose="020B0604030504040204" pitchFamily="34" charset="0"/>
                <a:cs typeface="Verdana" panose="020B0604030504040204" pitchFamily="34" charset="0"/>
              </a:rPr>
              <a:t>Psyche:</a:t>
            </a:r>
          </a:p>
          <a:p>
            <a:pPr marL="342900" indent="-342900">
              <a:lnSpc>
                <a:spcPct val="100000"/>
              </a:lnSpc>
              <a:spcBef>
                <a:spcPts val="1200"/>
              </a:spcBef>
              <a:buClr>
                <a:srgbClr val="333333"/>
              </a:buClr>
              <a:buFont typeface="WingDings"/>
              <a:buChar char=""/>
            </a:pPr>
            <a:r>
              <a:rPr lang="en-GB" sz="2000">
                <a:solidFill>
                  <a:srgbClr val="333333"/>
                </a:solidFill>
                <a:latin typeface="Calibri Light"/>
                <a:ea typeface="Verdana" panose="020B0604030504040204" pitchFamily="34" charset="0"/>
                <a:cs typeface="Verdana" panose="020B0604030504040204" pitchFamily="34" charset="0"/>
              </a:rPr>
              <a:t>Certain personality traits such as shyness, anxiety</a:t>
            </a:r>
            <a:endParaRPr lang="en-GB" sz="20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7</a:t>
            </a:fld>
            <a:endParaRPr lang="de-DE">
              <a:solidFill>
                <a:srgbClr val="000000"/>
              </a:solidFill>
              <a:latin typeface="Calibri Light"/>
            </a:endParaRPr>
          </a:p>
        </p:txBody>
      </p:sp>
      <p:grpSp>
        <p:nvGrpSpPr>
          <p:cNvPr id="8" name="Group 7"/>
          <p:cNvGrpSpPr/>
          <p:nvPr/>
        </p:nvGrpSpPr>
        <p:grpSpPr>
          <a:xfrm>
            <a:off x="9348153" y="4277393"/>
            <a:ext cx="2444293" cy="2175471"/>
            <a:chOff x="8291953" y="4398927"/>
            <a:chExt cx="2444293" cy="2175471"/>
          </a:xfrm>
        </p:grpSpPr>
        <p:sp>
          <p:nvSpPr>
            <p:cNvPr id="6" name="Ellipse 5"/>
            <p:cNvSpPr/>
            <p:nvPr/>
          </p:nvSpPr>
          <p:spPr bwMode="auto">
            <a:xfrm>
              <a:off x="8841151" y="4398927"/>
              <a:ext cx="1371600" cy="1371600"/>
            </a:xfrm>
            <a:prstGeom prst="ellipse">
              <a:avLst/>
            </a:prstGeom>
            <a:noFill/>
            <a:ln w="38100" cap="flat" cmpd="sng" algn="ctr">
              <a:solidFill>
                <a:srgbClr val="92D050"/>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noAutofit/>
            </a:bodyPr>
            <a:lstStyle/>
            <a:p>
              <a:pPr lvl="0" algn="ctr"/>
              <a:r>
                <a:rPr lang="de-DE" sz="2000" dirty="0">
                  <a:solidFill>
                    <a:srgbClr val="333333"/>
                  </a:solidFill>
                  <a:latin typeface="Calibri Light"/>
                </a:rPr>
                <a:t>Bio</a:t>
              </a:r>
            </a:p>
          </p:txBody>
        </p:sp>
        <p:sp>
          <p:nvSpPr>
            <p:cNvPr id="9" name="Ellipse 8"/>
            <p:cNvSpPr/>
            <p:nvPr/>
          </p:nvSpPr>
          <p:spPr bwMode="auto">
            <a:xfrm>
              <a:off x="8291953" y="5202798"/>
              <a:ext cx="1371600" cy="1371600"/>
            </a:xfrm>
            <a:prstGeom prst="ellipse">
              <a:avLst/>
            </a:prstGeom>
            <a:noFill/>
            <a:ln w="38100" cap="flat" cmpd="sng" algn="ctr">
              <a:solidFill>
                <a:srgbClr val="00B0F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r>
                <a:rPr lang="de-DE" sz="2000" dirty="0">
                  <a:solidFill>
                    <a:srgbClr val="333333"/>
                  </a:solidFill>
                  <a:latin typeface="Calibri Light"/>
                </a:rPr>
                <a:t>Social</a:t>
              </a:r>
            </a:p>
          </p:txBody>
        </p:sp>
        <p:sp>
          <p:nvSpPr>
            <p:cNvPr id="7" name="Ellipse 6"/>
            <p:cNvSpPr/>
            <p:nvPr/>
          </p:nvSpPr>
          <p:spPr bwMode="auto">
            <a:xfrm>
              <a:off x="9364646" y="5202798"/>
              <a:ext cx="1371600" cy="1371600"/>
            </a:xfrm>
            <a:prstGeom prst="ellipse">
              <a:avLst/>
            </a:prstGeom>
            <a:noFill/>
            <a:ln w="38100" cap="flat" cmpd="sng" algn="ctr">
              <a:solidFill>
                <a:srgbClr val="FFFF0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lvl="0" algn="r"/>
              <a:r>
                <a:rPr lang="de-DE" sz="2000" dirty="0">
                  <a:solidFill>
                    <a:srgbClr val="333333"/>
                  </a:solidFill>
                  <a:latin typeface="Calibri Light"/>
                </a:rPr>
                <a:t>Psyche</a:t>
              </a:r>
            </a:p>
          </p:txBody>
        </p:sp>
      </p:grpSp>
      <p:pic>
        <p:nvPicPr>
          <p:cNvPr id="1028" name="Picture 4" descr="Alter Mann, Porträt, Gehirn, Großv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0179" y="1420599"/>
            <a:ext cx="1920240" cy="267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54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Why are we doing this?</a:t>
            </a:r>
          </a:p>
        </p:txBody>
      </p:sp>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Calibri Light"/>
              </a:rPr>
              <a:pPr>
                <a:defRPr/>
              </a:pPr>
              <a:t>8</a:t>
            </a:fld>
            <a:endParaRPr lang="de-DE">
              <a:latin typeface="Calibri Light"/>
            </a:endParaRPr>
          </a:p>
        </p:txBody>
      </p:sp>
      <p:pic>
        <p:nvPicPr>
          <p:cNvPr id="9"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
        <p:nvSpPr>
          <p:cNvPr id="10" name="Content Placeholder 9"/>
          <p:cNvSpPr>
            <a:spLocks noGrp="1"/>
          </p:cNvSpPr>
          <p:nvPr>
            <p:ph idx="1"/>
          </p:nvPr>
        </p:nvSpPr>
        <p:spPr>
          <a:xfrm>
            <a:off x="411480" y="2203704"/>
            <a:ext cx="5669280" cy="4248000"/>
          </a:xfrm>
        </p:spPr>
        <p:txBody>
          <a:bodyPr/>
          <a:lstStyle/>
          <a:p>
            <a:pPr lvl="0" defTabSz="914400"/>
            <a:r>
              <a:rPr lang="en-GB" sz="2400">
                <a:solidFill>
                  <a:srgbClr val="333333"/>
                </a:solidFill>
                <a:latin typeface="Calibri Light"/>
                <a:ea typeface="Verdana" pitchFamily="34" charset="0"/>
                <a:cs typeface="Verdana" pitchFamily="34" charset="0"/>
              </a:rPr>
              <a:t>Many (but not all!) people with psychosis have low self-esteem, often due to negative interpersonal experiences. </a:t>
            </a:r>
          </a:p>
          <a:p>
            <a:pPr lvl="0" defTabSz="914400"/>
            <a:r>
              <a:rPr lang="en-GB" sz="2400">
                <a:solidFill>
                  <a:srgbClr val="333333"/>
                </a:solidFill>
                <a:latin typeface="Calibri Light"/>
                <a:ea typeface="Verdana" pitchFamily="34" charset="0"/>
                <a:cs typeface="Verdana" pitchFamily="34" charset="0"/>
              </a:rPr>
              <a:t>Improving self-esteem and other depressive symptoms increases mental stability. </a:t>
            </a:r>
          </a:p>
          <a:p>
            <a:pPr lvl="0" defTabSz="914400"/>
            <a:r>
              <a:rPr lang="en-GB" sz="2400">
                <a:solidFill>
                  <a:srgbClr val="333333"/>
                </a:solidFill>
                <a:latin typeface="Calibri Light"/>
                <a:ea typeface="Verdana" pitchFamily="34" charset="0"/>
                <a:cs typeface="Verdana" pitchFamily="34" charset="0"/>
              </a:rPr>
              <a:t>This can also help to reduce psychotic symptoms.</a:t>
            </a:r>
          </a:p>
          <a:p>
            <a:pPr lvl="0" defTabSz="914400"/>
            <a:endParaRPr lang="en-GB" sz="2400">
              <a:solidFill>
                <a:srgbClr val="333333"/>
              </a:solidFill>
              <a:latin typeface="Calibri Light"/>
            </a:endParaRPr>
          </a:p>
          <a:p>
            <a:endParaRPr lang="en-GB" sz="2400">
              <a:latin typeface="Calibri Light"/>
            </a:endParaRPr>
          </a:p>
        </p:txBody>
      </p:sp>
    </p:spTree>
    <p:extLst>
      <p:ext uri="{BB962C8B-B14F-4D97-AF65-F5344CB8AC3E}">
        <p14:creationId xmlns:p14="http://schemas.microsoft.com/office/powerpoint/2010/main" val="872209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Low self-esteem can impact our mental health</a:t>
            </a:r>
          </a:p>
        </p:txBody>
      </p:sp>
      <p:sp>
        <p:nvSpPr>
          <p:cNvPr id="7" name="Content Placeholder 6"/>
          <p:cNvSpPr>
            <a:spLocks noGrp="1"/>
          </p:cNvSpPr>
          <p:nvPr>
            <p:ph idx="1"/>
          </p:nvPr>
        </p:nvSpPr>
        <p:spPr/>
        <p:txBody>
          <a:bodyPr/>
          <a:lstStyle/>
          <a:p>
            <a:pPr marL="342900" lvl="0" indent="-342900" defTabSz="914400">
              <a:spcAft>
                <a:spcPct val="0"/>
              </a:spcAft>
              <a:buClr>
                <a:srgbClr val="333333"/>
              </a:buClr>
              <a:buFont typeface="WingDings"/>
              <a:buChar char=""/>
            </a:pPr>
            <a:r>
              <a:rPr lang="en-GB" sz="2400" dirty="0">
                <a:solidFill>
                  <a:srgbClr val="333333"/>
                </a:solidFill>
                <a:latin typeface="Calibri Light"/>
                <a:ea typeface="Verdana" pitchFamily="34" charset="0"/>
                <a:cs typeface="Verdana" pitchFamily="34" charset="0"/>
              </a:rPr>
              <a:t>People with mental illness often suffer from low self-esteem.</a:t>
            </a:r>
          </a:p>
          <a:p>
            <a:pPr marL="342900" lvl="0" indent="-342900" defTabSz="914400">
              <a:spcAft>
                <a:spcPct val="0"/>
              </a:spcAft>
              <a:buClr>
                <a:srgbClr val="333333"/>
              </a:buClr>
              <a:buFont typeface="WingDings"/>
              <a:buChar char=""/>
            </a:pPr>
            <a:r>
              <a:rPr lang="en-GB" sz="2400" dirty="0">
                <a:solidFill>
                  <a:srgbClr val="333333"/>
                </a:solidFill>
                <a:latin typeface="Calibri Light"/>
                <a:ea typeface="Verdana" pitchFamily="34" charset="0"/>
                <a:cs typeface="Verdana" pitchFamily="34" charset="0"/>
              </a:rPr>
              <a:t>Low self-esteem may contribute to psychological problems such as:</a:t>
            </a:r>
          </a:p>
          <a:p>
            <a:pPr marL="558863" lvl="2" indent="-342900" defTabSz="914400">
              <a:spcBef>
                <a:spcPts val="1999"/>
              </a:spcBef>
              <a:spcAft>
                <a:spcPct val="0"/>
              </a:spcAft>
              <a:buClr>
                <a:srgbClr val="333333"/>
              </a:buClr>
              <a:buFont typeface="WingDings"/>
              <a:buChar char=""/>
            </a:pPr>
            <a:r>
              <a:rPr lang="en-GB" sz="2400" dirty="0">
                <a:solidFill>
                  <a:srgbClr val="333333"/>
                </a:solidFill>
                <a:latin typeface="Calibri Light"/>
                <a:ea typeface="Verdana" pitchFamily="34" charset="0"/>
                <a:cs typeface="Verdana" pitchFamily="34" charset="0"/>
              </a:rPr>
              <a:t>Self-doubt </a:t>
            </a:r>
          </a:p>
          <a:p>
            <a:pPr marL="558863" lvl="2" indent="-342900" defTabSz="914400">
              <a:spcBef>
                <a:spcPts val="1999"/>
              </a:spcBef>
              <a:spcAft>
                <a:spcPct val="0"/>
              </a:spcAft>
              <a:buClr>
                <a:srgbClr val="333333"/>
              </a:buClr>
              <a:buFont typeface="WingDings"/>
              <a:buChar char=""/>
            </a:pPr>
            <a:r>
              <a:rPr lang="en-GB" sz="2400" dirty="0">
                <a:solidFill>
                  <a:srgbClr val="333333"/>
                </a:solidFill>
                <a:latin typeface="Calibri Light"/>
                <a:ea typeface="Verdana" pitchFamily="34" charset="0"/>
                <a:cs typeface="Verdana" pitchFamily="34" charset="0"/>
              </a:rPr>
              <a:t>Fear</a:t>
            </a:r>
          </a:p>
          <a:p>
            <a:pPr marL="558863" lvl="2" indent="-342900" defTabSz="914400">
              <a:spcBef>
                <a:spcPts val="1999"/>
              </a:spcBef>
              <a:spcAft>
                <a:spcPct val="0"/>
              </a:spcAft>
              <a:buClr>
                <a:srgbClr val="333333"/>
              </a:buClr>
              <a:buFont typeface="WingDings"/>
              <a:buChar char=""/>
            </a:pPr>
            <a:r>
              <a:rPr lang="en-GB" sz="2400" dirty="0">
                <a:solidFill>
                  <a:srgbClr val="333333"/>
                </a:solidFill>
                <a:latin typeface="Calibri Light"/>
                <a:ea typeface="Verdana" pitchFamily="34" charset="0"/>
                <a:cs typeface="Verdana" pitchFamily="34" charset="0"/>
              </a:rPr>
              <a:t>Depressive symptoms</a:t>
            </a:r>
          </a:p>
          <a:p>
            <a:pPr marL="558863" lvl="2" indent="-342900" defTabSz="914400">
              <a:spcBef>
                <a:spcPts val="1999"/>
              </a:spcBef>
              <a:spcAft>
                <a:spcPct val="0"/>
              </a:spcAft>
              <a:buClr>
                <a:srgbClr val="333333"/>
              </a:buClr>
              <a:buFont typeface="WingDings"/>
              <a:buChar char=""/>
            </a:pPr>
            <a:r>
              <a:rPr lang="en-GB" sz="2400" dirty="0">
                <a:solidFill>
                  <a:srgbClr val="333333"/>
                </a:solidFill>
                <a:latin typeface="Calibri Light"/>
                <a:ea typeface="Verdana" pitchFamily="34" charset="0"/>
                <a:cs typeface="Verdana" pitchFamily="34" charset="0"/>
              </a:rPr>
              <a:t>Loneliness</a:t>
            </a:r>
          </a:p>
          <a:p>
            <a:pPr marL="342900" lvl="0" indent="-342900" defTabSz="914400">
              <a:spcAft>
                <a:spcPct val="0"/>
              </a:spcAft>
              <a:buClr>
                <a:srgbClr val="333333"/>
              </a:buClr>
              <a:buFont typeface="WingDings"/>
              <a:buChar char=""/>
            </a:pPr>
            <a:endParaRPr lang="en-GB" sz="2400" dirty="0">
              <a:solidFill>
                <a:srgbClr val="333333"/>
              </a:solidFill>
              <a:latin typeface="Calibri Light"/>
              <a:ea typeface="Verdana" pitchFamily="34" charset="0"/>
              <a:cs typeface="Verdana" pitchFamily="34" charset="0"/>
            </a:endParaRPr>
          </a:p>
          <a:p>
            <a:pPr marL="457200" lvl="1" defTabSz="914400">
              <a:spcBef>
                <a:spcPts val="1999"/>
              </a:spcBef>
              <a:spcAft>
                <a:spcPts val="0"/>
              </a:spcAft>
            </a:pPr>
            <a:endParaRPr lang="en-GB" sz="2400" dirty="0">
              <a:solidFill>
                <a:srgbClr val="333333"/>
              </a:solidFill>
              <a:ea typeface="Verdana" pitchFamily="34" charset="0"/>
              <a:cs typeface="Verdana" pitchFamily="34" charset="0"/>
            </a:endParaRPr>
          </a:p>
          <a:p>
            <a:endParaRPr lang="en-GB"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Calibri Light"/>
              </a:rPr>
              <a:pPr>
                <a:defRPr/>
              </a:pPr>
              <a:t>9</a:t>
            </a:fld>
            <a:endParaRPr 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GB" sz="3600" dirty="0">
                <a:latin typeface="Calibri Light"/>
              </a:rPr>
              <a:t>Differences between exaggerated self-esteem </a:t>
            </a:r>
            <a:br>
              <a:rPr lang="en-GB" sz="3600" dirty="0">
                <a:latin typeface="Calibri Light"/>
              </a:rPr>
            </a:br>
            <a:r>
              <a:rPr lang="en-GB" sz="3600" dirty="0">
                <a:latin typeface="Calibri Light"/>
              </a:rPr>
              <a:t>and healthy self-esteem</a:t>
            </a:r>
          </a:p>
        </p:txBody>
      </p:sp>
      <p:sp>
        <p:nvSpPr>
          <p:cNvPr id="3" name="Inhaltsplatzhalter 2"/>
          <p:cNvSpPr>
            <a:spLocks noGrp="1"/>
          </p:cNvSpPr>
          <p:nvPr>
            <p:ph idx="1"/>
          </p:nvPr>
        </p:nvSpPr>
        <p:spPr>
          <a:xfrm>
            <a:off x="411480" y="2203704"/>
            <a:ext cx="5669280" cy="4248000"/>
          </a:xfrm>
        </p:spPr>
        <p:txBody>
          <a:bodyPr/>
          <a:lstStyle/>
          <a:p>
            <a:pPr lvl="0" defTabSz="914400">
              <a:spcAft>
                <a:spcPct val="0"/>
              </a:spcAft>
            </a:pPr>
            <a:r>
              <a:rPr lang="en-GB" sz="2400" dirty="0">
                <a:solidFill>
                  <a:srgbClr val="333333"/>
                </a:solidFill>
                <a:latin typeface="Calibri Light"/>
                <a:ea typeface="Verdana" panose="020B0604030504040204" pitchFamily="34" charset="0"/>
                <a:cs typeface="Verdana" panose="020B0604030504040204" pitchFamily="34" charset="0"/>
              </a:rPr>
              <a:t>During psychosis, many of those affected (but not all) feel persecuted or compromised. This feeling can lead to reduced self-esteem.</a:t>
            </a:r>
          </a:p>
          <a:p>
            <a:pPr lvl="0" defTabSz="914400">
              <a:spcAft>
                <a:spcPct val="0"/>
              </a:spcAft>
            </a:pPr>
            <a:r>
              <a:rPr lang="en-GB" sz="2400" dirty="0">
                <a:solidFill>
                  <a:srgbClr val="333333"/>
                </a:solidFill>
                <a:latin typeface="Calibri Light"/>
                <a:ea typeface="Verdana" panose="020B0604030504040204" pitchFamily="34" charset="0"/>
                <a:cs typeface="Verdana" panose="020B0604030504040204" pitchFamily="34" charset="0"/>
              </a:rPr>
              <a:t>On the other hand, some can feel increased self-esteem if they feel destined for special tasks or believe they were chosen for an important mission.</a:t>
            </a:r>
          </a:p>
          <a:p>
            <a:endParaRPr lang="en-GB" sz="2400" b="1" dirty="0">
              <a:solidFill>
                <a:srgbClr val="333333"/>
              </a:solidFill>
              <a:latin typeface="Calibri Light"/>
              <a:ea typeface="Verdana" panose="020B0604030504040204" pitchFamily="34" charset="0"/>
              <a:cs typeface="Verdana" panose="020B0604030504040204" pitchFamily="34" charset="0"/>
            </a:endParaRPr>
          </a:p>
          <a:p>
            <a:endParaRPr lang="en-GB" sz="2400" dirty="0">
              <a:solidFill>
                <a:srgbClr val="333333"/>
              </a:solidFill>
              <a:latin typeface="Calibri Light"/>
              <a:ea typeface="Verdana" panose="020B0604030504040204" pitchFamily="34" charset="0"/>
              <a:cs typeface="Verdana" panose="020B0604030504040204" pitchFamily="34" charset="0"/>
            </a:endParaRPr>
          </a:p>
        </p:txBody>
      </p:sp>
      <p:sp>
        <p:nvSpPr>
          <p:cNvPr id="5" name="Footer Placeholder 4"/>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10</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2974113"/>
          </a:xfrm>
          <a:prstGeom prst="rect">
            <a:avLst/>
          </a:prstGeom>
        </p:spPr>
      </p:pic>
    </p:spTree>
    <p:extLst>
      <p:ext uri="{BB962C8B-B14F-4D97-AF65-F5344CB8AC3E}">
        <p14:creationId xmlns:p14="http://schemas.microsoft.com/office/powerpoint/2010/main" val="701186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Healthy self-esteem?</a:t>
            </a:r>
          </a:p>
        </p:txBody>
      </p:sp>
      <p:sp>
        <p:nvSpPr>
          <p:cNvPr id="3" name="Inhaltsplatzhalter 2"/>
          <p:cNvSpPr>
            <a:spLocks noGrp="1"/>
          </p:cNvSpPr>
          <p:nvPr>
            <p:ph idx="1"/>
          </p:nvPr>
        </p:nvSpPr>
        <p:spPr>
          <a:xfrm>
            <a:off x="411480" y="2203704"/>
            <a:ext cx="5669280" cy="4248000"/>
          </a:xfrm>
        </p:spPr>
        <p:txBody>
          <a:bodyPr/>
          <a:lstStyle/>
          <a:p>
            <a:r>
              <a:rPr lang="en-GB" sz="2400" b="1" dirty="0">
                <a:solidFill>
                  <a:srgbClr val="333333"/>
                </a:solidFill>
                <a:latin typeface="Calibri Light"/>
                <a:ea typeface="Verdana" panose="020B0604030504040204" pitchFamily="34" charset="0"/>
                <a:cs typeface="Verdana" panose="020B0604030504040204" pitchFamily="34" charset="0"/>
              </a:rPr>
              <a:t>CAUTION: </a:t>
            </a:r>
            <a:r>
              <a:rPr lang="en-GB" sz="2400" dirty="0">
                <a:solidFill>
                  <a:srgbClr val="333333"/>
                </a:solidFill>
                <a:latin typeface="Calibri Light"/>
                <a:ea typeface="Verdana" panose="020B0604030504040204" pitchFamily="34" charset="0"/>
                <a:cs typeface="Verdana" panose="020B0604030504040204" pitchFamily="34" charset="0"/>
              </a:rPr>
              <a:t>Ideas of megalomania (e.g., the belief that you are more powerful or more important than others) have nothing to do with "healthy" self-esteem!</a:t>
            </a:r>
          </a:p>
          <a:p>
            <a:r>
              <a:rPr lang="en-GB" sz="2400" dirty="0">
                <a:solidFill>
                  <a:srgbClr val="333333"/>
                </a:solidFill>
                <a:latin typeface="Calibri Light"/>
                <a:ea typeface="Verdana" panose="020B0604030504040204" pitchFamily="34" charset="0"/>
                <a:cs typeface="Verdana" panose="020B0604030504040204" pitchFamily="34" charset="0"/>
              </a:rPr>
              <a:t> This feeling won’t last long</a:t>
            </a:r>
          </a:p>
          <a:p>
            <a:r>
              <a:rPr lang="en-GB" sz="2400" dirty="0">
                <a:solidFill>
                  <a:srgbClr val="333333"/>
                </a:solidFill>
                <a:latin typeface="Calibri Light"/>
                <a:ea typeface="Verdana" panose="020B0604030504040204" pitchFamily="34" charset="0"/>
                <a:cs typeface="Verdana" panose="020B0604030504040204" pitchFamily="34" charset="0"/>
              </a:rPr>
              <a:t> ... and it is not based on reality and actual strengths.</a:t>
            </a: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11</a:t>
            </a:fld>
            <a:endParaRPr lang="de-DE">
              <a:solidFill>
                <a:srgbClr val="000000"/>
              </a:solidFill>
              <a:latin typeface="Calibri Light"/>
            </a:endParaRPr>
          </a:p>
        </p:txBody>
      </p:sp>
      <p:pic>
        <p:nvPicPr>
          <p:cNvPr id="5" name="Grafik 4"/>
          <p:cNvPicPr>
            <a:picLocks noChangeAspect="1"/>
          </p:cNvPicPr>
          <p:nvPr/>
        </p:nvPicPr>
        <p:blipFill>
          <a:blip r:embed="rId3"/>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79542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891D2F70-9C66-44B3-A48D-CCD6CABFB8C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Healthy self-esteem</a:t>
            </a:r>
          </a:p>
        </p:txBody>
      </p:sp>
      <p:sp>
        <p:nvSpPr>
          <p:cNvPr id="3" name="Inhaltsplatzhalter 2"/>
          <p:cNvSpPr>
            <a:spLocks noGrp="1"/>
          </p:cNvSpPr>
          <p:nvPr>
            <p:ph idx="1"/>
          </p:nvPr>
        </p:nvSpPr>
        <p:spPr/>
        <p:txBody>
          <a:bodyPr/>
          <a:lstStyle/>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All people have real strengths, often only waiting to be discovered.</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You can and should be proud of these strengths!</a:t>
            </a:r>
          </a:p>
          <a:p>
            <a:pPr marL="342900" lvl="0" indent="-342900" defTabSz="914400">
              <a:spcAft>
                <a:spcPct val="0"/>
              </a:spcAft>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Awareness of these strengths form the basis of your self-esteem.</a:t>
            </a:r>
            <a:endParaRPr lang="de-DE" sz="2400"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12</a:t>
            </a:fld>
            <a:endParaRPr lang="de-DE">
              <a:solidFill>
                <a:srgbClr val="000000"/>
              </a:solidFill>
              <a:latin typeface="Calibri Light"/>
            </a:endParaRPr>
          </a:p>
        </p:txBody>
      </p:sp>
      <p:sp>
        <p:nvSpPr>
          <p:cNvPr id="6" name="TextBox 5">
            <a:extLst>
              <a:ext uri="{FF2B5EF4-FFF2-40B4-BE49-F238E27FC236}">
                <a16:creationId xmlns:a16="http://schemas.microsoft.com/office/drawing/2014/main" id="{4A969739-3E5C-9B75-E849-67D1358F2A78}"/>
              </a:ext>
            </a:extLst>
          </p:cNvPr>
          <p:cNvSpPr txBox="1"/>
          <p:nvPr/>
        </p:nvSpPr>
        <p:spPr bwMode="gray">
          <a:xfrm>
            <a:off x="2784764" y="4800600"/>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extLst>
      <p:ext uri="{BB962C8B-B14F-4D97-AF65-F5344CB8AC3E}">
        <p14:creationId xmlns:p14="http://schemas.microsoft.com/office/powerpoint/2010/main" val="168392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4430A-5AB6-693D-909E-371044E56AB5}"/>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2E2C4BE8-D4EF-EB94-54A5-EF3906A5E1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a:extLst>
              <a:ext uri="{FF2B5EF4-FFF2-40B4-BE49-F238E27FC236}">
                <a16:creationId xmlns:a16="http://schemas.microsoft.com/office/drawing/2014/main" id="{DF06C256-9C01-F252-E16D-B7CC39B1108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"Branches" of self-esteem</a:t>
            </a:r>
          </a:p>
        </p:txBody>
      </p:sp>
      <p:sp>
        <p:nvSpPr>
          <p:cNvPr id="4" name="Rectangle 15">
            <a:extLst>
              <a:ext uri="{FF2B5EF4-FFF2-40B4-BE49-F238E27FC236}">
                <a16:creationId xmlns:a16="http://schemas.microsoft.com/office/drawing/2014/main" id="{EAEF5AA5-F902-0EC2-0276-4A128017FECC}"/>
              </a:ext>
            </a:extLst>
          </p:cNvPr>
          <p:cNvSpPr>
            <a:spLocks noGrp="1" noChangeArrowheads="1"/>
          </p:cNvSpPr>
          <p:nvPr>
            <p:ph idx="1"/>
          </p:nvPr>
        </p:nvSpPr>
        <p:spPr>
          <a:xfrm>
            <a:off x="411480" y="2203704"/>
            <a:ext cx="5074920" cy="4248000"/>
          </a:xfrm>
        </p:spPr>
        <p:txBody>
          <a:bodyPr/>
          <a:lstStyle/>
          <a:p>
            <a:pPr marL="342900" lvl="0" indent="-342900" defTabSz="914400">
              <a:buClr>
                <a:srgbClr val="000000"/>
              </a:buClr>
              <a:buFont typeface="WingDings"/>
              <a:buChar char=""/>
            </a:pPr>
            <a:r>
              <a:rPr lang="en-GB" sz="2400">
                <a:solidFill>
                  <a:srgbClr val="333333"/>
                </a:solidFill>
                <a:latin typeface="Calibri Light"/>
              </a:rPr>
              <a:t>Self-esteem is not a constant value; it may be stronger or weaker in different areas of your life</a:t>
            </a:r>
            <a:endParaRPr lang="en-GB" sz="2400">
              <a:solidFill>
                <a:srgbClr val="333333"/>
              </a:solidFill>
              <a:latin typeface="Calibri Light"/>
              <a:ea typeface="ＭＳ Ｐゴシック"/>
              <a:cs typeface="Verdana"/>
            </a:endParaRPr>
          </a:p>
        </p:txBody>
      </p:sp>
      <p:sp>
        <p:nvSpPr>
          <p:cNvPr id="5" name="Footer Placeholder 4">
            <a:extLst>
              <a:ext uri="{FF2B5EF4-FFF2-40B4-BE49-F238E27FC236}">
                <a16:creationId xmlns:a16="http://schemas.microsoft.com/office/drawing/2014/main" id="{E1ABE47E-63E1-63C8-03B5-C50F4CCB8531}"/>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a:extLst>
              <a:ext uri="{FF2B5EF4-FFF2-40B4-BE49-F238E27FC236}">
                <a16:creationId xmlns:a16="http://schemas.microsoft.com/office/drawing/2014/main" id="{9DA1A252-FE01-C05F-843C-EAF1FCA31AE2}"/>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13</a:t>
            </a:fld>
            <a:endParaRPr lang="de-DE">
              <a:solidFill>
                <a:srgbClr val="000000"/>
              </a:solidFill>
              <a:latin typeface="Calibri Light"/>
            </a:endParaRPr>
          </a:p>
        </p:txBody>
      </p:sp>
      <p:sp>
        <p:nvSpPr>
          <p:cNvPr id="23" name="Textfeld 1">
            <a:extLst>
              <a:ext uri="{FF2B5EF4-FFF2-40B4-BE49-F238E27FC236}">
                <a16:creationId xmlns:a16="http://schemas.microsoft.com/office/drawing/2014/main" id="{AB430B91-757C-0923-59D4-2B5CCF72C783}"/>
              </a:ext>
            </a:extLst>
          </p:cNvPr>
          <p:cNvSpPr txBox="1">
            <a:spLocks noChangeArrowheads="1"/>
          </p:cNvSpPr>
          <p:nvPr/>
        </p:nvSpPr>
        <p:spPr bwMode="auto">
          <a:xfrm>
            <a:off x="9913324" y="3304058"/>
            <a:ext cx="1566398" cy="369332"/>
          </a:xfrm>
          <a:prstGeom prst="rect">
            <a:avLst/>
          </a:prstGeom>
          <a:solidFill>
            <a:schemeClr val="bg1"/>
          </a:solidFill>
          <a:ln w="9525">
            <a:noFill/>
            <a:miter lim="800000"/>
            <a:headEnd/>
            <a:tailEnd/>
          </a:ln>
        </p:spPr>
        <p:txBody>
          <a:bodyPr wrap="square">
            <a:spAutoFit/>
          </a:bodyPr>
          <a:lstStyle/>
          <a:p>
            <a:pPr algn="ctr"/>
            <a:r>
              <a:rPr lang="en-GB">
                <a:solidFill>
                  <a:srgbClr val="333333"/>
                </a:solidFill>
                <a:latin typeface="Calibri Light"/>
                <a:cs typeface="Verdana"/>
              </a:rPr>
              <a:t>Relationships</a:t>
            </a:r>
          </a:p>
        </p:txBody>
      </p:sp>
      <p:sp>
        <p:nvSpPr>
          <p:cNvPr id="25" name="Textfeld 7">
            <a:extLst>
              <a:ext uri="{FF2B5EF4-FFF2-40B4-BE49-F238E27FC236}">
                <a16:creationId xmlns:a16="http://schemas.microsoft.com/office/drawing/2014/main" id="{7F1695F6-461C-9E48-7FB8-D3ED744C040C}"/>
              </a:ext>
            </a:extLst>
          </p:cNvPr>
          <p:cNvSpPr txBox="1">
            <a:spLocks noChangeArrowheads="1"/>
          </p:cNvSpPr>
          <p:nvPr/>
        </p:nvSpPr>
        <p:spPr bwMode="auto">
          <a:xfrm>
            <a:off x="9222539" y="5457860"/>
            <a:ext cx="1391231" cy="369332"/>
          </a:xfrm>
          <a:prstGeom prst="rect">
            <a:avLst/>
          </a:prstGeom>
          <a:solidFill>
            <a:schemeClr val="bg1"/>
          </a:solidFill>
          <a:ln w="9525">
            <a:noFill/>
            <a:miter lim="800000"/>
            <a:headEnd/>
            <a:tailEnd/>
          </a:ln>
        </p:spPr>
        <p:txBody>
          <a:bodyPr wrap="square">
            <a:spAutoFit/>
          </a:bodyPr>
          <a:lstStyle/>
          <a:p>
            <a:pPr algn="ctr"/>
            <a:r>
              <a:rPr lang="en-GB">
                <a:solidFill>
                  <a:srgbClr val="333333"/>
                </a:solidFill>
                <a:latin typeface="Calibri Light"/>
                <a:cs typeface="Verdana"/>
              </a:rPr>
              <a:t>Appearance</a:t>
            </a:r>
          </a:p>
        </p:txBody>
      </p:sp>
      <p:sp>
        <p:nvSpPr>
          <p:cNvPr id="26" name="Textfeld 25">
            <a:extLst>
              <a:ext uri="{FF2B5EF4-FFF2-40B4-BE49-F238E27FC236}">
                <a16:creationId xmlns:a16="http://schemas.microsoft.com/office/drawing/2014/main" id="{98374486-E59F-BBFE-591D-64BC8D215A1A}"/>
              </a:ext>
            </a:extLst>
          </p:cNvPr>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en-GB">
                <a:solidFill>
                  <a:srgbClr val="333333"/>
                </a:solidFill>
                <a:latin typeface="Calibri Light"/>
                <a:cs typeface="Verdana"/>
              </a:rPr>
              <a:t>Sports</a:t>
            </a:r>
          </a:p>
        </p:txBody>
      </p:sp>
      <p:sp>
        <p:nvSpPr>
          <p:cNvPr id="27" name="Textfeld 10">
            <a:extLst>
              <a:ext uri="{FF2B5EF4-FFF2-40B4-BE49-F238E27FC236}">
                <a16:creationId xmlns:a16="http://schemas.microsoft.com/office/drawing/2014/main" id="{BA511835-B15A-EC4C-69EA-4489650373CA}"/>
              </a:ext>
            </a:extLst>
          </p:cNvPr>
          <p:cNvSpPr txBox="1">
            <a:spLocks noChangeArrowheads="1"/>
          </p:cNvSpPr>
          <p:nvPr/>
        </p:nvSpPr>
        <p:spPr bwMode="auto">
          <a:xfrm>
            <a:off x="8832274" y="4540125"/>
            <a:ext cx="1566398" cy="369332"/>
          </a:xfrm>
          <a:prstGeom prst="rect">
            <a:avLst/>
          </a:prstGeom>
          <a:solidFill>
            <a:schemeClr val="bg1"/>
          </a:solidFill>
          <a:ln w="9525">
            <a:noFill/>
            <a:miter lim="800000"/>
            <a:headEnd/>
            <a:tailEnd/>
          </a:ln>
        </p:spPr>
        <p:txBody>
          <a:bodyPr wrap="square">
            <a:spAutoFit/>
          </a:bodyPr>
          <a:lstStyle/>
          <a:p>
            <a:pPr algn="ctr"/>
            <a:r>
              <a:rPr lang="en-GB">
                <a:solidFill>
                  <a:srgbClr val="333333"/>
                </a:solidFill>
                <a:latin typeface="Calibri Light"/>
                <a:cs typeface="Verdana"/>
              </a:rPr>
              <a:t>Leisure time</a:t>
            </a:r>
          </a:p>
        </p:txBody>
      </p:sp>
      <p:sp>
        <p:nvSpPr>
          <p:cNvPr id="12" name="Textfeld 23">
            <a:extLst>
              <a:ext uri="{FF2B5EF4-FFF2-40B4-BE49-F238E27FC236}">
                <a16:creationId xmlns:a16="http://schemas.microsoft.com/office/drawing/2014/main" id="{6B3C6498-220E-29CC-223E-532F26DA8D75}"/>
              </a:ext>
            </a:extLst>
          </p:cNvPr>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en-GB">
                <a:solidFill>
                  <a:srgbClr val="333333"/>
                </a:solidFill>
                <a:latin typeface="Calibri Light"/>
                <a:cs typeface="Verdana"/>
              </a:rPr>
              <a:t>Occupation</a:t>
            </a:r>
          </a:p>
        </p:txBody>
      </p:sp>
    </p:spTree>
    <p:extLst>
      <p:ext uri="{BB962C8B-B14F-4D97-AF65-F5344CB8AC3E}">
        <p14:creationId xmlns:p14="http://schemas.microsoft.com/office/powerpoint/2010/main" val="3693466441"/>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a:t>
            </a:r>
            <a:r>
              <a:rPr lang="de-DE" sz="3600" dirty="0" err="1">
                <a:latin typeface="Calibri Light"/>
              </a:rPr>
              <a:t>Branches</a:t>
            </a:r>
            <a:r>
              <a:rPr lang="de-DE" sz="3600" dirty="0">
                <a:latin typeface="Calibri Light"/>
              </a:rPr>
              <a:t>" of self-esteem</a:t>
            </a:r>
          </a:p>
        </p:txBody>
      </p:sp>
      <p:sp>
        <p:nvSpPr>
          <p:cNvPr id="4" name="Rectangle 15"/>
          <p:cNvSpPr>
            <a:spLocks noGrp="1" noChangeArrowheads="1"/>
          </p:cNvSpPr>
          <p:nvPr>
            <p:ph idx="1"/>
          </p:nvPr>
        </p:nvSpPr>
        <p:spPr>
          <a:xfrm>
            <a:off x="411480" y="2203704"/>
            <a:ext cx="507492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Do we focus only on our weaknesses (weak branches) or do we also appreciate our strengths (strong branches)? </a:t>
            </a:r>
          </a:p>
        </p:txBody>
      </p:sp>
      <p:sp>
        <p:nvSpPr>
          <p:cNvPr id="5" name="Footer Placeholder 4"/>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14</a:t>
            </a:fld>
            <a:endParaRPr lang="de-DE">
              <a:solidFill>
                <a:srgbClr val="000000"/>
              </a:solidFill>
              <a:latin typeface="Calibri Light"/>
            </a:endParaRPr>
          </a:p>
        </p:txBody>
      </p:sp>
      <p:sp>
        <p:nvSpPr>
          <p:cNvPr id="23" name="Textfeld 1"/>
          <p:cNvSpPr txBox="1">
            <a:spLocks noChangeArrowheads="1"/>
          </p:cNvSpPr>
          <p:nvPr/>
        </p:nvSpPr>
        <p:spPr bwMode="auto">
          <a:xfrm>
            <a:off x="9913324" y="3304058"/>
            <a:ext cx="1566398"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5" name="Textfeld 7"/>
          <p:cNvSpPr txBox="1">
            <a:spLocks noChangeArrowheads="1"/>
          </p:cNvSpPr>
          <p:nvPr/>
        </p:nvSpPr>
        <p:spPr bwMode="auto">
          <a:xfrm>
            <a:off x="9222539" y="5457860"/>
            <a:ext cx="1391231"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6" name="Textfeld 25"/>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7" name="Textfeld 10"/>
          <p:cNvSpPr txBox="1">
            <a:spLocks noChangeArrowheads="1"/>
          </p:cNvSpPr>
          <p:nvPr/>
        </p:nvSpPr>
        <p:spPr bwMode="auto">
          <a:xfrm>
            <a:off x="8832274" y="4540125"/>
            <a:ext cx="1566398"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Leisure time</a:t>
            </a:r>
          </a:p>
        </p:txBody>
      </p:sp>
      <p:sp>
        <p:nvSpPr>
          <p:cNvPr id="12" name="Textfeld 23"/>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err="1">
                <a:solidFill>
                  <a:srgbClr val="333333"/>
                </a:solidFill>
                <a:latin typeface="Calibri Light"/>
                <a:cs typeface="Verdana"/>
              </a:rPr>
              <a:t>Occupation</a:t>
            </a:r>
            <a:endParaRPr lang="de-DE" dirty="0">
              <a:solidFill>
                <a:srgbClr val="333333"/>
              </a:solidFill>
              <a:latin typeface="Calibri Light"/>
              <a:cs typeface="Verdana"/>
            </a:endParaRPr>
          </a:p>
        </p:txBody>
      </p:sp>
    </p:spTree>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B3438-39C7-B987-FF46-EF962C72CE6C}"/>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0B6CCA35-BCCB-3FE9-2B78-7541F2B2D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a:extLst>
              <a:ext uri="{FF2B5EF4-FFF2-40B4-BE49-F238E27FC236}">
                <a16:creationId xmlns:a16="http://schemas.microsoft.com/office/drawing/2014/main" id="{94A81B6D-91CC-AD1D-2844-D69E588BBB5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People with low self-esteem </a:t>
            </a:r>
          </a:p>
        </p:txBody>
      </p:sp>
      <p:sp>
        <p:nvSpPr>
          <p:cNvPr id="4" name="Rectangle 15">
            <a:extLst>
              <a:ext uri="{FF2B5EF4-FFF2-40B4-BE49-F238E27FC236}">
                <a16:creationId xmlns:a16="http://schemas.microsoft.com/office/drawing/2014/main" id="{6EF113C7-D7F6-3E76-AC89-211165C98339}"/>
              </a:ext>
            </a:extLst>
          </p:cNvPr>
          <p:cNvSpPr>
            <a:spLocks noGrp="1" noChangeArrowheads="1"/>
          </p:cNvSpPr>
          <p:nvPr>
            <p:ph idx="1"/>
          </p:nvPr>
        </p:nvSpPr>
        <p:spPr>
          <a:xfrm>
            <a:off x="411480" y="2203704"/>
            <a:ext cx="5074920" cy="4248000"/>
          </a:xfrm>
        </p:spPr>
        <p:txBody>
          <a:bodyPr/>
          <a:lstStyle/>
          <a:p>
            <a:pPr marL="342900" lvl="0" indent="-342900" defTabSz="914400">
              <a:buClr>
                <a:srgbClr val="000000"/>
              </a:buClr>
              <a:buFont typeface="WingDings"/>
              <a:buChar char=""/>
            </a:pPr>
            <a:r>
              <a:rPr lang="en-GB" sz="2400">
                <a:solidFill>
                  <a:srgbClr val="333333"/>
                </a:solidFill>
                <a:latin typeface="Calibri Light"/>
              </a:rPr>
              <a:t>… tend to focus on their weaknesses (weak branches) and tend to make negative self-judgments ("I can't do anything right").</a:t>
            </a:r>
          </a:p>
        </p:txBody>
      </p:sp>
      <p:sp>
        <p:nvSpPr>
          <p:cNvPr id="5" name="Footer Placeholder 4">
            <a:extLst>
              <a:ext uri="{FF2B5EF4-FFF2-40B4-BE49-F238E27FC236}">
                <a16:creationId xmlns:a16="http://schemas.microsoft.com/office/drawing/2014/main" id="{67C3EC49-74FA-C1AB-7004-1D9E13415FB3}"/>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a:extLst>
              <a:ext uri="{FF2B5EF4-FFF2-40B4-BE49-F238E27FC236}">
                <a16:creationId xmlns:a16="http://schemas.microsoft.com/office/drawing/2014/main" id="{32F2674B-4BEB-5D4E-6AA2-AE69602CEE6A}"/>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15</a:t>
            </a:fld>
            <a:endParaRPr lang="de-DE">
              <a:solidFill>
                <a:srgbClr val="000000"/>
              </a:solidFill>
              <a:latin typeface="Calibri Light"/>
            </a:endParaRPr>
          </a:p>
        </p:txBody>
      </p:sp>
      <p:sp>
        <p:nvSpPr>
          <p:cNvPr id="23" name="Textfeld 1">
            <a:extLst>
              <a:ext uri="{FF2B5EF4-FFF2-40B4-BE49-F238E27FC236}">
                <a16:creationId xmlns:a16="http://schemas.microsoft.com/office/drawing/2014/main" id="{7DFBF4EB-179E-B924-3FD5-2EF7547CF4DF}"/>
              </a:ext>
            </a:extLst>
          </p:cNvPr>
          <p:cNvSpPr txBox="1">
            <a:spLocks noChangeArrowheads="1"/>
          </p:cNvSpPr>
          <p:nvPr/>
        </p:nvSpPr>
        <p:spPr bwMode="auto">
          <a:xfrm>
            <a:off x="9913324" y="3304058"/>
            <a:ext cx="1566398" cy="369332"/>
          </a:xfrm>
          <a:prstGeom prst="rect">
            <a:avLst/>
          </a:prstGeom>
          <a:solidFill>
            <a:schemeClr val="bg1"/>
          </a:solidFill>
          <a:ln w="9525">
            <a:noFill/>
            <a:miter lim="800000"/>
            <a:headEnd/>
            <a:tailEnd/>
          </a:ln>
        </p:spPr>
        <p:txBody>
          <a:bodyPr wrap="square">
            <a:spAutoFit/>
          </a:bodyPr>
          <a:lstStyle/>
          <a:p>
            <a:pPr algn="ctr"/>
            <a:r>
              <a:rPr lang="en-GB">
                <a:solidFill>
                  <a:srgbClr val="333333"/>
                </a:solidFill>
                <a:latin typeface="Calibri Light"/>
                <a:cs typeface="Verdana"/>
              </a:rPr>
              <a:t>Relationships</a:t>
            </a:r>
          </a:p>
        </p:txBody>
      </p:sp>
      <p:sp>
        <p:nvSpPr>
          <p:cNvPr id="25" name="Textfeld 7">
            <a:extLst>
              <a:ext uri="{FF2B5EF4-FFF2-40B4-BE49-F238E27FC236}">
                <a16:creationId xmlns:a16="http://schemas.microsoft.com/office/drawing/2014/main" id="{CE28CFA5-7AE7-EBEE-B992-DD888454F60C}"/>
              </a:ext>
            </a:extLst>
          </p:cNvPr>
          <p:cNvSpPr txBox="1">
            <a:spLocks noChangeArrowheads="1"/>
          </p:cNvSpPr>
          <p:nvPr/>
        </p:nvSpPr>
        <p:spPr bwMode="auto">
          <a:xfrm>
            <a:off x="9222539" y="5457860"/>
            <a:ext cx="1391231" cy="369332"/>
          </a:xfrm>
          <a:prstGeom prst="rect">
            <a:avLst/>
          </a:prstGeom>
          <a:solidFill>
            <a:schemeClr val="bg1"/>
          </a:solidFill>
          <a:ln w="9525">
            <a:noFill/>
            <a:miter lim="800000"/>
            <a:headEnd/>
            <a:tailEnd/>
          </a:ln>
        </p:spPr>
        <p:txBody>
          <a:bodyPr wrap="square">
            <a:spAutoFit/>
          </a:bodyPr>
          <a:lstStyle/>
          <a:p>
            <a:pPr algn="ctr"/>
            <a:r>
              <a:rPr lang="en-GB">
                <a:solidFill>
                  <a:srgbClr val="333333"/>
                </a:solidFill>
                <a:latin typeface="Calibri Light"/>
                <a:cs typeface="Verdana"/>
              </a:rPr>
              <a:t>Appearance</a:t>
            </a:r>
          </a:p>
        </p:txBody>
      </p:sp>
      <p:sp>
        <p:nvSpPr>
          <p:cNvPr id="26" name="Textfeld 25">
            <a:extLst>
              <a:ext uri="{FF2B5EF4-FFF2-40B4-BE49-F238E27FC236}">
                <a16:creationId xmlns:a16="http://schemas.microsoft.com/office/drawing/2014/main" id="{AAA09270-0947-4AE8-2DB4-8F56115C8CA8}"/>
              </a:ext>
            </a:extLst>
          </p:cNvPr>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en-GB">
                <a:solidFill>
                  <a:srgbClr val="333333"/>
                </a:solidFill>
                <a:latin typeface="Calibri Light"/>
                <a:cs typeface="Verdana"/>
              </a:rPr>
              <a:t>Sports</a:t>
            </a:r>
          </a:p>
        </p:txBody>
      </p:sp>
      <p:sp>
        <p:nvSpPr>
          <p:cNvPr id="27" name="Textfeld 10">
            <a:extLst>
              <a:ext uri="{FF2B5EF4-FFF2-40B4-BE49-F238E27FC236}">
                <a16:creationId xmlns:a16="http://schemas.microsoft.com/office/drawing/2014/main" id="{CAA4FF00-E19E-C711-AC77-6D236260D319}"/>
              </a:ext>
            </a:extLst>
          </p:cNvPr>
          <p:cNvSpPr txBox="1">
            <a:spLocks noChangeArrowheads="1"/>
          </p:cNvSpPr>
          <p:nvPr/>
        </p:nvSpPr>
        <p:spPr bwMode="auto">
          <a:xfrm>
            <a:off x="8832274" y="4540125"/>
            <a:ext cx="1566398" cy="369332"/>
          </a:xfrm>
          <a:prstGeom prst="rect">
            <a:avLst/>
          </a:prstGeom>
          <a:solidFill>
            <a:schemeClr val="bg1"/>
          </a:solidFill>
          <a:ln w="9525">
            <a:noFill/>
            <a:miter lim="800000"/>
            <a:headEnd/>
            <a:tailEnd/>
          </a:ln>
        </p:spPr>
        <p:txBody>
          <a:bodyPr wrap="square">
            <a:spAutoFit/>
          </a:bodyPr>
          <a:lstStyle/>
          <a:p>
            <a:pPr algn="ctr"/>
            <a:r>
              <a:rPr lang="en-GB">
                <a:solidFill>
                  <a:srgbClr val="333333"/>
                </a:solidFill>
                <a:latin typeface="Calibri Light"/>
                <a:cs typeface="Verdana"/>
              </a:rPr>
              <a:t>Leisure time</a:t>
            </a:r>
          </a:p>
        </p:txBody>
      </p:sp>
      <p:sp>
        <p:nvSpPr>
          <p:cNvPr id="12" name="Textfeld 23">
            <a:extLst>
              <a:ext uri="{FF2B5EF4-FFF2-40B4-BE49-F238E27FC236}">
                <a16:creationId xmlns:a16="http://schemas.microsoft.com/office/drawing/2014/main" id="{3060F41C-0221-1E3D-2A49-040D368A669A}"/>
              </a:ext>
            </a:extLst>
          </p:cNvPr>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en-GB">
                <a:solidFill>
                  <a:srgbClr val="333333"/>
                </a:solidFill>
                <a:latin typeface="Calibri Light"/>
                <a:cs typeface="Verdana"/>
              </a:rPr>
              <a:t>Occupation</a:t>
            </a:r>
          </a:p>
        </p:txBody>
      </p:sp>
      <p:sp>
        <p:nvSpPr>
          <p:cNvPr id="7" name="Wolkenförmige Legende 8">
            <a:extLst>
              <a:ext uri="{FF2B5EF4-FFF2-40B4-BE49-F238E27FC236}">
                <a16:creationId xmlns:a16="http://schemas.microsoft.com/office/drawing/2014/main" id="{F94C3234-82E1-64AF-015F-D52CBC9A210C}"/>
              </a:ext>
            </a:extLst>
          </p:cNvPr>
          <p:cNvSpPr/>
          <p:nvPr/>
        </p:nvSpPr>
        <p:spPr bwMode="auto">
          <a:xfrm>
            <a:off x="5969000" y="2780148"/>
            <a:ext cx="1828800" cy="562213"/>
          </a:xfrm>
          <a:prstGeom prst="cloudCallout">
            <a:avLst>
              <a:gd name="adj1" fmla="val 1748"/>
              <a:gd name="adj2" fmla="val 72993"/>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en-GB" sz="1200">
                <a:solidFill>
                  <a:srgbClr val="333333"/>
                </a:solidFill>
                <a:latin typeface="Calibri Light"/>
                <a:ea typeface="Verdana" panose="020B0604030504040204" pitchFamily="34" charset="0"/>
                <a:cs typeface="Verdana" panose="020B0604030504040204" pitchFamily="34" charset="0"/>
              </a:rPr>
              <a:t>My boss is never satisfied with me.</a:t>
            </a:r>
          </a:p>
        </p:txBody>
      </p:sp>
      <p:sp>
        <p:nvSpPr>
          <p:cNvPr id="8" name="Wolkenförmige Legende 11">
            <a:extLst>
              <a:ext uri="{FF2B5EF4-FFF2-40B4-BE49-F238E27FC236}">
                <a16:creationId xmlns:a16="http://schemas.microsoft.com/office/drawing/2014/main" id="{6B3CF95E-DDC5-8F2D-55DF-69862A69CAC7}"/>
              </a:ext>
            </a:extLst>
          </p:cNvPr>
          <p:cNvSpPr/>
          <p:nvPr/>
        </p:nvSpPr>
        <p:spPr bwMode="auto">
          <a:xfrm>
            <a:off x="7872154" y="2485129"/>
            <a:ext cx="1920240" cy="843320"/>
          </a:xfrm>
          <a:prstGeom prst="cloudCallout">
            <a:avLst>
              <a:gd name="adj1" fmla="val -6239"/>
              <a:gd name="adj2" fmla="val 779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lvl="0" algn="ctr"/>
            <a:r>
              <a:rPr lang="en-GB" sz="1200">
                <a:solidFill>
                  <a:srgbClr val="333333"/>
                </a:solidFill>
                <a:latin typeface="Calibri Light"/>
                <a:ea typeface="Verdana" panose="020B0604030504040204" pitchFamily="34" charset="0"/>
                <a:cs typeface="Verdana" panose="020B0604030504040204" pitchFamily="34" charset="0"/>
              </a:rPr>
              <a:t>I‘m failing all my exams. I‘m not good enough.</a:t>
            </a:r>
          </a:p>
        </p:txBody>
      </p:sp>
    </p:spTree>
    <p:extLst>
      <p:ext uri="{BB962C8B-B14F-4D97-AF65-F5344CB8AC3E}">
        <p14:creationId xmlns:p14="http://schemas.microsoft.com/office/powerpoint/2010/main" val="2692766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2BD83-6B69-EC1D-B4C5-A7551B577142}"/>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6CE77C3B-537F-EAF2-D12A-17484AC032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8680" y="2203704"/>
            <a:ext cx="5730240" cy="4297680"/>
          </a:xfrm>
          <a:prstGeom prst="rect">
            <a:avLst/>
          </a:prstGeom>
        </p:spPr>
      </p:pic>
      <p:sp>
        <p:nvSpPr>
          <p:cNvPr id="2" name="Titel 1">
            <a:extLst>
              <a:ext uri="{FF2B5EF4-FFF2-40B4-BE49-F238E27FC236}">
                <a16:creationId xmlns:a16="http://schemas.microsoft.com/office/drawing/2014/main" id="{52E43DCB-92B9-AFAB-C96F-B8793C5749A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People </a:t>
            </a:r>
            <a:r>
              <a:rPr lang="de-DE" sz="3600" dirty="0" err="1">
                <a:latin typeface="Calibri Light"/>
              </a:rPr>
              <a:t>with</a:t>
            </a:r>
            <a:r>
              <a:rPr lang="de-DE" sz="3600" dirty="0">
                <a:latin typeface="Calibri Light"/>
              </a:rPr>
              <a:t> </a:t>
            </a:r>
            <a:r>
              <a:rPr lang="de-DE" sz="3600" dirty="0" err="1">
                <a:latin typeface="Calibri Light"/>
              </a:rPr>
              <a:t>low</a:t>
            </a:r>
            <a:r>
              <a:rPr lang="de-DE" sz="3600" dirty="0">
                <a:latin typeface="Calibri Light"/>
              </a:rPr>
              <a:t> </a:t>
            </a:r>
            <a:r>
              <a:rPr lang="de-DE" sz="3600" dirty="0" err="1">
                <a:latin typeface="Calibri Light"/>
              </a:rPr>
              <a:t>self-esteem</a:t>
            </a:r>
            <a:r>
              <a:rPr lang="de-DE" sz="3600" dirty="0">
                <a:latin typeface="Calibri Light"/>
              </a:rPr>
              <a:t> </a:t>
            </a:r>
          </a:p>
        </p:txBody>
      </p:sp>
      <p:sp>
        <p:nvSpPr>
          <p:cNvPr id="4" name="Rectangle 15">
            <a:extLst>
              <a:ext uri="{FF2B5EF4-FFF2-40B4-BE49-F238E27FC236}">
                <a16:creationId xmlns:a16="http://schemas.microsoft.com/office/drawing/2014/main" id="{C5118B8A-8F7B-F7EF-5260-C44F54D39F47}"/>
              </a:ext>
            </a:extLst>
          </p:cNvPr>
          <p:cNvSpPr>
            <a:spLocks noGrp="1" noChangeArrowheads="1"/>
          </p:cNvSpPr>
          <p:nvPr>
            <p:ph idx="1"/>
          </p:nvPr>
        </p:nvSpPr>
        <p:spPr>
          <a:xfrm>
            <a:off x="411480" y="2203704"/>
            <a:ext cx="5074920" cy="4248000"/>
          </a:xfrm>
        </p:spPr>
        <p:txBody>
          <a:bodyPr/>
          <a:lstStyle/>
          <a:p>
            <a:pPr marL="342900" lvl="0" indent="-342900" defTabSz="914400">
              <a:buClr>
                <a:srgbClr val="000000"/>
              </a:buClr>
              <a:buFont typeface="WingDings"/>
              <a:buChar char=""/>
            </a:pPr>
            <a:r>
              <a:rPr lang="en-US" sz="2400" dirty="0">
                <a:solidFill>
                  <a:srgbClr val="333333"/>
                </a:solidFill>
                <a:latin typeface="Calibri Light"/>
              </a:rPr>
              <a:t>… tend to focus on their weaknesses (weak branches) and tend to make negative self-judgments ("I can't do anything right").</a:t>
            </a:r>
          </a:p>
        </p:txBody>
      </p:sp>
      <p:sp>
        <p:nvSpPr>
          <p:cNvPr id="5" name="Footer Placeholder 4">
            <a:extLst>
              <a:ext uri="{FF2B5EF4-FFF2-40B4-BE49-F238E27FC236}">
                <a16:creationId xmlns:a16="http://schemas.microsoft.com/office/drawing/2014/main" id="{18B7E13C-3AC6-2A5B-3F1F-4B58E4591CAD}"/>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a:extLst>
              <a:ext uri="{FF2B5EF4-FFF2-40B4-BE49-F238E27FC236}">
                <a16:creationId xmlns:a16="http://schemas.microsoft.com/office/drawing/2014/main" id="{BD7F057B-3680-1937-7E39-38EB78C53155}"/>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16</a:t>
            </a:fld>
            <a:endParaRPr lang="de-DE">
              <a:solidFill>
                <a:srgbClr val="000000"/>
              </a:solidFill>
              <a:latin typeface="Calibri Light"/>
            </a:endParaRPr>
          </a:p>
        </p:txBody>
      </p:sp>
      <p:sp>
        <p:nvSpPr>
          <p:cNvPr id="23" name="Textfeld 1">
            <a:extLst>
              <a:ext uri="{FF2B5EF4-FFF2-40B4-BE49-F238E27FC236}">
                <a16:creationId xmlns:a16="http://schemas.microsoft.com/office/drawing/2014/main" id="{78DBAC94-A557-1DC2-B79C-79ED6443619D}"/>
              </a:ext>
            </a:extLst>
          </p:cNvPr>
          <p:cNvSpPr txBox="1">
            <a:spLocks noChangeArrowheads="1"/>
          </p:cNvSpPr>
          <p:nvPr/>
        </p:nvSpPr>
        <p:spPr bwMode="auto">
          <a:xfrm>
            <a:off x="9913324" y="3304058"/>
            <a:ext cx="1566398"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25" name="Textfeld 7">
            <a:extLst>
              <a:ext uri="{FF2B5EF4-FFF2-40B4-BE49-F238E27FC236}">
                <a16:creationId xmlns:a16="http://schemas.microsoft.com/office/drawing/2014/main" id="{6A649361-C50A-1E7B-46CA-F6C19129E1B4}"/>
              </a:ext>
            </a:extLst>
          </p:cNvPr>
          <p:cNvSpPr txBox="1">
            <a:spLocks noChangeArrowheads="1"/>
          </p:cNvSpPr>
          <p:nvPr/>
        </p:nvSpPr>
        <p:spPr bwMode="auto">
          <a:xfrm>
            <a:off x="9222539" y="5457860"/>
            <a:ext cx="1391231" cy="369332"/>
          </a:xfrm>
          <a:prstGeom prst="rect">
            <a:avLst/>
          </a:prstGeom>
          <a:solidFill>
            <a:schemeClr val="bg1"/>
          </a:solidFill>
          <a:ln w="9525">
            <a:noFill/>
            <a:miter lim="800000"/>
            <a:headEnd/>
            <a:tailEnd/>
          </a:ln>
        </p:spPr>
        <p:txBody>
          <a:bodyPr wrap="square">
            <a:spAutoFit/>
          </a:bodyPr>
          <a:lstStyle/>
          <a:p>
            <a:pPr algn="ctr"/>
            <a:r>
              <a:rPr lang="de-DE" dirty="0" err="1">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6" name="Textfeld 25">
            <a:extLst>
              <a:ext uri="{FF2B5EF4-FFF2-40B4-BE49-F238E27FC236}">
                <a16:creationId xmlns:a16="http://schemas.microsoft.com/office/drawing/2014/main" id="{1589920F-4642-EF16-3DF1-52DC79AFF896}"/>
              </a:ext>
            </a:extLst>
          </p:cNvPr>
          <p:cNvSpPr txBox="1">
            <a:spLocks noChangeArrowheads="1"/>
          </p:cNvSpPr>
          <p:nvPr/>
        </p:nvSpPr>
        <p:spPr bwMode="auto">
          <a:xfrm>
            <a:off x="6679735" y="5587829"/>
            <a:ext cx="128016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7" name="Textfeld 10">
            <a:extLst>
              <a:ext uri="{FF2B5EF4-FFF2-40B4-BE49-F238E27FC236}">
                <a16:creationId xmlns:a16="http://schemas.microsoft.com/office/drawing/2014/main" id="{20DFE443-593F-A22F-7BC2-CCA82A90864B}"/>
              </a:ext>
            </a:extLst>
          </p:cNvPr>
          <p:cNvSpPr txBox="1">
            <a:spLocks noChangeArrowheads="1"/>
          </p:cNvSpPr>
          <p:nvPr/>
        </p:nvSpPr>
        <p:spPr bwMode="auto">
          <a:xfrm>
            <a:off x="8832274" y="4540125"/>
            <a:ext cx="1566398"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Leisure time</a:t>
            </a:r>
          </a:p>
        </p:txBody>
      </p:sp>
      <p:sp>
        <p:nvSpPr>
          <p:cNvPr id="12" name="Textfeld 23">
            <a:extLst>
              <a:ext uri="{FF2B5EF4-FFF2-40B4-BE49-F238E27FC236}">
                <a16:creationId xmlns:a16="http://schemas.microsoft.com/office/drawing/2014/main" id="{9BC7DDD6-B200-2325-4460-05ACFA3E19B9}"/>
              </a:ext>
            </a:extLst>
          </p:cNvPr>
          <p:cNvSpPr txBox="1">
            <a:spLocks noChangeArrowheads="1"/>
          </p:cNvSpPr>
          <p:nvPr/>
        </p:nvSpPr>
        <p:spPr bwMode="auto">
          <a:xfrm>
            <a:off x="6020044" y="3530205"/>
            <a:ext cx="1280160" cy="369332"/>
          </a:xfrm>
          <a:prstGeom prst="rect">
            <a:avLst/>
          </a:prstGeom>
          <a:solidFill>
            <a:schemeClr val="bg1"/>
          </a:solidFill>
          <a:ln w="9525">
            <a:noFill/>
            <a:miter lim="800000"/>
            <a:headEnd/>
            <a:tailEnd/>
          </a:ln>
        </p:spPr>
        <p:txBody>
          <a:bodyPr>
            <a:spAutoFit/>
          </a:bodyPr>
          <a:lstStyle/>
          <a:p>
            <a:pPr algn="ctr"/>
            <a:r>
              <a:rPr lang="de-DE" dirty="0" err="1">
                <a:solidFill>
                  <a:srgbClr val="333333"/>
                </a:solidFill>
                <a:latin typeface="Calibri Light"/>
                <a:cs typeface="Verdana"/>
              </a:rPr>
              <a:t>Occupation</a:t>
            </a:r>
            <a:endParaRPr lang="de-DE" dirty="0">
              <a:solidFill>
                <a:srgbClr val="333333"/>
              </a:solidFill>
              <a:latin typeface="Calibri Light"/>
              <a:cs typeface="Verdana"/>
            </a:endParaRPr>
          </a:p>
        </p:txBody>
      </p:sp>
      <p:sp>
        <p:nvSpPr>
          <p:cNvPr id="9" name="Wolkenförmige Legende 18">
            <a:extLst>
              <a:ext uri="{FF2B5EF4-FFF2-40B4-BE49-F238E27FC236}">
                <a16:creationId xmlns:a16="http://schemas.microsoft.com/office/drawing/2014/main" id="{75A917CE-155B-B09B-0689-68CFC3F4ED01}"/>
              </a:ext>
            </a:extLst>
          </p:cNvPr>
          <p:cNvSpPr/>
          <p:nvPr/>
        </p:nvSpPr>
        <p:spPr bwMode="auto">
          <a:xfrm>
            <a:off x="6027404" y="2203704"/>
            <a:ext cx="2202195" cy="1124426"/>
          </a:xfrm>
          <a:prstGeom prst="cloudCallout">
            <a:avLst>
              <a:gd name="adj1" fmla="val -16815"/>
              <a:gd name="adj2" fmla="val 6774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en-GB" sz="1200">
                <a:solidFill>
                  <a:srgbClr val="333333"/>
                </a:solidFill>
                <a:latin typeface="Calibri Light"/>
                <a:ea typeface="Verdana" panose="020B0604030504040204" pitchFamily="34" charset="0"/>
                <a:cs typeface="Verdana" panose="020B0604030504040204" pitchFamily="34" charset="0"/>
              </a:rPr>
              <a:t>I‘m currently without a job and the last interview didn't go so well.</a:t>
            </a:r>
          </a:p>
        </p:txBody>
      </p:sp>
      <p:sp>
        <p:nvSpPr>
          <p:cNvPr id="10" name="Wolkenförmige Legende 19">
            <a:extLst>
              <a:ext uri="{FF2B5EF4-FFF2-40B4-BE49-F238E27FC236}">
                <a16:creationId xmlns:a16="http://schemas.microsoft.com/office/drawing/2014/main" id="{45AA9BC7-C87C-90B3-C2B7-00AD3BD20266}"/>
              </a:ext>
            </a:extLst>
          </p:cNvPr>
          <p:cNvSpPr/>
          <p:nvPr/>
        </p:nvSpPr>
        <p:spPr bwMode="auto">
          <a:xfrm>
            <a:off x="8655220" y="2344257"/>
            <a:ext cx="3088683" cy="843320"/>
          </a:xfrm>
          <a:prstGeom prst="cloudCallout">
            <a:avLst>
              <a:gd name="adj1" fmla="val 12902"/>
              <a:gd name="adj2" fmla="val 58479"/>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en-GB" sz="1200">
                <a:solidFill>
                  <a:srgbClr val="333333"/>
                </a:solidFill>
                <a:latin typeface="Calibri Light"/>
                <a:ea typeface="Verdana" panose="020B0604030504040204" pitchFamily="34" charset="0"/>
                <a:cs typeface="Verdana" panose="020B0604030504040204" pitchFamily="34" charset="0"/>
              </a:rPr>
              <a:t>I am a good listener and make my friends laugh.</a:t>
            </a:r>
          </a:p>
        </p:txBody>
      </p:sp>
      <p:sp>
        <p:nvSpPr>
          <p:cNvPr id="11" name="Wolkenförmige Legende 16">
            <a:extLst>
              <a:ext uri="{FF2B5EF4-FFF2-40B4-BE49-F238E27FC236}">
                <a16:creationId xmlns:a16="http://schemas.microsoft.com/office/drawing/2014/main" id="{A7E8C8C0-5832-9389-2C7D-75E314019F34}"/>
              </a:ext>
            </a:extLst>
          </p:cNvPr>
          <p:cNvSpPr/>
          <p:nvPr/>
        </p:nvSpPr>
        <p:spPr bwMode="auto">
          <a:xfrm>
            <a:off x="6027406" y="4232788"/>
            <a:ext cx="2526660" cy="1106128"/>
          </a:xfrm>
          <a:prstGeom prst="cloudCallout">
            <a:avLst>
              <a:gd name="adj1" fmla="val -1674"/>
              <a:gd name="adj2" fmla="val 70590"/>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en-GB" sz="1200">
                <a:solidFill>
                  <a:srgbClr val="333333"/>
                </a:solidFill>
                <a:latin typeface="Calibri Light"/>
                <a:ea typeface="Verdana" panose="020B0604030504040204" pitchFamily="34" charset="0"/>
                <a:cs typeface="Verdana" panose="020B0604030504040204" pitchFamily="34" charset="0"/>
              </a:rPr>
              <a:t>I haven‘t played any sports for a long time, although I've always enjoyed it.</a:t>
            </a:r>
          </a:p>
        </p:txBody>
      </p:sp>
      <p:sp>
        <p:nvSpPr>
          <p:cNvPr id="13" name="Wolkenförmige Legende 17">
            <a:extLst>
              <a:ext uri="{FF2B5EF4-FFF2-40B4-BE49-F238E27FC236}">
                <a16:creationId xmlns:a16="http://schemas.microsoft.com/office/drawing/2014/main" id="{165E93AB-DE30-697A-7B28-796568C1EC53}"/>
              </a:ext>
            </a:extLst>
          </p:cNvPr>
          <p:cNvSpPr/>
          <p:nvPr/>
        </p:nvSpPr>
        <p:spPr bwMode="auto">
          <a:xfrm>
            <a:off x="8393478" y="3661365"/>
            <a:ext cx="1816781" cy="700483"/>
          </a:xfrm>
          <a:prstGeom prst="cloudCallout">
            <a:avLst>
              <a:gd name="adj1" fmla="val 14074"/>
              <a:gd name="adj2" fmla="val 85612"/>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en-GB" sz="1200">
                <a:solidFill>
                  <a:srgbClr val="333333"/>
                </a:solidFill>
                <a:latin typeface="Calibri Light"/>
                <a:ea typeface="Verdana" panose="020B0604030504040204" pitchFamily="34" charset="0"/>
                <a:cs typeface="Verdana" panose="020B0604030504040204" pitchFamily="34" charset="0"/>
              </a:rPr>
              <a:t>I love reading and cooking.</a:t>
            </a:r>
            <a:endParaRPr lang="en-GB" sz="1200">
              <a:solidFill>
                <a:srgbClr val="333333"/>
              </a:solidFill>
              <a:latin typeface="Calibri Light"/>
            </a:endParaRPr>
          </a:p>
        </p:txBody>
      </p:sp>
      <p:sp>
        <p:nvSpPr>
          <p:cNvPr id="16" name="Wolkenförmige Legende 14">
            <a:extLst>
              <a:ext uri="{FF2B5EF4-FFF2-40B4-BE49-F238E27FC236}">
                <a16:creationId xmlns:a16="http://schemas.microsoft.com/office/drawing/2014/main" id="{0E9FFEE5-32A3-3BD4-F889-69490C443C9B}"/>
              </a:ext>
            </a:extLst>
          </p:cNvPr>
          <p:cNvSpPr/>
          <p:nvPr/>
        </p:nvSpPr>
        <p:spPr bwMode="auto">
          <a:xfrm>
            <a:off x="8670950" y="5877073"/>
            <a:ext cx="3114705" cy="658654"/>
          </a:xfrm>
          <a:prstGeom prst="cloudCallout">
            <a:avLst>
              <a:gd name="adj1" fmla="val 12277"/>
              <a:gd name="adj2" fmla="val -65656"/>
            </a:avLst>
          </a:prstGeom>
          <a:solidFill>
            <a:srgbClr val="FFFFFF"/>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lvl="0" algn="ctr"/>
            <a:r>
              <a:rPr lang="en-GB" sz="1200">
                <a:solidFill>
                  <a:srgbClr val="333333"/>
                </a:solidFill>
                <a:latin typeface="Calibri Light"/>
                <a:ea typeface="Verdana" panose="020B0604030504040204" pitchFamily="34" charset="0"/>
                <a:cs typeface="Verdana" panose="020B0604030504040204" pitchFamily="34" charset="0"/>
              </a:rPr>
              <a:t>I don't think my nose is that pretty, but I'm still happy with myself.</a:t>
            </a:r>
          </a:p>
        </p:txBody>
      </p:sp>
    </p:spTree>
    <p:extLst>
      <p:ext uri="{BB962C8B-B14F-4D97-AF65-F5344CB8AC3E}">
        <p14:creationId xmlns:p14="http://schemas.microsoft.com/office/powerpoint/2010/main" val="3466245137"/>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004BB-43E2-1DDA-CDB5-5431B0E875BD}"/>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7EA59779-9222-1274-AF05-7B4FBE99E0F4}"/>
              </a:ext>
            </a:extLst>
          </p:cNvPr>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GB" sz="3600">
                <a:latin typeface="Calibri Light"/>
              </a:rPr>
              <a:t>What are the external (visible) characteristics of healthy self-esteem?</a:t>
            </a:r>
          </a:p>
        </p:txBody>
      </p:sp>
      <p:sp>
        <p:nvSpPr>
          <p:cNvPr id="4" name="Rectangle 15">
            <a:extLst>
              <a:ext uri="{FF2B5EF4-FFF2-40B4-BE49-F238E27FC236}">
                <a16:creationId xmlns:a16="http://schemas.microsoft.com/office/drawing/2014/main" id="{7622B252-DABD-F35F-5CD6-F1E6228F6104}"/>
              </a:ext>
            </a:extLst>
          </p:cNvPr>
          <p:cNvSpPr>
            <a:spLocks noGrp="1" noChangeArrowheads="1"/>
          </p:cNvSpPr>
          <p:nvPr>
            <p:ph idx="1"/>
          </p:nvPr>
        </p:nvSpPr>
        <p:spPr>
          <a:xfrm>
            <a:off x="411480" y="2203704"/>
            <a:ext cx="5669280" cy="4248000"/>
          </a:xfrm>
        </p:spPr>
        <p:txBody>
          <a:bodyPr/>
          <a:lstStyle/>
          <a:p>
            <a:pPr lvl="0" defTabSz="914400">
              <a:buClr>
                <a:srgbClr val="000000"/>
              </a:buClr>
            </a:pPr>
            <a:r>
              <a:rPr lang="en-GB" sz="2400">
                <a:solidFill>
                  <a:srgbClr val="333333"/>
                </a:solidFill>
                <a:latin typeface="Calibri Light"/>
                <a:cs typeface="Verdana"/>
              </a:rPr>
              <a:t>Voice: </a:t>
            </a:r>
            <a:r>
              <a:rPr lang="en-GB" sz="2400">
                <a:solidFill>
                  <a:srgbClr val="004992"/>
                </a:solidFill>
                <a:latin typeface="Calibri Light"/>
                <a:cs typeface="Verdana"/>
              </a:rPr>
              <a:t>???</a:t>
            </a:r>
          </a:p>
          <a:p>
            <a:pPr lvl="0" defTabSz="914400">
              <a:buClr>
                <a:srgbClr val="000000"/>
              </a:buClr>
            </a:pPr>
            <a:r>
              <a:rPr lang="en-GB" sz="2400">
                <a:solidFill>
                  <a:srgbClr val="333333"/>
                </a:solidFill>
                <a:latin typeface="Calibri Light"/>
                <a:cs typeface="Verdana"/>
              </a:rPr>
              <a:t>Facial expression/gestures</a:t>
            </a:r>
            <a:r>
              <a:rPr lang="en-GB" sz="2400">
                <a:solidFill>
                  <a:srgbClr val="333333"/>
                </a:solidFill>
                <a:latin typeface="Calibri Light"/>
              </a:rPr>
              <a:t>:</a:t>
            </a:r>
            <a:r>
              <a:rPr lang="en-GB" sz="2400">
                <a:solidFill>
                  <a:srgbClr val="004992"/>
                </a:solidFill>
                <a:latin typeface="Calibri Light"/>
              </a:rPr>
              <a:t> ???</a:t>
            </a:r>
            <a:endParaRPr lang="en-GB" sz="2400">
              <a:solidFill>
                <a:srgbClr val="004992"/>
              </a:solidFill>
              <a:latin typeface="Calibri Light"/>
              <a:cs typeface="Verdana"/>
            </a:endParaRPr>
          </a:p>
          <a:p>
            <a:pPr lvl="0" defTabSz="914400">
              <a:buClr>
                <a:srgbClr val="000000"/>
              </a:buClr>
            </a:pPr>
            <a:r>
              <a:rPr lang="en-GB" sz="2400">
                <a:solidFill>
                  <a:srgbClr val="333333"/>
                </a:solidFill>
                <a:latin typeface="Calibri Light"/>
                <a:cs typeface="Verdana"/>
              </a:rPr>
              <a:t>Posture: </a:t>
            </a:r>
            <a:r>
              <a:rPr lang="en-GB" sz="2400">
                <a:solidFill>
                  <a:srgbClr val="004992"/>
                </a:solidFill>
                <a:latin typeface="Calibri Light"/>
                <a:cs typeface="Verdana"/>
              </a:rPr>
              <a:t>???</a:t>
            </a:r>
          </a:p>
          <a:p>
            <a:pPr eaLnBrk="1" hangingPunct="1"/>
            <a:endParaRPr lang="en-GB" sz="2400">
              <a:solidFill>
                <a:srgbClr val="333333"/>
              </a:solidFill>
              <a:latin typeface="Calibri Light"/>
              <a:ea typeface="ＭＳ Ｐゴシック"/>
              <a:cs typeface="Verdana"/>
            </a:endParaRPr>
          </a:p>
        </p:txBody>
      </p:sp>
      <p:sp>
        <p:nvSpPr>
          <p:cNvPr id="2" name="Footer Placeholder 1">
            <a:extLst>
              <a:ext uri="{FF2B5EF4-FFF2-40B4-BE49-F238E27FC236}">
                <a16:creationId xmlns:a16="http://schemas.microsoft.com/office/drawing/2014/main" id="{D6083F4E-B044-C065-0EF9-20495A494925}"/>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a:extLst>
              <a:ext uri="{FF2B5EF4-FFF2-40B4-BE49-F238E27FC236}">
                <a16:creationId xmlns:a16="http://schemas.microsoft.com/office/drawing/2014/main" id="{D1CDC470-124C-84B2-F4BF-A41991E3F63D}"/>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17</a:t>
            </a:fld>
            <a:endParaRPr lang="de-DE">
              <a:solidFill>
                <a:srgbClr val="000000"/>
              </a:solidFill>
              <a:latin typeface="Calibri Light"/>
            </a:endParaRPr>
          </a:p>
        </p:txBody>
      </p:sp>
      <p:pic>
        <p:nvPicPr>
          <p:cNvPr id="3" name="Grafik 2">
            <a:extLst>
              <a:ext uri="{FF2B5EF4-FFF2-40B4-BE49-F238E27FC236}">
                <a16:creationId xmlns:a16="http://schemas.microsoft.com/office/drawing/2014/main" id="{CC9D46C5-5AB7-2517-E7A6-00369C190A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extLst>
      <p:ext uri="{BB962C8B-B14F-4D97-AF65-F5344CB8AC3E}">
        <p14:creationId xmlns:p14="http://schemas.microsoft.com/office/powerpoint/2010/main" val="2907715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GB" sz="3600">
                <a:latin typeface="Calibri Light"/>
              </a:rPr>
              <a:t>What are the external (visible) characteristics of healthy self-esteem?</a:t>
            </a:r>
          </a:p>
        </p:txBody>
      </p:sp>
      <p:sp>
        <p:nvSpPr>
          <p:cNvPr id="4" name="Rectangle 15"/>
          <p:cNvSpPr>
            <a:spLocks noGrp="1" noChangeArrowheads="1"/>
          </p:cNvSpPr>
          <p:nvPr>
            <p:ph idx="1"/>
          </p:nvPr>
        </p:nvSpPr>
        <p:spPr>
          <a:xfrm>
            <a:off x="411480" y="2203704"/>
            <a:ext cx="5669280" cy="4248000"/>
          </a:xfrm>
        </p:spPr>
        <p:txBody>
          <a:bodyPr/>
          <a:lstStyle/>
          <a:p>
            <a:pPr lvl="0" defTabSz="914400">
              <a:buClr>
                <a:srgbClr val="000000"/>
              </a:buClr>
            </a:pPr>
            <a:r>
              <a:rPr lang="en-GB" sz="2400" dirty="0">
                <a:solidFill>
                  <a:srgbClr val="333333"/>
                </a:solidFill>
                <a:latin typeface="Calibri Light"/>
                <a:cs typeface="Verdana"/>
              </a:rPr>
              <a:t>Voice: </a:t>
            </a:r>
            <a:r>
              <a:rPr lang="en-GB" sz="2400" dirty="0">
                <a:solidFill>
                  <a:srgbClr val="004992"/>
                </a:solidFill>
                <a:latin typeface="Calibri Light"/>
                <a:cs typeface="Verdana"/>
              </a:rPr>
              <a:t>clear, well-articulated, appropriate volume</a:t>
            </a:r>
          </a:p>
          <a:p>
            <a:pPr lvl="0" defTabSz="914400">
              <a:buClr>
                <a:srgbClr val="000000"/>
              </a:buClr>
            </a:pPr>
            <a:r>
              <a:rPr lang="en-GB" sz="2400" dirty="0">
                <a:solidFill>
                  <a:srgbClr val="333333"/>
                </a:solidFill>
                <a:latin typeface="Calibri Light"/>
                <a:cs typeface="Verdana"/>
              </a:rPr>
              <a:t>Facial expression/gestures</a:t>
            </a:r>
            <a:r>
              <a:rPr lang="en-GB" sz="2400" dirty="0">
                <a:solidFill>
                  <a:srgbClr val="333333"/>
                </a:solidFill>
                <a:latin typeface="Calibri Light"/>
              </a:rPr>
              <a:t>:</a:t>
            </a:r>
            <a:r>
              <a:rPr lang="en-GB" sz="2400" dirty="0">
                <a:solidFill>
                  <a:srgbClr val="004992"/>
                </a:solidFill>
                <a:latin typeface="Calibri Light"/>
              </a:rPr>
              <a:t> keeping </a:t>
            </a:r>
            <a:r>
              <a:rPr lang="en-GB" sz="2400" dirty="0">
                <a:solidFill>
                  <a:srgbClr val="004992"/>
                </a:solidFill>
                <a:latin typeface="Calibri Light"/>
                <a:cs typeface="Verdana"/>
              </a:rPr>
              <a:t>eye contact; confident appearance</a:t>
            </a:r>
          </a:p>
          <a:p>
            <a:pPr lvl="0" defTabSz="914400">
              <a:buClr>
                <a:srgbClr val="000000"/>
              </a:buClr>
            </a:pPr>
            <a:r>
              <a:rPr lang="en-GB" sz="2400" dirty="0">
                <a:solidFill>
                  <a:srgbClr val="333333"/>
                </a:solidFill>
                <a:latin typeface="Calibri Light"/>
                <a:cs typeface="Verdana"/>
              </a:rPr>
              <a:t>Posture: </a:t>
            </a:r>
            <a:r>
              <a:rPr lang="en-GB" sz="2400" dirty="0">
                <a:solidFill>
                  <a:srgbClr val="004992"/>
                </a:solidFill>
                <a:latin typeface="Calibri Light"/>
                <a:cs typeface="Verdana"/>
              </a:rPr>
              <a:t>upright</a:t>
            </a:r>
          </a:p>
          <a:p>
            <a:pPr lvl="0" defTabSz="914400">
              <a:buClr>
                <a:srgbClr val="000000"/>
              </a:buClr>
            </a:pPr>
            <a:r>
              <a:rPr lang="en-GB" sz="2400" dirty="0">
                <a:solidFill>
                  <a:srgbClr val="004992"/>
                </a:solidFill>
                <a:latin typeface="Calibri Light"/>
                <a:cs typeface="Verdana"/>
              </a:rPr>
              <a:t>As with anything: don't overdo it (e.g., staring at other people, interrupting them constantly, bossing others around).</a:t>
            </a:r>
          </a:p>
          <a:p>
            <a:pPr eaLnBrk="1" hangingPunct="1"/>
            <a:endParaRPr lang="en-GB"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18</a:t>
            </a:fld>
            <a:endParaRPr lang="de-DE">
              <a:solidFill>
                <a:srgbClr val="000000"/>
              </a:solidFill>
              <a:latin typeface="Calibri Light"/>
            </a:endParaRP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203704"/>
            <a:ext cx="2834640" cy="42519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88627-2F19-3917-72BB-DBE89D71664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B03079-5F1F-0220-0CA0-B5B34B40C0BA}"/>
              </a:ext>
            </a:extLst>
          </p:cNvPr>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GB" sz="3600">
                <a:latin typeface="Calibri Light"/>
              </a:rPr>
              <a:t>Characteristics of high self-esteem that are not directly observable</a:t>
            </a:r>
          </a:p>
        </p:txBody>
      </p:sp>
      <p:sp>
        <p:nvSpPr>
          <p:cNvPr id="4" name="Rectangle 15">
            <a:extLst>
              <a:ext uri="{FF2B5EF4-FFF2-40B4-BE49-F238E27FC236}">
                <a16:creationId xmlns:a16="http://schemas.microsoft.com/office/drawing/2014/main" id="{4D420346-06E2-B991-C809-F49C2313F73A}"/>
              </a:ext>
            </a:extLst>
          </p:cNvPr>
          <p:cNvSpPr>
            <a:spLocks noGrp="1" noChangeArrowheads="1"/>
          </p:cNvSpPr>
          <p:nvPr>
            <p:ph idx="1"/>
          </p:nvPr>
        </p:nvSpPr>
        <p:spPr>
          <a:xfrm>
            <a:off x="411480" y="2203704"/>
            <a:ext cx="5669280" cy="4248000"/>
          </a:xfrm>
        </p:spPr>
        <p:txBody>
          <a:bodyPr/>
          <a:lstStyle/>
          <a:p>
            <a:r>
              <a:rPr lang="de-DE" sz="2400" dirty="0">
                <a:solidFill>
                  <a:srgbClr val="333333"/>
                </a:solidFill>
                <a:latin typeface="Calibri Light"/>
                <a:ea typeface="ＭＳ Ｐゴシック"/>
                <a:cs typeface="Verdana"/>
              </a:rPr>
              <a:t>???</a:t>
            </a:r>
          </a:p>
        </p:txBody>
      </p:sp>
      <p:sp>
        <p:nvSpPr>
          <p:cNvPr id="3" name="Footer Placeholder 2">
            <a:extLst>
              <a:ext uri="{FF2B5EF4-FFF2-40B4-BE49-F238E27FC236}">
                <a16:creationId xmlns:a16="http://schemas.microsoft.com/office/drawing/2014/main" id="{6F8573E1-A454-6AEB-D9A9-E4B9BABDB83F}"/>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a:extLst>
              <a:ext uri="{FF2B5EF4-FFF2-40B4-BE49-F238E27FC236}">
                <a16:creationId xmlns:a16="http://schemas.microsoft.com/office/drawing/2014/main" id="{1971D2F0-62DD-AC55-B8AC-E4670935040E}"/>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19</a:t>
            </a:fld>
            <a:endParaRPr lang="de-DE">
              <a:solidFill>
                <a:srgbClr val="000000"/>
              </a:solidFill>
              <a:latin typeface="Calibri Light"/>
            </a:endParaRPr>
          </a:p>
        </p:txBody>
      </p:sp>
      <p:pic>
        <p:nvPicPr>
          <p:cNvPr id="5" name="Grafik 4">
            <a:extLst>
              <a:ext uri="{FF2B5EF4-FFF2-40B4-BE49-F238E27FC236}">
                <a16:creationId xmlns:a16="http://schemas.microsoft.com/office/drawing/2014/main" id="{53F21C04-9407-363B-0F26-3AA90A8C3F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extLst>
      <p:ext uri="{BB962C8B-B14F-4D97-AF65-F5344CB8AC3E}">
        <p14:creationId xmlns:p14="http://schemas.microsoft.com/office/powerpoint/2010/main" val="2261259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GB" sz="3600">
                <a:latin typeface="Calibri Light"/>
              </a:rPr>
              <a:t>Characteristics of high self-esteem that are not directly observable</a:t>
            </a:r>
          </a:p>
        </p:txBody>
      </p:sp>
      <p:sp>
        <p:nvSpPr>
          <p:cNvPr id="4" name="Rectangle 15"/>
          <p:cNvSpPr>
            <a:spLocks noGrp="1" noChangeArrowheads="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GB" sz="2400">
                <a:solidFill>
                  <a:srgbClr val="333333"/>
                </a:solidFill>
                <a:latin typeface="Calibri Light"/>
                <a:cs typeface="Verdana"/>
              </a:rPr>
              <a:t>Confidence in one's own ability.</a:t>
            </a:r>
          </a:p>
          <a:p>
            <a:pPr marL="342900" lvl="0" indent="-342900" defTabSz="914400">
              <a:buClr>
                <a:srgbClr val="000000"/>
              </a:buClr>
              <a:buFont typeface="WingDings"/>
              <a:buChar char=""/>
            </a:pPr>
            <a:r>
              <a:rPr lang="en-GB" sz="2400">
                <a:solidFill>
                  <a:srgbClr val="333333"/>
                </a:solidFill>
                <a:latin typeface="Calibri Light"/>
                <a:cs typeface="Verdana"/>
              </a:rPr>
              <a:t>Accepting one's own errors or failures (without devaluing oneself). </a:t>
            </a:r>
          </a:p>
          <a:p>
            <a:pPr marL="342900" lvl="0" indent="-342900" defTabSz="914400">
              <a:buClr>
                <a:srgbClr val="000000"/>
              </a:buClr>
              <a:buFont typeface="WingDings"/>
              <a:buChar char=""/>
            </a:pPr>
            <a:r>
              <a:rPr lang="en-GB" sz="2400">
                <a:solidFill>
                  <a:srgbClr val="333333"/>
                </a:solidFill>
                <a:latin typeface="Calibri Light"/>
                <a:cs typeface="Verdana"/>
              </a:rPr>
              <a:t>Self-reflection and willingness to learn from one's own errors or failures.</a:t>
            </a:r>
          </a:p>
          <a:p>
            <a:pPr marL="342900" lvl="0" indent="-342900" defTabSz="914400">
              <a:buClr>
                <a:srgbClr val="000000"/>
              </a:buClr>
              <a:buFont typeface="WingDings"/>
              <a:buChar char=""/>
            </a:pPr>
            <a:r>
              <a:rPr lang="en-GB" sz="2400">
                <a:solidFill>
                  <a:srgbClr val="333333"/>
                </a:solidFill>
                <a:latin typeface="Calibri Light"/>
                <a:cs typeface="Verdana"/>
              </a:rPr>
              <a:t>Positive attitude towards oneself, for example, congratulating oneself for a success.</a:t>
            </a:r>
          </a:p>
          <a:p>
            <a:pPr eaLnBrk="1" hangingPunct="1"/>
            <a:endParaRPr lang="en-GB" sz="240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20</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381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Realising your strengths</a:t>
            </a:r>
          </a:p>
        </p:txBody>
      </p:sp>
      <p:sp>
        <p:nvSpPr>
          <p:cNvPr id="3" name="Inhaltsplatzhalter 2"/>
          <p:cNvSpPr>
            <a:spLocks noGrp="1"/>
          </p:cNvSpPr>
          <p:nvPr>
            <p:ph idx="1"/>
          </p:nvPr>
        </p:nvSpPr>
        <p:spPr>
          <a:xfrm>
            <a:off x="411480" y="2203704"/>
            <a:ext cx="5669280" cy="4248000"/>
          </a:xfrm>
        </p:spPr>
        <p:txBody>
          <a:bodyPr/>
          <a:lstStyle/>
          <a:p>
            <a:r>
              <a:rPr lang="en-GB" sz="2400" dirty="0">
                <a:solidFill>
                  <a:srgbClr val="004992"/>
                </a:solidFill>
                <a:latin typeface="Calibri Light"/>
                <a:ea typeface="Verdana" panose="020B0604030504040204" pitchFamily="34" charset="0"/>
                <a:cs typeface="Verdana" panose="020B0604030504040204" pitchFamily="34" charset="0"/>
              </a:rPr>
              <a:t>Why is identifying our own strengths so difficult sometimes?</a:t>
            </a:r>
          </a:p>
          <a:p>
            <a:endParaRPr lang="en-GB" sz="24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21</a:t>
            </a:fld>
            <a:endParaRPr lang="de-DE">
              <a:solidFill>
                <a:srgbClr val="000000"/>
              </a:solidFill>
              <a:latin typeface="Calibri Light"/>
            </a:endParaRPr>
          </a:p>
        </p:txBody>
      </p:sp>
      <p:pic>
        <p:nvPicPr>
          <p:cNvPr id="4" name="Grafik 3"/>
          <p:cNvPicPr>
            <a:picLocks noChangeAspect="1"/>
          </p:cNvPicPr>
          <p:nvPr/>
        </p:nvPicPr>
        <p:blipFill>
          <a:blip r:embed="rId2"/>
          <a:stretch>
            <a:fillRect/>
          </a:stretch>
        </p:blipFill>
        <p:spPr>
          <a:xfrm>
            <a:off x="6263640" y="2203704"/>
            <a:ext cx="5303520" cy="3454400"/>
          </a:xfrm>
          <a:prstGeom prst="rect">
            <a:avLst/>
          </a:prstGeom>
        </p:spPr>
      </p:pic>
    </p:spTree>
    <p:extLst>
      <p:ext uri="{BB962C8B-B14F-4D97-AF65-F5344CB8AC3E}">
        <p14:creationId xmlns:p14="http://schemas.microsoft.com/office/powerpoint/2010/main" val="1946802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dirty="0">
                <a:latin typeface="Calibri Light"/>
              </a:rPr>
              <a:t>Realising your strengths</a:t>
            </a:r>
          </a:p>
        </p:txBody>
      </p:sp>
      <p:sp>
        <p:nvSpPr>
          <p:cNvPr id="3" name="Inhaltsplatzhalter 2"/>
          <p:cNvSpPr>
            <a:spLocks noGrp="1"/>
          </p:cNvSpPr>
          <p:nvPr>
            <p:ph idx="1"/>
          </p:nvPr>
        </p:nvSpPr>
        <p:spPr/>
        <p:txBody>
          <a:bodyPr/>
          <a:lstStyle/>
          <a:p>
            <a:r>
              <a:rPr lang="en-GB" sz="2400" dirty="0">
                <a:solidFill>
                  <a:srgbClr val="004992"/>
                </a:solidFill>
                <a:latin typeface="Calibri Light"/>
                <a:ea typeface="Verdana" panose="020B0604030504040204" pitchFamily="34" charset="0"/>
                <a:cs typeface="Verdana" panose="020B0604030504040204" pitchFamily="34" charset="0"/>
              </a:rPr>
              <a:t>Why is identifying our own strengths so difficult sometimes?</a:t>
            </a:r>
          </a:p>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Unhelpful assumption: </a:t>
            </a:r>
            <a:r>
              <a:rPr lang="en-GB" sz="2400" dirty="0">
                <a:solidFill>
                  <a:srgbClr val="333333"/>
                </a:solidFill>
                <a:latin typeface="Calibri Light"/>
              </a:rPr>
              <a:t>"</a:t>
            </a:r>
            <a:r>
              <a:rPr lang="en-GB" sz="2400" dirty="0">
                <a:solidFill>
                  <a:srgbClr val="333333"/>
                </a:solidFill>
                <a:latin typeface="Calibri Light"/>
                <a:ea typeface="Verdana" panose="020B0604030504040204" pitchFamily="34" charset="0"/>
                <a:cs typeface="Verdana" panose="020B0604030504040204" pitchFamily="34" charset="0"/>
              </a:rPr>
              <a:t>If I praise myself, I'll become vain.</a:t>
            </a:r>
            <a:r>
              <a:rPr lang="en-GB" sz="2400" dirty="0">
                <a:solidFill>
                  <a:srgbClr val="333333"/>
                </a:solidFill>
                <a:latin typeface="Calibri Light"/>
              </a:rPr>
              <a:t>"</a:t>
            </a:r>
            <a:endParaRPr lang="en-GB" sz="2400" dirty="0">
              <a:solidFill>
                <a:srgbClr val="333333"/>
              </a:solidFill>
              <a:latin typeface="Calibri Light"/>
              <a:ea typeface="Verdana" panose="020B0604030504040204" pitchFamily="34" charset="0"/>
              <a:cs typeface="Verdana" panose="020B0604030504040204" pitchFamily="34" charset="0"/>
            </a:endParaRPr>
          </a:p>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People often don't want to reveal their own strengths due to shame or being seen as arrogant.</a:t>
            </a:r>
          </a:p>
          <a:p>
            <a:pPr marL="342900" indent="-342900">
              <a:buClr>
                <a:srgbClr val="333333"/>
              </a:buClr>
              <a:buFont typeface="WingDings"/>
              <a:buChar char=""/>
            </a:pPr>
            <a:r>
              <a:rPr lang="en-GB" sz="2400" dirty="0">
                <a:solidFill>
                  <a:srgbClr val="004992"/>
                </a:solidFill>
                <a:latin typeface="Calibri Light"/>
                <a:ea typeface="Verdana" panose="020B0604030504040204" pitchFamily="34" charset="0"/>
                <a:cs typeface="Verdana" panose="020B0604030504040204" pitchFamily="34" charset="0"/>
              </a:rPr>
              <a:t>Important: Try to find the "optimal balance"! Tell other people about your own strengths while </a:t>
            </a:r>
            <a:r>
              <a:rPr lang="en-GB" sz="2400">
                <a:solidFill>
                  <a:srgbClr val="004992"/>
                </a:solidFill>
                <a:latin typeface="Calibri Light"/>
                <a:ea typeface="Verdana" panose="020B0604030504040204" pitchFamily="34" charset="0"/>
                <a:cs typeface="Verdana" panose="020B0604030504040204" pitchFamily="34" charset="0"/>
              </a:rPr>
              <a:t>also recognising </a:t>
            </a:r>
            <a:r>
              <a:rPr lang="en-GB" sz="2400" dirty="0">
                <a:solidFill>
                  <a:srgbClr val="004992"/>
                </a:solidFill>
                <a:latin typeface="Calibri Light"/>
                <a:ea typeface="Verdana" panose="020B0604030504040204" pitchFamily="34" charset="0"/>
                <a:cs typeface="Verdana" panose="020B0604030504040204" pitchFamily="34" charset="0"/>
              </a:rPr>
              <a:t>and appreciating their strengths!</a:t>
            </a:r>
            <a:endParaRPr lang="en-GB"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22</a:t>
            </a:fld>
            <a:endParaRPr lang="de-DE">
              <a:solidFill>
                <a:srgbClr val="000000"/>
              </a:solidFill>
              <a:latin typeface="Calibri Light"/>
            </a:endParaRPr>
          </a:p>
        </p:txBody>
      </p:sp>
    </p:spTree>
    <p:extLst>
      <p:ext uri="{BB962C8B-B14F-4D97-AF65-F5344CB8AC3E}">
        <p14:creationId xmlns:p14="http://schemas.microsoft.com/office/powerpoint/2010/main" val="987156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Exercise</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en-GB" sz="2400">
                <a:solidFill>
                  <a:srgbClr val="333333"/>
                </a:solidFill>
                <a:latin typeface="Calibri Light"/>
                <a:ea typeface="Verdana" pitchFamily="34" charset="0"/>
                <a:cs typeface="Verdana" pitchFamily="34" charset="0"/>
              </a:rPr>
              <a:t>Stand up.</a:t>
            </a:r>
          </a:p>
          <a:p>
            <a:pPr marL="342900" lvl="0" indent="-342900" defTabSz="914400">
              <a:spcAft>
                <a:spcPct val="0"/>
              </a:spcAft>
              <a:buClr>
                <a:srgbClr val="333333"/>
              </a:buClr>
              <a:buFont typeface="WingDings"/>
              <a:buChar char=""/>
            </a:pPr>
            <a:r>
              <a:rPr lang="en-GB" sz="2400">
                <a:solidFill>
                  <a:srgbClr val="333333"/>
                </a:solidFill>
                <a:latin typeface="Calibri Light"/>
                <a:ea typeface="Verdana" pitchFamily="34" charset="0"/>
                <a:cs typeface="Verdana" pitchFamily="34" charset="0"/>
              </a:rPr>
              <a:t>Let your shoulders and your arms dangle, and arch your back a little.</a:t>
            </a:r>
          </a:p>
          <a:p>
            <a:pPr marL="342900" indent="-342900">
              <a:buClr>
                <a:srgbClr val="333333"/>
              </a:buClr>
              <a:buFont typeface="WingDings"/>
              <a:buChar char=""/>
            </a:pPr>
            <a:r>
              <a:rPr lang="en-GB" sz="2400">
                <a:solidFill>
                  <a:srgbClr val="333333"/>
                </a:solidFill>
                <a:latin typeface="Calibri Light"/>
                <a:ea typeface="Verdana" pitchFamily="34" charset="0"/>
                <a:cs typeface="Verdana" pitchFamily="34" charset="0"/>
              </a:rPr>
              <a:t>Now tilt your head downwards.</a:t>
            </a:r>
          </a:p>
          <a:p>
            <a:endParaRPr lang="en-GB"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23</a:t>
            </a:fld>
            <a:endParaRPr lang="de-DE">
              <a:solidFill>
                <a:srgbClr val="000000"/>
              </a:solidFill>
              <a:latin typeface="Calibri Light"/>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Exercise</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en-GB" sz="2000">
                <a:solidFill>
                  <a:srgbClr val="333333"/>
                </a:solidFill>
                <a:latin typeface="Calibri Light"/>
                <a:ea typeface="Verdana" pitchFamily="34" charset="0"/>
                <a:cs typeface="Verdana" pitchFamily="34" charset="0"/>
              </a:rPr>
              <a:t>Slowly straighten your spine so that you are standing completely upright.</a:t>
            </a:r>
          </a:p>
          <a:p>
            <a:pPr marL="342900" indent="-342900">
              <a:buClr>
                <a:srgbClr val="333333"/>
              </a:buClr>
              <a:buFont typeface="WingDings"/>
              <a:buChar char=""/>
            </a:pPr>
            <a:r>
              <a:rPr lang="en-GB" sz="2000">
                <a:solidFill>
                  <a:srgbClr val="333333"/>
                </a:solidFill>
                <a:latin typeface="Calibri Light"/>
                <a:ea typeface="Verdana" pitchFamily="34" charset="0"/>
                <a:cs typeface="Verdana" pitchFamily="34" charset="0"/>
              </a:rPr>
              <a:t>Stand with your feet hip-width apart so that you have a firm footing.</a:t>
            </a:r>
          </a:p>
          <a:p>
            <a:pPr marL="342900" indent="-342900">
              <a:buClr>
                <a:srgbClr val="333333"/>
              </a:buClr>
              <a:buFont typeface="WingDings"/>
              <a:buChar char=""/>
            </a:pPr>
            <a:r>
              <a:rPr lang="en-GB" sz="2000">
                <a:solidFill>
                  <a:srgbClr val="333333"/>
                </a:solidFill>
                <a:latin typeface="Calibri Light"/>
                <a:ea typeface="Verdana" pitchFamily="34" charset="0"/>
                <a:cs typeface="Verdana" pitchFamily="34" charset="0"/>
              </a:rPr>
              <a:t>Let your arms hang loosely beside your body.</a:t>
            </a:r>
          </a:p>
          <a:p>
            <a:pPr marL="342900" indent="-342900">
              <a:buClr>
                <a:srgbClr val="333333"/>
              </a:buClr>
              <a:buFont typeface="WingDings"/>
              <a:buChar char=""/>
            </a:pPr>
            <a:r>
              <a:rPr lang="en-GB" sz="2000">
                <a:solidFill>
                  <a:srgbClr val="333333"/>
                </a:solidFill>
                <a:latin typeface="Calibri Light"/>
                <a:ea typeface="Verdana" pitchFamily="34" charset="0"/>
                <a:cs typeface="Verdana" pitchFamily="34" charset="0"/>
              </a:rPr>
              <a:t>Create body tension, as if someone is pulling you up by a thread.</a:t>
            </a:r>
          </a:p>
          <a:p>
            <a:pPr marL="342900" indent="-342900">
              <a:buClr>
                <a:srgbClr val="333333"/>
              </a:buClr>
              <a:buFont typeface="WingDings"/>
              <a:buChar char=""/>
            </a:pPr>
            <a:r>
              <a:rPr lang="en-GB" sz="2000">
                <a:solidFill>
                  <a:srgbClr val="333333"/>
                </a:solidFill>
                <a:latin typeface="Calibri Light"/>
                <a:ea typeface="Verdana" pitchFamily="34" charset="0"/>
                <a:cs typeface="Verdana" pitchFamily="34" charset="0"/>
              </a:rPr>
              <a:t>Keep your eyes to the front.</a:t>
            </a:r>
            <a:endParaRPr lang="en-GB" sz="20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24</a:t>
            </a:fld>
            <a:endParaRPr lang="de-DE">
              <a:solidFill>
                <a:srgbClr val="000000"/>
              </a:solidFill>
              <a:latin typeface="Calibri Ligh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494054" y="2203704"/>
            <a:ext cx="2842692" cy="4251960"/>
          </a:xfrm>
          <a:prstGeom prst="rect">
            <a:avLst/>
          </a:prstGeom>
        </p:spPr>
      </p:pic>
    </p:spTree>
    <p:extLst>
      <p:ext uri="{BB962C8B-B14F-4D97-AF65-F5344CB8AC3E}">
        <p14:creationId xmlns:p14="http://schemas.microsoft.com/office/powerpoint/2010/main" val="4235750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Exercise</a:t>
            </a:r>
          </a:p>
        </p:txBody>
      </p:sp>
      <p:sp>
        <p:nvSpPr>
          <p:cNvPr id="3" name="Inhaltsplatzhalter 2"/>
          <p:cNvSpPr>
            <a:spLocks noGrp="1"/>
          </p:cNvSpPr>
          <p:nvPr>
            <p:ph idx="1"/>
          </p:nvPr>
        </p:nvSpPr>
        <p:spPr/>
        <p:txBody>
          <a:bodyPr/>
          <a:lstStyle/>
          <a:p>
            <a:pPr algn="ctr">
              <a:buClr>
                <a:srgbClr val="333333"/>
              </a:buClr>
            </a:pPr>
            <a:r>
              <a:rPr lang="en-GB" sz="2400">
                <a:solidFill>
                  <a:srgbClr val="004992"/>
                </a:solidFill>
                <a:latin typeface="Calibri Light"/>
                <a:ea typeface="Verdana" pitchFamily="34" charset="0"/>
                <a:cs typeface="Verdana" pitchFamily="34" charset="0"/>
              </a:rPr>
              <a:t>How do these exercises make you feel?</a:t>
            </a:r>
          </a:p>
          <a:p>
            <a:pPr algn="ctr">
              <a:buClr>
                <a:srgbClr val="333333"/>
              </a:buClr>
            </a:pPr>
            <a:r>
              <a:rPr lang="en-GB" sz="2400">
                <a:solidFill>
                  <a:srgbClr val="004992"/>
                </a:solidFill>
                <a:latin typeface="Calibri Light"/>
                <a:ea typeface="Verdana" pitchFamily="34" charset="0"/>
                <a:cs typeface="Verdana" pitchFamily="34" charset="0"/>
              </a:rPr>
              <a:t>Which posture makes you feel stronger?</a:t>
            </a: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25</a:t>
            </a:fld>
            <a:endParaRPr lang="de-DE">
              <a:solidFill>
                <a:srgbClr val="000000"/>
              </a:solidFill>
              <a:latin typeface="Calibri Light"/>
            </a:endParaRPr>
          </a:p>
        </p:txBody>
      </p:sp>
    </p:spTree>
    <p:extLst>
      <p:ext uri="{BB962C8B-B14F-4D97-AF65-F5344CB8AC3E}">
        <p14:creationId xmlns:p14="http://schemas.microsoft.com/office/powerpoint/2010/main" val="618758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Exercise</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You probably feel stronger in the upright posture.</a:t>
            </a:r>
          </a:p>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According to research, an upright, stable posture (also known as power posing) actually makes you feel stronger! (Carney et al., 2010; </a:t>
            </a:r>
            <a:r>
              <a:rPr lang="en-GB" sz="2400" dirty="0" err="1">
                <a:solidFill>
                  <a:srgbClr val="333333"/>
                </a:solidFill>
                <a:latin typeface="Calibri Light"/>
                <a:ea typeface="Verdana" panose="020B0604030504040204" pitchFamily="34" charset="0"/>
                <a:cs typeface="Verdana" panose="020B0604030504040204" pitchFamily="34" charset="0"/>
              </a:rPr>
              <a:t>Ranehill</a:t>
            </a:r>
            <a:r>
              <a:rPr lang="en-GB" sz="2400" dirty="0">
                <a:solidFill>
                  <a:srgbClr val="333333"/>
                </a:solidFill>
                <a:latin typeface="Calibri Light"/>
                <a:ea typeface="Verdana" panose="020B0604030504040204" pitchFamily="34" charset="0"/>
                <a:cs typeface="Verdana" panose="020B0604030504040204" pitchFamily="34" charset="0"/>
              </a:rPr>
              <a:t> et al., 2015)</a:t>
            </a:r>
          </a:p>
        </p:txBody>
      </p:sp>
      <p:sp>
        <p:nvSpPr>
          <p:cNvPr id="6" name="Footer Placeholder 5"/>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26</a:t>
            </a:fld>
            <a:endParaRPr lang="de-DE">
              <a:solidFill>
                <a:srgbClr val="000000"/>
              </a:solidFill>
              <a:latin typeface="Calibri Light"/>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3"/>
            <a:ext cx="5303520" cy="3525966"/>
          </a:xfrm>
          <a:prstGeom prst="rect">
            <a:avLst/>
          </a:prstGeom>
        </p:spPr>
      </p:pic>
      <p:sp>
        <p:nvSpPr>
          <p:cNvPr id="5" name="Textfeld 4"/>
          <p:cNvSpPr txBox="1"/>
          <p:nvPr/>
        </p:nvSpPr>
        <p:spPr>
          <a:xfrm>
            <a:off x="408955" y="6410325"/>
            <a:ext cx="11376000" cy="446276"/>
          </a:xfrm>
          <a:prstGeom prst="rect">
            <a:avLst/>
          </a:prstGeom>
          <a:noFill/>
        </p:spPr>
        <p:txBody>
          <a:bodyPr wrap="square" rtlCol="0">
            <a:spAutoFit/>
          </a:bodyPr>
          <a:lstStyle/>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Carney</a:t>
            </a:r>
            <a:r>
              <a:rPr lang="de-DE" sz="900" dirty="0">
                <a:solidFill>
                  <a:srgbClr val="333333"/>
                </a:solidFill>
                <a:latin typeface="Calibri Light"/>
                <a:ea typeface="Verdana" panose="020B0604030504040204" pitchFamily="34" charset="0"/>
                <a:cs typeface="Verdana" panose="020B0604030504040204" pitchFamily="34" charset="0"/>
              </a:rPr>
              <a:t> D. R., </a:t>
            </a:r>
            <a:r>
              <a:rPr lang="de-DE" sz="900" dirty="0" err="1">
                <a:solidFill>
                  <a:srgbClr val="333333"/>
                </a:solidFill>
                <a:latin typeface="Calibri Light"/>
                <a:ea typeface="Verdana" panose="020B0604030504040204" pitchFamily="34" charset="0"/>
                <a:cs typeface="Verdana" panose="020B0604030504040204" pitchFamily="34" charset="0"/>
              </a:rPr>
              <a:t>Cuddy</a:t>
            </a:r>
            <a:r>
              <a:rPr lang="de-DE" sz="900" dirty="0">
                <a:solidFill>
                  <a:srgbClr val="333333"/>
                </a:solidFill>
                <a:latin typeface="Calibri Light"/>
                <a:ea typeface="Verdana" panose="020B0604030504040204" pitchFamily="34" charset="0"/>
                <a:cs typeface="Verdana" panose="020B0604030504040204" pitchFamily="34" charset="0"/>
              </a:rPr>
              <a:t> A. J. C., </a:t>
            </a:r>
            <a:r>
              <a:rPr lang="de-DE" sz="900" dirty="0" err="1">
                <a:solidFill>
                  <a:srgbClr val="333333"/>
                </a:solidFill>
                <a:latin typeface="Calibri Light"/>
                <a:ea typeface="Verdana" panose="020B0604030504040204" pitchFamily="34" charset="0"/>
                <a:cs typeface="Verdana" panose="020B0604030504040204" pitchFamily="34" charset="0"/>
              </a:rPr>
              <a:t>Yap</a:t>
            </a:r>
            <a:r>
              <a:rPr lang="de-DE" sz="900" dirty="0">
                <a:solidFill>
                  <a:srgbClr val="333333"/>
                </a:solidFill>
                <a:latin typeface="Calibri Light"/>
                <a:ea typeface="Verdana" panose="020B0604030504040204" pitchFamily="34" charset="0"/>
                <a:cs typeface="Verdana" panose="020B0604030504040204" pitchFamily="34" charset="0"/>
              </a:rPr>
              <a:t> A. J. (2010). Power </a:t>
            </a:r>
            <a:r>
              <a:rPr lang="de-DE" sz="900" dirty="0" err="1">
                <a:solidFill>
                  <a:srgbClr val="333333"/>
                </a:solidFill>
                <a:latin typeface="Calibri Light"/>
                <a:ea typeface="Verdana" panose="020B0604030504040204" pitchFamily="34" charset="0"/>
                <a:cs typeface="Verdana" panose="020B0604030504040204" pitchFamily="34" charset="0"/>
              </a:rPr>
              <a:t>posing</a:t>
            </a:r>
            <a:r>
              <a:rPr lang="de-DE" sz="900" dirty="0">
                <a:solidFill>
                  <a:srgbClr val="333333"/>
                </a:solidFill>
                <a:latin typeface="Calibri Light"/>
                <a:ea typeface="Verdana" panose="020B0604030504040204" pitchFamily="34" charset="0"/>
                <a:cs typeface="Verdana" panose="020B0604030504040204" pitchFamily="34" charset="0"/>
              </a:rPr>
              <a:t>: Brief nonverbal </a:t>
            </a:r>
            <a:r>
              <a:rPr lang="de-DE" sz="900" dirty="0" err="1">
                <a:solidFill>
                  <a:srgbClr val="333333"/>
                </a:solidFill>
                <a:latin typeface="Calibri Light"/>
                <a:ea typeface="Verdana" panose="020B0604030504040204" pitchFamily="34" charset="0"/>
                <a:cs typeface="Verdana" panose="020B0604030504040204" pitchFamily="34" charset="0"/>
              </a:rPr>
              <a:t>displays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affect</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neuroendocrine</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levels</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and</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risk</a:t>
            </a:r>
            <a:r>
              <a:rPr lang="de-DE" sz="900" dirty="0">
                <a:solidFill>
                  <a:srgbClr val="333333"/>
                </a:solidFill>
                <a:latin typeface="Calibri Light"/>
                <a:ea typeface="Verdana" panose="020B0604030504040204" pitchFamily="34" charset="0"/>
                <a:cs typeface="Verdana" panose="020B0604030504040204" pitchFamily="34" charset="0"/>
              </a:rPr>
              <a:t> </a:t>
            </a:r>
            <a:r>
              <a:rPr lang="de-DE" sz="900" dirty="0" err="1">
                <a:solidFill>
                  <a:srgbClr val="333333"/>
                </a:solidFill>
                <a:latin typeface="Calibri Light"/>
                <a:ea typeface="Verdana" panose="020B0604030504040204" pitchFamily="34" charset="0"/>
                <a:cs typeface="Verdana" panose="020B0604030504040204" pitchFamily="34" charset="0"/>
              </a:rPr>
              <a:t>tolerance</a:t>
            </a:r>
            <a:r>
              <a:rPr lang="de-DE" sz="900" dirty="0">
                <a:solidFill>
                  <a:srgbClr val="333333"/>
                </a:solidFill>
                <a:latin typeface="Calibri Light"/>
                <a:ea typeface="Verdana" panose="020B0604030504040204" pitchFamily="34" charset="0"/>
                <a:cs typeface="Verdana" panose="020B0604030504040204" pitchFamily="34" charset="0"/>
              </a:rPr>
              <a:t>. Psychological Science, 21, 1363–1368. </a:t>
            </a:r>
          </a:p>
          <a:p>
            <a:pPr>
              <a:spcBef>
                <a:spcPts val="600"/>
              </a:spcBef>
            </a:pPr>
            <a:r>
              <a:rPr lang="de-DE" sz="900" dirty="0" err="1">
                <a:solidFill>
                  <a:srgbClr val="333333"/>
                </a:solidFill>
                <a:latin typeface="Calibri Light"/>
                <a:ea typeface="Verdana" panose="020B0604030504040204" pitchFamily="34" charset="0"/>
                <a:cs typeface="Verdana" panose="020B0604030504040204" pitchFamily="34" charset="0"/>
              </a:rPr>
              <a:t>Ranehill</a:t>
            </a:r>
            <a:r>
              <a:rPr lang="de-DE" sz="900" dirty="0">
                <a:solidFill>
                  <a:srgbClr val="333333"/>
                </a:solidFill>
                <a:latin typeface="Calibri Light"/>
                <a:ea typeface="Verdana" panose="020B0604030504040204" pitchFamily="34" charset="0"/>
                <a:cs typeface="Verdana" panose="020B0604030504040204" pitchFamily="34" charset="0"/>
              </a:rPr>
              <a:t> et al. (2015). </a:t>
            </a:r>
            <a:r>
              <a:rPr lang="en-US" sz="900" dirty="0">
                <a:solidFill>
                  <a:srgbClr val="333333"/>
                </a:solidFill>
                <a:latin typeface="Calibri Light"/>
                <a:ea typeface="Verdana" panose="020B0604030504040204" pitchFamily="34" charset="0"/>
                <a:cs typeface="Verdana" panose="020B0604030504040204" pitchFamily="34" charset="0"/>
              </a:rPr>
              <a:t>Assessing the Robustness of Power Posing. No Effect on Hormones and Risk Tolerance in a Large Sample of Men and Women. Psychological Science, 26 (5), 653-656</a:t>
            </a:r>
            <a:r>
              <a:rPr lang="en-US" sz="900" dirty="0">
                <a:solidFill>
                  <a:srgbClr val="333333"/>
                </a:solidFill>
                <a:latin typeface="Calibri Light"/>
              </a:rPr>
              <a:t>.</a:t>
            </a:r>
          </a:p>
        </p:txBody>
      </p:sp>
    </p:spTree>
    <p:extLst>
      <p:ext uri="{BB962C8B-B14F-4D97-AF65-F5344CB8AC3E}">
        <p14:creationId xmlns:p14="http://schemas.microsoft.com/office/powerpoint/2010/main" val="3271993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Ruminating: Spinning in circles but not moving forward</a:t>
            </a:r>
          </a:p>
        </p:txBody>
      </p:sp>
      <p:sp>
        <p:nvSpPr>
          <p:cNvPr id="20" name="Rectangle 15"/>
          <p:cNvSpPr>
            <a:spLocks noGrp="1" noChangeArrowheads="1"/>
          </p:cNvSpPr>
          <p:nvPr>
            <p:ph idx="1"/>
          </p:nvPr>
        </p:nvSpPr>
        <p:spPr>
          <a:xfrm>
            <a:off x="411480" y="2203704"/>
            <a:ext cx="5669280" cy="4248000"/>
          </a:xfrm>
        </p:spPr>
        <p:txBody>
          <a:bodyPr/>
          <a:lstStyle/>
          <a:p>
            <a:pPr marL="342900" lvl="0" indent="-342900" defTabSz="914400">
              <a:buClr>
                <a:srgbClr val="000000"/>
              </a:buClr>
              <a:buFont typeface="WingDings"/>
              <a:buChar char=""/>
            </a:pPr>
            <a:r>
              <a:rPr lang="en-GB" sz="2400">
                <a:solidFill>
                  <a:srgbClr val="333333"/>
                </a:solidFill>
                <a:latin typeface="Calibri Light"/>
              </a:rPr>
              <a:t>Many people with psychological symptoms suffer from endless "ruminating" or "brooding."  </a:t>
            </a:r>
          </a:p>
          <a:p>
            <a:pPr marL="342900" indent="-342900">
              <a:buClr>
                <a:srgbClr val="333333"/>
              </a:buClr>
              <a:buFont typeface="WingDings"/>
              <a:buChar char=""/>
            </a:pPr>
            <a:r>
              <a:rPr lang="en-GB" sz="2400">
                <a:solidFill>
                  <a:srgbClr val="004992"/>
                </a:solidFill>
                <a:latin typeface="Calibri Light"/>
              </a:rPr>
              <a:t>Have you noticed yourself ruminating?</a:t>
            </a:r>
          </a:p>
          <a:p>
            <a:pPr marL="342900" indent="-342900">
              <a:buClr>
                <a:srgbClr val="333333"/>
              </a:buClr>
              <a:buFont typeface="WingDings"/>
              <a:buChar char=""/>
            </a:pPr>
            <a:endParaRPr lang="en-GB" sz="2400">
              <a:solidFill>
                <a:srgbClr val="333333"/>
              </a:solidFill>
              <a:latin typeface="Calibri Light"/>
              <a:cs typeface="Verdana"/>
            </a:endParaRPr>
          </a:p>
          <a:p>
            <a:pPr eaLnBrk="1" hangingPunct="1"/>
            <a:endParaRPr lang="en-GB" sz="2400">
              <a:solidFill>
                <a:srgbClr val="333333"/>
              </a:solidFill>
              <a:latin typeface="Calibri Light"/>
              <a:ea typeface="ＭＳ Ｐゴシック"/>
              <a:cs typeface="Verdana"/>
            </a:endParaRPr>
          </a:p>
        </p:txBody>
      </p:sp>
      <p:sp>
        <p:nvSpPr>
          <p:cNvPr id="3" name="Footer Placeholder 2"/>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27</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Problems</a:t>
            </a:r>
          </a:p>
        </p:txBody>
      </p:sp>
      <p:sp>
        <p:nvSpPr>
          <p:cNvPr id="20" name="Rectangle 15"/>
          <p:cNvSpPr>
            <a:spLocks noGrp="1" noChangeArrowheads="1"/>
          </p:cNvSpPr>
          <p:nvPr>
            <p:ph idx="1"/>
          </p:nvPr>
        </p:nvSpPr>
        <p:spPr>
          <a:xfrm>
            <a:off x="411480" y="2203704"/>
            <a:ext cx="5669280" cy="4248000"/>
          </a:xfrm>
        </p:spPr>
        <p:txBody>
          <a:bodyPr/>
          <a:lstStyle/>
          <a:p>
            <a:pPr>
              <a:buClr>
                <a:srgbClr val="333333"/>
              </a:buClr>
            </a:pPr>
            <a:r>
              <a:rPr lang="en-GB" sz="2000" dirty="0">
                <a:solidFill>
                  <a:srgbClr val="004992"/>
                </a:solidFill>
                <a:latin typeface="Calibri Light"/>
                <a:cs typeface="Verdana"/>
              </a:rPr>
              <a:t>Ruminating is problematic for several reasons: </a:t>
            </a:r>
          </a:p>
          <a:p>
            <a:pPr marL="342900" lvl="0" indent="-342900" defTabSz="914400">
              <a:buClr>
                <a:srgbClr val="000000"/>
              </a:buClr>
              <a:buFont typeface="WingDings"/>
              <a:buChar char=""/>
            </a:pPr>
            <a:r>
              <a:rPr lang="en-GB" sz="2000" dirty="0">
                <a:solidFill>
                  <a:srgbClr val="333333"/>
                </a:solidFill>
                <a:latin typeface="Calibri Light"/>
                <a:cs typeface="Verdana"/>
              </a:rPr>
              <a:t>The thoughts are running in circles; your problems  gain more and more presence/visibility without being solved.</a:t>
            </a:r>
          </a:p>
          <a:p>
            <a:pPr marL="342900" lvl="0" indent="-342900" defTabSz="914400">
              <a:buClr>
                <a:srgbClr val="000000"/>
              </a:buClr>
              <a:buFont typeface="WingDings"/>
              <a:buChar char=""/>
            </a:pPr>
            <a:r>
              <a:rPr lang="en-GB" sz="2000" dirty="0">
                <a:solidFill>
                  <a:srgbClr val="333333"/>
                </a:solidFill>
                <a:latin typeface="Calibri Light"/>
                <a:cs typeface="Verdana"/>
              </a:rPr>
              <a:t>Self-esteem is further undermined because useful and helpful thoughts or actions are not attended to or even noticed.</a:t>
            </a:r>
          </a:p>
          <a:p>
            <a:pPr marL="342900" lvl="0" indent="-342900" defTabSz="914400">
              <a:buClr>
                <a:srgbClr val="000000"/>
              </a:buClr>
              <a:buFont typeface="WingDings"/>
              <a:buChar char=""/>
            </a:pPr>
            <a:r>
              <a:rPr lang="en-GB" sz="2000" dirty="0">
                <a:solidFill>
                  <a:srgbClr val="333333"/>
                </a:solidFill>
                <a:latin typeface="Calibri Light"/>
                <a:cs typeface="Verdana"/>
              </a:rPr>
              <a:t>Unlike goal-directed thinking, ruminating is characterised by the unsuccessful thoughts and self-accusations manifesting again and again.</a:t>
            </a:r>
          </a:p>
        </p:txBody>
      </p:sp>
      <p:sp>
        <p:nvSpPr>
          <p:cNvPr id="3" name="Footer Placeholder 2"/>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28</a:t>
            </a:fld>
            <a:endParaRPr lang="de-DE">
              <a:solidFill>
                <a:srgbClr val="000000"/>
              </a:solidFill>
              <a:latin typeface="Calibri Light"/>
            </a:endParaRPr>
          </a:p>
        </p:txBody>
      </p:sp>
      <p:pic>
        <p:nvPicPr>
          <p:cNvPr id="4" name="Grafik 3"/>
          <p:cNvPicPr>
            <a:picLocks noChangeAspect="1"/>
          </p:cNvPicPr>
          <p:nvPr/>
        </p:nvPicPr>
        <p:blipFill>
          <a:blip r:embed="rId3"/>
          <a:stretch>
            <a:fillRect/>
          </a:stretch>
        </p:blipFill>
        <p:spPr>
          <a:xfrm>
            <a:off x="6263640" y="2203704"/>
            <a:ext cx="5303520" cy="204958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What to do?</a:t>
            </a:r>
          </a:p>
        </p:txBody>
      </p:sp>
      <p:sp>
        <p:nvSpPr>
          <p:cNvPr id="3" name="Inhaltsplatzhalter 2"/>
          <p:cNvSpPr>
            <a:spLocks noGrp="1"/>
          </p:cNvSpPr>
          <p:nvPr>
            <p:ph idx="1"/>
          </p:nvPr>
        </p:nvSpPr>
        <p:spPr/>
        <p:txBody>
          <a:bodyPr/>
          <a:lstStyle/>
          <a:p>
            <a:pPr marL="342900" indent="-342900">
              <a:buClr>
                <a:srgbClr val="333333"/>
              </a:buClr>
              <a:buFont typeface="WingDings"/>
              <a:buChar char=""/>
            </a:pPr>
            <a:r>
              <a:rPr lang="en-GB" sz="2400">
                <a:solidFill>
                  <a:srgbClr val="333333"/>
                </a:solidFill>
                <a:latin typeface="Calibri Light"/>
              </a:rPr>
              <a:t>The first and most important step is to acknowledge that rumination is a problem rather than a helpful strategy. Rumination clearly leads to more problems instead of solving them.</a:t>
            </a:r>
          </a:p>
          <a:p>
            <a:pPr marL="342900" lvl="0" indent="-342900" defTabSz="914400">
              <a:buClr>
                <a:srgbClr val="333333"/>
              </a:buClr>
              <a:buFont typeface="WingDings"/>
              <a:buChar char=""/>
              <a:defRPr/>
            </a:pPr>
            <a:r>
              <a:rPr lang="en-GB" sz="2400">
                <a:solidFill>
                  <a:srgbClr val="004992"/>
                </a:solidFill>
                <a:latin typeface="Calibri Light"/>
                <a:cs typeface="Verdana"/>
              </a:rPr>
              <a:t>Ruminating thoughts are just thoughts. </a:t>
            </a:r>
            <a:r>
              <a:rPr lang="en-GB" sz="2400">
                <a:solidFill>
                  <a:srgbClr val="333333"/>
                </a:solidFill>
                <a:latin typeface="Calibri Light"/>
                <a:cs typeface="Verdana"/>
              </a:rPr>
              <a:t>They're not reality!</a:t>
            </a:r>
          </a:p>
          <a:p>
            <a:pPr marL="342900" indent="-342900">
              <a:buClr>
                <a:srgbClr val="333333"/>
              </a:buClr>
              <a:buFont typeface="WingDings"/>
              <a:buChar char=""/>
            </a:pPr>
            <a:r>
              <a:rPr lang="en-GB" sz="2400">
                <a:solidFill>
                  <a:srgbClr val="333333"/>
                </a:solidFill>
                <a:latin typeface="Calibri Light"/>
              </a:rPr>
              <a:t>Try to notice the thought, but do not judge it!</a:t>
            </a: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29</a:t>
            </a:fld>
            <a:endParaRPr lang="de-DE">
              <a:solidFill>
                <a:srgbClr val="000000"/>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GB" sz="3600">
                <a:latin typeface="Calibri Light"/>
              </a:rPr>
              <a:t>Anti-rumination exercise 1:</a:t>
            </a:r>
            <a:br>
              <a:rPr lang="en-GB" sz="3600">
                <a:latin typeface="Calibri Light"/>
              </a:rPr>
            </a:br>
            <a:r>
              <a:rPr lang="en-GB" sz="3600">
                <a:latin typeface="Calibri Light"/>
              </a:rPr>
              <a:t>Shifting attention</a:t>
            </a:r>
          </a:p>
        </p:txBody>
      </p:sp>
      <p:sp>
        <p:nvSpPr>
          <p:cNvPr id="9" name="Rectangle 15"/>
          <p:cNvSpPr>
            <a:spLocks noGrp="1" noChangeArrowheads="1"/>
          </p:cNvSpPr>
          <p:nvPr>
            <p:ph idx="1"/>
          </p:nvPr>
        </p:nvSpPr>
        <p:spPr>
          <a:xfrm>
            <a:off x="411480" y="2203704"/>
            <a:ext cx="5669280" cy="4248000"/>
          </a:xfrm>
        </p:spPr>
        <p:txBody>
          <a:bodyPr/>
          <a:lstStyle/>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Focus your attention on your surroundings not on yourself.</a:t>
            </a:r>
          </a:p>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Pay attention to sounds, smells, or </a:t>
            </a:r>
            <a:r>
              <a:rPr lang="en-GB" sz="2400" dirty="0" err="1">
                <a:solidFill>
                  <a:srgbClr val="333333"/>
                </a:solidFill>
                <a:latin typeface="Calibri Light"/>
                <a:ea typeface="Verdana" panose="020B0604030504040204" pitchFamily="34" charset="0"/>
                <a:cs typeface="Verdana" panose="020B0604030504040204" pitchFamily="34" charset="0"/>
              </a:rPr>
              <a:t>colors</a:t>
            </a:r>
            <a:r>
              <a:rPr lang="en-GB" sz="2400" dirty="0">
                <a:solidFill>
                  <a:srgbClr val="333333"/>
                </a:solidFill>
                <a:latin typeface="Calibri Light"/>
                <a:ea typeface="Verdana" panose="020B0604030504040204" pitchFamily="34" charset="0"/>
                <a:cs typeface="Verdana" panose="020B0604030504040204" pitchFamily="34" charset="0"/>
              </a:rPr>
              <a:t>.</a:t>
            </a:r>
          </a:p>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Try this exercise during a walk, where you can pay attention to as many details as possible without judgment.</a:t>
            </a:r>
            <a:endParaRPr lang="en-GB" sz="2400" dirty="0">
              <a:solidFill>
                <a:srgbClr val="333333"/>
              </a:solidFill>
              <a:latin typeface="Calibri Light"/>
              <a:cs typeface="Verdana"/>
            </a:endParaRPr>
          </a:p>
          <a:p>
            <a:pPr eaLnBrk="1" hangingPunct="1"/>
            <a:endParaRPr lang="en-GB"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30</a:t>
            </a:fld>
            <a:endParaRPr lang="de-DE">
              <a:solidFill>
                <a:srgbClr val="000000"/>
              </a:solidFill>
              <a:latin typeface="Calibri Light"/>
            </a:endParaRPr>
          </a:p>
        </p:txBody>
      </p:sp>
      <p:sp>
        <p:nvSpPr>
          <p:cNvPr id="5" name="Textfeld 4"/>
          <p:cNvSpPr txBox="1"/>
          <p:nvPr/>
        </p:nvSpPr>
        <p:spPr>
          <a:xfrm>
            <a:off x="411480" y="5732481"/>
            <a:ext cx="11154712" cy="830997"/>
          </a:xfrm>
          <a:prstGeom prst="rect">
            <a:avLst/>
          </a:prstGeom>
          <a:noFill/>
        </p:spPr>
        <p:txBody>
          <a:bodyPr wrap="square" rtlCol="0">
            <a:spAutoFit/>
          </a:bodyPr>
          <a:lstStyle/>
          <a:p>
            <a:pPr lvl="0" defTabSz="914400" eaLnBrk="0" fontAlgn="base" hangingPunct="0">
              <a:buClr>
                <a:srgbClr val="000000"/>
              </a:buClr>
              <a:tabLst>
                <a:tab pos="84137" algn="l"/>
              </a:tabLst>
              <a:defRPr/>
            </a:pPr>
            <a:r>
              <a:rPr lang="en-GB" sz="2400" kern="0">
                <a:solidFill>
                  <a:srgbClr val="004992"/>
                </a:solidFill>
                <a:latin typeface="Calibri Light"/>
                <a:ea typeface="ＭＳ Ｐゴシック" charset="0"/>
                <a:cs typeface="Verdana"/>
              </a:rPr>
              <a:t>Your problematic thoughts are not persistent because they are true but because they scare you. That‘s why you think about them repeatedly.</a:t>
            </a:r>
            <a:endParaRPr lang="en-GB" sz="2400">
              <a:solidFill>
                <a:srgbClr val="004992"/>
              </a:solidFill>
              <a:latin typeface="Calibri Light"/>
              <a:cs typeface="Verdana"/>
            </a:endParaRPr>
          </a:p>
        </p:txBody>
      </p:sp>
      <p:pic>
        <p:nvPicPr>
          <p:cNvPr id="4" name="Grafik 3"/>
          <p:cNvPicPr>
            <a:picLocks noChangeAspect="1"/>
          </p:cNvPicPr>
          <p:nvPr/>
        </p:nvPicPr>
        <p:blipFill>
          <a:blip r:embed="rId3"/>
          <a:stretch>
            <a:fillRect/>
          </a:stretch>
        </p:blipFill>
        <p:spPr>
          <a:xfrm>
            <a:off x="6263640" y="2203704"/>
            <a:ext cx="5303520" cy="35356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wrap="square" lIns="0" tIns="0" rIns="0" bIns="0" rtlCol="0" anchor="t">
            <a:spAutoFit/>
          </a:bodyPr>
          <a:lstStyle/>
          <a:p>
            <a:pPr defTabSz="914377">
              <a:spcBef>
                <a:spcPts val="0"/>
              </a:spcBef>
            </a:pPr>
            <a:r>
              <a:rPr lang="en-GB" sz="3600">
                <a:latin typeface="Calibri Light"/>
              </a:rPr>
              <a:t>Anti-rumination exercise 2: </a:t>
            </a:r>
            <a:br>
              <a:rPr lang="en-GB" sz="3600">
                <a:latin typeface="Calibri Light"/>
              </a:rPr>
            </a:br>
            <a:r>
              <a:rPr lang="en-GB" sz="3600">
                <a:latin typeface="Calibri Light"/>
              </a:rPr>
              <a:t>Letting your thoughts "float away"</a:t>
            </a:r>
          </a:p>
        </p:txBody>
      </p:sp>
      <p:sp>
        <p:nvSpPr>
          <p:cNvPr id="3" name="Inhaltsplatzhalter 2"/>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en-GB" sz="2400">
                <a:solidFill>
                  <a:srgbClr val="333333"/>
                </a:solidFill>
                <a:latin typeface="Calibri Light"/>
                <a:ea typeface="Verdana" pitchFamily="34" charset="0"/>
                <a:cs typeface="Verdana" pitchFamily="34" charset="0"/>
              </a:rPr>
              <a:t>Close your eyes.</a:t>
            </a:r>
          </a:p>
          <a:p>
            <a:pPr marL="342900" indent="-342900">
              <a:buClr>
                <a:srgbClr val="333333"/>
              </a:buClr>
              <a:buFont typeface="WingDings"/>
              <a:buChar char=""/>
            </a:pPr>
            <a:r>
              <a:rPr lang="en-GB" sz="2400">
                <a:solidFill>
                  <a:srgbClr val="333333"/>
                </a:solidFill>
                <a:latin typeface="Calibri Light"/>
                <a:ea typeface="Verdana" pitchFamily="34" charset="0"/>
                <a:cs typeface="Verdana" pitchFamily="34" charset="0"/>
              </a:rPr>
              <a:t>Which unpleasant thought is the most intrusive right now?</a:t>
            </a:r>
          </a:p>
          <a:p>
            <a:pPr marL="342900" indent="-342900">
              <a:buClr>
                <a:srgbClr val="333333"/>
              </a:buClr>
              <a:buFont typeface="WingDings"/>
              <a:buChar char=""/>
            </a:pPr>
            <a:r>
              <a:rPr lang="en-GB" sz="2400">
                <a:solidFill>
                  <a:srgbClr val="333333"/>
                </a:solidFill>
                <a:latin typeface="Calibri Light"/>
                <a:ea typeface="Verdana" pitchFamily="34" charset="0"/>
                <a:cs typeface="Verdana" pitchFamily="34" charset="0"/>
              </a:rPr>
              <a:t>Let it float away—without any judgment— as if it‘s on a cloud!</a:t>
            </a:r>
            <a:endParaRPr lang="en-GB" sz="24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31</a:t>
            </a:fld>
            <a:endParaRPr lang="de-DE">
              <a:solidFill>
                <a:srgbClr val="000000"/>
              </a:solidFill>
              <a:latin typeface="Calibri Light"/>
            </a:endParaRPr>
          </a:p>
        </p:txBody>
      </p:sp>
      <p:pic>
        <p:nvPicPr>
          <p:cNvPr id="2050" name="Picture 2" descr="Feld, Wolken, Himmel, Erde, Horizont, Pflügen, Bewölk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3640" y="2203705"/>
            <a:ext cx="5303520" cy="35467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387C800-3C9D-C6B9-565C-C2DB7E6C62DF}"/>
              </a:ext>
            </a:extLst>
          </p:cNvPr>
          <p:cNvSpPr txBox="1"/>
          <p:nvPr/>
        </p:nvSpPr>
        <p:spPr bwMode="gray">
          <a:xfrm>
            <a:off x="6690732" y="1784195"/>
            <a:ext cx="0" cy="0"/>
          </a:xfrm>
          <a:prstGeom prst="rect">
            <a:avLst/>
          </a:prstGeom>
          <a:noFill/>
        </p:spPr>
        <p:txBody>
          <a:bodyPr wrap="non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Homework</a:t>
            </a:r>
          </a:p>
        </p:txBody>
      </p:sp>
      <p:sp>
        <p:nvSpPr>
          <p:cNvPr id="8" name="Inhaltsplatzhalter 2">
            <a:extLst>
              <a:ext uri="{FF2B5EF4-FFF2-40B4-BE49-F238E27FC236}">
                <a16:creationId xmlns:a16="http://schemas.microsoft.com/office/drawing/2014/main" id="{B0A75AD3-E7E0-4400-97B4-449759379EF9}"/>
              </a:ext>
            </a:extLst>
          </p:cNvPr>
          <p:cNvSpPr>
            <a:spLocks noGrp="1"/>
          </p:cNvSpPr>
          <p:nvPr>
            <p:ph idx="1"/>
          </p:nvPr>
        </p:nvSpPr>
        <p:spPr>
          <a:xfrm>
            <a:off x="411480" y="2203704"/>
            <a:ext cx="5669280" cy="4248000"/>
          </a:xfrm>
        </p:spPr>
        <p:txBody>
          <a:bodyPr/>
          <a:lstStyle/>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Smiling at others makes you happy! Try smiling at other people (on the street, at work, etc.), even if you don't really feel like it.</a:t>
            </a:r>
          </a:p>
          <a:p>
            <a:pPr marL="342900" indent="-342900">
              <a:buClr>
                <a:srgbClr val="333333"/>
              </a:buClr>
              <a:buFont typeface="WingDings"/>
              <a:buChar char=""/>
            </a:pPr>
            <a:r>
              <a:rPr lang="en-GB" sz="2400" dirty="0">
                <a:solidFill>
                  <a:srgbClr val="333333"/>
                </a:solidFill>
                <a:latin typeface="Calibri Light"/>
                <a:ea typeface="Verdana" panose="020B0604030504040204" pitchFamily="34" charset="0"/>
                <a:cs typeface="Verdana" panose="020B0604030504040204" pitchFamily="34" charset="0"/>
              </a:rPr>
              <a:t>You will notice that some people smile back at you. The reason why laughter can be contagious are the so-called mirror neurons in your brain!</a:t>
            </a:r>
          </a:p>
          <a:p>
            <a:pPr>
              <a:buClr>
                <a:srgbClr val="333333"/>
              </a:buClr>
            </a:pPr>
            <a:r>
              <a:rPr lang="en-GB" sz="2400" dirty="0">
                <a:solidFill>
                  <a:srgbClr val="333333"/>
                </a:solidFill>
                <a:latin typeface="Calibri Light"/>
                <a:ea typeface="Verdana" panose="020B0604030504040204" pitchFamily="34" charset="0"/>
                <a:cs typeface="Verdana" panose="020B0604030504040204" pitchFamily="34" charset="0"/>
              </a:rPr>
              <a:t>Not everyone will return the smile. This is OK. </a:t>
            </a:r>
          </a:p>
        </p:txBody>
      </p:sp>
      <p:sp>
        <p:nvSpPr>
          <p:cNvPr id="3" name="Footer Placeholder 2"/>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32</a:t>
            </a:fld>
            <a:endParaRPr lang="de-DE">
              <a:solidFill>
                <a:srgbClr val="000000"/>
              </a:solidFill>
              <a:latin typeface="Calibri Light"/>
            </a:endParaRPr>
          </a:p>
        </p:txBody>
      </p:sp>
      <p:pic>
        <p:nvPicPr>
          <p:cNvPr id="7" name="Grafik 6"/>
          <p:cNvPicPr>
            <a:picLocks noChangeAspect="1"/>
          </p:cNvPicPr>
          <p:nvPr/>
        </p:nvPicPr>
        <p:blipFill>
          <a:blip r:embed="rId3"/>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3133771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Laughter is contagious: The role of mirror neurons</a:t>
            </a:r>
          </a:p>
        </p:txBody>
      </p:sp>
      <p:sp>
        <p:nvSpPr>
          <p:cNvPr id="9" name="Content Placeholder 8"/>
          <p:cNvSpPr>
            <a:spLocks noGrp="1"/>
          </p:cNvSpPr>
          <p:nvPr>
            <p:ph idx="1"/>
          </p:nvPr>
        </p:nvSpPr>
        <p:spPr/>
        <p:txBody>
          <a:bodyPr/>
          <a:lstStyle/>
          <a:p>
            <a:pPr lvl="0" defTabSz="914400"/>
            <a:r>
              <a:rPr lang="en-GB" sz="2400">
                <a:solidFill>
                  <a:srgbClr val="004992"/>
                </a:solidFill>
                <a:latin typeface="Calibri Light"/>
                <a:ea typeface="Verdana" panose="020B0604030504040204" pitchFamily="34" charset="0"/>
                <a:cs typeface="Verdana" panose="020B0604030504040204" pitchFamily="34" charset="0"/>
              </a:rPr>
              <a:t>How do mirror neurons work? (Rizzolatti &amp; Sinigaglia, 2007)</a:t>
            </a:r>
          </a:p>
          <a:p>
            <a:pPr marL="342900" lvl="0" indent="-342900" defTabSz="914400">
              <a:buClr>
                <a:srgbClr val="333333"/>
              </a:buClr>
              <a:buFont typeface="WingDings"/>
              <a:buChar char=""/>
            </a:pPr>
            <a:r>
              <a:rPr lang="en-GB" sz="2400">
                <a:solidFill>
                  <a:srgbClr val="333333"/>
                </a:solidFill>
                <a:latin typeface="Calibri Light"/>
                <a:ea typeface="Verdana" panose="020B0604030504040204" pitchFamily="34" charset="0"/>
                <a:cs typeface="Verdana" panose="020B0604030504040204" pitchFamily="34" charset="0"/>
              </a:rPr>
              <a:t>Mirror neurons are certain nerve cells in the brain that send out signals whenever you are observing other people's feelings or actions (e.g., fatigue, happiness, yawning, laughing) and make you feel the same or even act the same as the other person!</a:t>
            </a:r>
          </a:p>
          <a:p>
            <a:pPr marL="342900" lvl="0" indent="-342900" defTabSz="914400">
              <a:buClr>
                <a:srgbClr val="333333"/>
              </a:buClr>
              <a:buFont typeface="WingDings"/>
              <a:buChar char=""/>
            </a:pPr>
            <a:r>
              <a:rPr lang="en-GB" sz="2400">
                <a:solidFill>
                  <a:srgbClr val="333333"/>
                </a:solidFill>
                <a:latin typeface="Calibri Light"/>
                <a:ea typeface="Verdana" panose="020B0604030504040204" pitchFamily="34" charset="0"/>
                <a:cs typeface="Verdana" panose="020B0604030504040204" pitchFamily="34" charset="0"/>
              </a:rPr>
              <a:t>So, if you observe a laughing, happy person, it is very likely that you will also laugh and be happy—and vice versa! This works especially well with yawning. </a:t>
            </a:r>
            <a:endParaRPr lang="en-GB" sz="2400">
              <a:solidFill>
                <a:srgbClr val="333333"/>
              </a:solidFill>
              <a:latin typeface="Calibri Light"/>
            </a:endParaRPr>
          </a:p>
          <a:p>
            <a:endParaRPr lang="en-GB" sz="240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33</a:t>
            </a:fld>
            <a:endParaRPr lang="de-DE">
              <a:solidFill>
                <a:srgbClr val="000000"/>
              </a:solidFill>
              <a:latin typeface="Calibri Light"/>
            </a:endParaRPr>
          </a:p>
        </p:txBody>
      </p:sp>
      <p:sp>
        <p:nvSpPr>
          <p:cNvPr id="4" name="Textfeld 3"/>
          <p:cNvSpPr txBox="1"/>
          <p:nvPr/>
        </p:nvSpPr>
        <p:spPr>
          <a:xfrm>
            <a:off x="408955" y="6543675"/>
            <a:ext cx="11376000" cy="246221"/>
          </a:xfrm>
          <a:prstGeom prst="rect">
            <a:avLst/>
          </a:prstGeom>
          <a:noFill/>
        </p:spPr>
        <p:txBody>
          <a:bodyPr wrap="square" rtlCol="0">
            <a:spAutoFit/>
          </a:bodyPr>
          <a:lstStyle/>
          <a:p>
            <a:r>
              <a:rPr lang="de-DE" sz="1000" dirty="0" err="1">
                <a:latin typeface="Calibri Light"/>
                <a:ea typeface="Verdana" panose="020B0604030504040204" pitchFamily="34" charset="0"/>
                <a:cs typeface="Verdana" panose="020B0604030504040204" pitchFamily="34" charset="0"/>
              </a:rPr>
              <a:t>Rizzolatti</a:t>
            </a:r>
            <a:r>
              <a:rPr lang="de-DE" sz="1000" dirty="0">
                <a:latin typeface="Calibri Light"/>
                <a:ea typeface="Verdana" panose="020B0604030504040204" pitchFamily="34" charset="0"/>
                <a:cs typeface="Verdana" panose="020B0604030504040204" pitchFamily="34" charset="0"/>
              </a:rPr>
              <a:t>, G. &amp; </a:t>
            </a:r>
            <a:r>
              <a:rPr lang="de-DE" sz="1000" dirty="0" err="1">
                <a:latin typeface="Calibri Light"/>
                <a:ea typeface="Verdana" panose="020B0604030504040204" pitchFamily="34" charset="0"/>
                <a:cs typeface="Verdana" panose="020B0604030504040204" pitchFamily="34" charset="0"/>
              </a:rPr>
              <a:t>Sinigaglia</a:t>
            </a:r>
            <a:r>
              <a:rPr lang="de-DE" sz="1000" dirty="0">
                <a:latin typeface="Calibri Light"/>
                <a:ea typeface="Verdana" panose="020B0604030504040204" pitchFamily="34" charset="0"/>
                <a:cs typeface="Verdana" panose="020B0604030504040204" pitchFamily="34" charset="0"/>
              </a:rPr>
              <a:t>, C. (2007). </a:t>
            </a:r>
            <a:r>
              <a:rPr lang="de-DE" sz="1000" dirty="0" err="1">
                <a:latin typeface="Calibri Light"/>
                <a:ea typeface="Verdana" panose="020B0604030504040204" pitchFamily="34" charset="0"/>
                <a:cs typeface="Verdana" panose="020B0604030504040204" pitchFamily="34" charset="0"/>
              </a:rPr>
              <a:t>Mirror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neurons</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and</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motor</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intentionality</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Functional</a:t>
            </a:r>
            <a:r>
              <a:rPr lang="de-DE" sz="1000" dirty="0">
                <a:latin typeface="Calibri Light"/>
                <a:ea typeface="Verdana" panose="020B0604030504040204" pitchFamily="34" charset="0"/>
                <a:cs typeface="Verdana" panose="020B0604030504040204" pitchFamily="34" charset="0"/>
              </a:rPr>
              <a:t> </a:t>
            </a:r>
            <a:r>
              <a:rPr lang="de-DE" sz="1000" dirty="0" err="1">
                <a:latin typeface="Calibri Light"/>
                <a:ea typeface="Verdana" panose="020B0604030504040204" pitchFamily="34" charset="0"/>
                <a:cs typeface="Verdana" panose="020B0604030504040204" pitchFamily="34" charset="0"/>
              </a:rPr>
              <a:t>Neurology</a:t>
            </a:r>
            <a:r>
              <a:rPr lang="de-DE" sz="1000" dirty="0">
                <a:latin typeface="Calibri Light"/>
                <a:ea typeface="Verdana" panose="020B0604030504040204" pitchFamily="34" charset="0"/>
                <a:cs typeface="Verdana" panose="020B0604030504040204" pitchFamily="34" charset="0"/>
              </a:rPr>
              <a:t>, 22 (4), 205-210.</a:t>
            </a:r>
          </a:p>
        </p:txBody>
      </p:sp>
    </p:spTree>
    <p:extLst>
      <p:ext uri="{BB962C8B-B14F-4D97-AF65-F5344CB8AC3E}">
        <p14:creationId xmlns:p14="http://schemas.microsoft.com/office/powerpoint/2010/main" val="2890248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GB" sz="3600">
                <a:latin typeface="Calibri Light"/>
              </a:rPr>
              <a:t>Transfer to everyday life</a:t>
            </a:r>
          </a:p>
        </p:txBody>
      </p:sp>
      <p:sp>
        <p:nvSpPr>
          <p:cNvPr id="3" name="Inhaltsplatzhalter 2"/>
          <p:cNvSpPr>
            <a:spLocks noGrp="1"/>
          </p:cNvSpPr>
          <p:nvPr>
            <p:ph idx="1"/>
          </p:nvPr>
        </p:nvSpPr>
        <p:spPr/>
        <p:txBody>
          <a:bodyPr/>
          <a:lstStyle/>
          <a:p>
            <a:pPr>
              <a:defRPr/>
            </a:pPr>
            <a:r>
              <a:rPr lang="en-GB" sz="2400" b="1" dirty="0">
                <a:solidFill>
                  <a:srgbClr val="333333"/>
                </a:solidFill>
                <a:latin typeface="Calibri Light"/>
                <a:ea typeface="Verdana" panose="020B0604030504040204" pitchFamily="34" charset="0"/>
                <a:cs typeface="Verdana"/>
              </a:rPr>
              <a:t>Learning objectives:</a:t>
            </a:r>
          </a:p>
          <a:p>
            <a:pPr marL="342900" indent="-342900">
              <a:buClr>
                <a:srgbClr val="333333"/>
              </a:buClr>
              <a:buFont typeface="WingDings"/>
              <a:buChar char=""/>
              <a:defRPr/>
            </a:pPr>
            <a:r>
              <a:rPr lang="en-GB" sz="2400" dirty="0">
                <a:solidFill>
                  <a:srgbClr val="333333"/>
                </a:solidFill>
                <a:latin typeface="Calibri Light"/>
                <a:ea typeface="Verdana" panose="020B0604030504040204" pitchFamily="34" charset="0"/>
                <a:cs typeface="Verdana"/>
              </a:rPr>
              <a:t>Self-esteem is how we value and perceive ourselves.</a:t>
            </a:r>
          </a:p>
          <a:p>
            <a:pPr marL="342900" indent="-342900">
              <a:buClr>
                <a:srgbClr val="333333"/>
              </a:buClr>
              <a:buFont typeface="WingDings"/>
              <a:buChar char=""/>
              <a:defRPr/>
            </a:pPr>
            <a:r>
              <a:rPr lang="en-GB" sz="2400" dirty="0">
                <a:solidFill>
                  <a:srgbClr val="333333"/>
                </a:solidFill>
                <a:latin typeface="Calibri Light"/>
                <a:ea typeface="Verdana" panose="020B0604030504040204" pitchFamily="34" charset="0"/>
                <a:cs typeface="Verdana"/>
              </a:rPr>
              <a:t>Become aware of your strengths in different areas of your life and try to improve your self-esteem using the strategies we’ve discussed </a:t>
            </a:r>
            <a:r>
              <a:rPr lang="en-GB" sz="2400" dirty="0">
                <a:solidFill>
                  <a:srgbClr val="333333"/>
                </a:solidFill>
                <a:latin typeface="Calibri Light"/>
                <a:ea typeface="Verdana" panose="020B0604030504040204" pitchFamily="34" charset="0"/>
                <a:cs typeface="Verdana" panose="020B0604030504040204" pitchFamily="34" charset="0"/>
              </a:rPr>
              <a:t>(visible and invisible characteristics!).</a:t>
            </a:r>
          </a:p>
          <a:p>
            <a:pPr marL="342900" indent="-342900">
              <a:buClr>
                <a:srgbClr val="333333"/>
              </a:buClr>
              <a:buFont typeface="WingDings"/>
              <a:buChar char=""/>
              <a:defRPr/>
            </a:pPr>
            <a:r>
              <a:rPr lang="en-GB" sz="2400" dirty="0">
                <a:solidFill>
                  <a:srgbClr val="333333"/>
                </a:solidFill>
                <a:latin typeface="Calibri Light"/>
                <a:cs typeface="Verdana"/>
              </a:rPr>
              <a:t>Search for forgotten strengths (</a:t>
            </a:r>
            <a:r>
              <a:rPr lang="en-GB" sz="2400" dirty="0">
                <a:solidFill>
                  <a:srgbClr val="333333"/>
                </a:solidFill>
                <a:latin typeface="Calibri Light"/>
              </a:rPr>
              <a:t>"</a:t>
            </a:r>
            <a:r>
              <a:rPr lang="en-GB" sz="2400" dirty="0">
                <a:solidFill>
                  <a:srgbClr val="333333"/>
                </a:solidFill>
                <a:latin typeface="Calibri Light"/>
                <a:cs typeface="Verdana"/>
              </a:rPr>
              <a:t>hidden treasures</a:t>
            </a:r>
            <a:r>
              <a:rPr lang="en-GB" sz="2400" dirty="0">
                <a:solidFill>
                  <a:srgbClr val="333333"/>
                </a:solidFill>
                <a:latin typeface="Calibri Light"/>
              </a:rPr>
              <a:t>"</a:t>
            </a:r>
            <a:r>
              <a:rPr lang="en-GB" sz="2400" dirty="0">
                <a:solidFill>
                  <a:srgbClr val="333333"/>
                </a:solidFill>
                <a:latin typeface="Calibri Light"/>
                <a:cs typeface="Verdana"/>
              </a:rPr>
              <a:t>) </a:t>
            </a:r>
            <a:r>
              <a:rPr lang="en-GB" sz="2400" dirty="0">
                <a:solidFill>
                  <a:srgbClr val="333333"/>
                </a:solidFill>
                <a:latin typeface="Calibri Light"/>
                <a:ea typeface="Verdana" panose="020B0604030504040204" pitchFamily="34" charset="0"/>
                <a:cs typeface="Verdana"/>
              </a:rPr>
              <a:t>by asking your friends or by keeping a daily joy diary.</a:t>
            </a:r>
          </a:p>
          <a:p>
            <a:pPr marL="342900" indent="-342900">
              <a:buClr>
                <a:srgbClr val="333333"/>
              </a:buClr>
              <a:buFont typeface="WingDings"/>
              <a:buChar char=""/>
              <a:defRPr/>
            </a:pPr>
            <a:r>
              <a:rPr lang="en-GB" sz="2400" dirty="0">
                <a:solidFill>
                  <a:srgbClr val="333333"/>
                </a:solidFill>
                <a:latin typeface="Calibri Light"/>
                <a:ea typeface="Verdana" panose="020B0604030504040204" pitchFamily="34" charset="0"/>
                <a:cs typeface="Verdana"/>
              </a:rPr>
              <a:t>Be mindful of the positive moments that happen in your day!</a:t>
            </a:r>
          </a:p>
          <a:p>
            <a:endParaRPr lang="en-GB" sz="2400" dirty="0">
              <a:solidFill>
                <a:srgbClr val="333333"/>
              </a:solidFill>
              <a:latin typeface="Calibri Light"/>
              <a:ea typeface="Verdana" panose="020B0604030504040204" pitchFamily="34" charset="0"/>
              <a:cs typeface="Verdana" panose="020B0604030504040204" pitchFamily="34" charset="0"/>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34</a:t>
            </a:fld>
            <a:endParaRPr lang="de-DE">
              <a:solidFill>
                <a:srgbClr val="000000"/>
              </a:solidFill>
              <a:latin typeface="Calibri Light"/>
            </a:endParaRPr>
          </a:p>
        </p:txBody>
      </p:sp>
    </p:spTree>
    <p:extLst>
      <p:ext uri="{BB962C8B-B14F-4D97-AF65-F5344CB8AC3E}">
        <p14:creationId xmlns:p14="http://schemas.microsoft.com/office/powerpoint/2010/main" val="1169811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03962"/>
            <a:ext cx="11376000" cy="498598"/>
          </a:xfrm>
        </p:spPr>
        <p:txBody>
          <a:bodyPr vert="horz" lIns="0" tIns="0" rIns="0" bIns="0" rtlCol="0" anchor="t">
            <a:spAutoFit/>
          </a:bodyPr>
          <a:lstStyle/>
          <a:p>
            <a:pPr defTabSz="914377">
              <a:spcBef>
                <a:spcPts val="0"/>
              </a:spcBef>
            </a:pPr>
            <a:r>
              <a:rPr lang="en-GB" sz="3600">
                <a:latin typeface="Calibri Light"/>
              </a:rPr>
              <a:t>What does this have to do with psychosis?</a:t>
            </a:r>
          </a:p>
        </p:txBody>
      </p:sp>
      <p:sp>
        <p:nvSpPr>
          <p:cNvPr id="3" name="Inhaltsplatzhalter 2"/>
          <p:cNvSpPr>
            <a:spLocks noGrp="1"/>
          </p:cNvSpPr>
          <p:nvPr>
            <p:ph idx="1"/>
          </p:nvPr>
        </p:nvSpPr>
        <p:spPr/>
        <p:txBody>
          <a:bodyPr/>
          <a:lstStyle/>
          <a:p>
            <a:pPr lvl="0"/>
            <a:r>
              <a:rPr lang="en-GB" sz="2000">
                <a:solidFill>
                  <a:srgbClr val="333333"/>
                </a:solidFill>
                <a:latin typeface="Calibri Light"/>
                <a:ea typeface="Verdana" pitchFamily="34" charset="0"/>
                <a:cs typeface="Verdana" pitchFamily="34" charset="0"/>
              </a:rPr>
              <a:t>Many (but not all!) people with psychosis have low self-esteem and have negative thought patterns (e.g., a tendency to brood), which can further reduce their self-esteem. </a:t>
            </a:r>
          </a:p>
          <a:p>
            <a:pPr lvl="0">
              <a:lnSpc>
                <a:spcPct val="100000"/>
              </a:lnSpc>
              <a:spcBef>
                <a:spcPts val="1200"/>
              </a:spcBef>
            </a:pPr>
            <a:r>
              <a:rPr lang="en-GB" sz="2000">
                <a:solidFill>
                  <a:srgbClr val="333333"/>
                </a:solidFill>
                <a:latin typeface="Calibri Light"/>
                <a:ea typeface="Verdana" pitchFamily="34" charset="0"/>
                <a:cs typeface="Verdana" pitchFamily="34" charset="0"/>
              </a:rPr>
              <a:t> </a:t>
            </a:r>
          </a:p>
          <a:p>
            <a:pPr>
              <a:lnSpc>
                <a:spcPct val="100000"/>
              </a:lnSpc>
              <a:spcBef>
                <a:spcPts val="1200"/>
              </a:spcBef>
            </a:pPr>
            <a:endParaRPr lang="en-GB" sz="200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35</a:t>
            </a:fld>
            <a:endParaRPr lang="de-DE">
              <a:solidFill>
                <a:srgbClr val="000000"/>
              </a:solidFill>
              <a:latin typeface="Calibri Light"/>
            </a:endParaRPr>
          </a:p>
        </p:txBody>
      </p:sp>
    </p:spTree>
    <p:extLst>
      <p:ext uri="{BB962C8B-B14F-4D97-AF65-F5344CB8AC3E}">
        <p14:creationId xmlns:p14="http://schemas.microsoft.com/office/powerpoint/2010/main" val="2837879444"/>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4B3F9-D7D4-234B-E0D3-0F909930DE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87C3AB-4BD3-FF02-6B7A-9E3C3521D536}"/>
              </a:ext>
            </a:extLst>
          </p:cNvPr>
          <p:cNvSpPr>
            <a:spLocks noGrp="1"/>
          </p:cNvSpPr>
          <p:nvPr>
            <p:ph type="title"/>
          </p:nvPr>
        </p:nvSpPr>
        <p:spPr>
          <a:xfrm>
            <a:off x="408955" y="1103962"/>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endParaRPr lang="de-DE" sz="3600" dirty="0">
              <a:latin typeface="Calibri Light"/>
            </a:endParaRPr>
          </a:p>
        </p:txBody>
      </p:sp>
      <p:sp>
        <p:nvSpPr>
          <p:cNvPr id="3" name="Inhaltsplatzhalter 2">
            <a:extLst>
              <a:ext uri="{FF2B5EF4-FFF2-40B4-BE49-F238E27FC236}">
                <a16:creationId xmlns:a16="http://schemas.microsoft.com/office/drawing/2014/main" id="{0FF3A537-AB6E-E92A-C465-975DF3E88095}"/>
              </a:ext>
            </a:extLst>
          </p:cNvPr>
          <p:cNvSpPr>
            <a:spLocks noGrp="1"/>
          </p:cNvSpPr>
          <p:nvPr>
            <p:ph idx="1"/>
          </p:nvPr>
        </p:nvSpPr>
        <p:spPr/>
        <p:txBody>
          <a:bodyPr/>
          <a:lstStyle/>
          <a:p>
            <a:pPr lvl="0"/>
            <a:r>
              <a:rPr lang="en-GB" sz="2000">
                <a:solidFill>
                  <a:srgbClr val="333333"/>
                </a:solidFill>
                <a:latin typeface="Calibri Light"/>
                <a:ea typeface="Verdana" pitchFamily="34" charset="0"/>
                <a:cs typeface="Verdana" pitchFamily="34" charset="0"/>
              </a:rPr>
              <a:t>Many (but not all!) people with psychosis have low self-esteem and have negative thought patterns (e.g., a tendency to brood), which can further reduce their self-esteem. </a:t>
            </a:r>
          </a:p>
          <a:p>
            <a:pPr>
              <a:lnSpc>
                <a:spcPct val="100000"/>
              </a:lnSpc>
              <a:spcBef>
                <a:spcPts val="1200"/>
              </a:spcBef>
            </a:pPr>
            <a:r>
              <a:rPr lang="en-GB">
                <a:solidFill>
                  <a:srgbClr val="004992"/>
                </a:solidFill>
                <a:latin typeface="Calibri Light"/>
                <a:ea typeface="Verdana" panose="020B0604030504040204" pitchFamily="34" charset="0"/>
                <a:cs typeface="Verdana" panose="020B0604030504040204" pitchFamily="34" charset="0"/>
              </a:rPr>
              <a:t>Example: </a:t>
            </a:r>
            <a:r>
              <a:rPr lang="en-GB">
                <a:solidFill>
                  <a:schemeClr val="tx1"/>
                </a:solidFill>
                <a:latin typeface="Calibri Light"/>
                <a:ea typeface="Verdana" panose="020B0604030504040204" pitchFamily="34" charset="0"/>
                <a:cs typeface="Verdana" panose="020B0604030504040204" pitchFamily="34" charset="0"/>
              </a:rPr>
              <a:t>Emma fails the practical driving test. </a:t>
            </a:r>
          </a:p>
          <a:p>
            <a:pPr>
              <a:lnSpc>
                <a:spcPct val="100000"/>
              </a:lnSpc>
              <a:spcBef>
                <a:spcPts val="1200"/>
              </a:spcBef>
            </a:pPr>
            <a:r>
              <a:rPr lang="en-GB">
                <a:solidFill>
                  <a:srgbClr val="004992"/>
                </a:solidFill>
                <a:latin typeface="Calibri Light"/>
                <a:ea typeface="Verdana" panose="020B0604030504040204" pitchFamily="34" charset="0"/>
                <a:cs typeface="Verdana" panose="020B0604030504040204" pitchFamily="34" charset="0"/>
              </a:rPr>
              <a:t>Evaluation: </a:t>
            </a:r>
            <a:r>
              <a:rPr lang="en-GB">
                <a:solidFill>
                  <a:schemeClr val="tx1"/>
                </a:solidFill>
                <a:latin typeface="Calibri Light"/>
                <a:ea typeface="Verdana" panose="020B0604030504040204" pitchFamily="34" charset="0"/>
                <a:cs typeface="Verdana" panose="020B0604030504040204" pitchFamily="34" charset="0"/>
              </a:rPr>
              <a:t>She is disappointed in herself and initially doubts that she will ever pass the driving test. Ultimately, she also devalues herself as a whole person and feels "very small." She wonders whether she will ever pass a test or whether her whole life will fall short of her potential. </a:t>
            </a:r>
          </a:p>
          <a:p>
            <a:pPr>
              <a:lnSpc>
                <a:spcPct val="100000"/>
              </a:lnSpc>
              <a:spcBef>
                <a:spcPts val="1200"/>
              </a:spcBef>
            </a:pPr>
            <a:r>
              <a:rPr lang="en-GB">
                <a:solidFill>
                  <a:srgbClr val="004992"/>
                </a:solidFill>
                <a:latin typeface="Calibri Light"/>
                <a:ea typeface="Verdana" panose="020B0604030504040204" pitchFamily="34" charset="0"/>
                <a:cs typeface="Verdana" panose="020B0604030504040204" pitchFamily="34" charset="0"/>
              </a:rPr>
              <a:t>But, </a:t>
            </a:r>
            <a:r>
              <a:rPr lang="en-GB">
                <a:solidFill>
                  <a:schemeClr val="tx1"/>
                </a:solidFill>
                <a:latin typeface="Calibri Light"/>
                <a:ea typeface="Verdana" panose="020B0604030504040204" pitchFamily="34" charset="0"/>
                <a:cs typeface="Verdana" panose="020B0604030504040204" pitchFamily="34" charset="0"/>
              </a:rPr>
              <a:t>Emma's best friend is able to build her up a little over the following days by reminding her that her driving instructor often praised her. She was also very nervous before the test, and the failure rate for the first test is quite high. Together, they think about how Emma can manage her disappointment better. However, it is also important that she is aware of her other driving successes and keeps her other strengths (e.g., at work) in mind. The driving test is important, but it says nothing about Emma as a person as a whole.</a:t>
            </a:r>
          </a:p>
          <a:p>
            <a:pPr>
              <a:lnSpc>
                <a:spcPct val="100000"/>
              </a:lnSpc>
              <a:spcBef>
                <a:spcPts val="1200"/>
              </a:spcBef>
            </a:pPr>
            <a:r>
              <a:rPr lang="en-GB" sz="2000">
                <a:solidFill>
                  <a:srgbClr val="006699"/>
                </a:solidFill>
                <a:latin typeface="Calibri Light"/>
                <a:ea typeface="Verdana" pitchFamily="34" charset="0"/>
                <a:cs typeface="Verdana"/>
              </a:rPr>
              <a:t>Important: Even if you fail at something, you should never ignore the things that go well in your life!</a:t>
            </a:r>
            <a:endParaRPr lang="en-GB" sz="2000">
              <a:solidFill>
                <a:srgbClr val="006699"/>
              </a:solidFill>
              <a:latin typeface="Calibri Light"/>
              <a:ea typeface="Verdana" pitchFamily="34" charset="0"/>
              <a:cs typeface="Verdana" pitchFamily="34" charset="0"/>
            </a:endParaRPr>
          </a:p>
          <a:p>
            <a:pPr lvl="0">
              <a:lnSpc>
                <a:spcPct val="100000"/>
              </a:lnSpc>
              <a:spcBef>
                <a:spcPts val="1200"/>
              </a:spcBef>
            </a:pPr>
            <a:r>
              <a:rPr lang="en-GB" sz="2000">
                <a:solidFill>
                  <a:srgbClr val="333333"/>
                </a:solidFill>
                <a:latin typeface="Calibri Light"/>
                <a:ea typeface="Verdana" pitchFamily="34" charset="0"/>
                <a:cs typeface="Verdana" pitchFamily="34" charset="0"/>
              </a:rPr>
              <a:t> </a:t>
            </a:r>
          </a:p>
          <a:p>
            <a:pPr>
              <a:lnSpc>
                <a:spcPct val="100000"/>
              </a:lnSpc>
              <a:spcBef>
                <a:spcPts val="1200"/>
              </a:spcBef>
            </a:pPr>
            <a:endParaRPr lang="en-GB" sz="2000">
              <a:solidFill>
                <a:srgbClr val="333333"/>
              </a:solidFill>
              <a:latin typeface="Calibri Light"/>
            </a:endParaRPr>
          </a:p>
        </p:txBody>
      </p:sp>
      <p:sp>
        <p:nvSpPr>
          <p:cNvPr id="4" name="Footer Placeholder 3">
            <a:extLst>
              <a:ext uri="{FF2B5EF4-FFF2-40B4-BE49-F238E27FC236}">
                <a16:creationId xmlns:a16="http://schemas.microsoft.com/office/drawing/2014/main" id="{FC053E57-5BAD-1727-5B86-6ABF01F3BE0E}"/>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5" name="Slide Number Placeholder 4">
            <a:extLst>
              <a:ext uri="{FF2B5EF4-FFF2-40B4-BE49-F238E27FC236}">
                <a16:creationId xmlns:a16="http://schemas.microsoft.com/office/drawing/2014/main" id="{71F85B65-36FE-1FE1-72FF-AFD4EC97FBE8}"/>
              </a:ext>
            </a:extLst>
          </p:cNvPr>
          <p:cNvSpPr>
            <a:spLocks noGrp="1"/>
          </p:cNvSpPr>
          <p:nvPr>
            <p:ph type="sldNum" sz="quarter" idx="12"/>
          </p:nvPr>
        </p:nvSpPr>
        <p:spPr/>
        <p:txBody>
          <a:bodyPr/>
          <a:lstStyle/>
          <a:p>
            <a:fld id="{E145D7AE-92F4-4245-966E-F23936500660}" type="slidenum">
              <a:rPr lang="de-DE" smtClean="0">
                <a:solidFill>
                  <a:srgbClr val="000000"/>
                </a:solidFill>
                <a:latin typeface="Calibri Light"/>
              </a:rPr>
              <a:pPr/>
              <a:t>36</a:t>
            </a:fld>
            <a:endParaRPr lang="de-DE">
              <a:solidFill>
                <a:srgbClr val="000000"/>
              </a:solidFill>
              <a:latin typeface="Calibri Light"/>
            </a:endParaRPr>
          </a:p>
        </p:txBody>
      </p:sp>
    </p:spTree>
    <p:extLst>
      <p:ext uri="{BB962C8B-B14F-4D97-AF65-F5344CB8AC3E}">
        <p14:creationId xmlns:p14="http://schemas.microsoft.com/office/powerpoint/2010/main" val="1351040039"/>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D0E89-097D-6188-8DB0-77C7E30150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AE584D-5416-025E-38B4-A19D1CC9B92C}"/>
              </a:ext>
            </a:extLst>
          </p:cNvPr>
          <p:cNvSpPr>
            <a:spLocks noGrp="1"/>
          </p:cNvSpPr>
          <p:nvPr>
            <p:ph type="title"/>
          </p:nvPr>
        </p:nvSpPr>
        <p:spPr/>
        <p:txBody>
          <a:bodyPr/>
          <a:lstStyle/>
          <a:p>
            <a:r>
              <a:rPr lang="en-US" sz="3600" dirty="0"/>
              <a:t>Thank you for your attention!</a:t>
            </a:r>
          </a:p>
        </p:txBody>
      </p:sp>
      <p:sp>
        <p:nvSpPr>
          <p:cNvPr id="5" name="Content Placeholder 4">
            <a:extLst>
              <a:ext uri="{FF2B5EF4-FFF2-40B4-BE49-F238E27FC236}">
                <a16:creationId xmlns:a16="http://schemas.microsoft.com/office/drawing/2014/main" id="{FA24E83E-2D55-DA56-C944-2E763A370B10}"/>
              </a:ext>
            </a:extLst>
          </p:cNvPr>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a:extLst>
              <a:ext uri="{FF2B5EF4-FFF2-40B4-BE49-F238E27FC236}">
                <a16:creationId xmlns:a16="http://schemas.microsoft.com/office/drawing/2014/main" id="{1FB180CB-C3D5-9D4B-3B5E-B7B68E83B7E0}"/>
              </a:ext>
            </a:extLst>
          </p:cNvPr>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8" name="Slide Number Placeholder 7">
            <a:extLst>
              <a:ext uri="{FF2B5EF4-FFF2-40B4-BE49-F238E27FC236}">
                <a16:creationId xmlns:a16="http://schemas.microsoft.com/office/drawing/2014/main" id="{A4719845-AD5A-3815-96F3-F97659EB7AE2}"/>
              </a:ext>
            </a:extLst>
          </p:cNvPr>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37</a:t>
            </a:fld>
            <a:endParaRPr lang="de-DE" altLang="de-DE">
              <a:solidFill>
                <a:srgbClr val="333333"/>
              </a:solidFill>
            </a:endParaRPr>
          </a:p>
        </p:txBody>
      </p:sp>
      <p:sp>
        <p:nvSpPr>
          <p:cNvPr id="6" name="Rechteck 5">
            <a:extLst>
              <a:ext uri="{FF2B5EF4-FFF2-40B4-BE49-F238E27FC236}">
                <a16:creationId xmlns:a16="http://schemas.microsoft.com/office/drawing/2014/main" id="{F32E0D58-97DD-8C6C-95EE-F5D79B8F7ED4}"/>
              </a:ext>
            </a:extLst>
          </p:cNvPr>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a:extLst>
              <a:ext uri="{FF2B5EF4-FFF2-40B4-BE49-F238E27FC236}">
                <a16:creationId xmlns:a16="http://schemas.microsoft.com/office/drawing/2014/main" id="{D5569943-0CA2-B2A5-5BBC-0642AE1784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a:extLst>
              <a:ext uri="{FF2B5EF4-FFF2-40B4-BE49-F238E27FC236}">
                <a16:creationId xmlns:a16="http://schemas.microsoft.com/office/drawing/2014/main" id="{F563E404-BCA0-D0B5-4CC9-C7DDFFB1A3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45519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164809604"/>
              </p:ext>
            </p:extLst>
          </p:nvPr>
        </p:nvGraphicFramePr>
        <p:xfrm>
          <a:off x="408954" y="2011680"/>
          <a:ext cx="11375999" cy="44438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Werner22Brigitte</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Wolf </a:t>
                      </a:r>
                      <a:r>
                        <a:rPr lang="en-US" sz="1000" dirty="0" err="1">
                          <a:solidFill>
                            <a:srgbClr val="333333"/>
                          </a:solidFill>
                          <a:effectLst/>
                          <a:latin typeface="Calibri Light"/>
                          <a:ea typeface="Verdana" panose="020B0604030504040204" pitchFamily="34" charset="0"/>
                          <a:cs typeface="Verdana" panose="020B0604030504040204" pitchFamily="34" charset="0"/>
                        </a:rPr>
                        <a:t>Raubtier</a:t>
                      </a:r>
                      <a:r>
                        <a:rPr lang="en-US" sz="1000" dirty="0">
                          <a:solidFill>
                            <a:srgbClr val="333333"/>
                          </a:solidFill>
                          <a:effectLst/>
                          <a:latin typeface="Calibri Light"/>
                          <a:ea typeface="Verdana" panose="020B0604030504040204" pitchFamily="34" charset="0"/>
                          <a:cs typeface="Verdana" panose="020B0604030504040204" pitchFamily="34" charset="0"/>
                        </a:rPr>
                        <a:t> Canidae </a:t>
                      </a:r>
                      <a:r>
                        <a:rPr lang="en-US" sz="1000" dirty="0" err="1">
                          <a:solidFill>
                            <a:srgbClr val="333333"/>
                          </a:solidFill>
                          <a:effectLst/>
                          <a:latin typeface="Calibri Light"/>
                          <a:ea typeface="Verdana" panose="020B0604030504040204" pitchFamily="34" charset="0"/>
                          <a:cs typeface="Verdana" panose="020B0604030504040204" pitchFamily="34" charset="0"/>
                        </a:rPr>
                        <a:t>Canis</a:t>
                      </a:r>
                      <a:r>
                        <a:rPr lang="en-US" sz="1000" dirty="0">
                          <a:solidFill>
                            <a:srgbClr val="333333"/>
                          </a:solidFill>
                          <a:effectLst/>
                          <a:latin typeface="Calibri Light"/>
                          <a:ea typeface="Verdana" panose="020B0604030504040204" pitchFamily="34" charset="0"/>
                          <a:cs typeface="Verdana" panose="020B0604030504040204" pitchFamily="34" charset="0"/>
                        </a:rPr>
                        <a:t> Lupus </a:t>
                      </a:r>
                      <a:r>
                        <a:rPr lang="en-US" sz="1000" dirty="0" err="1">
                          <a:solidFill>
                            <a:srgbClr val="333333"/>
                          </a:solidFill>
                          <a:effectLst/>
                          <a:latin typeface="Calibri Light"/>
                          <a:ea typeface="Verdana" panose="020B0604030504040204" pitchFamily="34" charset="0"/>
                          <a:cs typeface="Verdana" panose="020B0604030504040204" pitchFamily="34" charset="0"/>
                        </a:rPr>
                        <a:t>Jäger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wolf and dog/Wolf und Hund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stop sign/</a:t>
                      </a:r>
                      <a:r>
                        <a:rPr kumimoji="0" lang="en-GB" sz="1000" b="0" i="0" u="none" strike="noStrike" cap="none" normalizeH="0" baseline="0" dirty="0" err="1">
                          <a:ln>
                            <a:noFill/>
                          </a:ln>
                          <a:solidFill>
                            <a:srgbClr val="333333"/>
                          </a:solidFill>
                          <a:effectLst/>
                          <a:latin typeface="Calibri Light"/>
                          <a:cs typeface="Times New Roman" pitchFamily="18" charset="0"/>
                        </a:rPr>
                        <a:t>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Pramit_marattha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Alter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Porträt</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Gehirn</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Großvater</a:t>
                      </a: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Bunter Mann </a:t>
                      </a:r>
                      <a:r>
                        <a:rPr kumimoji="0" lang="en-GB" sz="10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Mann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Man with coloured brain/Mann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buntem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Gehirn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Free-Photos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Metapher</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CC0</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Girl on the ground/</a:t>
                      </a:r>
                      <a:r>
                        <a:rPr kumimoji="0" lang="en-GB" sz="1000" b="0" i="0" u="none" strike="noStrike" cap="none" normalizeH="0" baseline="0" dirty="0" err="1">
                          <a:ln>
                            <a:noFill/>
                          </a:ln>
                          <a:solidFill>
                            <a:srgbClr val="333333"/>
                          </a:solidFill>
                          <a:effectLst/>
                          <a:latin typeface="Calibri Light"/>
                          <a:cs typeface="Times New Roman" pitchFamily="18" charset="0"/>
                        </a:rPr>
                        <a:t>Mädchen</a:t>
                      </a:r>
                      <a:r>
                        <a:rPr kumimoji="0" lang="en-GB" sz="1000" b="0" i="0" u="none" strike="noStrike" cap="none" normalizeH="0" baseline="0" dirty="0">
                          <a:ln>
                            <a:noFill/>
                          </a:ln>
                          <a:solidFill>
                            <a:srgbClr val="333333"/>
                          </a:solidFill>
                          <a:effectLst/>
                          <a:latin typeface="Calibri Light"/>
                          <a:cs typeface="Times New Roman" pitchFamily="18" charset="0"/>
                        </a:rPr>
                        <a:t> am Boden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Geralt</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err="1">
                          <a:solidFill>
                            <a:srgbClr val="333333"/>
                          </a:solidFill>
                          <a:effectLst/>
                          <a:latin typeface="Calibri Light"/>
                          <a:ea typeface="Verdana" panose="020B0604030504040204" pitchFamily="34" charset="0"/>
                          <a:cs typeface="Verdana" panose="020B0604030504040204" pitchFamily="34" charset="0"/>
                        </a:rPr>
                        <a:t>Hände</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Anzug</a:t>
                      </a:r>
                      <a:r>
                        <a:rPr lang="en-US" sz="1000" kern="1200" dirty="0">
                          <a:solidFill>
                            <a:srgbClr val="333333"/>
                          </a:solidFill>
                          <a:effectLst/>
                          <a:latin typeface="Calibri Light"/>
                          <a:ea typeface="Verdana" panose="020B0604030504040204" pitchFamily="34" charset="0"/>
                          <a:cs typeface="Verdana" panose="020B0604030504040204" pitchFamily="34" charset="0"/>
                        </a:rPr>
                        <a:t> Euro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Münze</a:t>
                      </a:r>
                      <a:r>
                        <a:rPr lang="en-US" sz="1000" kern="1200" dirty="0">
                          <a:solidFill>
                            <a:srgbClr val="333333"/>
                          </a:solidFill>
                          <a:effectLst/>
                          <a:latin typeface="Calibri Light"/>
                          <a:ea typeface="Verdana" panose="020B0604030504040204" pitchFamily="34" charset="0"/>
                          <a:cs typeface="Verdana" panose="020B0604030504040204" pitchFamily="34" charset="0"/>
                        </a:rPr>
                        <a:t> Schein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Armut</a:t>
                      </a:r>
                      <a:r>
                        <a:rPr lang="en-US" sz="1000" kern="1200" dirty="0">
                          <a:solidFill>
                            <a:srgbClr val="333333"/>
                          </a:solidFill>
                          <a:effectLst/>
                          <a:latin typeface="Calibri Light"/>
                          <a:ea typeface="Verdana" panose="020B0604030504040204" pitchFamily="34" charset="0"/>
                          <a:cs typeface="Verdana" panose="020B0604030504040204" pitchFamily="34" charset="0"/>
                        </a:rPr>
                        <a:t>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Reichtum</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hands</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with</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de-DE" sz="1000" b="0" i="0" u="none" strike="noStrike" kern="1200"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money</a:t>
                      </a:r>
                      <a:r>
                        <a:rPr kumimoji="0" lang="de-DE" sz="1000" b="0" i="0" u="none" strike="noStrike" kern="1200"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/Hände und Geld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err="1">
                          <a:ln>
                            <a:noFill/>
                          </a:ln>
                          <a:solidFill>
                            <a:srgbClr val="333333"/>
                          </a:solidFill>
                          <a:effectLst/>
                          <a:latin typeface="Calibri Light"/>
                        </a:rPr>
                        <a:t>Unsplash</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Wunderkerze Feuerwerk Hand Person Menschliche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sparkler</a:t>
                      </a:r>
                      <a:r>
                        <a:rPr kumimoji="0" lang="de-DE" sz="1000" b="0" i="0" u="none" strike="noStrike" cap="none" normalizeH="0" baseline="0" dirty="0">
                          <a:ln>
                            <a:noFill/>
                          </a:ln>
                          <a:solidFill>
                            <a:srgbClr val="333333"/>
                          </a:solidFill>
                          <a:effectLst/>
                          <a:latin typeface="Calibri Light"/>
                          <a:cs typeface="Times New Roman" pitchFamily="18" charset="0"/>
                        </a:rPr>
                        <a:t>/Wunderkerze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Logga</a:t>
                      </a:r>
                      <a:r>
                        <a:rPr lang="en-US" sz="1000" kern="1200" dirty="0">
                          <a:solidFill>
                            <a:srgbClr val="333333"/>
                          </a:solidFill>
                          <a:effectLst/>
                          <a:latin typeface="Calibri Light"/>
                          <a:ea typeface="Verdana" panose="020B0604030504040204" pitchFamily="34" charset="0"/>
                          <a:cs typeface="Verdana" panose="020B0604030504040204" pitchFamily="34" charset="0"/>
                        </a:rPr>
                        <a:t>/Wiggler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Baum Äste Geäst Gegenlicht Sonne Weide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Baum</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err="1">
                          <a:solidFill>
                            <a:srgbClr val="333333"/>
                          </a:solidFill>
                          <a:effectLst/>
                          <a:latin typeface="Calibri Light"/>
                          <a:ea typeface="Verdana" panose="020B0604030504040204" pitchFamily="34" charset="0"/>
                          <a:cs typeface="Verdana" panose="020B0604030504040204" pitchFamily="34" charset="0"/>
                        </a:rPr>
                        <a:t>PublicDomainPictures</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Brünette Niedlich Mode Weiblich Mädchen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err="1">
                          <a:ln>
                            <a:noFill/>
                          </a:ln>
                          <a:solidFill>
                            <a:srgbClr val="333333"/>
                          </a:solidFill>
                          <a:effectLst/>
                          <a:latin typeface="Calibri Light"/>
                        </a:rPr>
                        <a:t>Lächelnde</a:t>
                      </a:r>
                      <a:r>
                        <a:rPr kumimoji="0" lang="en-US" sz="1000" b="0" i="0" u="none" strike="noStrike" cap="none" normalizeH="0" baseline="0" dirty="0">
                          <a:ln>
                            <a:noFill/>
                          </a:ln>
                          <a:solidFill>
                            <a:srgbClr val="333333"/>
                          </a:solidFill>
                          <a:effectLst/>
                          <a:latin typeface="Calibri Light"/>
                        </a:rPr>
                        <a:t> Frau</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Pexels</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Pixabay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Alter Mann Ältere Menschen Mann Person Lächelnd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Mann </a:t>
                      </a:r>
                      <a:r>
                        <a:rPr kumimoji="0" lang="en-US" sz="1000" b="0" i="0" u="none" strike="noStrike" cap="none" normalizeH="0" baseline="0" dirty="0" err="1">
                          <a:ln>
                            <a:noFill/>
                          </a:ln>
                          <a:solidFill>
                            <a:srgbClr val="333333"/>
                          </a:solidFill>
                          <a:effectLst/>
                          <a:latin typeface="Calibri Light"/>
                        </a:rPr>
                        <a:t>mit</a:t>
                      </a:r>
                      <a:r>
                        <a:rPr kumimoji="0" lang="en-US" sz="1000" b="0" i="0" u="none" strike="noStrike" cap="none" normalizeH="0" baseline="0" dirty="0">
                          <a:ln>
                            <a:noFill/>
                          </a:ln>
                          <a:solidFill>
                            <a:srgbClr val="333333"/>
                          </a:solidFill>
                          <a:effectLst/>
                          <a:latin typeface="Calibri Light"/>
                        </a:rPr>
                        <a:t> Brille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dirty="0" err="1">
                <a:latin typeface="Calibri Light"/>
              </a:rPr>
              <a:t>Esteem</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38</a:t>
            </a:fld>
            <a:endParaRPr lang="de-DE" dirty="0"/>
          </a:p>
        </p:txBody>
      </p:sp>
    </p:spTree>
    <p:extLst>
      <p:ext uri="{BB962C8B-B14F-4D97-AF65-F5344CB8AC3E}">
        <p14:creationId xmlns:p14="http://schemas.microsoft.com/office/powerpoint/2010/main" val="4190580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dirty="0" err="1">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587678950"/>
              </p:ext>
            </p:extLst>
          </p:nvPr>
        </p:nvGraphicFramePr>
        <p:xfrm>
          <a:off x="408954" y="2011680"/>
          <a:ext cx="11375999" cy="427024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Bessi</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Margerite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Gänseblümchen</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Schöne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Schönheit</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Blüte</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rPr>
                        <a:t>Gänseblümchen</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Godsgirl_Madi</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Eichhörnchen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Gebeugt</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Sitzen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Niedlich</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Buschig</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Eichhörnchen</a:t>
                      </a:r>
                      <a:endParaRPr kumimoji="0" lang="en-GB"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Lucky2013</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Erdmännchen</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Tier Zoo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Foto</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Erdmaennchen</a:t>
                      </a:r>
                      <a:r>
                        <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rPr>
                        <a:t> </a:t>
                      </a:r>
                      <a:r>
                        <a:rPr kumimoji="0" lang="en-GB" sz="800" b="0" i="0" u="none" strike="noStrike" cap="none" normalizeH="0" baseline="0" dirty="0" err="1">
                          <a:ln>
                            <a:noFill/>
                          </a:ln>
                          <a:solidFill>
                            <a:srgbClr val="333333"/>
                          </a:solidFill>
                          <a:effectLst/>
                          <a:latin typeface="Calibri Light"/>
                          <a:ea typeface="Verdana" panose="020B0604030504040204" pitchFamily="34" charset="0"/>
                          <a:cs typeface="Verdana" panose="020B0604030504040204" pitchFamily="34" charset="0"/>
                        </a:rPr>
                        <a:t>Natur</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Erdmännchen</a:t>
                      </a:r>
                      <a:endParaRPr kumimoji="0" lang="en-GB"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err="1">
                          <a:solidFill>
                            <a:srgbClr val="333333"/>
                          </a:solidFill>
                          <a:effectLst/>
                          <a:latin typeface="Calibri Light"/>
                          <a:ea typeface="Verdana" panose="020B0604030504040204" pitchFamily="34" charset="0"/>
                          <a:cs typeface="Verdana" panose="020B0604030504040204" pitchFamily="34" charset="0"/>
                        </a:rPr>
                        <a:t>ErikaWittlieb</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a:solidFill>
                            <a:srgbClr val="333333"/>
                          </a:solidFill>
                          <a:effectLst/>
                          <a:latin typeface="Calibri Light"/>
                          <a:ea typeface="Verdana" panose="020B0604030504040204" pitchFamily="34" charset="0"/>
                          <a:cs typeface="Verdana" panose="020B0604030504040204" pitchFamily="34" charset="0"/>
                        </a:rPr>
                        <a:t>Wonder Woman </a:t>
                      </a:r>
                      <a:r>
                        <a:rPr lang="en-US" sz="800" dirty="0" err="1">
                          <a:solidFill>
                            <a:srgbClr val="333333"/>
                          </a:solidFill>
                          <a:effectLst/>
                          <a:latin typeface="Calibri Light"/>
                          <a:ea typeface="Verdana" panose="020B0604030504040204" pitchFamily="34" charset="0"/>
                          <a:cs typeface="Verdana" panose="020B0604030504040204" pitchFamily="34" charset="0"/>
                        </a:rPr>
                        <a:t>Superhelden</a:t>
                      </a:r>
                      <a:r>
                        <a:rPr lang="en-US" sz="800" dirty="0">
                          <a:solidFill>
                            <a:srgbClr val="333333"/>
                          </a:solidFill>
                          <a:effectLst/>
                          <a:latin typeface="Calibri Light"/>
                          <a:ea typeface="Verdana" panose="020B0604030504040204" pitchFamily="34" charset="0"/>
                          <a:cs typeface="Verdana" panose="020B0604030504040204" pitchFamily="34" charset="0"/>
                        </a:rPr>
                        <a:t> Starke </a:t>
                      </a:r>
                      <a:r>
                        <a:rPr lang="en-US" sz="800" dirty="0" err="1">
                          <a:solidFill>
                            <a:srgbClr val="333333"/>
                          </a:solidFill>
                          <a:effectLst/>
                          <a:latin typeface="Calibri Light"/>
                          <a:ea typeface="Verdana" panose="020B0604030504040204" pitchFamily="34" charset="0"/>
                          <a:cs typeface="Verdana" panose="020B0604030504040204" pitchFamily="34" charset="0"/>
                        </a:rPr>
                        <a:t>Stärke</a:t>
                      </a:r>
                      <a:r>
                        <a:rPr lang="en-US" sz="800" dirty="0">
                          <a:solidFill>
                            <a:srgbClr val="333333"/>
                          </a:solidFill>
                          <a:effectLst/>
                          <a:latin typeface="Calibri Light"/>
                          <a:ea typeface="Verdana" panose="020B0604030504040204" pitchFamily="34" charset="0"/>
                          <a:cs typeface="Verdana" panose="020B0604030504040204" pitchFamily="34" charset="0"/>
                        </a:rPr>
                        <a:t> </a:t>
                      </a:r>
                      <a:r>
                        <a:rPr lang="en-US" sz="800" dirty="0" err="1">
                          <a:solidFill>
                            <a:srgbClr val="333333"/>
                          </a:solidFill>
                          <a:effectLst/>
                          <a:latin typeface="Calibri Light"/>
                          <a:ea typeface="Verdana" panose="020B0604030504040204" pitchFamily="34" charset="0"/>
                          <a:cs typeface="Verdana" panose="020B0604030504040204" pitchFamily="34" charset="0"/>
                        </a:rPr>
                        <a:t>Kostüm</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CC0</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cs typeface="Times New Roman" pitchFamily="18" charset="0"/>
                        </a:rPr>
                        <a:t>Wonder Woman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WenPhotos</a:t>
                      </a:r>
                      <a:endParaRPr kumimoji="0" lang="en-US"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kern="1200" dirty="0" err="1">
                          <a:solidFill>
                            <a:srgbClr val="333333"/>
                          </a:solidFill>
                          <a:effectLst/>
                          <a:latin typeface="Calibri Light"/>
                          <a:ea typeface="Verdana" panose="020B0604030504040204" pitchFamily="34" charset="0"/>
                          <a:cs typeface="Verdana" panose="020B0604030504040204" pitchFamily="34" charset="0"/>
                        </a:rPr>
                        <a:t>Vatikan</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Treppe</a:t>
                      </a:r>
                      <a:r>
                        <a:rPr lang="en-US" sz="800" kern="1200" dirty="0">
                          <a:solidFill>
                            <a:srgbClr val="333333"/>
                          </a:solidFill>
                          <a:effectLst/>
                          <a:latin typeface="Calibri Light"/>
                          <a:ea typeface="Verdana" panose="020B0604030504040204" pitchFamily="34" charset="0"/>
                          <a:cs typeface="Verdana" panose="020B0604030504040204" pitchFamily="34" charset="0"/>
                        </a:rPr>
                        <a:t>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Grafiken</a:t>
                      </a:r>
                      <a:r>
                        <a:rPr lang="en-US" sz="800" kern="1200" dirty="0">
                          <a:solidFill>
                            <a:srgbClr val="333333"/>
                          </a:solidFill>
                          <a:effectLst/>
                          <a:latin typeface="Calibri Light"/>
                          <a:ea typeface="Verdana" panose="020B0604030504040204" pitchFamily="34" charset="0"/>
                          <a:cs typeface="Verdana" panose="020B0604030504040204" pitchFamily="34" charset="0"/>
                        </a:rPr>
                        <a:t> Rom </a:t>
                      </a:r>
                      <a:r>
                        <a:rPr lang="en-US" sz="800" kern="1200" dirty="0" err="1">
                          <a:solidFill>
                            <a:srgbClr val="333333"/>
                          </a:solidFill>
                          <a:effectLst/>
                          <a:latin typeface="Calibri Light"/>
                          <a:ea typeface="Verdana" panose="020B0604030504040204" pitchFamily="34" charset="0"/>
                          <a:cs typeface="Verdana" panose="020B0604030504040204" pitchFamily="34" charset="0"/>
                        </a:rPr>
                        <a:t>Geometrie</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Treppenhaus</a:t>
                      </a:r>
                      <a:endParaRPr kumimoji="0" lang="en-GB" sz="8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800" b="0" i="0" u="none" strike="noStrike" cap="none" normalizeH="0" baseline="0" dirty="0" err="1">
                          <a:ln>
                            <a:noFill/>
                          </a:ln>
                          <a:solidFill>
                            <a:srgbClr val="333333"/>
                          </a:solidFill>
                          <a:effectLst/>
                          <a:latin typeface="Calibri Light"/>
                        </a:rPr>
                        <a:t>Alexas_Fotos</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Nicht Hören Nicht Sehen Nicht Sprechen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800" b="0" i="0" u="none" strike="noStrike" cap="none" normalizeH="0" baseline="0" dirty="0">
                          <a:ln>
                            <a:noFill/>
                          </a:ln>
                          <a:solidFill>
                            <a:srgbClr val="333333"/>
                          </a:solidFill>
                          <a:effectLst/>
                          <a:latin typeface="Calibri Light"/>
                          <a:cs typeface="Times New Roman" pitchFamily="18" charset="0"/>
                        </a:rPr>
                        <a:t>Frösche/Kermit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Pluteser</a:t>
                      </a:r>
                      <a:endParaRPr kumimoji="0" lang="de-DE" sz="8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Natur Park Gasse Stadtpark Belebten Natur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cs typeface="Times New Roman" pitchFamily="18" charset="0"/>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Waldweg</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800" kern="1200" dirty="0" err="1">
                          <a:solidFill>
                            <a:srgbClr val="333333"/>
                          </a:solidFill>
                          <a:effectLst/>
                          <a:latin typeface="Calibri Light"/>
                          <a:ea typeface="Verdana" panose="020B0604030504040204" pitchFamily="34" charset="0"/>
                          <a:cs typeface="Verdana" panose="020B0604030504040204" pitchFamily="34" charset="0"/>
                        </a:rPr>
                        <a:t>Pcdazero</a:t>
                      </a:r>
                      <a:endParaRPr lang="de-DE" sz="8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Feld Wolken Himmel Erde Horizont Pflügen Bewölkt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Himmel und Feld</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kern="1200" dirty="0" err="1">
                          <a:solidFill>
                            <a:srgbClr val="333333"/>
                          </a:solidFill>
                          <a:effectLst/>
                          <a:latin typeface="Calibri Light"/>
                          <a:ea typeface="Verdana" panose="020B0604030504040204" pitchFamily="34" charset="0"/>
                          <a:cs typeface="Verdana" panose="020B0604030504040204" pitchFamily="34" charset="0"/>
                        </a:rPr>
                        <a:t>Alexas_Fotos</a:t>
                      </a:r>
                      <a:endParaRPr kumimoji="0" lang="de-DE" sz="8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800" b="0" i="0" u="none" strike="noStrike" cap="none" normalizeH="0" baseline="0" dirty="0" err="1">
                          <a:ln>
                            <a:noFill/>
                          </a:ln>
                          <a:solidFill>
                            <a:srgbClr val="333333"/>
                          </a:solidFill>
                          <a:effectLst/>
                          <a:latin typeface="Calibri Light"/>
                          <a:cs typeface="Times New Roman" pitchFamily="18" charset="0"/>
                        </a:rPr>
                        <a:t>Pixabay</a:t>
                      </a:r>
                      <a:endParaRPr kumimoji="0" lang="en-GB"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800" kern="1200" dirty="0">
                          <a:solidFill>
                            <a:srgbClr val="333333"/>
                          </a:solidFill>
                          <a:effectLst/>
                          <a:latin typeface="Calibri Light"/>
                          <a:ea typeface="Verdana" panose="020B0604030504040204" pitchFamily="34" charset="0"/>
                          <a:cs typeface="Verdana" panose="020B0604030504040204" pitchFamily="34" charset="0"/>
                        </a:rPr>
                        <a:t>Frosch Froschkönig Krone Figur Niedlich Lustig</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a:ln>
                            <a:noFill/>
                          </a:ln>
                          <a:solidFill>
                            <a:srgbClr val="333333"/>
                          </a:solidFill>
                          <a:effectLst/>
                          <a:latin typeface="Calibri Light"/>
                        </a:rPr>
                        <a:t>CC0</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800" b="0" i="0" u="none" strike="noStrike" cap="none" normalizeH="0" baseline="0" dirty="0" err="1">
                          <a:ln>
                            <a:noFill/>
                          </a:ln>
                          <a:solidFill>
                            <a:srgbClr val="333333"/>
                          </a:solidFill>
                          <a:effectLst/>
                          <a:latin typeface="Calibri Light"/>
                        </a:rPr>
                        <a:t>Froschkönig</a:t>
                      </a:r>
                      <a:endParaRPr kumimoji="0" lang="en-US" sz="8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dirty="0" err="1">
                <a:latin typeface="Calibri Light"/>
              </a:rPr>
              <a:t>Metacognitive</a:t>
            </a:r>
            <a:r>
              <a:rPr lang="de-DE" dirty="0">
                <a:latin typeface="Calibri Light"/>
              </a:rPr>
              <a:t> Training 9 - Self-</a:t>
            </a:r>
            <a:r>
              <a:rPr lang="de-DE">
                <a:latin typeface="Calibri Light"/>
              </a:rPr>
              <a:t>Esteem</a:t>
            </a:r>
            <a:endParaRPr lang="de-DE" dirty="0">
              <a:latin typeface="Calibri Light"/>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419058045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130</TotalTime>
  <Words>2857</Words>
  <Application>Microsoft Macintosh PowerPoint</Application>
  <PresentationFormat>Custom</PresentationFormat>
  <Paragraphs>406</Paragraphs>
  <Slides>39</Slides>
  <Notes>35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39</vt:i4>
      </vt:variant>
    </vt:vector>
  </HeadingPairs>
  <TitlesOfParts>
    <vt:vector size="52" baseType="lpstr">
      <vt:lpstr>ＭＳ Ｐゴシック</vt: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1_UKE_PPT-Vorlage_16zu9</vt:lpstr>
      <vt:lpstr>3_UKE_PPT-Vorlage_16zu9</vt:lpstr>
      <vt:lpstr>MCT 9 B – Self-Esteem</vt:lpstr>
      <vt:lpstr>Self-esteem: What is it?</vt:lpstr>
      <vt:lpstr>Self-esteem: What is it?</vt:lpstr>
      <vt:lpstr>Self-esteem: What is it?</vt:lpstr>
      <vt:lpstr>Self-esteem: What is it?</vt:lpstr>
      <vt:lpstr>What diminishes self-esteem?</vt:lpstr>
      <vt:lpstr>What diminishes self-esteem?</vt:lpstr>
      <vt:lpstr>Why are we doing this?</vt:lpstr>
      <vt:lpstr>Low self-esteem can impact our mental health</vt:lpstr>
      <vt:lpstr>Differences between exaggerated self-esteem  and healthy self-esteem</vt:lpstr>
      <vt:lpstr>Healthy self-esteem?</vt:lpstr>
      <vt:lpstr>Healthy self-esteem</vt:lpstr>
      <vt:lpstr>"Branches" of self-esteem</vt:lpstr>
      <vt:lpstr>"Branches" of self-esteem</vt:lpstr>
      <vt:lpstr>People with low self-esteem </vt:lpstr>
      <vt:lpstr>People with low self-esteem </vt:lpstr>
      <vt:lpstr>What are the external (visible) characteristics of healthy self-esteem?</vt:lpstr>
      <vt:lpstr>What are the external (visible) characteristics of healthy self-esteem?</vt:lpstr>
      <vt:lpstr>Characteristics of high self-esteem that are not directly observable</vt:lpstr>
      <vt:lpstr>Characteristics of high self-esteem that are not directly observable</vt:lpstr>
      <vt:lpstr>Realising your strengths</vt:lpstr>
      <vt:lpstr>Realising your strengths</vt:lpstr>
      <vt:lpstr>Exercise</vt:lpstr>
      <vt:lpstr>Exercise</vt:lpstr>
      <vt:lpstr>Exercise</vt:lpstr>
      <vt:lpstr>Exercise</vt:lpstr>
      <vt:lpstr>Ruminating: Spinning in circles but not moving forward</vt:lpstr>
      <vt:lpstr>Problems</vt:lpstr>
      <vt:lpstr>What to do?</vt:lpstr>
      <vt:lpstr>Anti-rumination exercise 1: Shifting attention</vt:lpstr>
      <vt:lpstr>Anti-rumination exercise 2:  Letting your thoughts "float away"</vt:lpstr>
      <vt:lpstr>Homework</vt:lpstr>
      <vt:lpstr>Laughter is contagious: The role of mirror neurons</vt:lpstr>
      <vt:lpstr>Transfer to everyday life</vt:lpstr>
      <vt:lpstr>What does this have to do with psychosis?</vt:lpstr>
      <vt:lpstr>What does this have to do with psychosis?</vt:lpstr>
      <vt:lpstr>Thank you for your attention!</vt:lpstr>
      <vt:lpstr>PowerPoint Presentation</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Borgmann, Lisa (Stud. FPN)</cp:lastModifiedBy>
  <cp:revision>392</cp:revision>
  <dcterms:created xsi:type="dcterms:W3CDTF">2015-06-01T16:15:05Z</dcterms:created>
  <dcterms:modified xsi:type="dcterms:W3CDTF">2024-02-23T11:27:36Z</dcterms:modified>
</cp:coreProperties>
</file>