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8" r:id="rId1"/>
  </p:sldMasterIdLst>
  <p:notesMasterIdLst>
    <p:notesMasterId r:id="rId79"/>
  </p:notesMasterIdLst>
  <p:handoutMasterIdLst>
    <p:handoutMasterId r:id="rId80"/>
  </p:handoutMasterIdLst>
  <p:sldIdLst>
    <p:sldId id="663" r:id="rId2"/>
    <p:sldId id="602" r:id="rId3"/>
    <p:sldId id="637" r:id="rId4"/>
    <p:sldId id="638" r:id="rId5"/>
    <p:sldId id="565" r:id="rId6"/>
    <p:sldId id="639" r:id="rId7"/>
    <p:sldId id="640" r:id="rId8"/>
    <p:sldId id="641" r:id="rId9"/>
    <p:sldId id="477" r:id="rId10"/>
    <p:sldId id="577" r:id="rId11"/>
    <p:sldId id="642" r:id="rId12"/>
    <p:sldId id="643" r:id="rId13"/>
    <p:sldId id="578" r:id="rId14"/>
    <p:sldId id="580" r:id="rId15"/>
    <p:sldId id="579" r:id="rId16"/>
    <p:sldId id="610" r:id="rId17"/>
    <p:sldId id="568" r:id="rId18"/>
    <p:sldId id="644" r:id="rId19"/>
    <p:sldId id="603" r:id="rId20"/>
    <p:sldId id="616" r:id="rId21"/>
    <p:sldId id="645" r:id="rId22"/>
    <p:sldId id="646" r:id="rId23"/>
    <p:sldId id="647" r:id="rId24"/>
    <p:sldId id="485" r:id="rId25"/>
    <p:sldId id="486" r:id="rId26"/>
    <p:sldId id="509" r:id="rId27"/>
    <p:sldId id="589" r:id="rId28"/>
    <p:sldId id="590" r:id="rId29"/>
    <p:sldId id="591" r:id="rId30"/>
    <p:sldId id="491" r:id="rId31"/>
    <p:sldId id="492" r:id="rId32"/>
    <p:sldId id="592" r:id="rId33"/>
    <p:sldId id="593" r:id="rId34"/>
    <p:sldId id="635" r:id="rId35"/>
    <p:sldId id="594" r:id="rId36"/>
    <p:sldId id="595" r:id="rId37"/>
    <p:sldId id="524" r:id="rId38"/>
    <p:sldId id="525" r:id="rId39"/>
    <p:sldId id="489" r:id="rId40"/>
    <p:sldId id="599" r:id="rId41"/>
    <p:sldId id="552" r:id="rId42"/>
    <p:sldId id="553" r:id="rId43"/>
    <p:sldId id="526" r:id="rId44"/>
    <p:sldId id="527" r:id="rId45"/>
    <p:sldId id="497" r:id="rId46"/>
    <p:sldId id="498" r:id="rId47"/>
    <p:sldId id="503" r:id="rId48"/>
    <p:sldId id="504" r:id="rId49"/>
    <p:sldId id="540" r:id="rId50"/>
    <p:sldId id="541" r:id="rId51"/>
    <p:sldId id="542" r:id="rId52"/>
    <p:sldId id="543" r:id="rId53"/>
    <p:sldId id="596" r:id="rId54"/>
    <p:sldId id="597" r:id="rId55"/>
    <p:sldId id="548" r:id="rId56"/>
    <p:sldId id="549" r:id="rId57"/>
    <p:sldId id="522" r:id="rId58"/>
    <p:sldId id="523" r:id="rId59"/>
    <p:sldId id="627" r:id="rId60"/>
    <p:sldId id="648" r:id="rId61"/>
    <p:sldId id="649" r:id="rId62"/>
    <p:sldId id="650" r:id="rId63"/>
    <p:sldId id="651" r:id="rId64"/>
    <p:sldId id="575" r:id="rId65"/>
    <p:sldId id="652" r:id="rId66"/>
    <p:sldId id="653" r:id="rId67"/>
    <p:sldId id="636" r:id="rId68"/>
    <p:sldId id="612" r:id="rId69"/>
    <p:sldId id="654" r:id="rId70"/>
    <p:sldId id="655" r:id="rId71"/>
    <p:sldId id="656" r:id="rId72"/>
    <p:sldId id="657" r:id="rId73"/>
    <p:sldId id="658" r:id="rId74"/>
    <p:sldId id="659" r:id="rId75"/>
    <p:sldId id="660" r:id="rId76"/>
    <p:sldId id="661" r:id="rId77"/>
    <p:sldId id="662" r:id="rId78"/>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4" autoAdjust="0"/>
    <p:restoredTop sz="94660"/>
  </p:normalViewPr>
  <p:slideViewPr>
    <p:cSldViewPr>
      <p:cViewPr varScale="1">
        <p:scale>
          <a:sx n="67" d="100"/>
          <a:sy n="67" d="100"/>
        </p:scale>
        <p:origin x="788" y="5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44844665-1852-4AEF-B3E9-0D1AD28CDD29}" type="slidenum">
              <a:rPr lang="en-GB" altLang="de-DE"/>
              <a:pPr>
                <a:defRPr/>
              </a:pPr>
              <a:t>‹Nr.›</a:t>
            </a:fld>
            <a:endParaRPr lang="en-GB" altLang="de-DE"/>
          </a:p>
        </p:txBody>
      </p:sp>
    </p:spTree>
    <p:extLst>
      <p:ext uri="{BB962C8B-B14F-4D97-AF65-F5344CB8AC3E}">
        <p14:creationId xmlns:p14="http://schemas.microsoft.com/office/powerpoint/2010/main" val="195368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CF2D80BE-B600-4BE1-96E0-A36191964437}" type="slidenum">
              <a:rPr lang="de-DE" altLang="de-DE"/>
              <a:pPr>
                <a:defRPr/>
              </a:pPr>
              <a:t>‹Nr.›</a:t>
            </a:fld>
            <a:endParaRPr lang="de-DE" altLang="de-DE"/>
          </a:p>
        </p:txBody>
      </p:sp>
    </p:spTree>
    <p:extLst>
      <p:ext uri="{BB962C8B-B14F-4D97-AF65-F5344CB8AC3E}">
        <p14:creationId xmlns:p14="http://schemas.microsoft.com/office/powerpoint/2010/main" val="3406623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1A8BC-3CF7-4CC4-AD35-1C980AD131A1}" type="slidenum">
              <a:rPr lang="de-DE" altLang="de-DE" sz="1400" smtClean="0"/>
              <a:pPr>
                <a:spcBef>
                  <a:spcPct val="0"/>
                </a:spcBef>
              </a:pPr>
              <a:t>2</a:t>
            </a:fld>
            <a:endParaRPr lang="de-DE" altLang="de-DE" sz="1400"/>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322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1A8BC-3CF7-4CC4-AD35-1C980AD131A1}" type="slidenum">
              <a:rPr lang="de-DE" altLang="de-DE" sz="1400" smtClean="0"/>
              <a:pPr>
                <a:spcBef>
                  <a:spcPct val="0"/>
                </a:spcBef>
              </a:pPr>
              <a:t>3</a:t>
            </a:fld>
            <a:endParaRPr lang="de-DE" altLang="de-DE" sz="1400"/>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322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1A8BC-3CF7-4CC4-AD35-1C980AD131A1}" type="slidenum">
              <a:rPr lang="de-DE" altLang="de-DE" sz="1400" smtClean="0"/>
              <a:pPr>
                <a:spcBef>
                  <a:spcPct val="0"/>
                </a:spcBef>
              </a:pPr>
              <a:t>4</a:t>
            </a:fld>
            <a:endParaRPr lang="de-DE" altLang="de-DE" sz="1400"/>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322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0C14C-2FD8-4817-A59D-3F08E240547A}" type="slidenum">
              <a:rPr lang="de-DE" altLang="de-DE" sz="1400" smtClean="0"/>
              <a:pPr>
                <a:spcBef>
                  <a:spcPct val="0"/>
                </a:spcBef>
              </a:pPr>
              <a:t>5</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97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0C14C-2FD8-4817-A59D-3F08E240547A}" type="slidenum">
              <a:rPr lang="de-DE" altLang="de-DE" sz="1400" smtClean="0"/>
              <a:pPr>
                <a:spcBef>
                  <a:spcPct val="0"/>
                </a:spcBef>
              </a:pPr>
              <a:t>6</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9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0C14C-2FD8-4817-A59D-3F08E240547A}" type="slidenum">
              <a:rPr lang="de-DE" altLang="de-DE" sz="1400" smtClean="0"/>
              <a:pPr>
                <a:spcBef>
                  <a:spcPct val="0"/>
                </a:spcBef>
              </a:pPr>
              <a:t>7</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97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0C14C-2FD8-4817-A59D-3F08E240547A}" type="slidenum">
              <a:rPr lang="de-DE" altLang="de-DE" sz="1400" smtClean="0"/>
              <a:pPr>
                <a:spcBef>
                  <a:spcPct val="0"/>
                </a:spcBef>
              </a:pPr>
              <a:t>8</a:t>
            </a:fld>
            <a:endParaRPr lang="de-DE" altLang="de-DE" sz="1400"/>
          </a:p>
        </p:txBody>
      </p:sp>
      <p:sp>
        <p:nvSpPr>
          <p:cNvPr id="32771" name="Rectangle 2"/>
          <p:cNvSpPr>
            <a:spLocks noGrp="1" noRot="1" noChangeAspect="1" noChangeArrowheads="1" noTextEdit="1"/>
          </p:cNvSpPr>
          <p:nvPr>
            <p:ph type="sldImg"/>
          </p:nvPr>
        </p:nvSpPr>
        <p:spPr>
          <a:xfrm>
            <a:off x="141288" y="768350"/>
            <a:ext cx="6821487"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97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29DF9C-3222-48B0-89CA-43E1E9B8D7B1}" type="slidenum">
              <a:rPr lang="de-DE" altLang="de-DE" sz="1400" smtClean="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313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EFBCD-94B2-48A6-8DD4-0AA90473E188}" type="slidenum">
              <a:rPr lang="de-DE" altLang="de-DE" sz="1400" smtClean="0"/>
              <a:pPr>
                <a:spcBef>
                  <a:spcPct val="0"/>
                </a:spcBef>
              </a:pPr>
              <a:t>10</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958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EFBCD-94B2-48A6-8DD4-0AA90473E188}" type="slidenum">
              <a:rPr lang="de-DE" altLang="de-DE" sz="1400" smtClean="0"/>
              <a:pPr>
                <a:spcBef>
                  <a:spcPct val="0"/>
                </a:spcBef>
              </a:pPr>
              <a:t>11</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958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EFBCD-94B2-48A6-8DD4-0AA90473E188}" type="slidenum">
              <a:rPr lang="de-DE" altLang="de-DE" sz="1400" smtClean="0"/>
              <a:pPr>
                <a:spcBef>
                  <a:spcPct val="0"/>
                </a:spcBef>
              </a:pPr>
              <a:t>12</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958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9E4BE6-BEEE-4BE8-84F0-BC2F1D196BB6}" type="slidenum">
              <a:rPr lang="de-DE" altLang="de-DE" sz="1400" smtClean="0"/>
              <a:pPr>
                <a:spcBef>
                  <a:spcPct val="0"/>
                </a:spcBef>
              </a:pPr>
              <a:t>13</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559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DA54D1-9396-457E-B327-A1634EE273F2}" type="slidenum">
              <a:rPr lang="de-DE" altLang="de-DE" sz="1400" smtClean="0"/>
              <a:pPr>
                <a:spcBef>
                  <a:spcPct val="0"/>
                </a:spcBef>
              </a:pPr>
              <a:t>14</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217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9DA05A-66D8-4F5A-9076-2A5466521EDB}" type="slidenum">
              <a:rPr lang="de-DE" altLang="de-DE" sz="1400" smtClean="0"/>
              <a:pPr>
                <a:spcBef>
                  <a:spcPct val="0"/>
                </a:spcBef>
              </a:pPr>
              <a:t>15</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7541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5FD5B7-D249-430D-A810-1F6268DBDB24}" type="slidenum">
              <a:rPr lang="de-DE" altLang="de-DE" sz="1400" smtClean="0"/>
              <a:pPr>
                <a:spcBef>
                  <a:spcPct val="0"/>
                </a:spcBef>
              </a:pPr>
              <a:t>16</a:t>
            </a:fld>
            <a:endParaRPr lang="de-DE" altLang="de-DE" sz="1400"/>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424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1B458D-6EB1-47E1-8869-17B068F73C61}" type="slidenum">
              <a:rPr lang="de-DE" altLang="de-DE" sz="1400" smtClean="0"/>
              <a:pPr>
                <a:spcBef>
                  <a:spcPct val="0"/>
                </a:spcBef>
              </a:pPr>
              <a:t>17</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0240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1B458D-6EB1-47E1-8869-17B068F73C61}" type="slidenum">
              <a:rPr lang="de-DE" altLang="de-DE" sz="1400" smtClean="0"/>
              <a:pPr>
                <a:spcBef>
                  <a:spcPct val="0"/>
                </a:spcBef>
              </a:pPr>
              <a:t>18</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0240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3C8450-FB20-4731-866B-70376F08A188}" type="slidenum">
              <a:rPr lang="de-DE" altLang="de-DE" sz="1400" smtClean="0"/>
              <a:pPr>
                <a:spcBef>
                  <a:spcPct val="0"/>
                </a:spcBef>
              </a:pPr>
              <a:t>19</a:t>
            </a:fld>
            <a:endParaRPr lang="de-DE" altLang="de-DE" sz="14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5161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5BF3-1C37-4D29-BB7D-9C0B3BAB0191}" type="slidenum">
              <a:rPr lang="de-DE" altLang="de-DE" sz="1400" smtClean="0"/>
              <a:pPr>
                <a:spcBef>
                  <a:spcPct val="0"/>
                </a:spcBef>
              </a:pPr>
              <a:t>20</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66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5BF3-1C37-4D29-BB7D-9C0B3BAB0191}" type="slidenum">
              <a:rPr lang="de-DE" altLang="de-DE" sz="1400" smtClean="0"/>
              <a:pPr>
                <a:spcBef>
                  <a:spcPct val="0"/>
                </a:spcBef>
              </a:pPr>
              <a:t>21</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66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5BF3-1C37-4D29-BB7D-9C0B3BAB0191}" type="slidenum">
              <a:rPr lang="de-DE" altLang="de-DE" sz="1400" smtClean="0"/>
              <a:pPr>
                <a:spcBef>
                  <a:spcPct val="0"/>
                </a:spcBef>
              </a:pPr>
              <a:t>22</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66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5BF3-1C37-4D29-BB7D-9C0B3BAB0191}" type="slidenum">
              <a:rPr lang="de-DE" altLang="de-DE" sz="1400" smtClean="0"/>
              <a:pPr>
                <a:spcBef>
                  <a:spcPct val="0"/>
                </a:spcBef>
              </a:pPr>
              <a:t>23</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66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4617EA-B5E2-409D-8894-3519DEC94A16}" type="slidenum">
              <a:rPr lang="de-DE" altLang="de-DE" sz="1400" smtClean="0"/>
              <a:pPr>
                <a:spcBef>
                  <a:spcPct val="0"/>
                </a:spcBef>
              </a:pPr>
              <a:t>24</a:t>
            </a:fld>
            <a:endParaRPr lang="de-DE" altLang="de-DE" sz="1400"/>
          </a:p>
        </p:txBody>
      </p:sp>
      <p:sp>
        <p:nvSpPr>
          <p:cNvPr id="65539" name="Rectangle 2"/>
          <p:cNvSpPr>
            <a:spLocks noGrp="1" noRot="1" noChangeAspect="1" noChangeArrowheads="1" noTextEdit="1"/>
          </p:cNvSpPr>
          <p:nvPr>
            <p:ph type="sldImg"/>
          </p:nvPr>
        </p:nvSpPr>
        <p:spPr>
          <a:xfrm>
            <a:off x="141288" y="768350"/>
            <a:ext cx="6821487"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050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C5867-FFB9-4F53-989D-79549F7F29A4}" type="slidenum">
              <a:rPr lang="de-DE" altLang="de-DE" sz="1400" smtClean="0"/>
              <a:pPr>
                <a:spcBef>
                  <a:spcPct val="0"/>
                </a:spcBef>
              </a:pPr>
              <a:t>25</a:t>
            </a:fld>
            <a:endParaRPr lang="de-DE" altLang="de-DE" sz="1400"/>
          </a:p>
        </p:txBody>
      </p:sp>
      <p:sp>
        <p:nvSpPr>
          <p:cNvPr id="67587" name="Rectangle 2"/>
          <p:cNvSpPr>
            <a:spLocks noGrp="1" noRot="1" noChangeAspect="1" noChangeArrowheads="1" noTextEdit="1"/>
          </p:cNvSpPr>
          <p:nvPr>
            <p:ph type="sldImg"/>
          </p:nvPr>
        </p:nvSpPr>
        <p:spPr>
          <a:xfrm>
            <a:off x="141288" y="768350"/>
            <a:ext cx="6821487"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8647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407BCE-07B9-41E2-884E-B65D91F2D840}" type="slidenum">
              <a:rPr lang="de-DE" altLang="de-DE" sz="1400" smtClean="0"/>
              <a:pPr>
                <a:spcBef>
                  <a:spcPct val="0"/>
                </a:spcBef>
              </a:pPr>
              <a:t>26</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4155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EB35BB-369F-41C2-B41A-4653677B371A}" type="slidenum">
              <a:rPr lang="de-DE" altLang="de-DE" sz="1400" smtClean="0"/>
              <a:pPr>
                <a:spcBef>
                  <a:spcPct val="0"/>
                </a:spcBef>
              </a:pPr>
              <a:t>27</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8889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9324C-41CF-4A94-B878-BAB964D38EF5}" type="slidenum">
              <a:rPr lang="de-DE" altLang="de-DE" sz="1400" smtClean="0"/>
              <a:pPr>
                <a:spcBef>
                  <a:spcPct val="0"/>
                </a:spcBef>
              </a:pPr>
              <a:t>28</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7981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137B72-2350-43B1-B60F-266BA0EB34F2}" type="slidenum">
              <a:rPr lang="de-DE" altLang="de-DE" sz="1400" smtClean="0"/>
              <a:pPr>
                <a:spcBef>
                  <a:spcPct val="0"/>
                </a:spcBef>
              </a:pPr>
              <a:t>29</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240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511E7E-B569-4CFC-AA2C-93863157631F}" type="slidenum">
              <a:rPr lang="de-DE" altLang="de-DE" sz="1400" smtClean="0"/>
              <a:pPr>
                <a:spcBef>
                  <a:spcPct val="0"/>
                </a:spcBef>
              </a:pPr>
              <a:t>30</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7215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B4DDD6-4BA9-49AD-930D-AD8D04036C6A}" type="slidenum">
              <a:rPr lang="de-DE" altLang="de-DE" sz="1400" smtClean="0"/>
              <a:pPr>
                <a:spcBef>
                  <a:spcPct val="0"/>
                </a:spcBef>
              </a:pPr>
              <a:t>31</a:t>
            </a:fld>
            <a:endParaRPr lang="de-DE" altLang="de-DE" sz="1400"/>
          </a:p>
        </p:txBody>
      </p:sp>
      <p:sp>
        <p:nvSpPr>
          <p:cNvPr id="79875" name="Rectangle 2"/>
          <p:cNvSpPr>
            <a:spLocks noGrp="1" noRot="1" noChangeAspect="1" noChangeArrowheads="1" noTextEdit="1"/>
          </p:cNvSpPr>
          <p:nvPr>
            <p:ph type="sldImg"/>
          </p:nvPr>
        </p:nvSpPr>
        <p:spPr>
          <a:xfrm>
            <a:off x="141288" y="768350"/>
            <a:ext cx="6821487"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5725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85E4D-4368-48E2-B8CB-E1106A1F6E73}" type="slidenum">
              <a:rPr lang="de-DE" altLang="de-DE" sz="1400" smtClean="0"/>
              <a:pPr>
                <a:spcBef>
                  <a:spcPct val="0"/>
                </a:spcBef>
              </a:pPr>
              <a:t>32</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8118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081084-E71F-47D0-A7BB-EC8F691D5C1A}" type="slidenum">
              <a:rPr lang="de-DE" altLang="de-DE" sz="1400" smtClean="0"/>
              <a:pPr>
                <a:spcBef>
                  <a:spcPct val="0"/>
                </a:spcBef>
              </a:pPr>
              <a:t>33</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4570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3124E1-51B4-46AE-B1B8-43862521424C}" type="slidenum">
              <a:rPr lang="de-DE" altLang="de-DE" sz="1400" smtClean="0"/>
              <a:pPr>
                <a:spcBef>
                  <a:spcPct val="0"/>
                </a:spcBef>
              </a:pPr>
              <a:t>35</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0299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43854D-71C5-4D11-9466-874E24BC8F39}" type="slidenum">
              <a:rPr lang="de-DE" altLang="de-DE" sz="1400" smtClean="0"/>
              <a:pPr>
                <a:spcBef>
                  <a:spcPct val="0"/>
                </a:spcBef>
              </a:pPr>
              <a:t>36</a:t>
            </a:fld>
            <a:endParaRPr lang="de-DE" altLang="de-DE" sz="1400"/>
          </a:p>
        </p:txBody>
      </p:sp>
      <p:sp>
        <p:nvSpPr>
          <p:cNvPr id="8909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36655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F81C79-15AA-4A57-9ED6-76309B3C1A3E}" type="slidenum">
              <a:rPr lang="de-DE" altLang="de-DE" sz="1400" smtClean="0"/>
              <a:pPr>
                <a:spcBef>
                  <a:spcPct val="0"/>
                </a:spcBef>
              </a:pPr>
              <a:t>37</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5334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CA79F6-E66C-4CB6-82F9-4935818A9510}" type="slidenum">
              <a:rPr lang="de-DE" altLang="de-DE" sz="1400" smtClean="0"/>
              <a:pPr>
                <a:spcBef>
                  <a:spcPct val="0"/>
                </a:spcBef>
              </a:pPr>
              <a:t>38</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9610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D3DA44-D507-4707-A368-2A8AE3DDDF8A}" type="slidenum">
              <a:rPr lang="de-DE" altLang="de-DE" sz="1400" smtClean="0"/>
              <a:pPr>
                <a:spcBef>
                  <a:spcPct val="0"/>
                </a:spcBef>
              </a:pPr>
              <a:t>39</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839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24D76A-2822-4C5F-B162-8C727393D33C}" type="slidenum">
              <a:rPr lang="de-DE" altLang="de-DE" sz="1400" smtClean="0"/>
              <a:pPr>
                <a:spcBef>
                  <a:spcPct val="0"/>
                </a:spcBef>
              </a:pPr>
              <a:t>40</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217982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1CBB20-AB6E-43C1-8D19-BA7667F8A0DE}" type="slidenum">
              <a:rPr lang="de-DE" altLang="de-DE" sz="1400" smtClean="0"/>
              <a:pPr>
                <a:spcBef>
                  <a:spcPct val="0"/>
                </a:spcBef>
              </a:pPr>
              <a:t>41</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05851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FFE6EC-0FA1-4CEA-B51E-F79216679286}" type="slidenum">
              <a:rPr lang="de-DE" altLang="de-DE" sz="1400" smtClean="0"/>
              <a:pPr>
                <a:spcBef>
                  <a:spcPct val="0"/>
                </a:spcBef>
              </a:pPr>
              <a:t>42</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5408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BB4BE-1F5F-49F7-B9D7-64E7C69915F3}" type="slidenum">
              <a:rPr lang="de-DE" altLang="de-DE" sz="1400" smtClean="0"/>
              <a:pPr>
                <a:spcBef>
                  <a:spcPct val="0"/>
                </a:spcBef>
              </a:pPr>
              <a:t>43</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416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19A575-2C5A-4734-A75A-DA18933FB028}" type="slidenum">
              <a:rPr lang="de-DE" altLang="de-DE" sz="1400" smtClean="0"/>
              <a:pPr>
                <a:spcBef>
                  <a:spcPct val="0"/>
                </a:spcBef>
              </a:pPr>
              <a:t>44</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6023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D3E88C-A775-4500-A840-705A2584664D}" type="slidenum">
              <a:rPr lang="de-DE" altLang="de-DE" sz="1400" smtClean="0"/>
              <a:pPr>
                <a:spcBef>
                  <a:spcPct val="0"/>
                </a:spcBef>
              </a:pPr>
              <a:t>45</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843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5ED980-B40F-47E9-8CBA-86C0017E693E}" type="slidenum">
              <a:rPr lang="de-DE" altLang="de-DE" sz="1400" smtClean="0"/>
              <a:pPr>
                <a:spcBef>
                  <a:spcPct val="0"/>
                </a:spcBef>
              </a:pPr>
              <a:t>46</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909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F0CE8E-856D-4666-B1F4-EB02567F1E2E}" type="slidenum">
              <a:rPr lang="de-DE" altLang="de-DE" sz="1400" smtClean="0"/>
              <a:pPr>
                <a:spcBef>
                  <a:spcPct val="0"/>
                </a:spcBef>
              </a:pPr>
              <a:t>47</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51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D65A25-8A16-4E7F-9093-08F320D1F275}" type="slidenum">
              <a:rPr lang="de-DE" altLang="de-DE" sz="1400" smtClean="0"/>
              <a:pPr>
                <a:spcBef>
                  <a:spcPct val="0"/>
                </a:spcBef>
              </a:pPr>
              <a:t>48</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77304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B2329-1F5D-4657-B633-AB6007B28A3C}" type="slidenum">
              <a:rPr lang="de-DE" altLang="de-DE" sz="1400" smtClean="0"/>
              <a:pPr>
                <a:spcBef>
                  <a:spcPct val="0"/>
                </a:spcBef>
              </a:pPr>
              <a:t>49</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90848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7D6F2A-E42E-4B74-9458-928800DC7BC4}" type="slidenum">
              <a:rPr lang="de-DE" altLang="de-DE" sz="1400" smtClean="0"/>
              <a:pPr>
                <a:spcBef>
                  <a:spcPct val="0"/>
                </a:spcBef>
              </a:pPr>
              <a:t>50</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301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24BA6-0B07-47EB-B3A5-EC08FD98D39C}" type="slidenum">
              <a:rPr lang="de-DE" altLang="de-DE" sz="1400" smtClean="0"/>
              <a:pPr>
                <a:spcBef>
                  <a:spcPct val="0"/>
                </a:spcBef>
              </a:pPr>
              <a:t>51</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3022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86DE94-4170-47F4-A70F-E986E44A1F2C}" type="slidenum">
              <a:rPr lang="de-DE" altLang="de-DE" sz="1400" smtClean="0"/>
              <a:pPr>
                <a:spcBef>
                  <a:spcPct val="0"/>
                </a:spcBef>
              </a:pPr>
              <a:t>52</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0040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BD0B0-EEA2-4B82-A572-C4730478464B}" type="slidenum">
              <a:rPr lang="de-DE" altLang="de-DE" sz="1400" smtClean="0"/>
              <a:pPr>
                <a:spcBef>
                  <a:spcPct val="0"/>
                </a:spcBef>
              </a:pPr>
              <a:t>53</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3358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68EF5B-514D-41A5-8B0B-73D2FF1537C2}" type="slidenum">
              <a:rPr lang="de-DE" altLang="de-DE" sz="1400" smtClean="0"/>
              <a:pPr>
                <a:spcBef>
                  <a:spcPct val="0"/>
                </a:spcBef>
              </a:pPr>
              <a:t>54</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1302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243057-3CB8-4FC7-BBDE-B76AD95DE793}" type="slidenum">
              <a:rPr lang="de-DE" altLang="de-DE" sz="1400" smtClean="0"/>
              <a:pPr>
                <a:spcBef>
                  <a:spcPct val="0"/>
                </a:spcBef>
              </a:pPr>
              <a:t>55</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9744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1FA89C-A114-40FB-9E92-1B307184D390}" type="slidenum">
              <a:rPr lang="de-DE" altLang="de-DE" sz="1400" smtClean="0"/>
              <a:pPr>
                <a:spcBef>
                  <a:spcPct val="0"/>
                </a:spcBef>
              </a:pPr>
              <a:t>56</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2420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96CD5-2321-4D0B-9767-551A6A8B7BD9}" type="slidenum">
              <a:rPr lang="de-DE" altLang="de-DE" sz="1400" smtClean="0"/>
              <a:pPr>
                <a:spcBef>
                  <a:spcPct val="0"/>
                </a:spcBef>
              </a:pPr>
              <a:t>57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0112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A6F27-BC08-4638-B87D-3DF582C340F4}" type="slidenum">
              <a:rPr lang="de-DE" altLang="de-DE" sz="1400" smtClean="0"/>
              <a:pPr>
                <a:spcBef>
                  <a:spcPct val="0"/>
                </a:spcBef>
              </a:pPr>
              <a:t>58</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826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38D418-F281-4374-B026-B9E44544CB5C}" type="slidenum">
              <a:rPr lang="de-DE" altLang="de-DE" sz="1400" smtClean="0"/>
              <a:pPr>
                <a:spcBef>
                  <a:spcPct val="0"/>
                </a:spcBef>
              </a:pPr>
              <a:t>59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65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38D418-F281-4374-B026-B9E44544CB5C}" type="slidenum">
              <a:rPr lang="de-DE" altLang="de-DE" sz="1400" smtClean="0"/>
              <a:pPr>
                <a:spcBef>
                  <a:spcPct val="0"/>
                </a:spcBef>
              </a:pPr>
              <a:t>60</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651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38D418-F281-4374-B026-B9E44544CB5C}" type="slidenum">
              <a:rPr lang="de-DE" altLang="de-DE" sz="1400" smtClean="0"/>
              <a:pPr>
                <a:spcBef>
                  <a:spcPct val="0"/>
                </a:spcBef>
              </a:pPr>
              <a:t>61</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651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38D418-F281-4374-B026-B9E44544CB5C}" type="slidenum">
              <a:rPr lang="de-DE" altLang="de-DE" sz="1400" smtClean="0"/>
              <a:pPr>
                <a:spcBef>
                  <a:spcPct val="0"/>
                </a:spcBef>
              </a:pPr>
              <a:t>62</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651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38D418-F281-4374-B026-B9E44544CB5C}" type="slidenum">
              <a:rPr lang="de-DE" altLang="de-DE" sz="1400" smtClean="0"/>
              <a:pPr>
                <a:spcBef>
                  <a:spcPct val="0"/>
                </a:spcBef>
              </a:pPr>
              <a:t>63</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651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34E3F3-0B69-4192-94E7-F1AA28AFF767}" type="slidenum">
              <a:rPr lang="de-DE" altLang="de-DE" sz="1400" smtClean="0"/>
              <a:pPr>
                <a:spcBef>
                  <a:spcPct val="0"/>
                </a:spcBef>
              </a:pPr>
              <a:t>64</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631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34E3F3-0B69-4192-94E7-F1AA28AFF767}" type="slidenum">
              <a:rPr lang="de-DE" altLang="de-DE" sz="1400" smtClean="0"/>
              <a:pPr>
                <a:spcBef>
                  <a:spcPct val="0"/>
                </a:spcBef>
              </a:pPr>
              <a:t>65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631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34E3F3-0B69-4192-94E7-F1AA28AFF767}" type="slidenum">
              <a:rPr lang="de-DE" altLang="de-DE" sz="1400" smtClean="0"/>
              <a:pPr>
                <a:spcBef>
                  <a:spcPct val="0"/>
                </a:spcBef>
              </a:pPr>
              <a:t>66</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631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B9FA5-2803-4803-92CC-59F5F7F8454A}" type="slidenum">
              <a:rPr lang="de-DE" altLang="de-DE" sz="1400" smtClean="0"/>
              <a:pPr>
                <a:spcBef>
                  <a:spcPct val="0"/>
                </a:spcBef>
              </a:pPr>
              <a:t>68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49930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a:pPr>
                <a:spcBef>
                  <a:spcPct val="0"/>
                </a:spcBef>
              </a:pPr>
              <a:t>69</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a:pPr>
                <a:spcBef>
                  <a:spcPct val="0"/>
                </a:spcBef>
              </a:pPr>
              <a:t>70</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a:pPr>
                <a:spcBef>
                  <a:spcPct val="0"/>
                </a:spcBef>
              </a:pPr>
              <a:t>71</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a:pPr>
                <a:spcBef>
                  <a:spcPct val="0"/>
                </a:spcBef>
              </a:pPr>
              <a:t>72</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73</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74</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a:pPr>
                <a:spcBef>
                  <a:spcPct val="0"/>
                </a:spcBef>
              </a:pPr>
              <a:t>75</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76</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77</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F7DFBF0-40EA-415A-9528-55E4682F8C1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7 – Jumping to Conclusions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4B37B2C-F8EB-48B8-B136-3F374C0FDF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6E78E04-DA43-4644-ABA4-1E551C86B33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F7DFBF0-40EA-415A-9528-55E4682F8C1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F7DFBF0-40EA-415A-9528-55E4682F8C1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90DC2BE-C147-4D3A-BB73-32C49456CE8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D75987B-C3A6-49B4-9921-B82071D2038C}"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7 – Jumping to Conclusions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F7DFBF0-40EA-415A-9528-55E4682F8C1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B – </a:t>
            </a:r>
            <a:r>
              <a:rPr lang="en-US" dirty="0"/>
              <a:t>Jumping to Conclusions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93481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algn="l" eaLnBrk="1" hangingPunct="1"/>
            <a:r>
              <a:rPr lang="en-US" altLang="de-DE" sz="2400" dirty="0">
                <a:solidFill>
                  <a:srgbClr val="333333"/>
                </a:solidFill>
                <a:latin typeface="Calibri Light"/>
              </a:rPr>
              <a:t>We often draw conclusions without knowing the full truth.</a:t>
            </a:r>
          </a:p>
          <a:p>
            <a:pPr marL="342900" indent="-342900" algn="l" eaLnBrk="1" hangingPunct="1">
              <a:buClr>
                <a:srgbClr val="000000"/>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 </a:t>
            </a:r>
            <a:r>
              <a:rPr lang="en-US" altLang="de-DE" sz="2400" dirty="0">
                <a:solidFill>
                  <a:srgbClr val="FFFFFF"/>
                </a:solidFill>
                <a:latin typeface="Calibri Light"/>
              </a:rPr>
              <a:t>saving time, makes one feel safe, may appear determined and competent to </a:t>
            </a:r>
            <a:r>
              <a:rPr lang="en-US" altLang="de-DE" sz="2400">
                <a:solidFill>
                  <a:srgbClr val="FFFFFF"/>
                </a:solidFill>
                <a:latin typeface="Calibri Light"/>
              </a:rPr>
              <a:t>others (“A </a:t>
            </a:r>
            <a:r>
              <a:rPr lang="en-US" altLang="de-DE" sz="2400" dirty="0">
                <a:solidFill>
                  <a:srgbClr val="FFFFFF"/>
                </a:solidFill>
                <a:latin typeface="Calibri Light"/>
              </a:rPr>
              <a:t>wrong decision is better than </a:t>
            </a:r>
            <a:r>
              <a:rPr lang="en-US" altLang="de-DE" sz="2400">
                <a:solidFill>
                  <a:srgbClr val="FFFFFF"/>
                </a:solidFill>
                <a:latin typeface="Calibri Light"/>
              </a:rPr>
              <a:t>no decision”).</a:t>
            </a:r>
            <a:endParaRPr lang="en-US" altLang="de-DE" sz="2400" dirty="0">
              <a:solidFill>
                <a:srgbClr val="FFFFFF"/>
              </a:solidFill>
              <a:latin typeface="Calibri Light"/>
            </a:endParaRPr>
          </a:p>
          <a:p>
            <a:pPr marL="342900" indent="-342900" algn="l" eaLnBrk="1" hangingPunct="1">
              <a:buClr>
                <a:srgbClr val="333333"/>
              </a:buClr>
              <a:buFont typeface="WingDings"/>
              <a:buChar char=""/>
            </a:pPr>
            <a:r>
              <a:rPr lang="en-US" altLang="de-DE" sz="2400" dirty="0">
                <a:solidFill>
                  <a:srgbClr val="333333"/>
                </a:solidFill>
                <a:latin typeface="Calibri Light"/>
              </a:rPr>
              <a:t>Disadvantages: </a:t>
            </a:r>
            <a:r>
              <a:rPr lang="en-US" altLang="de-DE" sz="2400" dirty="0">
                <a:solidFill>
                  <a:srgbClr val="004992"/>
                </a:solidFill>
                <a:latin typeface="Calibri Light"/>
              </a:rPr>
              <a:t>???</a:t>
            </a:r>
            <a:r>
              <a:rPr lang="en-US" altLang="de-DE" sz="2400" dirty="0">
                <a:solidFill>
                  <a:srgbClr val="FFFFFF"/>
                </a:solidFill>
                <a:latin typeface="Calibri Light"/>
              </a:rPr>
              <a:t> risk of making an incorrect and dangerous decision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algn="l" eaLnBrk="1" hangingPunct="1"/>
            <a:r>
              <a:rPr lang="en-US" altLang="de-DE" sz="2400" dirty="0">
                <a:solidFill>
                  <a:srgbClr val="333333"/>
                </a:solidFill>
                <a:latin typeface="Calibri Light"/>
              </a:rPr>
              <a:t>We often draw conclusions without knowing the full truth.</a:t>
            </a:r>
          </a:p>
          <a:p>
            <a:pPr marL="342900" indent="-342900" algn="l" eaLnBrk="1" hangingPunct="1">
              <a:buClr>
                <a:srgbClr val="333333"/>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saving time, makes one feel safe, may appear determined and competent to </a:t>
            </a:r>
            <a:r>
              <a:rPr lang="en-US" altLang="de-DE" sz="2400">
                <a:solidFill>
                  <a:srgbClr val="004992"/>
                </a:solidFill>
                <a:latin typeface="Calibri Light"/>
              </a:rPr>
              <a:t>others (“A </a:t>
            </a:r>
            <a:r>
              <a:rPr lang="en-US" altLang="de-DE" sz="2400" dirty="0">
                <a:solidFill>
                  <a:srgbClr val="004992"/>
                </a:solidFill>
                <a:latin typeface="Calibri Light"/>
              </a:rPr>
              <a:t>wrong decision is better than </a:t>
            </a:r>
            <a:r>
              <a:rPr lang="en-US" altLang="de-DE" sz="2400">
                <a:solidFill>
                  <a:srgbClr val="004992"/>
                </a:solidFill>
                <a:latin typeface="Calibri Light"/>
              </a:rPr>
              <a:t>no decision”).</a:t>
            </a:r>
            <a:endParaRPr lang="en-US" altLang="de-DE" sz="2400" dirty="0">
              <a:solidFill>
                <a:srgbClr val="004992"/>
              </a:solidFill>
              <a:latin typeface="Calibri Light"/>
            </a:endParaRPr>
          </a:p>
          <a:p>
            <a:pPr marL="342900" indent="-342900">
              <a:buClr>
                <a:srgbClr val="333333"/>
              </a:buClr>
              <a:buFont typeface="WingDings"/>
              <a:buChar char=""/>
            </a:pPr>
            <a:r>
              <a:rPr lang="en-US" altLang="de-DE" sz="2400" dirty="0">
                <a:solidFill>
                  <a:srgbClr val="333333"/>
                </a:solidFill>
                <a:latin typeface="Calibri Light"/>
              </a:rPr>
              <a:t>Disadvantages: </a:t>
            </a:r>
            <a:r>
              <a:rPr lang="en-US" altLang="de-DE" sz="2400" dirty="0">
                <a:solidFill>
                  <a:srgbClr val="004992"/>
                </a:solidFill>
                <a:latin typeface="Calibri Light"/>
              </a:rPr>
              <a:t>???</a:t>
            </a:r>
            <a:r>
              <a:rPr lang="en-US" altLang="de-DE" sz="2400" dirty="0">
                <a:solidFill>
                  <a:srgbClr val="FFFFFF"/>
                </a:solidFill>
                <a:latin typeface="Calibri Light"/>
              </a:rPr>
              <a:t> risk of making an incorrect and dangerous decision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a:t>
            </a:fld>
            <a:endParaRPr lang="de-DE" altLang="de-DE"/>
          </a:p>
        </p:txBody>
      </p:sp>
    </p:spTree>
    <p:extLst>
      <p:ext uri="{BB962C8B-B14F-4D97-AF65-F5344CB8AC3E}">
        <p14:creationId xmlns:p14="http://schemas.microsoft.com/office/powerpoint/2010/main" val="3276189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noAutofit/>
          </a:bodyPr>
          <a:lstStyle/>
          <a:p>
            <a:pPr algn="l" eaLnBrk="1" hangingPunct="1"/>
            <a:r>
              <a:rPr lang="en-US" altLang="de-DE" sz="2400" dirty="0">
                <a:solidFill>
                  <a:srgbClr val="333333"/>
                </a:solidFill>
                <a:latin typeface="Calibri Light"/>
              </a:rPr>
              <a:t>We often draw conclusions without knowing the full truth.</a:t>
            </a:r>
          </a:p>
          <a:p>
            <a:pPr marL="342900" indent="-342900" algn="l" eaLnBrk="1" hangingPunct="1">
              <a:buClr>
                <a:srgbClr val="333333"/>
              </a:buClr>
              <a:buFont typeface="WingDings"/>
              <a:buChar char=""/>
            </a:pPr>
            <a:r>
              <a:rPr lang="en-US" altLang="de-DE" sz="2400" dirty="0">
                <a:solidFill>
                  <a:srgbClr val="333333"/>
                </a:solidFill>
                <a:latin typeface="Calibri Light"/>
              </a:rPr>
              <a:t>Reasons/advantages: </a:t>
            </a:r>
            <a:r>
              <a:rPr lang="en-US" altLang="de-DE" sz="2400" dirty="0">
                <a:solidFill>
                  <a:srgbClr val="004992"/>
                </a:solidFill>
                <a:latin typeface="Calibri Light"/>
              </a:rPr>
              <a:t>saving time, makes one feel safe, may appear determined and competent to </a:t>
            </a:r>
            <a:r>
              <a:rPr lang="en-US" altLang="de-DE" sz="2400">
                <a:solidFill>
                  <a:srgbClr val="004992"/>
                </a:solidFill>
                <a:latin typeface="Calibri Light"/>
              </a:rPr>
              <a:t>others (“A </a:t>
            </a:r>
            <a:r>
              <a:rPr lang="en-US" altLang="de-DE" sz="2400" dirty="0">
                <a:solidFill>
                  <a:srgbClr val="004992"/>
                </a:solidFill>
                <a:latin typeface="Calibri Light"/>
              </a:rPr>
              <a:t>wrong decision is better than </a:t>
            </a:r>
            <a:r>
              <a:rPr lang="en-US" altLang="de-DE" sz="2400">
                <a:solidFill>
                  <a:srgbClr val="004992"/>
                </a:solidFill>
                <a:latin typeface="Calibri Light"/>
              </a:rPr>
              <a:t>no decision”).</a:t>
            </a:r>
            <a:endParaRPr lang="en-US" altLang="de-DE" sz="2400" dirty="0">
              <a:solidFill>
                <a:srgbClr val="004992"/>
              </a:solidFill>
              <a:latin typeface="Calibri Light"/>
            </a:endParaRPr>
          </a:p>
          <a:p>
            <a:pPr marL="342900" indent="-342900" algn="l" eaLnBrk="1" hangingPunct="1">
              <a:buClr>
                <a:srgbClr val="333333"/>
              </a:buClr>
              <a:buFont typeface="WingDings"/>
              <a:buChar char=""/>
            </a:pPr>
            <a:r>
              <a:rPr lang="en-US" altLang="de-DE" sz="2400" dirty="0">
                <a:solidFill>
                  <a:srgbClr val="333333"/>
                </a:solidFill>
                <a:latin typeface="Calibri Light"/>
              </a:rPr>
              <a:t>Disadvantages: </a:t>
            </a:r>
            <a:r>
              <a:rPr lang="en-US" altLang="de-DE" sz="2400" dirty="0">
                <a:solidFill>
                  <a:srgbClr val="004992"/>
                </a:solidFill>
                <a:latin typeface="Calibri Light"/>
              </a:rPr>
              <a:t>risk of making an incorrect and dangerous decision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a:t>
            </a:fld>
            <a:endParaRPr lang="de-DE" altLang="de-DE"/>
          </a:p>
        </p:txBody>
      </p:sp>
    </p:spTree>
    <p:extLst>
      <p:ext uri="{BB962C8B-B14F-4D97-AF65-F5344CB8AC3E}">
        <p14:creationId xmlns:p14="http://schemas.microsoft.com/office/powerpoint/2010/main" val="2850684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situations/When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3188413964"/>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a:t>
                      </a:r>
                      <a:r>
                        <a:rPr kumimoji="0" lang="en-US" sz="2000" b="0" i="0" u="none" strike="noStrike" cap="none" normalizeH="0" baseline="0" dirty="0" err="1">
                          <a:ln>
                            <a:noFill/>
                          </a:ln>
                          <a:solidFill>
                            <a:srgbClr val="333333"/>
                          </a:solidFill>
                          <a:effectLst/>
                          <a:latin typeface="Calibri Light"/>
                          <a:cs typeface="Times New Roman" pitchFamily="18" charset="0"/>
                        </a:rPr>
                        <a:t>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situations/When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514609471"/>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a:t>
                      </a:r>
                      <a:r>
                        <a:rPr kumimoji="0" lang="en-US" sz="2000" b="0" i="0" u="none" strike="noStrike" cap="none" normalizeH="0" baseline="0" dirty="0" err="1">
                          <a:ln>
                            <a:noFill/>
                          </a:ln>
                          <a:solidFill>
                            <a:srgbClr val="333333"/>
                          </a:solidFill>
                          <a:effectLst/>
                          <a:latin typeface="Calibri Light"/>
                          <a:cs typeface="Times New Roman" pitchFamily="18" charset="0"/>
                        </a:rPr>
                        <a:t>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97740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situations/When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7</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3122219882"/>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a:t>
                      </a:r>
                      <a:r>
                        <a:rPr kumimoji="0" lang="en-US" sz="2000" b="0" i="0" u="none" strike="noStrike" cap="none" normalizeH="0" baseline="0" dirty="0" err="1">
                          <a:ln>
                            <a:noFill/>
                          </a:ln>
                          <a:solidFill>
                            <a:srgbClr val="333333"/>
                          </a:solidFill>
                          <a:effectLst/>
                          <a:latin typeface="Calibri Light"/>
                          <a:cs typeface="Times New Roman" pitchFamily="18" charset="0"/>
                        </a:rPr>
                        <a:t>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Over-generalisations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8785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a:t>
            </a:r>
            <a:br>
              <a:rPr lang="en-US" sz="3600" dirty="0">
                <a:solidFill>
                  <a:srgbClr val="004992"/>
                </a:solidFill>
                <a:latin typeface="Calibri Light"/>
              </a:rPr>
            </a:br>
            <a:r>
              <a:rPr lang="en-US" dirty="0">
                <a:solidFill>
                  <a:srgbClr val="004992"/>
                </a:solidFill>
                <a:latin typeface="Calibri Light"/>
              </a:rPr>
              <a:t>In what kind of situations/When do we draw conclusions without knowing the full truth?</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8</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1552473834"/>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a:t>
                      </a:r>
                      <a:r>
                        <a:rPr kumimoji="0" lang="en-US" sz="2000" b="0" i="0" u="none" strike="noStrike" cap="none" normalizeH="0" baseline="0" dirty="0" err="1">
                          <a:ln>
                            <a:noFill/>
                          </a:ln>
                          <a:solidFill>
                            <a:srgbClr val="333333"/>
                          </a:solidFill>
                          <a:effectLst/>
                          <a:latin typeface="Calibri Light"/>
                          <a:cs typeface="Times New Roman" pitchFamily="18" charset="0"/>
                        </a:rPr>
                        <a:t>generalise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Over-generalisations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Choosing a type of a cake, </a:t>
                      </a:r>
                      <a:r>
                        <a:rPr kumimoji="0" lang="en-US" sz="2000" b="0" i="0" u="none" strike="noStrike" cap="none" normalizeH="0" baseline="0" dirty="0" err="1">
                          <a:ln>
                            <a:noFill/>
                          </a:ln>
                          <a:solidFill>
                            <a:srgbClr val="333333"/>
                          </a:solidFill>
                          <a:effectLst/>
                          <a:latin typeface="Calibri Light"/>
                          <a:cs typeface="Times New Roman" pitchFamily="18" charset="0"/>
                        </a:rPr>
                        <a:t>colour</a:t>
                      </a:r>
                      <a:r>
                        <a:rPr kumimoji="0" lang="en-US" sz="2000" b="0" i="0" u="none" strike="noStrike" cap="none" normalizeH="0" baseline="0" dirty="0">
                          <a:ln>
                            <a:noFill/>
                          </a:ln>
                          <a:solidFill>
                            <a:srgbClr val="333333"/>
                          </a:solidFill>
                          <a:effectLst/>
                          <a:latin typeface="Calibri Light"/>
                          <a:cs typeface="Times New Roman" pitchFamily="18" charset="0"/>
                        </a:rPr>
                        <a:t> of socks, type of lunch etc.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31747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Hasty conclusions “in action”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9</a:t>
            </a:fld>
            <a:endParaRPr lang="de-DE" altLang="de-DE"/>
          </a:p>
        </p:txBody>
      </p:sp>
      <p:graphicFrame>
        <p:nvGraphicFramePr>
          <p:cNvPr id="6" name="Group 152"/>
          <p:cNvGraphicFramePr>
            <a:graphicFrameLocks noGrp="1"/>
          </p:cNvGraphicFramePr>
          <p:nvPr>
            <p:extLst>
              <p:ext uri="{D42A27DB-BD31-4B8C-83A1-F6EECF244321}">
                <p14:modId xmlns:p14="http://schemas.microsoft.com/office/powerpoint/2010/main" val="3958477676"/>
              </p:ext>
            </p:extLst>
          </p:nvPr>
        </p:nvGraphicFramePr>
        <p:xfrm>
          <a:off x="408955" y="1916832"/>
          <a:ext cx="11376000" cy="4708008"/>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Domain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616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2000" b="0" i="0" u="none" strike="noStrike" cap="none" normalizeH="0" baseline="0" dirty="0">
                          <a:ln>
                            <a:noFill/>
                          </a:ln>
                          <a:solidFill>
                            <a:srgbClr val="333333"/>
                          </a:solidFill>
                          <a:effectLst/>
                          <a:latin typeface="Calibri Light"/>
                          <a:cs typeface="Times New Roman" pitchFamily="18" charset="0"/>
                        </a:rPr>
                        <a:t>Exaggerated worries about health</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cs typeface="Arial" charset="0"/>
                        </a:rPr>
                        <a:t>People with exaggerated worries about their health are often prematurely convinced that some minor and often unspecific symptoms (e.g. mole) indicate severe disorders (e.g. skin cancer).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80715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2000" b="0" dirty="0">
                          <a:latin typeface="Calibri Light"/>
                        </a:rPr>
                        <a:t>Imposter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indent="-342900">
                        <a:buFont typeface="Arial" panose="020B0604020202020204" pitchFamily="34" charset="0"/>
                        <a:buChar char="•"/>
                      </a:pPr>
                      <a:r>
                        <a:rPr lang="en-GB" sz="2000" kern="1200" dirty="0">
                          <a:solidFill>
                            <a:schemeClr val="dk1"/>
                          </a:solidFill>
                          <a:effectLst/>
                          <a:latin typeface="+mj-lt"/>
                          <a:ea typeface="+mn-ea"/>
                          <a:cs typeface="+mn-cs"/>
                        </a:rPr>
                        <a:t>Under the pseudonym Anna </a:t>
                      </a:r>
                      <a:r>
                        <a:rPr lang="en-GB" sz="2000" kern="1200" dirty="0" err="1">
                          <a:solidFill>
                            <a:schemeClr val="dk1"/>
                          </a:solidFill>
                          <a:effectLst/>
                          <a:latin typeface="+mj-lt"/>
                          <a:ea typeface="+mn-ea"/>
                          <a:cs typeface="+mn-cs"/>
                        </a:rPr>
                        <a:t>Delvey</a:t>
                      </a:r>
                      <a:r>
                        <a:rPr lang="en-GB" sz="2000" kern="1200" dirty="0">
                          <a:solidFill>
                            <a:schemeClr val="dk1"/>
                          </a:solidFill>
                          <a:effectLst/>
                          <a:latin typeface="+mj-lt"/>
                          <a:ea typeface="+mn-ea"/>
                          <a:cs typeface="+mn-cs"/>
                        </a:rPr>
                        <a:t>, the German-Russian Anna Sorokin pretended to be a millionaire's daughter in Manhattan in 2012. Among other crimes, she defrauded banks and friends of a total of about $275,000. She blamed her inability to repay loans on, for example, a dispute with her father that was keeping her from accessing his funds. Her self-confidence led friends and business partners to trust her blindly. Only when the unpaid bills began to pile up was Sorokin charged and convicted of theft and fraud. </a:t>
                      </a:r>
                      <a:br>
                        <a:rPr lang="de-DE" sz="2000" kern="1200" dirty="0">
                          <a:solidFill>
                            <a:schemeClr val="dk1"/>
                          </a:solidFill>
                          <a:effectLst/>
                          <a:latin typeface="+mj-lt"/>
                          <a:ea typeface="+mn-ea"/>
                          <a:cs typeface="+mn-cs"/>
                        </a:rPr>
                      </a:br>
                      <a:r>
                        <a:rPr lang="en-GB" sz="2000" kern="1200" dirty="0">
                          <a:solidFill>
                            <a:schemeClr val="dk1"/>
                          </a:solidFill>
                          <a:effectLst/>
                          <a:latin typeface="+mj-lt"/>
                          <a:ea typeface="+mn-ea"/>
                          <a:cs typeface="+mn-cs"/>
                        </a:rPr>
                        <a:t>A healthy amount of scepticism about her identity, statements, and ability to repay loans might have exposed her financial situation earlier. </a:t>
                      </a:r>
                      <a:endParaRPr lang="de-DE" sz="2000" kern="1200" dirty="0">
                        <a:solidFill>
                          <a:schemeClr val="dk1"/>
                        </a:solidFill>
                        <a:effectLst/>
                        <a:latin typeface="+mj-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55042315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a:t>
            </a:r>
            <a:r>
              <a:rPr lang="en-US" sz="3600">
                <a:solidFill>
                  <a:srgbClr val="004992"/>
                </a:solidFill>
                <a:latin typeface="Calibri Light"/>
              </a:rPr>
              <a:t>Conclusions “in action”</a:t>
            </a:r>
            <a:br>
              <a:rPr lang="en-US" sz="3600" dirty="0">
                <a:solidFill>
                  <a:srgbClr val="004992"/>
                </a:solidFill>
                <a:latin typeface="Calibri Light"/>
              </a:rPr>
            </a:br>
            <a:r>
              <a:rPr lang="en-US" dirty="0">
                <a:solidFill>
                  <a:srgbClr val="004992"/>
                </a:solidFill>
              </a:rPr>
              <a:t>– Urban legends –</a:t>
            </a:r>
            <a:br>
              <a:rPr lang="en-US" dirty="0">
                <a:solidFill>
                  <a:srgbClr val="004992"/>
                </a:solidFill>
              </a:rPr>
            </a:br>
            <a:r>
              <a:rPr lang="en-US" sz="2400" dirty="0">
                <a:solidFill>
                  <a:srgbClr val="004992"/>
                </a:solidFill>
              </a:rPr>
              <a:t>(for an alternative exercise, see end of presentation)</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10</a:t>
            </a:fld>
            <a:endParaRPr lang="de-DE" altLang="de-DE"/>
          </a:p>
        </p:txBody>
      </p:sp>
      <p:graphicFrame>
        <p:nvGraphicFramePr>
          <p:cNvPr id="14" name="Group 3"/>
          <p:cNvGraphicFramePr>
            <a:graphicFrameLocks noGrp="1"/>
          </p:cNvGraphicFramePr>
          <p:nvPr>
            <p:extLst>
              <p:ext uri="{D42A27DB-BD31-4B8C-83A1-F6EECF244321}">
                <p14:modId xmlns:p14="http://schemas.microsoft.com/office/powerpoint/2010/main" val="2657497673"/>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design of the cigarette packet led to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rumours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that the brand “Lucky Strike” has something to do with the dropping of the atomic bomb on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flag consists of – similar to the packet – a red circle on a white background.</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could illustrate radioactive contamination.</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could be understood as “successful attack”.</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was already on the old packet.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packet design had already been changed in 1940/1941 for marketing reasons – yet the dropping of the atomic bomb was in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8" name="Caption_15"/>
          <p:cNvSpPr txBox="1">
            <a:spLocks noChangeArrowheads="1"/>
          </p:cNvSpPr>
          <p:nvPr/>
        </p:nvSpPr>
        <p:spPr bwMode="auto">
          <a:xfrm>
            <a:off x="965837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Japanese flag</a:t>
            </a:r>
            <a:endParaRPr lang="de-DE" altLang="de-DE" sz="16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11</a:t>
            </a:fld>
            <a:endParaRPr lang="de-DE" altLang="de-DE"/>
          </a:p>
        </p:txBody>
      </p:sp>
      <p:graphicFrame>
        <p:nvGraphicFramePr>
          <p:cNvPr id="14" name="Group 3"/>
          <p:cNvGraphicFramePr>
            <a:graphicFrameLocks noGrp="1"/>
          </p:cNvGraphicFramePr>
          <p:nvPr>
            <p:extLst>
              <p:ext uri="{D42A27DB-BD31-4B8C-83A1-F6EECF244321}">
                <p14:modId xmlns:p14="http://schemas.microsoft.com/office/powerpoint/2010/main" val="185769051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design of the cigarette packet led to rumours that the brand “Lucky Strike” has something to do with the dropping of the atomic bomb on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flag consists of – similar to the packet – a red circle on a white background.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could illustrate radioactive contamination.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could be understood as “successful attack”.</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a:t>
                      </a:r>
                      <a:r>
                        <a:rPr kumimoji="0" lang="en-US" sz="1400" b="1" i="0" u="none" strike="noStrike" cap="none" normalizeH="0" baseline="0" dirty="0">
                          <a:ln>
                            <a:noFill/>
                          </a:ln>
                          <a:solidFill>
                            <a:srgbClr val="FFFFFF"/>
                          </a:solidFill>
                          <a:effectLst/>
                          <a:latin typeface="Calibri Light"/>
                          <a:ea typeface="ＭＳ Ｐゴシック" pitchFamily="34" charset="-128"/>
                          <a:cs typeface="Times New Roman" pitchFamily="18" charset="0"/>
                        </a:rPr>
                        <a:t>he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golden circle was already on the old packet.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packet design had already been changed in 1940/1941 for marketing reasons – yet the dropping of the atomic bomb was in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8" name="Caption_15"/>
          <p:cNvSpPr txBox="1">
            <a:spLocks noChangeArrowheads="1"/>
          </p:cNvSpPr>
          <p:nvPr/>
        </p:nvSpPr>
        <p:spPr bwMode="auto">
          <a:xfrm>
            <a:off x="965837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Japanese flag</a:t>
            </a:r>
            <a:endParaRPr lang="de-DE" altLang="de-DE" sz="1600" dirty="0">
              <a:latin typeface="Calibri Light"/>
            </a:endParaRPr>
          </a:p>
        </p:txBody>
      </p:sp>
    </p:spTree>
    <p:extLst>
      <p:ext uri="{BB962C8B-B14F-4D97-AF65-F5344CB8AC3E}">
        <p14:creationId xmlns:p14="http://schemas.microsoft.com/office/powerpoint/2010/main" val="3016045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12</a:t>
            </a:fld>
            <a:endParaRPr lang="de-DE" altLang="de-DE"/>
          </a:p>
        </p:txBody>
      </p:sp>
      <p:graphicFrame>
        <p:nvGraphicFramePr>
          <p:cNvPr id="14" name="Group 3"/>
          <p:cNvGraphicFramePr>
            <a:graphicFrameLocks noGrp="1"/>
          </p:cNvGraphicFramePr>
          <p:nvPr>
            <p:extLst>
              <p:ext uri="{D42A27DB-BD31-4B8C-83A1-F6EECF244321}">
                <p14:modId xmlns:p14="http://schemas.microsoft.com/office/powerpoint/2010/main" val="3667771123"/>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design of the cigarette packet led to rumours that the brand “Lucky Strike” has something to do with the dropping of the atomic bomb on Japan.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flag consists of – similar to the packet – a red circle on a white background.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could illustrate radioactive contamination.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could be understood as “successful attack”.</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was already on the old packet.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packet design had already been changed in 1940/1941 for marketing reasons – yet the dropping of the atomic bomb was in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8" name="Caption_15"/>
          <p:cNvSpPr txBox="1">
            <a:spLocks noChangeArrowheads="1"/>
          </p:cNvSpPr>
          <p:nvPr/>
        </p:nvSpPr>
        <p:spPr bwMode="auto">
          <a:xfrm>
            <a:off x="965837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Japanese flag</a:t>
            </a:r>
            <a:endParaRPr lang="de-DE" altLang="de-DE" sz="1600" dirty="0">
              <a:latin typeface="Calibri Light"/>
            </a:endParaRPr>
          </a:p>
        </p:txBody>
      </p:sp>
    </p:spTree>
    <p:extLst>
      <p:ext uri="{BB962C8B-B14F-4D97-AF65-F5344CB8AC3E}">
        <p14:creationId xmlns:p14="http://schemas.microsoft.com/office/powerpoint/2010/main" val="1656509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13</a:t>
            </a:fld>
            <a:endParaRPr lang="de-DE" altLang="de-DE"/>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1"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No! </a:t>
            </a:r>
            <a:endParaRPr lang="de-DE" altLang="de-DE" sz="24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r>
              <a:rPr lang="en-US" sz="240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They are often more exciting than reality!</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are based on statements difficult to check or prove (e.g. the package stands for Japan and the golden wreath represents radioactive contamination).</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conceal alternative explanations (e.g. </a:t>
            </a:r>
            <a:r>
              <a:rPr lang="en-US" sz="2400">
                <a:solidFill>
                  <a:srgbClr val="333333"/>
                </a:solidFill>
                <a:latin typeface="Calibri Light"/>
                <a:cs typeface="Times New Roman" panose="02020603050405020304" pitchFamily="18" charset="0"/>
              </a:rPr>
              <a:t>that “lucky strike” </a:t>
            </a:r>
            <a:r>
              <a:rPr lang="en-US" sz="2400" dirty="0">
                <a:solidFill>
                  <a:srgbClr val="333333"/>
                </a:solidFill>
                <a:latin typeface="Calibri Light"/>
                <a:cs typeface="Times New Roman" panose="02020603050405020304" pitchFamily="18" charset="0"/>
              </a:rPr>
              <a:t>also refers to a discovery)</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Legends are sometimes based on facts taken out of context. The significance of these details is also largely exaggerated. (The package was indeed changed during World War II, however, this does not per se speak in </a:t>
            </a:r>
            <a:r>
              <a:rPr lang="en-US" sz="2400" dirty="0" err="1">
                <a:solidFill>
                  <a:srgbClr val="333333"/>
                </a:solidFill>
                <a:latin typeface="Calibri Light"/>
                <a:cs typeface="Times New Roman" panose="02020603050405020304" pitchFamily="18" charset="0"/>
              </a:rPr>
              <a:t>favour</a:t>
            </a:r>
            <a:r>
              <a:rPr lang="en-US" sz="2400" dirty="0">
                <a:solidFill>
                  <a:srgbClr val="333333"/>
                </a:solidFill>
                <a:latin typeface="Calibri Light"/>
                <a:cs typeface="Times New Roman" panose="02020603050405020304" pitchFamily="18" charset="0"/>
              </a:rPr>
              <a:t> of the legend.)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latin typeface="Calibri Light"/>
                <a:cs typeface="Times New Roman" panose="02020603050405020304" pitchFamily="18" charset="0"/>
              </a:rPr>
              <a:t>There are numerous examples in history where minorities and outcasts were falsely blamed for uncontrollable, catastrophic events. </a:t>
            </a:r>
            <a:r>
              <a:rPr lang="de-DE" sz="2400" dirty="0">
                <a:solidFill>
                  <a:srgbClr val="333333"/>
                </a:solidFill>
                <a:latin typeface="Calibri Light"/>
                <a:cs typeface="Times New Roman" panose="02020603050405020304" pitchFamily="18" charset="0"/>
              </a:rPr>
              <a:t>For example, in medieval times a poor harvest was often blamed on witchcraft or religious minorities.</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These simple explanations reduced tension and fear and provided the illusion of control.</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a:t>
            </a:r>
            <a:r>
              <a:rPr lang="de-DE" altLang="de-DE" sz="2400"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(but not all!) make decisions on the basis of little information. This type of decision making can easily lead to errors, compared to a type involving careful consideration of</a:t>
            </a:r>
            <a:r>
              <a:rPr lang="de-DE" altLang="de-DE" sz="2400" dirty="0">
                <a:solidFill>
                  <a:srgbClr val="333333"/>
                </a:solidFill>
                <a:latin typeface="Calibri Light"/>
                <a:cs typeface="Times New Roman" panose="02020603050405020304" pitchFamily="18" charset="0"/>
              </a:rPr>
              <a:t> all available information.</a:t>
            </a:r>
            <a:endParaRPr lang="en-US" altLang="de-DE" sz="2400" dirty="0">
              <a:solidFill>
                <a:srgbClr val="333333"/>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3" name="Slide Number Placeholder 2"/>
          <p:cNvSpPr>
            <a:spLocks noGrp="1"/>
          </p:cNvSpPr>
          <p:nvPr>
            <p:ph type="sldNum" sz="quarter" idx="12"/>
          </p:nvPr>
        </p:nvSpPr>
        <p:spPr/>
        <p:txBody>
          <a:bodyPr/>
          <a:lstStyle/>
          <a:p>
            <a:pPr>
              <a:defRPr/>
            </a:pPr>
            <a:fld id="{14B37B2C-F8EB-48B8-B136-3F374C0FDF9B}"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a:t>
            </a:r>
            <a:r>
              <a:rPr lang="de-DE" altLang="de-DE" sz="2400"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(but not all!) make decisions on the basis of little information. This type of decision making can easily lead to errors, compared to a type involving careful consideration of</a:t>
            </a:r>
            <a:r>
              <a:rPr lang="de-DE" altLang="de-DE" sz="2400" dirty="0">
                <a:solidFill>
                  <a:srgbClr val="333333"/>
                </a:solidFill>
                <a:latin typeface="Calibri Light"/>
                <a:cs typeface="Times New Roman" panose="02020603050405020304" pitchFamily="18" charset="0"/>
              </a:rPr>
              <a:t> all available information.</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perception of reality for many (but not all!) people with psychosis is altered. Unlikely interpretations are considered that most other people would disregard.</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3" name="Slide Number Placeholder 2"/>
          <p:cNvSpPr>
            <a:spLocks noGrp="1"/>
          </p:cNvSpPr>
          <p:nvPr>
            <p:ph type="sldNum" sz="quarter" idx="12"/>
          </p:nvPr>
        </p:nvSpPr>
        <p:spPr/>
        <p:txBody>
          <a:bodyPr/>
          <a:lstStyle/>
          <a:p>
            <a:pPr>
              <a:defRPr/>
            </a:pPr>
            <a:fld id="{14B37B2C-F8EB-48B8-B136-3F374C0FDF9B}" type="slidenum">
              <a:rPr lang="de-DE" altLang="de-DE" smtClean="0"/>
              <a:pPr>
                <a:defRPr/>
              </a:pPr>
              <a:t>18</a:t>
            </a:fld>
            <a:endParaRPr lang="de-DE" altLang="de-DE"/>
          </a:p>
        </p:txBody>
      </p:sp>
    </p:spTree>
    <p:extLst>
      <p:ext uri="{BB962C8B-B14F-4D97-AF65-F5344CB8AC3E}">
        <p14:creationId xmlns:p14="http://schemas.microsoft.com/office/powerpoint/2010/main" val="319565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conclusions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19</a:t>
            </a:fld>
            <a:endParaRPr lang="de-DE" altLang="de-DE"/>
          </a:p>
        </p:txBody>
      </p:sp>
      <p:sp>
        <p:nvSpPr>
          <p:cNvPr id="54298" name="Rechteck 1"/>
          <p:cNvSpPr>
            <a:spLocks noChangeArrowheads="1"/>
          </p:cNvSpPr>
          <p:nvPr/>
        </p:nvSpPr>
        <p:spPr bwMode="auto">
          <a:xfrm>
            <a:off x="408954" y="573325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dirty="0">
                <a:solidFill>
                  <a:srgbClr val="004992"/>
                </a:solidFill>
                <a:latin typeface="Calibri Light"/>
              </a:rPr>
              <a:t>Can anyone contribute a short personal experience? </a:t>
            </a:r>
            <a:endParaRPr lang="de-DE" altLang="de-DE" sz="2000" b="0" dirty="0">
              <a:solidFill>
                <a:srgbClr val="004992"/>
              </a:solidFill>
              <a:latin typeface="Calibri Light"/>
            </a:endParaRPr>
          </a:p>
        </p:txBody>
      </p:sp>
      <p:graphicFrame>
        <p:nvGraphicFramePr>
          <p:cNvPr id="7" name="Content Placeholder 8"/>
          <p:cNvGraphicFramePr>
            <a:graphicFrameLocks/>
          </p:cNvGraphicFramePr>
          <p:nvPr>
            <p:extLst>
              <p:ext uri="{D42A27DB-BD31-4B8C-83A1-F6EECF244321}">
                <p14:modId xmlns:p14="http://schemas.microsoft.com/office/powerpoint/2010/main" val="4042666245"/>
              </p:ext>
            </p:extLst>
          </p:nvPr>
        </p:nvGraphicFramePr>
        <p:xfrm>
          <a:off x="409575" y="2244792"/>
          <a:ext cx="11339514" cy="320041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Event</a:t>
                      </a:r>
                      <a:endPar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Explanation during psychosis</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Other explanations</a:t>
                      </a:r>
                      <a:endPar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Food tastes strange.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food has been poisoned.</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Badly cooked, ingredients are off.</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Your girlfriend smells different when she comes home in the evening.</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You are convinced she cheated on you.</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Your girlfriend has a new perfume and expects compliments rather than accusations!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radio plays “Hero” by Mariah Carey a number of times.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This is a secret sign you are chosen to save the world.</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Radio station plays pop music.</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21</a:t>
            </a:fld>
            <a:endParaRPr lang="de-DE" altLang="de-DE"/>
          </a:p>
        </p:txBody>
      </p:sp>
    </p:spTree>
    <p:extLst>
      <p:ext uri="{BB962C8B-B14F-4D97-AF65-F5344CB8AC3E}">
        <p14:creationId xmlns:p14="http://schemas.microsoft.com/office/powerpoint/2010/main" val="3283067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pitchFamily="34" charset="-127"/>
                <a:cs typeface="Times New Roman" panose="02020603050405020304" pitchFamily="18" charset="0"/>
              </a:rPr>
              <a:t>Please also state the degree of confidence in your judgment.</a:t>
            </a:r>
            <a:endParaRPr lang="de-DE" altLang="ko-KR" sz="2400" b="1" dirty="0">
              <a:solidFill>
                <a:srgbClr val="333333"/>
              </a:solidFill>
              <a:latin typeface="Calibri Light"/>
              <a:ea typeface="굴림" pitchFamily="34" charset="-127"/>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22</a:t>
            </a:fld>
            <a:endParaRPr lang="de-DE" altLang="de-DE"/>
          </a:p>
        </p:txBody>
      </p:sp>
    </p:spTree>
    <p:extLst>
      <p:ext uri="{BB962C8B-B14F-4D97-AF65-F5344CB8AC3E}">
        <p14:creationId xmlns:p14="http://schemas.microsoft.com/office/powerpoint/2010/main" val="4124910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In the following exercises you will be shown different paintings. </a:t>
            </a:r>
            <a:r>
              <a:rPr lang="en-US" altLang="de-DE" sz="2400" dirty="0">
                <a:solidFill>
                  <a:srgbClr val="333333"/>
                </a:solidFill>
                <a:latin typeface="Calibri Light"/>
                <a:cs typeface="Times New Roman" panose="02020603050405020304" pitchFamily="18" charset="0"/>
              </a:rPr>
              <a:t>Please try to identify the correct title for each painting and rule </a:t>
            </a:r>
            <a:r>
              <a:rPr lang="en-US" altLang="de-DE" sz="2400">
                <a:solidFill>
                  <a:srgbClr val="333333"/>
                </a:solidFill>
                <a:latin typeface="Calibri Light"/>
                <a:cs typeface="Times New Roman" panose="02020603050405020304" pitchFamily="18" charset="0"/>
              </a:rPr>
              <a:t>out “misfits”.</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pitchFamily="34" charset="-127"/>
                <a:cs typeface="Times New Roman" panose="02020603050405020304" pitchFamily="18" charset="0"/>
              </a:rPr>
              <a:t>Please also state the degree of confidence in your judgment.</a:t>
            </a:r>
            <a:endParaRPr lang="de-DE" altLang="ko-KR" sz="2400" b="1" dirty="0">
              <a:solidFill>
                <a:srgbClr val="333333"/>
              </a:solidFill>
              <a:latin typeface="Calibri Light"/>
              <a:ea typeface="굴림" pitchFamily="34" charset="-127"/>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Pay special attention to features that clearly rule out one interpretation.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23</a:t>
            </a:fld>
            <a:endParaRPr lang="de-DE" altLang="de-DE"/>
          </a:p>
        </p:txBody>
      </p:sp>
    </p:spTree>
    <p:extLst>
      <p:ext uri="{BB962C8B-B14F-4D97-AF65-F5344CB8AC3E}">
        <p14:creationId xmlns:p14="http://schemas.microsoft.com/office/powerpoint/2010/main" val="251654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Good news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dead child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conscription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Sad message</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24</a:t>
            </a:fld>
            <a:endParaRPr lang="de-DE" altLang="de-DE"/>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Good news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dead child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conscription</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Sad message</a:t>
            </a:r>
            <a:br>
              <a:rPr lang="de-DE" altLang="de-DE" sz="2400" b="0">
                <a:solidFill>
                  <a:srgbClr val="004992"/>
                </a:solidFill>
                <a:latin typeface="Calibri Light"/>
              </a:rPr>
            </a:br>
            <a:r>
              <a:rPr lang="de-DE" altLang="de-DE" sz="1800" b="0">
                <a:solidFill>
                  <a:srgbClr val="004992"/>
                </a:solidFill>
                <a:latin typeface="Calibri Light"/>
              </a:rPr>
              <a:t>(Peter Fendi, 1838)</a:t>
            </a:r>
            <a:endParaRPr lang="en-US" altLang="de-DE" sz="1800" b="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25</a:t>
            </a:fld>
            <a:endParaRPr lang="de-DE" altLang="de-DE"/>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9"/>
          <p:cNvSpPr>
            <a:spLocks noChangeArrowheads="1"/>
          </p:cNvSpPr>
          <p:nvPr/>
        </p:nvSpPr>
        <p:spPr bwMode="auto">
          <a:xfrm>
            <a:off x="6263640" y="2203704"/>
            <a:ext cx="548640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Education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Soup at the monastery</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Before church service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conversion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26</a:t>
            </a:fld>
            <a:endParaRPr lang="de-DE" altLang="de-DE"/>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1031"/>
          <p:cNvSpPr txBox="1">
            <a:spLocks noChangeArrowheads="1"/>
          </p:cNvSpPr>
          <p:nvPr/>
        </p:nvSpPr>
        <p:spPr bwMode="auto">
          <a:xfrm>
            <a:off x="1668369" y="5086351"/>
            <a:ext cx="63389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solidFill>
                  <a:srgbClr val="333333"/>
                </a:solidFill>
                <a:latin typeface="Calibri Light"/>
              </a:rPr>
              <a:t>With friendly permission of the museum of bread culture (Ulm, Germany)</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27</a:t>
            </a:fld>
            <a:endParaRPr lang="de-DE" altLang="de-DE"/>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263640" y="2203704"/>
            <a:ext cx="548640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Education 			</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Soup at the monastery</a:t>
            </a:r>
            <a:br>
              <a:rPr lang="de-DE" sz="2400" b="0" dirty="0">
                <a:solidFill>
                  <a:srgbClr val="004992"/>
                </a:solidFill>
                <a:latin typeface="Calibri Light"/>
              </a:rPr>
            </a:br>
            <a:r>
              <a:rPr lang="de-DE" b="0" dirty="0">
                <a:solidFill>
                  <a:srgbClr val="004992"/>
                </a:solidFill>
                <a:latin typeface="Calibri Light"/>
              </a:rPr>
              <a:t>(Anton Mangold, 1888)</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Before church service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conversion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12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war</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Annunciation</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arrival</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Christ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black</a:t>
            </a:r>
            <a:r>
              <a:rPr lang="de-DE" altLang="de-DE" sz="2400" b="0" dirty="0">
                <a:solidFill>
                  <a:srgbClr val="333333"/>
                </a:solidFill>
                <a:latin typeface="Calibri Light"/>
              </a:rPr>
              <a:t> </a:t>
            </a:r>
            <a:r>
              <a:rPr lang="de-DE" altLang="de-DE" sz="2400" b="0" dirty="0" err="1">
                <a:solidFill>
                  <a:srgbClr val="333333"/>
                </a:solidFill>
                <a:latin typeface="Calibri Light"/>
              </a:rPr>
              <a:t>horse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rocking horse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28</a:t>
            </a:fld>
            <a:endParaRPr lang="de-DE" altLang="de-DE"/>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050"/>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war</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Annunciation</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arrival</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Christ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black</a:t>
            </a:r>
            <a:r>
              <a:rPr lang="de-DE" altLang="de-DE" sz="2400" b="0" dirty="0">
                <a:solidFill>
                  <a:srgbClr val="333333"/>
                </a:solidFill>
                <a:latin typeface="Calibri Light"/>
              </a:rPr>
              <a:t> </a:t>
            </a:r>
            <a:r>
              <a:rPr lang="de-DE" altLang="de-DE" sz="2400" b="0" dirty="0" err="1">
                <a:solidFill>
                  <a:srgbClr val="333333"/>
                </a:solidFill>
                <a:latin typeface="Calibri Light"/>
              </a:rPr>
              <a:t>horse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rocking horse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29</a:t>
            </a:fld>
            <a:endParaRPr lang="de-DE" altLang="de-DE"/>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Poisoning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Why did I marry him?</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desperate mother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30</a:t>
            </a:fld>
            <a:endParaRPr lang="de-DE" altLang="de-DE"/>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Poisoning</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Why did I marry him?</a:t>
            </a:r>
            <a:br>
              <a:rPr lang="de-DE" altLang="de-DE" sz="2400" b="0">
                <a:solidFill>
                  <a:srgbClr val="004992"/>
                </a:solidFill>
                <a:latin typeface="Calibri Light"/>
              </a:rPr>
            </a:br>
            <a:r>
              <a:rPr lang="de-DE" altLang="de-DE" sz="1800" b="0">
                <a:solidFill>
                  <a:srgbClr val="004992"/>
                </a:solidFill>
                <a:latin typeface="Calibri Light"/>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desperate mother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31</a:t>
            </a:fld>
            <a:endParaRPr lang="de-DE" altLang="de-DE"/>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Riot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Market day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cockaigne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Childrens’ games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32</a:t>
            </a:fld>
            <a:endParaRPr lang="de-DE" altLang="de-DE"/>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Riot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Market day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cockaigne</a:t>
            </a:r>
          </a:p>
          <a:p>
            <a:pPr eaLnBrk="1" hangingPunct="1">
              <a:lnSpc>
                <a:spcPct val="105000"/>
              </a:lnSpc>
              <a:spcBef>
                <a:spcPts val="1999"/>
              </a:spcBef>
              <a:spcAft>
                <a:spcPts val="0"/>
              </a:spcAft>
              <a:buClr>
                <a:srgbClr val="004992"/>
              </a:buClr>
              <a:buFont typeface="WingDings"/>
              <a:buAutoNum type="alphaLcPeriod"/>
            </a:pPr>
            <a:r>
              <a:rPr lang="en-US" altLang="de-DE" sz="2400" b="0">
                <a:solidFill>
                  <a:srgbClr val="004992"/>
                </a:solidFill>
                <a:latin typeface="Calibri Light"/>
              </a:rPr>
              <a:t>Childrens’ games</a:t>
            </a:r>
            <a:br>
              <a:rPr lang="en-US" altLang="de-DE" sz="2400" b="0">
                <a:solidFill>
                  <a:srgbClr val="004992"/>
                </a:solidFill>
                <a:latin typeface="Calibri Light"/>
              </a:rPr>
            </a:br>
            <a:r>
              <a:rPr lang="en-US" altLang="de-DE" sz="1800" b="0">
                <a:solidFill>
                  <a:srgbClr val="004992"/>
                </a:solidFill>
                <a:latin typeface="Calibri Light"/>
              </a:rPr>
              <a:t>(Pieter d. Ä. Bruegel, 1560)</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33</a:t>
            </a:fld>
            <a:endParaRPr lang="de-DE" altLang="de-DE"/>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14B37B2C-F8EB-48B8-B136-3F374C0FDF9B}" type="slidenum">
              <a:rPr lang="de-DE" altLang="de-DE" smtClean="0"/>
              <a:pPr>
                <a:defRPr/>
              </a:pPr>
              <a:t>34</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817978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050"/>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Forbidden</a:t>
            </a:r>
            <a:r>
              <a:rPr lang="de-DE" altLang="de-DE" sz="2400" b="0" dirty="0">
                <a:solidFill>
                  <a:srgbClr val="333333"/>
                </a:solidFill>
                <a:latin typeface="Calibri Light"/>
              </a:rPr>
              <a:t> </a:t>
            </a:r>
            <a:r>
              <a:rPr lang="de-DE" altLang="de-DE" sz="2400" b="0" dirty="0" err="1">
                <a:solidFill>
                  <a:srgbClr val="333333"/>
                </a:solidFill>
                <a:latin typeface="Calibri Light"/>
              </a:rPr>
              <a:t>gamble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Cheater</a:t>
            </a:r>
            <a:r>
              <a:rPr lang="de-DE" altLang="de-DE" sz="2400" b="0" dirty="0">
                <a:solidFill>
                  <a:srgbClr val="333333"/>
                </a:solidFill>
                <a:latin typeface="Calibri Light"/>
              </a:rPr>
              <a:t> </a:t>
            </a:r>
            <a:r>
              <a:rPr lang="de-DE" altLang="de-DE" sz="2400" b="0" dirty="0" err="1">
                <a:solidFill>
                  <a:srgbClr val="333333"/>
                </a:solidFill>
                <a:latin typeface="Calibri Light"/>
              </a:rPr>
              <a:t>with</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ace</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diamonds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poison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countess gambles away house and yard</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35</a:t>
            </a:fld>
            <a:endParaRPr lang="de-DE" altLang="de-DE"/>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err="1">
                <a:solidFill>
                  <a:srgbClr val="333333"/>
                </a:solidFill>
                <a:latin typeface="Calibri Light"/>
              </a:rPr>
              <a:t>Forbidden</a:t>
            </a:r>
            <a:r>
              <a:rPr lang="de-DE" altLang="de-DE" sz="2400" b="0" dirty="0">
                <a:solidFill>
                  <a:srgbClr val="333333"/>
                </a:solidFill>
                <a:latin typeface="Calibri Light"/>
              </a:rPr>
              <a:t> </a:t>
            </a:r>
            <a:r>
              <a:rPr lang="de-DE" altLang="de-DE" sz="2400" b="0" dirty="0" err="1">
                <a:solidFill>
                  <a:srgbClr val="333333"/>
                </a:solidFill>
                <a:latin typeface="Calibri Light"/>
              </a:rPr>
              <a:t>gamble</a:t>
            </a:r>
            <a:endParaRPr lang="de-DE" altLang="de-DE" sz="2400" b="0" dirty="0">
              <a:solidFill>
                <a:srgbClr val="004992"/>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Cheater</a:t>
            </a:r>
            <a:r>
              <a:rPr lang="de-DE" altLang="de-DE" sz="2400" b="0" dirty="0">
                <a:solidFill>
                  <a:srgbClr val="004992"/>
                </a:solidFill>
                <a:latin typeface="Calibri Light"/>
              </a:rPr>
              <a:t> </a:t>
            </a:r>
            <a:r>
              <a:rPr lang="de-DE" altLang="de-DE" sz="2400" b="0" dirty="0" err="1">
                <a:solidFill>
                  <a:srgbClr val="004992"/>
                </a:solidFill>
                <a:latin typeface="Calibri Light"/>
              </a:rPr>
              <a:t>with</a:t>
            </a:r>
            <a:r>
              <a:rPr lang="de-DE" altLang="de-DE" sz="2400" b="0" dirty="0">
                <a:solidFill>
                  <a:srgbClr val="004992"/>
                </a:solidFill>
                <a:latin typeface="Calibri Light"/>
              </a:rPr>
              <a:t> </a:t>
            </a:r>
            <a:r>
              <a:rPr lang="de-DE" altLang="de-DE" sz="2400" b="0" dirty="0" err="1">
                <a:solidFill>
                  <a:srgbClr val="004992"/>
                </a:solidFill>
                <a:latin typeface="Calibri Light"/>
              </a:rPr>
              <a:t>the</a:t>
            </a:r>
            <a:r>
              <a:rPr lang="de-DE" altLang="de-DE" sz="2400" b="0" dirty="0">
                <a:solidFill>
                  <a:srgbClr val="004992"/>
                </a:solidFill>
                <a:latin typeface="Calibri Light"/>
              </a:rPr>
              <a:t> </a:t>
            </a:r>
            <a:r>
              <a:rPr lang="de-DE" altLang="de-DE" sz="2400" b="0" dirty="0" err="1">
                <a:solidFill>
                  <a:srgbClr val="004992"/>
                </a:solidFill>
                <a:latin typeface="Calibri Light"/>
              </a:rPr>
              <a:t>ace</a:t>
            </a:r>
            <a:r>
              <a:rPr lang="de-DE" altLang="de-DE" sz="2400" b="0" dirty="0">
                <a:solidFill>
                  <a:srgbClr val="004992"/>
                </a:solidFill>
                <a:latin typeface="Calibri Light"/>
              </a:rPr>
              <a:t> </a:t>
            </a:r>
            <a:r>
              <a:rPr lang="de-DE" altLang="de-DE" sz="2400" b="0" err="1">
                <a:solidFill>
                  <a:srgbClr val="004992"/>
                </a:solidFill>
                <a:latin typeface="Calibri Light"/>
              </a:rPr>
              <a:t>of</a:t>
            </a:r>
            <a:r>
              <a:rPr lang="de-DE" altLang="de-DE" sz="2400" b="0">
                <a:solidFill>
                  <a:srgbClr val="004992"/>
                </a:solidFill>
                <a:latin typeface="Calibri Light"/>
              </a:rPr>
              <a:t> diamonds</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poison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countess gambles away house and yard</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36</a:t>
            </a:fld>
            <a:endParaRPr lang="de-DE" altLang="de-DE"/>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6263640" y="2203703"/>
            <a:ext cx="5486400" cy="4251960"/>
          </a:xfrm>
          <a:prstGeom prst="rect">
            <a:avLst/>
          </a:prstGeom>
          <a:noFill/>
          <a:ln w="9525">
            <a:noFill/>
            <a:miter lim="800000"/>
            <a:headEnd/>
            <a:tailEnd/>
          </a:ln>
          <a:effectLst/>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Ravaging</a:t>
            </a:r>
            <a:r>
              <a:rPr lang="de-DE" sz="2400" b="0" dirty="0">
                <a:solidFill>
                  <a:srgbClr val="333333"/>
                </a:solidFill>
                <a:latin typeface="Calibri Light"/>
              </a:rPr>
              <a:t> </a:t>
            </a:r>
            <a:r>
              <a:rPr lang="de-DE" sz="2400" b="0" err="1">
                <a:solidFill>
                  <a:srgbClr val="333333"/>
                </a:solidFill>
                <a:latin typeface="Calibri Light"/>
              </a:rPr>
              <a:t>the</a:t>
            </a:r>
            <a:r>
              <a:rPr lang="de-DE" sz="2400" b="0">
                <a:solidFill>
                  <a:srgbClr val="333333"/>
                </a:solidFill>
                <a:latin typeface="Calibri Light"/>
              </a:rPr>
              <a:t> graveyard</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a:solidFill>
                  <a:srgbClr val="333333"/>
                </a:solidFill>
                <a:latin typeface="Calibri Light"/>
              </a:rPr>
              <a:t>Two </a:t>
            </a:r>
            <a:r>
              <a:rPr lang="de-DE" sz="2400" b="0" dirty="0" err="1">
                <a:solidFill>
                  <a:srgbClr val="333333"/>
                </a:solidFill>
                <a:latin typeface="Calibri Light"/>
              </a:rPr>
              <a:t>men</a:t>
            </a:r>
            <a:r>
              <a:rPr lang="de-DE" sz="2400" b="0" dirty="0">
                <a:solidFill>
                  <a:srgbClr val="333333"/>
                </a:solidFill>
                <a:latin typeface="Calibri Light"/>
              </a:rPr>
              <a:t> </a:t>
            </a:r>
            <a:r>
              <a:rPr lang="de-DE" sz="2400" b="0" dirty="0" err="1">
                <a:solidFill>
                  <a:srgbClr val="333333"/>
                </a:solidFill>
                <a:latin typeface="Calibri Light"/>
              </a:rPr>
              <a:t>contemplating</a:t>
            </a:r>
            <a:r>
              <a:rPr lang="de-DE" sz="2400" b="0" dirty="0">
                <a:solidFill>
                  <a:srgbClr val="333333"/>
                </a:solidFill>
                <a:latin typeface="Calibri Light"/>
              </a:rPr>
              <a:t> </a:t>
            </a:r>
            <a:r>
              <a:rPr lang="de-DE" sz="2400" b="0" dirty="0" err="1">
                <a:solidFill>
                  <a:srgbClr val="333333"/>
                </a:solidFill>
                <a:latin typeface="Calibri Light"/>
              </a:rPr>
              <a:t>the</a:t>
            </a:r>
            <a:r>
              <a:rPr lang="de-DE" sz="2400" b="0" dirty="0">
                <a:solidFill>
                  <a:srgbClr val="333333"/>
                </a:solidFill>
                <a:latin typeface="Calibri Light"/>
              </a:rPr>
              <a:t> </a:t>
            </a:r>
            <a:r>
              <a:rPr lang="de-DE" sz="2400" b="0" dirty="0" err="1">
                <a:solidFill>
                  <a:srgbClr val="333333"/>
                </a:solidFill>
                <a:latin typeface="Calibri Light"/>
              </a:rPr>
              <a:t>moon</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Vampire </a:t>
            </a:r>
            <a:r>
              <a:rPr lang="de-DE" sz="2400" b="0" dirty="0" err="1">
                <a:solidFill>
                  <a:srgbClr val="333333"/>
                </a:solidFill>
                <a:latin typeface="Calibri Light"/>
              </a:rPr>
              <a:t>slayer</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Eclipse</a:t>
            </a:r>
            <a:r>
              <a:rPr lang="de-DE" sz="2400" b="0" dirty="0">
                <a:solidFill>
                  <a:srgbClr val="333333"/>
                </a:solidFill>
                <a:latin typeface="Calibri Light"/>
              </a:rPr>
              <a:t> </a:t>
            </a:r>
            <a:r>
              <a:rPr lang="de-DE" sz="2400" b="0" dirty="0" err="1">
                <a:solidFill>
                  <a:srgbClr val="333333"/>
                </a:solidFill>
                <a:latin typeface="Calibri Light"/>
              </a:rPr>
              <a:t>of</a:t>
            </a:r>
            <a:r>
              <a:rPr lang="de-DE" sz="2400" b="0" dirty="0">
                <a:solidFill>
                  <a:srgbClr val="333333"/>
                </a:solidFill>
                <a:latin typeface="Calibri Light"/>
              </a:rPr>
              <a:t> </a:t>
            </a:r>
            <a:r>
              <a:rPr lang="de-DE" sz="2400" b="0" dirty="0" err="1">
                <a:solidFill>
                  <a:srgbClr val="333333"/>
                </a:solidFill>
                <a:latin typeface="Calibri Light"/>
              </a:rPr>
              <a:t>the</a:t>
            </a:r>
            <a:r>
              <a:rPr lang="de-DE" sz="2400" b="0" dirty="0">
                <a:solidFill>
                  <a:srgbClr val="333333"/>
                </a:solidFill>
                <a:latin typeface="Calibri Light"/>
              </a:rPr>
              <a:t> </a:t>
            </a:r>
            <a:r>
              <a:rPr lang="de-DE" sz="2400" b="0" dirty="0" err="1">
                <a:solidFill>
                  <a:srgbClr val="333333"/>
                </a:solidFill>
                <a:latin typeface="Calibri Light"/>
              </a:rPr>
              <a:t>sun</a:t>
            </a:r>
            <a:endParaRPr 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37</a:t>
            </a:fld>
            <a:endParaRPr lang="de-DE" altLang="de-DE"/>
          </a:p>
        </p:txBody>
      </p:sp>
      <p:pic>
        <p:nvPicPr>
          <p:cNvPr id="8"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Ravaging the graveyard</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Two men contemplating the moon</a:t>
            </a:r>
            <a:br>
              <a:rPr lang="de-DE" altLang="de-DE" sz="2400" b="0">
                <a:solidFill>
                  <a:srgbClr val="004992"/>
                </a:solidFill>
                <a:latin typeface="Calibri Light"/>
              </a:rPr>
            </a:br>
            <a:r>
              <a:rPr lang="de-DE" altLang="de-DE" sz="1800" b="0">
                <a:solidFill>
                  <a:srgbClr val="004992"/>
                </a:solidFill>
                <a:latin typeface="Calibri Light"/>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Vampire slayer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Eclipse of the sun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38</a:t>
            </a:fld>
            <a:endParaRPr lang="de-DE" altLang="de-DE"/>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Rest at the edge of the wood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escape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Exhaustion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injured</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39</a:t>
            </a:fld>
            <a:endParaRPr lang="de-DE" altLang="de-DE"/>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Rest at the edge of the wood</a:t>
            </a:r>
            <a:br>
              <a:rPr lang="de-DE" altLang="de-DE" sz="2400" b="0">
                <a:solidFill>
                  <a:srgbClr val="004992"/>
                </a:solidFill>
                <a:latin typeface="Calibri Light"/>
              </a:rPr>
            </a:br>
            <a:r>
              <a:rPr lang="de-DE" altLang="de-DE" sz="1800" b="0">
                <a:solidFill>
                  <a:srgbClr val="004992"/>
                </a:solidFill>
                <a:latin typeface="Calibri Light"/>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escape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Exhaustion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injured</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40</a:t>
            </a:fld>
            <a:endParaRPr lang="de-DE" altLang="de-DE"/>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Last meal</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Feeding rabbits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Playmates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Easter Sunday</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41</a:t>
            </a:fld>
            <a:endParaRPr lang="de-DE" altLang="de-DE"/>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102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Last meal</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Feeding rabbits</a:t>
            </a:r>
            <a:br>
              <a:rPr lang="de-DE" altLang="de-DE" sz="2400" b="0">
                <a:solidFill>
                  <a:srgbClr val="004992"/>
                </a:solidFill>
                <a:latin typeface="Calibri Light"/>
              </a:rPr>
            </a:br>
            <a:r>
              <a:rPr lang="de-DE" altLang="de-DE" sz="1800" b="0">
                <a:solidFill>
                  <a:srgbClr val="004992"/>
                </a:solidFill>
                <a:latin typeface="Calibri Light"/>
              </a:rPr>
              <a:t>(Felix Schlesinger, 1833-1910)</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Playmates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Easter Sunday</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42</a:t>
            </a:fld>
            <a:endParaRPr lang="de-DE" altLang="de-DE"/>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Breath of death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dying child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Lullaby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Mother at the cradle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43</a:t>
            </a:fld>
            <a:endParaRPr lang="de-DE" altLang="de-DE"/>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Breath</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death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dying</a:t>
            </a:r>
            <a:r>
              <a:rPr lang="de-DE" altLang="de-DE" sz="2400" b="0" dirty="0">
                <a:solidFill>
                  <a:srgbClr val="333333"/>
                </a:solidFill>
                <a:latin typeface="Calibri Light"/>
              </a:rPr>
              <a:t> </a:t>
            </a:r>
            <a:r>
              <a:rPr lang="de-DE" altLang="de-DE" sz="2400" b="0" dirty="0" err="1">
                <a:solidFill>
                  <a:srgbClr val="333333"/>
                </a:solidFill>
                <a:latin typeface="Calibri Light"/>
              </a:rPr>
              <a:t>child</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Lullaby</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Mother at the cradle</a:t>
            </a:r>
            <a:br>
              <a:rPr lang="de-DE" altLang="de-DE" sz="2400" b="0" dirty="0">
                <a:solidFill>
                  <a:srgbClr val="004992"/>
                </a:solidFill>
                <a:latin typeface="Calibri Light"/>
              </a:rPr>
            </a:br>
            <a:r>
              <a:rPr lang="de-DE" altLang="de-DE" sz="1800" b="0" dirty="0">
                <a:solidFill>
                  <a:srgbClr val="004992"/>
                </a:solidFill>
                <a:latin typeface="Calibri Light"/>
              </a:rPr>
              <a:t>(Morisot Berthe, 1872)</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44</a:t>
            </a:fld>
            <a:endParaRPr lang="de-DE" altLang="de-DE"/>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45</a:t>
            </a:fld>
            <a:endParaRPr lang="de-DE" altLang="de-DE"/>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263640" y="2203703"/>
            <a:ext cx="5486400" cy="4251960"/>
          </a:xfrm>
          <a:prstGeom prst="rect">
            <a:avLst/>
          </a:prstGeom>
        </p:spPr>
        <p:txBody>
          <a:bodyPr wrap="square">
            <a:noAutofit/>
          </a:bodyPr>
          <a:lstStyle/>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Asking for a dance</a:t>
            </a:r>
          </a:p>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Neck massage</a:t>
            </a:r>
          </a:p>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Dressing</a:t>
            </a:r>
          </a:p>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Caught red-handed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46</a:t>
            </a:fld>
            <a:endParaRPr lang="de-DE" altLang="de-DE"/>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263640" y="2203704"/>
            <a:ext cx="5486400" cy="4251960"/>
          </a:xfrm>
          <a:prstGeom prst="rect">
            <a:avLst/>
          </a:prstGeom>
        </p:spPr>
        <p:txBody>
          <a:bodyPr wrap="square">
            <a:noAutofit/>
          </a:bodyPr>
          <a:lstStyle/>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Asking for a dance</a:t>
            </a:r>
          </a:p>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Neck massage</a:t>
            </a:r>
          </a:p>
          <a:p>
            <a:pPr marL="457200" indent="-457200">
              <a:lnSpc>
                <a:spcPct val="105000"/>
              </a:lnSpc>
              <a:spcBef>
                <a:spcPts val="1999"/>
              </a:spcBef>
              <a:spcAft>
                <a:spcPts val="0"/>
              </a:spcAft>
              <a:buClr>
                <a:srgbClr val="004992"/>
              </a:buClr>
              <a:buFont typeface="WingDings"/>
              <a:buAutoNum type="alphaLcPeriod"/>
            </a:pPr>
            <a:r>
              <a:rPr lang="en-US" sz="2400" b="0">
                <a:solidFill>
                  <a:srgbClr val="004992"/>
                </a:solidFill>
                <a:latin typeface="Calibri Light"/>
              </a:rPr>
              <a:t>Dressing</a:t>
            </a:r>
            <a:br>
              <a:rPr lang="en-US" sz="2400" b="0">
                <a:solidFill>
                  <a:srgbClr val="004992"/>
                </a:solidFill>
                <a:latin typeface="Calibri Light"/>
              </a:rPr>
            </a:br>
            <a:r>
              <a:rPr lang="en-US" b="0">
                <a:solidFill>
                  <a:srgbClr val="004992"/>
                </a:solidFill>
                <a:latin typeface="Calibri Light"/>
              </a:rPr>
              <a:t>(</a:t>
            </a:r>
            <a:r>
              <a:rPr lang="en-US" b="0" dirty="0">
                <a:solidFill>
                  <a:srgbClr val="004992"/>
                </a:solidFill>
                <a:latin typeface="Calibri Light"/>
              </a:rPr>
              <a:t>Joseph </a:t>
            </a:r>
            <a:r>
              <a:rPr lang="en-US" b="0" dirty="0" err="1">
                <a:solidFill>
                  <a:srgbClr val="004992"/>
                </a:solidFill>
                <a:latin typeface="Calibri Light"/>
              </a:rPr>
              <a:t>Caraud</a:t>
            </a:r>
            <a:r>
              <a:rPr lang="en-US" b="0" dirty="0">
                <a:solidFill>
                  <a:srgbClr val="004992"/>
                </a:solidFill>
                <a:latin typeface="Calibri Light"/>
              </a:rPr>
              <a:t>, 1868)</a:t>
            </a:r>
          </a:p>
          <a:p>
            <a:pPr marL="457200" indent="-457200">
              <a:lnSpc>
                <a:spcPct val="105000"/>
              </a:lnSpc>
              <a:spcBef>
                <a:spcPts val="1999"/>
              </a:spcBef>
              <a:spcAft>
                <a:spcPts val="0"/>
              </a:spcAft>
              <a:buClr>
                <a:srgbClr val="333333"/>
              </a:buClr>
              <a:buFont typeface="WingDings"/>
              <a:buAutoNum type="alphaLcPeriod"/>
            </a:pPr>
            <a:r>
              <a:rPr lang="en-US" sz="2400" b="0" dirty="0">
                <a:latin typeface="Calibri Light"/>
              </a:rPr>
              <a:t>Caught red-handed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alcoholics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Reanimation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Cleaning women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Ironing women</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47</a:t>
            </a:fld>
            <a:endParaRPr lang="de-DE" altLang="de-DE"/>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alcoholics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Reanimation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Cleaning women</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Ironing women</a:t>
            </a:r>
            <a:br>
              <a:rPr lang="de-DE" altLang="de-DE" sz="2400" b="0">
                <a:solidFill>
                  <a:srgbClr val="004992"/>
                </a:solidFill>
                <a:latin typeface="Calibri Light"/>
              </a:rPr>
            </a:br>
            <a:r>
              <a:rPr lang="de-DE" altLang="de-DE" sz="1800" b="0">
                <a:solidFill>
                  <a:srgbClr val="004992"/>
                </a:solidFill>
                <a:latin typeface="Calibri Light"/>
              </a:rPr>
              <a:t>(Edgar Degas, 1884)</a:t>
            </a:r>
            <a:endParaRPr lang="en-US" altLang="de-DE" sz="1800" b="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48</a:t>
            </a:fld>
            <a:endParaRPr lang="de-DE" altLang="de-DE"/>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After the harvest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Land of cockaigne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Beheaded chicken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Food poisoning</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49</a:t>
            </a:fld>
            <a:endParaRPr lang="de-DE" altLang="de-DE"/>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After the harvest</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Land of cockaigne</a:t>
            </a:r>
            <a:br>
              <a:rPr lang="de-DE" altLang="de-DE" sz="2400" b="0">
                <a:solidFill>
                  <a:srgbClr val="004992"/>
                </a:solidFill>
                <a:latin typeface="Calibri Light"/>
              </a:rPr>
            </a:br>
            <a:r>
              <a:rPr lang="de-DE" altLang="de-DE" sz="1800" b="0">
                <a:solidFill>
                  <a:srgbClr val="004992"/>
                </a:solidFill>
                <a:latin typeface="Calibri Light"/>
              </a:rPr>
              <a:t>(Pieter d. Ä. Bruegel, 1567)</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Beheaded chicken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Food poisoning</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50</a:t>
            </a:fld>
            <a:endParaRPr lang="de-DE" altLang="de-DE"/>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Sorcery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Amazement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travelling</a:t>
            </a:r>
            <a:r>
              <a:rPr lang="de-DE" altLang="de-DE" sz="2400" b="0" dirty="0">
                <a:solidFill>
                  <a:srgbClr val="333333"/>
                </a:solidFill>
                <a:latin typeface="Calibri Light"/>
              </a:rPr>
              <a:t> </a:t>
            </a:r>
            <a:r>
              <a:rPr lang="de-DE" altLang="de-DE" sz="2400" b="0" dirty="0" err="1">
                <a:solidFill>
                  <a:srgbClr val="333333"/>
                </a:solidFill>
                <a:latin typeface="Calibri Light"/>
              </a:rPr>
              <a:t>preacher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juggler</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51</a:t>
            </a:fld>
            <a:endParaRPr lang="de-DE" altLang="de-DE"/>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Sorcery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Amazement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travelling</a:t>
            </a:r>
            <a:r>
              <a:rPr lang="de-DE" altLang="de-DE" sz="2400" b="0" dirty="0">
                <a:solidFill>
                  <a:srgbClr val="333333"/>
                </a:solidFill>
                <a:latin typeface="Calibri Light"/>
              </a:rPr>
              <a:t> </a:t>
            </a:r>
            <a:r>
              <a:rPr lang="de-DE" altLang="de-DE" sz="2400" b="0" dirty="0" err="1">
                <a:solidFill>
                  <a:srgbClr val="333333"/>
                </a:solidFill>
                <a:latin typeface="Calibri Light"/>
              </a:rPr>
              <a:t>preacher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The juggler</a:t>
            </a:r>
            <a:br>
              <a:rPr lang="de-DE" altLang="de-DE" sz="2400" b="0">
                <a:solidFill>
                  <a:srgbClr val="004992"/>
                </a:solidFill>
                <a:latin typeface="Calibri Light"/>
              </a:rPr>
            </a:br>
            <a:r>
              <a:rPr lang="de-DE" altLang="de-DE" sz="1800" b="0">
                <a:solidFill>
                  <a:srgbClr val="004992"/>
                </a:solidFill>
                <a:latin typeface="Calibri Light"/>
              </a:rPr>
              <a:t>(</a:t>
            </a:r>
            <a:r>
              <a:rPr lang="de-DE" altLang="de-DE" sz="1800" b="0" dirty="0">
                <a:solidFill>
                  <a:srgbClr val="004992"/>
                </a:solidFill>
                <a:latin typeface="Calibri Light"/>
              </a:rPr>
              <a:t>Hieronymus Bosch, 1480)</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52</a:t>
            </a:fld>
            <a:endParaRPr lang="de-DE" altLang="de-DE"/>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050"/>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Funeral feast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prayer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Lunch</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Harangue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53</a:t>
            </a:fld>
            <a:endParaRPr lang="de-DE" altLang="de-DE"/>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Funeral feast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prayer</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Lunch</a:t>
            </a:r>
            <a:br>
              <a:rPr lang="de-DE" altLang="de-DE" sz="2400" b="0">
                <a:solidFill>
                  <a:srgbClr val="004992"/>
                </a:solidFill>
                <a:latin typeface="Calibri Light"/>
              </a:rPr>
            </a:br>
            <a:r>
              <a:rPr lang="de-DE" altLang="de-DE" sz="1800" b="0">
                <a:solidFill>
                  <a:srgbClr val="004992"/>
                </a:solidFill>
                <a:latin typeface="Calibri Light"/>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Harangue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54</a:t>
            </a:fld>
            <a:endParaRPr lang="de-DE" altLang="de-DE"/>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Girl drinking wine, with two suitors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proposal</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twins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festive dinner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55</a:t>
            </a:fld>
            <a:endParaRPr lang="de-DE" altLang="de-DE"/>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Girl drinking wine, with two suitors</a:t>
            </a:r>
            <a:br>
              <a:rPr lang="de-DE" altLang="de-DE" sz="2400" b="0" dirty="0">
                <a:solidFill>
                  <a:srgbClr val="004992"/>
                </a:solidFill>
                <a:latin typeface="Calibri Light"/>
              </a:rPr>
            </a:br>
            <a:r>
              <a:rPr lang="de-DE" altLang="de-DE" sz="1800" b="0" dirty="0">
                <a:solidFill>
                  <a:srgbClr val="004992"/>
                </a:solidFill>
                <a:latin typeface="Calibri Light"/>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proposal</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twins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festive dinner</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56</a:t>
            </a:fld>
            <a:endParaRPr lang="de-DE" altLang="de-DE"/>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6263639" y="2203703"/>
            <a:ext cx="5486400" cy="4251960"/>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Carnival</a:t>
            </a:r>
            <a:r>
              <a:rPr lang="de-DE" sz="2400" b="0" dirty="0">
                <a:solidFill>
                  <a:srgbClr val="333333"/>
                </a:solidFill>
                <a:latin typeface="Calibri Light"/>
              </a:rPr>
              <a:t> in </a:t>
            </a:r>
            <a:r>
              <a:rPr lang="de-DE" sz="2400" b="0" dirty="0" err="1">
                <a:solidFill>
                  <a:srgbClr val="333333"/>
                </a:solidFill>
                <a:latin typeface="Calibri Light"/>
              </a:rPr>
              <a:t>Venice</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Lady </a:t>
            </a:r>
            <a:r>
              <a:rPr lang="de-DE" sz="2400" b="0" dirty="0" err="1">
                <a:solidFill>
                  <a:srgbClr val="333333"/>
                </a:solidFill>
                <a:latin typeface="Calibri Light"/>
              </a:rPr>
              <a:t>with</a:t>
            </a:r>
            <a:r>
              <a:rPr lang="de-DE" sz="2400" b="0" dirty="0">
                <a:solidFill>
                  <a:srgbClr val="333333"/>
                </a:solidFill>
                <a:latin typeface="Calibri Light"/>
              </a:rPr>
              <a:t> </a:t>
            </a:r>
            <a:r>
              <a:rPr lang="de-DE" sz="2400" b="0" dirty="0" err="1">
                <a:solidFill>
                  <a:srgbClr val="333333"/>
                </a:solidFill>
                <a:latin typeface="Calibri Light"/>
              </a:rPr>
              <a:t>opera</a:t>
            </a:r>
            <a:r>
              <a:rPr lang="de-DE" sz="2400" b="0" dirty="0">
                <a:solidFill>
                  <a:srgbClr val="333333"/>
                </a:solidFill>
                <a:latin typeface="Calibri Light"/>
              </a:rPr>
              <a:t> </a:t>
            </a:r>
            <a:r>
              <a:rPr lang="de-DE" sz="2400" b="0" dirty="0" err="1">
                <a:solidFill>
                  <a:srgbClr val="333333"/>
                </a:solidFill>
                <a:latin typeface="Calibri Light"/>
              </a:rPr>
              <a:t>glasses</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a:t>
            </a:r>
            <a:r>
              <a:rPr lang="de-DE" sz="2400" b="0" dirty="0" err="1">
                <a:solidFill>
                  <a:srgbClr val="333333"/>
                </a:solidFill>
                <a:latin typeface="Calibri Light"/>
              </a:rPr>
              <a:t>secret</a:t>
            </a:r>
            <a:r>
              <a:rPr lang="de-DE" sz="2400" b="0" dirty="0">
                <a:solidFill>
                  <a:srgbClr val="333333"/>
                </a:solidFill>
                <a:latin typeface="Calibri Light"/>
              </a:rPr>
              <a:t> </a:t>
            </a:r>
            <a:r>
              <a:rPr lang="de-DE" sz="2400" b="0" dirty="0" err="1">
                <a:solidFill>
                  <a:srgbClr val="333333"/>
                </a:solidFill>
                <a:latin typeface="Calibri Light"/>
              </a:rPr>
              <a:t>agent</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Daemon</a:t>
            </a:r>
            <a:endParaRPr 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57</a:t>
            </a:fld>
            <a:endParaRPr lang="de-DE" altLang="de-DE"/>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Carnival in Venice</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Calibri Light"/>
              </a:rPr>
              <a:t>Lady with opera glasses</a:t>
            </a:r>
            <a:br>
              <a:rPr lang="de-DE" altLang="de-DE" sz="2400" b="0">
                <a:solidFill>
                  <a:srgbClr val="004992"/>
                </a:solidFill>
                <a:latin typeface="Calibri Light"/>
              </a:rPr>
            </a:br>
            <a:r>
              <a:rPr lang="de-DE" altLang="de-DE" sz="1800" b="0">
                <a:solidFill>
                  <a:srgbClr val="004992"/>
                </a:solidFill>
                <a:latin typeface="Calibri Light"/>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secret agent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Daemon</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58</a:t>
            </a:fld>
            <a:endParaRPr lang="de-DE" altLang="de-DE"/>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000000"/>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60</a:t>
            </a:fld>
            <a:endParaRPr lang="de-DE" altLang="de-DE"/>
          </a:p>
        </p:txBody>
      </p:sp>
    </p:spTree>
    <p:extLst>
      <p:ext uri="{BB962C8B-B14F-4D97-AF65-F5344CB8AC3E}">
        <p14:creationId xmlns:p14="http://schemas.microsoft.com/office/powerpoint/2010/main" val="26621549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000000"/>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61</a:t>
            </a:fld>
            <a:endParaRPr lang="de-DE" altLang="de-DE"/>
          </a:p>
        </p:txBody>
      </p:sp>
    </p:spTree>
    <p:extLst>
      <p:ext uri="{BB962C8B-B14F-4D97-AF65-F5344CB8AC3E}">
        <p14:creationId xmlns:p14="http://schemas.microsoft.com/office/powerpoint/2010/main" val="3841026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000000"/>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62</a:t>
            </a:fld>
            <a:endParaRPr lang="de-DE" altLang="de-DE"/>
          </a:p>
        </p:txBody>
      </p:sp>
    </p:spTree>
    <p:extLst>
      <p:ext uri="{BB962C8B-B14F-4D97-AF65-F5344CB8AC3E}">
        <p14:creationId xmlns:p14="http://schemas.microsoft.com/office/powerpoint/2010/main" val="25690954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judgements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a:solidFill>
                  <a:srgbClr val="333333"/>
                </a:solidFill>
                <a:latin typeface="Calibri Light"/>
                <a:cs typeface="Times New Roman" panose="02020603050405020304" pitchFamily="18" charset="0"/>
              </a:rPr>
              <a:t>information (“better </a:t>
            </a:r>
            <a:r>
              <a:rPr lang="en-GB" altLang="de-DE" sz="2000" dirty="0">
                <a:solidFill>
                  <a:srgbClr val="333333"/>
                </a:solidFill>
                <a:latin typeface="Calibri Light"/>
                <a:cs typeface="Times New Roman" panose="02020603050405020304" pitchFamily="18" charset="0"/>
              </a:rPr>
              <a:t>safe </a:t>
            </a:r>
            <a:r>
              <a:rPr lang="en-GB" altLang="de-DE" sz="2000">
                <a:solidFill>
                  <a:srgbClr val="333333"/>
                </a:solidFill>
                <a:latin typeface="Calibri Light"/>
                <a:cs typeface="Times New Roman" panose="02020603050405020304" pitchFamily="18" charset="0"/>
              </a:rPr>
              <a:t>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000000"/>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cs typeface="Times New Roman" panose="02020603050405020304" pitchFamily="18" charset="0"/>
              </a:rPr>
              <a:t>Base important decisions on solid facts. Mere guesses </a:t>
            </a:r>
            <a:r>
              <a:rPr lang="en-US" sz="2000">
                <a:solidFill>
                  <a:srgbClr val="333333"/>
                </a:solidFill>
                <a:latin typeface="Calibri Light"/>
                <a:cs typeface="Times New Roman" panose="02020603050405020304" pitchFamily="18" charset="0"/>
              </a:rPr>
              <a:t>are “bad advisers.” </a:t>
            </a:r>
            <a:r>
              <a:rPr lang="en-GB" sz="2000" dirty="0">
                <a:solidFill>
                  <a:srgbClr val="333333"/>
                </a:solidFill>
                <a:latin typeface="Calibri Light"/>
                <a:cs typeface="Times New Roman" panose="02020603050405020304" pitchFamily="18" charset="0"/>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63</a:t>
            </a:fld>
            <a:endParaRPr lang="de-DE" altLang="de-DE"/>
          </a:p>
        </p:txBody>
      </p:sp>
    </p:spTree>
    <p:extLst>
      <p:ext uri="{BB962C8B-B14F-4D97-AF65-F5344CB8AC3E}">
        <p14:creationId xmlns:p14="http://schemas.microsoft.com/office/powerpoint/2010/main" val="37538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judgements. This style of reasoning may be enhanced when one is under pressure and wants to let off steam.</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judgements. This style of reasoning may be enhanced when one is under pressure and wants to let off steam.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Sheila declares that her doctor is in fact her ex-boyfriend who has been after her for years as a psychiatrist under a false identity.</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Both come from the same village and share the same first name.</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This was due to chance.</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65</a:t>
            </a:fld>
            <a:endParaRPr lang="de-DE" altLang="de-DE"/>
          </a:p>
        </p:txBody>
      </p:sp>
    </p:spTree>
    <p:extLst>
      <p:ext uri="{BB962C8B-B14F-4D97-AF65-F5344CB8AC3E}">
        <p14:creationId xmlns:p14="http://schemas.microsoft.com/office/powerpoint/2010/main" val="42330789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judgements. This style of reasoning may be enhanced when one is under pressure and wants to let off steam.</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Sheila declares that her doctor is in fact her ex-boyfriend who has been after her for years as a psychiatrist under a false identity.</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Both come from the same village and share the same first name.</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This was due to chance.</a:t>
            </a:r>
          </a:p>
          <a:p>
            <a:pPr lvl="0" defTabSz="914400" fontAlgn="base"/>
            <a:r>
              <a:rPr lang="en-AU" altLang="de-DE" sz="2400" dirty="0">
                <a:solidFill>
                  <a:srgbClr val="333333"/>
                </a:solidFill>
                <a:latin typeface="Calibri Light"/>
                <a:cs typeface="Times New Roman" panose="02020603050405020304" pitchFamily="18" charset="0"/>
              </a:rPr>
              <a:t>Before making serious accusations, you should collect information from as many sources as possible and discuss different explanations with persons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66</a:t>
            </a:fld>
            <a:endParaRPr lang="de-DE" altLang="de-DE"/>
          </a:p>
        </p:txBody>
      </p:sp>
    </p:spTree>
    <p:extLst>
      <p:ext uri="{BB962C8B-B14F-4D97-AF65-F5344CB8AC3E}">
        <p14:creationId xmlns:p14="http://schemas.microsoft.com/office/powerpoint/2010/main" val="31174127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14B37B2C-F8EB-48B8-B136-3F374C0FDF9B}" type="slidenum">
              <a:rPr lang="de-DE" altLang="de-DE" smtClean="0"/>
              <a:pPr>
                <a:defRPr/>
              </a:pPr>
              <a:t>67</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50540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E90DC2BE-C147-4D3A-BB73-32C49456CE8E}" type="slidenum">
              <a:rPr lang="de-DE" altLang="de-DE" smtClean="0"/>
              <a:pPr>
                <a:defRPr/>
              </a:pPr>
              <a:t>68</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297265358"/>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69</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14775973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5970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70</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37724381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05998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71</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27412129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7002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72</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9609887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67219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73</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7877327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4942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74</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40271712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94934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Calibri Light"/>
              </a:rPr>
              <a:t>Director Roland </a:t>
            </a:r>
            <a:r>
              <a:rPr lang="en-US" altLang="de-DE" sz="2400" b="0" dirty="0" err="1">
                <a:latin typeface="Calibri Light"/>
              </a:rPr>
              <a:t>Emmerich</a:t>
            </a:r>
            <a:r>
              <a:rPr lang="en-US" altLang="de-DE" sz="2400" b="0" dirty="0">
                <a:latin typeface="Calibri Light"/>
              </a:rPr>
              <a:t> (Independence Day):</a:t>
            </a:r>
            <a:br>
              <a:rPr lang="en-US" altLang="de-DE" sz="2400" b="0">
                <a:latin typeface="Calibri Light"/>
              </a:rPr>
            </a:br>
            <a:r>
              <a:rPr lang="en-US" altLang="de-DE" sz="2400" b="0">
                <a:latin typeface="Calibri Light"/>
              </a:rPr>
              <a:t>“The </a:t>
            </a:r>
            <a:r>
              <a:rPr lang="en-US" altLang="de-DE" sz="2400" b="0" dirty="0">
                <a:latin typeface="Calibri Light"/>
              </a:rPr>
              <a:t>moon landing (…) was just too good. Such a thing was impossible to stage in the 1960s. Even with today‘s equipment this would pose </a:t>
            </a:r>
            <a:r>
              <a:rPr lang="en-US" altLang="de-DE" sz="2400" b="0">
                <a:latin typeface="Calibri Light"/>
              </a:rPr>
              <a:t>problems.”</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75</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a:t>
            </a:r>
            <a:r>
              <a:rPr lang="de-DE" altLang="de-DE" sz="1200" b="0">
                <a:latin typeface="+mj-lt"/>
              </a:rPr>
              <a:t>: “Vorsicht Verschwörung” </a:t>
            </a:r>
            <a:r>
              <a:rPr lang="de-DE" altLang="de-DE" sz="1200" b="0" dirty="0">
                <a:latin typeface="+mj-lt"/>
              </a:rPr>
              <a:t>(Beware conspiracy) </a:t>
            </a: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dirty="0">
                <a:solidFill>
                  <a:srgbClr val="000000"/>
                </a:solidFill>
                <a:latin typeface="Calibri Light"/>
                <a:ea typeface="ＭＳ Ｐゴシック" panose="020B0600070205080204" pitchFamily="34" charset="-128"/>
              </a:rPr>
              <a:t>Was the moon landing faked by the US Government? </a:t>
            </a:r>
            <a:endParaRPr lang="de-DE" sz="2200" b="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extLst>
      <p:ext uri="{BB962C8B-B14F-4D97-AF65-F5344CB8AC3E}">
        <p14:creationId xmlns:p14="http://schemas.microsoft.com/office/powerpoint/2010/main" val="2544756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76</a:t>
            </a:fld>
            <a:endParaRPr lang="de-DE"/>
          </a:p>
        </p:txBody>
      </p:sp>
    </p:spTree>
    <p:extLst>
      <p:ext uri="{BB962C8B-B14F-4D97-AF65-F5344CB8AC3E}">
        <p14:creationId xmlns:p14="http://schemas.microsoft.com/office/powerpoint/2010/main" val="1240767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77</a:t>
            </a:fld>
            <a:endParaRPr lang="de-DE"/>
          </a:p>
        </p:txBody>
      </p:sp>
    </p:spTree>
    <p:extLst>
      <p:ext uri="{BB962C8B-B14F-4D97-AF65-F5344CB8AC3E}">
        <p14:creationId xmlns:p14="http://schemas.microsoft.com/office/powerpoint/2010/main" val="408325389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4935</Words>
  <Application>Microsoft Office PowerPoint</Application>
  <PresentationFormat>Benutzerdefiniert</PresentationFormat>
  <Paragraphs>643</Paragraphs>
  <Slides>77</Slides>
  <Notes>77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77</vt:i4>
      </vt:variant>
    </vt:vector>
  </HeadingPairs>
  <TitlesOfParts>
    <vt:vector size="85" baseType="lpstr">
      <vt:lpstr>Arial</vt:lpstr>
      <vt:lpstr>Calibri</vt:lpstr>
      <vt:lpstr>Calibri Light</vt:lpstr>
      <vt:lpstr>Symbol</vt:lpstr>
      <vt:lpstr>Times New Roman</vt:lpstr>
      <vt:lpstr>Verdana</vt:lpstr>
      <vt:lpstr>WingDings</vt:lpstr>
      <vt:lpstr>UKE_PPT-Vorlage_16zu9</vt:lpstr>
      <vt:lpstr>MCT 7 B – Jumping to Conclusions II</vt:lpstr>
      <vt:lpstr>Hasty Conclusions</vt:lpstr>
      <vt:lpstr>Hasty Conclusions</vt:lpstr>
      <vt:lpstr>Hasty Conclusions</vt:lpstr>
      <vt:lpstr>Jumping to Conclusions In what kind of situations/When do we draw conclusions without knowing the full truth?</vt:lpstr>
      <vt:lpstr>Jumping to Conclusions In what kind of situations/When do we draw conclusions without knowing the full truth?</vt:lpstr>
      <vt:lpstr>Jumping to Conclusions In what kind of situations/When do we draw conclusions without knowing the full truth?</vt:lpstr>
      <vt:lpstr>Jumping to Conclusions In what kind of situations/When do we draw conclusions without knowing the full truth?</vt:lpstr>
      <vt:lpstr>Hasty conclusions “in action”</vt:lpstr>
      <vt:lpstr>Jumping to Conclusions “in action” – Urban legends – (for an alternative exercise, see end of presentation)</vt:lpstr>
      <vt:lpstr>Jumping to Conclusions “in action” – Urban legends –</vt:lpstr>
      <vt:lpstr>Jumping to Conclusions “in action” – Urban legends –</vt:lpstr>
      <vt:lpstr>Jumping to Conclusions “in action” – Urban legends –</vt:lpstr>
      <vt:lpstr>How do these conspiracy theories arise?</vt:lpstr>
      <vt:lpstr>How do these conspiracy theories arise?</vt:lpstr>
      <vt:lpstr>How do these conspiracy theories arise?</vt:lpstr>
      <vt:lpstr>Why are we doing this?</vt:lpstr>
      <vt:lpstr>Why are we doing this?</vt:lpstr>
      <vt:lpstr>How jumping to conclusions promotes misinterpretations during psychosis – examples</vt:lpstr>
      <vt:lpstr>Exercise</vt:lpstr>
      <vt:lpstr>Exercise</vt:lpstr>
      <vt:lpstr>Exercise</vt:lpstr>
      <vt:lpstr>Exercise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258</cp:revision>
  <dcterms:created xsi:type="dcterms:W3CDTF">2004-06-30T16:15:23Z</dcterms:created>
  <dcterms:modified xsi:type="dcterms:W3CDTF">2021-12-21T13:37:04Z</dcterms:modified>
</cp:coreProperties>
</file>