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78" r:id="rId1"/>
  </p:sldMasterIdLst>
  <p:notesMasterIdLst>
    <p:notesMasterId r:id="rId86"/>
  </p:notesMasterIdLst>
  <p:handoutMasterIdLst>
    <p:handoutMasterId r:id="rId87"/>
  </p:handoutMasterIdLst>
  <p:sldIdLst>
    <p:sldId id="672" r:id="rId2"/>
    <p:sldId id="563" r:id="rId3"/>
    <p:sldId id="649" r:id="rId4"/>
    <p:sldId id="650" r:id="rId5"/>
    <p:sldId id="561" r:id="rId6"/>
    <p:sldId id="565" r:id="rId7"/>
    <p:sldId id="651" r:id="rId8"/>
    <p:sldId id="652" r:id="rId9"/>
    <p:sldId id="476" r:id="rId10"/>
    <p:sldId id="567" r:id="rId11"/>
    <p:sldId id="583" r:id="rId12"/>
    <p:sldId id="568" r:id="rId13"/>
    <p:sldId id="569" r:id="rId14"/>
    <p:sldId id="585" r:id="rId15"/>
    <p:sldId id="584" r:id="rId16"/>
    <p:sldId id="617" r:id="rId17"/>
    <p:sldId id="570" r:id="rId18"/>
    <p:sldId id="653" r:id="rId19"/>
    <p:sldId id="609" r:id="rId20"/>
    <p:sldId id="623" r:id="rId21"/>
    <p:sldId id="654" r:id="rId22"/>
    <p:sldId id="655" r:id="rId23"/>
    <p:sldId id="656" r:id="rId24"/>
    <p:sldId id="481" r:id="rId25"/>
    <p:sldId id="482" r:id="rId26"/>
    <p:sldId id="607" r:id="rId27"/>
    <p:sldId id="608" r:id="rId28"/>
    <p:sldId id="520" r:id="rId29"/>
    <p:sldId id="521" r:id="rId30"/>
    <p:sldId id="483" r:id="rId31"/>
    <p:sldId id="484" r:id="rId32"/>
    <p:sldId id="596" r:id="rId33"/>
    <p:sldId id="597" r:id="rId34"/>
    <p:sldId id="645" r:id="rId35"/>
    <p:sldId id="646" r:id="rId36"/>
    <p:sldId id="647" r:id="rId37"/>
    <p:sldId id="598" r:id="rId38"/>
    <p:sldId id="599" r:id="rId39"/>
    <p:sldId id="505" r:id="rId40"/>
    <p:sldId id="506" r:id="rId41"/>
    <p:sldId id="544" r:id="rId42"/>
    <p:sldId id="545" r:id="rId43"/>
    <p:sldId id="495" r:id="rId44"/>
    <p:sldId id="496" r:id="rId45"/>
    <p:sldId id="600" r:id="rId46"/>
    <p:sldId id="601" r:id="rId47"/>
    <p:sldId id="602" r:id="rId48"/>
    <p:sldId id="603" r:id="rId49"/>
    <p:sldId id="513" r:id="rId50"/>
    <p:sldId id="514" r:id="rId51"/>
    <p:sldId id="604" r:id="rId52"/>
    <p:sldId id="605" r:id="rId53"/>
    <p:sldId id="550" r:id="rId54"/>
    <p:sldId id="551" r:id="rId55"/>
    <p:sldId id="515" r:id="rId56"/>
    <p:sldId id="516" r:id="rId57"/>
    <p:sldId id="517" r:id="rId58"/>
    <p:sldId id="507" r:id="rId59"/>
    <p:sldId id="508" r:id="rId60"/>
    <p:sldId id="538" r:id="rId61"/>
    <p:sldId id="539" r:id="rId62"/>
    <p:sldId id="624" r:id="rId63"/>
    <p:sldId id="625" r:id="rId64"/>
    <p:sldId id="575" r:id="rId65"/>
    <p:sldId id="576" r:id="rId66"/>
    <p:sldId id="636" r:id="rId67"/>
    <p:sldId id="660" r:id="rId68"/>
    <p:sldId id="657" r:id="rId69"/>
    <p:sldId id="658" r:id="rId70"/>
    <p:sldId id="659" r:id="rId71"/>
    <p:sldId id="580" r:id="rId72"/>
    <p:sldId id="661" r:id="rId73"/>
    <p:sldId id="662" r:id="rId74"/>
    <p:sldId id="648" r:id="rId75"/>
    <p:sldId id="619" r:id="rId76"/>
    <p:sldId id="663" r:id="rId77"/>
    <p:sldId id="664" r:id="rId78"/>
    <p:sldId id="665" r:id="rId79"/>
    <p:sldId id="666" r:id="rId80"/>
    <p:sldId id="667" r:id="rId81"/>
    <p:sldId id="668" r:id="rId82"/>
    <p:sldId id="669" r:id="rId83"/>
    <p:sldId id="670" r:id="rId84"/>
    <p:sldId id="671" r:id="rId85"/>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14" autoAdjust="0"/>
    <p:restoredTop sz="94660"/>
  </p:normalViewPr>
  <p:slideViewPr>
    <p:cSldViewPr>
      <p:cViewPr varScale="1">
        <p:scale>
          <a:sx n="67" d="100"/>
          <a:sy n="67" d="100"/>
        </p:scale>
        <p:origin x="824" y="52"/>
      </p:cViewPr>
      <p:guideLst>
        <p:guide orient="horz" pos="3360"/>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3" Type="http://schemas.openxmlformats.org/officeDocument/2006/relationships/slide" Target="slides/slide75.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CA47D0D1-5489-4C35-BA06-359674A11262}" type="slidenum">
              <a:rPr lang="en-GB" altLang="de-DE"/>
              <a:pPr>
                <a:defRPr/>
              </a:pPr>
              <a:t>‹Nr.›</a:t>
            </a:fld>
            <a:endParaRPr lang="en-GB" altLang="de-DE"/>
          </a:p>
        </p:txBody>
      </p:sp>
    </p:spTree>
    <p:extLst>
      <p:ext uri="{BB962C8B-B14F-4D97-AF65-F5344CB8AC3E}">
        <p14:creationId xmlns:p14="http://schemas.microsoft.com/office/powerpoint/2010/main" val="2703561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de-DE"/>
          </a:p>
        </p:txBody>
      </p:sp>
      <p:sp>
        <p:nvSpPr>
          <p:cNvPr id="1536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250BE510-24B9-4760-9AE6-6A3E122DFC2D}" type="slidenum">
              <a:rPr lang="de-DE" altLang="de-DE"/>
              <a:pPr>
                <a:defRPr/>
              </a:pPr>
              <a:t>‹Nr.›</a:t>
            </a:fld>
            <a:endParaRPr lang="de-DE" altLang="de-DE"/>
          </a:p>
        </p:txBody>
      </p:sp>
    </p:spTree>
    <p:extLst>
      <p:ext uri="{BB962C8B-B14F-4D97-AF65-F5344CB8AC3E}">
        <p14:creationId xmlns:p14="http://schemas.microsoft.com/office/powerpoint/2010/main" val="25385393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436BB6-1871-4AF9-B503-6896A639340A}" type="slidenum">
              <a:rPr lang="de-DE" altLang="de-DE" sz="1400"/>
              <a:pPr>
                <a:spcBef>
                  <a:spcPct val="0"/>
                </a:spcBef>
              </a:pPr>
              <a:t>2</a:t>
            </a:fld>
            <a:endParaRPr lang="de-DE" altLang="de-DE" sz="1400"/>
          </a:p>
        </p:txBody>
      </p:sp>
      <p:sp>
        <p:nvSpPr>
          <p:cNvPr id="24579" name="Rectangle 3074"/>
          <p:cNvSpPr>
            <a:spLocks noGrp="1" noRot="1" noChangeAspect="1" noChangeArrowheads="1" noTextEdit="1"/>
          </p:cNvSpPr>
          <p:nvPr>
            <p:ph type="sldImg"/>
          </p:nvPr>
        </p:nvSpPr>
        <p:spPr>
          <a:xfrm>
            <a:off x="141288" y="768350"/>
            <a:ext cx="6821487" cy="3836988"/>
          </a:xfrm>
          <a:ln/>
        </p:spPr>
      </p:sp>
      <p:sp>
        <p:nvSpPr>
          <p:cNvPr id="2458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1486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436BB6-1871-4AF9-B503-6896A639340A}" type="slidenum">
              <a:rPr lang="de-DE" altLang="de-DE" sz="1400"/>
              <a:pPr>
                <a:spcBef>
                  <a:spcPct val="0"/>
                </a:spcBef>
              </a:pPr>
              <a:t>3</a:t>
            </a:fld>
            <a:endParaRPr lang="de-DE" altLang="de-DE" sz="1400"/>
          </a:p>
        </p:txBody>
      </p:sp>
      <p:sp>
        <p:nvSpPr>
          <p:cNvPr id="24579" name="Rectangle 3074"/>
          <p:cNvSpPr>
            <a:spLocks noGrp="1" noRot="1" noChangeAspect="1" noChangeArrowheads="1" noTextEdit="1"/>
          </p:cNvSpPr>
          <p:nvPr>
            <p:ph type="sldImg"/>
          </p:nvPr>
        </p:nvSpPr>
        <p:spPr>
          <a:xfrm>
            <a:off x="141288" y="768350"/>
            <a:ext cx="6821487" cy="3836988"/>
          </a:xfrm>
          <a:ln/>
        </p:spPr>
      </p:sp>
      <p:sp>
        <p:nvSpPr>
          <p:cNvPr id="2458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1486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436BB6-1871-4AF9-B503-6896A639340A}" type="slidenum">
              <a:rPr lang="de-DE" altLang="de-DE" sz="1400"/>
              <a:pPr>
                <a:spcBef>
                  <a:spcPct val="0"/>
                </a:spcBef>
              </a:pPr>
              <a:t>4</a:t>
            </a:fld>
            <a:endParaRPr lang="de-DE" altLang="de-DE" sz="1400"/>
          </a:p>
        </p:txBody>
      </p:sp>
      <p:sp>
        <p:nvSpPr>
          <p:cNvPr id="24579" name="Rectangle 3074"/>
          <p:cNvSpPr>
            <a:spLocks noGrp="1" noRot="1" noChangeAspect="1" noChangeArrowheads="1" noTextEdit="1"/>
          </p:cNvSpPr>
          <p:nvPr>
            <p:ph type="sldImg"/>
          </p:nvPr>
        </p:nvSpPr>
        <p:spPr>
          <a:xfrm>
            <a:off x="141288" y="768350"/>
            <a:ext cx="6821487" cy="3836988"/>
          </a:xfrm>
          <a:ln/>
        </p:spPr>
      </p:sp>
      <p:sp>
        <p:nvSpPr>
          <p:cNvPr id="2458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1486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A903F4-8C12-4F13-9D6E-91D08C148A34}" type="slidenum">
              <a:rPr lang="de-DE" altLang="de-DE" sz="1400"/>
              <a:pPr>
                <a:spcBef>
                  <a:spcPct val="0"/>
                </a:spcBef>
              </a:pPr>
              <a:t>5</a:t>
            </a:fld>
            <a:endParaRPr lang="de-DE" altLang="de-DE" sz="1400"/>
          </a:p>
        </p:txBody>
      </p:sp>
      <p:sp>
        <p:nvSpPr>
          <p:cNvPr id="26627" name="Rectangle 1026"/>
          <p:cNvSpPr>
            <a:spLocks noGrp="1" noRot="1" noChangeAspect="1" noChangeArrowheads="1" noTextEdit="1"/>
          </p:cNvSpPr>
          <p:nvPr>
            <p:ph type="sldImg"/>
          </p:nvPr>
        </p:nvSpPr>
        <p:spPr>
          <a:xfrm>
            <a:off x="141288" y="768350"/>
            <a:ext cx="6821487" cy="3836988"/>
          </a:xfrm>
          <a:ln/>
        </p:spPr>
      </p:sp>
      <p:sp>
        <p:nvSpPr>
          <p:cNvPr id="266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4902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3F82D4-DE6B-4314-AEE8-4ED4DC543F6A}" type="slidenum">
              <a:rPr lang="de-DE" altLang="de-DE" sz="1400"/>
              <a:pPr>
                <a:spcBef>
                  <a:spcPct val="0"/>
                </a:spcBef>
              </a:pPr>
              <a:t>6</a:t>
            </a:fld>
            <a:endParaRPr lang="de-DE" altLang="de-DE" sz="1400"/>
          </a:p>
        </p:txBody>
      </p:sp>
      <p:sp>
        <p:nvSpPr>
          <p:cNvPr id="32771" name="Rectangle 2"/>
          <p:cNvSpPr>
            <a:spLocks noGrp="1" noRot="1" noChangeAspect="1" noChangeArrowheads="1" noTextEdit="1"/>
          </p:cNvSpPr>
          <p:nvPr>
            <p:ph type="sldImg"/>
          </p:nvPr>
        </p:nvSpPr>
        <p:spPr>
          <a:xfrm>
            <a:off x="141288" y="768350"/>
            <a:ext cx="6821487"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6127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3F82D4-DE6B-4314-AEE8-4ED4DC543F6A}" type="slidenum">
              <a:rPr lang="de-DE" altLang="de-DE" sz="1400"/>
              <a:pPr>
                <a:spcBef>
                  <a:spcPct val="0"/>
                </a:spcBef>
              </a:pPr>
              <a:t>7</a:t>
            </a:fld>
            <a:endParaRPr lang="de-DE" altLang="de-DE" sz="1400"/>
          </a:p>
        </p:txBody>
      </p:sp>
      <p:sp>
        <p:nvSpPr>
          <p:cNvPr id="32771" name="Rectangle 2"/>
          <p:cNvSpPr>
            <a:spLocks noGrp="1" noRot="1" noChangeAspect="1" noChangeArrowheads="1" noTextEdit="1"/>
          </p:cNvSpPr>
          <p:nvPr>
            <p:ph type="sldImg"/>
          </p:nvPr>
        </p:nvSpPr>
        <p:spPr>
          <a:xfrm>
            <a:off x="141288" y="768350"/>
            <a:ext cx="6821487"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6127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3F82D4-DE6B-4314-AEE8-4ED4DC543F6A}" type="slidenum">
              <a:rPr lang="de-DE" altLang="de-DE" sz="1400"/>
              <a:pPr>
                <a:spcBef>
                  <a:spcPct val="0"/>
                </a:spcBef>
              </a:pPr>
              <a:t>8</a:t>
            </a:fld>
            <a:endParaRPr lang="de-DE" altLang="de-DE" sz="1400"/>
          </a:p>
        </p:txBody>
      </p:sp>
      <p:sp>
        <p:nvSpPr>
          <p:cNvPr id="32771" name="Rectangle 2"/>
          <p:cNvSpPr>
            <a:spLocks noGrp="1" noRot="1" noChangeAspect="1" noChangeArrowheads="1" noTextEdit="1"/>
          </p:cNvSpPr>
          <p:nvPr>
            <p:ph type="sldImg"/>
          </p:nvPr>
        </p:nvSpPr>
        <p:spPr>
          <a:xfrm>
            <a:off x="141288" y="768350"/>
            <a:ext cx="6821487"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6127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F6C1C1-28A0-44BA-8525-64A85EA80885}" type="slidenum">
              <a:rPr lang="de-DE" altLang="de-DE" sz="1400"/>
              <a:pPr>
                <a:spcBef>
                  <a:spcPct val="0"/>
                </a:spcBef>
              </a:pPr>
              <a:t>9</a:t>
            </a:fld>
            <a:endParaRPr lang="de-DE" altLang="de-DE" sz="1400"/>
          </a:p>
        </p:txBody>
      </p:sp>
      <p:sp>
        <p:nvSpPr>
          <p:cNvPr id="34819" name="Rectangle 2"/>
          <p:cNvSpPr>
            <a:spLocks noGrp="1" noRot="1" noChangeAspect="1" noChangeArrowheads="1" noTextEdit="1"/>
          </p:cNvSpPr>
          <p:nvPr>
            <p:ph type="sldImg"/>
          </p:nvPr>
        </p:nvSpPr>
        <p:spPr>
          <a:xfrm>
            <a:off x="141288" y="768350"/>
            <a:ext cx="6821487"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7167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A477AF-8B1E-4FA1-A9C0-1254545F35E8}" type="slidenum">
              <a:rPr lang="de-DE" altLang="de-DE" sz="1400"/>
              <a:pPr>
                <a:spcBef>
                  <a:spcPct val="0"/>
                </a:spcBef>
              </a:pPr>
              <a:t>10</a:t>
            </a:fld>
            <a:endParaRPr lang="de-DE" altLang="de-DE" sz="1400"/>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941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FF5BEB-689B-4E72-A0BF-F7C272FA5FE4}" type="slidenum">
              <a:rPr lang="de-DE" altLang="de-DE" sz="1400"/>
              <a:pPr>
                <a:spcBef>
                  <a:spcPct val="0"/>
                </a:spcBef>
              </a:pPr>
              <a:t>11</a:t>
            </a:fld>
            <a:endParaRPr lang="de-DE" altLang="de-DE" sz="1400"/>
          </a:p>
        </p:txBody>
      </p:sp>
      <p:sp>
        <p:nvSpPr>
          <p:cNvPr id="38915" name="Rectangle 2"/>
          <p:cNvSpPr>
            <a:spLocks noGrp="1" noRot="1" noChangeAspect="1" noChangeArrowheads="1" noTextEdit="1"/>
          </p:cNvSpPr>
          <p:nvPr>
            <p:ph type="sldImg"/>
          </p:nvPr>
        </p:nvSpPr>
        <p:spPr>
          <a:xfrm>
            <a:off x="141288" y="768350"/>
            <a:ext cx="6821487"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1405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CD9B6B-BE0F-4FB8-AFC3-E089A7D684CB}" type="slidenum">
              <a:rPr lang="de-DE" altLang="de-DE" sz="1400"/>
              <a:pPr>
                <a:spcBef>
                  <a:spcPct val="0"/>
                </a:spcBef>
              </a:pPr>
              <a:t>12</a:t>
            </a:fld>
            <a:endParaRPr lang="de-DE" altLang="de-DE" sz="1400"/>
          </a:p>
        </p:txBody>
      </p:sp>
      <p:sp>
        <p:nvSpPr>
          <p:cNvPr id="40963" name="Rectangle 2"/>
          <p:cNvSpPr>
            <a:spLocks noGrp="1" noRot="1" noChangeAspect="1" noChangeArrowheads="1" noTextEdit="1"/>
          </p:cNvSpPr>
          <p:nvPr>
            <p:ph type="sldImg"/>
          </p:nvPr>
        </p:nvSpPr>
        <p:spPr>
          <a:xfrm>
            <a:off x="141288" y="768350"/>
            <a:ext cx="6821487"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9036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F90DAB-B16A-4F2C-9ADF-0AB9A8970F7C}" type="slidenum">
              <a:rPr lang="de-DE" altLang="de-DE" sz="1400"/>
              <a:pPr>
                <a:spcBef>
                  <a:spcPct val="0"/>
                </a:spcBef>
              </a:pPr>
              <a:t>13</a:t>
            </a:fld>
            <a:endParaRPr lang="de-DE" altLang="de-DE" sz="1400"/>
          </a:p>
        </p:txBody>
      </p:sp>
      <p:sp>
        <p:nvSpPr>
          <p:cNvPr id="43011" name="Rectangle 2"/>
          <p:cNvSpPr>
            <a:spLocks noGrp="1" noRot="1" noChangeAspect="1" noChangeArrowheads="1" noTextEdit="1"/>
          </p:cNvSpPr>
          <p:nvPr>
            <p:ph type="sldImg"/>
          </p:nvPr>
        </p:nvSpPr>
        <p:spPr>
          <a:xfrm>
            <a:off x="141288" y="768350"/>
            <a:ext cx="6821487"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6162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CA0F2C-B385-4EAA-A4FA-8A33614B15A5}" type="slidenum">
              <a:rPr lang="de-DE" altLang="de-DE" sz="1400"/>
              <a:pPr>
                <a:spcBef>
                  <a:spcPct val="0"/>
                </a:spcBef>
              </a:pPr>
              <a:t>14</a:t>
            </a:fld>
            <a:endParaRPr lang="de-DE" altLang="de-DE" sz="1400"/>
          </a:p>
        </p:txBody>
      </p:sp>
      <p:sp>
        <p:nvSpPr>
          <p:cNvPr id="45059" name="Rectangle 2"/>
          <p:cNvSpPr>
            <a:spLocks noGrp="1" noRot="1" noChangeAspect="1" noChangeArrowheads="1" noTextEdit="1"/>
          </p:cNvSpPr>
          <p:nvPr>
            <p:ph type="sldImg"/>
          </p:nvPr>
        </p:nvSpPr>
        <p:spPr>
          <a:xfrm>
            <a:off x="141288" y="768350"/>
            <a:ext cx="6821487"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9944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1C5B23-5C3E-489F-A460-09E777D8C2A4}" type="slidenum">
              <a:rPr lang="de-DE" altLang="de-DE" sz="1400"/>
              <a:pPr>
                <a:spcBef>
                  <a:spcPct val="0"/>
                </a:spcBef>
              </a:pPr>
              <a:t>15</a:t>
            </a:fld>
            <a:endParaRPr lang="de-DE" altLang="de-DE" sz="1400"/>
          </a:p>
        </p:txBody>
      </p:sp>
      <p:sp>
        <p:nvSpPr>
          <p:cNvPr id="47107" name="Rectangle 2"/>
          <p:cNvSpPr>
            <a:spLocks noGrp="1" noRot="1" noChangeAspect="1" noChangeArrowheads="1" noTextEdit="1"/>
          </p:cNvSpPr>
          <p:nvPr>
            <p:ph type="sldImg"/>
          </p:nvPr>
        </p:nvSpPr>
        <p:spPr>
          <a:xfrm>
            <a:off x="141288" y="768350"/>
            <a:ext cx="6821487"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41382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4A6063-F310-44AC-9E15-DDA20FFB3083}" type="slidenum">
              <a:rPr lang="de-DE" altLang="de-DE" sz="1400"/>
              <a:pPr>
                <a:spcBef>
                  <a:spcPct val="0"/>
                </a:spcBef>
              </a:pPr>
              <a:t>16</a:t>
            </a:fld>
            <a:endParaRPr lang="de-DE" altLang="de-DE" sz="1400"/>
          </a:p>
        </p:txBody>
      </p:sp>
      <p:sp>
        <p:nvSpPr>
          <p:cNvPr id="49155" name="Rectangle 2"/>
          <p:cNvSpPr>
            <a:spLocks noGrp="1" noRot="1" noChangeAspect="1" noChangeArrowheads="1" noTextEdit="1"/>
          </p:cNvSpPr>
          <p:nvPr>
            <p:ph type="sldImg"/>
          </p:nvPr>
        </p:nvSpPr>
        <p:spPr>
          <a:xfrm>
            <a:off x="141288" y="768350"/>
            <a:ext cx="6821487"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9182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2EB40F-2F57-4C8C-8D8A-B423D78EE990}" type="slidenum">
              <a:rPr lang="de-DE" altLang="de-DE" sz="1400"/>
              <a:pPr>
                <a:spcBef>
                  <a:spcPct val="0"/>
                </a:spcBef>
              </a:pPr>
              <a:t>17</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953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2EB40F-2F57-4C8C-8D8A-B423D78EE990}" type="slidenum">
              <a:rPr lang="de-DE" altLang="de-DE" sz="1400"/>
              <a:pPr>
                <a:spcBef>
                  <a:spcPct val="0"/>
                </a:spcBef>
              </a:pPr>
              <a:t>18</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953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6F608D-0F6F-473B-B9B3-EDB3B96924A7}" type="slidenum">
              <a:rPr lang="de-DE" altLang="de-DE" sz="1400"/>
              <a:pPr>
                <a:spcBef>
                  <a:spcPct val="0"/>
                </a:spcBef>
              </a:pPr>
              <a:t>19</a:t>
            </a:fld>
            <a:endParaRPr lang="de-DE" altLang="de-DE" sz="14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70330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ACA48E-B2CB-4736-87FE-3382D076778F}" type="slidenum">
              <a:rPr lang="de-DE" altLang="de-DE" sz="1400"/>
              <a:pPr>
                <a:spcBef>
                  <a:spcPct val="0"/>
                </a:spcBef>
              </a:pPr>
              <a:t>20</a:t>
            </a:fld>
            <a:endParaRPr lang="de-DE" altLang="de-DE" sz="1400"/>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1764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ACA48E-B2CB-4736-87FE-3382D076778F}" type="slidenum">
              <a:rPr lang="de-DE" altLang="de-DE" sz="1400"/>
              <a:pPr>
                <a:spcBef>
                  <a:spcPct val="0"/>
                </a:spcBef>
              </a:pPr>
              <a:t>21</a:t>
            </a:fld>
            <a:endParaRPr lang="de-DE" altLang="de-DE" sz="1400"/>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17643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ACA48E-B2CB-4736-87FE-3382D076778F}" type="slidenum">
              <a:rPr lang="de-DE" altLang="de-DE" sz="1400"/>
              <a:pPr>
                <a:spcBef>
                  <a:spcPct val="0"/>
                </a:spcBef>
              </a:pPr>
              <a:t>22</a:t>
            </a:fld>
            <a:endParaRPr lang="de-DE" altLang="de-DE" sz="1400"/>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17643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ACA48E-B2CB-4736-87FE-3382D076778F}" type="slidenum">
              <a:rPr lang="de-DE" altLang="de-DE" sz="1400"/>
              <a:pPr>
                <a:spcBef>
                  <a:spcPct val="0"/>
                </a:spcBef>
              </a:pPr>
              <a:t>23</a:t>
            </a:fld>
            <a:endParaRPr lang="de-DE" altLang="de-DE" sz="1400"/>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1764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74ADDF-708A-4B5E-8109-A11C73605B52}" type="slidenum">
              <a:rPr lang="de-DE" altLang="de-DE" sz="1400"/>
              <a:pPr>
                <a:spcBef>
                  <a:spcPct val="0"/>
                </a:spcBef>
              </a:pPr>
              <a:t>24</a:t>
            </a:fld>
            <a:endParaRPr lang="de-DE" altLang="de-DE" sz="14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9406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28A850-18DC-4385-8CF4-0462F8B444AF}" type="slidenum">
              <a:rPr lang="de-DE" altLang="de-DE" sz="1400"/>
              <a:pPr>
                <a:spcBef>
                  <a:spcPct val="0"/>
                </a:spcBef>
              </a:pPr>
              <a:t>25</a:t>
            </a:fld>
            <a:endParaRPr lang="de-DE" altLang="de-DE" sz="14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03956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C264F4-9DB8-44D6-8C0D-B485DF793ADF}" type="slidenum">
              <a:rPr lang="de-DE" altLang="de-DE" sz="1400"/>
              <a:pPr>
                <a:spcBef>
                  <a:spcPct val="0"/>
                </a:spcBef>
              </a:pPr>
              <a:t>26</a:t>
            </a:fld>
            <a:endParaRPr lang="de-DE" altLang="de-DE" sz="1400"/>
          </a:p>
        </p:txBody>
      </p:sp>
      <p:sp>
        <p:nvSpPr>
          <p:cNvPr id="69635" name="Rectangle 2"/>
          <p:cNvSpPr>
            <a:spLocks noGrp="1" noRot="1" noChangeAspect="1" noChangeArrowheads="1" noTextEdit="1"/>
          </p:cNvSpPr>
          <p:nvPr>
            <p:ph type="sldImg"/>
          </p:nvPr>
        </p:nvSpPr>
        <p:spPr>
          <a:xfrm>
            <a:off x="141288" y="768350"/>
            <a:ext cx="6821487"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79486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239573-7262-427D-84F6-276DECF6A153}" type="slidenum">
              <a:rPr lang="de-DE" altLang="de-DE" sz="1400"/>
              <a:pPr>
                <a:spcBef>
                  <a:spcPct val="0"/>
                </a:spcBef>
              </a:pPr>
              <a:t>27</a:t>
            </a:fld>
            <a:endParaRPr lang="de-DE" altLang="de-DE" sz="1400"/>
          </a:p>
        </p:txBody>
      </p:sp>
      <p:sp>
        <p:nvSpPr>
          <p:cNvPr id="71683" name="Rectangle 2"/>
          <p:cNvSpPr>
            <a:spLocks noGrp="1" noRot="1" noChangeAspect="1" noChangeArrowheads="1" noTextEdit="1"/>
          </p:cNvSpPr>
          <p:nvPr>
            <p:ph type="sldImg"/>
          </p:nvPr>
        </p:nvSpPr>
        <p:spPr>
          <a:xfrm>
            <a:off x="141288" y="768350"/>
            <a:ext cx="6821487"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65616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60E6DD-1932-439A-90CB-3FE000B83914}" type="slidenum">
              <a:rPr lang="de-DE" altLang="de-DE" sz="1400"/>
              <a:pPr>
                <a:spcBef>
                  <a:spcPct val="0"/>
                </a:spcBef>
              </a:pPr>
              <a:t>28</a:t>
            </a:fld>
            <a:endParaRPr lang="de-DE" altLang="de-DE" sz="1400"/>
          </a:p>
        </p:txBody>
      </p:sp>
      <p:sp>
        <p:nvSpPr>
          <p:cNvPr id="73731" name="Rectangle 2"/>
          <p:cNvSpPr>
            <a:spLocks noGrp="1" noRot="1" noChangeAspect="1" noChangeArrowheads="1" noTextEdit="1"/>
          </p:cNvSpPr>
          <p:nvPr>
            <p:ph type="sldImg"/>
          </p:nvPr>
        </p:nvSpPr>
        <p:spPr>
          <a:xfrm>
            <a:off x="141288" y="768350"/>
            <a:ext cx="6821487"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67856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9F3716-59F9-4FB6-9647-34C73AD3E34B}" type="slidenum">
              <a:rPr lang="de-DE" altLang="de-DE" sz="1400"/>
              <a:pPr>
                <a:spcBef>
                  <a:spcPct val="0"/>
                </a:spcBef>
              </a:pPr>
              <a:t>29</a:t>
            </a:fld>
            <a:endParaRPr lang="de-DE" altLang="de-DE" sz="1400"/>
          </a:p>
        </p:txBody>
      </p:sp>
      <p:sp>
        <p:nvSpPr>
          <p:cNvPr id="75779" name="Rectangle 2"/>
          <p:cNvSpPr>
            <a:spLocks noGrp="1" noRot="1" noChangeAspect="1" noChangeArrowheads="1" noTextEdit="1"/>
          </p:cNvSpPr>
          <p:nvPr>
            <p:ph type="sldImg"/>
          </p:nvPr>
        </p:nvSpPr>
        <p:spPr>
          <a:xfrm>
            <a:off x="141288" y="768350"/>
            <a:ext cx="6821487"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35174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03056A-71B1-492B-BD1B-A3CB199B0266}" type="slidenum">
              <a:rPr lang="de-DE" altLang="de-DE" sz="1400"/>
              <a:pPr>
                <a:spcBef>
                  <a:spcPct val="0"/>
                </a:spcBef>
              </a:pPr>
              <a:t>30</a:t>
            </a:fld>
            <a:endParaRPr lang="de-DE" altLang="de-DE" sz="1400"/>
          </a:p>
        </p:txBody>
      </p:sp>
      <p:sp>
        <p:nvSpPr>
          <p:cNvPr id="77827" name="Rectangle 2"/>
          <p:cNvSpPr>
            <a:spLocks noGrp="1" noRot="1" noChangeAspect="1" noChangeArrowheads="1" noTextEdit="1"/>
          </p:cNvSpPr>
          <p:nvPr>
            <p:ph type="sldImg"/>
          </p:nvPr>
        </p:nvSpPr>
        <p:spPr>
          <a:xfrm>
            <a:off x="141288" y="768350"/>
            <a:ext cx="6821487"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09323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C6DB3B-086D-4A52-9A50-D79326858CB6}" type="slidenum">
              <a:rPr lang="de-DE" altLang="de-DE" sz="1400"/>
              <a:pPr>
                <a:spcBef>
                  <a:spcPct val="0"/>
                </a:spcBef>
              </a:pPr>
              <a:t>31</a:t>
            </a:fld>
            <a:endParaRPr lang="de-DE" altLang="de-DE" sz="1400"/>
          </a:p>
        </p:txBody>
      </p:sp>
      <p:sp>
        <p:nvSpPr>
          <p:cNvPr id="79875" name="Rectangle 1026"/>
          <p:cNvSpPr>
            <a:spLocks noGrp="1" noRot="1" noChangeAspect="1" noChangeArrowheads="1" noTextEdit="1"/>
          </p:cNvSpPr>
          <p:nvPr>
            <p:ph type="sldImg"/>
          </p:nvPr>
        </p:nvSpPr>
        <p:spPr>
          <a:xfrm>
            <a:off x="141288" y="768350"/>
            <a:ext cx="6821487" cy="3836988"/>
          </a:xfrm>
          <a:ln/>
        </p:spPr>
      </p:sp>
      <p:sp>
        <p:nvSpPr>
          <p:cNvPr id="798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03441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B8D295-05AC-460D-9295-85E27A7864C1}" type="slidenum">
              <a:rPr lang="de-DE" altLang="de-DE" sz="1400"/>
              <a:pPr>
                <a:spcBef>
                  <a:spcPct val="0"/>
                </a:spcBef>
              </a:pPr>
              <a:t>32</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44634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586B42-5AD8-4405-A7DD-DDAE98C6D386}" type="slidenum">
              <a:rPr lang="de-DE" altLang="de-DE" sz="1400"/>
              <a:pPr>
                <a:spcBef>
                  <a:spcPct val="0"/>
                </a:spcBef>
              </a:pPr>
              <a:t>33</a:t>
            </a:fld>
            <a:endParaRPr lang="de-DE" altLang="de-DE" sz="1400"/>
          </a:p>
        </p:txBody>
      </p:sp>
      <p:sp>
        <p:nvSpPr>
          <p:cNvPr id="839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84681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B8D295-05AC-460D-9295-85E27A7864C1}" type="slidenum">
              <a:rPr lang="de-DE" altLang="de-DE" sz="1400"/>
              <a:pPr>
                <a:spcBef>
                  <a:spcPct val="0"/>
                </a:spcBef>
              </a:pPr>
              <a:t>34</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25102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586B42-5AD8-4405-A7DD-DDAE98C6D386}" type="slidenum">
              <a:rPr lang="de-DE" altLang="de-DE" sz="1400"/>
              <a:pPr>
                <a:spcBef>
                  <a:spcPct val="0"/>
                </a:spcBef>
              </a:pPr>
              <a:t>35</a:t>
            </a:fld>
            <a:endParaRPr lang="de-DE" altLang="de-DE" sz="1400"/>
          </a:p>
        </p:txBody>
      </p:sp>
      <p:sp>
        <p:nvSpPr>
          <p:cNvPr id="839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9446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E87A6A-A826-4D46-B536-E3F69FD8E32F}" type="slidenum">
              <a:rPr lang="de-DE" altLang="de-DE" sz="1400"/>
              <a:pPr>
                <a:spcBef>
                  <a:spcPct val="0"/>
                </a:spcBef>
              </a:pPr>
              <a:t>37</a:t>
            </a:fld>
            <a:endParaRPr lang="de-DE" altLang="de-DE" sz="1400"/>
          </a:p>
        </p:txBody>
      </p:sp>
      <p:sp>
        <p:nvSpPr>
          <p:cNvPr id="870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70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8397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69C93B-FF9B-4707-B0AD-18151B8208F8}" type="slidenum">
              <a:rPr lang="de-DE" altLang="de-DE" sz="1400"/>
              <a:pPr>
                <a:spcBef>
                  <a:spcPct val="0"/>
                </a:spcBef>
              </a:pPr>
              <a:t>38</a:t>
            </a:fld>
            <a:endParaRPr lang="de-DE" altLang="de-DE" sz="1400"/>
          </a:p>
        </p:txBody>
      </p:sp>
      <p:sp>
        <p:nvSpPr>
          <p:cNvPr id="890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90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75917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E5B50E-DF39-4658-AC5B-F7C3C657E2BD}" type="slidenum">
              <a:rPr lang="de-DE" altLang="de-DE" sz="1400"/>
              <a:pPr>
                <a:spcBef>
                  <a:spcPct val="0"/>
                </a:spcBef>
              </a:pPr>
              <a:t>39</a:t>
            </a:fld>
            <a:endParaRPr lang="de-DE" altLang="de-DE" sz="1400"/>
          </a:p>
        </p:txBody>
      </p:sp>
      <p:sp>
        <p:nvSpPr>
          <p:cNvPr id="91139" name="Rectangle 2"/>
          <p:cNvSpPr>
            <a:spLocks noGrp="1" noRot="1" noChangeAspect="1" noChangeArrowheads="1" noTextEdit="1"/>
          </p:cNvSpPr>
          <p:nvPr>
            <p:ph type="sldImg"/>
          </p:nvPr>
        </p:nvSpPr>
        <p:spPr>
          <a:xfrm>
            <a:off x="141288" y="768350"/>
            <a:ext cx="6821487"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91981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5C6E5F-6B4E-4BFA-8B42-518D0D40AB59}" type="slidenum">
              <a:rPr lang="de-DE" altLang="de-DE" sz="1400"/>
              <a:pPr>
                <a:spcBef>
                  <a:spcPct val="0"/>
                </a:spcBef>
              </a:pPr>
              <a:t>40</a:t>
            </a:fld>
            <a:endParaRPr lang="de-DE" altLang="de-DE" sz="1400"/>
          </a:p>
        </p:txBody>
      </p:sp>
      <p:sp>
        <p:nvSpPr>
          <p:cNvPr id="93187" name="Rectangle 2"/>
          <p:cNvSpPr>
            <a:spLocks noGrp="1" noRot="1" noChangeAspect="1" noChangeArrowheads="1" noTextEdit="1"/>
          </p:cNvSpPr>
          <p:nvPr>
            <p:ph type="sldImg"/>
          </p:nvPr>
        </p:nvSpPr>
        <p:spPr>
          <a:xfrm>
            <a:off x="141288" y="768350"/>
            <a:ext cx="6821487"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11865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78DAE7-8D8E-48DA-A466-F25F68E318DD}" type="slidenum">
              <a:rPr lang="de-DE" altLang="de-DE" sz="1400"/>
              <a:pPr>
                <a:spcBef>
                  <a:spcPct val="0"/>
                </a:spcBef>
              </a:pPr>
              <a:t>41</a:t>
            </a:fld>
            <a:endParaRPr lang="de-DE" altLang="de-DE" sz="1400"/>
          </a:p>
        </p:txBody>
      </p:sp>
      <p:sp>
        <p:nvSpPr>
          <p:cNvPr id="95235" name="Rectangle 2"/>
          <p:cNvSpPr>
            <a:spLocks noGrp="1" noRot="1" noChangeAspect="1" noChangeArrowheads="1" noTextEdit="1"/>
          </p:cNvSpPr>
          <p:nvPr>
            <p:ph type="sldImg"/>
          </p:nvPr>
        </p:nvSpPr>
        <p:spPr>
          <a:xfrm>
            <a:off x="141288" y="768350"/>
            <a:ext cx="6821487"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39856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85E640-3A33-48AE-BD7E-771369E0EFDA}" type="slidenum">
              <a:rPr lang="de-DE" altLang="de-DE" sz="1400"/>
              <a:pPr>
                <a:spcBef>
                  <a:spcPct val="0"/>
                </a:spcBef>
              </a:pPr>
              <a:t>42</a:t>
            </a:fld>
            <a:endParaRPr lang="de-DE" altLang="de-DE" sz="1400"/>
          </a:p>
        </p:txBody>
      </p:sp>
      <p:sp>
        <p:nvSpPr>
          <p:cNvPr id="97283" name="Rectangle 2"/>
          <p:cNvSpPr>
            <a:spLocks noGrp="1" noRot="1" noChangeAspect="1" noChangeArrowheads="1" noTextEdit="1"/>
          </p:cNvSpPr>
          <p:nvPr>
            <p:ph type="sldImg"/>
          </p:nvPr>
        </p:nvSpPr>
        <p:spPr>
          <a:xfrm>
            <a:off x="141288" y="768350"/>
            <a:ext cx="6821487"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29872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FA3BD1-8121-46C0-961E-F3564CCC2953}" type="slidenum">
              <a:rPr lang="de-DE" altLang="de-DE" sz="1400"/>
              <a:pPr>
                <a:spcBef>
                  <a:spcPct val="0"/>
                </a:spcBef>
              </a:pPr>
              <a:t>43</a:t>
            </a:fld>
            <a:endParaRPr lang="de-DE" altLang="de-DE" sz="1400"/>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3162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FB681-3CA4-4F16-9505-AED4D51255CE}" type="slidenum">
              <a:rPr lang="de-DE" altLang="de-DE" sz="1400"/>
              <a:pPr>
                <a:spcBef>
                  <a:spcPct val="0"/>
                </a:spcBef>
              </a:pPr>
              <a:t>44</a:t>
            </a:fld>
            <a:endParaRPr lang="de-DE" altLang="de-DE" sz="1400"/>
          </a:p>
        </p:txBody>
      </p:sp>
      <p:sp>
        <p:nvSpPr>
          <p:cNvPr id="101379" name="Rectangle 2"/>
          <p:cNvSpPr>
            <a:spLocks noGrp="1" noRot="1" noChangeAspect="1" noChangeArrowheads="1" noTextEdit="1"/>
          </p:cNvSpPr>
          <p:nvPr>
            <p:ph type="sldImg"/>
          </p:nvPr>
        </p:nvSpPr>
        <p:spPr>
          <a:xfrm>
            <a:off x="141288" y="768350"/>
            <a:ext cx="6821487"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10281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E50BBC-7239-4926-BCB2-805ECE0BCB1E}" type="slidenum">
              <a:rPr lang="de-DE" altLang="de-DE" sz="1400"/>
              <a:pPr>
                <a:spcBef>
                  <a:spcPct val="0"/>
                </a:spcBef>
              </a:pPr>
              <a:t>45</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22286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97C732-7260-4963-A001-3A946875A338}" type="slidenum">
              <a:rPr lang="de-DE" altLang="de-DE" sz="1400"/>
              <a:pPr>
                <a:spcBef>
                  <a:spcPct val="0"/>
                </a:spcBef>
              </a:pPr>
              <a:t>46</a:t>
            </a:fld>
            <a:endParaRPr lang="de-DE" altLang="de-DE" sz="1400"/>
          </a:p>
        </p:txBody>
      </p:sp>
      <p:sp>
        <p:nvSpPr>
          <p:cNvPr id="10547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33877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427231-76B8-4771-95FA-E198CFFC8A2D}" type="slidenum">
              <a:rPr lang="de-DE" altLang="de-DE" sz="1400"/>
              <a:pPr>
                <a:spcBef>
                  <a:spcPct val="0"/>
                </a:spcBef>
              </a:pPr>
              <a:t>47</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41919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C64AC2-B0B2-4640-BAB8-113CAFC37777}" type="slidenum">
              <a:rPr lang="de-DE" altLang="de-DE" sz="1400"/>
              <a:pPr>
                <a:spcBef>
                  <a:spcPct val="0"/>
                </a:spcBef>
              </a:pPr>
              <a:t>48</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87832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F36632-8D94-49FA-B40C-2C26112D1D8C}" type="slidenum">
              <a:rPr lang="de-DE" altLang="de-DE" sz="1400"/>
              <a:pPr>
                <a:spcBef>
                  <a:spcPct val="0"/>
                </a:spcBef>
              </a:pPr>
              <a:t>49</a:t>
            </a:fld>
            <a:endParaRPr lang="de-DE" altLang="de-DE"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19255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99F8D0-D26A-4957-B98A-F0AE3874FDD9}" type="slidenum">
              <a:rPr lang="de-DE" altLang="de-DE" sz="1400"/>
              <a:pPr>
                <a:spcBef>
                  <a:spcPct val="0"/>
                </a:spcBef>
              </a:pPr>
              <a:t>50</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24813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29B420-AFBF-467F-872B-165E8F93C77E}" type="slidenum">
              <a:rPr lang="de-DE" altLang="de-DE" sz="1400"/>
              <a:pPr>
                <a:spcBef>
                  <a:spcPct val="0"/>
                </a:spcBef>
              </a:pPr>
              <a:t>51</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87409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FBCDEC-DDF8-4D47-B057-6AFFE3455906}" type="slidenum">
              <a:rPr lang="de-DE" altLang="de-DE" sz="1400"/>
              <a:pPr>
                <a:spcBef>
                  <a:spcPct val="0"/>
                </a:spcBef>
              </a:pPr>
              <a:t>52</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92384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CA7F7-AE96-4AE5-875F-740B11652DEA}" type="slidenum">
              <a:rPr lang="de-DE" altLang="de-DE" sz="1400"/>
              <a:pPr>
                <a:spcBef>
                  <a:spcPct val="0"/>
                </a:spcBef>
              </a:pPr>
              <a:t>53</a:t>
            </a:fld>
            <a:endParaRPr lang="de-DE" altLang="de-DE" sz="1400"/>
          </a:p>
        </p:txBody>
      </p:sp>
      <p:sp>
        <p:nvSpPr>
          <p:cNvPr id="119811" name="Rectangle 1026"/>
          <p:cNvSpPr>
            <a:spLocks noGrp="1" noRot="1" noChangeAspect="1" noChangeArrowheads="1" noTextEdit="1"/>
          </p:cNvSpPr>
          <p:nvPr>
            <p:ph type="sldImg"/>
          </p:nvPr>
        </p:nvSpPr>
        <p:spPr>
          <a:xfrm>
            <a:off x="141288" y="768350"/>
            <a:ext cx="6821487" cy="3836988"/>
          </a:xfrm>
          <a:ln/>
        </p:spPr>
      </p:sp>
      <p:sp>
        <p:nvSpPr>
          <p:cNvPr id="1198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09288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21E854-0A77-4529-8319-B8688AABB8E0}" type="slidenum">
              <a:rPr lang="de-DE" altLang="de-DE" sz="1400"/>
              <a:pPr>
                <a:spcBef>
                  <a:spcPct val="0"/>
                </a:spcBef>
              </a:pPr>
              <a:t>54</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97655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FD38FA-F779-4E39-8F71-EB6C26077796}" type="slidenum">
              <a:rPr lang="de-DE" altLang="de-DE" sz="1400"/>
              <a:pPr>
                <a:spcBef>
                  <a:spcPct val="0"/>
                </a:spcBef>
              </a:pPr>
              <a:t>55</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39853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9ACE6E-1838-4EDE-8375-C8615D08F1F7}" type="slidenum">
              <a:rPr lang="de-DE" altLang="de-DE" sz="1400"/>
              <a:pPr>
                <a:spcBef>
                  <a:spcPct val="0"/>
                </a:spcBef>
              </a:pPr>
              <a:t>56</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98854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F3D725-C240-4A62-A204-2B8221E3427E}" type="slidenum">
              <a:rPr lang="de-DE" altLang="de-DE" sz="1400"/>
              <a:pPr>
                <a:spcBef>
                  <a:spcPct val="0"/>
                </a:spcBef>
              </a:pPr>
              <a:t>57</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08821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D109C6-D99B-46FF-B3AA-6CE41F14E348}" type="slidenum">
              <a:rPr lang="de-DE" altLang="de-DE" sz="1400"/>
              <a:pPr>
                <a:spcBef>
                  <a:spcPct val="0"/>
                </a:spcBef>
              </a:pPr>
              <a:t>58</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11418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92A4FE-77B2-4E4C-83AD-DDD3D91FDFFC}" type="slidenum">
              <a:rPr lang="de-DE" altLang="de-DE" sz="1400"/>
              <a:pPr>
                <a:spcBef>
                  <a:spcPct val="0"/>
                </a:spcBef>
              </a:pPr>
              <a:t>59</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26774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B3BBF5-6913-4847-97CB-04F839422B6C}" type="slidenum">
              <a:rPr lang="de-DE" altLang="de-DE" sz="1400"/>
              <a:pPr>
                <a:spcBef>
                  <a:spcPct val="0"/>
                </a:spcBef>
              </a:pPr>
              <a:t>60</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33376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295DEB-DEC8-45DF-B7E3-4C11245FBCB1}" type="slidenum">
              <a:rPr lang="de-DE" altLang="de-DE" sz="1400"/>
              <a:pPr>
                <a:spcBef>
                  <a:spcPct val="0"/>
                </a:spcBef>
              </a:pPr>
              <a:t>61</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69817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8ADC9A-864F-4DA4-8843-1B7B2DBDC30A}" type="slidenum">
              <a:rPr lang="de-DE" altLang="de-DE" sz="1400"/>
              <a:pPr>
                <a:spcBef>
                  <a:spcPct val="0"/>
                </a:spcBef>
              </a:pPr>
              <a:t>62</a:t>
            </a:fld>
            <a:endParaRPr lang="de-DE" altLang="de-DE" sz="1400"/>
          </a:p>
        </p:txBody>
      </p:sp>
      <p:sp>
        <p:nvSpPr>
          <p:cNvPr id="138243" name="Rectangle 1026"/>
          <p:cNvSpPr>
            <a:spLocks noGrp="1" noRot="1" noChangeAspect="1" noChangeArrowheads="1" noTextEdit="1"/>
          </p:cNvSpPr>
          <p:nvPr>
            <p:ph type="sldImg"/>
          </p:nvPr>
        </p:nvSpPr>
        <p:spPr>
          <a:xfrm>
            <a:off x="141288" y="768350"/>
            <a:ext cx="6821487" cy="3836988"/>
          </a:xfrm>
          <a:ln/>
        </p:spPr>
      </p:sp>
      <p:sp>
        <p:nvSpPr>
          <p:cNvPr id="1382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93768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6E5D09-1870-40D2-B803-7FC3C4F54EC0}" type="slidenum">
              <a:rPr lang="de-DE" altLang="de-DE" sz="1400"/>
              <a:pPr>
                <a:spcBef>
                  <a:spcPct val="0"/>
                </a:spcBef>
              </a:pPr>
              <a:t>63</a:t>
            </a:fld>
            <a:endParaRPr lang="de-DE" altLang="de-DE" sz="1400"/>
          </a:p>
        </p:txBody>
      </p:sp>
      <p:sp>
        <p:nvSpPr>
          <p:cNvPr id="140291" name="Rectangle 1026"/>
          <p:cNvSpPr>
            <a:spLocks noGrp="1" noRot="1" noChangeAspect="1" noChangeArrowheads="1" noTextEdit="1"/>
          </p:cNvSpPr>
          <p:nvPr>
            <p:ph type="sldImg"/>
          </p:nvPr>
        </p:nvSpPr>
        <p:spPr>
          <a:xfrm>
            <a:off x="141288" y="768350"/>
            <a:ext cx="6821487" cy="3836988"/>
          </a:xfrm>
          <a:ln/>
        </p:spPr>
      </p:sp>
      <p:sp>
        <p:nvSpPr>
          <p:cNvPr id="1402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93655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7D8064-D91B-4799-8187-44BBDA5FFCC9}" type="slidenum">
              <a:rPr lang="de-DE" altLang="de-DE" sz="1400"/>
              <a:pPr>
                <a:spcBef>
                  <a:spcPct val="0"/>
                </a:spcBef>
              </a:pPr>
              <a:t>64</a:t>
            </a:fld>
            <a:endParaRPr lang="de-DE" altLang="de-DE" sz="1400"/>
          </a:p>
        </p:txBody>
      </p:sp>
      <p:sp>
        <p:nvSpPr>
          <p:cNvPr id="142339" name="Rectangle 1026"/>
          <p:cNvSpPr>
            <a:spLocks noGrp="1" noRot="1" noChangeAspect="1" noChangeArrowheads="1" noTextEdit="1"/>
          </p:cNvSpPr>
          <p:nvPr>
            <p:ph type="sldImg"/>
          </p:nvPr>
        </p:nvSpPr>
        <p:spPr>
          <a:xfrm>
            <a:off x="141288" y="768350"/>
            <a:ext cx="6821487" cy="3836988"/>
          </a:xfrm>
          <a:ln/>
        </p:spPr>
      </p:sp>
      <p:sp>
        <p:nvSpPr>
          <p:cNvPr id="1423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47235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103B57-773C-49CB-AE74-0E5A989E377A}" type="slidenum">
              <a:rPr lang="de-DE" altLang="de-DE" sz="1400"/>
              <a:pPr>
                <a:spcBef>
                  <a:spcPct val="0"/>
                </a:spcBef>
              </a:pPr>
              <a:t>65</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94634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5B3BF3-A853-4300-AC73-5338DE10DF55}" type="slidenum">
              <a:rPr lang="de-DE" altLang="de-DE" sz="1400"/>
              <a:pPr>
                <a:spcBef>
                  <a:spcPct val="0"/>
                </a:spcBef>
              </a:pPr>
              <a:t>66</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30605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5B3BF3-A853-4300-AC73-5338DE10DF55}" type="slidenum">
              <a:rPr lang="de-DE" altLang="de-DE" sz="1400"/>
              <a:pPr>
                <a:spcBef>
                  <a:spcPct val="0"/>
                </a:spcBef>
              </a:pPr>
              <a:t>67</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30605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5B3BF3-A853-4300-AC73-5338DE10DF55}" type="slidenum">
              <a:rPr lang="de-DE" altLang="de-DE" sz="1400"/>
              <a:pPr>
                <a:spcBef>
                  <a:spcPct val="0"/>
                </a:spcBef>
              </a:pPr>
              <a:t>68</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306053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5B3BF3-A853-4300-AC73-5338DE10DF55}" type="slidenum">
              <a:rPr lang="de-DE" altLang="de-DE" sz="1400"/>
              <a:pPr>
                <a:spcBef>
                  <a:spcPct val="0"/>
                </a:spcBef>
              </a:pPr>
              <a:t>69</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306053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5B3BF3-A853-4300-AC73-5338DE10DF55}" type="slidenum">
              <a:rPr lang="de-DE" altLang="de-DE" sz="1400"/>
              <a:pPr>
                <a:spcBef>
                  <a:spcPct val="0"/>
                </a:spcBef>
              </a:pPr>
              <a:t>70</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30605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CA207B-E5DC-40E4-B191-79C733BEC6F6}" type="slidenum">
              <a:rPr lang="de-DE" altLang="de-DE" sz="1400"/>
              <a:pPr>
                <a:spcBef>
                  <a:spcPct val="0"/>
                </a:spcBef>
              </a:pPr>
              <a:t>71</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84650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CA207B-E5DC-40E4-B191-79C733BEC6F6}" type="slidenum">
              <a:rPr lang="de-DE" altLang="de-DE" sz="1400"/>
              <a:pPr>
                <a:spcBef>
                  <a:spcPct val="0"/>
                </a:spcBef>
              </a:pPr>
              <a:t>72</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84650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CA207B-E5DC-40E4-B191-79C733BEC6F6}" type="slidenum">
              <a:rPr lang="de-DE" altLang="de-DE" sz="1400"/>
              <a:pPr>
                <a:spcBef>
                  <a:spcPct val="0"/>
                </a:spcBef>
              </a:pPr>
              <a:t>73</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846507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A2B963-7708-45B8-BB4D-CBAF0065D34F}" type="slidenum">
              <a:rPr lang="de-DE" altLang="de-DE" sz="1400"/>
              <a:pPr>
                <a:spcBef>
                  <a:spcPct val="0"/>
                </a:spcBef>
              </a:pPr>
              <a:t>75</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373548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7BB2242-B13C-40C2-A4E5-CE4988028E3A}" type="slidenum">
              <a:rPr lang="de-DE" altLang="de-DE" sz="1300"/>
              <a:pPr>
                <a:spcBef>
                  <a:spcPct val="0"/>
                </a:spcBef>
              </a:pPr>
              <a:t>76</a:t>
            </a:fld>
            <a:endParaRPr lang="de-DE" altLang="de-DE" sz="1300"/>
          </a:p>
        </p:txBody>
      </p:sp>
      <p:sp>
        <p:nvSpPr>
          <p:cNvPr id="284675" name="Rectangle 2"/>
          <p:cNvSpPr>
            <a:spLocks noGrp="1" noRot="1" noChangeAspect="1" noChangeArrowheads="1" noTextEdit="1"/>
          </p:cNvSpPr>
          <p:nvPr>
            <p:ph type="sldImg"/>
          </p:nvPr>
        </p:nvSpPr>
        <p:spPr>
          <a:xfrm>
            <a:off x="138113" y="768350"/>
            <a:ext cx="6824662"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556113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0F4D2C0-FA32-4B2D-A05D-207B6F1FB44F}" type="slidenum">
              <a:rPr lang="de-DE" altLang="de-DE" sz="1300"/>
              <a:pPr>
                <a:spcBef>
                  <a:spcPct val="0"/>
                </a:spcBef>
              </a:pPr>
              <a:t>77</a:t>
            </a:fld>
            <a:endParaRPr lang="de-DE" altLang="de-DE" sz="1300"/>
          </a:p>
        </p:txBody>
      </p:sp>
      <p:sp>
        <p:nvSpPr>
          <p:cNvPr id="286723" name="Rectangle 2"/>
          <p:cNvSpPr>
            <a:spLocks noGrp="1" noRot="1" noChangeAspect="1" noChangeArrowheads="1" noTextEdit="1"/>
          </p:cNvSpPr>
          <p:nvPr>
            <p:ph type="sldImg"/>
          </p:nvPr>
        </p:nvSpPr>
        <p:spPr>
          <a:xfrm>
            <a:off x="138113" y="768350"/>
            <a:ext cx="6824662" cy="3836988"/>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572365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74557A6-0F11-472A-8CFC-1837339804D4}" type="slidenum">
              <a:rPr lang="de-DE" altLang="de-DE" sz="1300"/>
              <a:pPr>
                <a:spcBef>
                  <a:spcPct val="0"/>
                </a:spcBef>
              </a:pPr>
              <a:t>78</a:t>
            </a:fld>
            <a:endParaRPr lang="de-DE" altLang="de-DE" sz="1300"/>
          </a:p>
        </p:txBody>
      </p:sp>
      <p:sp>
        <p:nvSpPr>
          <p:cNvPr id="288771" name="Rectangle 2"/>
          <p:cNvSpPr>
            <a:spLocks noGrp="1" noRot="1" noChangeAspect="1" noChangeArrowheads="1" noTextEdit="1"/>
          </p:cNvSpPr>
          <p:nvPr>
            <p:ph type="sldImg"/>
          </p:nvPr>
        </p:nvSpPr>
        <p:spPr>
          <a:xfrm>
            <a:off x="138113" y="768350"/>
            <a:ext cx="6824662" cy="3836988"/>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783318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9716A80-E58A-4EE2-95C6-AE89095DD0C8}" type="slidenum">
              <a:rPr lang="de-DE" altLang="de-DE" sz="1300"/>
              <a:pPr>
                <a:spcBef>
                  <a:spcPct val="0"/>
                </a:spcBef>
              </a:pPr>
              <a:t>79</a:t>
            </a:fld>
            <a:endParaRPr lang="de-DE" altLang="de-DE" sz="1300"/>
          </a:p>
        </p:txBody>
      </p:sp>
      <p:sp>
        <p:nvSpPr>
          <p:cNvPr id="290819" name="Rectangle 2"/>
          <p:cNvSpPr>
            <a:spLocks noGrp="1" noRot="1" noChangeAspect="1" noChangeArrowheads="1" noTextEdit="1"/>
          </p:cNvSpPr>
          <p:nvPr>
            <p:ph type="sldImg"/>
          </p:nvPr>
        </p:nvSpPr>
        <p:spPr>
          <a:xfrm>
            <a:off x="138113" y="768350"/>
            <a:ext cx="6824662"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7022693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CB18C47F-EA79-403B-A907-F999388B520A}" type="slidenum">
              <a:rPr lang="de-DE" altLang="de-DE" sz="1300"/>
              <a:pPr algn="r" eaLnBrk="1" hangingPunct="1">
                <a:spcBef>
                  <a:spcPct val="0"/>
                </a:spcBef>
              </a:pPr>
              <a:t>80</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941785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36CDB76-64CB-4ACC-B52F-E2AA40DF85B6}" type="slidenum">
              <a:rPr lang="de-DE" altLang="de-DE" sz="1300"/>
              <a:pPr algn="r" eaLnBrk="1" hangingPunct="1">
                <a:spcBef>
                  <a:spcPct val="0"/>
                </a:spcBef>
              </a:pPr>
              <a:t>81</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46319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C9644D6-A22C-4AEF-B0A2-926B39020DB3}" type="slidenum">
              <a:rPr lang="de-DE" altLang="de-DE" sz="1300"/>
              <a:pPr>
                <a:spcBef>
                  <a:spcPct val="0"/>
                </a:spcBef>
              </a:pPr>
              <a:t>82</a:t>
            </a:fld>
            <a:endParaRPr lang="de-DE" altLang="de-DE" sz="1300"/>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9005965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7FCD891-8889-47EF-88CC-D5348A413F1E}" type="slidenum">
              <a:rPr lang="de-DE" smtClean="0"/>
              <a:pPr>
                <a:defRPr/>
              </a:pPr>
              <a:t>83</a:t>
            </a:fld>
            <a:endParaRPr lang="de-DE"/>
          </a:p>
        </p:txBody>
      </p:sp>
    </p:spTree>
    <p:extLst>
      <p:ext uri="{BB962C8B-B14F-4D97-AF65-F5344CB8AC3E}">
        <p14:creationId xmlns:p14="http://schemas.microsoft.com/office/powerpoint/2010/main" val="313257699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7FCD891-8889-47EF-88CC-D5348A413F1E}" type="slidenum">
              <a:rPr lang="de-DE" smtClean="0"/>
              <a:pPr>
                <a:defRPr/>
              </a:pPr>
              <a:t>84</a:t>
            </a:fld>
            <a:endParaRPr lang="de-DE"/>
          </a:p>
        </p:txBody>
      </p:sp>
    </p:spTree>
    <p:extLst>
      <p:ext uri="{BB962C8B-B14F-4D97-AF65-F5344CB8AC3E}">
        <p14:creationId xmlns:p14="http://schemas.microsoft.com/office/powerpoint/2010/main" val="4024183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AF567D2-5532-4F36-9348-AE8AD85970B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7 – Jumping to Conclusions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290C93AC-361D-426C-A3BC-2B0B730E1BBE}"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622560D-0CEE-412A-A292-5AC38E27CA8A}"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AF567D2-5532-4F36-9348-AE8AD85970B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AF567D2-5532-4F36-9348-AE8AD85970B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713DDB44-84E5-4478-8D54-A68532B9ED44}"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34BBF94-BF4F-40FC-8BE1-809A218C2C2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7 – Jumping to Conclusions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4AF567D2-5532-4F36-9348-AE8AD85970B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7 A – </a:t>
            </a:r>
            <a:r>
              <a:rPr lang="en-US" dirty="0"/>
              <a:t>Jumping to Conclusions II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(12|21)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028423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Hasty Conclusions</a:t>
            </a:r>
          </a:p>
        </p:txBody>
      </p:sp>
      <p:sp>
        <p:nvSpPr>
          <p:cNvPr id="23554" name="Rectangle 2"/>
          <p:cNvSpPr>
            <a:spLocks noGrp="1" noChangeArrowheads="1"/>
          </p:cNvSpPr>
          <p:nvPr>
            <p:ph idx="1"/>
          </p:nvPr>
        </p:nvSpPr>
        <p:spPr/>
        <p:txBody>
          <a:bodyPr>
            <a:noAutofit/>
          </a:bodyPr>
          <a:lstStyle/>
          <a:p>
            <a:pPr indent="-381000" algn="l" eaLnBrk="1" hangingPunct="1"/>
            <a:r>
              <a:rPr lang="en-US" altLang="de-DE" sz="2400" dirty="0">
                <a:solidFill>
                  <a:srgbClr val="333333"/>
                </a:solidFill>
                <a:latin typeface="Calibri Light"/>
              </a:rPr>
              <a:t>We often draw conclusions without knowing the full truth. </a:t>
            </a:r>
          </a:p>
          <a:p>
            <a:pPr marL="381000" indent="-381000" algn="l" eaLnBrk="1" hangingPunct="1">
              <a:buClr>
                <a:srgbClr val="333333"/>
              </a:buClr>
              <a:buFont typeface="WingDings"/>
              <a:buChar char=""/>
            </a:pPr>
            <a:r>
              <a:rPr lang="en-US" altLang="de-DE" sz="2400" dirty="0">
                <a:solidFill>
                  <a:srgbClr val="333333"/>
                </a:solidFill>
                <a:latin typeface="Calibri Light"/>
              </a:rPr>
              <a:t>Reasons/advantages: </a:t>
            </a:r>
            <a:r>
              <a:rPr lang="en-US" altLang="de-DE" sz="2400" dirty="0">
                <a:solidFill>
                  <a:srgbClr val="004992"/>
                </a:solidFill>
                <a:latin typeface="Calibri Light"/>
              </a:rPr>
              <a:t>??? </a:t>
            </a:r>
            <a:r>
              <a:rPr lang="en-US" altLang="de-DE" sz="2400" dirty="0">
                <a:solidFill>
                  <a:srgbClr val="FFFFFF"/>
                </a:solidFill>
                <a:latin typeface="Calibri Light"/>
              </a:rPr>
              <a:t>saving time, makes one feel safe, may appear determined and competent to </a:t>
            </a:r>
            <a:r>
              <a:rPr lang="en-US" altLang="de-DE" sz="2400">
                <a:solidFill>
                  <a:srgbClr val="FFFFFF"/>
                </a:solidFill>
                <a:latin typeface="Calibri Light"/>
              </a:rPr>
              <a:t>others (“A </a:t>
            </a:r>
            <a:r>
              <a:rPr lang="en-US" altLang="de-DE" sz="2400" dirty="0">
                <a:solidFill>
                  <a:srgbClr val="FFFFFF"/>
                </a:solidFill>
                <a:latin typeface="Calibri Light"/>
              </a:rPr>
              <a:t>wrong decision is better than </a:t>
            </a:r>
            <a:r>
              <a:rPr lang="en-US" altLang="de-DE" sz="2400">
                <a:solidFill>
                  <a:srgbClr val="FFFFFF"/>
                </a:solidFill>
                <a:latin typeface="Calibri Light"/>
              </a:rPr>
              <a:t>no decision”).</a:t>
            </a:r>
            <a:endParaRPr lang="en-US" altLang="de-DE" sz="2400" dirty="0">
              <a:solidFill>
                <a:srgbClr val="FFFFFF"/>
              </a:solidFill>
              <a:latin typeface="Calibri Light"/>
            </a:endParaRPr>
          </a:p>
          <a:p>
            <a:pPr marL="381000" indent="-381000" algn="l" eaLnBrk="1" hangingPunct="1">
              <a:buClr>
                <a:srgbClr val="333333"/>
              </a:buClr>
              <a:buFont typeface="WingDings"/>
              <a:buChar char=""/>
            </a:pPr>
            <a:r>
              <a:rPr lang="en-US" altLang="de-DE" sz="2400" dirty="0">
                <a:solidFill>
                  <a:srgbClr val="333333"/>
                </a:solidFill>
                <a:latin typeface="Calibri Light"/>
              </a:rPr>
              <a:t>Disadvantages:</a:t>
            </a:r>
            <a:r>
              <a:rPr lang="en-US" altLang="de-DE" sz="2400" dirty="0">
                <a:solidFill>
                  <a:srgbClr val="004992"/>
                </a:solidFill>
                <a:latin typeface="Calibri Light"/>
              </a:rPr>
              <a:t> ??? </a:t>
            </a:r>
            <a:r>
              <a:rPr lang="en-US" altLang="de-DE" sz="2400" dirty="0">
                <a:solidFill>
                  <a:srgbClr val="FFFFFF"/>
                </a:solidFill>
                <a:latin typeface="Calibri Light"/>
              </a:rPr>
              <a:t>risk of making an incorrect and dangerous decision ...</a:t>
            </a:r>
          </a:p>
        </p:txBody>
      </p:sp>
      <p:sp>
        <p:nvSpPr>
          <p:cNvPr id="3" name="Footer Placeholder 2"/>
          <p:cNvSpPr>
            <a:spLocks noGrp="1"/>
          </p:cNvSpPr>
          <p:nvPr>
            <p:ph type="ftr" sz="quarter" idx="11"/>
          </p:nvPr>
        </p:nvSpPr>
        <p:spPr/>
        <p:txBody>
          <a:bodyPr/>
          <a:lstStyle/>
          <a:p>
            <a:pPr>
              <a:defRPr/>
            </a:pPr>
            <a:r>
              <a:rPr lang="en-US" dirty="0"/>
              <a:t>Metacognitive Training 7 – Jumping to Conclusions II</a:t>
            </a:r>
            <a:endParaRPr lang="de-DE" dirty="0"/>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Hasty Conclusions</a:t>
            </a:r>
          </a:p>
        </p:txBody>
      </p:sp>
      <p:sp>
        <p:nvSpPr>
          <p:cNvPr id="23554" name="Rectangle 2"/>
          <p:cNvSpPr>
            <a:spLocks noGrp="1" noChangeArrowheads="1"/>
          </p:cNvSpPr>
          <p:nvPr>
            <p:ph idx="1"/>
          </p:nvPr>
        </p:nvSpPr>
        <p:spPr/>
        <p:txBody>
          <a:bodyPr>
            <a:noAutofit/>
          </a:bodyPr>
          <a:lstStyle/>
          <a:p>
            <a:pPr indent="-381000" algn="l" eaLnBrk="1" hangingPunct="1"/>
            <a:r>
              <a:rPr lang="en-US" altLang="de-DE" sz="2400" dirty="0">
                <a:solidFill>
                  <a:srgbClr val="333333"/>
                </a:solidFill>
                <a:latin typeface="Calibri Light"/>
              </a:rPr>
              <a:t>We often draw conclusions without knowing the full truth. </a:t>
            </a:r>
          </a:p>
          <a:p>
            <a:pPr marL="381000" indent="-381000" algn="l" eaLnBrk="1" hangingPunct="1">
              <a:buClr>
                <a:srgbClr val="333333"/>
              </a:buClr>
              <a:buFont typeface="WingDings"/>
              <a:buChar char=""/>
            </a:pPr>
            <a:r>
              <a:rPr lang="en-US" altLang="de-DE" sz="2400" dirty="0">
                <a:solidFill>
                  <a:srgbClr val="333333"/>
                </a:solidFill>
                <a:latin typeface="Calibri Light"/>
              </a:rPr>
              <a:t>Reasons/advantages: </a:t>
            </a:r>
            <a:r>
              <a:rPr lang="en-US" altLang="de-DE" sz="2400" dirty="0">
                <a:solidFill>
                  <a:srgbClr val="004992"/>
                </a:solidFill>
                <a:latin typeface="Calibri Light"/>
              </a:rPr>
              <a:t>saving time, makes one feel safe, may appear determined and competent to </a:t>
            </a:r>
            <a:r>
              <a:rPr lang="en-US" altLang="de-DE" sz="2400">
                <a:solidFill>
                  <a:srgbClr val="004992"/>
                </a:solidFill>
                <a:latin typeface="Calibri Light"/>
              </a:rPr>
              <a:t>others (“A </a:t>
            </a:r>
            <a:r>
              <a:rPr lang="en-US" altLang="de-DE" sz="2400" dirty="0">
                <a:solidFill>
                  <a:srgbClr val="004992"/>
                </a:solidFill>
                <a:latin typeface="Calibri Light"/>
              </a:rPr>
              <a:t>wrong decision is better than </a:t>
            </a:r>
            <a:r>
              <a:rPr lang="en-US" altLang="de-DE" sz="2400">
                <a:solidFill>
                  <a:srgbClr val="004992"/>
                </a:solidFill>
                <a:latin typeface="Calibri Light"/>
              </a:rPr>
              <a:t>no decision”).</a:t>
            </a:r>
            <a:endParaRPr lang="en-US" altLang="de-DE" sz="2400" dirty="0">
              <a:solidFill>
                <a:srgbClr val="004992"/>
              </a:solidFill>
              <a:latin typeface="Calibri Light"/>
            </a:endParaRPr>
          </a:p>
          <a:p>
            <a:pPr marL="381000" indent="-381000">
              <a:buClr>
                <a:srgbClr val="333333"/>
              </a:buClr>
              <a:buFont typeface="WingDings"/>
              <a:buChar char=""/>
            </a:pPr>
            <a:r>
              <a:rPr lang="en-US" altLang="de-DE" sz="2400" dirty="0">
                <a:solidFill>
                  <a:srgbClr val="333333"/>
                </a:solidFill>
                <a:latin typeface="Calibri Light"/>
              </a:rPr>
              <a:t>Disadvantages: </a:t>
            </a:r>
            <a:r>
              <a:rPr lang="en-US" altLang="de-DE" sz="2400" dirty="0">
                <a:solidFill>
                  <a:srgbClr val="004992"/>
                </a:solidFill>
                <a:latin typeface="Calibri Light"/>
              </a:rPr>
              <a:t>??? </a:t>
            </a:r>
            <a:r>
              <a:rPr lang="en-US" altLang="de-DE" sz="2400" dirty="0">
                <a:solidFill>
                  <a:srgbClr val="FFFFFF"/>
                </a:solidFill>
                <a:latin typeface="Calibri Light"/>
              </a:rPr>
              <a:t>risk of making an incorrect and dangerous decision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3</a:t>
            </a:fld>
            <a:endParaRPr lang="de-DE" altLang="de-DE"/>
          </a:p>
        </p:txBody>
      </p:sp>
    </p:spTree>
    <p:extLst>
      <p:ext uri="{BB962C8B-B14F-4D97-AF65-F5344CB8AC3E}">
        <p14:creationId xmlns:p14="http://schemas.microsoft.com/office/powerpoint/2010/main" val="2503127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Hasty Conclusions</a:t>
            </a:r>
          </a:p>
        </p:txBody>
      </p:sp>
      <p:sp>
        <p:nvSpPr>
          <p:cNvPr id="23554" name="Rectangle 2"/>
          <p:cNvSpPr>
            <a:spLocks noGrp="1" noChangeArrowheads="1"/>
          </p:cNvSpPr>
          <p:nvPr>
            <p:ph idx="1"/>
          </p:nvPr>
        </p:nvSpPr>
        <p:spPr/>
        <p:txBody>
          <a:bodyPr>
            <a:noAutofit/>
          </a:bodyPr>
          <a:lstStyle/>
          <a:p>
            <a:pPr indent="-381000" algn="l" eaLnBrk="1" hangingPunct="1"/>
            <a:r>
              <a:rPr lang="en-US" altLang="de-DE" sz="2400" dirty="0">
                <a:solidFill>
                  <a:srgbClr val="333333"/>
                </a:solidFill>
                <a:latin typeface="Calibri Light"/>
              </a:rPr>
              <a:t>We often draw conclusions without knowing the full truth. </a:t>
            </a:r>
          </a:p>
          <a:p>
            <a:pPr marL="381000" indent="-381000" algn="l" eaLnBrk="1" hangingPunct="1">
              <a:buClr>
                <a:srgbClr val="333333"/>
              </a:buClr>
              <a:buFont typeface="WingDings"/>
              <a:buChar char=""/>
            </a:pPr>
            <a:r>
              <a:rPr lang="en-US" altLang="de-DE" sz="2400" dirty="0">
                <a:solidFill>
                  <a:srgbClr val="333333"/>
                </a:solidFill>
                <a:latin typeface="Calibri Light"/>
              </a:rPr>
              <a:t>Reasons/advantages: </a:t>
            </a:r>
            <a:r>
              <a:rPr lang="en-US" altLang="de-DE" sz="2400" dirty="0">
                <a:solidFill>
                  <a:srgbClr val="004992"/>
                </a:solidFill>
                <a:latin typeface="Calibri Light"/>
              </a:rPr>
              <a:t>saving time, makes one feel safe, may appear determined and competent to </a:t>
            </a:r>
            <a:r>
              <a:rPr lang="en-US" altLang="de-DE" sz="2400">
                <a:solidFill>
                  <a:srgbClr val="004992"/>
                </a:solidFill>
                <a:latin typeface="Calibri Light"/>
              </a:rPr>
              <a:t>others (“A </a:t>
            </a:r>
            <a:r>
              <a:rPr lang="en-US" altLang="de-DE" sz="2400" dirty="0">
                <a:solidFill>
                  <a:srgbClr val="004992"/>
                </a:solidFill>
                <a:latin typeface="Calibri Light"/>
              </a:rPr>
              <a:t>wrong decision is better than </a:t>
            </a:r>
            <a:r>
              <a:rPr lang="en-US" altLang="de-DE" sz="2400">
                <a:solidFill>
                  <a:srgbClr val="004992"/>
                </a:solidFill>
                <a:latin typeface="Calibri Light"/>
              </a:rPr>
              <a:t>no decision”).</a:t>
            </a:r>
            <a:endParaRPr lang="en-US" altLang="de-DE" sz="2400" dirty="0">
              <a:solidFill>
                <a:srgbClr val="004992"/>
              </a:solidFill>
              <a:latin typeface="Calibri Light"/>
            </a:endParaRPr>
          </a:p>
          <a:p>
            <a:pPr marL="381000" indent="-381000" algn="l" eaLnBrk="1" hangingPunct="1">
              <a:buClr>
                <a:srgbClr val="333333"/>
              </a:buClr>
              <a:buFont typeface="WingDings"/>
              <a:buChar char=""/>
            </a:pPr>
            <a:r>
              <a:rPr lang="en-US" altLang="de-DE" sz="2400" dirty="0">
                <a:solidFill>
                  <a:srgbClr val="333333"/>
                </a:solidFill>
                <a:latin typeface="Calibri Light"/>
              </a:rPr>
              <a:t>Disadvantages: </a:t>
            </a:r>
            <a:r>
              <a:rPr lang="en-US" altLang="de-DE" sz="2400" dirty="0">
                <a:solidFill>
                  <a:srgbClr val="004992"/>
                </a:solidFill>
                <a:latin typeface="Calibri Light"/>
              </a:rPr>
              <a:t>risk of making an incorrect and dangerous decision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4</a:t>
            </a:fld>
            <a:endParaRPr lang="de-DE" altLang="de-DE"/>
          </a:p>
        </p:txBody>
      </p:sp>
    </p:spTree>
    <p:extLst>
      <p:ext uri="{BB962C8B-B14F-4D97-AF65-F5344CB8AC3E}">
        <p14:creationId xmlns:p14="http://schemas.microsoft.com/office/powerpoint/2010/main" val="541213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a:t>
            </a:r>
            <a:br>
              <a:rPr lang="en-US" sz="3600" dirty="0">
                <a:solidFill>
                  <a:srgbClr val="004992"/>
                </a:solidFill>
                <a:latin typeface="Calibri Light"/>
              </a:rPr>
            </a:br>
            <a:r>
              <a:rPr lang="en-US" dirty="0">
                <a:solidFill>
                  <a:srgbClr val="004992"/>
                </a:solidFill>
                <a:latin typeface="Calibri Light"/>
              </a:rPr>
              <a:t>In what kind of situations do we draw conclusions without knowing the full truth?</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5</a:t>
            </a:fld>
            <a:endParaRPr lang="de-DE" altLang="de-DE"/>
          </a:p>
        </p:txBody>
      </p:sp>
      <p:graphicFrame>
        <p:nvGraphicFramePr>
          <p:cNvPr id="7" name="Group 27"/>
          <p:cNvGraphicFramePr>
            <a:graphicFrameLocks noGrp="1"/>
          </p:cNvGraphicFramePr>
          <p:nvPr>
            <p:extLst>
              <p:ext uri="{D42A27DB-BD31-4B8C-83A1-F6EECF244321}">
                <p14:modId xmlns:p14="http://schemas.microsoft.com/office/powerpoint/2010/main" val="2440444289"/>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When?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we have limited access to information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we have some previous experience, from which we generalise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 </a:t>
                      </a:r>
                      <a:endParaRPr kumimoji="0" lang="de-DE" sz="2000" b="0" i="0" u="none" strike="noStrike" cap="none" normalizeH="0" baseline="0" dirty="0">
                        <a:ln>
                          <a:noFill/>
                        </a:ln>
                        <a:solidFill>
                          <a:srgbClr val="E3EFF8"/>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a:t>
            </a:r>
            <a:br>
              <a:rPr lang="en-US" sz="3600" dirty="0">
                <a:solidFill>
                  <a:srgbClr val="004992"/>
                </a:solidFill>
                <a:latin typeface="Calibri Light"/>
              </a:rPr>
            </a:br>
            <a:r>
              <a:rPr lang="en-US" dirty="0">
                <a:solidFill>
                  <a:srgbClr val="004992"/>
                </a:solidFill>
                <a:latin typeface="Calibri Light"/>
              </a:rPr>
              <a:t>In what kind of situations do we draw conclusions without knowing the full truth?</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6</a:t>
            </a:fld>
            <a:endParaRPr lang="de-DE" altLang="de-DE"/>
          </a:p>
        </p:txBody>
      </p:sp>
      <p:graphicFrame>
        <p:nvGraphicFramePr>
          <p:cNvPr id="7" name="Group 27"/>
          <p:cNvGraphicFramePr>
            <a:graphicFrameLocks noGrp="1"/>
          </p:cNvGraphicFramePr>
          <p:nvPr>
            <p:extLst>
              <p:ext uri="{D42A27DB-BD31-4B8C-83A1-F6EECF244321}">
                <p14:modId xmlns:p14="http://schemas.microsoft.com/office/powerpoint/2010/main" val="3843004801"/>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When?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we have limited access to information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Job interview: limited possibility to get to know the new workplace and new colleagues in advance.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we have some previous experience, from which we generalise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a:t>
            </a:r>
            <a:br>
              <a:rPr lang="en-US" sz="3600" dirty="0">
                <a:solidFill>
                  <a:srgbClr val="004992"/>
                </a:solidFill>
                <a:latin typeface="Calibri Light"/>
              </a:rPr>
            </a:br>
            <a:r>
              <a:rPr lang="en-US" dirty="0">
                <a:solidFill>
                  <a:srgbClr val="004992"/>
                </a:solidFill>
                <a:latin typeface="Calibri Light"/>
              </a:rPr>
              <a:t>In what kind of situations do we draw conclusions without knowing the full truth?</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7</a:t>
            </a:fld>
            <a:endParaRPr lang="de-DE" altLang="de-DE"/>
          </a:p>
        </p:txBody>
      </p:sp>
      <p:graphicFrame>
        <p:nvGraphicFramePr>
          <p:cNvPr id="7" name="Group 27"/>
          <p:cNvGraphicFramePr>
            <a:graphicFrameLocks noGrp="1"/>
          </p:cNvGraphicFramePr>
          <p:nvPr>
            <p:extLst>
              <p:ext uri="{D42A27DB-BD31-4B8C-83A1-F6EECF244321}">
                <p14:modId xmlns:p14="http://schemas.microsoft.com/office/powerpoint/2010/main" val="1655775364"/>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When?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we have limited access to information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Job interview: limited possibility to get to know the new workplace and new colleagues in advance.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we have some previous experience, from which we generalise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Over-generalisations can lead to prejudice (“seen one, seen `em all”).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5145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a:t>
            </a:r>
            <a:br>
              <a:rPr lang="en-US" sz="3600" dirty="0">
                <a:solidFill>
                  <a:srgbClr val="004992"/>
                </a:solidFill>
                <a:latin typeface="Calibri Light"/>
              </a:rPr>
            </a:br>
            <a:r>
              <a:rPr lang="en-US" dirty="0">
                <a:solidFill>
                  <a:srgbClr val="004992"/>
                </a:solidFill>
                <a:latin typeface="Calibri Light"/>
              </a:rPr>
              <a:t>In what kind of situations do we draw conclusions without knowing the full truth?</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8</a:t>
            </a:fld>
            <a:endParaRPr lang="de-DE" altLang="de-DE"/>
          </a:p>
        </p:txBody>
      </p:sp>
      <p:graphicFrame>
        <p:nvGraphicFramePr>
          <p:cNvPr id="7" name="Group 27"/>
          <p:cNvGraphicFramePr>
            <a:graphicFrameLocks noGrp="1"/>
          </p:cNvGraphicFramePr>
          <p:nvPr>
            <p:extLst>
              <p:ext uri="{D42A27DB-BD31-4B8C-83A1-F6EECF244321}">
                <p14:modId xmlns:p14="http://schemas.microsoft.com/office/powerpoint/2010/main" val="1000503981"/>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When?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we have limited access to information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Job interview: limited possibility to get to know the new workplace and new colleagues in advance.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we have some previous experience, from which we generalise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Over-generalisations can lead to prejudice (“seen one, seen `em all”).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Choosing a kind of a cake, </a:t>
                      </a:r>
                      <a:r>
                        <a:rPr kumimoji="0" lang="en-US" sz="2000" b="0" i="0" u="none" strike="noStrike" cap="none" normalizeH="0" baseline="0" dirty="0" err="1">
                          <a:ln>
                            <a:noFill/>
                          </a:ln>
                          <a:solidFill>
                            <a:srgbClr val="333333"/>
                          </a:solidFill>
                          <a:effectLst/>
                          <a:latin typeface="Calibri Light"/>
                          <a:cs typeface="Times New Roman" pitchFamily="18" charset="0"/>
                        </a:rPr>
                        <a:t>colour</a:t>
                      </a:r>
                      <a:r>
                        <a:rPr kumimoji="0" lang="en-US" sz="2000" b="0" i="0" u="none" strike="noStrike" cap="none" normalizeH="0" baseline="0" dirty="0">
                          <a:ln>
                            <a:noFill/>
                          </a:ln>
                          <a:solidFill>
                            <a:srgbClr val="333333"/>
                          </a:solidFill>
                          <a:effectLst/>
                          <a:latin typeface="Calibri Light"/>
                          <a:cs typeface="Times New Roman" pitchFamily="18" charset="0"/>
                        </a:rPr>
                        <a:t> of socks, kind of lunch etc.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40750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Hasty Conclusions “in action”</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9</a:t>
            </a:fld>
            <a:endParaRPr lang="de-DE" altLang="de-DE"/>
          </a:p>
        </p:txBody>
      </p:sp>
      <p:graphicFrame>
        <p:nvGraphicFramePr>
          <p:cNvPr id="9" name="Group 152"/>
          <p:cNvGraphicFramePr>
            <a:graphicFrameLocks noGrp="1"/>
          </p:cNvGraphicFramePr>
          <p:nvPr>
            <p:extLst>
              <p:ext uri="{D42A27DB-BD31-4B8C-83A1-F6EECF244321}">
                <p14:modId xmlns:p14="http://schemas.microsoft.com/office/powerpoint/2010/main" val="1212620440"/>
              </p:ext>
            </p:extLst>
          </p:nvPr>
        </p:nvGraphicFramePr>
        <p:xfrm>
          <a:off x="408955" y="2203704"/>
          <a:ext cx="11376000" cy="420624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Domain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en-GB" sz="2000" kern="1200" dirty="0">
                          <a:solidFill>
                            <a:schemeClr val="dk1"/>
                          </a:solidFill>
                          <a:effectLst/>
                          <a:latin typeface="+mj-lt"/>
                          <a:ea typeface="+mn-ea"/>
                          <a:cs typeface="+mn-cs"/>
                        </a:rPr>
                        <a:t>In 1983, the German news magazine </a:t>
                      </a:r>
                      <a:r>
                        <a:rPr lang="en-GB" sz="2000" i="1" kern="1200" dirty="0">
                          <a:solidFill>
                            <a:schemeClr val="dk1"/>
                          </a:solidFill>
                          <a:effectLst/>
                          <a:latin typeface="+mj-lt"/>
                          <a:ea typeface="+mn-ea"/>
                          <a:cs typeface="+mn-cs"/>
                        </a:rPr>
                        <a:t>Stern</a:t>
                      </a:r>
                      <a:r>
                        <a:rPr lang="en-GB" sz="2000" kern="1200" dirty="0">
                          <a:solidFill>
                            <a:schemeClr val="dk1"/>
                          </a:solidFill>
                          <a:effectLst/>
                          <a:latin typeface="+mj-lt"/>
                          <a:ea typeface="+mn-ea"/>
                          <a:cs typeface="+mn-cs"/>
                        </a:rPr>
                        <a:t> (German for star) published the alleged secret diaries of Adolf Hitler, the leader of the Nazi regime in Germany (1933-1945). The magazine paid 9.3 million German marks (around 5 million €) for them, although there had been early indications of a forgery. For example, a poem that – according to the diaries – was written by Hitler was revealed as the work of another writer in 1980. </a:t>
                      </a:r>
                      <a:endParaRPr lang="de-DE" sz="2000" kern="1200" dirty="0">
                        <a:solidFill>
                          <a:schemeClr val="dk1"/>
                        </a:solidFill>
                        <a:effectLst/>
                        <a:latin typeface="+mj-lt"/>
                        <a:ea typeface="+mn-ea"/>
                        <a:cs typeface="+mn-cs"/>
                      </a:endParaRPr>
                    </a:p>
                    <a:p>
                      <a:r>
                        <a:rPr lang="en-GB" sz="2000" kern="1200" dirty="0">
                          <a:solidFill>
                            <a:schemeClr val="dk1"/>
                          </a:solidFill>
                          <a:effectLst/>
                          <a:latin typeface="+mj-lt"/>
                          <a:ea typeface="+mn-ea"/>
                          <a:cs typeface="+mn-cs"/>
                        </a:rPr>
                        <a:t>A few days after the publication of the diaries in </a:t>
                      </a:r>
                      <a:r>
                        <a:rPr lang="en-GB" sz="2000" i="1" kern="1200" dirty="0">
                          <a:solidFill>
                            <a:schemeClr val="dk1"/>
                          </a:solidFill>
                          <a:effectLst/>
                          <a:latin typeface="+mj-lt"/>
                          <a:ea typeface="+mn-ea"/>
                          <a:cs typeface="+mn-cs"/>
                        </a:rPr>
                        <a:t>Stern</a:t>
                      </a:r>
                      <a:r>
                        <a:rPr lang="en-GB" sz="2000" kern="1200" dirty="0">
                          <a:solidFill>
                            <a:schemeClr val="dk1"/>
                          </a:solidFill>
                          <a:effectLst/>
                          <a:latin typeface="+mj-lt"/>
                          <a:ea typeface="+mn-ea"/>
                          <a:cs typeface="+mn-cs"/>
                        </a:rPr>
                        <a:t>, an investigation by the German Federal Criminal Police Office (BKA) established beyond a doubt that the diaries were fake. They had been created by the art forger Konrad </a:t>
                      </a:r>
                      <a:r>
                        <a:rPr lang="en-GB" sz="2000" kern="1200" dirty="0" err="1">
                          <a:solidFill>
                            <a:schemeClr val="dk1"/>
                          </a:solidFill>
                          <a:effectLst/>
                          <a:latin typeface="+mj-lt"/>
                          <a:ea typeface="+mn-ea"/>
                          <a:cs typeface="+mn-cs"/>
                        </a:rPr>
                        <a:t>Kujau</a:t>
                      </a:r>
                      <a:r>
                        <a:rPr lang="en-GB" sz="2000" kern="1200" dirty="0">
                          <a:solidFill>
                            <a:schemeClr val="dk1"/>
                          </a:solidFill>
                          <a:effectLst/>
                          <a:latin typeface="+mj-lt"/>
                          <a:ea typeface="+mn-ea"/>
                          <a:cs typeface="+mn-cs"/>
                        </a:rPr>
                        <a:t>. </a:t>
                      </a:r>
                    </a:p>
                    <a:p>
                      <a:endParaRPr lang="de-DE" sz="2000" kern="1200" dirty="0">
                        <a:solidFill>
                          <a:schemeClr val="dk1"/>
                        </a:solidFill>
                        <a:effectLst/>
                        <a:latin typeface="+mj-lt"/>
                        <a:ea typeface="+mn-ea"/>
                        <a:cs typeface="+mn-cs"/>
                      </a:endParaRPr>
                    </a:p>
                    <a:p>
                      <a:r>
                        <a:rPr lang="en-GB" sz="2000" kern="1200" dirty="0">
                          <a:solidFill>
                            <a:schemeClr val="dk1"/>
                          </a:solidFill>
                          <a:effectLst/>
                          <a:latin typeface="+mj-lt"/>
                          <a:ea typeface="+mn-ea"/>
                          <a:cs typeface="+mn-cs"/>
                        </a:rPr>
                        <a:t>Had </a:t>
                      </a:r>
                      <a:r>
                        <a:rPr lang="en-GB" sz="2000" i="1" kern="1200" dirty="0">
                          <a:solidFill>
                            <a:schemeClr val="dk1"/>
                          </a:solidFill>
                          <a:effectLst/>
                          <a:latin typeface="+mj-lt"/>
                          <a:ea typeface="+mn-ea"/>
                          <a:cs typeface="+mn-cs"/>
                        </a:rPr>
                        <a:t>Stern</a:t>
                      </a:r>
                      <a:r>
                        <a:rPr lang="en-GB" sz="2000" kern="1200" dirty="0">
                          <a:solidFill>
                            <a:schemeClr val="dk1"/>
                          </a:solidFill>
                          <a:effectLst/>
                          <a:latin typeface="+mj-lt"/>
                          <a:ea typeface="+mn-ea"/>
                          <a:cs typeface="+mn-cs"/>
                        </a:rPr>
                        <a:t> waited for the BKA's investigation, it would have been spared the scandal. </a:t>
                      </a:r>
                      <a:endParaRPr kumimoji="0" lang="de-DE" sz="2000" b="0" i="0" u="none" strike="noStrike" cap="none" normalizeH="0" baseline="0" dirty="0">
                        <a:ln>
                          <a:noFill/>
                        </a:ln>
                        <a:solidFill>
                          <a:srgbClr val="333333"/>
                        </a:solidFill>
                        <a:effectLst/>
                        <a:latin typeface="+mj-l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480963" y="5085184"/>
            <a:ext cx="252028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buNone/>
            </a:pPr>
            <a:r>
              <a:rPr lang="en-GB" sz="18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Cover of </a:t>
            </a:r>
            <a:r>
              <a:rPr lang="en-GB" sz="1800" b="0" i="1"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Stern</a:t>
            </a:r>
            <a:r>
              <a:rPr lang="en-GB" sz="1800" b="0" i="1" dirty="0">
                <a:solidFill>
                  <a:srgbClr val="000000"/>
                </a:solidFill>
                <a:latin typeface="Calibri Light" panose="020F0302020204030204" pitchFamily="34" charset="0"/>
                <a:ea typeface="Times New Roman" panose="02020603050405020304" pitchFamily="18" charset="0"/>
                <a:cs typeface="Calibri Light" panose="020F0302020204030204" pitchFamily="34" charset="0"/>
              </a:rPr>
              <a:t> </a:t>
            </a:r>
            <a:r>
              <a:rPr lang="en-GB" sz="18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magazine, which published the fake Hitler diaries </a:t>
            </a:r>
            <a:endParaRPr lang="de-DE" sz="1800" b="0" dirty="0">
              <a:effectLst/>
              <a:latin typeface="Calibri Light" panose="020F0302020204030204" pitchFamily="34" charset="0"/>
              <a:ea typeface="Calibri" panose="020F0502020204030204" pitchFamily="34" charset="0"/>
              <a:cs typeface="Calibri Light" panose="020F0302020204030204" pitchFamily="34" charset="0"/>
            </a:endParaRPr>
          </a:p>
        </p:txBody>
      </p:sp>
      <p:pic>
        <p:nvPicPr>
          <p:cNvPr id="8" name="Grafik 7">
            <a:extLst>
              <a:ext uri="{FF2B5EF4-FFF2-40B4-BE49-F238E27FC236}">
                <a16:creationId xmlns:a16="http://schemas.microsoft.com/office/drawing/2014/main" id="{FB95F6D1-6F91-4D3F-B3E2-7D90051049F9}"/>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a:t>
            </a:r>
            <a:r>
              <a:rPr lang="en-US" sz="3600">
                <a:solidFill>
                  <a:srgbClr val="004992"/>
                </a:solidFill>
                <a:latin typeface="Calibri Light"/>
              </a:rPr>
              <a:t>Conclusions “in action”</a:t>
            </a:r>
            <a:br>
              <a:rPr lang="en-US" sz="3600" dirty="0">
                <a:solidFill>
                  <a:srgbClr val="004992"/>
                </a:solidFill>
                <a:latin typeface="Calibri Light"/>
              </a:rPr>
            </a:br>
            <a:r>
              <a:rPr lang="en-US" dirty="0">
                <a:solidFill>
                  <a:srgbClr val="004992"/>
                </a:solidFill>
                <a:latin typeface="Calibri Light"/>
              </a:rPr>
              <a:t>– urban legends –</a:t>
            </a:r>
            <a:br>
              <a:rPr lang="en-US" sz="3600" dirty="0">
                <a:solidFill>
                  <a:srgbClr val="004992"/>
                </a:solidFill>
                <a:latin typeface="Calibri Light"/>
              </a:rPr>
            </a:br>
            <a:r>
              <a:rPr lang="en-US" sz="2400" dirty="0">
                <a:solidFill>
                  <a:srgbClr val="004992"/>
                </a:solidFill>
                <a:latin typeface="Calibri Light"/>
              </a:rPr>
              <a:t>(for an alternative exercise, see end of presentation)</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10</a:t>
            </a:fld>
            <a:endParaRPr lang="de-DE" altLang="de-DE"/>
          </a:p>
        </p:txBody>
      </p:sp>
      <p:graphicFrame>
        <p:nvGraphicFramePr>
          <p:cNvPr id="13" name="Group 26"/>
          <p:cNvGraphicFramePr>
            <a:graphicFrameLocks noGrp="1"/>
          </p:cNvGraphicFramePr>
          <p:nvPr>
            <p:extLst>
              <p:ext uri="{D42A27DB-BD31-4B8C-83A1-F6EECF244321}">
                <p14:modId xmlns:p14="http://schemas.microsoft.com/office/powerpoint/2010/main" val="3192588447"/>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legend</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for &amp; against</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“evidence”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Since the mid-1980s there were </a:t>
                      </a:r>
                      <a:r>
                        <a:rPr kumimoji="0" lang="en-US" sz="1800" b="0" i="0" u="none" strike="noStrike" cap="none" normalizeH="0" baseline="0" dirty="0" err="1">
                          <a:ln>
                            <a:noFill/>
                          </a:ln>
                          <a:solidFill>
                            <a:srgbClr val="333333"/>
                          </a:solidFill>
                          <a:effectLst/>
                          <a:latin typeface="Calibri Light"/>
                          <a:cs typeface="Times New Roman" pitchFamily="18" charset="0"/>
                        </a:rPr>
                        <a:t>rumours</a:t>
                      </a:r>
                      <a:r>
                        <a:rPr kumimoji="0" lang="en-US" sz="1800" b="0" i="0" u="none" strike="noStrike" cap="none" normalizeH="0" baseline="0" dirty="0">
                          <a:ln>
                            <a:noFill/>
                          </a:ln>
                          <a:solidFill>
                            <a:srgbClr val="333333"/>
                          </a:solidFill>
                          <a:effectLst/>
                          <a:latin typeface="Calibri Light"/>
                          <a:cs typeface="Times New Roman" pitchFamily="18" charset="0"/>
                        </a:rPr>
                        <a:t> that markings on the Marlboro package indicate Ku Klux Klan ownership.</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For:</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004992"/>
                          </a:solidFill>
                          <a:effectLst/>
                          <a:latin typeface="Calibri Light"/>
                          <a:cs typeface="Times New Roman" pitchFamily="18" charset="0"/>
                        </a:rPr>
                        <a:t>???</a:t>
                      </a:r>
                      <a:r>
                        <a:rPr kumimoji="0" lang="en-US" sz="1400" b="0" i="0" u="none" strike="noStrike" cap="none" normalizeH="0" baseline="0" dirty="0">
                          <a:ln>
                            <a:noFill/>
                          </a:ln>
                          <a:solidFill>
                            <a:srgbClr val="FFFFFF"/>
                          </a:solidFill>
                          <a:effectLst/>
                          <a:latin typeface="Calibri Light"/>
                          <a:cs typeface="Times New Roman" pitchFamily="18" charset="0"/>
                        </a:rPr>
                        <a:t> Th</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0" i="0" u="none" strike="noStrike" cap="none" normalizeH="0" baseline="0" dirty="0">
                          <a:ln>
                            <a:noFill/>
                          </a:ln>
                          <a:solidFill>
                            <a:srgbClr val="FFFFFF"/>
                          </a:solidFill>
                          <a:effectLst/>
                          <a:latin typeface="Calibri Light"/>
                          <a:cs typeface="Times New Roman" pitchFamily="18" charset="0"/>
                        </a:rPr>
                        <a:t>e red chevroning on the white background forms the capital letter “K”</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cs typeface="Times New Roman" pitchFamily="18" charset="0"/>
                        </a:rPr>
                        <a:t>“Mar” upside down reads like “</a:t>
                      </a:r>
                      <a:r>
                        <a:rPr kumimoji="0" lang="en-US" sz="1400" b="0" i="0" u="none" strike="noStrike" cap="none" normalizeH="0" baseline="0" dirty="0" err="1">
                          <a:ln>
                            <a:noFill/>
                          </a:ln>
                          <a:solidFill>
                            <a:srgbClr val="FFFFFF"/>
                          </a:solidFill>
                          <a:effectLst/>
                          <a:latin typeface="Calibri Light"/>
                          <a:cs typeface="Times New Roman" pitchFamily="18" charset="0"/>
                        </a:rPr>
                        <a:t>jew</a:t>
                      </a:r>
                      <a:r>
                        <a:rPr kumimoji="0" lang="en-US" sz="1400" b="0" i="0" u="none" strike="noStrike" cap="none" normalizeH="0" baseline="0" dirty="0">
                          <a:ln>
                            <a:noFill/>
                          </a:ln>
                          <a:solidFill>
                            <a:srgbClr val="FFFFFF"/>
                          </a:solidFill>
                          <a:effectLst/>
                          <a:latin typeface="Calibri Light"/>
                          <a:cs typeface="Times New Roman" pitchFamily="18" charset="0"/>
                        </a:rPr>
                        <a:t>” – “</a:t>
                      </a:r>
                      <a:r>
                        <a:rPr kumimoji="0" lang="en-US" sz="1400" b="0" i="0" u="none" strike="noStrike" cap="none" normalizeH="0" baseline="0" dirty="0" err="1">
                          <a:ln>
                            <a:noFill/>
                          </a:ln>
                          <a:solidFill>
                            <a:srgbClr val="FFFFFF"/>
                          </a:solidFill>
                          <a:effectLst/>
                          <a:latin typeface="Calibri Light"/>
                          <a:cs typeface="Times New Roman" pitchFamily="18" charset="0"/>
                        </a:rPr>
                        <a:t>lboro</a:t>
                      </a:r>
                      <a:r>
                        <a:rPr kumimoji="0" lang="en-US" sz="1400" b="0" i="0" u="none" strike="noStrike" cap="none" normalizeH="0" baseline="0" dirty="0">
                          <a:ln>
                            <a:noFill/>
                          </a:ln>
                          <a:solidFill>
                            <a:srgbClr val="FFFFFF"/>
                          </a:solidFill>
                          <a:effectLst/>
                          <a:latin typeface="Calibri Light"/>
                          <a:cs typeface="Times New Roman" pitchFamily="18" charset="0"/>
                        </a:rPr>
                        <a:t>” reversed looks like “horrible” = “horrible </a:t>
                      </a:r>
                      <a:r>
                        <a:rPr kumimoji="0" lang="en-US" sz="1400" b="0" i="0" u="none" strike="noStrike" cap="none" normalizeH="0" baseline="0" dirty="0" err="1">
                          <a:ln>
                            <a:noFill/>
                          </a:ln>
                          <a:solidFill>
                            <a:srgbClr val="FFFFFF"/>
                          </a:solidFill>
                          <a:effectLst/>
                          <a:latin typeface="Calibri Light"/>
                          <a:cs typeface="Times New Roman" pitchFamily="18" charset="0"/>
                        </a:rPr>
                        <a:t>jew</a:t>
                      </a:r>
                      <a:r>
                        <a:rPr kumimoji="0" lang="en-US" sz="1400" b="0" i="0" u="none" strike="noStrike" cap="none" normalizeH="0" baseline="0" dirty="0">
                          <a:ln>
                            <a:noFill/>
                          </a:ln>
                          <a:solidFill>
                            <a:srgbClr val="FFFFFF"/>
                          </a:solidFill>
                          <a:effectLst/>
                          <a:latin typeface="Calibri Light"/>
                          <a:cs typeface="Times New Roman" pitchFamily="18" charset="0"/>
                        </a:rPr>
                        <a:t>” (see right)</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cs typeface="Times New Roman" pitchFamily="18" charset="0"/>
                        </a:rPr>
                        <a:t>The motto “</a:t>
                      </a:r>
                      <a:r>
                        <a:rPr kumimoji="0" lang="en-US" sz="1400" b="0" i="0" u="none" strike="noStrike" cap="none" normalizeH="0" baseline="0" dirty="0" err="1">
                          <a:ln>
                            <a:noFill/>
                          </a:ln>
                          <a:solidFill>
                            <a:srgbClr val="FFFFFF"/>
                          </a:solidFill>
                          <a:effectLst/>
                          <a:latin typeface="Calibri Light"/>
                          <a:cs typeface="Times New Roman" pitchFamily="18" charset="0"/>
                        </a:rPr>
                        <a:t>veni</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vidi</a:t>
                      </a:r>
                      <a:r>
                        <a:rPr kumimoji="0" lang="en-US" sz="1400" b="0" i="0" u="none" strike="noStrike" cap="none" normalizeH="0" baseline="0" dirty="0">
                          <a:ln>
                            <a:noFill/>
                          </a:ln>
                          <a:solidFill>
                            <a:srgbClr val="FFFFFF"/>
                          </a:solidFill>
                          <a:effectLst/>
                          <a:latin typeface="Calibri Light"/>
                          <a:cs typeface="Times New Roman" pitchFamily="18" charset="0"/>
                        </a:rPr>
                        <a:t>, vici” (came, saw, conquered) is believed to be a slogan of the KKK</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Against: </a:t>
                      </a:r>
                      <a:r>
                        <a:rPr kumimoji="0" lang="en-US" sz="1400" b="0" i="0" u="none" strike="noStrike" cap="none" normalizeH="0" baseline="0" dirty="0">
                          <a:ln>
                            <a:noFill/>
                          </a:ln>
                          <a:solidFill>
                            <a:srgbClr val="004992"/>
                          </a:solidFill>
                          <a:effectLst/>
                          <a:latin typeface="Calibri Light"/>
                          <a:cs typeface="Times New Roman" pitchFamily="18" charset="0"/>
                        </a:rPr>
                        <a: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FFFFFF"/>
                          </a:solidFill>
                          <a:effectLst/>
                          <a:latin typeface="Calibri Light"/>
                          <a:cs typeface="Times New Roman" pitchFamily="18" charset="0"/>
                        </a:rPr>
                        <a:t>Marlboro was founded by Philipp Morris, an Englishman; no ties to KKK</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cs typeface="Times New Roman" pitchFamily="18" charset="0"/>
                        </a:rPr>
                        <a:t>Marlboro was named after street of London factory: Marlborough Street</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cs typeface="Times New Roman" pitchFamily="18" charset="0"/>
                        </a:rPr>
                        <a:t>The motto is not connected to the KKK</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Calibri Light"/>
              </a:rPr>
              <a:t>Marlboro is owned by the KKK?</a:t>
            </a:r>
            <a:endParaRPr lang="de-DE" altLang="de-DE" sz="2000" dirty="0">
              <a:solidFill>
                <a:srgbClr val="333333"/>
              </a:solidFill>
              <a:latin typeface="Calibri Light"/>
            </a:endParaRPr>
          </a:p>
        </p:txBody>
      </p:sp>
      <p:sp>
        <p:nvSpPr>
          <p:cNvPr id="20"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21"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22"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23"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9068" name="Group 28"/>
          <p:cNvGraphicFramePr>
            <a:graphicFrameLocks noGrp="1"/>
          </p:cNvGraphicFramePr>
          <p:nvPr>
            <p:extLst>
              <p:ext uri="{D42A27DB-BD31-4B8C-83A1-F6EECF244321}">
                <p14:modId xmlns:p14="http://schemas.microsoft.com/office/powerpoint/2010/main" val="323020759"/>
              </p:ext>
            </p:extLst>
          </p:nvPr>
        </p:nvGraphicFramePr>
        <p:xfrm>
          <a:off x="408955" y="2747538"/>
          <a:ext cx="11376001" cy="3090672"/>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829025">
                  <a:extLst>
                    <a:ext uri="{9D8B030D-6E8A-4147-A177-3AD203B41FA5}">
                      <a16:colId xmlns:a16="http://schemas.microsoft.com/office/drawing/2014/main" val="20001"/>
                    </a:ext>
                  </a:extLst>
                </a:gridCol>
                <a:gridCol w="329057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4992"/>
                          </a:solidFill>
                          <a:effectLst/>
                          <a:latin typeface="Calibri Light"/>
                          <a:cs typeface="Times New Roman" pitchFamily="18" charset="0"/>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err="1">
                          <a:ln>
                            <a:noFill/>
                          </a:ln>
                          <a:solidFill>
                            <a:srgbClr val="333333"/>
                          </a:solidFill>
                          <a:effectLst/>
                          <a:latin typeface="Calibri Light"/>
                          <a:cs typeface="Times New Roman" pitchFamily="18" charset="0"/>
                        </a:rPr>
                        <a:t>for</a:t>
                      </a:r>
                      <a:r>
                        <a:rPr kumimoji="0" lang="de-DE" sz="2400" b="0" i="0" u="none" strike="noStrike" cap="none" normalizeH="0" baseline="0" dirty="0">
                          <a:ln>
                            <a:noFill/>
                          </a:ln>
                          <a:solidFill>
                            <a:srgbClr val="333333"/>
                          </a:solidFill>
                          <a:effectLst/>
                          <a:latin typeface="Calibri Light"/>
                          <a:cs typeface="Times New Roman" pitchFamily="18" charset="0"/>
                        </a:rPr>
                        <a:t> &amp; </a:t>
                      </a:r>
                      <a:r>
                        <a:rPr kumimoji="0" lang="de-DE" sz="2400" b="0" i="0" u="none" strike="noStrike" cap="none" normalizeH="0" baseline="0" dirty="0" err="1">
                          <a:ln>
                            <a:noFill/>
                          </a:ln>
                          <a:solidFill>
                            <a:srgbClr val="333333"/>
                          </a:solidFill>
                          <a:effectLst/>
                          <a:latin typeface="Calibri Light"/>
                          <a:cs typeface="Times New Roman" pitchFamily="18" charset="0"/>
                        </a:rPr>
                        <a:t>against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a:t>
                      </a:r>
                      <a:r>
                        <a:rPr kumimoji="0" lang="de-DE" sz="2400" b="0" i="0" u="none" strike="noStrike" cap="none" normalizeH="0" baseline="0">
                          <a:ln>
                            <a:noFill/>
                          </a:ln>
                          <a:solidFill>
                            <a:srgbClr val="333333"/>
                          </a:solidFill>
                          <a:effectLst/>
                          <a:latin typeface="Calibri Light"/>
                          <a:cs typeface="Times New Roman" pitchFamily="18" charset="0"/>
                        </a:rPr>
                        <a:t>evidence</a:t>
                      </a:r>
                      <a:r>
                        <a:rPr kumimoji="0" lang="en-US" sz="2400" b="0" i="0" u="none" strike="noStrike" cap="none" normalizeH="0" baseline="0">
                          <a:ln>
                            <a:noFill/>
                          </a:ln>
                          <a:solidFill>
                            <a:srgbClr val="333333"/>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err="1">
                          <a:ln>
                            <a:noFill/>
                          </a:ln>
                          <a:solidFill>
                            <a:srgbClr val="004992"/>
                          </a:solidFill>
                          <a:effectLst/>
                          <a:latin typeface="Calibri Light"/>
                          <a:cs typeface="Times New Roman" pitchFamily="18" charset="0"/>
                        </a:rPr>
                        <a:t>Since</a:t>
                      </a:r>
                      <a:r>
                        <a:rPr kumimoji="0" lang="de-DE" sz="1800" b="0" i="0" u="none" strike="noStrike" cap="none" normalizeH="0" baseline="0" dirty="0">
                          <a:ln>
                            <a:noFill/>
                          </a:ln>
                          <a:solidFill>
                            <a:srgbClr val="004992"/>
                          </a:solidFill>
                          <a:effectLst/>
                          <a:latin typeface="Calibri Light"/>
                          <a:cs typeface="Times New Roman" pitchFamily="18" charset="0"/>
                        </a:rPr>
                        <a:t> </a:t>
                      </a:r>
                      <a:r>
                        <a:rPr kumimoji="0" lang="de-DE" sz="1800" b="0" i="0" u="none" strike="noStrike" cap="none" normalizeH="0" baseline="0" dirty="0" err="1">
                          <a:ln>
                            <a:noFill/>
                          </a:ln>
                          <a:solidFill>
                            <a:srgbClr val="004992"/>
                          </a:solidFill>
                          <a:effectLst/>
                          <a:latin typeface="Calibri Light"/>
                          <a:cs typeface="Times New Roman" pitchFamily="18" charset="0"/>
                        </a:rPr>
                        <a:t>the</a:t>
                      </a:r>
                      <a:r>
                        <a:rPr kumimoji="0" lang="de-DE" sz="1800" b="0" i="0" u="none" strike="noStrike" cap="none" normalizeH="0" baseline="0" dirty="0">
                          <a:ln>
                            <a:noFill/>
                          </a:ln>
                          <a:solidFill>
                            <a:srgbClr val="004992"/>
                          </a:solidFill>
                          <a:effectLst/>
                          <a:latin typeface="Calibri Light"/>
                          <a:cs typeface="Times New Roman" pitchFamily="18" charset="0"/>
                        </a:rPr>
                        <a:t> mid-1980s </a:t>
                      </a:r>
                      <a:r>
                        <a:rPr kumimoji="0" lang="de-DE" sz="1800" b="0" i="0" u="none" strike="noStrike" cap="none" normalizeH="0" baseline="0" dirty="0" err="1">
                          <a:ln>
                            <a:noFill/>
                          </a:ln>
                          <a:solidFill>
                            <a:srgbClr val="004992"/>
                          </a:solidFill>
                          <a:effectLst/>
                          <a:latin typeface="Calibri Light"/>
                          <a:cs typeface="Times New Roman" pitchFamily="18" charset="0"/>
                        </a:rPr>
                        <a:t>there</a:t>
                      </a:r>
                      <a:r>
                        <a:rPr kumimoji="0" lang="de-DE" sz="1800" b="0" i="0" u="none" strike="noStrike" cap="none" normalizeH="0" baseline="0" dirty="0">
                          <a:ln>
                            <a:noFill/>
                          </a:ln>
                          <a:solidFill>
                            <a:srgbClr val="004992"/>
                          </a:solidFill>
                          <a:effectLst/>
                          <a:latin typeface="Calibri Light"/>
                          <a:cs typeface="Times New Roman" pitchFamily="18" charset="0"/>
                        </a:rPr>
                        <a:t> </a:t>
                      </a:r>
                      <a:r>
                        <a:rPr kumimoji="0" lang="de-DE" sz="1800" b="0" i="0" u="none" strike="noStrike" cap="none" normalizeH="0" baseline="0" dirty="0" err="1">
                          <a:ln>
                            <a:noFill/>
                          </a:ln>
                          <a:solidFill>
                            <a:srgbClr val="004992"/>
                          </a:solidFill>
                          <a:effectLst/>
                          <a:latin typeface="Calibri Light"/>
                          <a:cs typeface="Times New Roman" pitchFamily="18" charset="0"/>
                        </a:rPr>
                        <a:t>were</a:t>
                      </a:r>
                      <a:r>
                        <a:rPr kumimoji="0" lang="de-DE" sz="1800" b="0" i="0" u="none" strike="noStrike" cap="none" normalizeH="0" baseline="0" dirty="0">
                          <a:ln>
                            <a:noFill/>
                          </a:ln>
                          <a:solidFill>
                            <a:srgbClr val="004992"/>
                          </a:solidFill>
                          <a:effectLst/>
                          <a:latin typeface="Calibri Light"/>
                          <a:cs typeface="Times New Roman" pitchFamily="18" charset="0"/>
                        </a:rPr>
                        <a:t> r</a:t>
                      </a:r>
                      <a:r>
                        <a:rPr kumimoji="0" lang="en-US" sz="1800" b="0" i="0" u="none" strike="noStrike" cap="none" normalizeH="0" baseline="0" dirty="0" err="1">
                          <a:ln>
                            <a:noFill/>
                          </a:ln>
                          <a:solidFill>
                            <a:srgbClr val="004992"/>
                          </a:solidFill>
                          <a:effectLst/>
                          <a:latin typeface="Calibri Light"/>
                          <a:cs typeface="Times New Roman" pitchFamily="18" charset="0"/>
                        </a:rPr>
                        <a:t>umours</a:t>
                      </a:r>
                      <a:r>
                        <a:rPr kumimoji="0" lang="en-US" sz="1800" b="0" i="0" u="none" strike="noStrike" cap="none" normalizeH="0" baseline="0" dirty="0">
                          <a:ln>
                            <a:noFill/>
                          </a:ln>
                          <a:solidFill>
                            <a:srgbClr val="004992"/>
                          </a:solidFill>
                          <a:effectLst/>
                          <a:latin typeface="Calibri Light"/>
                          <a:cs typeface="Times New Roman" pitchFamily="18" charset="0"/>
                        </a:rPr>
                        <a:t> </a:t>
                      </a:r>
                      <a:r>
                        <a:rPr kumimoji="0" lang="de-DE" sz="1800" b="0" i="0" u="none" strike="noStrike" cap="none" normalizeH="0" baseline="0" dirty="0" err="1">
                          <a:ln>
                            <a:noFill/>
                          </a:ln>
                          <a:solidFill>
                            <a:srgbClr val="004992"/>
                          </a:solidFill>
                          <a:effectLst/>
                          <a:latin typeface="Calibri Light"/>
                          <a:cs typeface="Times New Roman" pitchFamily="18" charset="0"/>
                        </a:rPr>
                        <a:t>that</a:t>
                      </a:r>
                      <a:r>
                        <a:rPr kumimoji="0" lang="de-DE" sz="1800" b="0" i="0" u="none" strike="noStrike" cap="none" normalizeH="0" baseline="0" dirty="0">
                          <a:ln>
                            <a:noFill/>
                          </a:ln>
                          <a:solidFill>
                            <a:srgbClr val="004992"/>
                          </a:solidFill>
                          <a:effectLst/>
                          <a:latin typeface="Calibri Light"/>
                          <a:cs typeface="Times New Roman" pitchFamily="18" charset="0"/>
                        </a:rPr>
                        <a:t> </a:t>
                      </a:r>
                      <a:r>
                        <a:rPr kumimoji="0" lang="de-DE" sz="1800" b="0" i="0" u="none" strike="noStrike" cap="none" normalizeH="0" baseline="0" dirty="0" err="1">
                          <a:ln>
                            <a:noFill/>
                          </a:ln>
                          <a:solidFill>
                            <a:srgbClr val="004992"/>
                          </a:solidFill>
                          <a:effectLst/>
                          <a:latin typeface="Calibri Light"/>
                          <a:cs typeface="Times New Roman" pitchFamily="18" charset="0"/>
                        </a:rPr>
                        <a:t>markings</a:t>
                      </a:r>
                      <a:r>
                        <a:rPr kumimoji="0" lang="de-DE" sz="1800" b="0" i="0" u="none" strike="noStrike" cap="none" normalizeH="0" baseline="0" dirty="0">
                          <a:ln>
                            <a:noFill/>
                          </a:ln>
                          <a:solidFill>
                            <a:srgbClr val="004992"/>
                          </a:solidFill>
                          <a:effectLst/>
                          <a:latin typeface="Calibri Light"/>
                          <a:cs typeface="Times New Roman" pitchFamily="18" charset="0"/>
                        </a:rPr>
                        <a:t> on </a:t>
                      </a:r>
                      <a:r>
                        <a:rPr kumimoji="0" lang="de-DE" sz="1800" b="0" i="0" u="none" strike="noStrike" cap="none" normalizeH="0" baseline="0" dirty="0" err="1">
                          <a:ln>
                            <a:noFill/>
                          </a:ln>
                          <a:solidFill>
                            <a:srgbClr val="004992"/>
                          </a:solidFill>
                          <a:effectLst/>
                          <a:latin typeface="Calibri Light"/>
                          <a:cs typeface="Times New Roman" pitchFamily="18" charset="0"/>
                        </a:rPr>
                        <a:t>the</a:t>
                      </a:r>
                      <a:r>
                        <a:rPr kumimoji="0" lang="de-DE" sz="1800" b="0" i="0" u="none" strike="noStrike" cap="none" normalizeH="0" baseline="0" dirty="0">
                          <a:ln>
                            <a:noFill/>
                          </a:ln>
                          <a:solidFill>
                            <a:srgbClr val="004992"/>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Calibri Light"/>
                          <a:cs typeface="Times New Roman" pitchFamily="18" charset="0"/>
                        </a:rPr>
                        <a:t>Marlboro package </a:t>
                      </a:r>
                      <a:r>
                        <a:rPr kumimoji="0" lang="en-US" sz="1800" b="0" i="0" u="none" strike="noStrike" cap="none" normalizeH="0" baseline="0" dirty="0" err="1">
                          <a:ln>
                            <a:noFill/>
                          </a:ln>
                          <a:solidFill>
                            <a:srgbClr val="004992"/>
                          </a:solidFill>
                          <a:effectLst/>
                          <a:latin typeface="Calibri Light"/>
                          <a:cs typeface="Times New Roman" pitchFamily="18" charset="0"/>
                        </a:rPr>
                        <a:t>indicat</a:t>
                      </a:r>
                      <a:r>
                        <a:rPr kumimoji="0" lang="de-DE" sz="1800" b="0" i="0" u="none" strike="noStrike" cap="none" normalizeH="0" baseline="0" dirty="0">
                          <a:ln>
                            <a:noFill/>
                          </a:ln>
                          <a:solidFill>
                            <a:srgbClr val="004992"/>
                          </a:solidFill>
                          <a:effectLst/>
                          <a:latin typeface="Calibri Light"/>
                          <a:cs typeface="Times New Roman" pitchFamily="18" charset="0"/>
                        </a:rPr>
                        <a:t>e</a:t>
                      </a:r>
                      <a:r>
                        <a:rPr kumimoji="0" lang="en-US" sz="1800" b="0" i="0" u="none" strike="noStrike" cap="none" normalizeH="0" baseline="0" dirty="0">
                          <a:ln>
                            <a:noFill/>
                          </a:ln>
                          <a:solidFill>
                            <a:srgbClr val="004992"/>
                          </a:solidFill>
                          <a:effectLst/>
                          <a:latin typeface="Calibri Light"/>
                          <a:cs typeface="Times New Roman" pitchFamily="18" charset="0"/>
                        </a:rPr>
                        <a:t> Ku Klux Klan ownership.</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err="1">
                          <a:ln>
                            <a:noFill/>
                          </a:ln>
                          <a:solidFill>
                            <a:srgbClr val="333333"/>
                          </a:solidFill>
                          <a:effectLst/>
                          <a:latin typeface="Calibri Light"/>
                          <a:cs typeface="Times New Roman" pitchFamily="18" charset="0"/>
                        </a:rPr>
                        <a:t>for</a:t>
                      </a:r>
                      <a:r>
                        <a:rPr kumimoji="0" lang="de-DE" sz="1800" b="1" i="0" u="none" strike="noStrike" cap="none" normalizeH="0" baseline="0" dirty="0">
                          <a:ln>
                            <a:noFill/>
                          </a:ln>
                          <a:solidFill>
                            <a:srgbClr val="333333"/>
                          </a:solidFill>
                          <a:effectLst/>
                          <a:latin typeface="Calibri Light"/>
                          <a:cs typeface="Times New Roman" pitchFamily="18" charset="0"/>
                        </a:rPr>
                        <a:t>: </a:t>
                      </a:r>
                    </a:p>
                    <a:p>
                      <a:pPr marL="182563" marR="0" lvl="0" indent="-182563" algn="l" defTabSz="914400" rtl="0" eaLnBrk="1" fontAlgn="base" latinLnBrk="0" hangingPunct="1">
                        <a:lnSpc>
                          <a:spcPct val="100000"/>
                        </a:lnSpc>
                        <a:spcBef>
                          <a:spcPct val="20000"/>
                        </a:spcBef>
                        <a:spcAft>
                          <a:spcPct val="0"/>
                        </a:spcAft>
                        <a:buClr>
                          <a:srgbClr val="336699"/>
                        </a:buClr>
                        <a:buSzTx/>
                        <a:buFontTx/>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The red </a:t>
                      </a:r>
                      <a:r>
                        <a:rPr kumimoji="0" lang="en-US" sz="1600" b="0" i="0" u="none" strike="noStrike" cap="none" normalizeH="0" baseline="0" dirty="0" err="1">
                          <a:ln>
                            <a:noFill/>
                          </a:ln>
                          <a:solidFill>
                            <a:srgbClr val="333333"/>
                          </a:solidFill>
                          <a:effectLst/>
                          <a:latin typeface="Calibri Light"/>
                          <a:cs typeface="Times New Roman" pitchFamily="18" charset="0"/>
                        </a:rPr>
                        <a:t>chevroning</a:t>
                      </a:r>
                      <a:r>
                        <a:rPr kumimoji="0" lang="en-US" sz="1600" b="0" i="0" u="none" strike="noStrike" cap="none" normalizeH="0" baseline="0" dirty="0">
                          <a:ln>
                            <a:noFill/>
                          </a:ln>
                          <a:solidFill>
                            <a:srgbClr val="333333"/>
                          </a:solidFill>
                          <a:effectLst/>
                          <a:latin typeface="Calibri Light"/>
                          <a:cs typeface="Times New Roman" pitchFamily="18" charset="0"/>
                        </a:rPr>
                        <a:t> on the white background </a:t>
                      </a:r>
                      <a:r>
                        <a:rPr kumimoji="0" lang="de-DE" sz="1600" b="0" i="0" u="none" strike="noStrike" cap="none" normalizeH="0" baseline="0" dirty="0" err="1">
                          <a:ln>
                            <a:noFill/>
                          </a:ln>
                          <a:solidFill>
                            <a:srgbClr val="333333"/>
                          </a:solidFill>
                          <a:effectLst/>
                          <a:latin typeface="Calibri Light"/>
                          <a:cs typeface="Times New Roman" pitchFamily="18" charset="0"/>
                        </a:rPr>
                        <a:t>forms</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dirty="0" err="1">
                          <a:ln>
                            <a:noFill/>
                          </a:ln>
                          <a:solidFill>
                            <a:srgbClr val="333333"/>
                          </a:solidFill>
                          <a:effectLst/>
                          <a:latin typeface="Calibri Light"/>
                          <a:cs typeface="Times New Roman" pitchFamily="18" charset="0"/>
                        </a:rPr>
                        <a:t>the</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a:ln>
                            <a:noFill/>
                          </a:ln>
                          <a:solidFill>
                            <a:srgbClr val="333333"/>
                          </a:solidFill>
                          <a:effectLst/>
                          <a:latin typeface="Calibri Light"/>
                          <a:cs typeface="Times New Roman" pitchFamily="18" charset="0"/>
                        </a:rPr>
                        <a:t>capital </a:t>
                      </a:r>
                      <a:r>
                        <a:rPr kumimoji="0" lang="en-US" sz="1600" b="0" i="0" u="none" strike="noStrike" cap="none" normalizeH="0" baseline="0">
                          <a:ln>
                            <a:noFill/>
                          </a:ln>
                          <a:solidFill>
                            <a:srgbClr val="333333"/>
                          </a:solidFill>
                          <a:effectLst/>
                          <a:latin typeface="Calibri Light"/>
                          <a:cs typeface="Times New Roman" pitchFamily="18" charset="0"/>
                        </a:rPr>
                        <a:t>letter “K”.</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182563" marR="0" lvl="0" indent="-182563" algn="l" defTabSz="914400" rtl="0" eaLnBrk="1" fontAlgn="base" latinLnBrk="0" hangingPunct="1">
                        <a:lnSpc>
                          <a:spcPct val="100000"/>
                        </a:lnSpc>
                        <a:spcBef>
                          <a:spcPct val="20000"/>
                        </a:spcBef>
                        <a:spcAft>
                          <a:spcPct val="0"/>
                        </a:spcAft>
                        <a:buClr>
                          <a:srgbClr val="336699"/>
                        </a:buClr>
                        <a:buSzTx/>
                        <a:buFontTx/>
                        <a:buChar char="•"/>
                        <a:tabLst/>
                      </a:pPr>
                      <a:r>
                        <a:rPr kumimoji="0" lang="en-US" sz="1600" b="0" i="0" u="none" strike="noStrike" cap="none" normalizeH="0" baseline="0">
                          <a:ln>
                            <a:noFill/>
                          </a:ln>
                          <a:solidFill>
                            <a:srgbClr val="333333"/>
                          </a:solidFill>
                          <a:effectLst/>
                          <a:latin typeface="Calibri Light"/>
                          <a:cs typeface="Times New Roman" pitchFamily="18" charset="0"/>
                        </a:rPr>
                        <a:t>“Mar”</a:t>
                      </a:r>
                      <a:r>
                        <a:rPr kumimoji="0" lang="de-DE" sz="1600" b="0" i="0" u="none" strike="noStrike" cap="none" normalizeH="0" baseline="0">
                          <a:ln>
                            <a:noFill/>
                          </a:ln>
                          <a:solidFill>
                            <a:srgbClr val="333333"/>
                          </a:solidFill>
                          <a:effectLst/>
                          <a:latin typeface="Calibri Light"/>
                          <a:cs typeface="Times New Roman" pitchFamily="18" charset="0"/>
                        </a:rPr>
                        <a:t> </a:t>
                      </a:r>
                      <a:r>
                        <a:rPr kumimoji="0" lang="de-DE" sz="1600" b="0" i="0" u="none" strike="noStrike" cap="none" normalizeH="0" baseline="0" dirty="0" err="1">
                          <a:ln>
                            <a:noFill/>
                          </a:ln>
                          <a:solidFill>
                            <a:srgbClr val="333333"/>
                          </a:solidFill>
                          <a:effectLst/>
                          <a:latin typeface="Calibri Light"/>
                          <a:cs typeface="Times New Roman" pitchFamily="18" charset="0"/>
                        </a:rPr>
                        <a:t>upside</a:t>
                      </a:r>
                      <a:r>
                        <a:rPr kumimoji="0" lang="de-DE" sz="1600" b="0" i="0" u="none" strike="noStrike" cap="none" normalizeH="0" baseline="0" dirty="0">
                          <a:ln>
                            <a:noFill/>
                          </a:ln>
                          <a:solidFill>
                            <a:srgbClr val="333333"/>
                          </a:solidFill>
                          <a:effectLst/>
                          <a:latin typeface="Calibri Light"/>
                          <a:cs typeface="Times New Roman" pitchFamily="18" charset="0"/>
                        </a:rPr>
                        <a:t> down </a:t>
                      </a:r>
                      <a:r>
                        <a:rPr kumimoji="0" lang="de-DE" sz="1600" b="0" i="0" u="none" strike="noStrike" cap="none" normalizeH="0" baseline="0" dirty="0" err="1">
                          <a:ln>
                            <a:noFill/>
                          </a:ln>
                          <a:solidFill>
                            <a:srgbClr val="333333"/>
                          </a:solidFill>
                          <a:effectLst/>
                          <a:latin typeface="Calibri Light"/>
                          <a:cs typeface="Times New Roman" pitchFamily="18" charset="0"/>
                        </a:rPr>
                        <a:t>reads</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err="1">
                          <a:ln>
                            <a:noFill/>
                          </a:ln>
                          <a:solidFill>
                            <a:srgbClr val="333333"/>
                          </a:solidFill>
                          <a:effectLst/>
                          <a:latin typeface="Calibri Light"/>
                          <a:cs typeface="Times New Roman" pitchFamily="18" charset="0"/>
                        </a:rPr>
                        <a:t>like</a:t>
                      </a:r>
                      <a:r>
                        <a:rPr kumimoji="0" lang="de-DE" sz="1600" b="0" i="0" u="none" strike="noStrike" cap="none" normalizeH="0" baseline="0">
                          <a:ln>
                            <a:noFill/>
                          </a:ln>
                          <a:solidFill>
                            <a:srgbClr val="333333"/>
                          </a:solidFill>
                          <a:effectLst/>
                          <a:latin typeface="Calibri Light"/>
                          <a:cs typeface="Times New Roman" pitchFamily="18" charset="0"/>
                        </a:rPr>
                        <a:t> </a:t>
                      </a:r>
                      <a:r>
                        <a:rPr kumimoji="0" lang="en-US" sz="1600" b="0" i="0" u="none" strike="noStrike" cap="none" normalizeH="0" baseline="0">
                          <a:ln>
                            <a:noFill/>
                          </a:ln>
                          <a:solidFill>
                            <a:srgbClr val="333333"/>
                          </a:solidFill>
                          <a:effectLst/>
                          <a:latin typeface="Calibri Light"/>
                          <a:cs typeface="Times New Roman" pitchFamily="18" charset="0"/>
                        </a:rPr>
                        <a:t>“</a:t>
                      </a:r>
                      <a:r>
                        <a:rPr kumimoji="0" lang="de-DE" sz="1600" b="0" i="0" u="none" strike="noStrike" cap="none" normalizeH="0" baseline="0">
                          <a:ln>
                            <a:noFill/>
                          </a:ln>
                          <a:solidFill>
                            <a:srgbClr val="333333"/>
                          </a:solidFill>
                          <a:effectLst/>
                          <a:latin typeface="Calibri Light"/>
                          <a:cs typeface="Times New Roman" pitchFamily="18" charset="0"/>
                        </a:rPr>
                        <a:t>jew</a:t>
                      </a:r>
                      <a:r>
                        <a:rPr kumimoji="0" lang="en-US" sz="1600" b="0" i="0" u="none" strike="noStrike" cap="none" normalizeH="0" baseline="0">
                          <a:ln>
                            <a:noFill/>
                          </a:ln>
                          <a:solidFill>
                            <a:srgbClr val="333333"/>
                          </a:solidFill>
                          <a:effectLst/>
                          <a:latin typeface="Calibri Light"/>
                          <a:cs typeface="Times New Roman" pitchFamily="18" charset="0"/>
                        </a:rPr>
                        <a:t>”</a:t>
                      </a:r>
                      <a:r>
                        <a:rPr kumimoji="0" lang="de-DE" sz="1600" b="0" i="0" u="none" strike="noStrike" cap="none" normalizeH="0" baseline="0">
                          <a:ln>
                            <a:noFill/>
                          </a:ln>
                          <a:solidFill>
                            <a:srgbClr val="333333"/>
                          </a:solidFill>
                          <a:effectLst/>
                          <a:latin typeface="Calibri Light"/>
                          <a:cs typeface="Times New Roman" pitchFamily="18" charset="0"/>
                        </a:rPr>
                        <a:t> – “lboro</a:t>
                      </a:r>
                      <a:r>
                        <a:rPr kumimoji="0" lang="en-US" sz="1600" b="0" i="0" u="none" strike="noStrike" cap="none" normalizeH="0" baseline="0">
                          <a:ln>
                            <a:noFill/>
                          </a:ln>
                          <a:solidFill>
                            <a:srgbClr val="333333"/>
                          </a:solidFill>
                          <a:effectLst/>
                          <a:latin typeface="Calibri Light"/>
                          <a:cs typeface="Times New Roman" pitchFamily="18" charset="0"/>
                        </a:rPr>
                        <a:t>”</a:t>
                      </a:r>
                      <a:r>
                        <a:rPr kumimoji="0" lang="de-DE" sz="1600" b="0" i="0" u="none" strike="noStrike" cap="none" normalizeH="0" baseline="0">
                          <a:ln>
                            <a:noFill/>
                          </a:ln>
                          <a:solidFill>
                            <a:srgbClr val="333333"/>
                          </a:solidFill>
                          <a:effectLst/>
                          <a:latin typeface="Calibri Light"/>
                          <a:cs typeface="Times New Roman" pitchFamily="18" charset="0"/>
                        </a:rPr>
                        <a:t> </a:t>
                      </a:r>
                      <a:r>
                        <a:rPr kumimoji="0" lang="de-DE" sz="1600" b="0" i="0" u="none" strike="noStrike" cap="none" normalizeH="0" baseline="0" dirty="0" err="1">
                          <a:ln>
                            <a:noFill/>
                          </a:ln>
                          <a:solidFill>
                            <a:srgbClr val="333333"/>
                          </a:solidFill>
                          <a:effectLst/>
                          <a:latin typeface="Calibri Light"/>
                          <a:cs typeface="Times New Roman" pitchFamily="18" charset="0"/>
                        </a:rPr>
                        <a:t>reversed</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dirty="0" err="1">
                          <a:ln>
                            <a:noFill/>
                          </a:ln>
                          <a:solidFill>
                            <a:srgbClr val="333333"/>
                          </a:solidFill>
                          <a:effectLst/>
                          <a:latin typeface="Calibri Light"/>
                          <a:cs typeface="Times New Roman" pitchFamily="18" charset="0"/>
                        </a:rPr>
                        <a:t>looks</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err="1">
                          <a:ln>
                            <a:noFill/>
                          </a:ln>
                          <a:solidFill>
                            <a:srgbClr val="333333"/>
                          </a:solidFill>
                          <a:effectLst/>
                          <a:latin typeface="Calibri Light"/>
                          <a:cs typeface="Times New Roman" pitchFamily="18" charset="0"/>
                        </a:rPr>
                        <a:t>like</a:t>
                      </a:r>
                      <a:r>
                        <a:rPr kumimoji="0" lang="de-DE" sz="1600" b="0" i="0" u="none" strike="noStrike" cap="none" normalizeH="0" baseline="0">
                          <a:ln>
                            <a:noFill/>
                          </a:ln>
                          <a:solidFill>
                            <a:srgbClr val="333333"/>
                          </a:solidFill>
                          <a:effectLst/>
                          <a:latin typeface="Calibri Light"/>
                          <a:cs typeface="Times New Roman" pitchFamily="18" charset="0"/>
                        </a:rPr>
                        <a:t> “horrible</a:t>
                      </a:r>
                      <a:r>
                        <a:rPr kumimoji="0" lang="en-US" sz="1600" b="0" i="0" u="none" strike="noStrike" cap="none" normalizeH="0" baseline="0">
                          <a:ln>
                            <a:noFill/>
                          </a:ln>
                          <a:solidFill>
                            <a:srgbClr val="333333"/>
                          </a:solidFill>
                          <a:effectLst/>
                          <a:latin typeface="Calibri Light"/>
                          <a:cs typeface="Times New Roman" pitchFamily="18" charset="0"/>
                        </a:rPr>
                        <a:t>”</a:t>
                      </a:r>
                      <a:r>
                        <a:rPr kumimoji="0" lang="de-DE" sz="1600" b="0" i="0" u="none" strike="noStrike" cap="none" normalizeH="0" baseline="0">
                          <a:ln>
                            <a:noFill/>
                          </a:ln>
                          <a:solidFill>
                            <a:srgbClr val="333333"/>
                          </a:solidFill>
                          <a:effectLst/>
                          <a:latin typeface="Calibri Light"/>
                          <a:cs typeface="Times New Roman" pitchFamily="18" charset="0"/>
                        </a:rPr>
                        <a:t> = “horrible jew</a:t>
                      </a:r>
                      <a:r>
                        <a:rPr kumimoji="0" lang="en-US" sz="1600" b="0" i="0" u="none" strike="noStrike" cap="none" normalizeH="0" baseline="0">
                          <a:ln>
                            <a:noFill/>
                          </a:ln>
                          <a:solidFill>
                            <a:srgbClr val="333333"/>
                          </a:solidFill>
                          <a:effectLst/>
                          <a:latin typeface="Calibri Light"/>
                          <a:cs typeface="Times New Roman" pitchFamily="18" charset="0"/>
                        </a:rPr>
                        <a:t>”</a:t>
                      </a:r>
                      <a:r>
                        <a:rPr kumimoji="0" lang="de-DE" sz="1600" b="0" i="0" u="none" strike="noStrike" cap="none" normalizeH="0" baseline="0">
                          <a:ln>
                            <a:noFill/>
                          </a:ln>
                          <a:solidFill>
                            <a:srgbClr val="333333"/>
                          </a:solidFill>
                          <a:effectLst/>
                          <a:latin typeface="Calibri Light"/>
                          <a:cs typeface="Times New Roman" pitchFamily="18" charset="0"/>
                        </a:rPr>
                        <a:t> </a:t>
                      </a:r>
                      <a:r>
                        <a:rPr kumimoji="0" lang="de-DE" sz="1600" b="0" i="0" u="none" strike="noStrike" cap="none" normalizeH="0" baseline="0" dirty="0">
                          <a:ln>
                            <a:noFill/>
                          </a:ln>
                          <a:solidFill>
                            <a:srgbClr val="333333"/>
                          </a:solidFill>
                          <a:effectLst/>
                          <a:latin typeface="Calibri Light"/>
                          <a:cs typeface="Times New Roman" pitchFamily="18" charset="0"/>
                        </a:rPr>
                        <a:t>(</a:t>
                      </a:r>
                      <a:r>
                        <a:rPr kumimoji="0" lang="de-DE" sz="1600" b="0" i="0" u="none" strike="noStrike" cap="none" normalizeH="0" baseline="0" dirty="0" err="1">
                          <a:ln>
                            <a:noFill/>
                          </a:ln>
                          <a:solidFill>
                            <a:srgbClr val="333333"/>
                          </a:solidFill>
                          <a:effectLst/>
                          <a:latin typeface="Calibri Light"/>
                          <a:cs typeface="Times New Roman" pitchFamily="18" charset="0"/>
                        </a:rPr>
                        <a:t>see</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dirty="0" err="1">
                          <a:ln>
                            <a:noFill/>
                          </a:ln>
                          <a:solidFill>
                            <a:srgbClr val="333333"/>
                          </a:solidFill>
                          <a:effectLst/>
                          <a:latin typeface="Calibri Light"/>
                          <a:cs typeface="Times New Roman" pitchFamily="18" charset="0"/>
                        </a:rPr>
                        <a:t>right</a:t>
                      </a:r>
                      <a:r>
                        <a:rPr kumimoji="0" lang="de-DE" sz="1600" b="0" i="0" u="none" strike="noStrike" cap="none" normalizeH="0" baseline="0" dirty="0">
                          <a:ln>
                            <a:noFill/>
                          </a:ln>
                          <a:solidFill>
                            <a:srgbClr val="333333"/>
                          </a:solidFill>
                          <a:effectLst/>
                          <a:latin typeface="Calibri Light"/>
                          <a:cs typeface="Times New Roman" pitchFamily="18" charset="0"/>
                        </a:rPr>
                        <a:t>).</a:t>
                      </a:r>
                    </a:p>
                    <a:p>
                      <a:pPr marL="182563" marR="0" lvl="0" indent="-182563" algn="l" defTabSz="914400" rtl="0" eaLnBrk="1" fontAlgn="base" latinLnBrk="0" hangingPunct="1">
                        <a:lnSpc>
                          <a:spcPct val="100000"/>
                        </a:lnSpc>
                        <a:spcBef>
                          <a:spcPct val="20000"/>
                        </a:spcBef>
                        <a:spcAft>
                          <a:spcPct val="0"/>
                        </a:spcAft>
                        <a:buClr>
                          <a:srgbClr val="336699"/>
                        </a:buClr>
                        <a:buSzTx/>
                        <a:buFontTx/>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The </a:t>
                      </a:r>
                      <a:r>
                        <a:rPr kumimoji="0" lang="de-DE" sz="1600" b="0" i="0" u="none" strike="noStrike" cap="none" normalizeH="0" baseline="0" err="1">
                          <a:ln>
                            <a:noFill/>
                          </a:ln>
                          <a:solidFill>
                            <a:srgbClr val="333333"/>
                          </a:solidFill>
                          <a:effectLst/>
                          <a:latin typeface="Calibri Light"/>
                          <a:cs typeface="Times New Roman" pitchFamily="18" charset="0"/>
                        </a:rPr>
                        <a:t>motto</a:t>
                      </a:r>
                      <a:r>
                        <a:rPr kumimoji="0" lang="de-DE" sz="1600" b="0" i="0" u="none" strike="noStrike" cap="none" normalizeH="0" baseline="0">
                          <a:ln>
                            <a:noFill/>
                          </a:ln>
                          <a:solidFill>
                            <a:srgbClr val="333333"/>
                          </a:solidFill>
                          <a:effectLst/>
                          <a:latin typeface="Calibri Light"/>
                          <a:cs typeface="Times New Roman" pitchFamily="18" charset="0"/>
                        </a:rPr>
                        <a:t> </a:t>
                      </a:r>
                      <a:r>
                        <a:rPr kumimoji="0" lang="en-US" sz="1600" b="0" i="0" u="none" strike="noStrike" cap="none" normalizeH="0" baseline="0">
                          <a:ln>
                            <a:noFill/>
                          </a:ln>
                          <a:solidFill>
                            <a:srgbClr val="333333"/>
                          </a:solidFill>
                          <a:effectLst/>
                          <a:latin typeface="Calibri Light"/>
                          <a:cs typeface="Times New Roman" pitchFamily="18" charset="0"/>
                        </a:rPr>
                        <a:t>“</a:t>
                      </a:r>
                      <a:r>
                        <a:rPr kumimoji="0" lang="de-DE" sz="1600" b="0" i="0" u="none" strike="noStrike" cap="none" normalizeH="0" baseline="0">
                          <a:ln>
                            <a:noFill/>
                          </a:ln>
                          <a:solidFill>
                            <a:srgbClr val="333333"/>
                          </a:solidFill>
                          <a:effectLst/>
                          <a:latin typeface="Calibri Light"/>
                          <a:cs typeface="Times New Roman" pitchFamily="18" charset="0"/>
                        </a:rPr>
                        <a:t>veni</a:t>
                      </a:r>
                      <a:r>
                        <a:rPr kumimoji="0" lang="de-DE" sz="1600" b="0" i="0" u="none" strike="noStrike" cap="none" normalizeH="0" baseline="0" dirty="0">
                          <a:ln>
                            <a:noFill/>
                          </a:ln>
                          <a:solidFill>
                            <a:srgbClr val="333333"/>
                          </a:solidFill>
                          <a:effectLst/>
                          <a:latin typeface="Calibri Light"/>
                          <a:cs typeface="Times New Roman" pitchFamily="18" charset="0"/>
                        </a:rPr>
                        <a:t>, vidi</a:t>
                      </a:r>
                      <a:r>
                        <a:rPr kumimoji="0" lang="de-DE" sz="1600" b="0" i="0" u="none" strike="noStrike" cap="none" normalizeH="0" baseline="0">
                          <a:ln>
                            <a:noFill/>
                          </a:ln>
                          <a:solidFill>
                            <a:srgbClr val="333333"/>
                          </a:solidFill>
                          <a:effectLst/>
                          <a:latin typeface="Calibri Light"/>
                          <a:cs typeface="Times New Roman" pitchFamily="18" charset="0"/>
                        </a:rPr>
                        <a:t>, vici</a:t>
                      </a:r>
                      <a:r>
                        <a:rPr kumimoji="0" lang="en-US" sz="1600" b="0" i="0" u="none" strike="noStrike" cap="none" normalizeH="0" baseline="0">
                          <a:ln>
                            <a:noFill/>
                          </a:ln>
                          <a:solidFill>
                            <a:srgbClr val="333333"/>
                          </a:solidFill>
                          <a:effectLst/>
                          <a:latin typeface="Calibri Light"/>
                          <a:cs typeface="Times New Roman" pitchFamily="18" charset="0"/>
                        </a:rPr>
                        <a:t>”</a:t>
                      </a:r>
                      <a:r>
                        <a:rPr kumimoji="0" lang="de-DE" sz="1600" b="0" i="0" u="none" strike="noStrike" cap="none" normalizeH="0" baseline="0">
                          <a:ln>
                            <a:noFill/>
                          </a:ln>
                          <a:solidFill>
                            <a:srgbClr val="333333"/>
                          </a:solidFill>
                          <a:effectLst/>
                          <a:latin typeface="Calibri Light"/>
                          <a:cs typeface="Times New Roman" pitchFamily="18" charset="0"/>
                        </a:rPr>
                        <a:t> </a:t>
                      </a:r>
                      <a:r>
                        <a:rPr kumimoji="0" lang="de-DE" sz="1600" b="0" i="0" u="none" strike="noStrike" cap="none" normalizeH="0" baseline="0" dirty="0">
                          <a:ln>
                            <a:noFill/>
                          </a:ln>
                          <a:solidFill>
                            <a:srgbClr val="333333"/>
                          </a:solidFill>
                          <a:effectLst/>
                          <a:latin typeface="Calibri Light"/>
                          <a:cs typeface="Times New Roman" pitchFamily="18" charset="0"/>
                        </a:rPr>
                        <a:t>(</a:t>
                      </a:r>
                      <a:r>
                        <a:rPr kumimoji="0" lang="de-DE" sz="1600" b="0" i="0" u="none" strike="noStrike" cap="none" normalizeH="0" baseline="0" dirty="0" err="1">
                          <a:ln>
                            <a:noFill/>
                          </a:ln>
                          <a:solidFill>
                            <a:srgbClr val="333333"/>
                          </a:solidFill>
                          <a:effectLst/>
                          <a:latin typeface="Calibri Light"/>
                          <a:cs typeface="Times New Roman" pitchFamily="18" charset="0"/>
                        </a:rPr>
                        <a:t>came</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dirty="0" err="1">
                          <a:ln>
                            <a:noFill/>
                          </a:ln>
                          <a:solidFill>
                            <a:srgbClr val="333333"/>
                          </a:solidFill>
                          <a:effectLst/>
                          <a:latin typeface="Calibri Light"/>
                          <a:cs typeface="Times New Roman" pitchFamily="18" charset="0"/>
                        </a:rPr>
                        <a:t>saw</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dirty="0" err="1">
                          <a:ln>
                            <a:noFill/>
                          </a:ln>
                          <a:solidFill>
                            <a:srgbClr val="333333"/>
                          </a:solidFill>
                          <a:effectLst/>
                          <a:latin typeface="Calibri Light"/>
                          <a:cs typeface="Times New Roman" pitchFamily="18" charset="0"/>
                        </a:rPr>
                        <a:t>conquered</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dirty="0" err="1">
                          <a:ln>
                            <a:noFill/>
                          </a:ln>
                          <a:solidFill>
                            <a:srgbClr val="333333"/>
                          </a:solidFill>
                          <a:effectLst/>
                          <a:latin typeface="Calibri Light"/>
                          <a:cs typeface="Times New Roman" pitchFamily="18" charset="0"/>
                        </a:rPr>
                        <a:t>is</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dirty="0" err="1">
                          <a:ln>
                            <a:noFill/>
                          </a:ln>
                          <a:solidFill>
                            <a:srgbClr val="333333"/>
                          </a:solidFill>
                          <a:effectLst/>
                          <a:latin typeface="Calibri Light"/>
                          <a:cs typeface="Times New Roman" pitchFamily="18" charset="0"/>
                        </a:rPr>
                        <a:t>believed</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dirty="0" err="1">
                          <a:ln>
                            <a:noFill/>
                          </a:ln>
                          <a:solidFill>
                            <a:srgbClr val="333333"/>
                          </a:solidFill>
                          <a:effectLst/>
                          <a:latin typeface="Calibri Light"/>
                          <a:cs typeface="Times New Roman" pitchFamily="18" charset="0"/>
                        </a:rPr>
                        <a:t>to</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dirty="0" err="1">
                          <a:ln>
                            <a:noFill/>
                          </a:ln>
                          <a:solidFill>
                            <a:srgbClr val="333333"/>
                          </a:solidFill>
                          <a:effectLst/>
                          <a:latin typeface="Calibri Light"/>
                          <a:cs typeface="Times New Roman" pitchFamily="18" charset="0"/>
                        </a:rPr>
                        <a:t>be</a:t>
                      </a:r>
                      <a:r>
                        <a:rPr kumimoji="0" lang="de-DE" sz="1600" b="0" i="0" u="none" strike="noStrike" cap="none" normalizeH="0" baseline="0" dirty="0">
                          <a:ln>
                            <a:noFill/>
                          </a:ln>
                          <a:solidFill>
                            <a:srgbClr val="333333"/>
                          </a:solidFill>
                          <a:effectLst/>
                          <a:latin typeface="Calibri Light"/>
                          <a:cs typeface="Times New Roman" pitchFamily="18" charset="0"/>
                        </a:rPr>
                        <a:t> a </a:t>
                      </a:r>
                      <a:r>
                        <a:rPr kumimoji="0" lang="de-DE" sz="1600" b="0" i="0" u="none" strike="noStrike" cap="none" normalizeH="0" baseline="0" dirty="0" err="1">
                          <a:ln>
                            <a:noFill/>
                          </a:ln>
                          <a:solidFill>
                            <a:srgbClr val="333333"/>
                          </a:solidFill>
                          <a:effectLst/>
                          <a:latin typeface="Calibri Light"/>
                          <a:cs typeface="Times New Roman" pitchFamily="18" charset="0"/>
                        </a:rPr>
                        <a:t>slogan</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dirty="0" err="1">
                          <a:ln>
                            <a:noFill/>
                          </a:ln>
                          <a:solidFill>
                            <a:srgbClr val="333333"/>
                          </a:solidFill>
                          <a:effectLst/>
                          <a:latin typeface="Calibri Light"/>
                          <a:cs typeface="Times New Roman" pitchFamily="18" charset="0"/>
                        </a:rPr>
                        <a:t>of</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dirty="0" err="1">
                          <a:ln>
                            <a:noFill/>
                          </a:ln>
                          <a:solidFill>
                            <a:srgbClr val="333333"/>
                          </a:solidFill>
                          <a:effectLst/>
                          <a:latin typeface="Calibri Light"/>
                          <a:cs typeface="Times New Roman" pitchFamily="18" charset="0"/>
                        </a:rPr>
                        <a:t>the</a:t>
                      </a:r>
                      <a:r>
                        <a:rPr kumimoji="0" lang="de-DE" sz="1600" b="0" i="0" u="none" strike="noStrike" cap="none" normalizeH="0" baseline="0" dirty="0">
                          <a:ln>
                            <a:noFill/>
                          </a:ln>
                          <a:solidFill>
                            <a:srgbClr val="333333"/>
                          </a:solidFill>
                          <a:effectLst/>
                          <a:latin typeface="Calibri Light"/>
                          <a:cs typeface="Times New Roman" pitchFamily="18" charset="0"/>
                        </a:rPr>
                        <a:t> KKK.</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err="1">
                          <a:ln>
                            <a:noFill/>
                          </a:ln>
                          <a:solidFill>
                            <a:srgbClr val="333333"/>
                          </a:solidFill>
                          <a:effectLst/>
                          <a:latin typeface="Calibri Light"/>
                          <a:cs typeface="Times New Roman" pitchFamily="18" charset="0"/>
                        </a:rPr>
                        <a:t>against</a:t>
                      </a:r>
                      <a:r>
                        <a:rPr kumimoji="0" lang="de-DE" sz="1800" b="1"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a:t>
            </a:r>
            <a:r>
              <a:rPr lang="en-US" sz="3600">
                <a:solidFill>
                  <a:srgbClr val="004992"/>
                </a:solidFill>
                <a:latin typeface="Calibri Light"/>
              </a:rPr>
              <a:t>Conclusions “in action”</a:t>
            </a:r>
            <a:br>
              <a:rPr lang="en-US" sz="3600" dirty="0">
                <a:solidFill>
                  <a:srgbClr val="004992"/>
                </a:solidFill>
                <a:latin typeface="Calibri Light"/>
              </a:rPr>
            </a:br>
            <a:r>
              <a:rPr lang="en-US" dirty="0">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11</a:t>
            </a:fld>
            <a:endParaRPr lang="de-DE" altLang="de-DE"/>
          </a:p>
        </p:txBody>
      </p:sp>
      <p:graphicFrame>
        <p:nvGraphicFramePr>
          <p:cNvPr id="12" name="Group 26"/>
          <p:cNvGraphicFramePr>
            <a:graphicFrameLocks noGrp="1"/>
          </p:cNvGraphicFramePr>
          <p:nvPr>
            <p:extLst>
              <p:ext uri="{D42A27DB-BD31-4B8C-83A1-F6EECF244321}">
                <p14:modId xmlns:p14="http://schemas.microsoft.com/office/powerpoint/2010/main" val="3975494998"/>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legend</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for &amp; against</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“evidence”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Since the mid-1980s there were </a:t>
                      </a:r>
                      <a:r>
                        <a:rPr kumimoji="0" lang="en-US" sz="1800" b="0" i="0" u="none" strike="noStrike" cap="none" normalizeH="0" baseline="0" dirty="0" err="1">
                          <a:ln>
                            <a:noFill/>
                          </a:ln>
                          <a:solidFill>
                            <a:srgbClr val="333333"/>
                          </a:solidFill>
                          <a:effectLst/>
                          <a:latin typeface="Calibri Light"/>
                          <a:cs typeface="Times New Roman" pitchFamily="18" charset="0"/>
                        </a:rPr>
                        <a:t>rumours</a:t>
                      </a:r>
                      <a:r>
                        <a:rPr kumimoji="0" lang="en-US" sz="1800" b="0" i="0" u="none" strike="noStrike" cap="none" normalizeH="0" baseline="0" dirty="0">
                          <a:ln>
                            <a:noFill/>
                          </a:ln>
                          <a:solidFill>
                            <a:srgbClr val="333333"/>
                          </a:solidFill>
                          <a:effectLst/>
                          <a:latin typeface="Calibri Light"/>
                          <a:cs typeface="Times New Roman" pitchFamily="18" charset="0"/>
                        </a:rPr>
                        <a:t> that markings on the Marlboro package indicate Ku Klux Klan ownership.</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For:</a:t>
                      </a:r>
                      <a:r>
                        <a:rPr kumimoji="0" lang="en-US" sz="14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The red </a:t>
                      </a:r>
                      <a:r>
                        <a:rPr kumimoji="0" lang="en-US" sz="1400" b="0" i="0" u="none" strike="noStrike" cap="none" normalizeH="0" baseline="0" dirty="0" err="1">
                          <a:ln>
                            <a:noFill/>
                          </a:ln>
                          <a:solidFill>
                            <a:srgbClr val="333333"/>
                          </a:solidFill>
                          <a:effectLst/>
                          <a:latin typeface="Calibri Light"/>
                          <a:cs typeface="Times New Roman" pitchFamily="18" charset="0"/>
                        </a:rPr>
                        <a:t>chevroning</a:t>
                      </a:r>
                      <a:r>
                        <a:rPr kumimoji="0" lang="en-US" sz="1400" b="0" i="0" u="none" strike="noStrike" cap="none" normalizeH="0" baseline="0" dirty="0">
                          <a:ln>
                            <a:noFill/>
                          </a:ln>
                          <a:solidFill>
                            <a:srgbClr val="333333"/>
                          </a:solidFill>
                          <a:effectLst/>
                          <a:latin typeface="Calibri Light"/>
                          <a:cs typeface="Times New Roman" pitchFamily="18" charset="0"/>
                        </a:rPr>
                        <a:t> on the white background forms the capital letter “K”</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 upside down reads like “</a:t>
                      </a:r>
                      <a:r>
                        <a:rPr kumimoji="0" lang="en-US" sz="1400" b="0" i="0" u="none" strike="noStrike" cap="none" normalizeH="0" baseline="0" dirty="0" err="1">
                          <a:ln>
                            <a:noFill/>
                          </a:ln>
                          <a:solidFill>
                            <a:srgbClr val="333333"/>
                          </a:solidFill>
                          <a:effectLst/>
                          <a:latin typeface="Calibri Light"/>
                          <a:cs typeface="Times New Roman" pitchFamily="18" charset="0"/>
                        </a:rPr>
                        <a:t>jew</a:t>
                      </a:r>
                      <a:r>
                        <a:rPr kumimoji="0" lang="en-US" sz="1400" b="0" i="0" u="none" strike="noStrike" cap="none" normalizeH="0" baseline="0" dirty="0">
                          <a:ln>
                            <a:noFill/>
                          </a:ln>
                          <a:solidFill>
                            <a:srgbClr val="333333"/>
                          </a:solidFill>
                          <a:effectLst/>
                          <a:latin typeface="Calibri Light"/>
                          <a:cs typeface="Times New Roman" pitchFamily="18" charset="0"/>
                        </a:rPr>
                        <a:t>” – “</a:t>
                      </a:r>
                      <a:r>
                        <a:rPr kumimoji="0" lang="en-US" sz="1400" b="0" i="0" u="none" strike="noStrike" cap="none" normalizeH="0" baseline="0" dirty="0" err="1">
                          <a:ln>
                            <a:noFill/>
                          </a:ln>
                          <a:solidFill>
                            <a:srgbClr val="333333"/>
                          </a:solidFill>
                          <a:effectLst/>
                          <a:latin typeface="Calibri Light"/>
                          <a:cs typeface="Times New Roman" pitchFamily="18" charset="0"/>
                        </a:rPr>
                        <a:t>lboro</a:t>
                      </a:r>
                      <a:r>
                        <a:rPr kumimoji="0" lang="en-US" sz="1400" b="0" i="0" u="none" strike="noStrike" cap="none" normalizeH="0" baseline="0" dirty="0">
                          <a:ln>
                            <a:noFill/>
                          </a:ln>
                          <a:solidFill>
                            <a:srgbClr val="333333"/>
                          </a:solidFill>
                          <a:effectLst/>
                          <a:latin typeface="Calibri Light"/>
                          <a:cs typeface="Times New Roman" pitchFamily="18" charset="0"/>
                        </a:rPr>
                        <a:t>” reversed looks like “horrible” = “horrible </a:t>
                      </a:r>
                      <a:r>
                        <a:rPr kumimoji="0" lang="en-US" sz="1400" b="0" i="0" u="none" strike="noStrike" cap="none" normalizeH="0" baseline="0" dirty="0" err="1">
                          <a:ln>
                            <a:noFill/>
                          </a:ln>
                          <a:solidFill>
                            <a:srgbClr val="333333"/>
                          </a:solidFill>
                          <a:effectLst/>
                          <a:latin typeface="Calibri Light"/>
                          <a:cs typeface="Times New Roman" pitchFamily="18" charset="0"/>
                        </a:rPr>
                        <a:t>jew</a:t>
                      </a:r>
                      <a:r>
                        <a:rPr kumimoji="0" lang="en-US" sz="1400" b="0" i="0" u="none" strike="noStrike" cap="none" normalizeH="0" baseline="0" dirty="0">
                          <a:ln>
                            <a:noFill/>
                          </a:ln>
                          <a:solidFill>
                            <a:srgbClr val="333333"/>
                          </a:solidFill>
                          <a:effectLst/>
                          <a:latin typeface="Calibri Light"/>
                          <a:cs typeface="Times New Roman" pitchFamily="18" charset="0"/>
                        </a:rPr>
                        <a:t>” (see right)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The motto “</a:t>
                      </a:r>
                      <a:r>
                        <a:rPr kumimoji="0" lang="en-US" sz="1400" b="0" i="0" u="none" strike="noStrike" cap="none" normalizeH="0" baseline="0" dirty="0" err="1">
                          <a:ln>
                            <a:noFill/>
                          </a:ln>
                          <a:solidFill>
                            <a:srgbClr val="333333"/>
                          </a:solidFill>
                          <a:effectLst/>
                          <a:latin typeface="Calibri Light"/>
                          <a:cs typeface="Times New Roman" pitchFamily="18" charset="0"/>
                        </a:rPr>
                        <a:t>veni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vidi</a:t>
                      </a:r>
                      <a:r>
                        <a:rPr kumimoji="0" lang="en-US" sz="1400" b="0" i="0" u="none" strike="noStrike" cap="none" normalizeH="0" baseline="0" dirty="0">
                          <a:ln>
                            <a:noFill/>
                          </a:ln>
                          <a:solidFill>
                            <a:srgbClr val="333333"/>
                          </a:solidFill>
                          <a:effectLst/>
                          <a:latin typeface="Calibri Light"/>
                          <a:cs typeface="Times New Roman" pitchFamily="18" charset="0"/>
                        </a:rPr>
                        <a:t>, vici” (came, saw, conquered) is believed to be a slogan of the KKK</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Against: </a:t>
                      </a:r>
                      <a:r>
                        <a:rPr kumimoji="0" lang="en-US" sz="1400" b="0" i="0" u="none" strike="noStrike" cap="none" normalizeH="0" baseline="0" dirty="0">
                          <a:ln>
                            <a:noFill/>
                          </a:ln>
                          <a:solidFill>
                            <a:srgbClr val="004992"/>
                          </a:solidFill>
                          <a:effectLst/>
                          <a:latin typeface="Calibri Light"/>
                          <a:cs typeface="Times New Roman" pitchFamily="18" charset="0"/>
                        </a:rPr>
                        <a: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FFFFFF"/>
                          </a:solidFill>
                          <a:effectLst/>
                          <a:latin typeface="Calibri Light"/>
                          <a:cs typeface="Times New Roman" pitchFamily="18" charset="0"/>
                        </a:rPr>
                        <a:t>Marlboro was founded by Philipp Morris, an Englishman; no ties to KKK</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cs typeface="Times New Roman" pitchFamily="18" charset="0"/>
                        </a:rPr>
                        <a:t>Marlboro was named after street of London factory: Marlborough Street</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cs typeface="Times New Roman" pitchFamily="18" charset="0"/>
                        </a:rPr>
                        <a:t>The motto is not connected to the KKK</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Calibri Light"/>
              </a:rPr>
              <a:t>Marlboro is owned by the KKK?</a:t>
            </a:r>
            <a:endParaRPr lang="de-DE" altLang="de-DE" sz="2000" dirty="0">
              <a:solidFill>
                <a:srgbClr val="333333"/>
              </a:solidFill>
              <a:latin typeface="Calibri Light"/>
            </a:endParaRPr>
          </a:p>
        </p:txBody>
      </p:sp>
      <p:sp>
        <p:nvSpPr>
          <p:cNvPr id="19"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20"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21"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22"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a:t>
            </a:r>
            <a:r>
              <a:rPr lang="en-US" sz="3600">
                <a:solidFill>
                  <a:srgbClr val="004992"/>
                </a:solidFill>
                <a:latin typeface="Calibri Light"/>
              </a:rPr>
              <a:t>Conclusions “in action”</a:t>
            </a:r>
            <a:br>
              <a:rPr lang="en-US" sz="3600" dirty="0">
                <a:solidFill>
                  <a:srgbClr val="004992"/>
                </a:solidFill>
                <a:latin typeface="Calibri Light"/>
              </a:rPr>
            </a:br>
            <a:r>
              <a:rPr lang="en-US" dirty="0">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12</a:t>
            </a:fld>
            <a:endParaRPr lang="de-DE" altLang="de-DE"/>
          </a:p>
        </p:txBody>
      </p:sp>
      <p:graphicFrame>
        <p:nvGraphicFramePr>
          <p:cNvPr id="12" name="Group 26"/>
          <p:cNvGraphicFramePr>
            <a:graphicFrameLocks noGrp="1"/>
          </p:cNvGraphicFramePr>
          <p:nvPr>
            <p:extLst>
              <p:ext uri="{D42A27DB-BD31-4B8C-83A1-F6EECF244321}">
                <p14:modId xmlns:p14="http://schemas.microsoft.com/office/powerpoint/2010/main" val="3533083885"/>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legend</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for &amp; against</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“evidence”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Since the mid-1980s there were rumours that markings on the Marlboro package indicate Ku Klux Klan ownership.</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For:</a:t>
                      </a:r>
                      <a:r>
                        <a:rPr kumimoji="0" lang="en-US" sz="14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The red </a:t>
                      </a:r>
                      <a:r>
                        <a:rPr kumimoji="0" lang="en-US" sz="1400" b="0" i="0" u="none" strike="noStrike" cap="none" normalizeH="0" baseline="0" dirty="0" err="1">
                          <a:ln>
                            <a:noFill/>
                          </a:ln>
                          <a:solidFill>
                            <a:srgbClr val="333333"/>
                          </a:solidFill>
                          <a:effectLst/>
                          <a:latin typeface="Calibri Light"/>
                          <a:cs typeface="Times New Roman" pitchFamily="18" charset="0"/>
                        </a:rPr>
                        <a:t>chevroning</a:t>
                      </a:r>
                      <a:r>
                        <a:rPr kumimoji="0" lang="en-US" sz="1400" b="0" i="0" u="none" strike="noStrike" cap="none" normalizeH="0" baseline="0" dirty="0">
                          <a:ln>
                            <a:noFill/>
                          </a:ln>
                          <a:solidFill>
                            <a:srgbClr val="333333"/>
                          </a:solidFill>
                          <a:effectLst/>
                          <a:latin typeface="Calibri Light"/>
                          <a:cs typeface="Times New Roman" pitchFamily="18" charset="0"/>
                        </a:rPr>
                        <a:t> on the white background forms the capital letter “K”.</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 upside down reads like “</a:t>
                      </a:r>
                      <a:r>
                        <a:rPr kumimoji="0" lang="en-US" sz="1400" b="0" i="0" u="none" strike="noStrike" cap="none" normalizeH="0" baseline="0" dirty="0" err="1">
                          <a:ln>
                            <a:noFill/>
                          </a:ln>
                          <a:solidFill>
                            <a:srgbClr val="333333"/>
                          </a:solidFill>
                          <a:effectLst/>
                          <a:latin typeface="Calibri Light"/>
                          <a:cs typeface="Times New Roman" pitchFamily="18" charset="0"/>
                        </a:rPr>
                        <a:t>jew</a:t>
                      </a:r>
                      <a:r>
                        <a:rPr kumimoji="0" lang="en-US" sz="1400" b="0" i="0" u="none" strike="noStrike" cap="none" normalizeH="0" baseline="0" dirty="0">
                          <a:ln>
                            <a:noFill/>
                          </a:ln>
                          <a:solidFill>
                            <a:srgbClr val="333333"/>
                          </a:solidFill>
                          <a:effectLst/>
                          <a:latin typeface="Calibri Light"/>
                          <a:cs typeface="Times New Roman" pitchFamily="18" charset="0"/>
                        </a:rPr>
                        <a:t>” – “</a:t>
                      </a:r>
                      <a:r>
                        <a:rPr kumimoji="0" lang="en-US" sz="1400" b="0" i="0" u="none" strike="noStrike" cap="none" normalizeH="0" baseline="0" dirty="0" err="1">
                          <a:ln>
                            <a:noFill/>
                          </a:ln>
                          <a:solidFill>
                            <a:srgbClr val="333333"/>
                          </a:solidFill>
                          <a:effectLst/>
                          <a:latin typeface="Calibri Light"/>
                          <a:cs typeface="Times New Roman" pitchFamily="18" charset="0"/>
                        </a:rPr>
                        <a:t>lboro</a:t>
                      </a:r>
                      <a:r>
                        <a:rPr kumimoji="0" lang="en-US" sz="1400" b="0" i="0" u="none" strike="noStrike" cap="none" normalizeH="0" baseline="0" dirty="0">
                          <a:ln>
                            <a:noFill/>
                          </a:ln>
                          <a:solidFill>
                            <a:srgbClr val="333333"/>
                          </a:solidFill>
                          <a:effectLst/>
                          <a:latin typeface="Calibri Light"/>
                          <a:cs typeface="Times New Roman" pitchFamily="18" charset="0"/>
                        </a:rPr>
                        <a:t>” reversed looks like “horrible” = “horrible </a:t>
                      </a:r>
                      <a:r>
                        <a:rPr kumimoji="0" lang="en-US" sz="1400" b="0" i="0" u="none" strike="noStrike" cap="none" normalizeH="0" baseline="0" dirty="0" err="1">
                          <a:ln>
                            <a:noFill/>
                          </a:ln>
                          <a:solidFill>
                            <a:srgbClr val="333333"/>
                          </a:solidFill>
                          <a:effectLst/>
                          <a:latin typeface="Calibri Light"/>
                          <a:cs typeface="Times New Roman" pitchFamily="18" charset="0"/>
                        </a:rPr>
                        <a:t>jew</a:t>
                      </a:r>
                      <a:r>
                        <a:rPr kumimoji="0" lang="en-US" sz="1400" b="0" i="0" u="none" strike="noStrike" cap="none" normalizeH="0" baseline="0" dirty="0">
                          <a:ln>
                            <a:noFill/>
                          </a:ln>
                          <a:solidFill>
                            <a:srgbClr val="333333"/>
                          </a:solidFill>
                          <a:effectLst/>
                          <a:latin typeface="Calibri Light"/>
                          <a:cs typeface="Times New Roman" pitchFamily="18" charset="0"/>
                        </a:rPr>
                        <a:t>” (see right).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The motto “</a:t>
                      </a:r>
                      <a:r>
                        <a:rPr kumimoji="0" lang="en-US" sz="1400" b="0" i="0" u="none" strike="noStrike" cap="none" normalizeH="0" baseline="0" dirty="0" err="1">
                          <a:ln>
                            <a:noFill/>
                          </a:ln>
                          <a:solidFill>
                            <a:srgbClr val="333333"/>
                          </a:solidFill>
                          <a:effectLst/>
                          <a:latin typeface="Calibri Light"/>
                          <a:cs typeface="Times New Roman" pitchFamily="18" charset="0"/>
                        </a:rPr>
                        <a:t>veni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vidi</a:t>
                      </a:r>
                      <a:r>
                        <a:rPr kumimoji="0" lang="en-US" sz="1400" b="0" i="0" u="none" strike="noStrike" cap="none" normalizeH="0" baseline="0" dirty="0">
                          <a:ln>
                            <a:noFill/>
                          </a:ln>
                          <a:solidFill>
                            <a:srgbClr val="333333"/>
                          </a:solidFill>
                          <a:effectLst/>
                          <a:latin typeface="Calibri Light"/>
                          <a:cs typeface="Times New Roman" pitchFamily="18" charset="0"/>
                        </a:rPr>
                        <a:t>, vici” (came, saw, conquered) is believed to be a slogan of the KKK.</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Against: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Marlboro was founded by Philipp Morris, an Englishman; no ties to KKK.</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Marlboro was named after street of London factory: Marlborough Street.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 The motto is not connected to the KKK.</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Calibri Light"/>
              </a:rPr>
              <a:t>Marlboro is owned by the KKK?</a:t>
            </a:r>
            <a:endParaRPr lang="de-DE" altLang="de-DE" sz="2000" dirty="0">
              <a:solidFill>
                <a:srgbClr val="333333"/>
              </a:solidFill>
              <a:latin typeface="Calibri Light"/>
            </a:endParaRPr>
          </a:p>
        </p:txBody>
      </p:sp>
      <p:sp>
        <p:nvSpPr>
          <p:cNvPr id="15"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7"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8"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a:t>
            </a:r>
            <a:r>
              <a:rPr lang="en-US" sz="3600">
                <a:solidFill>
                  <a:srgbClr val="004992"/>
                </a:solidFill>
                <a:latin typeface="Calibri Light"/>
              </a:rPr>
              <a:t>Conclusions “in action”</a:t>
            </a:r>
            <a:br>
              <a:rPr lang="en-US" sz="3600" dirty="0">
                <a:solidFill>
                  <a:srgbClr val="004992"/>
                </a:solidFill>
                <a:latin typeface="Calibri Light"/>
              </a:rPr>
            </a:br>
            <a:r>
              <a:rPr lang="en-US" dirty="0">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13</a:t>
            </a:fld>
            <a:endParaRPr lang="de-DE" altLang="de-DE"/>
          </a:p>
        </p:txBody>
      </p:sp>
      <p:pic>
        <p:nvPicPr>
          <p:cNvPr id="8"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400" b="0" dirty="0">
                <a:solidFill>
                  <a:srgbClr val="333333"/>
                </a:solidFill>
                <a:latin typeface="Calibri Light"/>
              </a:rPr>
              <a:t>Is the Ku Klux Klan owner </a:t>
            </a:r>
            <a:r>
              <a:rPr lang="en-US" altLang="de-DE" sz="2400" b="0">
                <a:solidFill>
                  <a:srgbClr val="333333"/>
                </a:solidFill>
                <a:latin typeface="Calibri Light"/>
              </a:rPr>
              <a:t>of Marlboro</a:t>
            </a:r>
            <a:r>
              <a:rPr lang="en-US" altLang="de-DE" sz="2400" b="0" dirty="0">
                <a:solidFill>
                  <a:srgbClr val="333333"/>
                </a:solidFill>
                <a:latin typeface="Calibri Light"/>
              </a:rPr>
              <a:t>?</a:t>
            </a:r>
            <a:endParaRPr lang="de-DE" altLang="de-DE" sz="2400" dirty="0">
              <a:solidFill>
                <a:srgbClr val="333333"/>
              </a:solidFill>
              <a:latin typeface="Calibri Light"/>
            </a:endParaRPr>
          </a:p>
        </p:txBody>
      </p:sp>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Calibri Light"/>
              </a:rPr>
              <a:t>No!</a:t>
            </a:r>
            <a:endParaRPr lang="en-US" altLang="de-DE" sz="24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do these conspiracy theories arise?</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latin typeface="Calibri Light"/>
                <a:cs typeface="Times New Roman" panose="02020603050405020304" pitchFamily="18" charset="0"/>
              </a:rPr>
              <a:t>???</a:t>
            </a:r>
            <a:endParaRPr lang="en-US" sz="240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do these conspiracy theories arise?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cs typeface="Times New Roman" panose="02020603050405020304" pitchFamily="18" charset="0"/>
              </a:rPr>
              <a:t>They are often more exciting than reality!</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They are based on statements difficult to check or prove (e.g. </a:t>
            </a:r>
            <a:r>
              <a:rPr lang="en-US" altLang="de-DE" sz="2400">
                <a:solidFill>
                  <a:srgbClr val="333333"/>
                </a:solidFill>
                <a:latin typeface="Calibri Light"/>
                <a:cs typeface="Times New Roman" panose="02020603050405020304" pitchFamily="18" charset="0"/>
              </a:rPr>
              <a:t>that “Veni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Vidi</a:t>
            </a:r>
            <a:r>
              <a:rPr lang="en-US" altLang="de-DE" sz="2400">
                <a:solidFill>
                  <a:srgbClr val="333333"/>
                </a:solidFill>
                <a:latin typeface="Calibri Light"/>
                <a:cs typeface="Times New Roman" panose="02020603050405020304" pitchFamily="18" charset="0"/>
              </a:rPr>
              <a:t>, Vici” </a:t>
            </a:r>
            <a:r>
              <a:rPr lang="en-US" altLang="de-DE" sz="2400" dirty="0">
                <a:solidFill>
                  <a:srgbClr val="333333"/>
                </a:solidFill>
                <a:latin typeface="Calibri Light"/>
                <a:cs typeface="Times New Roman" panose="02020603050405020304" pitchFamily="18" charset="0"/>
              </a:rPr>
              <a:t>would be the motto of the Ku Klux Klan? wrong!).</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They conceal alternative explanations (e.g. the </a:t>
            </a:r>
            <a:r>
              <a:rPr lang="en-US" altLang="de-DE" sz="2400">
                <a:solidFill>
                  <a:srgbClr val="333333"/>
                </a:solidFill>
                <a:latin typeface="Calibri Light"/>
                <a:cs typeface="Times New Roman" panose="02020603050405020304" pitchFamily="18" charset="0"/>
              </a:rPr>
              <a:t>name “Marlboro” </a:t>
            </a:r>
            <a:r>
              <a:rPr lang="en-US" altLang="de-DE" sz="2400" dirty="0">
                <a:solidFill>
                  <a:srgbClr val="333333"/>
                </a:solidFill>
                <a:latin typeface="Calibri Light"/>
                <a:cs typeface="Times New Roman" panose="02020603050405020304" pitchFamily="18" charset="0"/>
              </a:rPr>
              <a:t>rearranged forth and back can mean a lot of things; e.g. the words labor or Roma can be found).</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Legends are sometimes based on facts taken out of context. The significance of these details is also largely exaggerated (at first glance, the three red K’s are impressive, but they do not prove anything).</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do these conspiracy theories arise?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a:solidFill>
                  <a:srgbClr val="333333"/>
                </a:solidFill>
                <a:latin typeface="Calibri Light"/>
                <a:cs typeface="Times New Roman" panose="02020603050405020304" pitchFamily="18" charset="0"/>
              </a:rPr>
              <a:t>There are numerous examples in history where minorities and outcasts were falsely blamed for uncontrollable, catastrophic events. </a:t>
            </a:r>
            <a:r>
              <a:rPr lang="de-DE" sz="2400" dirty="0">
                <a:solidFill>
                  <a:srgbClr val="333333"/>
                </a:solidFill>
                <a:latin typeface="Calibri Light"/>
                <a:cs typeface="Times New Roman" panose="02020603050405020304" pitchFamily="18" charset="0"/>
              </a:rPr>
              <a:t>For example, in medieval times a poor harvest was often blamed on witchcraft or religious minorities.</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These simple explanations reduced tension and fear and provided the illusion of control.</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make decisions on the basis of little information. This type of decision making can easily lead to errors, compared to a type</a:t>
            </a:r>
            <a:r>
              <a:rPr lang="en-US" altLang="de-DE" sz="2400" b="1" dirty="0">
                <a:solidFill>
                  <a:srgbClr val="333333"/>
                </a:solidFill>
                <a:latin typeface="Calibri Light"/>
                <a:cs typeface="Times New Roman" panose="02020603050405020304" pitchFamily="18" charset="0"/>
              </a:rPr>
              <a:t> </a:t>
            </a:r>
            <a:r>
              <a:rPr lang="en-US" altLang="de-DE" sz="2400" dirty="0">
                <a:solidFill>
                  <a:srgbClr val="333333"/>
                </a:solidFill>
                <a:latin typeface="Calibri Light"/>
                <a:cs typeface="Times New Roman" panose="02020603050405020304" pitchFamily="18" charset="0"/>
              </a:rPr>
              <a:t>involving careful consideration of all available information.</a:t>
            </a:r>
          </a:p>
        </p:txBody>
      </p:sp>
      <p:sp>
        <p:nvSpPr>
          <p:cNvPr id="2" name="Footer Placeholder 1"/>
          <p:cNvSpPr>
            <a:spLocks noGrp="1"/>
          </p:cNvSpPr>
          <p:nvPr>
            <p:ph type="ftr" sz="quarter" idx="11"/>
          </p:nvPr>
        </p:nvSpPr>
        <p:spPr/>
        <p:txBody>
          <a:bodyPr/>
          <a:lstStyle/>
          <a:p>
            <a:pPr>
              <a:defRPr/>
            </a:pPr>
            <a:r>
              <a:rPr lang="en-US"/>
              <a:t>Metacognitive Training 7 – Jumping to Conclusions II</a:t>
            </a:r>
            <a:endParaRPr lang="de-DE"/>
          </a:p>
        </p:txBody>
      </p:sp>
      <p:sp>
        <p:nvSpPr>
          <p:cNvPr id="3" name="Slide Number Placeholder 2"/>
          <p:cNvSpPr>
            <a:spLocks noGrp="1"/>
          </p:cNvSpPr>
          <p:nvPr>
            <p:ph type="sldNum" sz="quarter" idx="12"/>
          </p:nvPr>
        </p:nvSpPr>
        <p:spPr/>
        <p:txBody>
          <a:bodyPr/>
          <a:lstStyle/>
          <a:p>
            <a:pPr>
              <a:defRPr/>
            </a:pPr>
            <a:fld id="{290C93AC-361D-426C-A3BC-2B0B730E1BBE}"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cs typeface="Times New Roman" panose="02020603050405020304" pitchFamily="18" charset="0"/>
              </a:rPr>
              <a:t>Studies show that many people with psychosis (but not all!) make decisions on the basis of little information. </a:t>
            </a:r>
            <a:r>
              <a:rPr lang="en-US" altLang="de-DE" sz="2400" dirty="0">
                <a:solidFill>
                  <a:srgbClr val="333333"/>
                </a:solidFill>
                <a:latin typeface="Calibri Light"/>
                <a:cs typeface="Times New Roman" panose="02020603050405020304" pitchFamily="18" charset="0"/>
              </a:rPr>
              <a:t>This type of decision making can easily lead to errors, compared to a type</a:t>
            </a:r>
            <a:r>
              <a:rPr lang="en-US" altLang="de-DE" sz="2400" b="1" dirty="0">
                <a:solidFill>
                  <a:srgbClr val="333333"/>
                </a:solidFill>
                <a:latin typeface="Calibri Light"/>
                <a:cs typeface="Times New Roman" panose="02020603050405020304" pitchFamily="18" charset="0"/>
              </a:rPr>
              <a:t> </a:t>
            </a:r>
            <a:r>
              <a:rPr lang="en-US" altLang="de-DE" sz="2400" dirty="0">
                <a:solidFill>
                  <a:srgbClr val="333333"/>
                </a:solidFill>
                <a:latin typeface="Calibri Light"/>
                <a:cs typeface="Times New Roman" panose="02020603050405020304" pitchFamily="18" charset="0"/>
              </a:rPr>
              <a:t>involving careful consideration of all available information.</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The perception of reality for many (but not all!) people with psychosis is altered. Unlikely interpretations are considered that most other people would disregard.</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7 – Jumping to Conclusions II</a:t>
            </a:r>
            <a:endParaRPr lang="de-DE"/>
          </a:p>
        </p:txBody>
      </p:sp>
      <p:sp>
        <p:nvSpPr>
          <p:cNvPr id="3" name="Slide Number Placeholder 2"/>
          <p:cNvSpPr>
            <a:spLocks noGrp="1"/>
          </p:cNvSpPr>
          <p:nvPr>
            <p:ph type="sldNum" sz="quarter" idx="12"/>
          </p:nvPr>
        </p:nvSpPr>
        <p:spPr/>
        <p:txBody>
          <a:bodyPr/>
          <a:lstStyle/>
          <a:p>
            <a:pPr>
              <a:defRPr/>
            </a:pPr>
            <a:fld id="{290C93AC-361D-426C-A3BC-2B0B730E1BBE}" type="slidenum">
              <a:rPr lang="de-DE" altLang="de-DE" smtClean="0"/>
              <a:pPr>
                <a:defRPr/>
              </a:pPr>
              <a:t>18</a:t>
            </a:fld>
            <a:endParaRPr lang="de-DE" altLang="de-DE"/>
          </a:p>
        </p:txBody>
      </p:sp>
    </p:spTree>
    <p:extLst>
      <p:ext uri="{BB962C8B-B14F-4D97-AF65-F5344CB8AC3E}">
        <p14:creationId xmlns:p14="http://schemas.microsoft.com/office/powerpoint/2010/main" val="1285276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jumping to conclusions promotes misinterpretations during psychosis – examples</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19</a:t>
            </a:fld>
            <a:endParaRPr lang="de-DE" altLang="de-DE"/>
          </a:p>
        </p:txBody>
      </p:sp>
      <p:sp>
        <p:nvSpPr>
          <p:cNvPr id="54298" name="Rechteck 1"/>
          <p:cNvSpPr>
            <a:spLocks noChangeArrowheads="1"/>
          </p:cNvSpPr>
          <p:nvPr/>
        </p:nvSpPr>
        <p:spPr bwMode="auto">
          <a:xfrm>
            <a:off x="408954" y="6165304"/>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000" b="0" dirty="0">
                <a:solidFill>
                  <a:srgbClr val="004992"/>
                </a:solidFill>
                <a:latin typeface="Calibri Light"/>
              </a:rPr>
              <a:t>Can anyone contribute a short personal experience? </a:t>
            </a:r>
            <a:endParaRPr lang="de-DE" altLang="de-DE" sz="2000" b="0" dirty="0">
              <a:solidFill>
                <a:srgbClr val="004992"/>
              </a:solidFill>
              <a:latin typeface="Calibri Light"/>
            </a:endParaRPr>
          </a:p>
        </p:txBody>
      </p:sp>
      <p:graphicFrame>
        <p:nvGraphicFramePr>
          <p:cNvPr id="7" name="Content Placeholder 8"/>
          <p:cNvGraphicFramePr>
            <a:graphicFrameLocks/>
          </p:cNvGraphicFramePr>
          <p:nvPr>
            <p:extLst>
              <p:ext uri="{D42A27DB-BD31-4B8C-83A1-F6EECF244321}">
                <p14:modId xmlns:p14="http://schemas.microsoft.com/office/powerpoint/2010/main" val="1839836089"/>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Event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Explanation during psychosis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What really happened</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Your discharge date is moved forward.</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You are convinced that the doctors have given up.</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Unexpectedly, a bed has come up at a residential accommodation.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The thought “You are worthless!” is hammering in your head.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You are convinced that this is caused by a cell phone antenna on the roof.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Most people experience negative thoughts about themselves from time to time.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Therapist says a word you were just about to use.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Therapist can read your thoughts.</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The word was accessible from the context.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the following exercises you will be shown different paintings. Please try to identify the correct title for each painting and rule </a:t>
            </a:r>
            <a:r>
              <a:rPr lang="en-US" altLang="de-DE" sz="2400">
                <a:solidFill>
                  <a:srgbClr val="333333"/>
                </a:solidFill>
                <a:latin typeface="Calibri Light"/>
                <a:cs typeface="Times New Roman" panose="02020603050405020304" pitchFamily="18" charset="0"/>
              </a:rPr>
              <a:t>out “misfits”.</a:t>
            </a:r>
            <a:endParaRPr lang="en-US"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the following exercises you will be shown different paintings. Please try to identify the correct title for each painting and rule </a:t>
            </a:r>
            <a:r>
              <a:rPr lang="en-US" altLang="de-DE" sz="2400">
                <a:solidFill>
                  <a:srgbClr val="333333"/>
                </a:solidFill>
                <a:latin typeface="Calibri Light"/>
                <a:cs typeface="Times New Roman" panose="02020603050405020304" pitchFamily="18" charset="0"/>
              </a:rPr>
              <a:t>out “misfits”.</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Discuss the </a:t>
            </a:r>
            <a:r>
              <a:rPr lang="en-US" altLang="de-DE" sz="2400" i="1" dirty="0">
                <a:solidFill>
                  <a:srgbClr val="004992"/>
                </a:solidFill>
                <a:latin typeface="Calibri Light"/>
                <a:cs typeface="Times New Roman" panose="02020603050405020304" pitchFamily="18" charset="0"/>
              </a:rPr>
              <a:t>pros </a:t>
            </a:r>
            <a:r>
              <a:rPr lang="en-US" altLang="de-DE" sz="2400" dirty="0">
                <a:solidFill>
                  <a:srgbClr val="004992"/>
                </a:solidFill>
                <a:latin typeface="Calibri Light"/>
                <a:cs typeface="Times New Roman" panose="02020603050405020304" pitchFamily="18" charset="0"/>
              </a:rPr>
              <a:t>and </a:t>
            </a:r>
            <a:r>
              <a:rPr lang="en-US" altLang="de-DE" sz="2400" i="1" dirty="0">
                <a:solidFill>
                  <a:srgbClr val="004992"/>
                </a:solidFill>
                <a:latin typeface="Calibri Light"/>
                <a:cs typeface="Times New Roman" panose="02020603050405020304" pitchFamily="18" charset="0"/>
              </a:rPr>
              <a:t>cons</a:t>
            </a:r>
            <a:r>
              <a:rPr lang="en-US" altLang="de-DE" sz="2400" dirty="0">
                <a:solidFill>
                  <a:srgbClr val="333333"/>
                </a:solidFill>
                <a:latin typeface="Calibri Light"/>
                <a:cs typeface="Times New Roman" panose="02020603050405020304" pitchFamily="18" charset="0"/>
              </a:rPr>
              <a:t> for each of the interpretations.</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21</a:t>
            </a:fld>
            <a:endParaRPr lang="de-DE" altLang="de-DE"/>
          </a:p>
        </p:txBody>
      </p:sp>
    </p:spTree>
    <p:extLst>
      <p:ext uri="{BB962C8B-B14F-4D97-AF65-F5344CB8AC3E}">
        <p14:creationId xmlns:p14="http://schemas.microsoft.com/office/powerpoint/2010/main" val="1977319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the following exercises you will be shown different paintings. Please try to identify the correct title for each painting and rule </a:t>
            </a:r>
            <a:r>
              <a:rPr lang="en-US" altLang="de-DE" sz="2400">
                <a:solidFill>
                  <a:srgbClr val="333333"/>
                </a:solidFill>
                <a:latin typeface="Calibri Light"/>
                <a:cs typeface="Times New Roman" panose="02020603050405020304" pitchFamily="18" charset="0"/>
              </a:rPr>
              <a:t>out “misfits”.</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Discuss the </a:t>
            </a:r>
            <a:r>
              <a:rPr lang="en-US" altLang="de-DE" sz="2400" i="1" dirty="0">
                <a:solidFill>
                  <a:srgbClr val="004992"/>
                </a:solidFill>
                <a:latin typeface="Calibri Light"/>
                <a:cs typeface="Times New Roman" panose="02020603050405020304" pitchFamily="18" charset="0"/>
              </a:rPr>
              <a:t>pros </a:t>
            </a:r>
            <a:r>
              <a:rPr lang="en-US" altLang="de-DE" sz="2400" dirty="0">
                <a:solidFill>
                  <a:srgbClr val="004992"/>
                </a:solidFill>
                <a:latin typeface="Calibri Light"/>
                <a:cs typeface="Times New Roman" panose="02020603050405020304" pitchFamily="18" charset="0"/>
              </a:rPr>
              <a:t>and </a:t>
            </a:r>
            <a:r>
              <a:rPr lang="en-US" altLang="de-DE" sz="2400" i="1" dirty="0">
                <a:solidFill>
                  <a:srgbClr val="004992"/>
                </a:solidFill>
                <a:latin typeface="Calibri Light"/>
                <a:cs typeface="Times New Roman" panose="02020603050405020304" pitchFamily="18" charset="0"/>
              </a:rPr>
              <a:t>cons</a:t>
            </a:r>
            <a:r>
              <a:rPr lang="en-US" altLang="de-DE" sz="2400" dirty="0">
                <a:solidFill>
                  <a:srgbClr val="333333"/>
                </a:solidFill>
                <a:latin typeface="Calibri Light"/>
                <a:cs typeface="Times New Roman" panose="02020603050405020304" pitchFamily="18" charset="0"/>
              </a:rPr>
              <a:t> for each of the interpretations.</a:t>
            </a:r>
          </a:p>
          <a:p>
            <a:pPr marL="342900" lvl="0" indent="-342900" defTabSz="914400" fontAlgn="base">
              <a:buClr>
                <a:srgbClr val="333333"/>
              </a:buClr>
              <a:buFont typeface="WingDings"/>
              <a:buChar char=""/>
            </a:pPr>
            <a:r>
              <a:rPr lang="en-GB" altLang="ko-KR" sz="2400" dirty="0">
                <a:solidFill>
                  <a:srgbClr val="333333"/>
                </a:solidFill>
                <a:latin typeface="Calibri Light"/>
                <a:ea typeface="굴림" pitchFamily="34" charset="-127"/>
                <a:cs typeface="Times New Roman" panose="02020603050405020304" pitchFamily="18" charset="0"/>
              </a:rPr>
              <a:t>Please also state the degree of confidence in your judgment.</a:t>
            </a:r>
            <a:endParaRPr lang="de-DE" altLang="ko-KR" sz="2400" b="1" dirty="0">
              <a:solidFill>
                <a:srgbClr val="333333"/>
              </a:solidFill>
              <a:latin typeface="Calibri Light"/>
              <a:ea typeface="굴림" pitchFamily="34" charset="-127"/>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22</a:t>
            </a:fld>
            <a:endParaRPr lang="de-DE" altLang="de-DE"/>
          </a:p>
        </p:txBody>
      </p:sp>
    </p:spTree>
    <p:extLst>
      <p:ext uri="{BB962C8B-B14F-4D97-AF65-F5344CB8AC3E}">
        <p14:creationId xmlns:p14="http://schemas.microsoft.com/office/powerpoint/2010/main" val="1666243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cs typeface="Times New Roman" panose="02020603050405020304" pitchFamily="18" charset="0"/>
              </a:rPr>
              <a:t>In the following exercises you will be shown different paintings. </a:t>
            </a:r>
            <a:r>
              <a:rPr lang="en-US" altLang="de-DE" sz="2400" dirty="0">
                <a:solidFill>
                  <a:srgbClr val="333333"/>
                </a:solidFill>
                <a:latin typeface="Calibri Light"/>
                <a:cs typeface="Times New Roman" panose="02020603050405020304" pitchFamily="18" charset="0"/>
              </a:rPr>
              <a:t>Please try to identify the correct title for each painting and rule </a:t>
            </a:r>
            <a:r>
              <a:rPr lang="en-US" altLang="de-DE" sz="2400">
                <a:solidFill>
                  <a:srgbClr val="333333"/>
                </a:solidFill>
                <a:latin typeface="Calibri Light"/>
                <a:cs typeface="Times New Roman" panose="02020603050405020304" pitchFamily="18" charset="0"/>
              </a:rPr>
              <a:t>out “misfits”.</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Discuss the </a:t>
            </a:r>
            <a:r>
              <a:rPr lang="en-US" altLang="de-DE" sz="2400" i="1" dirty="0">
                <a:solidFill>
                  <a:srgbClr val="004992"/>
                </a:solidFill>
                <a:latin typeface="Calibri Light"/>
                <a:cs typeface="Times New Roman" panose="02020603050405020304" pitchFamily="18" charset="0"/>
              </a:rPr>
              <a:t>pros </a:t>
            </a:r>
            <a:r>
              <a:rPr lang="en-US" altLang="de-DE" sz="2400" dirty="0">
                <a:solidFill>
                  <a:srgbClr val="004992"/>
                </a:solidFill>
                <a:latin typeface="Calibri Light"/>
                <a:cs typeface="Times New Roman" panose="02020603050405020304" pitchFamily="18" charset="0"/>
              </a:rPr>
              <a:t>and </a:t>
            </a:r>
            <a:r>
              <a:rPr lang="en-US" altLang="de-DE" sz="2400" i="1" dirty="0">
                <a:solidFill>
                  <a:srgbClr val="004992"/>
                </a:solidFill>
                <a:latin typeface="Calibri Light"/>
                <a:cs typeface="Times New Roman" panose="02020603050405020304" pitchFamily="18" charset="0"/>
              </a:rPr>
              <a:t>cons</a:t>
            </a:r>
            <a:r>
              <a:rPr lang="en-US" altLang="de-DE" sz="2400" dirty="0">
                <a:solidFill>
                  <a:srgbClr val="333333"/>
                </a:solidFill>
                <a:latin typeface="Calibri Light"/>
                <a:cs typeface="Times New Roman" panose="02020603050405020304" pitchFamily="18" charset="0"/>
              </a:rPr>
              <a:t> for each of the interpretations.</a:t>
            </a:r>
          </a:p>
          <a:p>
            <a:pPr marL="342900" lvl="0" indent="-342900" defTabSz="914400" fontAlgn="base">
              <a:buClr>
                <a:srgbClr val="333333"/>
              </a:buClr>
              <a:buFont typeface="WingDings"/>
              <a:buChar char=""/>
            </a:pPr>
            <a:r>
              <a:rPr lang="en-GB" altLang="ko-KR" sz="2400" dirty="0">
                <a:solidFill>
                  <a:srgbClr val="333333"/>
                </a:solidFill>
                <a:latin typeface="Calibri Light"/>
                <a:ea typeface="굴림" pitchFamily="34" charset="-127"/>
                <a:cs typeface="Times New Roman" panose="02020603050405020304" pitchFamily="18" charset="0"/>
              </a:rPr>
              <a:t>Please also state the degree of confidence in your judgment.</a:t>
            </a:r>
            <a:endParaRPr lang="de-DE" altLang="ko-KR" sz="2400" b="1" dirty="0">
              <a:solidFill>
                <a:srgbClr val="333333"/>
              </a:solidFill>
              <a:latin typeface="Calibri Light"/>
              <a:ea typeface="굴림" pitchFamily="34" charset="-127"/>
              <a:cs typeface="Times New Roman" panose="02020603050405020304" pitchFamily="18" charset="0"/>
            </a:endParaRP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Pay special attention to features that clearly rule out one interpretation.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23</a:t>
            </a:fld>
            <a:endParaRPr lang="de-DE" altLang="de-DE"/>
          </a:p>
        </p:txBody>
      </p:sp>
    </p:spTree>
    <p:extLst>
      <p:ext uri="{BB962C8B-B14F-4D97-AF65-F5344CB8AC3E}">
        <p14:creationId xmlns:p14="http://schemas.microsoft.com/office/powerpoint/2010/main" val="781065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Confession of adultery</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Courtship</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Announcement of a </a:t>
            </a:r>
            <a:r>
              <a:rPr lang="en-CA" altLang="de-DE" sz="2400" b="0" dirty="0">
                <a:solidFill>
                  <a:srgbClr val="333333"/>
                </a:solidFill>
                <a:latin typeface="Calibri Light"/>
              </a:rPr>
              <a:t>relative’s</a:t>
            </a:r>
            <a:r>
              <a:rPr lang="de-DE" altLang="de-DE" sz="2400" b="0" dirty="0">
                <a:solidFill>
                  <a:srgbClr val="333333"/>
                </a:solidFill>
                <a:latin typeface="Calibri Light"/>
              </a:rPr>
              <a:t> death</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flower seller</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24</a:t>
            </a:fld>
            <a:endParaRPr lang="de-DE" altLang="de-DE"/>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Confession of adultery</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Courtship </a:t>
            </a:r>
            <a:r>
              <a:rPr lang="de-DE" altLang="de-DE" sz="1800" b="0">
                <a:solidFill>
                  <a:srgbClr val="004992"/>
                </a:solidFill>
                <a:latin typeface="Calibri Light"/>
              </a:rPr>
              <a:t>(Karl Zewy, 1896)</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Announcement of a </a:t>
            </a:r>
            <a:r>
              <a:rPr lang="en-CA" altLang="de-DE" sz="2400" b="0">
                <a:solidFill>
                  <a:srgbClr val="333333"/>
                </a:solidFill>
                <a:latin typeface="Calibri Light"/>
              </a:rPr>
              <a:t>relative’s</a:t>
            </a:r>
            <a:r>
              <a:rPr lang="de-DE" altLang="de-DE" sz="2400" b="0">
                <a:solidFill>
                  <a:srgbClr val="333333"/>
                </a:solidFill>
                <a:latin typeface="Calibri Light"/>
              </a:rPr>
              <a:t> death</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flower seller</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25</a:t>
            </a:fld>
            <a:endParaRPr lang="de-DE" altLang="de-DE"/>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monk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drunkard</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reading chemist</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bookworm</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26</a:t>
            </a:fld>
            <a:endParaRPr lang="de-DE" altLang="de-DE"/>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1027"/>
          <p:cNvSpPr>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monk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drunkard</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reading chemist</a:t>
            </a:r>
            <a:br>
              <a:rPr lang="de-DE" altLang="de-DE" sz="2400" b="0" dirty="0">
                <a:solidFill>
                  <a:srgbClr val="004992"/>
                </a:solidFill>
                <a:latin typeface="Calibri Light"/>
              </a:rPr>
            </a:br>
            <a:r>
              <a:rPr lang="de-DE" altLang="de-DE" sz="1800" b="0" dirty="0">
                <a:solidFill>
                  <a:srgbClr val="004992"/>
                </a:solidFill>
                <a:latin typeface="Calibri Light"/>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bookworm</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27</a:t>
            </a:fld>
            <a:endParaRPr lang="de-DE" altLang="de-DE"/>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6"/>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Servants</a:t>
            </a:r>
            <a:r>
              <a:rPr lang="en-US" altLang="de-DE" sz="2400" b="0" dirty="0">
                <a:solidFill>
                  <a:srgbClr val="333333"/>
                </a:solidFill>
                <a:latin typeface="Calibri Light"/>
              </a:rPr>
              <a:t>’</a:t>
            </a:r>
            <a:r>
              <a:rPr lang="de-DE" altLang="de-DE" sz="2400" b="0" dirty="0">
                <a:solidFill>
                  <a:srgbClr val="333333"/>
                </a:solidFill>
                <a:latin typeface="Calibri Light"/>
              </a:rPr>
              <a:t> </a:t>
            </a:r>
            <a:r>
              <a:rPr lang="de-DE" altLang="de-DE" sz="2400" b="0" dirty="0" err="1">
                <a:solidFill>
                  <a:srgbClr val="333333"/>
                </a:solidFill>
                <a:latin typeface="Calibri Light"/>
              </a:rPr>
              <a:t>room</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imaginary</a:t>
            </a:r>
            <a:r>
              <a:rPr lang="de-DE" altLang="de-DE" sz="2400" b="0" dirty="0">
                <a:solidFill>
                  <a:srgbClr val="333333"/>
                </a:solidFill>
                <a:latin typeface="Calibri Light"/>
              </a:rPr>
              <a:t> invalid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poor</a:t>
            </a:r>
            <a:r>
              <a:rPr lang="de-DE" altLang="de-DE" sz="2400" b="0" dirty="0">
                <a:solidFill>
                  <a:srgbClr val="333333"/>
                </a:solidFill>
                <a:latin typeface="Calibri Light"/>
              </a:rPr>
              <a:t> </a:t>
            </a:r>
            <a:r>
              <a:rPr lang="de-DE" altLang="de-DE" sz="2400" b="0" dirty="0" err="1">
                <a:solidFill>
                  <a:srgbClr val="333333"/>
                </a:solidFill>
                <a:latin typeface="Calibri Light"/>
              </a:rPr>
              <a:t>poet</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Shelter</a:t>
            </a:r>
            <a:r>
              <a:rPr lang="de-DE" altLang="de-DE" sz="2400" b="0" dirty="0">
                <a:solidFill>
                  <a:srgbClr val="333333"/>
                </a:solidFill>
                <a:latin typeface="Calibri Light"/>
              </a:rPr>
              <a:t> </a:t>
            </a:r>
            <a:r>
              <a:rPr lang="de-DE" altLang="de-DE" sz="2400" b="0" dirty="0" err="1">
                <a:solidFill>
                  <a:srgbClr val="333333"/>
                </a:solidFill>
                <a:latin typeface="Calibri Light"/>
              </a:rPr>
              <a:t>for</a:t>
            </a:r>
            <a:r>
              <a:rPr lang="de-DE" altLang="de-DE" sz="2400" b="0" dirty="0">
                <a:solidFill>
                  <a:srgbClr val="333333"/>
                </a:solidFill>
                <a:latin typeface="Calibri Light"/>
              </a:rPr>
              <a:t> </a:t>
            </a:r>
            <a:r>
              <a:rPr lang="de-DE" altLang="de-DE" sz="2400" b="0" dirty="0" err="1">
                <a:solidFill>
                  <a:srgbClr val="333333"/>
                </a:solidFill>
                <a:latin typeface="Calibri Light"/>
              </a:rPr>
              <a:t>the</a:t>
            </a:r>
            <a:r>
              <a:rPr lang="de-DE" altLang="de-DE" sz="2400" b="0" dirty="0">
                <a:solidFill>
                  <a:srgbClr val="333333"/>
                </a:solidFill>
                <a:latin typeface="Calibri Light"/>
              </a:rPr>
              <a:t> </a:t>
            </a:r>
            <a:r>
              <a:rPr lang="de-DE" altLang="de-DE" sz="2400" b="0" dirty="0" err="1">
                <a:solidFill>
                  <a:srgbClr val="333333"/>
                </a:solidFill>
                <a:latin typeface="Calibri Light"/>
              </a:rPr>
              <a:t>homeless</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28</a:t>
            </a:fld>
            <a:endParaRPr lang="de-DE" altLang="de-DE"/>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Servants</a:t>
            </a:r>
            <a:r>
              <a:rPr lang="en-US" altLang="de-DE" sz="2400" b="0" dirty="0">
                <a:solidFill>
                  <a:srgbClr val="333333"/>
                </a:solidFill>
                <a:latin typeface="Calibri Light"/>
              </a:rPr>
              <a:t>’</a:t>
            </a:r>
            <a:r>
              <a:rPr lang="de-DE" altLang="de-DE" sz="2400" b="0" dirty="0">
                <a:solidFill>
                  <a:srgbClr val="333333"/>
                </a:solidFill>
                <a:latin typeface="Calibri Light"/>
              </a:rPr>
              <a:t> </a:t>
            </a:r>
            <a:r>
              <a:rPr lang="de-DE" altLang="de-DE" sz="2400" b="0" dirty="0" err="1">
                <a:solidFill>
                  <a:srgbClr val="333333"/>
                </a:solidFill>
                <a:latin typeface="Calibri Light"/>
              </a:rPr>
              <a:t>room</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imaginary</a:t>
            </a:r>
            <a:r>
              <a:rPr lang="de-DE" altLang="de-DE" sz="2400" b="0" dirty="0">
                <a:solidFill>
                  <a:srgbClr val="333333"/>
                </a:solidFill>
                <a:latin typeface="Calibri Light"/>
              </a:rPr>
              <a:t> invalid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a:t>
            </a:r>
            <a:r>
              <a:rPr lang="de-DE" altLang="de-DE" sz="2400" b="0" err="1">
                <a:solidFill>
                  <a:srgbClr val="004992"/>
                </a:solidFill>
                <a:latin typeface="Calibri Light"/>
              </a:rPr>
              <a:t>poor</a:t>
            </a:r>
            <a:r>
              <a:rPr lang="de-DE" altLang="de-DE" sz="2400" b="0">
                <a:solidFill>
                  <a:srgbClr val="004992"/>
                </a:solidFill>
                <a:latin typeface="Calibri Light"/>
              </a:rPr>
              <a:t> poet</a:t>
            </a:r>
            <a:br>
              <a:rPr lang="de-DE" altLang="de-DE" sz="2400" b="0">
                <a:solidFill>
                  <a:srgbClr val="004992"/>
                </a:solidFill>
                <a:latin typeface="Calibri Light"/>
              </a:rPr>
            </a:br>
            <a:r>
              <a:rPr lang="de-DE" altLang="de-DE" sz="1800" b="0">
                <a:solidFill>
                  <a:srgbClr val="004992"/>
                </a:solidFill>
                <a:latin typeface="Calibri Light"/>
              </a:rPr>
              <a:t>(</a:t>
            </a:r>
            <a:r>
              <a:rPr lang="de-DE" altLang="de-DE" sz="1800" b="0" dirty="0">
                <a:solidFill>
                  <a:srgbClr val="004992"/>
                </a:solidFill>
                <a:latin typeface="Calibri Light"/>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Shelter</a:t>
            </a:r>
            <a:r>
              <a:rPr lang="de-DE" altLang="de-DE" sz="2400" b="0" dirty="0">
                <a:solidFill>
                  <a:srgbClr val="333333"/>
                </a:solidFill>
                <a:latin typeface="Calibri Light"/>
              </a:rPr>
              <a:t> </a:t>
            </a:r>
            <a:r>
              <a:rPr lang="de-DE" altLang="de-DE" sz="2400" b="0" dirty="0" err="1">
                <a:solidFill>
                  <a:srgbClr val="333333"/>
                </a:solidFill>
                <a:latin typeface="Calibri Light"/>
              </a:rPr>
              <a:t>for</a:t>
            </a:r>
            <a:r>
              <a:rPr lang="de-DE" altLang="de-DE" sz="2400" b="0" dirty="0">
                <a:solidFill>
                  <a:srgbClr val="333333"/>
                </a:solidFill>
                <a:latin typeface="Calibri Light"/>
              </a:rPr>
              <a:t> </a:t>
            </a:r>
            <a:r>
              <a:rPr lang="de-DE" altLang="de-DE" sz="2400" b="0" dirty="0" err="1">
                <a:solidFill>
                  <a:srgbClr val="333333"/>
                </a:solidFill>
                <a:latin typeface="Calibri Light"/>
              </a:rPr>
              <a:t>the</a:t>
            </a:r>
            <a:r>
              <a:rPr lang="de-DE" altLang="de-DE" sz="2400" b="0" dirty="0">
                <a:solidFill>
                  <a:srgbClr val="333333"/>
                </a:solidFill>
                <a:latin typeface="Calibri Light"/>
              </a:rPr>
              <a:t> </a:t>
            </a:r>
            <a:r>
              <a:rPr lang="de-DE" altLang="de-DE" sz="2400" b="0" dirty="0" err="1">
                <a:solidFill>
                  <a:srgbClr val="333333"/>
                </a:solidFill>
                <a:latin typeface="Calibri Light"/>
              </a:rPr>
              <a:t>homeless</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29</a:t>
            </a:fld>
            <a:endParaRPr lang="de-DE" altLang="de-DE"/>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evil witch</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gloating boy</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shoe thief</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admonition</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30</a:t>
            </a:fld>
            <a:endParaRPr lang="de-DE" altLang="de-DE"/>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evil</a:t>
            </a:r>
            <a:r>
              <a:rPr lang="de-DE" altLang="de-DE" sz="2400" b="0" dirty="0">
                <a:solidFill>
                  <a:srgbClr val="333333"/>
                </a:solidFill>
                <a:latin typeface="Calibri Light"/>
              </a:rPr>
              <a:t> </a:t>
            </a:r>
            <a:r>
              <a:rPr lang="de-DE" altLang="de-DE" sz="2400" b="0" dirty="0" err="1">
                <a:solidFill>
                  <a:srgbClr val="333333"/>
                </a:solidFill>
                <a:latin typeface="Calibri Light"/>
              </a:rPr>
              <a:t>witch</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gloating</a:t>
            </a:r>
            <a:r>
              <a:rPr lang="de-DE" altLang="de-DE" sz="2400" b="0" dirty="0">
                <a:solidFill>
                  <a:srgbClr val="333333"/>
                </a:solidFill>
                <a:latin typeface="Calibri Light"/>
              </a:rPr>
              <a:t> </a:t>
            </a:r>
            <a:r>
              <a:rPr lang="de-DE" altLang="de-DE" sz="2400" b="0" dirty="0" err="1">
                <a:solidFill>
                  <a:srgbClr val="333333"/>
                </a:solidFill>
                <a:latin typeface="Calibri Light"/>
              </a:rPr>
              <a:t>boy</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err="1">
                <a:solidFill>
                  <a:srgbClr val="333333"/>
                </a:solidFill>
                <a:latin typeface="Calibri Light"/>
              </a:rPr>
              <a:t>shoe</a:t>
            </a:r>
            <a:r>
              <a:rPr lang="de-DE" altLang="de-DE" sz="2400" b="0">
                <a:solidFill>
                  <a:srgbClr val="333333"/>
                </a:solidFill>
                <a:latin typeface="Calibri Light"/>
              </a:rPr>
              <a:t> thief</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The admonition</a:t>
            </a:r>
            <a:br>
              <a:rPr lang="de-DE" altLang="de-DE" sz="2400" b="0">
                <a:solidFill>
                  <a:srgbClr val="004992"/>
                </a:solidFill>
                <a:latin typeface="Calibri Light"/>
              </a:rPr>
            </a:br>
            <a:r>
              <a:rPr lang="de-DE" altLang="de-DE" sz="1800" b="0">
                <a:solidFill>
                  <a:srgbClr val="004992"/>
                </a:solidFill>
                <a:latin typeface="Calibri Light"/>
              </a:rPr>
              <a:t>(</a:t>
            </a:r>
            <a:r>
              <a:rPr lang="de-DE" altLang="de-DE" sz="1800" b="0" dirty="0">
                <a:solidFill>
                  <a:srgbClr val="004992"/>
                </a:solidFill>
                <a:latin typeface="Calibri Light"/>
              </a:rPr>
              <a:t>Ferdinand Georg Waldmüller, 1846)</a:t>
            </a:r>
            <a:endParaRPr lang="en-US" altLang="de-DE" sz="1800" b="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31</a:t>
            </a:fld>
            <a:endParaRPr lang="de-DE" altLang="de-DE"/>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1026"/>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visit</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Absorbed</a:t>
            </a:r>
            <a:r>
              <a:rPr lang="de-DE" altLang="de-DE" sz="2400" b="0" dirty="0">
                <a:solidFill>
                  <a:srgbClr val="333333"/>
                </a:solidFill>
                <a:latin typeface="Calibri Light"/>
              </a:rPr>
              <a:t> in </a:t>
            </a:r>
            <a:r>
              <a:rPr lang="de-DE" altLang="de-DE" sz="2400" b="0" dirty="0" err="1">
                <a:solidFill>
                  <a:srgbClr val="333333"/>
                </a:solidFill>
                <a:latin typeface="Calibri Light"/>
              </a:rPr>
              <a:t>studies</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poet</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Grandfather’s library</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32</a:t>
            </a:fld>
            <a:endParaRPr lang="de-DE" altLang="de-DE"/>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1026"/>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The visit</a:t>
            </a:r>
            <a:br>
              <a:rPr lang="de-DE" altLang="de-DE" sz="2400" b="0">
                <a:solidFill>
                  <a:srgbClr val="004992"/>
                </a:solidFill>
                <a:latin typeface="Calibri Light"/>
              </a:rPr>
            </a:br>
            <a:r>
              <a:rPr lang="de-DE" altLang="de-DE" sz="1800" b="0">
                <a:solidFill>
                  <a:srgbClr val="004992"/>
                </a:solidFill>
                <a:latin typeface="Calibri Light"/>
              </a:rPr>
              <a:t>(</a:t>
            </a:r>
            <a:r>
              <a:rPr lang="de-DE" altLang="de-DE" sz="1800" b="0" dirty="0">
                <a:solidFill>
                  <a:srgbClr val="004992"/>
                </a:solidFill>
                <a:latin typeface="Calibri Light"/>
              </a:rPr>
              <a:t>Carl Spitzweg, 1849)</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Absorbed</a:t>
            </a:r>
            <a:r>
              <a:rPr lang="de-DE" altLang="de-DE" sz="2400" b="0" dirty="0">
                <a:solidFill>
                  <a:srgbClr val="333333"/>
                </a:solidFill>
                <a:latin typeface="Calibri Light"/>
              </a:rPr>
              <a:t> in </a:t>
            </a:r>
            <a:r>
              <a:rPr lang="de-DE" altLang="de-DE" sz="2400" b="0" dirty="0" err="1">
                <a:solidFill>
                  <a:srgbClr val="333333"/>
                </a:solidFill>
                <a:latin typeface="Calibri Light"/>
              </a:rPr>
              <a:t>studies</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poet</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Grandfather’s library</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33</a:t>
            </a:fld>
            <a:endParaRPr lang="de-DE" altLang="de-DE"/>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050">
            <a:extLst>
              <a:ext uri="{FF2B5EF4-FFF2-40B4-BE49-F238E27FC236}">
                <a16:creationId xmlns:a16="http://schemas.microsoft.com/office/drawing/2014/main" id="{6F73DF0F-252E-B740-A289-14311DA56A13}"/>
              </a:ext>
            </a:extLst>
          </p:cNvPr>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Taiga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Adolf</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Higher </a:t>
            </a:r>
            <a:r>
              <a:rPr lang="de-DE" altLang="de-DE" sz="2400" b="0" dirty="0" err="1">
                <a:solidFill>
                  <a:srgbClr val="333333"/>
                </a:solidFill>
                <a:latin typeface="Calibri Light"/>
              </a:rPr>
              <a:t>creatures</a:t>
            </a:r>
            <a:r>
              <a:rPr lang="de-DE" altLang="de-DE" sz="2400" b="0" dirty="0">
                <a:solidFill>
                  <a:srgbClr val="333333"/>
                </a:solidFill>
                <a:latin typeface="Calibri Light"/>
              </a:rPr>
              <a:t> </a:t>
            </a:r>
            <a:r>
              <a:rPr lang="de-DE" altLang="de-DE" sz="2400" b="0" dirty="0" err="1">
                <a:solidFill>
                  <a:srgbClr val="333333"/>
                </a:solidFill>
                <a:latin typeface="Calibri Light"/>
              </a:rPr>
              <a:t>demanded</a:t>
            </a:r>
            <a:r>
              <a:rPr lang="de-DE" altLang="de-DE" sz="2400" b="0" dirty="0">
                <a:solidFill>
                  <a:srgbClr val="333333"/>
                </a:solidFill>
                <a:latin typeface="Calibri Light"/>
              </a:rPr>
              <a:t>: </a:t>
            </a:r>
            <a:r>
              <a:rPr lang="de-DE" altLang="de-DE" sz="2400" b="0" dirty="0" err="1">
                <a:solidFill>
                  <a:srgbClr val="333333"/>
                </a:solidFill>
                <a:latin typeface="Calibri Light"/>
              </a:rPr>
              <a:t>paint</a:t>
            </a:r>
            <a:r>
              <a:rPr lang="de-DE" altLang="de-DE" sz="2400" b="0" dirty="0">
                <a:solidFill>
                  <a:srgbClr val="333333"/>
                </a:solidFill>
                <a:latin typeface="Calibri Light"/>
              </a:rPr>
              <a:t> </a:t>
            </a:r>
            <a:r>
              <a:rPr lang="de-DE" altLang="de-DE" sz="2400" b="0" dirty="0" err="1">
                <a:solidFill>
                  <a:srgbClr val="333333"/>
                </a:solidFill>
                <a:latin typeface="Calibri Light"/>
              </a:rPr>
              <a:t>right</a:t>
            </a:r>
            <a:r>
              <a:rPr lang="de-DE" altLang="de-DE" sz="2400" b="0" dirty="0">
                <a:solidFill>
                  <a:srgbClr val="333333"/>
                </a:solidFill>
                <a:latin typeface="Calibri Light"/>
              </a:rPr>
              <a:t> </a:t>
            </a:r>
            <a:r>
              <a:rPr lang="de-DE" altLang="de-DE" sz="2400" b="0" dirty="0" err="1">
                <a:solidFill>
                  <a:srgbClr val="333333"/>
                </a:solidFill>
                <a:latin typeface="Calibri Light"/>
              </a:rPr>
              <a:t>upper</a:t>
            </a:r>
            <a:r>
              <a:rPr lang="de-DE" altLang="de-DE" sz="2400" b="0" dirty="0">
                <a:solidFill>
                  <a:srgbClr val="333333"/>
                </a:solidFill>
                <a:latin typeface="Calibri Light"/>
              </a:rPr>
              <a:t> </a:t>
            </a:r>
            <a:r>
              <a:rPr lang="de-DE" altLang="de-DE" sz="2400" b="0" dirty="0" err="1">
                <a:solidFill>
                  <a:srgbClr val="333333"/>
                </a:solidFill>
                <a:latin typeface="Calibri Light"/>
              </a:rPr>
              <a:t>corner</a:t>
            </a:r>
            <a:r>
              <a:rPr lang="de-DE" altLang="de-DE" sz="2400" b="0" dirty="0">
                <a:solidFill>
                  <a:srgbClr val="333333"/>
                </a:solidFill>
                <a:latin typeface="Calibri Light"/>
              </a:rPr>
              <a:t> </a:t>
            </a:r>
            <a:r>
              <a:rPr lang="de-DE" altLang="de-DE" sz="2400" b="0" dirty="0" err="1">
                <a:solidFill>
                  <a:srgbClr val="333333"/>
                </a:solidFill>
                <a:latin typeface="Calibri Light"/>
              </a:rPr>
              <a:t>black</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Depression</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34</a:t>
            </a:fld>
            <a:endParaRPr lang="de-DE" altLang="de-DE"/>
          </a:p>
        </p:txBody>
      </p:sp>
      <p:pic>
        <p:nvPicPr>
          <p:cNvPr id="8" name="Grafik 3">
            <a:extLst>
              <a:ext uri="{FF2B5EF4-FFF2-40B4-BE49-F238E27FC236}">
                <a16:creationId xmlns:a16="http://schemas.microsoft.com/office/drawing/2014/main" id="{0EF13977-EA4D-D046-891F-DCE7F51711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7013" y="1124712"/>
            <a:ext cx="3998214"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2640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050">
            <a:extLst>
              <a:ext uri="{FF2B5EF4-FFF2-40B4-BE49-F238E27FC236}">
                <a16:creationId xmlns:a16="http://schemas.microsoft.com/office/drawing/2014/main" id="{FBFBB763-439C-184B-BFC8-06B5D1FA8DE9}"/>
              </a:ext>
            </a:extLst>
          </p:cNvPr>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Taiga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Adolf</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Higher </a:t>
            </a:r>
            <a:r>
              <a:rPr lang="de-DE" altLang="de-DE" sz="2400" b="0" dirty="0" err="1">
                <a:solidFill>
                  <a:srgbClr val="004992"/>
                </a:solidFill>
                <a:latin typeface="Calibri Light"/>
              </a:rPr>
              <a:t>creatures</a:t>
            </a:r>
            <a:r>
              <a:rPr lang="de-DE" altLang="de-DE" sz="2400" b="0" dirty="0">
                <a:solidFill>
                  <a:srgbClr val="004992"/>
                </a:solidFill>
                <a:latin typeface="Calibri Light"/>
              </a:rPr>
              <a:t> </a:t>
            </a:r>
            <a:r>
              <a:rPr lang="de-DE" altLang="de-DE" sz="2400" b="0" dirty="0" err="1">
                <a:solidFill>
                  <a:srgbClr val="004992"/>
                </a:solidFill>
                <a:latin typeface="Calibri Light"/>
              </a:rPr>
              <a:t>demanded</a:t>
            </a:r>
            <a:r>
              <a:rPr lang="de-DE" altLang="de-DE" sz="2400" b="0" dirty="0">
                <a:solidFill>
                  <a:srgbClr val="004992"/>
                </a:solidFill>
                <a:latin typeface="Calibri Light"/>
              </a:rPr>
              <a:t>: </a:t>
            </a:r>
            <a:r>
              <a:rPr lang="de-DE" altLang="de-DE" sz="2400" b="0" dirty="0" err="1">
                <a:solidFill>
                  <a:srgbClr val="004992"/>
                </a:solidFill>
                <a:latin typeface="Calibri Light"/>
              </a:rPr>
              <a:t>paint</a:t>
            </a:r>
            <a:r>
              <a:rPr lang="de-DE" altLang="de-DE" sz="2400" b="0" dirty="0">
                <a:solidFill>
                  <a:srgbClr val="004992"/>
                </a:solidFill>
                <a:latin typeface="Calibri Light"/>
              </a:rPr>
              <a:t> </a:t>
            </a:r>
            <a:r>
              <a:rPr lang="de-DE" altLang="de-DE" sz="2400" b="0" dirty="0" err="1">
                <a:solidFill>
                  <a:srgbClr val="004992"/>
                </a:solidFill>
                <a:latin typeface="Calibri Light"/>
              </a:rPr>
              <a:t>right</a:t>
            </a:r>
            <a:r>
              <a:rPr lang="de-DE" altLang="de-DE" sz="2400" b="0" dirty="0">
                <a:solidFill>
                  <a:srgbClr val="004992"/>
                </a:solidFill>
                <a:latin typeface="Calibri Light"/>
              </a:rPr>
              <a:t> </a:t>
            </a:r>
            <a:r>
              <a:rPr lang="de-DE" altLang="de-DE" sz="2400" b="0" dirty="0" err="1">
                <a:solidFill>
                  <a:srgbClr val="004992"/>
                </a:solidFill>
                <a:latin typeface="Calibri Light"/>
              </a:rPr>
              <a:t>upper</a:t>
            </a:r>
            <a:r>
              <a:rPr lang="de-DE" altLang="de-DE" sz="2400" b="0" dirty="0">
                <a:solidFill>
                  <a:srgbClr val="004992"/>
                </a:solidFill>
                <a:latin typeface="Calibri Light"/>
              </a:rPr>
              <a:t> </a:t>
            </a:r>
            <a:r>
              <a:rPr lang="de-DE" altLang="de-DE" sz="2400" b="0" err="1">
                <a:solidFill>
                  <a:srgbClr val="004992"/>
                </a:solidFill>
                <a:latin typeface="Calibri Light"/>
              </a:rPr>
              <a:t>corner</a:t>
            </a:r>
            <a:r>
              <a:rPr lang="de-DE" altLang="de-DE" sz="2400" b="0">
                <a:solidFill>
                  <a:srgbClr val="004992"/>
                </a:solidFill>
                <a:latin typeface="Calibri Light"/>
              </a:rPr>
              <a:t> black</a:t>
            </a:r>
            <a:br>
              <a:rPr lang="de-DE" altLang="de-DE" sz="2400" b="0">
                <a:solidFill>
                  <a:srgbClr val="004992"/>
                </a:solidFill>
                <a:latin typeface="Calibri Light"/>
              </a:rPr>
            </a:br>
            <a:r>
              <a:rPr lang="de-DE" altLang="de-DE" sz="1800" b="0">
                <a:solidFill>
                  <a:srgbClr val="004992"/>
                </a:solidFill>
                <a:latin typeface="Calibri Light"/>
              </a:rPr>
              <a:t>(</a:t>
            </a:r>
            <a:r>
              <a:rPr lang="de-DE" altLang="de-DE" sz="1800" b="0" dirty="0">
                <a:solidFill>
                  <a:srgbClr val="004992"/>
                </a:solidFill>
                <a:latin typeface="Calibri Light"/>
              </a:rPr>
              <a:t>Sigmar Polke, 1969)</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Depression</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35</a:t>
            </a:fld>
            <a:endParaRPr lang="de-DE" altLang="de-DE"/>
          </a:p>
        </p:txBody>
      </p:sp>
      <p:pic>
        <p:nvPicPr>
          <p:cNvPr id="8" name="Grafik 3">
            <a:extLst>
              <a:ext uri="{FF2B5EF4-FFF2-40B4-BE49-F238E27FC236}">
                <a16:creationId xmlns:a16="http://schemas.microsoft.com/office/drawing/2014/main" id="{EE838FFC-D184-B546-8557-E1123D0702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7013" y="1124712"/>
            <a:ext cx="3998214"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0011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290C93AC-361D-426C-A3BC-2B0B730E1BBE}" type="slidenum">
              <a:rPr lang="de-DE" altLang="de-DE" smtClean="0"/>
              <a:pPr>
                <a:defRPr/>
              </a:pPr>
              <a:t>36</a:t>
            </a:fld>
            <a:endParaRPr lang="de-DE" altLang="de-DE"/>
          </a:p>
        </p:txBody>
      </p:sp>
      <p:sp>
        <p:nvSpPr>
          <p:cNvPr id="16" name="Textfeld 15"/>
          <p:cNvSpPr txBox="1"/>
          <p:nvPr/>
        </p:nvSpPr>
        <p:spPr>
          <a:xfrm>
            <a:off x="3558224" y="5115160"/>
            <a:ext cx="5761584" cy="1015663"/>
          </a:xfrm>
          <a:prstGeom prst="rect">
            <a:avLst/>
          </a:prstGeom>
          <a:noFill/>
        </p:spPr>
        <p:txBody>
          <a:bodyPr wrap="square" rtlCol="0">
            <a:no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b="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b="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40554073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Facing the beast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drunkard</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Nightmare</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Hunting accident</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37</a:t>
            </a:fld>
            <a:endParaRPr lang="de-DE" altLang="de-DE"/>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Facing the beast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drunkard</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Nightmare</a:t>
            </a:r>
          </a:p>
          <a:p>
            <a:pPr eaLnBrk="1" hangingPunct="1">
              <a:lnSpc>
                <a:spcPct val="105000"/>
              </a:lnSpc>
              <a:spcBef>
                <a:spcPts val="1999"/>
              </a:spcBef>
              <a:spcAft>
                <a:spcPts val="0"/>
              </a:spcAft>
              <a:buClr>
                <a:srgbClr val="004992"/>
              </a:buClr>
              <a:buFont typeface="WingDings"/>
              <a:buAutoNum type="alphaLcPeriod"/>
            </a:pPr>
            <a:r>
              <a:rPr lang="en-US" altLang="de-DE" sz="2400" b="0">
                <a:solidFill>
                  <a:srgbClr val="004992"/>
                </a:solidFill>
                <a:latin typeface="Calibri Light"/>
              </a:rPr>
              <a:t>Hunting accident</a:t>
            </a:r>
            <a:br>
              <a:rPr lang="en-US" altLang="de-DE" sz="2400" b="0">
                <a:solidFill>
                  <a:srgbClr val="004992"/>
                </a:solidFill>
                <a:latin typeface="Calibri Light"/>
              </a:rPr>
            </a:br>
            <a:r>
              <a:rPr lang="en-US" altLang="de-DE" sz="1800" b="0">
                <a:solidFill>
                  <a:srgbClr val="004992"/>
                </a:solidFill>
                <a:latin typeface="Calibri Light"/>
              </a:rPr>
              <a:t>(Carl Spitzweg, 1839)</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38</a:t>
            </a:fld>
            <a:endParaRPr lang="de-DE" altLang="de-DE"/>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binge</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Cossack-letter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Arm </a:t>
            </a:r>
            <a:r>
              <a:rPr lang="de-DE" altLang="de-DE" sz="2400" b="0" dirty="0" err="1">
                <a:solidFill>
                  <a:srgbClr val="333333"/>
                </a:solidFill>
                <a:latin typeface="Calibri Light"/>
              </a:rPr>
              <a:t>wrestling</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Before</a:t>
            </a:r>
            <a:r>
              <a:rPr lang="de-DE" altLang="de-DE" sz="2400" b="0" dirty="0">
                <a:solidFill>
                  <a:srgbClr val="333333"/>
                </a:solidFill>
                <a:latin typeface="Calibri Light"/>
              </a:rPr>
              <a:t> </a:t>
            </a:r>
            <a:r>
              <a:rPr lang="de-DE" altLang="de-DE" sz="2400" b="0" dirty="0" err="1">
                <a:solidFill>
                  <a:srgbClr val="333333"/>
                </a:solidFill>
                <a:latin typeface="Calibri Light"/>
              </a:rPr>
              <a:t>the</a:t>
            </a:r>
            <a:r>
              <a:rPr lang="de-DE" altLang="de-DE" sz="2400" b="0" dirty="0">
                <a:solidFill>
                  <a:srgbClr val="333333"/>
                </a:solidFill>
                <a:latin typeface="Calibri Light"/>
              </a:rPr>
              <a:t> </a:t>
            </a:r>
            <a:r>
              <a:rPr lang="de-DE" altLang="de-DE" sz="2400" b="0" dirty="0" err="1">
                <a:solidFill>
                  <a:srgbClr val="333333"/>
                </a:solidFill>
                <a:latin typeface="Calibri Light"/>
              </a:rPr>
              <a:t>battle</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39</a:t>
            </a:fld>
            <a:endParaRPr lang="de-DE" altLang="de-DE"/>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Text Box 3"/>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binge</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The Cossack-letter</a:t>
            </a:r>
            <a:br>
              <a:rPr lang="de-DE" altLang="de-DE" sz="2400" b="0">
                <a:solidFill>
                  <a:srgbClr val="004992"/>
                </a:solidFill>
                <a:latin typeface="Calibri Light"/>
              </a:rPr>
            </a:br>
            <a:r>
              <a:rPr lang="de-DE" altLang="de-DE" sz="1800" b="0">
                <a:solidFill>
                  <a:srgbClr val="004992"/>
                </a:solidFill>
                <a:latin typeface="Calibri Light"/>
              </a:rPr>
              <a:t>(</a:t>
            </a:r>
            <a:r>
              <a:rPr lang="de-DE" altLang="de-DE" sz="1800" b="0" dirty="0">
                <a:solidFill>
                  <a:srgbClr val="004992"/>
                </a:solidFill>
                <a:latin typeface="Calibri Light"/>
              </a:rPr>
              <a:t>Ilja </a:t>
            </a:r>
            <a:r>
              <a:rPr lang="de-DE" altLang="de-DE" sz="1800" b="0" dirty="0" err="1">
                <a:solidFill>
                  <a:srgbClr val="004992"/>
                </a:solidFill>
                <a:latin typeface="Calibri Light"/>
              </a:rPr>
              <a:t>Jefimowitsch</a:t>
            </a:r>
            <a:r>
              <a:rPr lang="de-DE" altLang="de-DE" sz="1800" b="0" dirty="0">
                <a:solidFill>
                  <a:srgbClr val="004992"/>
                </a:solidFill>
                <a:latin typeface="Calibri Light"/>
              </a:rPr>
              <a:t> </a:t>
            </a:r>
            <a:r>
              <a:rPr lang="de-DE" altLang="de-DE" sz="1800" b="0" dirty="0" err="1">
                <a:solidFill>
                  <a:srgbClr val="004992"/>
                </a:solidFill>
                <a:latin typeface="Calibri Light"/>
              </a:rPr>
              <a:t>Repin</a:t>
            </a:r>
            <a:r>
              <a:rPr lang="de-DE" altLang="de-DE" sz="1800" b="0" dirty="0">
                <a:solidFill>
                  <a:srgbClr val="004992"/>
                </a:solidFill>
                <a:latin typeface="Calibri Light"/>
              </a:rPr>
              <a:t>, </a:t>
            </a:r>
            <a:r>
              <a:rPr lang="de-DE" altLang="de-DE" sz="1800" b="0">
                <a:solidFill>
                  <a:srgbClr val="004992"/>
                </a:solidFill>
                <a:latin typeface="Calibri Light"/>
              </a:rPr>
              <a:t>1891)</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Arm </a:t>
            </a:r>
            <a:r>
              <a:rPr lang="de-DE" altLang="de-DE" sz="2400" b="0" dirty="0" err="1">
                <a:solidFill>
                  <a:srgbClr val="333333"/>
                </a:solidFill>
                <a:latin typeface="Calibri Light"/>
              </a:rPr>
              <a:t>wrestling</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Before</a:t>
            </a:r>
            <a:r>
              <a:rPr lang="de-DE" altLang="de-DE" sz="2400" b="0" dirty="0">
                <a:solidFill>
                  <a:srgbClr val="333333"/>
                </a:solidFill>
                <a:latin typeface="Calibri Light"/>
              </a:rPr>
              <a:t> </a:t>
            </a:r>
            <a:r>
              <a:rPr lang="de-DE" altLang="de-DE" sz="2400" b="0" dirty="0" err="1">
                <a:solidFill>
                  <a:srgbClr val="333333"/>
                </a:solidFill>
                <a:latin typeface="Calibri Light"/>
              </a:rPr>
              <a:t>the</a:t>
            </a:r>
            <a:r>
              <a:rPr lang="de-DE" altLang="de-DE" sz="2400" b="0" dirty="0">
                <a:solidFill>
                  <a:srgbClr val="333333"/>
                </a:solidFill>
                <a:latin typeface="Calibri Light"/>
              </a:rPr>
              <a:t> </a:t>
            </a:r>
            <a:r>
              <a:rPr lang="de-DE" altLang="de-DE" sz="2400" b="0" dirty="0" err="1">
                <a:solidFill>
                  <a:srgbClr val="333333"/>
                </a:solidFill>
                <a:latin typeface="Calibri Light"/>
              </a:rPr>
              <a:t>battle</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40</a:t>
            </a:fld>
            <a:endParaRPr lang="de-DE" altLang="de-DE"/>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41</a:t>
            </a:fld>
            <a:endParaRPr lang="de-DE" altLang="de-DE"/>
          </a:p>
        </p:txBody>
      </p:sp>
      <p:sp>
        <p:nvSpPr>
          <p:cNvPr id="94211" name="Rectangle 2"/>
          <p:cNvSpPr>
            <a:spLocks noGrp="1" noChangeArrowheads="1"/>
          </p:cNvSpPr>
          <p:nvPr>
            <p:ph type="body" sz="half" idx="4294967295"/>
          </p:nvPr>
        </p:nvSpPr>
        <p:spPr>
          <a:xfrm>
            <a:off x="6708775" y="2203450"/>
            <a:ext cx="5486400" cy="4252913"/>
          </a:xfrm>
          <a:noFill/>
        </p:spPr>
        <p:txBody>
          <a:bodyPr>
            <a:noAutofit/>
          </a:bodyPr>
          <a:lstStyle/>
          <a:p>
            <a:pPr marL="457200" indent="-457200" eaLnBrk="1" hangingPunct="1">
              <a:buClr>
                <a:srgbClr val="333333"/>
              </a:buClr>
              <a:buFont typeface="WingDings"/>
              <a:buAutoNum type="alphaLcPeriod"/>
            </a:pPr>
            <a:r>
              <a:rPr lang="de-DE" altLang="de-DE" sz="2400" dirty="0">
                <a:solidFill>
                  <a:srgbClr val="333333"/>
                </a:solidFill>
                <a:latin typeface="Calibri Light"/>
              </a:rPr>
              <a:t>Children</a:t>
            </a:r>
            <a:r>
              <a:rPr lang="en-US" altLang="de-DE" sz="2400" dirty="0">
                <a:solidFill>
                  <a:srgbClr val="333333"/>
                </a:solidFill>
                <a:latin typeface="Calibri Light"/>
              </a:rPr>
              <a:t>’</a:t>
            </a:r>
            <a:r>
              <a:rPr lang="de-DE" altLang="de-DE" sz="2400" dirty="0">
                <a:solidFill>
                  <a:srgbClr val="333333"/>
                </a:solidFill>
                <a:latin typeface="Calibri Light"/>
              </a:rPr>
              <a:t>s birthday party</a:t>
            </a:r>
          </a:p>
          <a:p>
            <a:pPr marL="457200" indent="-457200" eaLnBrk="1" hangingPunct="1">
              <a:buClr>
                <a:srgbClr val="333333"/>
              </a:buClr>
              <a:buFont typeface="WingDings"/>
              <a:buAutoNum type="alphaLcPeriod"/>
            </a:pPr>
            <a:r>
              <a:rPr lang="de-DE" altLang="de-DE" sz="2400" dirty="0">
                <a:solidFill>
                  <a:srgbClr val="333333"/>
                </a:solidFill>
                <a:latin typeface="Calibri Light"/>
              </a:rPr>
              <a:t>The scholar</a:t>
            </a:r>
          </a:p>
          <a:p>
            <a:pPr marL="457200" indent="-457200" eaLnBrk="1" hangingPunct="1">
              <a:buClr>
                <a:srgbClr val="333333"/>
              </a:buClr>
              <a:buFont typeface="WingDings"/>
              <a:buAutoNum type="alphaLcPeriod"/>
            </a:pPr>
            <a:r>
              <a:rPr lang="de-DE" altLang="de-DE" sz="2400" dirty="0">
                <a:solidFill>
                  <a:srgbClr val="333333"/>
                </a:solidFill>
                <a:latin typeface="Calibri Light"/>
              </a:rPr>
              <a:t>Wanderer</a:t>
            </a:r>
            <a:r>
              <a:rPr lang="en-US" altLang="de-DE" sz="2400" dirty="0">
                <a:solidFill>
                  <a:srgbClr val="333333"/>
                </a:solidFill>
                <a:latin typeface="Calibri Light"/>
              </a:rPr>
              <a:t>’</a:t>
            </a:r>
            <a:r>
              <a:rPr lang="de-DE" altLang="de-DE" sz="2400" dirty="0">
                <a:solidFill>
                  <a:srgbClr val="333333"/>
                </a:solidFill>
                <a:latin typeface="Calibri Light"/>
              </a:rPr>
              <a:t>s rest</a:t>
            </a:r>
          </a:p>
          <a:p>
            <a:pPr marL="457200" indent="-457200" eaLnBrk="1" hangingPunct="1">
              <a:buClr>
                <a:srgbClr val="333333"/>
              </a:buClr>
              <a:buFont typeface="WingDings"/>
              <a:buAutoNum type="alphaLcPeriod"/>
            </a:pPr>
            <a:r>
              <a:rPr lang="de-DE" altLang="de-DE" sz="2400" dirty="0">
                <a:solidFill>
                  <a:srgbClr val="333333"/>
                </a:solidFill>
                <a:latin typeface="Calibri Light"/>
              </a:rPr>
              <a:t>The optician</a:t>
            </a: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42</a:t>
            </a:fld>
            <a:endParaRPr lang="de-DE" altLang="de-DE"/>
          </a:p>
        </p:txBody>
      </p:sp>
      <p:sp>
        <p:nvSpPr>
          <p:cNvPr id="96259" name="Rectangle 1026"/>
          <p:cNvSpPr>
            <a:spLocks noGrp="1" noChangeArrowheads="1"/>
          </p:cNvSpPr>
          <p:nvPr>
            <p:ph type="body" sz="half" idx="4294967295"/>
          </p:nvPr>
        </p:nvSpPr>
        <p:spPr>
          <a:xfrm>
            <a:off x="6708775" y="2203450"/>
            <a:ext cx="5486400" cy="4252913"/>
          </a:xfrm>
          <a:noFill/>
        </p:spPr>
        <p:txBody>
          <a:bodyPr>
            <a:noAutofit/>
          </a:bodyPr>
          <a:lstStyle/>
          <a:p>
            <a:pPr marL="457200" indent="-457200" eaLnBrk="1" hangingPunct="1">
              <a:buClr>
                <a:srgbClr val="333333"/>
              </a:buClr>
              <a:buFont typeface="WingDings"/>
              <a:buAutoNum type="alphaLcPeriod"/>
            </a:pPr>
            <a:r>
              <a:rPr lang="de-DE" altLang="de-DE" sz="2400" dirty="0">
                <a:solidFill>
                  <a:srgbClr val="333333"/>
                </a:solidFill>
                <a:latin typeface="Calibri Light"/>
              </a:rPr>
              <a:t>Children</a:t>
            </a:r>
            <a:r>
              <a:rPr lang="en-US" altLang="de-DE" sz="2400" dirty="0">
                <a:solidFill>
                  <a:srgbClr val="333333"/>
                </a:solidFill>
                <a:latin typeface="Calibri Light"/>
              </a:rPr>
              <a:t>’</a:t>
            </a:r>
            <a:r>
              <a:rPr lang="de-DE" altLang="de-DE" sz="2400" dirty="0">
                <a:solidFill>
                  <a:srgbClr val="333333"/>
                </a:solidFill>
                <a:latin typeface="Calibri Light"/>
              </a:rPr>
              <a:t>s </a:t>
            </a:r>
            <a:r>
              <a:rPr lang="de-DE" altLang="de-DE" sz="2400" dirty="0" err="1">
                <a:solidFill>
                  <a:srgbClr val="333333"/>
                </a:solidFill>
                <a:latin typeface="Calibri Light"/>
              </a:rPr>
              <a:t>birthday</a:t>
            </a:r>
            <a:r>
              <a:rPr lang="de-DE" altLang="de-DE" sz="2400" dirty="0">
                <a:solidFill>
                  <a:srgbClr val="333333"/>
                </a:solidFill>
                <a:latin typeface="Calibri Light"/>
              </a:rPr>
              <a:t> </a:t>
            </a:r>
            <a:r>
              <a:rPr lang="de-DE" altLang="de-DE" sz="2400" dirty="0" err="1">
                <a:solidFill>
                  <a:srgbClr val="333333"/>
                </a:solidFill>
                <a:latin typeface="Calibri Light"/>
              </a:rPr>
              <a:t>party</a:t>
            </a:r>
            <a:endParaRPr lang="de-DE" altLang="de-DE" sz="2400" dirty="0">
              <a:solidFill>
                <a:srgbClr val="333333"/>
              </a:solidFill>
              <a:latin typeface="Calibri Light"/>
            </a:endParaRPr>
          </a:p>
          <a:p>
            <a:pPr marL="457200" indent="-457200" eaLnBrk="1" hangingPunct="1">
              <a:buClr>
                <a:srgbClr val="333333"/>
              </a:buClr>
              <a:buFont typeface="WingDings"/>
              <a:buAutoNum type="alphaLcPeriod"/>
            </a:pPr>
            <a:r>
              <a:rPr lang="de-DE" altLang="de-DE" sz="2400" dirty="0">
                <a:solidFill>
                  <a:srgbClr val="333333"/>
                </a:solidFill>
                <a:latin typeface="Calibri Light"/>
              </a:rPr>
              <a:t>The scholar</a:t>
            </a:r>
          </a:p>
          <a:p>
            <a:pPr marL="457200" indent="-457200" eaLnBrk="1" hangingPunct="1">
              <a:buClr>
                <a:srgbClr val="333333"/>
              </a:buClr>
              <a:buFont typeface="WingDings"/>
              <a:buAutoNum type="alphaLcPeriod"/>
            </a:pPr>
            <a:r>
              <a:rPr lang="de-DE" altLang="de-DE" sz="2400" dirty="0">
                <a:solidFill>
                  <a:srgbClr val="333333"/>
                </a:solidFill>
                <a:latin typeface="Calibri Light"/>
              </a:rPr>
              <a:t>Wanderer</a:t>
            </a:r>
            <a:r>
              <a:rPr lang="en-US" altLang="de-DE" sz="2400" dirty="0">
                <a:solidFill>
                  <a:srgbClr val="333333"/>
                </a:solidFill>
                <a:latin typeface="Calibri Light"/>
              </a:rPr>
              <a:t>’</a:t>
            </a:r>
            <a:r>
              <a:rPr lang="de-DE" altLang="de-DE" sz="2400" dirty="0">
                <a:solidFill>
                  <a:srgbClr val="333333"/>
                </a:solidFill>
                <a:latin typeface="Calibri Light"/>
              </a:rPr>
              <a:t>s </a:t>
            </a:r>
            <a:r>
              <a:rPr lang="de-DE" altLang="de-DE" sz="2400" dirty="0" err="1">
                <a:solidFill>
                  <a:srgbClr val="333333"/>
                </a:solidFill>
                <a:latin typeface="Calibri Light"/>
              </a:rPr>
              <a:t>rest</a:t>
            </a:r>
            <a:endParaRPr lang="de-DE" altLang="de-DE" sz="2400" dirty="0">
              <a:solidFill>
                <a:srgbClr val="333333"/>
              </a:solidFill>
              <a:latin typeface="Calibri Light"/>
            </a:endParaRPr>
          </a:p>
          <a:p>
            <a:pPr marL="457200" indent="-457200" eaLnBrk="1" hangingPunct="1">
              <a:buClr>
                <a:srgbClr val="004992"/>
              </a:buClr>
              <a:buFont typeface="WingDings"/>
              <a:buAutoNum type="alphaLcPeriod"/>
            </a:pPr>
            <a:r>
              <a:rPr lang="de-DE" altLang="de-DE" sz="2400" dirty="0">
                <a:solidFill>
                  <a:srgbClr val="004992"/>
                </a:solidFill>
                <a:latin typeface="Calibri Light"/>
              </a:rPr>
              <a:t>The optician</a:t>
            </a:r>
            <a:br>
              <a:rPr lang="de-DE" altLang="de-DE" sz="2400" dirty="0">
                <a:solidFill>
                  <a:srgbClr val="004992"/>
                </a:solidFill>
                <a:latin typeface="Calibri Light"/>
              </a:rPr>
            </a:br>
            <a:r>
              <a:rPr lang="de-DE" altLang="de-DE" dirty="0">
                <a:solidFill>
                  <a:srgbClr val="004992"/>
                </a:solidFill>
                <a:latin typeface="Calibri Light"/>
              </a:rPr>
              <a:t>(Frederick Daniel Hardy, 1826-1911)</a:t>
            </a: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3"/>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poisoner of Salamanca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water seller of Sevilla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Winetasting in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alcoholic of Madrid</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43</a:t>
            </a:fld>
            <a:endParaRPr lang="de-DE" altLang="de-DE"/>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3"/>
          <p:cNvSpPr txBox="1">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poisoner of Salamanca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water seller of Sevilla</a:t>
            </a:r>
            <a:br>
              <a:rPr lang="de-DE" altLang="de-DE" sz="2400" b="0" dirty="0">
                <a:solidFill>
                  <a:srgbClr val="004992"/>
                </a:solidFill>
                <a:latin typeface="Calibri Light"/>
              </a:rPr>
            </a:br>
            <a:r>
              <a:rPr lang="de-DE" altLang="de-DE" sz="1800" b="0" dirty="0">
                <a:solidFill>
                  <a:srgbClr val="004992"/>
                </a:solidFill>
                <a:latin typeface="Calibri Light"/>
              </a:rPr>
              <a:t>(Diego Velázquez, 1623)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Winetasting in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alcoholic of Madrid</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44</a:t>
            </a:fld>
            <a:endParaRPr lang="de-DE" altLang="de-DE"/>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1026"/>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cavalier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Walk on Sunday</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widower</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Reviled lover</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45</a:t>
            </a:fld>
            <a:endParaRPr lang="de-DE" altLang="de-DE"/>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cavalier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Walk on Sunday</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The widower</a:t>
            </a:r>
            <a:br>
              <a:rPr lang="de-DE" altLang="de-DE" sz="2400" b="0">
                <a:solidFill>
                  <a:srgbClr val="004992"/>
                </a:solidFill>
                <a:latin typeface="Calibri Light"/>
              </a:rPr>
            </a:br>
            <a:r>
              <a:rPr lang="de-DE" altLang="de-DE" sz="1800" b="0">
                <a:solidFill>
                  <a:srgbClr val="004992"/>
                </a:solidFill>
                <a:latin typeface="Calibri Light"/>
              </a:rPr>
              <a:t>(Carl Spitzweg, 1844)</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Reviled lover</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46</a:t>
            </a:fld>
            <a:endParaRPr lang="de-DE" altLang="de-DE"/>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pedicure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consultation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Amputation</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The admirer</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47</a:t>
            </a:fld>
            <a:endParaRPr lang="de-DE" altLang="de-DE"/>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The pedicure</a:t>
            </a:r>
            <a:br>
              <a:rPr lang="de-DE" altLang="de-DE" sz="2400" b="0">
                <a:solidFill>
                  <a:srgbClr val="004992"/>
                </a:solidFill>
                <a:latin typeface="Calibri Light"/>
              </a:rPr>
            </a:br>
            <a:r>
              <a:rPr lang="de-DE" altLang="de-DE" sz="1800" b="0">
                <a:solidFill>
                  <a:srgbClr val="004992"/>
                </a:solidFill>
                <a:latin typeface="Calibri Light"/>
              </a:rPr>
              <a:t>(Edgar Degas, 1873)</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consultation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Amputation</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The admirer</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48</a:t>
            </a:fld>
            <a:endParaRPr lang="de-DE" altLang="de-DE"/>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paper chase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homeless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Illegal entry</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fruit thieves</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49</a:t>
            </a:fld>
            <a:endParaRPr lang="de-DE" altLang="de-DE"/>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paper chase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homeless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Illegal entry</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fruit thieves</a:t>
            </a:r>
            <a:br>
              <a:rPr lang="de-DE" altLang="de-DE" sz="2400" b="0" dirty="0">
                <a:solidFill>
                  <a:srgbClr val="004992"/>
                </a:solidFill>
                <a:latin typeface="Calibri Light"/>
              </a:rPr>
            </a:br>
            <a:r>
              <a:rPr lang="de-DE" altLang="de-DE" sz="1800" b="0" dirty="0">
                <a:solidFill>
                  <a:srgbClr val="004992"/>
                </a:solidFill>
                <a:latin typeface="Calibri Light"/>
              </a:rPr>
              <a:t>(Hermann Kauffmann, 1848)</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50</a:t>
            </a:fld>
            <a:endParaRPr lang="de-DE" altLang="de-DE"/>
          </a:p>
        </p:txBody>
      </p:sp>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harvest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Evening prayer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funeral</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Hedger</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51</a:t>
            </a:fld>
            <a:endParaRPr lang="de-DE" altLang="de-DE"/>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050"/>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harvest</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err="1">
                <a:solidFill>
                  <a:srgbClr val="004992"/>
                </a:solidFill>
                <a:latin typeface="Calibri Light"/>
              </a:rPr>
              <a:t>Evening</a:t>
            </a:r>
            <a:r>
              <a:rPr lang="de-DE" altLang="de-DE" sz="2400" b="0">
                <a:solidFill>
                  <a:srgbClr val="004992"/>
                </a:solidFill>
                <a:latin typeface="Calibri Light"/>
              </a:rPr>
              <a:t> prayer</a:t>
            </a:r>
            <a:br>
              <a:rPr lang="de-DE" altLang="de-DE" sz="2400" b="0">
                <a:solidFill>
                  <a:srgbClr val="004992"/>
                </a:solidFill>
                <a:latin typeface="Calibri Light"/>
              </a:rPr>
            </a:br>
            <a:r>
              <a:rPr lang="de-DE" altLang="de-DE" sz="1800" b="0">
                <a:solidFill>
                  <a:srgbClr val="004992"/>
                </a:solidFill>
                <a:latin typeface="Calibri Light"/>
              </a:rPr>
              <a:t>(</a:t>
            </a:r>
            <a:r>
              <a:rPr lang="de-DE" altLang="de-DE" sz="1800" b="0" dirty="0">
                <a:solidFill>
                  <a:srgbClr val="004992"/>
                </a:solidFill>
                <a:latin typeface="Calibri Light"/>
              </a:rPr>
              <a:t>Jean-</a:t>
            </a:r>
            <a:r>
              <a:rPr lang="de-DE" altLang="de-DE" sz="1800" b="0" dirty="0" err="1">
                <a:solidFill>
                  <a:srgbClr val="004992"/>
                </a:solidFill>
                <a:latin typeface="Calibri Light"/>
              </a:rPr>
              <a:t>Fancois</a:t>
            </a:r>
            <a:r>
              <a:rPr lang="de-DE" altLang="de-DE" sz="1800" b="0" dirty="0">
                <a:solidFill>
                  <a:srgbClr val="004992"/>
                </a:solidFill>
                <a:latin typeface="Calibri Light"/>
              </a:rPr>
              <a:t> Millet, 1859)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funeral</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Hedger</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52</a:t>
            </a:fld>
            <a:endParaRPr lang="de-DE" altLang="de-DE"/>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53</a:t>
            </a:fld>
            <a:endParaRPr lang="de-DE" altLang="de-DE"/>
          </a:p>
        </p:txBody>
      </p:sp>
      <p:sp>
        <p:nvSpPr>
          <p:cNvPr id="118787" name="Rectangle 3"/>
          <p:cNvSpPr>
            <a:spLocks noGrp="1" noChangeArrowheads="1"/>
          </p:cNvSpPr>
          <p:nvPr>
            <p:ph type="body" sz="half" idx="4294967295"/>
          </p:nvPr>
        </p:nvSpPr>
        <p:spPr>
          <a:xfrm>
            <a:off x="6708775" y="2203450"/>
            <a:ext cx="5486400" cy="4252913"/>
          </a:xfrm>
        </p:spPr>
        <p:txBody>
          <a:bodyPr>
            <a:noAutofit/>
          </a:bodyPr>
          <a:lstStyle/>
          <a:p>
            <a:pPr marL="457200" indent="-457200" eaLnBrk="1" hangingPunct="1">
              <a:buClr>
                <a:srgbClr val="333333"/>
              </a:buClr>
              <a:buFont typeface="WingDings"/>
              <a:buAutoNum type="alphaLcPeriod"/>
            </a:pPr>
            <a:r>
              <a:rPr lang="de-DE" altLang="de-DE" sz="2400" dirty="0">
                <a:solidFill>
                  <a:srgbClr val="333333"/>
                </a:solidFill>
                <a:latin typeface="Calibri Light"/>
              </a:rPr>
              <a:t>The walk</a:t>
            </a:r>
          </a:p>
          <a:p>
            <a:pPr marL="457200" indent="-457200" eaLnBrk="1" hangingPunct="1">
              <a:buClr>
                <a:srgbClr val="333333"/>
              </a:buClr>
              <a:buFont typeface="WingDings"/>
              <a:buAutoNum type="alphaLcPeriod"/>
            </a:pPr>
            <a:r>
              <a:rPr lang="de-DE" altLang="de-DE" sz="2400" dirty="0">
                <a:solidFill>
                  <a:srgbClr val="333333"/>
                </a:solidFill>
                <a:latin typeface="Calibri Light"/>
              </a:rPr>
              <a:t>Awaiting the fishing boat</a:t>
            </a:r>
          </a:p>
          <a:p>
            <a:pPr marL="457200" indent="-457200" eaLnBrk="1" hangingPunct="1">
              <a:buClr>
                <a:srgbClr val="333333"/>
              </a:buClr>
              <a:buFont typeface="WingDings"/>
              <a:buAutoNum type="alphaLcPeriod"/>
            </a:pPr>
            <a:r>
              <a:rPr lang="de-DE" altLang="de-DE" sz="2400" dirty="0">
                <a:solidFill>
                  <a:srgbClr val="333333"/>
                </a:solidFill>
                <a:latin typeface="Calibri Light"/>
              </a:rPr>
              <a:t>The mourners</a:t>
            </a:r>
          </a:p>
          <a:p>
            <a:pPr marL="457200" indent="-457200" eaLnBrk="1" hangingPunct="1">
              <a:buClr>
                <a:srgbClr val="333333"/>
              </a:buClr>
              <a:buFont typeface="WingDings"/>
              <a:buAutoNum type="alphaLcPeriod"/>
            </a:pPr>
            <a:r>
              <a:rPr lang="de-DE" altLang="de-DE" sz="2400" dirty="0">
                <a:solidFill>
                  <a:srgbClr val="333333"/>
                </a:solidFill>
                <a:latin typeface="Calibri Light"/>
              </a:rPr>
              <a:t>On the run</a:t>
            </a: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54</a:t>
            </a:fld>
            <a:endParaRPr lang="de-DE" altLang="de-DE"/>
          </a:p>
        </p:txBody>
      </p:sp>
      <p:sp>
        <p:nvSpPr>
          <p:cNvPr id="120835" name="Rectangle 3"/>
          <p:cNvSpPr>
            <a:spLocks noGrp="1" noChangeArrowheads="1"/>
          </p:cNvSpPr>
          <p:nvPr>
            <p:ph type="body" sz="half" idx="4294967295"/>
          </p:nvPr>
        </p:nvSpPr>
        <p:spPr>
          <a:xfrm>
            <a:off x="6708775" y="2203450"/>
            <a:ext cx="5486400" cy="4252913"/>
          </a:xfrm>
        </p:spPr>
        <p:txBody>
          <a:bodyPr>
            <a:noAutofit/>
          </a:bodyPr>
          <a:lstStyle/>
          <a:p>
            <a:pPr marL="457200" indent="-457200" eaLnBrk="1" hangingPunct="1">
              <a:buClr>
                <a:srgbClr val="333333"/>
              </a:buClr>
              <a:buFont typeface="WingDings"/>
              <a:buAutoNum type="alphaLcPeriod"/>
            </a:pPr>
            <a:r>
              <a:rPr lang="de-DE" altLang="de-DE" sz="2400" dirty="0">
                <a:solidFill>
                  <a:srgbClr val="333333"/>
                </a:solidFill>
                <a:latin typeface="Calibri Light"/>
              </a:rPr>
              <a:t>The walk</a:t>
            </a:r>
          </a:p>
          <a:p>
            <a:pPr marL="457200" indent="-457200" eaLnBrk="1" hangingPunct="1">
              <a:buClr>
                <a:srgbClr val="004992"/>
              </a:buClr>
              <a:buFont typeface="WingDings"/>
              <a:buAutoNum type="alphaLcPeriod"/>
            </a:pPr>
            <a:r>
              <a:rPr lang="de-DE" altLang="de-DE" sz="2400" dirty="0">
                <a:solidFill>
                  <a:srgbClr val="004992"/>
                </a:solidFill>
                <a:latin typeface="Calibri Light"/>
              </a:rPr>
              <a:t>Awaiting the fishing boat</a:t>
            </a:r>
            <a:br>
              <a:rPr lang="de-DE" altLang="de-DE" sz="2400" dirty="0">
                <a:solidFill>
                  <a:srgbClr val="004992"/>
                </a:solidFill>
                <a:latin typeface="Calibri Light"/>
              </a:rPr>
            </a:br>
            <a:r>
              <a:rPr lang="de-DE" altLang="de-DE" dirty="0">
                <a:solidFill>
                  <a:srgbClr val="004992"/>
                </a:solidFill>
                <a:latin typeface="Calibri Light"/>
              </a:rPr>
              <a:t>(Philip Lodewijk F. </a:t>
            </a:r>
            <a:r>
              <a:rPr lang="de-DE" altLang="de-DE" dirty="0" err="1">
                <a:solidFill>
                  <a:srgbClr val="004992"/>
                </a:solidFill>
                <a:latin typeface="Calibri Light"/>
              </a:rPr>
              <a:t>Sadée</a:t>
            </a:r>
            <a:r>
              <a:rPr lang="de-DE" altLang="de-DE" dirty="0">
                <a:solidFill>
                  <a:srgbClr val="004992"/>
                </a:solidFill>
                <a:latin typeface="Calibri Light"/>
              </a:rPr>
              <a:t>, 1837-1904)</a:t>
            </a:r>
          </a:p>
          <a:p>
            <a:pPr marL="457200" indent="-457200" eaLnBrk="1" hangingPunct="1">
              <a:buClr>
                <a:srgbClr val="333333"/>
              </a:buClr>
              <a:buFont typeface="WingDings"/>
              <a:buAutoNum type="alphaLcPeriod"/>
            </a:pPr>
            <a:r>
              <a:rPr lang="de-DE" altLang="de-DE" sz="2400" dirty="0">
                <a:solidFill>
                  <a:srgbClr val="333333"/>
                </a:solidFill>
                <a:latin typeface="Calibri Light"/>
              </a:rPr>
              <a:t>The mourners</a:t>
            </a:r>
          </a:p>
          <a:p>
            <a:pPr marL="457200" indent="-457200" eaLnBrk="1" hangingPunct="1">
              <a:buClr>
                <a:srgbClr val="333333"/>
              </a:buClr>
              <a:buFont typeface="WingDings"/>
              <a:buAutoNum type="alphaLcPeriod"/>
            </a:pPr>
            <a:r>
              <a:rPr lang="de-DE" altLang="de-DE" sz="2400" dirty="0">
                <a:solidFill>
                  <a:srgbClr val="333333"/>
                </a:solidFill>
                <a:latin typeface="Calibri Light"/>
              </a:rPr>
              <a:t>On the run</a:t>
            </a: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Text Box 3"/>
          <p:cNvSpPr txBox="1">
            <a:spLocks noChangeArrowheads="1"/>
          </p:cNvSpPr>
          <p:nvPr/>
        </p:nvSpPr>
        <p:spPr bwMode="auto">
          <a:xfrm>
            <a:off x="6263640" y="1664208"/>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de-DE" altLang="de-DE" sz="2400" b="0" dirty="0">
                <a:solidFill>
                  <a:srgbClr val="333333"/>
                </a:solidFill>
                <a:latin typeface="Calibri Light"/>
              </a:rPr>
              <a:t>What is happening here?</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55</a:t>
            </a:fld>
            <a:endParaRPr lang="de-DE" altLang="de-DE"/>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4" name="Text Box 15"/>
          <p:cNvSpPr txBox="1">
            <a:spLocks noChangeArrowheads="1"/>
          </p:cNvSpPr>
          <p:nvPr/>
        </p:nvSpPr>
        <p:spPr bwMode="auto">
          <a:xfrm>
            <a:off x="6263640" y="1664208"/>
            <a:ext cx="5486400" cy="4251960"/>
          </a:xfrm>
          <a:prstGeom prst="rect">
            <a:avLst/>
          </a:prstGeom>
          <a:noFill/>
          <a:ln w="9525">
            <a:noFill/>
            <a:miter lim="800000"/>
            <a:headEnd/>
            <a:tailEnd/>
          </a:ln>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boy hates to play violin but his parents force him to.</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 blind boy wishes to be able to play the violin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boy has broken his father</a:t>
            </a:r>
            <a:r>
              <a:rPr lang="en-CA" altLang="de-DE" sz="2400" b="0" dirty="0">
                <a:solidFill>
                  <a:srgbClr val="333333"/>
                </a:solidFill>
                <a:latin typeface="Calibri Light"/>
              </a:rPr>
              <a:t>’</a:t>
            </a:r>
            <a:r>
              <a:rPr lang="de-DE" altLang="de-DE" sz="2400" b="0" dirty="0">
                <a:solidFill>
                  <a:srgbClr val="333333"/>
                </a:solidFill>
                <a:latin typeface="Calibri Light"/>
              </a:rPr>
              <a:t>s precious violin and is afraid to tell him.</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boy is a talented musician</a:t>
            </a:r>
            <a:br>
              <a:rPr lang="de-DE" altLang="de-DE" sz="2400" b="0" dirty="0">
                <a:solidFill>
                  <a:srgbClr val="333333"/>
                </a:solidFill>
                <a:latin typeface="Calibri Light"/>
              </a:rPr>
            </a:br>
            <a:r>
              <a:rPr lang="de-DE" altLang="de-DE" sz="2400" b="0" dirty="0">
                <a:solidFill>
                  <a:srgbClr val="333333"/>
                </a:solidFill>
                <a:latin typeface="Calibri Light"/>
              </a:rPr>
              <a:t>concentrating before his upcoming concert.</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56</a:t>
            </a:fld>
            <a:endParaRPr lang="de-DE" altLang="de-DE"/>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57</a:t>
            </a:fld>
            <a:endParaRPr lang="de-DE" altLang="de-DE"/>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5"/>
          <p:cNvSpPr txBox="1">
            <a:spLocks noChangeArrowheads="1"/>
          </p:cNvSpPr>
          <p:nvPr/>
        </p:nvSpPr>
        <p:spPr bwMode="auto">
          <a:xfrm>
            <a:off x="6263640" y="1664208"/>
            <a:ext cx="5486400" cy="4251960"/>
          </a:xfrm>
          <a:prstGeom prst="rect">
            <a:avLst/>
          </a:prstGeom>
          <a:noFill/>
          <a:ln w="9525">
            <a:noFill/>
            <a:miter lim="800000"/>
            <a:headEnd/>
            <a:tailEnd/>
          </a:ln>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boy hates to play violin but his parents force him to.</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 blind boy wishes to be able to play the violin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boy has broken his father</a:t>
            </a:r>
            <a:r>
              <a:rPr lang="en-CA" altLang="de-DE" sz="2400" b="0" dirty="0">
                <a:solidFill>
                  <a:srgbClr val="333333"/>
                </a:solidFill>
                <a:latin typeface="Calibri Light"/>
              </a:rPr>
              <a:t>’</a:t>
            </a:r>
            <a:r>
              <a:rPr lang="de-DE" altLang="de-DE" sz="2400" b="0" dirty="0">
                <a:solidFill>
                  <a:srgbClr val="333333"/>
                </a:solidFill>
                <a:latin typeface="Calibri Light"/>
              </a:rPr>
              <a:t>s precious violin and is afraid to tell him.</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boy is a talented musician</a:t>
            </a:r>
            <a:br>
              <a:rPr lang="de-DE" altLang="de-DE" sz="2400" b="0" dirty="0">
                <a:solidFill>
                  <a:srgbClr val="004992"/>
                </a:solidFill>
                <a:latin typeface="Calibri Light"/>
              </a:rPr>
            </a:br>
            <a:r>
              <a:rPr lang="de-DE" altLang="de-DE" sz="2400" b="0" dirty="0">
                <a:solidFill>
                  <a:srgbClr val="004992"/>
                </a:solidFill>
                <a:latin typeface="Calibri Light"/>
              </a:rPr>
              <a:t>concentrating before his upcoming concert.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Text Box 3"/>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love</a:t>
            </a:r>
            <a:r>
              <a:rPr lang="de-DE" altLang="de-DE" sz="2400" b="0" dirty="0">
                <a:solidFill>
                  <a:srgbClr val="333333"/>
                </a:solidFill>
                <a:latin typeface="Calibri Light"/>
              </a:rPr>
              <a:t> </a:t>
            </a:r>
            <a:r>
              <a:rPr lang="de-DE" altLang="de-DE" sz="2400" b="0" dirty="0" err="1">
                <a:solidFill>
                  <a:srgbClr val="333333"/>
                </a:solidFill>
                <a:latin typeface="Calibri Light"/>
              </a:rPr>
              <a:t>letter</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evil</a:t>
            </a:r>
            <a:r>
              <a:rPr lang="de-DE" altLang="de-DE" sz="2400" b="0" dirty="0">
                <a:solidFill>
                  <a:srgbClr val="333333"/>
                </a:solidFill>
                <a:latin typeface="Calibri Light"/>
              </a:rPr>
              <a:t> </a:t>
            </a:r>
            <a:r>
              <a:rPr lang="de-DE" altLang="de-DE" sz="2400" b="0" dirty="0" err="1">
                <a:solidFill>
                  <a:srgbClr val="333333"/>
                </a:solidFill>
                <a:latin typeface="Calibri Light"/>
              </a:rPr>
              <a:t>neighbour</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House </a:t>
            </a:r>
            <a:r>
              <a:rPr lang="de-DE" altLang="de-DE" sz="2400" b="0" dirty="0" err="1">
                <a:solidFill>
                  <a:srgbClr val="333333"/>
                </a:solidFill>
                <a:latin typeface="Calibri Light"/>
              </a:rPr>
              <a:t>moving</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topographer</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58</a:t>
            </a:fld>
            <a:endParaRPr lang="de-DE" altLang="de-DE"/>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The love letter</a:t>
            </a:r>
            <a:br>
              <a:rPr lang="de-DE" altLang="de-DE" sz="2400" b="0">
                <a:solidFill>
                  <a:srgbClr val="004992"/>
                </a:solidFill>
                <a:latin typeface="Calibri Light"/>
              </a:rPr>
            </a:br>
            <a:r>
              <a:rPr lang="de-DE" altLang="de-DE" sz="1800" b="0">
                <a:solidFill>
                  <a:srgbClr val="004992"/>
                </a:solidFill>
                <a:latin typeface="Calibri Light"/>
              </a:rPr>
              <a:t>(Carl Spitzweg, 1860)</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evil neighbour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Relocation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topographer</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59</a:t>
            </a:fld>
            <a:endParaRPr lang="de-DE" altLang="de-DE"/>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Text Box 3"/>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Corruption</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messiah</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Land </a:t>
            </a:r>
            <a:r>
              <a:rPr lang="de-DE" altLang="de-DE" sz="2400" b="0" dirty="0" err="1">
                <a:solidFill>
                  <a:srgbClr val="333333"/>
                </a:solidFill>
                <a:latin typeface="Calibri Light"/>
              </a:rPr>
              <a:t>tax</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Nobleman</a:t>
            </a:r>
            <a:r>
              <a:rPr lang="de-DE" altLang="de-DE" sz="2400" b="0" dirty="0">
                <a:solidFill>
                  <a:srgbClr val="333333"/>
                </a:solidFill>
                <a:latin typeface="Calibri Light"/>
              </a:rPr>
              <a:t> </a:t>
            </a:r>
            <a:r>
              <a:rPr lang="de-DE" altLang="de-DE" sz="2400" b="0" dirty="0" err="1">
                <a:solidFill>
                  <a:srgbClr val="333333"/>
                </a:solidFill>
                <a:latin typeface="Calibri Light"/>
              </a:rPr>
              <a:t>and</a:t>
            </a:r>
            <a:r>
              <a:rPr lang="de-DE" altLang="de-DE" sz="2400" b="0" dirty="0">
                <a:solidFill>
                  <a:srgbClr val="333333"/>
                </a:solidFill>
                <a:latin typeface="Calibri Light"/>
              </a:rPr>
              <a:t> </a:t>
            </a:r>
            <a:r>
              <a:rPr lang="de-DE" altLang="de-DE" sz="2400" b="0" dirty="0" err="1">
                <a:solidFill>
                  <a:srgbClr val="333333"/>
                </a:solidFill>
                <a:latin typeface="Calibri Light"/>
              </a:rPr>
              <a:t>buccaneer</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60</a:t>
            </a:fld>
            <a:endParaRPr lang="de-DE" altLang="de-DE"/>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Corruption</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messiah</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Land tax </a:t>
            </a:r>
            <a:r>
              <a:rPr lang="de-DE" altLang="de-DE" sz="1800" b="0" dirty="0">
                <a:solidFill>
                  <a:srgbClr val="004992"/>
                </a:solidFill>
                <a:latin typeface="Calibri Light"/>
              </a:rPr>
              <a:t>(Tizian, 1524)</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Nobleman</a:t>
            </a:r>
            <a:r>
              <a:rPr lang="de-DE" altLang="de-DE" sz="2400" b="0" dirty="0">
                <a:solidFill>
                  <a:srgbClr val="333333"/>
                </a:solidFill>
                <a:latin typeface="Calibri Light"/>
              </a:rPr>
              <a:t> </a:t>
            </a:r>
            <a:r>
              <a:rPr lang="de-DE" altLang="de-DE" sz="2400" b="0" dirty="0" err="1">
                <a:solidFill>
                  <a:srgbClr val="333333"/>
                </a:solidFill>
                <a:latin typeface="Calibri Light"/>
              </a:rPr>
              <a:t>and</a:t>
            </a:r>
            <a:r>
              <a:rPr lang="de-DE" altLang="de-DE" sz="2400" b="0" dirty="0">
                <a:solidFill>
                  <a:srgbClr val="333333"/>
                </a:solidFill>
                <a:latin typeface="Calibri Light"/>
              </a:rPr>
              <a:t> </a:t>
            </a:r>
            <a:r>
              <a:rPr lang="de-DE" altLang="de-DE" sz="2400" b="0" dirty="0" err="1">
                <a:solidFill>
                  <a:srgbClr val="333333"/>
                </a:solidFill>
                <a:latin typeface="Calibri Light"/>
              </a:rPr>
              <a:t>buccaneer</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61</a:t>
            </a:fld>
            <a:endParaRPr lang="de-DE" altLang="de-DE"/>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Rectangle 4"/>
          <p:cNvSpPr>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drunken jerk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Gossiping women</a:t>
            </a:r>
          </a:p>
          <a:p>
            <a:pPr marL="457200" lvl="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Asking for a dance</a:t>
            </a:r>
          </a:p>
          <a:p>
            <a:pPr marL="457200" lvl="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The funeral feast</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62</a:t>
            </a:fld>
            <a:endParaRPr lang="de-DE" altLang="de-DE"/>
          </a:p>
        </p:txBody>
      </p:sp>
      <p:pic>
        <p:nvPicPr>
          <p:cNvPr id="9"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63</a:t>
            </a:fld>
            <a:endParaRPr lang="de-DE" altLang="de-DE"/>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drunken jerk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Gossiping women</a:t>
            </a:r>
          </a:p>
          <a:p>
            <a:pPr marL="457200" lvl="0" indent="-457200" eaLnBrk="1" hangingPunct="1">
              <a:lnSpc>
                <a:spcPct val="105000"/>
              </a:lnSpc>
              <a:spcBef>
                <a:spcPts val="1999"/>
              </a:spcBef>
              <a:spcAft>
                <a:spcPts val="0"/>
              </a:spcAft>
              <a:buClr>
                <a:srgbClr val="004992"/>
              </a:buClr>
              <a:buFont typeface="WingDings"/>
              <a:buAutoNum type="alphaLcPeriod"/>
              <a:defRPr/>
            </a:pPr>
            <a:r>
              <a:rPr lang="de-DE" sz="2400" b="0" dirty="0">
                <a:solidFill>
                  <a:srgbClr val="004992"/>
                </a:solidFill>
                <a:latin typeface="Calibri Light"/>
              </a:rPr>
              <a:t>Asking for a dance</a:t>
            </a:r>
            <a:br>
              <a:rPr lang="de-DE" sz="2400" b="0" dirty="0">
                <a:solidFill>
                  <a:srgbClr val="004992"/>
                </a:solidFill>
                <a:latin typeface="Calibri Light"/>
              </a:rPr>
            </a:br>
            <a:r>
              <a:rPr lang="de-DE" sz="1800" b="0" dirty="0">
                <a:solidFill>
                  <a:srgbClr val="004992"/>
                </a:solidFill>
                <a:latin typeface="Calibri Light"/>
              </a:rPr>
              <a:t>(Peter Baumgarnter, 1834-1911)</a:t>
            </a:r>
          </a:p>
          <a:p>
            <a:pPr marL="457200" lvl="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The funeral feast</a:t>
            </a:r>
            <a:endParaRPr lang="de-DE" altLang="de-DE" sz="2400" b="0"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Text Box 1028"/>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Witnesses of a murder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drama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At the movies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fleeing bride</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64</a:t>
            </a:fld>
            <a:endParaRPr lang="de-DE" altLang="de-DE"/>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Text Box 4"/>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Witnesses</a:t>
            </a:r>
            <a:r>
              <a:rPr lang="de-DE" altLang="de-DE" sz="2400" b="0" dirty="0">
                <a:solidFill>
                  <a:srgbClr val="333333"/>
                </a:solidFill>
                <a:latin typeface="Calibri Light"/>
              </a:rPr>
              <a:t> </a:t>
            </a:r>
            <a:r>
              <a:rPr lang="de-DE" altLang="de-DE" sz="2400" b="0" dirty="0" err="1">
                <a:solidFill>
                  <a:srgbClr val="333333"/>
                </a:solidFill>
                <a:latin typeface="Calibri Light"/>
              </a:rPr>
              <a:t>of</a:t>
            </a:r>
            <a:r>
              <a:rPr lang="de-DE" altLang="de-DE" sz="2400" b="0" dirty="0">
                <a:solidFill>
                  <a:srgbClr val="333333"/>
                </a:solidFill>
                <a:latin typeface="Calibri Light"/>
              </a:rPr>
              <a:t> a </a:t>
            </a:r>
            <a:r>
              <a:rPr lang="de-DE" altLang="de-DE" sz="2400" b="0" dirty="0" err="1">
                <a:solidFill>
                  <a:srgbClr val="333333"/>
                </a:solidFill>
                <a:latin typeface="Calibri Light"/>
              </a:rPr>
              <a:t>murder</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a:t>
            </a:r>
            <a:r>
              <a:rPr lang="de-DE" altLang="de-DE" sz="2400" b="0" dirty="0" err="1">
                <a:solidFill>
                  <a:srgbClr val="004992"/>
                </a:solidFill>
                <a:latin typeface="Calibri Light"/>
              </a:rPr>
              <a:t>drama</a:t>
            </a:r>
            <a:br>
              <a:rPr lang="de-DE" altLang="de-DE" sz="2400" b="0" dirty="0">
                <a:solidFill>
                  <a:srgbClr val="004992"/>
                </a:solidFill>
                <a:latin typeface="Calibri Light"/>
              </a:rPr>
            </a:br>
            <a:r>
              <a:rPr lang="de-DE" altLang="de-DE" sz="1800" b="0" dirty="0">
                <a:solidFill>
                  <a:srgbClr val="004992"/>
                </a:solidFill>
                <a:latin typeface="Calibri Light"/>
              </a:rPr>
              <a:t>(Daumier Honoré, 1831/1832)</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At </a:t>
            </a:r>
            <a:r>
              <a:rPr lang="de-DE" altLang="de-DE" sz="2400" b="0" dirty="0" err="1">
                <a:solidFill>
                  <a:srgbClr val="333333"/>
                </a:solidFill>
                <a:latin typeface="Calibri Light"/>
              </a:rPr>
              <a:t>the</a:t>
            </a:r>
            <a:r>
              <a:rPr lang="de-DE" altLang="de-DE" sz="2400" b="0" dirty="0">
                <a:solidFill>
                  <a:srgbClr val="333333"/>
                </a:solidFill>
                <a:latin typeface="Calibri Light"/>
              </a:rPr>
              <a:t> </a:t>
            </a:r>
            <a:r>
              <a:rPr lang="de-DE" altLang="de-DE" sz="2400" b="0" dirty="0" err="1">
                <a:solidFill>
                  <a:srgbClr val="333333"/>
                </a:solidFill>
                <a:latin typeface="Calibri Light"/>
              </a:rPr>
              <a:t>movies</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fleeing</a:t>
            </a:r>
            <a:r>
              <a:rPr lang="de-DE" altLang="de-DE" sz="2400" b="0" dirty="0">
                <a:solidFill>
                  <a:srgbClr val="333333"/>
                </a:solidFill>
                <a:latin typeface="Calibri Light"/>
              </a:rPr>
              <a:t> </a:t>
            </a:r>
            <a:r>
              <a:rPr lang="de-DE" altLang="de-DE" sz="2400" b="0" dirty="0" err="1">
                <a:solidFill>
                  <a:srgbClr val="333333"/>
                </a:solidFill>
                <a:latin typeface="Calibri Light"/>
              </a:rPr>
              <a:t>bride</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65</a:t>
            </a:fld>
            <a:endParaRPr lang="de-DE" altLang="de-DE"/>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0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judgements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a:solidFill>
                  <a:srgbClr val="333333"/>
                </a:solidFill>
                <a:latin typeface="Calibri Light"/>
                <a:cs typeface="Times New Roman" panose="02020603050405020304" pitchFamily="18" charset="0"/>
              </a:rPr>
              <a:t>information (“better </a:t>
            </a:r>
            <a:r>
              <a:rPr lang="en-GB" altLang="de-DE" sz="2000" dirty="0">
                <a:solidFill>
                  <a:srgbClr val="333333"/>
                </a:solidFill>
                <a:latin typeface="Calibri Light"/>
                <a:cs typeface="Times New Roman" panose="02020603050405020304" pitchFamily="18" charset="0"/>
              </a:rPr>
              <a:t>safe </a:t>
            </a:r>
            <a:r>
              <a:rPr lang="en-GB" altLang="de-DE" sz="2000">
                <a:solidFill>
                  <a:srgbClr val="333333"/>
                </a:solidFill>
                <a:latin typeface="Calibri Light"/>
                <a:cs typeface="Times New Roman" panose="02020603050405020304" pitchFamily="18" charset="0"/>
              </a:rPr>
              <a:t>than sorry”).</a:t>
            </a:r>
            <a:endParaRPr lang="de-DE" altLang="de-DE" sz="20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0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judgements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a:solidFill>
                  <a:srgbClr val="333333"/>
                </a:solidFill>
                <a:latin typeface="Calibri Light"/>
                <a:cs typeface="Times New Roman" panose="02020603050405020304" pitchFamily="18" charset="0"/>
              </a:rPr>
              <a:t>information (“better </a:t>
            </a:r>
            <a:r>
              <a:rPr lang="en-GB" altLang="de-DE" sz="2000" dirty="0">
                <a:solidFill>
                  <a:srgbClr val="333333"/>
                </a:solidFill>
                <a:latin typeface="Calibri Light"/>
                <a:cs typeface="Times New Roman" panose="02020603050405020304" pitchFamily="18" charset="0"/>
              </a:rPr>
              <a:t>safe </a:t>
            </a:r>
            <a:r>
              <a:rPr lang="en-GB" altLang="de-DE" sz="2000">
                <a:solidFill>
                  <a:srgbClr val="333333"/>
                </a:solidFill>
                <a:latin typeface="Calibri Light"/>
                <a:cs typeface="Times New Roman" panose="02020603050405020304" pitchFamily="18" charset="0"/>
              </a:rPr>
              <a:t>than sorry”).</a:t>
            </a:r>
            <a:endParaRPr lang="de-DE"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altLang="de-DE" sz="2000" dirty="0">
                <a:solidFill>
                  <a:srgbClr val="004992"/>
                </a:solidFill>
                <a:latin typeface="Calibri Light"/>
                <a:cs typeface="Times New Roman" panose="02020603050405020304" pitchFamily="18" charset="0"/>
              </a:rPr>
              <a:t>Example:</a:t>
            </a:r>
            <a:r>
              <a:rPr lang="de-DE" altLang="de-DE" sz="2000"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A man is babbling: </a:t>
            </a:r>
            <a:r>
              <a:rPr lang="de-DE" altLang="de-DE" sz="2000" i="1" dirty="0">
                <a:solidFill>
                  <a:srgbClr val="004992"/>
                </a:solidFill>
                <a:latin typeface="Calibri Light"/>
                <a:cs typeface="Times New Roman" panose="02020603050405020304" pitchFamily="18" charset="0"/>
              </a:rPr>
              <a:t>is he </a:t>
            </a:r>
            <a:r>
              <a:rPr lang="en-GB" altLang="de-DE" sz="2000" i="1" dirty="0">
                <a:solidFill>
                  <a:srgbClr val="004992"/>
                </a:solidFill>
                <a:latin typeface="Calibri Light"/>
                <a:cs typeface="Times New Roman" panose="02020603050405020304" pitchFamily="18" charset="0"/>
              </a:rPr>
              <a:t>drunk</a:t>
            </a:r>
            <a:r>
              <a:rPr lang="de-DE" altLang="de-DE" sz="2000" i="1" dirty="0">
                <a:solidFill>
                  <a:srgbClr val="004992"/>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000000"/>
              </a:buClr>
              <a:buFont typeface="WingDings"/>
              <a:buChar char=""/>
              <a:defRPr/>
            </a:pPr>
            <a:r>
              <a:rPr lang="de-DE" altLang="de-DE" sz="2000" dirty="0">
                <a:solidFill>
                  <a:srgbClr val="333333"/>
                </a:solidFill>
                <a:latin typeface="Calibri Light"/>
                <a:cs typeface="Times New Roman" panose="02020603050405020304" pitchFamily="18" charset="0"/>
              </a:rPr>
              <a:t>Observe more closely:</a:t>
            </a:r>
            <a:r>
              <a:rPr lang="en-GB" altLang="de-DE" sz="2000" dirty="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is the man coming from a bar or smelling of alcohol? </a:t>
            </a:r>
            <a:br>
              <a:rPr lang="de-DE" altLang="de-DE" sz="2000" dirty="0">
                <a:solidFill>
                  <a:srgbClr val="333333"/>
                </a:solidFill>
                <a:latin typeface="Calibri Light"/>
                <a:cs typeface="Times New Roman" panose="02020603050405020304" pitchFamily="18" charset="0"/>
              </a:rPr>
            </a:br>
            <a:r>
              <a:rPr lang="de-DE" altLang="de-DE" sz="2000" i="1" dirty="0">
                <a:solidFill>
                  <a:srgbClr val="004992"/>
                </a:solidFill>
                <a:latin typeface="Calibri Light"/>
                <a:cs typeface="Times New Roman" panose="02020603050405020304" pitchFamily="18" charset="0"/>
              </a:rPr>
              <a:t>The man may be suffering from a language disorder after a stroke, or has a speech impairment.</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67</a:t>
            </a:fld>
            <a:endParaRPr lang="de-DE" altLang="de-DE"/>
          </a:p>
        </p:txBody>
      </p:sp>
    </p:spTree>
    <p:extLst>
      <p:ext uri="{BB962C8B-B14F-4D97-AF65-F5344CB8AC3E}">
        <p14:creationId xmlns:p14="http://schemas.microsoft.com/office/powerpoint/2010/main" val="2689205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0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judgements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a:solidFill>
                  <a:srgbClr val="333333"/>
                </a:solidFill>
                <a:latin typeface="Calibri Light"/>
                <a:cs typeface="Times New Roman" panose="02020603050405020304" pitchFamily="18" charset="0"/>
              </a:rPr>
              <a:t>information (“better </a:t>
            </a:r>
            <a:r>
              <a:rPr lang="en-GB" altLang="de-DE" sz="2000" dirty="0">
                <a:solidFill>
                  <a:srgbClr val="333333"/>
                </a:solidFill>
                <a:latin typeface="Calibri Light"/>
                <a:cs typeface="Times New Roman" panose="02020603050405020304" pitchFamily="18" charset="0"/>
              </a:rPr>
              <a:t>safe </a:t>
            </a:r>
            <a:r>
              <a:rPr lang="en-GB" altLang="de-DE" sz="2000">
                <a:solidFill>
                  <a:srgbClr val="333333"/>
                </a:solidFill>
                <a:latin typeface="Calibri Light"/>
                <a:cs typeface="Times New Roman" panose="02020603050405020304" pitchFamily="18" charset="0"/>
              </a:rPr>
              <a:t>than sorry”).</a:t>
            </a:r>
            <a:endParaRPr lang="de-DE"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altLang="de-DE" sz="2000" dirty="0">
                <a:solidFill>
                  <a:srgbClr val="004992"/>
                </a:solidFill>
                <a:latin typeface="Calibri Light"/>
                <a:cs typeface="Times New Roman" panose="02020603050405020304" pitchFamily="18" charset="0"/>
              </a:rPr>
              <a:t>Example:</a:t>
            </a:r>
            <a:r>
              <a:rPr lang="de-DE" altLang="de-DE" sz="2000"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A man is babbling: </a:t>
            </a:r>
            <a:r>
              <a:rPr lang="de-DE" altLang="de-DE" sz="2000" i="1" dirty="0">
                <a:solidFill>
                  <a:srgbClr val="004992"/>
                </a:solidFill>
                <a:latin typeface="Calibri Light"/>
                <a:cs typeface="Times New Roman" panose="02020603050405020304" pitchFamily="18" charset="0"/>
              </a:rPr>
              <a:t>is he </a:t>
            </a:r>
            <a:r>
              <a:rPr lang="en-GB" altLang="de-DE" sz="2000" i="1" dirty="0">
                <a:solidFill>
                  <a:srgbClr val="004992"/>
                </a:solidFill>
                <a:latin typeface="Calibri Light"/>
                <a:cs typeface="Times New Roman" panose="02020603050405020304" pitchFamily="18" charset="0"/>
              </a:rPr>
              <a:t>drunk</a:t>
            </a:r>
            <a:r>
              <a:rPr lang="de-DE" altLang="de-DE" sz="2000" i="1" dirty="0">
                <a:solidFill>
                  <a:srgbClr val="004992"/>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000000"/>
              </a:buClr>
              <a:buFont typeface="WingDings"/>
              <a:buChar char=""/>
              <a:defRPr/>
            </a:pPr>
            <a:r>
              <a:rPr lang="de-DE" altLang="de-DE" sz="2000" dirty="0">
                <a:solidFill>
                  <a:srgbClr val="333333"/>
                </a:solidFill>
                <a:latin typeface="Calibri Light"/>
                <a:cs typeface="Times New Roman" panose="02020603050405020304" pitchFamily="18" charset="0"/>
              </a:rPr>
              <a:t>Observe more closely:</a:t>
            </a:r>
            <a:r>
              <a:rPr lang="en-GB" altLang="de-DE" sz="2000" dirty="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is the man coming from a bar or smelling of alcohol? </a:t>
            </a:r>
            <a:br>
              <a:rPr lang="de-DE" altLang="de-DE" sz="2000" dirty="0">
                <a:solidFill>
                  <a:srgbClr val="333333"/>
                </a:solidFill>
                <a:latin typeface="Calibri Light"/>
                <a:cs typeface="Times New Roman" panose="02020603050405020304" pitchFamily="18" charset="0"/>
              </a:rPr>
            </a:br>
            <a:r>
              <a:rPr lang="de-DE" altLang="de-DE" sz="2000" i="1" dirty="0">
                <a:solidFill>
                  <a:srgbClr val="004992"/>
                </a:solidFill>
                <a:latin typeface="Calibri Light"/>
                <a:cs typeface="Times New Roman" panose="02020603050405020304" pitchFamily="18" charset="0"/>
              </a:rPr>
              <a:t>The man may be suffering from a language disorder after a stroke, or has a speech impairment.</a:t>
            </a:r>
          </a:p>
          <a:p>
            <a:pPr marL="342900" lvl="0" indent="-342900" defTabSz="914400" fontAlgn="base">
              <a:lnSpc>
                <a:spcPct val="100000"/>
              </a:lnSpc>
              <a:spcBef>
                <a:spcPts val="1200"/>
              </a:spcBef>
              <a:buClr>
                <a:srgbClr val="333333"/>
              </a:buClr>
              <a:buFont typeface="WingDings"/>
              <a:buChar char=""/>
              <a:defRPr/>
            </a:pPr>
            <a:r>
              <a:rPr lang="de-DE" altLang="de-DE" sz="2000" dirty="0">
                <a:solidFill>
                  <a:srgbClr val="333333"/>
                </a:solidFill>
                <a:latin typeface="Calibri Light"/>
                <a:cs typeface="Times New Roman" panose="02020603050405020304" pitchFamily="18" charset="0"/>
              </a:rPr>
              <a:t>Remember that hasty decisions increase the risk of errors.</a:t>
            </a:r>
            <a:endParaRPr lang="en-GB"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For events </a:t>
            </a:r>
            <a:r>
              <a:rPr lang="de-DE" altLang="de-DE" sz="2000" dirty="0">
                <a:solidFill>
                  <a:srgbClr val="333333"/>
                </a:solidFill>
                <a:latin typeface="Calibri Light"/>
                <a:cs typeface="Times New Roman" panose="02020603050405020304" pitchFamily="18" charset="0"/>
              </a:rPr>
              <a:t>of minor importance, </a:t>
            </a:r>
            <a:r>
              <a:rPr lang="en-GB" altLang="de-DE" sz="2000" dirty="0">
                <a:solidFill>
                  <a:srgbClr val="333333"/>
                </a:solidFill>
                <a:latin typeface="Calibri Light"/>
                <a:cs typeface="Times New Roman" panose="02020603050405020304" pitchFamily="18" charset="0"/>
              </a:rPr>
              <a:t>we may as well act quickly (e.g. choosing a type of yogurt, type of cake)</a:t>
            </a:r>
            <a:r>
              <a:rPr lang="de-DE" altLang="de-DE" sz="2000" dirty="0">
                <a:solidFill>
                  <a:srgbClr val="333333"/>
                </a:solidFill>
                <a:latin typeface="Calibri Light"/>
                <a:cs typeface="Times New Roman" panose="02020603050405020304" pitchFamily="18" charset="0"/>
              </a:rPr>
              <a:t>.</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68</a:t>
            </a:fld>
            <a:endParaRPr lang="de-DE" altLang="de-DE"/>
          </a:p>
        </p:txBody>
      </p:sp>
    </p:spTree>
    <p:extLst>
      <p:ext uri="{BB962C8B-B14F-4D97-AF65-F5344CB8AC3E}">
        <p14:creationId xmlns:p14="http://schemas.microsoft.com/office/powerpoint/2010/main" val="3475511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0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judgements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a:solidFill>
                  <a:srgbClr val="333333"/>
                </a:solidFill>
                <a:latin typeface="Calibri Light"/>
                <a:cs typeface="Times New Roman" panose="02020603050405020304" pitchFamily="18" charset="0"/>
              </a:rPr>
              <a:t>information (“better </a:t>
            </a:r>
            <a:r>
              <a:rPr lang="en-GB" altLang="de-DE" sz="2000" dirty="0">
                <a:solidFill>
                  <a:srgbClr val="333333"/>
                </a:solidFill>
                <a:latin typeface="Calibri Light"/>
                <a:cs typeface="Times New Roman" panose="02020603050405020304" pitchFamily="18" charset="0"/>
              </a:rPr>
              <a:t>safe </a:t>
            </a:r>
            <a:r>
              <a:rPr lang="en-GB" altLang="de-DE" sz="2000">
                <a:solidFill>
                  <a:srgbClr val="333333"/>
                </a:solidFill>
                <a:latin typeface="Calibri Light"/>
                <a:cs typeface="Times New Roman" panose="02020603050405020304" pitchFamily="18" charset="0"/>
              </a:rPr>
              <a:t>than sorry”).</a:t>
            </a:r>
            <a:endParaRPr lang="de-DE"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altLang="de-DE" sz="2000" dirty="0">
                <a:solidFill>
                  <a:srgbClr val="004992"/>
                </a:solidFill>
                <a:latin typeface="Calibri Light"/>
                <a:cs typeface="Times New Roman" panose="02020603050405020304" pitchFamily="18" charset="0"/>
              </a:rPr>
              <a:t>Example:</a:t>
            </a:r>
            <a:r>
              <a:rPr lang="de-DE" altLang="de-DE" sz="2000"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A man is babbling: </a:t>
            </a:r>
            <a:r>
              <a:rPr lang="de-DE" altLang="de-DE" sz="2000" i="1" dirty="0">
                <a:solidFill>
                  <a:srgbClr val="004992"/>
                </a:solidFill>
                <a:latin typeface="Calibri Light"/>
                <a:cs typeface="Times New Roman" panose="02020603050405020304" pitchFamily="18" charset="0"/>
              </a:rPr>
              <a:t>is he </a:t>
            </a:r>
            <a:r>
              <a:rPr lang="en-GB" altLang="de-DE" sz="2000" i="1" dirty="0">
                <a:solidFill>
                  <a:srgbClr val="004992"/>
                </a:solidFill>
                <a:latin typeface="Calibri Light"/>
                <a:cs typeface="Times New Roman" panose="02020603050405020304" pitchFamily="18" charset="0"/>
              </a:rPr>
              <a:t>drunk</a:t>
            </a:r>
            <a:r>
              <a:rPr lang="de-DE" altLang="de-DE" sz="2000" i="1" dirty="0">
                <a:solidFill>
                  <a:srgbClr val="004992"/>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000000"/>
              </a:buClr>
              <a:buFont typeface="WingDings"/>
              <a:buChar char=""/>
              <a:defRPr/>
            </a:pPr>
            <a:r>
              <a:rPr lang="de-DE" altLang="de-DE" sz="2000" dirty="0">
                <a:solidFill>
                  <a:srgbClr val="333333"/>
                </a:solidFill>
                <a:latin typeface="Calibri Light"/>
                <a:cs typeface="Times New Roman" panose="02020603050405020304" pitchFamily="18" charset="0"/>
              </a:rPr>
              <a:t>Observe more closely:</a:t>
            </a:r>
            <a:r>
              <a:rPr lang="en-GB" altLang="de-DE" sz="2000" dirty="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is the man coming from a bar or smelling of alcohol? </a:t>
            </a:r>
            <a:br>
              <a:rPr lang="de-DE" altLang="de-DE" sz="2000" dirty="0">
                <a:solidFill>
                  <a:srgbClr val="333333"/>
                </a:solidFill>
                <a:latin typeface="Calibri Light"/>
                <a:cs typeface="Times New Roman" panose="02020603050405020304" pitchFamily="18" charset="0"/>
              </a:rPr>
            </a:br>
            <a:r>
              <a:rPr lang="de-DE" altLang="de-DE" sz="2000" i="1" dirty="0">
                <a:solidFill>
                  <a:srgbClr val="004992"/>
                </a:solidFill>
                <a:latin typeface="Calibri Light"/>
                <a:cs typeface="Times New Roman" panose="02020603050405020304" pitchFamily="18" charset="0"/>
              </a:rPr>
              <a:t>The man may be suffering from a language disorder after a stroke, or has a speech impairment.</a:t>
            </a:r>
          </a:p>
          <a:p>
            <a:pPr marL="342900" lvl="0" indent="-342900" defTabSz="914400" fontAlgn="base">
              <a:lnSpc>
                <a:spcPct val="100000"/>
              </a:lnSpc>
              <a:spcBef>
                <a:spcPts val="1200"/>
              </a:spcBef>
              <a:buClr>
                <a:srgbClr val="333333"/>
              </a:buClr>
              <a:buFont typeface="WingDings"/>
              <a:buChar char=""/>
              <a:defRPr/>
            </a:pPr>
            <a:r>
              <a:rPr lang="de-DE" altLang="de-DE" sz="2000" dirty="0">
                <a:solidFill>
                  <a:srgbClr val="333333"/>
                </a:solidFill>
                <a:latin typeface="Calibri Light"/>
                <a:cs typeface="Times New Roman" panose="02020603050405020304" pitchFamily="18" charset="0"/>
              </a:rPr>
              <a:t>Remember that hasty decisions increase the risk of errors.</a:t>
            </a:r>
            <a:endParaRPr lang="en-GB"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For events </a:t>
            </a:r>
            <a:r>
              <a:rPr lang="de-DE" altLang="de-DE" sz="2000" dirty="0">
                <a:solidFill>
                  <a:srgbClr val="333333"/>
                </a:solidFill>
                <a:latin typeface="Calibri Light"/>
                <a:cs typeface="Times New Roman" panose="02020603050405020304" pitchFamily="18" charset="0"/>
              </a:rPr>
              <a:t>of minor importance, </a:t>
            </a:r>
            <a:r>
              <a:rPr lang="en-GB" altLang="de-DE" sz="2000" dirty="0">
                <a:solidFill>
                  <a:srgbClr val="333333"/>
                </a:solidFill>
                <a:latin typeface="Calibri Light"/>
                <a:cs typeface="Times New Roman" panose="02020603050405020304" pitchFamily="18" charset="0"/>
              </a:rPr>
              <a:t>we may as well act quickly (e.g. choosing a type of yogurt, type of cake)</a:t>
            </a:r>
            <a:r>
              <a:rPr lang="de-DE" altLang="de-DE" sz="2000" dirty="0">
                <a:solidFill>
                  <a:srgbClr val="333333"/>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panose="02020603050405020304" pitchFamily="18" charset="0"/>
              </a:rPr>
              <a:t>To err is human – be prepared for the possibility that you are wrong.</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69</a:t>
            </a:fld>
            <a:endParaRPr lang="de-DE" altLang="de-DE"/>
          </a:p>
        </p:txBody>
      </p:sp>
    </p:spTree>
    <p:extLst>
      <p:ext uri="{BB962C8B-B14F-4D97-AF65-F5344CB8AC3E}">
        <p14:creationId xmlns:p14="http://schemas.microsoft.com/office/powerpoint/2010/main" val="13645395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0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judgements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a:solidFill>
                  <a:srgbClr val="333333"/>
                </a:solidFill>
                <a:latin typeface="Calibri Light"/>
                <a:cs typeface="Times New Roman" panose="02020603050405020304" pitchFamily="18" charset="0"/>
              </a:rPr>
              <a:t>information (“better </a:t>
            </a:r>
            <a:r>
              <a:rPr lang="en-GB" altLang="de-DE" sz="2000" dirty="0">
                <a:solidFill>
                  <a:srgbClr val="333333"/>
                </a:solidFill>
                <a:latin typeface="Calibri Light"/>
                <a:cs typeface="Times New Roman" panose="02020603050405020304" pitchFamily="18" charset="0"/>
              </a:rPr>
              <a:t>safe </a:t>
            </a:r>
            <a:r>
              <a:rPr lang="en-GB" altLang="de-DE" sz="2000">
                <a:solidFill>
                  <a:srgbClr val="333333"/>
                </a:solidFill>
                <a:latin typeface="Calibri Light"/>
                <a:cs typeface="Times New Roman" panose="02020603050405020304" pitchFamily="18" charset="0"/>
              </a:rPr>
              <a:t>than sorry”).</a:t>
            </a:r>
            <a:endParaRPr lang="de-DE"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altLang="de-DE" sz="2000" dirty="0">
                <a:solidFill>
                  <a:srgbClr val="004992"/>
                </a:solidFill>
                <a:latin typeface="Calibri Light"/>
                <a:cs typeface="Times New Roman" panose="02020603050405020304" pitchFamily="18" charset="0"/>
              </a:rPr>
              <a:t>Example:</a:t>
            </a:r>
            <a:r>
              <a:rPr lang="de-DE" altLang="de-DE" sz="2000"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A man is babbling: </a:t>
            </a:r>
            <a:r>
              <a:rPr lang="de-DE" altLang="de-DE" sz="2000" i="1" dirty="0">
                <a:solidFill>
                  <a:srgbClr val="004992"/>
                </a:solidFill>
                <a:latin typeface="Calibri Light"/>
                <a:cs typeface="Times New Roman" panose="02020603050405020304" pitchFamily="18" charset="0"/>
              </a:rPr>
              <a:t>is he </a:t>
            </a:r>
            <a:r>
              <a:rPr lang="en-GB" altLang="de-DE" sz="2000" i="1" dirty="0">
                <a:solidFill>
                  <a:srgbClr val="004992"/>
                </a:solidFill>
                <a:latin typeface="Calibri Light"/>
                <a:cs typeface="Times New Roman" panose="02020603050405020304" pitchFamily="18" charset="0"/>
              </a:rPr>
              <a:t>drunk</a:t>
            </a:r>
            <a:r>
              <a:rPr lang="de-DE" altLang="de-DE" sz="2000" i="1" dirty="0">
                <a:solidFill>
                  <a:srgbClr val="004992"/>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000000"/>
              </a:buClr>
              <a:buFont typeface="WingDings"/>
              <a:buChar char=""/>
              <a:defRPr/>
            </a:pPr>
            <a:r>
              <a:rPr lang="de-DE" altLang="de-DE" sz="2000" dirty="0">
                <a:solidFill>
                  <a:srgbClr val="333333"/>
                </a:solidFill>
                <a:latin typeface="Calibri Light"/>
                <a:cs typeface="Times New Roman" panose="02020603050405020304" pitchFamily="18" charset="0"/>
              </a:rPr>
              <a:t>Observe more closely:</a:t>
            </a:r>
            <a:r>
              <a:rPr lang="en-GB" altLang="de-DE" sz="2000" dirty="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is the man coming from a bar or smelling of alcohol? </a:t>
            </a:r>
            <a:br>
              <a:rPr lang="de-DE" altLang="de-DE" sz="2000" dirty="0">
                <a:solidFill>
                  <a:srgbClr val="333333"/>
                </a:solidFill>
                <a:latin typeface="Calibri Light"/>
                <a:cs typeface="Times New Roman" panose="02020603050405020304" pitchFamily="18" charset="0"/>
              </a:rPr>
            </a:br>
            <a:r>
              <a:rPr lang="de-DE" altLang="de-DE" sz="2000" i="1" dirty="0">
                <a:solidFill>
                  <a:srgbClr val="004992"/>
                </a:solidFill>
                <a:latin typeface="Calibri Light"/>
                <a:cs typeface="Times New Roman" panose="02020603050405020304" pitchFamily="18" charset="0"/>
              </a:rPr>
              <a:t>The man may be suffering from a language disorder after a stroke, or has a speech impairment.</a:t>
            </a:r>
          </a:p>
          <a:p>
            <a:pPr marL="342900" lvl="0" indent="-342900" defTabSz="914400" fontAlgn="base">
              <a:lnSpc>
                <a:spcPct val="100000"/>
              </a:lnSpc>
              <a:spcBef>
                <a:spcPts val="1200"/>
              </a:spcBef>
              <a:buClr>
                <a:srgbClr val="333333"/>
              </a:buClr>
              <a:buFont typeface="WingDings"/>
              <a:buChar char=""/>
              <a:defRPr/>
            </a:pPr>
            <a:r>
              <a:rPr lang="de-DE" altLang="de-DE" sz="2000" dirty="0">
                <a:solidFill>
                  <a:srgbClr val="333333"/>
                </a:solidFill>
                <a:latin typeface="Calibri Light"/>
                <a:cs typeface="Times New Roman" panose="02020603050405020304" pitchFamily="18" charset="0"/>
              </a:rPr>
              <a:t>Remember that hasty decisions increase the risk of errors.</a:t>
            </a:r>
            <a:endParaRPr lang="en-GB"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For events </a:t>
            </a:r>
            <a:r>
              <a:rPr lang="de-DE" altLang="de-DE" sz="2000" dirty="0">
                <a:solidFill>
                  <a:srgbClr val="333333"/>
                </a:solidFill>
                <a:latin typeface="Calibri Light"/>
                <a:cs typeface="Times New Roman" panose="02020603050405020304" pitchFamily="18" charset="0"/>
              </a:rPr>
              <a:t>of minor importance, </a:t>
            </a:r>
            <a:r>
              <a:rPr lang="en-GB" altLang="de-DE" sz="2000" dirty="0">
                <a:solidFill>
                  <a:srgbClr val="333333"/>
                </a:solidFill>
                <a:latin typeface="Calibri Light"/>
                <a:cs typeface="Times New Roman" panose="02020603050405020304" pitchFamily="18" charset="0"/>
              </a:rPr>
              <a:t>we may as well act quickly (e.g. choosing a type of yogurt, type of cake)</a:t>
            </a:r>
            <a:r>
              <a:rPr lang="de-DE" altLang="de-DE" sz="2000" dirty="0">
                <a:solidFill>
                  <a:srgbClr val="333333"/>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panose="02020603050405020304" pitchFamily="18" charset="0"/>
              </a:rPr>
              <a:t>To err is human – be prepared for the possibility that you are wrong.</a:t>
            </a:r>
          </a:p>
          <a:p>
            <a:pPr marL="342900" lvl="0" indent="-34290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cs typeface="Times New Roman" panose="02020603050405020304" pitchFamily="18" charset="0"/>
              </a:rPr>
              <a:t>Base important decisions on solid facts. Mere guesses </a:t>
            </a:r>
            <a:r>
              <a:rPr lang="en-US" sz="2000">
                <a:solidFill>
                  <a:srgbClr val="333333"/>
                </a:solidFill>
                <a:latin typeface="Calibri Light"/>
                <a:cs typeface="Times New Roman" panose="02020603050405020304" pitchFamily="18" charset="0"/>
              </a:rPr>
              <a:t>are “bad advisers.” </a:t>
            </a:r>
            <a:r>
              <a:rPr lang="en-GB" sz="2000" dirty="0">
                <a:solidFill>
                  <a:srgbClr val="333333"/>
                </a:solidFill>
                <a:latin typeface="Calibri Light"/>
                <a:cs typeface="Times New Roman" panose="02020603050405020304" pitchFamily="18" charset="0"/>
              </a:rPr>
              <a:t>Always consider the consequences of a wrong judgment.</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70</a:t>
            </a:fld>
            <a:endParaRPr lang="de-DE" altLang="de-DE"/>
          </a:p>
        </p:txBody>
      </p:sp>
    </p:spTree>
    <p:extLst>
      <p:ext uri="{BB962C8B-B14F-4D97-AF65-F5344CB8AC3E}">
        <p14:creationId xmlns:p14="http://schemas.microsoft.com/office/powerpoint/2010/main" val="10247696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latin typeface="Calibri Light"/>
                <a:cs typeface="Times New Roman" panose="02020603050405020304" pitchFamily="18" charset="0"/>
              </a:rPr>
              <a:t>Many </a:t>
            </a:r>
            <a:r>
              <a:rPr lang="de-DE" altLang="de-DE" sz="2400" dirty="0">
                <a:solidFill>
                  <a:srgbClr val="333333"/>
                </a:solidFill>
                <a:latin typeface="Calibri Light"/>
                <a:cs typeface="Times New Roman" panose="02020603050405020304" pitchFamily="18" charset="0"/>
              </a:rPr>
              <a:t>(but not all!) </a:t>
            </a:r>
            <a:r>
              <a:rPr lang="en-AU" altLang="de-DE" sz="2400" dirty="0">
                <a:solidFill>
                  <a:srgbClr val="333333"/>
                </a:solidFill>
                <a:latin typeface="Calibri Light"/>
                <a:cs typeface="Times New Roman" panose="02020603050405020304" pitchFamily="18" charset="0"/>
              </a:rPr>
              <a:t>people with psychosis tend to jump to conclusions and form extreme judgements. This style of reasoning may be enhanced when one is under pressure and wants to let off steam.</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latin typeface="Calibri Light"/>
                <a:cs typeface="Times New Roman" panose="02020603050405020304" pitchFamily="18" charset="0"/>
              </a:rPr>
              <a:t>Many </a:t>
            </a:r>
            <a:r>
              <a:rPr lang="de-DE" altLang="de-DE" sz="2400" dirty="0">
                <a:solidFill>
                  <a:srgbClr val="333333"/>
                </a:solidFill>
                <a:latin typeface="Calibri Light"/>
                <a:cs typeface="Times New Roman" panose="02020603050405020304" pitchFamily="18" charset="0"/>
              </a:rPr>
              <a:t>(but not all!) </a:t>
            </a:r>
            <a:r>
              <a:rPr lang="en-AU" altLang="de-DE" sz="2400" dirty="0">
                <a:solidFill>
                  <a:srgbClr val="333333"/>
                </a:solidFill>
                <a:latin typeface="Calibri Light"/>
                <a:cs typeface="Times New Roman" panose="02020603050405020304" pitchFamily="18" charset="0"/>
              </a:rPr>
              <a:t>people with psychosis tend to jump to conclusions and form extreme judgements. This style of reasoning may be enhanced when one is under pressure and wants to let off steam.</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Real example: </a:t>
            </a:r>
            <a:r>
              <a:rPr lang="en-AU" altLang="de-DE" sz="2400" dirty="0">
                <a:solidFill>
                  <a:srgbClr val="333333"/>
                </a:solidFill>
                <a:latin typeface="Calibri Light"/>
                <a:cs typeface="Times New Roman" panose="02020603050405020304" pitchFamily="18" charset="0"/>
              </a:rPr>
              <a:t>Elton wants to drive to university with his car but cannot find the keys. He thinks the caretaker has stolen his keys to stop him from driving to campus.</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Background: </a:t>
            </a:r>
            <a:r>
              <a:rPr lang="en-AU" altLang="de-DE" sz="2400" dirty="0">
                <a:solidFill>
                  <a:srgbClr val="333333"/>
                </a:solidFill>
                <a:latin typeface="Calibri Light"/>
                <a:cs typeface="Times New Roman" panose="02020603050405020304" pitchFamily="18" charset="0"/>
              </a:rPr>
              <a:t>He is convinced that people at university want to expel him.</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But: </a:t>
            </a:r>
            <a:r>
              <a:rPr lang="en-AU" altLang="de-DE" sz="2400" dirty="0">
                <a:solidFill>
                  <a:srgbClr val="333333"/>
                </a:solidFill>
                <a:latin typeface="Calibri Light"/>
                <a:cs typeface="Times New Roman" panose="02020603050405020304" pitchFamily="18" charset="0"/>
              </a:rPr>
              <a:t>Why should the caretaker be interested in expelling Elton from university? How did he come into possession of his keys? </a:t>
            </a:r>
            <a:r>
              <a:rPr lang="en-US" altLang="de-DE" sz="2400" dirty="0">
                <a:solidFill>
                  <a:srgbClr val="333333"/>
                </a:solidFill>
                <a:latin typeface="Calibri Light"/>
                <a:cs typeface="Times New Roman" panose="02020603050405020304" pitchFamily="18" charset="0"/>
              </a:rPr>
              <a:t>Is it possible that Elton misplaced his keys?</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72</a:t>
            </a:fld>
            <a:endParaRPr lang="de-DE" altLang="de-DE"/>
          </a:p>
        </p:txBody>
      </p:sp>
    </p:spTree>
    <p:extLst>
      <p:ext uri="{BB962C8B-B14F-4D97-AF65-F5344CB8AC3E}">
        <p14:creationId xmlns:p14="http://schemas.microsoft.com/office/powerpoint/2010/main" val="15868435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latin typeface="Calibri Light"/>
                <a:cs typeface="Times New Roman" panose="02020603050405020304" pitchFamily="18" charset="0"/>
              </a:rPr>
              <a:t>Many </a:t>
            </a:r>
            <a:r>
              <a:rPr lang="de-DE" altLang="de-DE" sz="2400" dirty="0">
                <a:solidFill>
                  <a:srgbClr val="333333"/>
                </a:solidFill>
                <a:latin typeface="Calibri Light"/>
                <a:cs typeface="Times New Roman" panose="02020603050405020304" pitchFamily="18" charset="0"/>
              </a:rPr>
              <a:t>(but not all!) </a:t>
            </a:r>
            <a:r>
              <a:rPr lang="en-AU" altLang="de-DE" sz="2400" dirty="0">
                <a:solidFill>
                  <a:srgbClr val="333333"/>
                </a:solidFill>
                <a:latin typeface="Calibri Light"/>
                <a:cs typeface="Times New Roman" panose="02020603050405020304" pitchFamily="18" charset="0"/>
              </a:rPr>
              <a:t>people with psychosis tend to jump to conclusions and form extreme judgements. This style of reasoning may be enhanced when one is under pressure and wants to let off steam.</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Real example: </a:t>
            </a:r>
            <a:r>
              <a:rPr lang="en-AU" altLang="de-DE" sz="2400" dirty="0">
                <a:solidFill>
                  <a:srgbClr val="333333"/>
                </a:solidFill>
                <a:latin typeface="Calibri Light"/>
                <a:cs typeface="Times New Roman" panose="02020603050405020304" pitchFamily="18" charset="0"/>
              </a:rPr>
              <a:t>Elton wants to drive to university with his car but cannot find the keys. He thinks the caretaker has stolen his keys to stop him from driving to campus.</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Background: </a:t>
            </a:r>
            <a:r>
              <a:rPr lang="en-AU" altLang="de-DE" sz="2400" dirty="0">
                <a:solidFill>
                  <a:srgbClr val="333333"/>
                </a:solidFill>
                <a:latin typeface="Calibri Light"/>
                <a:cs typeface="Times New Roman" panose="02020603050405020304" pitchFamily="18" charset="0"/>
              </a:rPr>
              <a:t>He is convinced that people at university want to expel him.</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But: </a:t>
            </a:r>
            <a:r>
              <a:rPr lang="en-AU" altLang="de-DE" sz="2400" dirty="0">
                <a:solidFill>
                  <a:srgbClr val="333333"/>
                </a:solidFill>
                <a:latin typeface="Calibri Light"/>
                <a:cs typeface="Times New Roman" panose="02020603050405020304" pitchFamily="18" charset="0"/>
              </a:rPr>
              <a:t>Why should the caretaker be interested in expelling Elton from university? How did he come into possession of his keys? </a:t>
            </a:r>
            <a:r>
              <a:rPr lang="en-US" altLang="de-DE" sz="2400" dirty="0">
                <a:solidFill>
                  <a:srgbClr val="333333"/>
                </a:solidFill>
                <a:latin typeface="Calibri Light"/>
                <a:cs typeface="Times New Roman" panose="02020603050405020304" pitchFamily="18" charset="0"/>
              </a:rPr>
              <a:t>Is it possible that Elton misplaced his keys?</a:t>
            </a:r>
          </a:p>
          <a:p>
            <a:pPr lvl="0" defTabSz="914400" fontAlgn="base">
              <a:lnSpc>
                <a:spcPct val="100000"/>
              </a:lnSpc>
              <a:spcBef>
                <a:spcPts val="1200"/>
              </a:spcBef>
            </a:pPr>
            <a:r>
              <a:rPr lang="en-AU" altLang="de-DE" sz="2400" dirty="0">
                <a:solidFill>
                  <a:srgbClr val="333333"/>
                </a:solidFill>
                <a:latin typeface="Calibri Light"/>
                <a:cs typeface="Times New Roman" panose="02020603050405020304" pitchFamily="18" charset="0"/>
              </a:rPr>
              <a:t>Before making serious accusations, you should collect information from as many sources as possible and discuss different explanations with people you trust.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73</a:t>
            </a:fld>
            <a:endParaRPr lang="de-DE" altLang="de-DE"/>
          </a:p>
        </p:txBody>
      </p:sp>
    </p:spTree>
    <p:extLst>
      <p:ext uri="{BB962C8B-B14F-4D97-AF65-F5344CB8AC3E}">
        <p14:creationId xmlns:p14="http://schemas.microsoft.com/office/powerpoint/2010/main" val="5925028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290C93AC-361D-426C-A3BC-2B0B730E1BBE}" type="slidenum">
              <a:rPr lang="de-DE" altLang="de-DE" smtClean="0"/>
              <a:pPr>
                <a:defRPr/>
              </a:pPr>
              <a:t>74</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7242605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713DDB44-84E5-4478-8D54-A68532B9ED44}" type="slidenum">
              <a:rPr lang="de-DE" altLang="de-DE" smtClean="0"/>
              <a:pPr>
                <a:defRPr/>
              </a:pPr>
              <a:t>75</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1588795247"/>
              </p:ext>
            </p:extLst>
          </p:nvPr>
        </p:nvGraphicFramePr>
        <p:xfrm>
          <a:off x="408954" y="2011680"/>
          <a:ext cx="11375999" cy="27127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n-GB" sz="1000" kern="1200" dirty="0">
                          <a:solidFill>
                            <a:schemeClr val="dk1"/>
                          </a:solidFill>
                          <a:effectLst/>
                          <a:latin typeface="+mj-lt"/>
                          <a:ea typeface="+mn-ea"/>
                          <a:cs typeface="+mn-cs"/>
                        </a:rPr>
                        <a:t>Cover of </a:t>
                      </a:r>
                      <a:r>
                        <a:rPr lang="en-GB" sz="1000" i="1" kern="1200" dirty="0">
                          <a:solidFill>
                            <a:schemeClr val="dk1"/>
                          </a:solidFill>
                          <a:effectLst/>
                          <a:latin typeface="+mj-lt"/>
                          <a:ea typeface="+mn-ea"/>
                          <a:cs typeface="+mn-cs"/>
                        </a:rPr>
                        <a:t>Stern</a:t>
                      </a:r>
                      <a:r>
                        <a:rPr lang="en-GB" sz="1000" kern="1200" dirty="0">
                          <a:solidFill>
                            <a:schemeClr val="dk1"/>
                          </a:solidFill>
                          <a:effectLst/>
                          <a:latin typeface="+mj-lt"/>
                          <a:ea typeface="+mn-ea"/>
                          <a:cs typeface="+mn-cs"/>
                        </a:rPr>
                        <a:t> magazine</a:t>
                      </a:r>
                      <a:endParaRPr kumimoji="0" lang="en-GB" sz="1000" b="0" i="0" u="none" strike="noStrike" cap="none" normalizeH="0" baseline="0" dirty="0">
                        <a:ln>
                          <a:noFill/>
                        </a:ln>
                        <a:solidFill>
                          <a:srgbClr val="333333"/>
                        </a:solidFill>
                        <a:effectLst/>
                        <a:latin typeface="+mj-l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GHDI – Image</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 -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en-GB" sz="1000" kern="1200" dirty="0">
                          <a:solidFill>
                            <a:schemeClr val="dk1"/>
                          </a:solidFill>
                          <a:effectLst/>
                          <a:latin typeface="+mj-lt"/>
                          <a:ea typeface="+mn-ea"/>
                          <a:cs typeface="+mn-cs"/>
                        </a:rPr>
                        <a:t>This work is licensed under a “fair use” policy. If you</a:t>
                      </a:r>
                      <a:br>
                        <a:rPr lang="en-GB" sz="1000" kern="1200" dirty="0">
                          <a:solidFill>
                            <a:schemeClr val="dk1"/>
                          </a:solidFill>
                          <a:effectLst/>
                          <a:latin typeface="+mj-lt"/>
                          <a:ea typeface="+mn-ea"/>
                          <a:cs typeface="+mn-cs"/>
                        </a:rPr>
                      </a:br>
                      <a:r>
                        <a:rPr lang="en-GB" sz="1000" kern="1200" dirty="0">
                          <a:solidFill>
                            <a:schemeClr val="dk1"/>
                          </a:solidFill>
                          <a:effectLst/>
                          <a:latin typeface="+mj-lt"/>
                          <a:ea typeface="+mn-ea"/>
                          <a:cs typeface="+mn-cs"/>
                        </a:rPr>
                        <a:t>suspect a copyright infringement, please contact us.</a:t>
                      </a:r>
                      <a:endParaRPr lang="de-DE" sz="1000" kern="1200" dirty="0">
                        <a:solidFill>
                          <a:schemeClr val="dk1"/>
                        </a:solidFill>
                        <a:effectLst/>
                        <a:latin typeface="+mj-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000" kern="1200" dirty="0">
                          <a:solidFill>
                            <a:schemeClr val="dk1"/>
                          </a:solidFill>
                          <a:effectLst/>
                          <a:latin typeface="+mj-lt"/>
                          <a:ea typeface="+mn-ea"/>
                          <a:cs typeface="+mn-cs"/>
                        </a:rPr>
                        <a:t>Front cover of </a:t>
                      </a:r>
                      <a:r>
                        <a:rPr lang="en-GB" sz="1000" i="1" kern="1200" dirty="0">
                          <a:solidFill>
                            <a:schemeClr val="dk1"/>
                          </a:solidFill>
                          <a:effectLst/>
                          <a:latin typeface="+mj-lt"/>
                          <a:ea typeface="+mn-ea"/>
                          <a:cs typeface="+mn-cs"/>
                        </a:rPr>
                        <a:t>Stern </a:t>
                      </a:r>
                      <a:r>
                        <a:rPr lang="en-GB" sz="1000" kern="1200" dirty="0">
                          <a:solidFill>
                            <a:schemeClr val="dk1"/>
                          </a:solidFill>
                          <a:effectLst/>
                          <a:latin typeface="+mj-lt"/>
                          <a:ea typeface="+mn-ea"/>
                          <a:cs typeface="+mn-cs"/>
                        </a:rPr>
                        <a:t>magazine</a:t>
                      </a:r>
                      <a:endParaRPr kumimoji="0" lang="en-GB" sz="1000" b="0" i="0" u="none" strike="noStrike" cap="none" normalizeH="0" baseline="0" dirty="0">
                        <a:ln>
                          <a:noFill/>
                        </a:ln>
                        <a:solidFill>
                          <a:srgbClr val="333333"/>
                        </a:solidFill>
                        <a:effectLst/>
                        <a:latin typeface="+mj-l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Marlboro </a:t>
                      </a:r>
                      <a:r>
                        <a:rPr kumimoji="0" lang="de-DE" sz="1000" b="0" i="0" u="none" strike="noStrike" cap="none" normalizeH="0" baseline="0" dirty="0" err="1">
                          <a:ln>
                            <a:noFill/>
                          </a:ln>
                          <a:solidFill>
                            <a:srgbClr val="333333"/>
                          </a:solidFill>
                          <a:effectLst/>
                          <a:latin typeface="Calibri Light"/>
                          <a:cs typeface="Times New Roman" pitchFamily="18" charset="0"/>
                        </a:rPr>
                        <a:t>cigarette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boxes</a:t>
                      </a:r>
                      <a:r>
                        <a:rPr kumimoji="0" lang="de-DE" sz="1000" b="0" i="0" u="none" strike="noStrike" cap="none" normalizeH="0" baseline="0" dirty="0">
                          <a:ln>
                            <a:noFill/>
                          </a:ln>
                          <a:solidFill>
                            <a:srgbClr val="333333"/>
                          </a:solidFill>
                          <a:effectLst/>
                          <a:latin typeface="Calibri Light"/>
                          <a:cs typeface="Times New Roman" pitchFamily="18" charset="0"/>
                        </a:rPr>
                        <a:t>/Marlboro Zigarettenschachteln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76</a:t>
            </a:fld>
            <a:endParaRPr lang="de-DE"/>
          </a:p>
        </p:txBody>
      </p:sp>
      <p:graphicFrame>
        <p:nvGraphicFramePr>
          <p:cNvPr id="8" name="Group 45"/>
          <p:cNvGraphicFramePr>
            <a:graphicFrameLocks noGrp="1"/>
          </p:cNvGraphicFramePr>
          <p:nvPr>
            <p:extLst>
              <p:ext uri="{D42A27DB-BD31-4B8C-83A1-F6EECF244321}">
                <p14:modId xmlns:p14="http://schemas.microsoft.com/office/powerpoint/2010/main" val="170536704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Arguments pro?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29825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77</a:t>
            </a:fld>
            <a:endParaRPr lang="de-DE"/>
          </a:p>
        </p:txBody>
      </p:sp>
      <p:graphicFrame>
        <p:nvGraphicFramePr>
          <p:cNvPr id="8" name="Group 45"/>
          <p:cNvGraphicFramePr>
            <a:graphicFrameLocks noGrp="1"/>
          </p:cNvGraphicFramePr>
          <p:nvPr>
            <p:extLst>
              <p:ext uri="{D42A27DB-BD31-4B8C-83A1-F6EECF244321}">
                <p14:modId xmlns:p14="http://schemas.microsoft.com/office/powerpoint/2010/main" val="263290555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Alleged motives of the USA:</a:t>
                      </a:r>
                    </a:p>
                    <a:p>
                      <a:pPr marL="457200" indent="-457200">
                        <a:lnSpc>
                          <a:spcPct val="100000"/>
                        </a:lnSpc>
                        <a:spcBef>
                          <a:spcPts val="1200"/>
                        </a:spcBef>
                        <a:buClr>
                          <a:srgbClr val="333333"/>
                        </a:buClr>
                        <a:buFont typeface="+mj-lt"/>
                        <a:buAutoNum type="arabicPeriod"/>
                      </a:pPr>
                      <a:r>
                        <a:rPr lang="en-US" sz="2000">
                          <a:solidFill>
                            <a:srgbClr val="333333"/>
                          </a:solidFill>
                          <a:latin typeface="Calibri Light"/>
                        </a:rPr>
                        <a:t>“Technological victory” </a:t>
                      </a:r>
                      <a:r>
                        <a:rPr lang="en-US" sz="2000" dirty="0">
                          <a:solidFill>
                            <a:srgbClr val="333333"/>
                          </a:solidFill>
                          <a:latin typeface="Calibri Light"/>
                        </a:rPr>
                        <a:t>in space travel competition with the Soviet Union, which had successfully launched a satellite into space earlier</a:t>
                      </a:r>
                    </a:p>
                    <a:p>
                      <a:pPr marL="457200" indent="-457200">
                        <a:lnSpc>
                          <a:spcPct val="100000"/>
                        </a:lnSpc>
                        <a:spcBef>
                          <a:spcPts val="1200"/>
                        </a:spcBef>
                        <a:buClr>
                          <a:srgbClr val="333333"/>
                        </a:buClr>
                        <a:buFont typeface="+mj-lt"/>
                        <a:buAutoNum type="arabicPeriod"/>
                      </a:pPr>
                      <a:r>
                        <a:rPr lang="en-US" sz="2000" dirty="0">
                          <a:solidFill>
                            <a:srgbClr val="333333"/>
                          </a:solidFill>
                          <a:latin typeface="Calibri Light"/>
                        </a:rPr>
                        <a:t>Distraction from the Vietnam-War</a:t>
                      </a:r>
                    </a:p>
                    <a:p>
                      <a:pPr marL="457200" indent="-457200">
                        <a:lnSpc>
                          <a:spcPct val="100000"/>
                        </a:lnSpc>
                        <a:spcBef>
                          <a:spcPts val="1200"/>
                        </a:spcBef>
                        <a:buClr>
                          <a:srgbClr val="333333"/>
                        </a:buClr>
                        <a:buFont typeface="+mj-lt"/>
                        <a:buAutoNum type="arabicPeriod"/>
                      </a:pPr>
                      <a:r>
                        <a:rPr lang="en-US" sz="2000" dirty="0">
                          <a:solidFill>
                            <a:srgbClr val="333333"/>
                          </a:solidFill>
                          <a:latin typeface="Calibri Light"/>
                        </a:rPr>
                        <a:t>NASA itself faked the moon landing for fear of governmental budget cutback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37790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78</a:t>
            </a:fld>
            <a:endParaRPr lang="de-DE"/>
          </a:p>
        </p:txBody>
      </p:sp>
      <p:graphicFrame>
        <p:nvGraphicFramePr>
          <p:cNvPr id="8" name="Group 42"/>
          <p:cNvGraphicFramePr>
            <a:graphicFrameLocks noGrp="1"/>
          </p:cNvGraphicFramePr>
          <p:nvPr>
            <p:extLst>
              <p:ext uri="{D42A27DB-BD31-4B8C-83A1-F6EECF244321}">
                <p14:modId xmlns:p14="http://schemas.microsoft.com/office/powerpoint/2010/main" val="310790971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err="1">
                          <a:ln>
                            <a:noFill/>
                          </a:ln>
                          <a:solidFill>
                            <a:srgbClr val="333333"/>
                          </a:solidFill>
                          <a:effectLst/>
                          <a:latin typeface="Calibri Light"/>
                        </a:rPr>
                        <a:t>For</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56719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79</a:t>
            </a:fld>
            <a:endParaRPr lang="de-DE"/>
          </a:p>
        </p:txBody>
      </p:sp>
      <p:graphicFrame>
        <p:nvGraphicFramePr>
          <p:cNvPr id="8" name="Group 42"/>
          <p:cNvGraphicFramePr>
            <a:graphicFrameLocks noGrp="1"/>
          </p:cNvGraphicFramePr>
          <p:nvPr>
            <p:extLst>
              <p:ext uri="{D42A27DB-BD31-4B8C-83A1-F6EECF244321}">
                <p14:modId xmlns:p14="http://schemas.microsoft.com/office/powerpoint/2010/main" val="87474570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“Waving flag”: </a:t>
                      </a:r>
                      <a:r>
                        <a:rPr kumimoji="0" lang="en-US" sz="1800" b="0" i="0" u="none" strike="noStrike" cap="none" normalizeH="0" baseline="0" dirty="0">
                          <a:ln>
                            <a:noFill/>
                          </a:ln>
                          <a:solidFill>
                            <a:srgbClr val="333333"/>
                          </a:solidFill>
                          <a:effectLst/>
                          <a:latin typeface="Calibri Light"/>
                          <a:cs typeface="Times New Roman" pitchFamily="18" charset="0"/>
                        </a:rPr>
                        <a:t>impossible because there is no atmosphere/weather on the moon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Pictures of starless sky and varying shadows indicate a film studio production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Astronaut Armstrong‘s radio message: He responds too quickly to president Nixon‘s last sentence. Radio signals need more time to be transmitted to earth than it took Armstrong to answer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727353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80</a:t>
            </a:fld>
            <a:endParaRPr lang="de-DE"/>
          </a:p>
        </p:txBody>
      </p:sp>
      <p:graphicFrame>
        <p:nvGraphicFramePr>
          <p:cNvPr id="8" name="Group 27"/>
          <p:cNvGraphicFramePr>
            <a:graphicFrameLocks noGrp="1"/>
          </p:cNvGraphicFramePr>
          <p:nvPr>
            <p:extLst>
              <p:ext uri="{D42A27DB-BD31-4B8C-83A1-F6EECF244321}">
                <p14:modId xmlns:p14="http://schemas.microsoft.com/office/powerpoint/2010/main" val="106203688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err="1">
                          <a:ln>
                            <a:noFill/>
                          </a:ln>
                          <a:solidFill>
                            <a:srgbClr val="333333"/>
                          </a:solidFill>
                          <a:effectLst/>
                          <a:latin typeface="Calibri Light"/>
                        </a:rPr>
                        <a:t>Against</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14811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81</a:t>
            </a:fld>
            <a:endParaRPr lang="de-DE"/>
          </a:p>
        </p:txBody>
      </p:sp>
      <p:graphicFrame>
        <p:nvGraphicFramePr>
          <p:cNvPr id="8" name="Group 27"/>
          <p:cNvGraphicFramePr>
            <a:graphicFrameLocks noGrp="1"/>
          </p:cNvGraphicFramePr>
          <p:nvPr>
            <p:extLst>
              <p:ext uri="{D42A27DB-BD31-4B8C-83A1-F6EECF244321}">
                <p14:modId xmlns:p14="http://schemas.microsoft.com/office/powerpoint/2010/main" val="108966005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dirty="0">
                          <a:latin typeface="Calibri Light"/>
                        </a:rPr>
                        <a:t>Against:</a:t>
                      </a:r>
                    </a:p>
                    <a:p>
                      <a:pPr marL="342900" indent="-342900">
                        <a:lnSpc>
                          <a:spcPct val="100000"/>
                        </a:lnSpc>
                        <a:spcBef>
                          <a:spcPts val="1200"/>
                        </a:spcBef>
                        <a:buFont typeface="+mj-lt"/>
                        <a:buAutoNum type="arabicPeriod"/>
                      </a:pPr>
                      <a:r>
                        <a:rPr lang="en-US" sz="1800" b="0" dirty="0">
                          <a:latin typeface="Calibri Light"/>
                        </a:rPr>
                        <a:t>The waving of the flag was caused by ramming the pole into the moon‘s surface and a supporting mounted crossbar </a:t>
                      </a:r>
                    </a:p>
                    <a:p>
                      <a:pPr marL="342900" indent="-342900">
                        <a:lnSpc>
                          <a:spcPct val="100000"/>
                        </a:lnSpc>
                        <a:spcBef>
                          <a:spcPts val="1200"/>
                        </a:spcBef>
                        <a:buFont typeface="+mj-lt"/>
                        <a:buAutoNum type="arabicPeriod"/>
                      </a:pPr>
                      <a:r>
                        <a:rPr lang="en-US" sz="1800" b="0" dirty="0">
                          <a:latin typeface="Calibri Light"/>
                        </a:rPr>
                        <a:t>Night </a:t>
                      </a:r>
                      <a:r>
                        <a:rPr lang="en-US" sz="1800" b="0" dirty="0" err="1">
                          <a:latin typeface="Calibri Light"/>
                        </a:rPr>
                        <a:t>photographies</a:t>
                      </a:r>
                      <a:r>
                        <a:rPr lang="en-US" sz="1800" b="0" dirty="0">
                          <a:latin typeface="Calibri Light"/>
                        </a:rPr>
                        <a:t> cannot capture weak light sources due to exposure </a:t>
                      </a:r>
                      <a:r>
                        <a:rPr lang="en-US" sz="1800" b="0">
                          <a:latin typeface="Calibri Light"/>
                        </a:rPr>
                        <a:t>times </a:t>
                      </a:r>
                      <a:r>
                        <a:rPr lang="en-US" sz="1800" b="0">
                          <a:latin typeface="Times New Roman"/>
                        </a:rPr>
                        <a:t>→</a:t>
                      </a:r>
                      <a:r>
                        <a:rPr lang="en-US" sz="1800" b="0">
                          <a:latin typeface="Calibri Light"/>
                        </a:rPr>
                        <a:t> </a:t>
                      </a:r>
                      <a:r>
                        <a:rPr lang="en-US" sz="1800" b="0" dirty="0">
                          <a:latin typeface="Calibri Light"/>
                        </a:rPr>
                        <a:t>no stars</a:t>
                      </a:r>
                    </a:p>
                    <a:p>
                      <a:pPr marL="342900" indent="-342900">
                        <a:lnSpc>
                          <a:spcPct val="100000"/>
                        </a:lnSpc>
                        <a:spcBef>
                          <a:spcPts val="1200"/>
                        </a:spcBef>
                        <a:buFont typeface="+mj-lt"/>
                        <a:buAutoNum type="arabicPeriod"/>
                      </a:pPr>
                      <a:r>
                        <a:rPr lang="en-US" sz="1800" b="0" dirty="0">
                          <a:latin typeface="Calibri Light"/>
                        </a:rPr>
                        <a:t>The varying shadows were caused by the uneven moon surface</a:t>
                      </a:r>
                    </a:p>
                    <a:p>
                      <a:pPr marL="342900" indent="-342900">
                        <a:lnSpc>
                          <a:spcPct val="100000"/>
                        </a:lnSpc>
                        <a:spcBef>
                          <a:spcPts val="1200"/>
                        </a:spcBef>
                        <a:buFont typeface="+mj-lt"/>
                        <a:buAutoNum type="arabicPeriod"/>
                      </a:pPr>
                      <a:r>
                        <a:rPr lang="en-US" sz="1800" b="0" dirty="0">
                          <a:latin typeface="Calibri Light"/>
                        </a:rPr>
                        <a:t>The interview had been edited in order to cover the original time delay between Nixon‘s and Armstrong´s dialog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54407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dirty="0">
                <a:latin typeface="Calibri Light"/>
              </a:rPr>
              <a:t>Director Roland </a:t>
            </a:r>
            <a:r>
              <a:rPr lang="en-US" altLang="de-DE" sz="2400" b="0" dirty="0" err="1">
                <a:latin typeface="Calibri Light"/>
              </a:rPr>
              <a:t>Emmerich</a:t>
            </a:r>
            <a:r>
              <a:rPr lang="en-US" altLang="de-DE" sz="2400" b="0" dirty="0">
                <a:latin typeface="Calibri Light"/>
              </a:rPr>
              <a:t> (Independence Day):</a:t>
            </a:r>
            <a:br>
              <a:rPr lang="en-US" altLang="de-DE" sz="2400" b="0">
                <a:latin typeface="Calibri Light"/>
              </a:rPr>
            </a:br>
            <a:r>
              <a:rPr lang="en-US" altLang="de-DE" sz="2400" b="0">
                <a:latin typeface="Calibri Light"/>
              </a:rPr>
              <a:t>“The </a:t>
            </a:r>
            <a:r>
              <a:rPr lang="en-US" altLang="de-DE" sz="2400" b="0" dirty="0">
                <a:latin typeface="Calibri Light"/>
              </a:rPr>
              <a:t>moon landing (…) was just too good. Such a thing was impossible to stage in the 1960s. Even with today‘s equipment this would pose </a:t>
            </a:r>
            <a:r>
              <a:rPr lang="en-US" altLang="de-DE" sz="2400" b="0">
                <a:latin typeface="Calibri Light"/>
              </a:rPr>
              <a:t>problems.”</a:t>
            </a:r>
            <a:endParaRPr lang="de-DE" altLang="de-DE" sz="2400" b="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82</a:t>
            </a:fld>
            <a:endParaRPr lang="de-DE"/>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j-lt"/>
              </a:rPr>
              <a:t>Source: German television station ZDF</a:t>
            </a:r>
            <a:r>
              <a:rPr lang="de-DE" altLang="de-DE" sz="1200" b="0">
                <a:latin typeface="+mj-lt"/>
              </a:rPr>
              <a:t>: “Vorsicht Verschwörung” </a:t>
            </a:r>
            <a:r>
              <a:rPr lang="de-DE" altLang="de-DE" sz="1200" b="0" dirty="0">
                <a:latin typeface="+mj-lt"/>
              </a:rPr>
              <a:t>(Beware conspiracy) </a:t>
            </a: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b="0" dirty="0">
                <a:solidFill>
                  <a:srgbClr val="000000"/>
                </a:solidFill>
                <a:latin typeface="Calibri Light"/>
                <a:ea typeface="ＭＳ Ｐゴシック" panose="020B0600070205080204" pitchFamily="34" charset="-128"/>
              </a:rPr>
              <a:t>Was the moon landing faked by the US Government? </a:t>
            </a:r>
            <a:endParaRPr lang="de-DE" sz="2200" b="0" dirty="0">
              <a:solidFill>
                <a:srgbClr val="000000"/>
              </a:solidFill>
              <a:latin typeface="Calibri Light"/>
              <a:ea typeface="ＭＳ Ｐゴシック" panose="020B0600070205080204" pitchFamily="34" charset="-128"/>
            </a:endParaRPr>
          </a:p>
        </p:txBody>
      </p:sp>
      <p:sp>
        <p:nvSpPr>
          <p:cNvPr id="14" name="Rectangle 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Tree>
    <p:extLst>
      <p:ext uri="{BB962C8B-B14F-4D97-AF65-F5344CB8AC3E}">
        <p14:creationId xmlns:p14="http://schemas.microsoft.com/office/powerpoint/2010/main" val="38910193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latin typeface="Calibri Light"/>
                <a:ea typeface="ＭＳ Ｐゴシック" panose="020B0600070205080204" pitchFamily="34" charset="-128"/>
              </a:rPr>
              <a: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5" name="Slide Number Placeholder 4"/>
          <p:cNvSpPr>
            <a:spLocks noGrp="1"/>
          </p:cNvSpPr>
          <p:nvPr>
            <p:ph type="sldNum" sz="quarter" idx="12"/>
          </p:nvPr>
        </p:nvSpPr>
        <p:spPr/>
        <p:txBody>
          <a:bodyPr/>
          <a:lstStyle/>
          <a:p>
            <a:pPr>
              <a:defRPr/>
            </a:pPr>
            <a:fld id="{CE49427F-818A-4190-B760-7FE245179567}" type="slidenum">
              <a:rPr lang="de-DE" smtClean="0"/>
              <a:pPr>
                <a:defRPr/>
              </a:pPr>
              <a:t>83</a:t>
            </a:fld>
            <a:endParaRPr lang="de-DE"/>
          </a:p>
        </p:txBody>
      </p:sp>
    </p:spTree>
    <p:extLst>
      <p:ext uri="{BB962C8B-B14F-4D97-AF65-F5344CB8AC3E}">
        <p14:creationId xmlns:p14="http://schemas.microsoft.com/office/powerpoint/2010/main" val="42642516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en-US" sz="2400">
                <a:solidFill>
                  <a:srgbClr val="333333"/>
                </a:solidFill>
                <a:latin typeface="Calibri Light"/>
                <a:ea typeface="ＭＳ Ｐゴシック" panose="020B0600070205080204" pitchFamily="34" charset="-128"/>
              </a:rPr>
              <a:t>They are often more compelling than reality.</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They are based on facts that are hard to check and people believe them easily (e.g., waving flag suggests that pictures were taken on earth).</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They conceal alternative explanations (e.g., the starless sky can be explained by the technical limitations of night photography).</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Urban legends take facts out of context and push them to the limit.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84</a:t>
            </a:fld>
            <a:endParaRPr lang="de-DE"/>
          </a:p>
        </p:txBody>
      </p:sp>
    </p:spTree>
    <p:extLst>
      <p:ext uri="{BB962C8B-B14F-4D97-AF65-F5344CB8AC3E}">
        <p14:creationId xmlns:p14="http://schemas.microsoft.com/office/powerpoint/2010/main" val="1904888804"/>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5262</Words>
  <Application>Microsoft Office PowerPoint</Application>
  <PresentationFormat>Benutzerdefiniert</PresentationFormat>
  <Paragraphs>714</Paragraphs>
  <Slides>84</Slides>
  <Notes>84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84</vt:i4>
      </vt:variant>
    </vt:vector>
  </HeadingPairs>
  <TitlesOfParts>
    <vt:vector size="92" baseType="lpstr">
      <vt:lpstr>Arial</vt:lpstr>
      <vt:lpstr>Calibri</vt:lpstr>
      <vt:lpstr>Calibri Light</vt:lpstr>
      <vt:lpstr>Symbol</vt:lpstr>
      <vt:lpstr>Times New Roman</vt:lpstr>
      <vt:lpstr>Verdana</vt:lpstr>
      <vt:lpstr>WingDings</vt:lpstr>
      <vt:lpstr>UKE_PPT-Vorlage_16zu9</vt:lpstr>
      <vt:lpstr>MCT 7 A – Jumping to Conclusions II</vt:lpstr>
      <vt:lpstr>Hasty Conclusions</vt:lpstr>
      <vt:lpstr>Hasty Conclusions</vt:lpstr>
      <vt:lpstr>Hasty Conclusions</vt:lpstr>
      <vt:lpstr>Jumping to Conclusions In what kind of situations do we draw conclusions without knowing the full truth?</vt:lpstr>
      <vt:lpstr>Jumping to Conclusions In what kind of situations do we draw conclusions without knowing the full truth?</vt:lpstr>
      <vt:lpstr>Jumping to Conclusions In what kind of situations do we draw conclusions without knowing the full truth?</vt:lpstr>
      <vt:lpstr>Jumping to Conclusions In what kind of situations do we draw conclusions without knowing the full truth?</vt:lpstr>
      <vt:lpstr>Hasty Conclusions “in action”</vt:lpstr>
      <vt:lpstr>Jumping to Conclusions “in action” – urban legends – (for an alternative exercise, see end of presentation)</vt:lpstr>
      <vt:lpstr>Jumping to Conclusions “in action” – urban legends –</vt:lpstr>
      <vt:lpstr>Jumping to Conclusions “in action” – urban legends –</vt:lpstr>
      <vt:lpstr>Jumping to Conclusions “in action” – urban legends –</vt:lpstr>
      <vt:lpstr>How do these conspiracy theories arise?</vt:lpstr>
      <vt:lpstr>How do these conspiracy theories arise?</vt:lpstr>
      <vt:lpstr>How do these conspiracy theories arise?</vt:lpstr>
      <vt:lpstr>Why are we doing this?</vt:lpstr>
      <vt:lpstr>Why are we doing this?</vt:lpstr>
      <vt:lpstr>How jumping to conclusions promotes misinterpretations during psychosis – examples</vt:lpstr>
      <vt:lpstr>Exercise</vt:lpstr>
      <vt:lpstr>Exercise</vt:lpstr>
      <vt:lpstr>Exercise</vt:lpstr>
      <vt:lpstr>Exercise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optional: Video 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Transfer to everyday life</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254</cp:revision>
  <dcterms:created xsi:type="dcterms:W3CDTF">2004-06-30T16:15:23Z</dcterms:created>
  <dcterms:modified xsi:type="dcterms:W3CDTF">2021-12-21T13:38:16Z</dcterms:modified>
</cp:coreProperties>
</file>