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66"/>
  </p:notesMasterIdLst>
  <p:handoutMasterIdLst>
    <p:handoutMasterId r:id="rId67"/>
  </p:handoutMasterIdLst>
  <p:sldIdLst>
    <p:sldId id="530" r:id="rId2"/>
    <p:sldId id="462" r:id="rId3"/>
    <p:sldId id="507" r:id="rId4"/>
    <p:sldId id="508" r:id="rId5"/>
    <p:sldId id="509" r:id="rId6"/>
    <p:sldId id="473" r:id="rId7"/>
    <p:sldId id="510" r:id="rId8"/>
    <p:sldId id="511" r:id="rId9"/>
    <p:sldId id="467" r:id="rId10"/>
    <p:sldId id="376" r:id="rId11"/>
    <p:sldId id="375" r:id="rId12"/>
    <p:sldId id="374" r:id="rId13"/>
    <p:sldId id="338" r:id="rId14"/>
    <p:sldId id="357" r:id="rId15"/>
    <p:sldId id="339" r:id="rId16"/>
    <p:sldId id="361" r:id="rId17"/>
    <p:sldId id="358" r:id="rId18"/>
    <p:sldId id="504" r:id="rId19"/>
    <p:sldId id="512" r:id="rId20"/>
    <p:sldId id="513" r:id="rId21"/>
    <p:sldId id="437" r:id="rId22"/>
    <p:sldId id="438" r:id="rId23"/>
    <p:sldId id="534" r:id="rId24"/>
    <p:sldId id="309" r:id="rId25"/>
    <p:sldId id="455" r:id="rId26"/>
    <p:sldId id="514" r:id="rId27"/>
    <p:sldId id="515" r:id="rId28"/>
    <p:sldId id="517" r:id="rId29"/>
    <p:sldId id="518" r:id="rId30"/>
    <p:sldId id="519" r:id="rId31"/>
    <p:sldId id="516" r:id="rId32"/>
    <p:sldId id="316" r:id="rId33"/>
    <p:sldId id="390" r:id="rId34"/>
    <p:sldId id="521" r:id="rId35"/>
    <p:sldId id="536" r:id="rId36"/>
    <p:sldId id="535" r:id="rId37"/>
    <p:sldId id="522" r:id="rId38"/>
    <p:sldId id="523" r:id="rId39"/>
    <p:sldId id="479" r:id="rId40"/>
    <p:sldId id="480" r:id="rId41"/>
    <p:sldId id="500" r:id="rId42"/>
    <p:sldId id="524" r:id="rId43"/>
    <p:sldId id="525" r:id="rId44"/>
    <p:sldId id="441" r:id="rId45"/>
    <p:sldId id="526" r:id="rId46"/>
    <p:sldId id="313" r:id="rId47"/>
    <p:sldId id="495" r:id="rId48"/>
    <p:sldId id="496" r:id="rId49"/>
    <p:sldId id="314" r:id="rId50"/>
    <p:sldId id="527" r:id="rId51"/>
    <p:sldId id="497" r:id="rId52"/>
    <p:sldId id="485" r:id="rId53"/>
    <p:sldId id="528" r:id="rId54"/>
    <p:sldId id="482" r:id="rId55"/>
    <p:sldId id="529" r:id="rId56"/>
    <p:sldId id="488" r:id="rId57"/>
    <p:sldId id="537" r:id="rId58"/>
    <p:sldId id="493" r:id="rId59"/>
    <p:sldId id="531" r:id="rId60"/>
    <p:sldId id="317" r:id="rId61"/>
    <p:sldId id="435" r:id="rId62"/>
    <p:sldId id="436" r:id="rId63"/>
    <p:sldId id="532" r:id="rId64"/>
    <p:sldId id="533" r:id="rId65"/>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1801" autoAdjust="0"/>
  </p:normalViewPr>
  <p:slideViewPr>
    <p:cSldViewPr>
      <p:cViewPr varScale="1">
        <p:scale>
          <a:sx n="118" d="100"/>
          <a:sy n="118" d="100"/>
        </p:scale>
        <p:origin x="304" y="208"/>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de-DE" sz="2400" dirty="0" err="1">
              <a:latin typeface="+mj-lt"/>
              <a:ea typeface="Verdana" pitchFamily="34" charset="0"/>
              <a:cs typeface="Verdana" pitchFamily="34" charset="0"/>
            </a:rPr>
            <a:t>Illness</a:t>
          </a:r>
          <a:endParaRPr lang="de-DE"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de-DE" sz="2400" dirty="0">
              <a:latin typeface="+mj-lt"/>
              <a:ea typeface="Verdana" pitchFamily="34" charset="0"/>
              <a:cs typeface="Verdana" pitchFamily="34" charset="0"/>
            </a:rPr>
            <a:t>Prejudices</a:t>
          </a: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a:latin typeface="+mj-lt"/>
              <a:ea typeface="Verdana" pitchFamily="34" charset="0"/>
              <a:cs typeface="Verdana" pitchFamily="34" charset="0"/>
            </a:rPr>
            <a:t>Self-esteem drops</a:t>
          </a: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BF94301F-79D3-4EEE-AD42-041DF162843B}" type="presOf" srcId="{11E49AD0-DCE6-49A3-A921-184F5EB9A5C6}" destId="{79E1ED89-3D58-4688-A48D-428AB1CD95FE}" srcOrd="0" destOrd="0" presId="urn:microsoft.com/office/officeart/2005/8/layout/cycle1"/>
    <dgm:cxn modelId="{080C7039-1735-4EB3-8C00-DBF5842A07D9}" type="presOf" srcId="{90182C8E-0A3D-411B-A654-821F546FC078}" destId="{AC268F96-0D5D-4B9A-A307-62DE90494B18}"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DCBEE094-1729-47B4-A6DC-3E66FA732140}" type="presOf" srcId="{CB5245DE-ECC5-49E9-94DC-262E3BD83AA5}" destId="{D559A818-7D53-4BBD-8633-917FB032314D}" srcOrd="0" destOrd="0" presId="urn:microsoft.com/office/officeart/2005/8/layout/cycle1"/>
    <dgm:cxn modelId="{C9507C97-276F-4B3B-8EA9-00E081CC61DD}" type="presOf" srcId="{EFA2980D-718B-4FC8-9FF6-15C1C35CF177}" destId="{8816A1BD-E3E1-4456-9298-4B3407C622F7}" srcOrd="0" destOrd="0" presId="urn:microsoft.com/office/officeart/2005/8/layout/cycle1"/>
    <dgm:cxn modelId="{ABF328C8-E727-4025-804F-FBD25D179A93}" type="presOf" srcId="{6459B721-636D-4D51-9601-6B4E5788A266}" destId="{818239DA-8F7F-4917-8EB0-77B4EE5EAA94}" srcOrd="0" destOrd="0" presId="urn:microsoft.com/office/officeart/2005/8/layout/cycle1"/>
    <dgm:cxn modelId="{6BFEB0D1-5C32-430F-A4B1-3C7AA928A35D}" type="presOf" srcId="{3F4E915D-4700-4542-A7C1-CEF728AB432D}" destId="{0332A1E0-1C13-4723-960F-9019466D281A}" srcOrd="0" destOrd="0" presId="urn:microsoft.com/office/officeart/2005/8/layout/cycle1"/>
    <dgm:cxn modelId="{290C58F0-4B2F-40BA-A1E1-C6A4BD5B6924}"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DC4E007C-CACF-48B2-9898-14614E38ED02}" type="presParOf" srcId="{8816A1BD-E3E1-4456-9298-4B3407C622F7}" destId="{682C883B-3E72-41CB-97EB-93B061717596}" srcOrd="0" destOrd="0" presId="urn:microsoft.com/office/officeart/2005/8/layout/cycle1"/>
    <dgm:cxn modelId="{A0F49BA2-43CF-45DA-B39A-5A365404D6DE}" type="presParOf" srcId="{8816A1BD-E3E1-4456-9298-4B3407C622F7}" destId="{79E1ED89-3D58-4688-A48D-428AB1CD95FE}" srcOrd="1" destOrd="0" presId="urn:microsoft.com/office/officeart/2005/8/layout/cycle1"/>
    <dgm:cxn modelId="{45A5A70B-F7EA-42EF-AFE1-0B4E793C6D14}" type="presParOf" srcId="{8816A1BD-E3E1-4456-9298-4B3407C622F7}" destId="{0332A1E0-1C13-4723-960F-9019466D281A}" srcOrd="2" destOrd="0" presId="urn:microsoft.com/office/officeart/2005/8/layout/cycle1"/>
    <dgm:cxn modelId="{EBE381DF-1CC6-409E-A372-BD8BD5B8B5B5}" type="presParOf" srcId="{8816A1BD-E3E1-4456-9298-4B3407C622F7}" destId="{788C7A12-E6C7-4DB4-9A7F-209CA41AE316}" srcOrd="3" destOrd="0" presId="urn:microsoft.com/office/officeart/2005/8/layout/cycle1"/>
    <dgm:cxn modelId="{984348CE-CF48-468D-9A1F-6B6D530DDF15}" type="presParOf" srcId="{8816A1BD-E3E1-4456-9298-4B3407C622F7}" destId="{95978D0C-A8C9-4FB8-8DFC-2906FAA59983}" srcOrd="4" destOrd="0" presId="urn:microsoft.com/office/officeart/2005/8/layout/cycle1"/>
    <dgm:cxn modelId="{3468C4CD-BB45-43DE-A2A4-D770BA1C92D5}" type="presParOf" srcId="{8816A1BD-E3E1-4456-9298-4B3407C622F7}" destId="{818239DA-8F7F-4917-8EB0-77B4EE5EAA94}" srcOrd="5" destOrd="0" presId="urn:microsoft.com/office/officeart/2005/8/layout/cycle1"/>
    <dgm:cxn modelId="{05B9EA3B-224E-4203-B1C1-6B1F2A4ED550}" type="presParOf" srcId="{8816A1BD-E3E1-4456-9298-4B3407C622F7}" destId="{F48D0065-C1C5-41DE-80DC-9649E256CF0F}" srcOrd="6" destOrd="0" presId="urn:microsoft.com/office/officeart/2005/8/layout/cycle1"/>
    <dgm:cxn modelId="{C3B1CAD3-D1ED-43F9-B6E1-748BB33B8D51}" type="presParOf" srcId="{8816A1BD-E3E1-4456-9298-4B3407C622F7}" destId="{D559A818-7D53-4BBD-8633-917FB032314D}" srcOrd="7" destOrd="0" presId="urn:microsoft.com/office/officeart/2005/8/layout/cycle1"/>
    <dgm:cxn modelId="{C8F09EA7-99D1-429E-95A8-BA7035098048}"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537549" y="973955"/>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err="1">
              <a:latin typeface="+mj-lt"/>
              <a:ea typeface="Verdana" pitchFamily="34" charset="0"/>
              <a:cs typeface="Verdana" pitchFamily="34" charset="0"/>
            </a:rPr>
            <a:t>Illness</a:t>
          </a:r>
          <a:endParaRPr lang="de-DE" sz="2400" kern="1200" dirty="0">
            <a:latin typeface="+mj-lt"/>
            <a:ea typeface="Verdana" pitchFamily="34" charset="0"/>
            <a:cs typeface="Verdana" pitchFamily="34" charset="0"/>
          </a:endParaRPr>
        </a:p>
      </dsp:txBody>
      <dsp:txXfrm>
        <a:off x="4537549" y="973955"/>
        <a:ext cx="1532336" cy="1097275"/>
      </dsp:txXfrm>
    </dsp:sp>
    <dsp:sp modelId="{0332A1E0-1C13-4723-960F-9019466D281A}">
      <dsp:nvSpPr>
        <dsp:cNvPr id="0" name=""/>
        <dsp:cNvSpPr/>
      </dsp:nvSpPr>
      <dsp:spPr>
        <a:xfrm>
          <a:off x="2061644"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98890"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mj-lt"/>
              <a:ea typeface="Verdana" pitchFamily="34" charset="0"/>
              <a:cs typeface="Verdana" pitchFamily="34" charset="0"/>
            </a:rPr>
            <a:t>Prejudices</a:t>
          </a:r>
        </a:p>
      </dsp:txBody>
      <dsp:txXfrm>
        <a:off x="3298890" y="2795841"/>
        <a:ext cx="1532336" cy="1097275"/>
      </dsp:txXfrm>
    </dsp:sp>
    <dsp:sp modelId="{818239DA-8F7F-4917-8EB0-77B4EE5EAA94}">
      <dsp:nvSpPr>
        <dsp:cNvPr id="0" name=""/>
        <dsp:cNvSpPr/>
      </dsp:nvSpPr>
      <dsp:spPr>
        <a:xfrm>
          <a:off x="2346667"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962336" y="973952"/>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ea typeface="Verdana" pitchFamily="34" charset="0"/>
              <a:cs typeface="Verdana" pitchFamily="34" charset="0"/>
            </a:rPr>
            <a:t>Self-esteem drops</a:t>
          </a:r>
        </a:p>
      </dsp:txBody>
      <dsp:txXfrm>
        <a:off x="1962336" y="973952"/>
        <a:ext cx="1532336" cy="1097275"/>
      </dsp:txXfrm>
    </dsp:sp>
    <dsp:sp modelId="{AC268F96-0D5D-4B9A-A307-62DE90494B18}">
      <dsp:nvSpPr>
        <dsp:cNvPr id="0" name=""/>
        <dsp:cNvSpPr/>
      </dsp:nvSpPr>
      <dsp:spPr>
        <a:xfrm>
          <a:off x="2188844"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4</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5</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6978757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547609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3948472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757706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64</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10 – Dealing with Prejudices (Stigma)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10 – Dealing with Prejudices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MCT 10 A – </a:t>
            </a:r>
            <a:r>
              <a:rPr lang="en-US" dirty="0"/>
              <a:t>Dealing with Prejudices (Stigma)</a:t>
            </a:r>
          </a:p>
        </p:txBody>
      </p:sp>
      <p:sp>
        <p:nvSpPr>
          <p:cNvPr id="4" name="Text Placeholder 3"/>
          <p:cNvSpPr>
            <a:spLocks noGrp="1"/>
          </p:cNvSpPr>
          <p:nvPr>
            <p:ph type="body" sz="quarter" idx="13"/>
          </p:nvPr>
        </p:nvSpPr>
        <p:spPr/>
        <p:txBody>
          <a:bodyPr/>
          <a:lstStyle/>
          <a:p>
            <a:endParaRPr lang="en-US"/>
          </a:p>
        </p:txBody>
      </p:sp>
      <p:sp>
        <p:nvSpPr>
          <p:cNvPr id="5" name="Textplatzhalter 7">
            <a:extLst>
              <a:ext uri="{FF2B5EF4-FFF2-40B4-BE49-F238E27FC236}">
                <a16:creationId xmlns:a16="http://schemas.microsoft.com/office/drawing/2014/main" id="{C84E92B3-352B-3935-F89B-92FEDDF5C6F2}"/>
              </a:ext>
            </a:extLst>
          </p:cNvPr>
          <p:cNvSpPr txBox="1">
            <a:spLocks/>
          </p:cNvSpPr>
          <p:nvPr/>
        </p:nvSpPr>
        <p:spPr bwMode="gray">
          <a:xfrm>
            <a:off x="408955" y="6021288"/>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02|24</a:t>
            </a:r>
          </a:p>
          <a:p>
            <a:endParaRPr lang="de-DE" dirty="0">
              <a:latin typeface="+mj-lt"/>
            </a:endParaRPr>
          </a:p>
        </p:txBody>
      </p:sp>
    </p:spTree>
    <p:extLst>
      <p:ext uri="{BB962C8B-B14F-4D97-AF65-F5344CB8AC3E}">
        <p14:creationId xmlns:p14="http://schemas.microsoft.com/office/powerpoint/2010/main" val="365049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do the following people have in common?</a:t>
            </a: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GB" sz="2400">
                <a:solidFill>
                  <a:srgbClr val="333333"/>
                </a:solidFill>
                <a:latin typeface="Calibri Light"/>
                <a:ea typeface="ＭＳ Ｐゴシック" charset="0"/>
              </a:rPr>
              <a:t>Wayne Gretzky (born January 26, 1961)</a:t>
            </a:r>
          </a:p>
          <a:p>
            <a:pPr marL="342900" lvl="0" indent="-342900" defTabSz="914400" fontAlgn="base">
              <a:lnSpc>
                <a:spcPct val="100000"/>
              </a:lnSpc>
              <a:spcBef>
                <a:spcPts val="1200"/>
              </a:spcBef>
              <a:buClr>
                <a:srgbClr val="333333"/>
              </a:buClr>
              <a:buFont typeface="WingDings"/>
              <a:buChar char=""/>
              <a:defRPr/>
            </a:pPr>
            <a:r>
              <a:rPr lang="en-GB" sz="2400">
                <a:solidFill>
                  <a:srgbClr val="333333"/>
                </a:solidFill>
                <a:latin typeface="Calibri Light"/>
                <a:ea typeface="ＭＳ Ｐゴシック" charset="0"/>
              </a:rPr>
              <a:t>Michael Jordan (born February 17, 1963)</a:t>
            </a:r>
          </a:p>
          <a:p>
            <a:pPr marL="342900" lvl="0" indent="-342900" defTabSz="914400" fontAlgn="base">
              <a:lnSpc>
                <a:spcPct val="100000"/>
              </a:lnSpc>
              <a:spcBef>
                <a:spcPts val="1200"/>
              </a:spcBef>
              <a:buClr>
                <a:srgbClr val="333333"/>
              </a:buClr>
              <a:buFont typeface="WingDings"/>
              <a:buChar char=""/>
              <a:defRPr/>
            </a:pPr>
            <a:r>
              <a:rPr lang="en-GB" sz="2400">
                <a:solidFill>
                  <a:srgbClr val="333333"/>
                </a:solidFill>
                <a:latin typeface="Calibri Light"/>
                <a:ea typeface="ＭＳ Ｐゴシック" charset="0"/>
              </a:rPr>
              <a:t>Tiger Woods (born December 30, 1975)</a:t>
            </a:r>
          </a:p>
          <a:p>
            <a:pPr marL="342900" lvl="0" indent="-342900" defTabSz="914400" fontAlgn="base">
              <a:lnSpc>
                <a:spcPct val="100000"/>
              </a:lnSpc>
              <a:spcBef>
                <a:spcPts val="1200"/>
              </a:spcBef>
              <a:buClr>
                <a:srgbClr val="333333"/>
              </a:buClr>
              <a:buFont typeface="WingDings"/>
              <a:buChar char=""/>
              <a:defRPr/>
            </a:pPr>
            <a:r>
              <a:rPr lang="en-GB" sz="2400">
                <a:solidFill>
                  <a:srgbClr val="333333"/>
                </a:solidFill>
                <a:latin typeface="Calibri Light"/>
                <a:ea typeface="ＭＳ Ｐゴシック" charset="0"/>
              </a:rPr>
              <a:t>Mike Tyson (born June 30, 1966)</a:t>
            </a:r>
          </a:p>
          <a:p>
            <a:pPr lvl="0" defTabSz="914400" fontAlgn="base">
              <a:lnSpc>
                <a:spcPct val="100000"/>
              </a:lnSpc>
              <a:spcBef>
                <a:spcPts val="1200"/>
              </a:spcBef>
              <a:defRPr/>
            </a:pPr>
            <a:r>
              <a:rPr lang="en-GB" sz="2400" b="1">
                <a:solidFill>
                  <a:srgbClr val="004992"/>
                </a:solidFill>
                <a:latin typeface="Calibri Light"/>
                <a:ea typeface="ＭＳ Ｐゴシック" charset="0"/>
              </a:rPr>
              <a:t>		</a:t>
            </a:r>
            <a:r>
              <a:rPr lang="en-GB" sz="2400">
                <a:solidFill>
                  <a:srgbClr val="004992"/>
                </a:solidFill>
                <a:latin typeface="Calibri Light"/>
                <a:ea typeface="ＭＳ Ｐゴシック" charset="0"/>
              </a:rPr>
              <a:t>???</a:t>
            </a:r>
          </a:p>
          <a:p>
            <a:pPr lvl="0" defTabSz="914400" fontAlgn="base">
              <a:lnSpc>
                <a:spcPct val="100000"/>
              </a:lnSpc>
              <a:spcBef>
                <a:spcPts val="1200"/>
              </a:spcBef>
              <a:buClr>
                <a:srgbClr val="006699"/>
              </a:buClr>
              <a:defRPr/>
            </a:pPr>
            <a:endParaRPr lang="en-GB" sz="2400">
              <a:solidFill>
                <a:srgbClr val="333333"/>
              </a:solidFill>
              <a:latin typeface="Calibri Light"/>
              <a:ea typeface="ＭＳ Ｐゴシック" charset="0"/>
            </a:endParaRPr>
          </a:p>
          <a:p>
            <a:pPr>
              <a:lnSpc>
                <a:spcPct val="100000"/>
              </a:lnSpc>
              <a:spcBef>
                <a:spcPts val="1200"/>
              </a:spcBef>
            </a:pPr>
            <a:endParaRPr lang="en-GB" sz="240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Calibri Light"/>
              </a:rPr>
              <a:pPr>
                <a:defRPr/>
              </a:pPr>
              <a:t>2</a:t>
            </a:fld>
            <a:endParaRPr lang="de-DE">
              <a:latin typeface="Calibri Ligh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7" name="Content Placeholder 6"/>
          <p:cNvSpPr>
            <a:spLocks noGrp="1"/>
          </p:cNvSpPr>
          <p:nvPr>
            <p:ph idx="1"/>
          </p:nvPr>
        </p:nvSpPr>
        <p:spPr>
          <a:xfrm>
            <a:off x="408955" y="2205336"/>
            <a:ext cx="113400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Wayne Gretzky (born January 26,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Michael Jordan (born February 17,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Tiger Woods (born December 30,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Mike Tyson (</a:t>
            </a:r>
            <a:r>
              <a:rPr lang="fr-FR" sz="2400" dirty="0" err="1">
                <a:solidFill>
                  <a:srgbClr val="333333"/>
                </a:solidFill>
                <a:latin typeface="Calibri Light"/>
                <a:ea typeface="ＭＳ Ｐゴシック" charset="0"/>
              </a:rPr>
              <a:t>born</a:t>
            </a:r>
            <a:r>
              <a:rPr lang="fr-FR" sz="2400" dirty="0">
                <a:solidFill>
                  <a:srgbClr val="333333"/>
                </a:solidFill>
                <a:latin typeface="Calibri Light"/>
                <a:ea typeface="ＭＳ Ｐゴシック" charset="0"/>
              </a:rPr>
              <a:t> </a:t>
            </a:r>
            <a:r>
              <a:rPr lang="fr-FR" sz="2400" dirty="0" err="1">
                <a:solidFill>
                  <a:srgbClr val="333333"/>
                </a:solidFill>
                <a:latin typeface="Calibri Light"/>
                <a:ea typeface="ＭＳ Ｐゴシック" charset="0"/>
              </a:rPr>
              <a:t>June</a:t>
            </a:r>
            <a:r>
              <a:rPr lang="fr-FR" sz="2400" dirty="0">
                <a:solidFill>
                  <a:srgbClr val="333333"/>
                </a:solidFill>
                <a:latin typeface="Calibri Light"/>
                <a:ea typeface="ＭＳ Ｐゴシック" charset="0"/>
              </a:rPr>
              <a:t> 30, 1966</a:t>
            </a:r>
            <a:r>
              <a:rPr lang="de-DE" sz="2400" dirty="0">
                <a:solidFill>
                  <a:srgbClr val="333333"/>
                </a:solidFill>
                <a:latin typeface="Calibri Light"/>
                <a:ea typeface="ＭＳ Ｐゴシック" charset="0"/>
              </a:rPr>
              <a:t>)</a:t>
            </a:r>
          </a:p>
          <a:p>
            <a:pPr lvl="0" defTabSz="914400" fontAlgn="base">
              <a:lnSpc>
                <a:spcPct val="100000"/>
              </a:lnSpc>
              <a:spcBef>
                <a:spcPts val="1200"/>
              </a:spcBef>
              <a:defRPr/>
            </a:pPr>
            <a:r>
              <a:rPr lang="en-US" sz="2400" dirty="0">
                <a:solidFill>
                  <a:srgbClr val="004992"/>
                </a:solidFill>
                <a:latin typeface="Calibri Light"/>
                <a:ea typeface="ＭＳ Ｐゴシック" charset="0"/>
              </a:rPr>
              <a:t>Men, North American, famous athletes, </a:t>
            </a:r>
          </a:p>
          <a:p>
            <a:pPr lvl="0" defTabSz="914400" fontAlgn="base">
              <a:lnSpc>
                <a:spcPct val="100000"/>
              </a:lnSpc>
              <a:spcBef>
                <a:spcPts val="1200"/>
              </a:spcBef>
              <a:defRPr/>
            </a:pPr>
            <a:r>
              <a:rPr lang="en-US" sz="2400" dirty="0">
                <a:solidFill>
                  <a:srgbClr val="004992"/>
                </a:solidFill>
                <a:latin typeface="Calibri Light"/>
                <a:ea typeface="ＭＳ Ｐゴシック" charset="0"/>
              </a:rPr>
              <a:t>still alive ...</a:t>
            </a:r>
          </a:p>
          <a:p>
            <a:pPr lvl="0" defTabSz="914400" fontAlgn="base">
              <a:lnSpc>
                <a:spcPct val="100000"/>
              </a:lnSpc>
              <a:spcBef>
                <a:spcPts val="1200"/>
              </a:spcBef>
              <a:buClr>
                <a:srgbClr val="006699"/>
              </a:buClr>
              <a:defRPr/>
            </a:pPr>
            <a:endParaRPr lang="de-DE" sz="2400" dirty="0">
              <a:solidFill>
                <a:srgbClr val="333333"/>
              </a:solidFill>
              <a:latin typeface="Calibri Light"/>
              <a:ea typeface="ＭＳ Ｐゴシック"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Calibri Light"/>
              </a:rPr>
              <a:pPr>
                <a:defRPr/>
              </a:pPr>
              <a:t>3</a:t>
            </a:fld>
            <a:endParaRPr lang="de-DE">
              <a:latin typeface="Calibri Light"/>
            </a:endParaRPr>
          </a:p>
        </p:txBody>
      </p:sp>
      <p:pic>
        <p:nvPicPr>
          <p:cNvPr id="8"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53440552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de-DE" sz="2400" b="1" dirty="0">
                <a:solidFill>
                  <a:srgbClr val="004992"/>
                </a:solidFill>
                <a:latin typeface="Calibri Light"/>
                <a:ea typeface="ＭＳ Ｐゴシック" charset="0"/>
              </a:rPr>
              <a:t>		</a:t>
            </a:r>
            <a:r>
              <a:rPr lang="de-DE" sz="2400" dirty="0">
                <a:solidFill>
                  <a:srgbClr val="004992"/>
                </a:solidFill>
                <a:latin typeface="Calibri Light"/>
                <a:ea typeface="ＭＳ Ｐゴシック" charset="0"/>
              </a:rPr>
              <a:t>???</a:t>
            </a:r>
          </a:p>
          <a:p>
            <a:pPr lvl="0" defTabSz="914400" fontAlgn="base">
              <a:lnSpc>
                <a:spcPct val="100000"/>
              </a:lnSpc>
              <a:spcBef>
                <a:spcPts val="1200"/>
              </a:spcBef>
              <a:buClr>
                <a:srgbClr val="006699"/>
              </a:buClr>
              <a:defRPr/>
            </a:pPr>
            <a:endParaRPr lang="de-DE" sz="2400" dirty="0">
              <a:solidFill>
                <a:srgbClr val="333333"/>
              </a:solidFill>
              <a:latin typeface="Calibri Light"/>
              <a:ea typeface="ＭＳ Ｐゴシック"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Calibri Light"/>
              </a:rPr>
              <a:pPr>
                <a:defRPr/>
              </a:pPr>
              <a:t>4</a:t>
            </a:fld>
            <a:endParaRPr lang="de-DE">
              <a:latin typeface="Calibri Light"/>
            </a:endParaRPr>
          </a:p>
        </p:txBody>
      </p:sp>
    </p:spTree>
    <p:extLst>
      <p:ext uri="{BB962C8B-B14F-4D97-AF65-F5344CB8AC3E}">
        <p14:creationId xmlns:p14="http://schemas.microsoft.com/office/powerpoint/2010/main" val="37361869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en-US" sz="2400" dirty="0">
                <a:solidFill>
                  <a:srgbClr val="004992"/>
                </a:solidFill>
                <a:latin typeface="Calibri Light"/>
                <a:ea typeface="ＭＳ Ｐゴシック" charset="0"/>
              </a:rPr>
              <a:t>Men, already dead, and above all …</a:t>
            </a:r>
            <a:endParaRPr lang="de-DE" sz="2400" dirty="0">
              <a:solidFill>
                <a:srgbClr val="333333"/>
              </a:solidFill>
              <a:latin typeface="Calibri Light"/>
              <a:ea typeface="ＭＳ Ｐゴシック" charset="0"/>
            </a:endParaRP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Calibri Light"/>
              </a:rPr>
              <a:pPr>
                <a:defRPr/>
              </a:pPr>
              <a:t>5</a:t>
            </a:fld>
            <a:endParaRPr lang="de-DE">
              <a:latin typeface="Calibri Light"/>
            </a:endParaRPr>
          </a:p>
        </p:txBody>
      </p:sp>
    </p:spTree>
    <p:extLst>
      <p:ext uri="{BB962C8B-B14F-4D97-AF65-F5344CB8AC3E}">
        <p14:creationId xmlns:p14="http://schemas.microsoft.com/office/powerpoint/2010/main" val="274218061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8" name="Content Placeholder 7"/>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GB"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en-GB"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en-GB" sz="2400" dirty="0">
                <a:solidFill>
                  <a:srgbClr val="333333"/>
                </a:solidFill>
                <a:latin typeface="Calibri Light"/>
                <a:ea typeface="ＭＳ Ｐゴシック" charset="0"/>
              </a:rPr>
              <a:t>Friedrich </a:t>
            </a:r>
            <a:r>
              <a:rPr lang="en-GB" sz="2400" dirty="0" err="1">
                <a:solidFill>
                  <a:srgbClr val="333333"/>
                </a:solidFill>
                <a:latin typeface="Calibri Light"/>
                <a:ea typeface="ＭＳ Ｐゴシック" charset="0"/>
              </a:rPr>
              <a:t>Hölderlin</a:t>
            </a:r>
            <a:r>
              <a:rPr lang="en-GB" sz="2400" dirty="0">
                <a:solidFill>
                  <a:srgbClr val="333333"/>
                </a:solidFill>
                <a:latin typeface="Calibri Light"/>
                <a:ea typeface="ＭＳ Ｐゴシック" charset="0"/>
              </a:rPr>
              <a:t> (1770-1843) </a:t>
            </a:r>
          </a:p>
          <a:p>
            <a:pPr marL="342900" lvl="0" indent="-342900" defTabSz="914400" fontAlgn="base">
              <a:lnSpc>
                <a:spcPct val="100000"/>
              </a:lnSpc>
              <a:spcBef>
                <a:spcPts val="1200"/>
              </a:spcBef>
              <a:buClr>
                <a:srgbClr val="333333"/>
              </a:buClr>
              <a:buFont typeface="WingDings"/>
              <a:buChar char=""/>
              <a:defRPr/>
            </a:pPr>
            <a:r>
              <a:rPr lang="en-GB"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en-GB" sz="2400" dirty="0">
                <a:solidFill>
                  <a:srgbClr val="004992"/>
                </a:solidFill>
                <a:latin typeface="Calibri Light"/>
                <a:ea typeface="ＭＳ Ｐゴシック" charset="0"/>
              </a:rPr>
              <a:t>Men, already dead, and above all …</a:t>
            </a:r>
          </a:p>
          <a:p>
            <a:pPr lvl="0" defTabSz="914400" fontAlgn="base">
              <a:lnSpc>
                <a:spcPct val="100000"/>
              </a:lnSpc>
              <a:spcBef>
                <a:spcPts val="1200"/>
              </a:spcBef>
              <a:defRPr/>
            </a:pPr>
            <a:r>
              <a:rPr lang="en-GB" sz="2400" dirty="0">
                <a:solidFill>
                  <a:srgbClr val="004992"/>
                </a:solidFill>
                <a:latin typeface="Calibri Light"/>
                <a:ea typeface="ＭＳ Ｐゴシック" charset="0"/>
              </a:rPr>
              <a:t>famous writers!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Calibri Light"/>
              </a:rPr>
              <a:pPr>
                <a:defRPr/>
              </a:pPr>
              <a:t>6</a:t>
            </a:fld>
            <a:endParaRPr lang="de-DE">
              <a:latin typeface="Calibri Light"/>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8" name="Content Placeholder 7"/>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Friedrich Hölderlin (1770-1843) </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de-DE" sz="2400" dirty="0">
                <a:solidFill>
                  <a:srgbClr val="004992"/>
                </a:solidFill>
                <a:latin typeface="Calibri Light"/>
                <a:ea typeface="ＭＳ Ｐゴシック" charset="0"/>
              </a:rPr>
              <a:t>Men, already dead, and above all …</a:t>
            </a:r>
          </a:p>
          <a:p>
            <a:pPr lvl="0" defTabSz="914400" fontAlgn="base">
              <a:lnSpc>
                <a:spcPct val="100000"/>
              </a:lnSpc>
              <a:spcBef>
                <a:spcPts val="1200"/>
              </a:spcBef>
              <a:defRPr/>
            </a:pPr>
            <a:r>
              <a:rPr lang="de-DE" sz="2400" dirty="0">
                <a:solidFill>
                  <a:srgbClr val="004992"/>
                </a:solidFill>
                <a:latin typeface="Calibri Light"/>
                <a:ea typeface="ＭＳ Ｐゴシック" charset="0"/>
              </a:rPr>
              <a:t>famous writers!</a:t>
            </a:r>
          </a:p>
          <a:p>
            <a:pPr lvl="0" defTabSz="914400" fontAlgn="base">
              <a:lnSpc>
                <a:spcPct val="100000"/>
              </a:lnSpc>
              <a:spcBef>
                <a:spcPts val="1200"/>
              </a:spcBef>
              <a:defRPr/>
            </a:pPr>
            <a:r>
              <a:rPr lang="de-DE" sz="2400" dirty="0">
                <a:solidFill>
                  <a:srgbClr val="004992"/>
                </a:solidFill>
                <a:latin typeface="Calibri Light"/>
                <a:ea typeface="ＭＳ Ｐゴシック" charset="0"/>
              </a:rPr>
              <a:t>Anything else?</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Calibri Light"/>
              </a:rPr>
              <a:pPr>
                <a:defRPr/>
              </a:pPr>
              <a:t>7</a:t>
            </a:fld>
            <a:endParaRPr lang="de-DE">
              <a:latin typeface="Calibri Light"/>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50526822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 the following people have in common?</a:t>
            </a:r>
          </a:p>
        </p:txBody>
      </p:sp>
      <p:sp>
        <p:nvSpPr>
          <p:cNvPr id="8" name="Content Placeholder 7"/>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GB" sz="2400" dirty="0">
                <a:solidFill>
                  <a:srgbClr val="333333"/>
                </a:solidFill>
                <a:latin typeface="Calibri Light"/>
                <a:ea typeface="ＭＳ Ｐゴシック" charset="0"/>
              </a:rPr>
              <a:t>Fyodor Dostoyevsky (1821-1881)</a:t>
            </a:r>
          </a:p>
          <a:p>
            <a:pPr marL="342900" lvl="0" indent="-342900" defTabSz="914400" fontAlgn="base">
              <a:lnSpc>
                <a:spcPct val="100000"/>
              </a:lnSpc>
              <a:spcBef>
                <a:spcPts val="1200"/>
              </a:spcBef>
              <a:buClr>
                <a:srgbClr val="333333"/>
              </a:buClr>
              <a:buFont typeface="WingDings"/>
              <a:buChar char=""/>
              <a:defRPr/>
            </a:pPr>
            <a:r>
              <a:rPr lang="en-GB" sz="24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en-GB" sz="2400" dirty="0">
                <a:solidFill>
                  <a:srgbClr val="333333"/>
                </a:solidFill>
                <a:latin typeface="Calibri Light"/>
                <a:ea typeface="ＭＳ Ｐゴシック" charset="0"/>
              </a:rPr>
              <a:t>Friedrich </a:t>
            </a:r>
            <a:r>
              <a:rPr lang="en-GB" sz="2400" dirty="0" err="1">
                <a:solidFill>
                  <a:srgbClr val="333333"/>
                </a:solidFill>
                <a:latin typeface="Calibri Light"/>
                <a:ea typeface="ＭＳ Ｐゴシック" charset="0"/>
              </a:rPr>
              <a:t>Hölderlin</a:t>
            </a:r>
            <a:r>
              <a:rPr lang="en-GB" sz="2400" dirty="0">
                <a:solidFill>
                  <a:srgbClr val="333333"/>
                </a:solidFill>
                <a:latin typeface="Calibri Light"/>
                <a:ea typeface="ＭＳ Ｐゴシック" charset="0"/>
              </a:rPr>
              <a:t> (1770-1843) </a:t>
            </a:r>
          </a:p>
          <a:p>
            <a:pPr marL="342900" lvl="0" indent="-342900" defTabSz="914400" fontAlgn="base">
              <a:lnSpc>
                <a:spcPct val="100000"/>
              </a:lnSpc>
              <a:spcBef>
                <a:spcPts val="1200"/>
              </a:spcBef>
              <a:buClr>
                <a:srgbClr val="333333"/>
              </a:buClr>
              <a:buFont typeface="WingDings"/>
              <a:buChar char=""/>
              <a:defRPr/>
            </a:pPr>
            <a:r>
              <a:rPr lang="en-GB" sz="24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en-GB" sz="2400" dirty="0">
                <a:solidFill>
                  <a:srgbClr val="004992"/>
                </a:solidFill>
                <a:latin typeface="Calibri Light"/>
                <a:ea typeface="ＭＳ Ｐゴシック" charset="0"/>
              </a:rPr>
              <a:t>Men, already dead, and above all …</a:t>
            </a:r>
          </a:p>
          <a:p>
            <a:pPr lvl="0" defTabSz="914400" fontAlgn="base">
              <a:lnSpc>
                <a:spcPct val="100000"/>
              </a:lnSpc>
              <a:spcBef>
                <a:spcPts val="1200"/>
              </a:spcBef>
              <a:defRPr/>
            </a:pPr>
            <a:r>
              <a:rPr lang="en-GB" sz="2400" dirty="0">
                <a:solidFill>
                  <a:srgbClr val="004992"/>
                </a:solidFill>
                <a:latin typeface="Calibri Light"/>
                <a:ea typeface="ＭＳ Ｐゴシック" charset="0"/>
              </a:rPr>
              <a:t>famous writers!</a:t>
            </a:r>
          </a:p>
          <a:p>
            <a:pPr lvl="0" defTabSz="914400" fontAlgn="base">
              <a:lnSpc>
                <a:spcPct val="100000"/>
              </a:lnSpc>
              <a:spcBef>
                <a:spcPts val="1200"/>
              </a:spcBef>
              <a:defRPr/>
            </a:pPr>
            <a:r>
              <a:rPr lang="en-GB" sz="2400" dirty="0">
                <a:solidFill>
                  <a:srgbClr val="004992"/>
                </a:solidFill>
                <a:latin typeface="Calibri Light"/>
                <a:ea typeface="ＭＳ Ｐゴシック" charset="0"/>
              </a:rPr>
              <a:t>Anything else?</a:t>
            </a:r>
          </a:p>
          <a:p>
            <a:pPr lvl="0" defTabSz="914400" fontAlgn="base">
              <a:lnSpc>
                <a:spcPct val="100000"/>
              </a:lnSpc>
              <a:spcBef>
                <a:spcPts val="1200"/>
              </a:spcBef>
              <a:buClr>
                <a:srgbClr val="006699"/>
              </a:buClr>
              <a:defRPr/>
            </a:pPr>
            <a:r>
              <a:rPr lang="en-GB" sz="2400" dirty="0">
                <a:solidFill>
                  <a:srgbClr val="004992"/>
                </a:solidFill>
                <a:latin typeface="Calibri Light"/>
                <a:ea typeface="ＭＳ Ｐゴシック" charset="0"/>
              </a:rPr>
              <a:t>All these writers were diagnosed with</a:t>
            </a:r>
            <a:br>
              <a:rPr lang="en-GB" sz="2400" dirty="0">
                <a:solidFill>
                  <a:srgbClr val="004992"/>
                </a:solidFill>
                <a:latin typeface="Calibri Light"/>
                <a:ea typeface="ＭＳ Ｐゴシック" charset="0"/>
              </a:rPr>
            </a:br>
            <a:r>
              <a:rPr lang="en-GB" sz="2400" dirty="0">
                <a:solidFill>
                  <a:srgbClr val="004992"/>
                </a:solidFill>
                <a:latin typeface="Calibri Light"/>
                <a:ea typeface="ＭＳ Ｐゴシック" charset="0"/>
              </a:rPr>
              <a:t>mental disorders, two of them had symptoms of psychosis.</a:t>
            </a:r>
            <a:endParaRPr lang="en-GB"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Calibri Light"/>
              </a:rPr>
              <a:pPr>
                <a:defRPr/>
              </a:pPr>
              <a:t>8</a:t>
            </a:fld>
            <a:endParaRPr lang="de-DE">
              <a:latin typeface="Calibri Light"/>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15789976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41"/>
          <p:cNvGraphicFramePr>
            <a:graphicFrameLocks/>
          </p:cNvGraphicFramePr>
          <p:nvPr>
            <p:extLst>
              <p:ext uri="{D42A27DB-BD31-4B8C-83A1-F6EECF244321}">
                <p14:modId xmlns:p14="http://schemas.microsoft.com/office/powerpoint/2010/main" val="3599005539"/>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en-GB" sz="1800" b="0" noProof="0" dirty="0">
                          <a:solidFill>
                            <a:srgbClr val="333333"/>
                          </a:solidFill>
                          <a:latin typeface="Calibri Light"/>
                          <a:ea typeface="Verdana" pitchFamily="34" charset="0"/>
                          <a:cs typeface="Verdana" pitchFamily="34" charset="0"/>
                        </a:rPr>
                        <a:t>Fyodor</a:t>
                      </a:r>
                    </a:p>
                    <a:p>
                      <a:pPr marL="342900" indent="-342900">
                        <a:buFont typeface="Arial" pitchFamily="34" charset="0"/>
                        <a:buNone/>
                      </a:pPr>
                      <a:r>
                        <a:rPr lang="en-GB" sz="1800" b="0" noProof="0" dirty="0">
                          <a:solidFill>
                            <a:srgbClr val="333333"/>
                          </a:solidFill>
                          <a:latin typeface="Calibri Light"/>
                          <a:ea typeface="Verdana" pitchFamily="34" charset="0"/>
                          <a:cs typeface="Verdana" pitchFamily="34" charset="0"/>
                        </a:rPr>
                        <a:t>Dostoyevsky</a:t>
                      </a:r>
                    </a:p>
                    <a:p>
                      <a:pPr marL="342900" indent="-342900">
                        <a:buFont typeface="Arial" pitchFamily="34" charset="0"/>
                        <a:buNone/>
                      </a:pPr>
                      <a:r>
                        <a:rPr lang="en-GB" sz="1800" b="0" noProof="0"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buFontTx/>
                        <a:buNone/>
                      </a:pPr>
                      <a:r>
                        <a:rPr lang="en-GB" sz="1800" b="0" baseline="0" noProof="0" dirty="0">
                          <a:solidFill>
                            <a:srgbClr val="333333"/>
                          </a:solidFill>
                          <a:latin typeface="Calibri Light"/>
                          <a:ea typeface="Verdana" pitchFamily="34" charset="0"/>
                          <a:cs typeface="Verdana" pitchFamily="34" charset="0"/>
                        </a:rPr>
                        <a:t>Fyodor Dostoyevsky is one of the most important Russian writers and is considered one of the most outstanding psychologists in world literature. Dostoyevsky suffered from epilepsy and was temporarily addicted to gambling. By the end of his life Dostoyevsky was financially secure and recognised for what he did in his lifetime.</a:t>
                      </a:r>
                      <a:endParaRPr lang="en-GB" sz="1800" b="0" noProof="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en-GB" sz="1800" b="0" noProof="0">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en-GB" sz="1800" b="0" noProof="0">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en-GB" sz="1800" b="0" noProof="0">
                          <a:solidFill>
                            <a:srgbClr val="333333"/>
                          </a:solidFill>
                          <a:latin typeface="Calibri Light"/>
                          <a:ea typeface="Verdana" pitchFamily="34" charset="0"/>
                          <a:cs typeface="Verdana" pitchFamily="34" charset="0"/>
                        </a:rPr>
                        <a:t>(1899-1961)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lang="en-GB" sz="1800" noProof="0" dirty="0">
                          <a:solidFill>
                            <a:srgbClr val="333333"/>
                          </a:solidFill>
                          <a:latin typeface="Calibri Light"/>
                          <a:ea typeface="Verdana" pitchFamily="34" charset="0"/>
                          <a:cs typeface="Verdana" pitchFamily="34" charset="0"/>
                        </a:rPr>
                        <a:t>Hemingway is regarded as one of the most successful American writers of the 20th century. In 1954 he was awarded with the Nobel Prize in Literature. During his lifetime he had periods of depression and heavy drinking. He was also suspected to have a bipolar disorder.</a:t>
                      </a:r>
                      <a:endParaRPr kumimoji="0" lang="en-GB" sz="1800" b="0" i="0" u="none" strike="noStrike" cap="none" normalizeH="0" baseline="0" noProof="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en-GB" sz="1800" b="0" noProof="0">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en-GB" sz="1800" b="0" noProof="0">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en-GB" sz="1800" b="0" noProof="0">
                          <a:solidFill>
                            <a:srgbClr val="333333"/>
                          </a:solidFill>
                          <a:latin typeface="Calibri Light"/>
                          <a:ea typeface="Verdana" pitchFamily="34" charset="0"/>
                          <a:cs typeface="Verdana" pitchFamily="34" charset="0"/>
                        </a:rPr>
                        <a:t>(1770-1843)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GB" sz="1800" b="0" i="0" u="none" strike="noStrike" cap="none" normalizeH="0" baseline="0" noProof="0" dirty="0" err="1">
                          <a:ln>
                            <a:noFill/>
                          </a:ln>
                          <a:solidFill>
                            <a:srgbClr val="333333"/>
                          </a:solidFill>
                          <a:effectLst/>
                          <a:latin typeface="Calibri Light"/>
                          <a:ea typeface="Verdana" pitchFamily="34" charset="0"/>
                          <a:cs typeface="Verdana" pitchFamily="34" charset="0"/>
                        </a:rPr>
                        <a:t>Hölderlin</a:t>
                      </a:r>
                      <a:r>
                        <a:rPr kumimoji="0" lang="en-GB" sz="1800" b="0" i="0" u="none" strike="noStrike" cap="none" normalizeH="0" baseline="0" noProof="0" dirty="0">
                          <a:ln>
                            <a:noFill/>
                          </a:ln>
                          <a:solidFill>
                            <a:srgbClr val="333333"/>
                          </a:solidFill>
                          <a:effectLst/>
                          <a:latin typeface="Calibri Light"/>
                          <a:ea typeface="Verdana" pitchFamily="34" charset="0"/>
                          <a:cs typeface="Verdana" pitchFamily="34" charset="0"/>
                        </a:rPr>
                        <a:t> shaped the </a:t>
                      </a:r>
                      <a:r>
                        <a:rPr kumimoji="0" lang="en-GB" sz="1800" b="0" i="0" u="none" strike="noStrike" cap="none" normalizeH="0" baseline="0" noProof="0" dirty="0" err="1">
                          <a:ln>
                            <a:noFill/>
                          </a:ln>
                          <a:solidFill>
                            <a:srgbClr val="333333"/>
                          </a:solidFill>
                          <a:effectLst/>
                          <a:latin typeface="Calibri Light"/>
                          <a:ea typeface="Verdana" pitchFamily="34" charset="0"/>
                          <a:cs typeface="Verdana" pitchFamily="34" charset="0"/>
                        </a:rPr>
                        <a:t>exagerrated</a:t>
                      </a:r>
                      <a:r>
                        <a:rPr kumimoji="0" lang="en-GB" sz="1800" b="0" i="0" u="none" strike="noStrike" cap="none" normalizeH="0" baseline="0" noProof="0" dirty="0">
                          <a:ln>
                            <a:noFill/>
                          </a:ln>
                          <a:solidFill>
                            <a:srgbClr val="333333"/>
                          </a:solidFill>
                          <a:effectLst/>
                          <a:latin typeface="Calibri Light"/>
                          <a:ea typeface="Verdana" pitchFamily="34" charset="0"/>
                          <a:cs typeface="Verdana" pitchFamily="34" charset="0"/>
                        </a:rPr>
                        <a:t> image of “genius and madness”. He was one of the most significant German poets of Romanticism as Goethe and Schiller. Today </a:t>
                      </a:r>
                      <a:r>
                        <a:rPr kumimoji="0" lang="en-GB" sz="1800" b="0" i="0" u="none" strike="noStrike" cap="none" normalizeH="0" baseline="0" noProof="0" dirty="0" err="1">
                          <a:ln>
                            <a:noFill/>
                          </a:ln>
                          <a:solidFill>
                            <a:srgbClr val="333333"/>
                          </a:solidFill>
                          <a:effectLst/>
                          <a:latin typeface="Calibri Light"/>
                          <a:ea typeface="Verdana" pitchFamily="34" charset="0"/>
                          <a:cs typeface="Verdana" pitchFamily="34" charset="0"/>
                        </a:rPr>
                        <a:t>Hölderlin</a:t>
                      </a:r>
                      <a:r>
                        <a:rPr kumimoji="0" lang="en-GB" sz="1800" b="0" i="0" u="none" strike="noStrike" cap="none" normalizeH="0" baseline="0" noProof="0" dirty="0">
                          <a:ln>
                            <a:noFill/>
                          </a:ln>
                          <a:solidFill>
                            <a:srgbClr val="333333"/>
                          </a:solidFill>
                          <a:effectLst/>
                          <a:latin typeface="Calibri Light"/>
                          <a:ea typeface="Verdana" pitchFamily="34" charset="0"/>
                          <a:cs typeface="Verdana" pitchFamily="34" charset="0"/>
                        </a:rPr>
                        <a:t> would be most likely diagnosed with schizophrenia/psychosis.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en-GB" sz="1800" b="0" noProof="0">
                          <a:solidFill>
                            <a:srgbClr val="333333"/>
                          </a:solidFill>
                          <a:latin typeface="Calibri Light"/>
                          <a:ea typeface="Verdana" pitchFamily="34" charset="0"/>
                          <a:cs typeface="Verdana" pitchFamily="34" charset="0"/>
                        </a:rPr>
                        <a:t>Charles Dickens (1812-1870)</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GB" sz="1800" b="0" i="0" u="none" strike="noStrike" cap="none" normalizeH="0" baseline="0" noProof="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GB" sz="1800" b="0" i="0" u="none" strike="noStrike" cap="none" normalizeH="0" baseline="0" noProof="0" dirty="0">
                          <a:ln>
                            <a:noFill/>
                          </a:ln>
                          <a:solidFill>
                            <a:srgbClr val="333333"/>
                          </a:solidFill>
                          <a:effectLst/>
                          <a:latin typeface="Calibri Light"/>
                          <a:ea typeface="Verdana" pitchFamily="34" charset="0"/>
                          <a:cs typeface="Verdana" pitchFamily="34" charset="0"/>
                        </a:rPr>
                        <a:t>Dickens is one of the most read English writers. His most famous works include “Oliver Twist” and “A Christmas Carol”. He had manic and depressive episodes, today he would probably receive a diagnosis of bipolar disorder.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307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Famous</a:t>
            </a:r>
            <a:r>
              <a:rPr lang="de-DE" sz="3600" dirty="0">
                <a:latin typeface="Calibri Light"/>
              </a:rPr>
              <a:t> = Happy?</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9</a:t>
            </a:fld>
            <a:endParaRPr 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Which of these paintings were painted by people with symptoms of psychosis?</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10</a:t>
            </a:fld>
            <a:endParaRPr lang="de-DE">
              <a:latin typeface="Calibri Light"/>
            </a:endParaRPr>
          </a:p>
        </p:txBody>
      </p:sp>
      <p:sp>
        <p:nvSpPr>
          <p:cNvPr id="3" name="Inhaltsplatzhalter 2"/>
          <p:cNvSpPr>
            <a:spLocks noGrp="1"/>
          </p:cNvSpPr>
          <p:nvPr>
            <p:ph idx="4294967295"/>
          </p:nvPr>
        </p:nvSpPr>
        <p:spPr>
          <a:xfrm>
            <a:off x="0" y="2249488"/>
            <a:ext cx="11339513" cy="4248150"/>
          </a:xfrm>
        </p:spPr>
        <p:txBody>
          <a:bodyPr/>
          <a:lstStyle/>
          <a:p>
            <a:pPr>
              <a:buFont typeface="Wingdings" charset="0"/>
              <a:buChar char="Ø"/>
              <a:defRPr/>
            </a:pPr>
            <a:endParaRPr lang="de-DE" dirty="0">
              <a:latin typeface="Calibri Light"/>
              <a:cs typeface="+mn-cs"/>
            </a:endParaRPr>
          </a:p>
          <a:p>
            <a:pPr marL="0" indent="0">
              <a:buFont typeface="Wingdings" charset="0"/>
              <a:buNone/>
              <a:defRPr/>
            </a:pPr>
            <a:endParaRPr lang="de-DE" dirty="0">
              <a:latin typeface="Calibri Light"/>
              <a:cs typeface="+mn-cs"/>
            </a:endParaRPr>
          </a:p>
        </p:txBody>
      </p:sp>
      <p:pic>
        <p:nvPicPr>
          <p:cNvPr id="10"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1"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2"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3"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Which of these paintings had the highest price at an auction?</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11</a:t>
            </a:fld>
            <a:endParaRPr lang="de-DE">
              <a:latin typeface="Calibri Light"/>
            </a:endParaRPr>
          </a:p>
        </p:txBody>
      </p:sp>
      <p:sp>
        <p:nvSpPr>
          <p:cNvPr id="3" name="Inhaltsplatzhalter 2"/>
          <p:cNvSpPr>
            <a:spLocks noGrp="1"/>
          </p:cNvSpPr>
          <p:nvPr>
            <p:ph idx="4294967295"/>
          </p:nvPr>
        </p:nvSpPr>
        <p:spPr>
          <a:xfrm>
            <a:off x="0" y="2205038"/>
            <a:ext cx="11339513" cy="4248150"/>
          </a:xfrm>
        </p:spPr>
        <p:txBody>
          <a:bodyPr/>
          <a:lstStyle/>
          <a:p>
            <a:pPr>
              <a:buFont typeface="Wingdings" charset="0"/>
              <a:buChar char="Ø"/>
              <a:defRPr/>
            </a:pPr>
            <a:endParaRPr lang="de-DE" dirty="0">
              <a:latin typeface="Calibri Light"/>
              <a:cs typeface="+mn-cs"/>
            </a:endParaRPr>
          </a:p>
          <a:p>
            <a:pPr marL="0" indent="0">
              <a:buFont typeface="Wingdings" charset="0"/>
              <a:buNone/>
              <a:defRPr/>
            </a:pPr>
            <a:endParaRPr lang="de-DE" dirty="0">
              <a:latin typeface="Calibri Light"/>
              <a:cs typeface="+mn-cs"/>
            </a:endParaRPr>
          </a:p>
        </p:txBody>
      </p:sp>
      <p:pic>
        <p:nvPicPr>
          <p:cNvPr id="10" name="Grafik 6"/>
          <p:cNvPicPr>
            <a:picLocks noChangeAspect="1"/>
          </p:cNvPicPr>
          <p:nvPr/>
        </p:nvPicPr>
        <p:blipFill>
          <a:blip r:embed="rId2" cstate="print"/>
          <a:stretch>
            <a:fillRect/>
          </a:stretch>
        </p:blipFill>
        <p:spPr>
          <a:xfrm>
            <a:off x="8858875" y="2288360"/>
            <a:ext cx="2926080" cy="1998144"/>
          </a:xfrm>
          <a:prstGeom prst="rect">
            <a:avLst/>
          </a:prstGeom>
        </p:spPr>
      </p:pic>
      <p:pic>
        <p:nvPicPr>
          <p:cNvPr id="11" name="Grafik 5" descr="Bild_Steffen.jpg"/>
          <p:cNvPicPr>
            <a:picLocks noChangeAspect="1"/>
          </p:cNvPicPr>
          <p:nvPr/>
        </p:nvPicPr>
        <p:blipFill>
          <a:blip r:embed="rId3" cstate="print"/>
          <a:stretch>
            <a:fillRect/>
          </a:stretch>
        </p:blipFill>
        <p:spPr>
          <a:xfrm>
            <a:off x="6276850" y="2288360"/>
            <a:ext cx="2255381" cy="3401568"/>
          </a:xfrm>
          <a:prstGeom prst="rect">
            <a:avLst/>
          </a:prstGeom>
        </p:spPr>
      </p:pic>
      <p:pic>
        <p:nvPicPr>
          <p:cNvPr id="12"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3" name="Grafik 3" descr="auktion-sothebys-new-york.jpg"/>
          <p:cNvPicPr>
            <a:picLocks noChangeAspect="1"/>
          </p:cNvPicPr>
          <p:nvPr/>
        </p:nvPicPr>
        <p:blipFill>
          <a:blip r:embed="rId5"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Which of these paintings had the highest price at an auction?</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12</a:t>
            </a:fld>
            <a:endParaRPr lang="de-DE">
              <a:latin typeface="Calibri Light"/>
            </a:endParaRPr>
          </a:p>
        </p:txBody>
      </p:sp>
      <p:pic>
        <p:nvPicPr>
          <p:cNvPr id="14" name="Grafik 6"/>
          <p:cNvPicPr>
            <a:picLocks noChangeAspect="1"/>
          </p:cNvPicPr>
          <p:nvPr/>
        </p:nvPicPr>
        <p:blipFill>
          <a:blip r:embed="rId2"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3"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5" cstate="print"/>
          <a:stretch>
            <a:fillRect/>
          </a:stretch>
        </p:blipFill>
        <p:spPr>
          <a:xfrm>
            <a:off x="502920" y="2288360"/>
            <a:ext cx="2560320" cy="3410176"/>
          </a:xfrm>
          <a:prstGeom prst="rect">
            <a:avLst/>
          </a:prstGeom>
        </p:spPr>
      </p:pic>
      <p:sp>
        <p:nvSpPr>
          <p:cNvPr id="18" name="Caption_16"/>
          <p:cNvSpPr txBox="1"/>
          <p:nvPr/>
        </p:nvSpPr>
        <p:spPr>
          <a:xfrm>
            <a:off x="6276850" y="5689928"/>
            <a:ext cx="2255381" cy="369332"/>
          </a:xfrm>
          <a:prstGeom prst="rect">
            <a:avLst/>
          </a:prstGeom>
          <a:noFill/>
        </p:spPr>
        <p:txBody>
          <a:bodyPr wrap="square" rtlCol="0">
            <a:spAutoFit/>
          </a:bodyPr>
          <a:lstStyle/>
          <a:p>
            <a:pPr algn="ctr"/>
            <a:r>
              <a:rPr lang="de-DE" sz="1800" dirty="0">
                <a:solidFill>
                  <a:srgbClr val="004992"/>
                </a:solidFill>
                <a:latin typeface="Calibri Light"/>
              </a:rPr>
              <a:t>€0</a:t>
            </a:r>
          </a:p>
        </p:txBody>
      </p:sp>
      <p:sp>
        <p:nvSpPr>
          <p:cNvPr id="19"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Calibri Light"/>
              </a:rPr>
              <a:t>circa €10.000</a:t>
            </a:r>
          </a:p>
        </p:txBody>
      </p:sp>
      <p:sp>
        <p:nvSpPr>
          <p:cNvPr id="20" name="Caption_15"/>
          <p:cNvSpPr txBox="1"/>
          <p:nvPr/>
        </p:nvSpPr>
        <p:spPr>
          <a:xfrm>
            <a:off x="3389885" y="5685824"/>
            <a:ext cx="2560320" cy="369332"/>
          </a:xfrm>
          <a:prstGeom prst="rect">
            <a:avLst/>
          </a:prstGeom>
          <a:noFill/>
        </p:spPr>
        <p:txBody>
          <a:bodyPr wrap="square" rtlCol="0">
            <a:spAutoFit/>
          </a:bodyPr>
          <a:lstStyle/>
          <a:p>
            <a:pPr algn="ctr"/>
            <a:r>
              <a:rPr lang="de-DE" sz="1800" dirty="0">
                <a:solidFill>
                  <a:srgbClr val="004992"/>
                </a:solidFill>
                <a:latin typeface="Calibri Light"/>
              </a:rPr>
              <a:t>€25 </a:t>
            </a:r>
            <a:r>
              <a:rPr lang="de-DE" sz="1800" dirty="0" err="1">
                <a:solidFill>
                  <a:srgbClr val="004992"/>
                </a:solidFill>
                <a:latin typeface="Calibri Light"/>
              </a:rPr>
              <a:t>million</a:t>
            </a:r>
            <a:endParaRPr lang="de-DE" sz="1800" dirty="0">
              <a:solidFill>
                <a:srgbClr val="004992"/>
              </a:solidFill>
              <a:latin typeface="Calibri Light"/>
            </a:endParaRPr>
          </a:p>
        </p:txBody>
      </p:sp>
      <p:sp>
        <p:nvSpPr>
          <p:cNvPr id="21" name="Caption_14"/>
          <p:cNvSpPr txBox="1"/>
          <p:nvPr/>
        </p:nvSpPr>
        <p:spPr>
          <a:xfrm>
            <a:off x="502919" y="5698536"/>
            <a:ext cx="2560320" cy="369332"/>
          </a:xfrm>
          <a:prstGeom prst="rect">
            <a:avLst/>
          </a:prstGeom>
          <a:noFill/>
        </p:spPr>
        <p:txBody>
          <a:bodyPr wrap="square" rtlCol="0">
            <a:spAutoFit/>
          </a:bodyPr>
          <a:lstStyle/>
          <a:p>
            <a:pPr algn="ctr"/>
            <a:r>
              <a:rPr lang="de-DE" sz="1800" dirty="0" err="1">
                <a:solidFill>
                  <a:srgbClr val="004992"/>
                </a:solidFill>
                <a:latin typeface="Calibri Light"/>
              </a:rPr>
              <a:t>almost</a:t>
            </a:r>
            <a:r>
              <a:rPr lang="de-DE" sz="1800" dirty="0">
                <a:solidFill>
                  <a:srgbClr val="004992"/>
                </a:solidFill>
                <a:latin typeface="Calibri Light"/>
              </a:rPr>
              <a:t> €100 </a:t>
            </a:r>
            <a:r>
              <a:rPr lang="de-DE" sz="1800" dirty="0" err="1">
                <a:solidFill>
                  <a:srgbClr val="004992"/>
                </a:solidFill>
                <a:latin typeface="Calibri Light"/>
              </a:rPr>
              <a:t>million</a:t>
            </a:r>
            <a:endParaRPr lang="de-DE" sz="18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Edvard Munch</a:t>
            </a:r>
          </a:p>
        </p:txBody>
      </p:sp>
      <p:sp>
        <p:nvSpPr>
          <p:cNvPr id="3" name="Inhaltsplatzhalter 2"/>
          <p:cNvSpPr>
            <a:spLocks noGrp="1"/>
          </p:cNvSpPr>
          <p:nvPr>
            <p:ph idx="1"/>
          </p:nvPr>
        </p:nvSpPr>
        <p:spPr>
          <a:xfrm>
            <a:off x="411480" y="2203704"/>
            <a:ext cx="5669280" cy="4491038"/>
          </a:xfrm>
        </p:spPr>
        <p:txBody>
          <a:bodyPr/>
          <a:lstStyle/>
          <a:p>
            <a:pPr marL="285750" indent="-285750">
              <a:buClr>
                <a:srgbClr val="333333"/>
              </a:buClr>
              <a:buFont typeface="WingDings"/>
              <a:buChar char=""/>
            </a:pPr>
            <a:r>
              <a:rPr lang="en-GB" sz="2000" dirty="0">
                <a:solidFill>
                  <a:srgbClr val="333333"/>
                </a:solidFill>
                <a:latin typeface="Calibri Light"/>
                <a:ea typeface="ＭＳ Ｐゴシック"/>
              </a:rPr>
              <a:t>An unknown buyer was willing to pay about € 100 million for the painting “The Scream”. This makes it one of the most expensive paintings in the world.</a:t>
            </a:r>
          </a:p>
          <a:p>
            <a:pPr marL="285750" indent="-285750">
              <a:buClr>
                <a:srgbClr val="333333"/>
              </a:buClr>
              <a:buFont typeface="WingDings"/>
              <a:buChar char=""/>
            </a:pPr>
            <a:r>
              <a:rPr lang="en-GB" sz="2000" dirty="0">
                <a:solidFill>
                  <a:srgbClr val="333333"/>
                </a:solidFill>
                <a:latin typeface="Calibri Light"/>
                <a:ea typeface="ＭＳ Ｐゴシック"/>
              </a:rPr>
              <a:t>The painter, Edvard Munch, probably had bipolar disorder:</a:t>
            </a:r>
          </a:p>
          <a:p>
            <a:pPr marL="501713" lvl="2" indent="-28575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He had manic, delusional, and depressive symptoms.</a:t>
            </a:r>
          </a:p>
          <a:p>
            <a:pPr marL="501713" lvl="2" indent="-28575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Due to his symptoms, Munch was a patient in a psychiatric facility for over 8 months.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13</a:t>
            </a:fld>
            <a:endParaRPr lang="de-DE">
              <a:latin typeface="Calibri Light"/>
            </a:endParaRPr>
          </a:p>
        </p:txBody>
      </p:sp>
      <p:pic>
        <p:nvPicPr>
          <p:cNvPr id="7" name="Grafik 16" descr="auktion-sothebys-new-york.jpg"/>
          <p:cNvPicPr>
            <a:picLocks noChangeAspect="1"/>
          </p:cNvPicPr>
          <p:nvPr/>
        </p:nvPicPr>
        <p:blipFill>
          <a:blip r:embed="rId2" cstate="print"/>
          <a:srcRect/>
          <a:stretch>
            <a:fillRect/>
          </a:stretch>
        </p:blipFill>
        <p:spPr bwMode="auto">
          <a:xfrm>
            <a:off x="7504658"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Steffen Moritz</a:t>
            </a:r>
          </a:p>
        </p:txBody>
      </p:sp>
      <p:sp>
        <p:nvSpPr>
          <p:cNvPr id="37890" name="Inhaltsplatzhalter 2"/>
          <p:cNvSpPr>
            <a:spLocks noGrp="1"/>
          </p:cNvSpPr>
          <p:nvPr>
            <p:ph idx="1"/>
          </p:nvPr>
        </p:nvSpPr>
        <p:spPr>
          <a:xfrm>
            <a:off x="411480" y="2203704"/>
            <a:ext cx="5669280" cy="4491038"/>
          </a:xfrm>
        </p:spPr>
        <p:txBody>
          <a:bodyPr/>
          <a:lstStyle/>
          <a:p>
            <a:pPr marL="342900" indent="-342900">
              <a:buClr>
                <a:srgbClr val="333333"/>
              </a:buClr>
              <a:buFont typeface="WingDings"/>
              <a:buChar char=""/>
            </a:pPr>
            <a:r>
              <a:rPr lang="en-GB" sz="2000" dirty="0">
                <a:solidFill>
                  <a:srgbClr val="333333"/>
                </a:solidFill>
                <a:latin typeface="Calibri Light"/>
                <a:ea typeface="Verdana" pitchFamily="34" charset="0"/>
                <a:cs typeface="Verdana" pitchFamily="34" charset="0"/>
              </a:rPr>
              <a:t>The painting only has emotional value for the painter.</a:t>
            </a:r>
          </a:p>
          <a:p>
            <a:pPr marL="342900" indent="-342900">
              <a:buClr>
                <a:srgbClr val="333333"/>
              </a:buClr>
              <a:buFont typeface="WingDings"/>
              <a:buChar char=""/>
            </a:pPr>
            <a:r>
              <a:rPr lang="en-GB" sz="2000" dirty="0">
                <a:solidFill>
                  <a:srgbClr val="333333"/>
                </a:solidFill>
                <a:latin typeface="Calibri Light"/>
                <a:ea typeface="Verdana" pitchFamily="34" charset="0"/>
                <a:cs typeface="Verdana" pitchFamily="34" charset="0"/>
              </a:rPr>
              <a:t>It was </a:t>
            </a:r>
            <a:r>
              <a:rPr lang="en-GB" sz="2000" dirty="0">
                <a:solidFill>
                  <a:srgbClr val="333333"/>
                </a:solidFill>
                <a:latin typeface="Calibri Light"/>
                <a:ea typeface="ＭＳ Ｐゴシック"/>
              </a:rPr>
              <a:t>painted by Professor </a:t>
            </a:r>
            <a:r>
              <a:rPr lang="en-GB" sz="2000" dirty="0" err="1">
                <a:solidFill>
                  <a:srgbClr val="333333"/>
                </a:solidFill>
                <a:latin typeface="Calibri Light"/>
                <a:ea typeface="ＭＳ Ｐゴシック"/>
              </a:rPr>
              <a:t>Dr.</a:t>
            </a:r>
            <a:r>
              <a:rPr lang="en-GB" sz="2000" dirty="0">
                <a:solidFill>
                  <a:srgbClr val="333333"/>
                </a:solidFill>
                <a:latin typeface="Calibri Light"/>
                <a:ea typeface="ＭＳ Ｐゴシック"/>
              </a:rPr>
              <a:t> Steffen Moritz at the age of 16:</a:t>
            </a:r>
          </a:p>
          <a:p>
            <a:pPr marL="558863" lvl="2" indent="-34290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He is a psychologist and head of the research group “Clinical Neuropsychology” in the Department of Psychiatry at the University Hospital Hamburg Eppendorf.</a:t>
            </a:r>
          </a:p>
          <a:p>
            <a:pPr marL="558863" lvl="2" indent="-34290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Steffen Moritz never underwent psychiatric treatment.</a:t>
            </a:r>
          </a:p>
          <a:p>
            <a:endParaRPr lang="en-GB" sz="20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14</a:t>
            </a:fld>
            <a:endParaRPr lang="de-DE">
              <a:latin typeface="Calibri Light"/>
            </a:endParaRPr>
          </a:p>
        </p:txBody>
      </p:sp>
      <p:pic>
        <p:nvPicPr>
          <p:cNvPr id="7" name="Grafik 3" descr="Bild_Steffen.jpg"/>
          <p:cNvPicPr>
            <a:picLocks noChangeAspect="1"/>
          </p:cNvPicPr>
          <p:nvPr/>
        </p:nvPicPr>
        <p:blipFill>
          <a:blip r:embed="rId2" cstate="print"/>
          <a:srcRect/>
          <a:stretch>
            <a:fillRect/>
          </a:stretch>
        </p:blipFill>
        <p:spPr bwMode="auto">
          <a:xfrm>
            <a:off x="7688662"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Vincent van Gogh</a:t>
            </a:r>
          </a:p>
        </p:txBody>
      </p:sp>
      <p:sp>
        <p:nvSpPr>
          <p:cNvPr id="38914" name="Inhaltsplatzhalter 2"/>
          <p:cNvSpPr>
            <a:spLocks noGrp="1"/>
          </p:cNvSpPr>
          <p:nvPr>
            <p:ph idx="1"/>
          </p:nvPr>
        </p:nvSpPr>
        <p:spPr>
          <a:xfrm>
            <a:off x="411480" y="2203704"/>
            <a:ext cx="5669280" cy="4491038"/>
          </a:xfrm>
        </p:spPr>
        <p:txBody>
          <a:bodyPr/>
          <a:lstStyle/>
          <a:p>
            <a:pPr marL="342900" indent="-342900">
              <a:buClr>
                <a:srgbClr val="333333"/>
              </a:buClr>
              <a:buFont typeface="WingDings"/>
              <a:buChar char=""/>
            </a:pPr>
            <a:r>
              <a:rPr lang="en-GB" sz="2000" dirty="0">
                <a:solidFill>
                  <a:srgbClr val="333333"/>
                </a:solidFill>
                <a:latin typeface="Calibri Light"/>
                <a:ea typeface="ＭＳ Ｐゴシック"/>
              </a:rPr>
              <a:t>The painting “Park of Saint-Paul Hospital” is worth about €25 million. </a:t>
            </a:r>
          </a:p>
          <a:p>
            <a:pPr marL="342900" indent="-342900">
              <a:buClr>
                <a:srgbClr val="333333"/>
              </a:buClr>
              <a:buFont typeface="WingDings"/>
              <a:buChar char=""/>
            </a:pPr>
            <a:r>
              <a:rPr lang="en-GB" sz="2000" dirty="0">
                <a:solidFill>
                  <a:srgbClr val="333333"/>
                </a:solidFill>
                <a:latin typeface="Calibri Light"/>
                <a:ea typeface="ＭＳ Ｐゴシック"/>
              </a:rPr>
              <a:t>Van Gogh painted it in 1889 during his hospitalization in the Saint-Paul Psychiatric Hospital in France:</a:t>
            </a:r>
          </a:p>
          <a:p>
            <a:pPr marL="558863" lvl="2" indent="-34290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Van Gogh had heavy mood swings, self-injurious tendencies, anxiety, delusions, and hallucinations.</a:t>
            </a:r>
          </a:p>
          <a:p>
            <a:pPr marL="558863" lvl="2" indent="-34290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From today's perspective he would probably be diagnosed with psychosis or bipolar disorder.</a:t>
            </a:r>
          </a:p>
          <a:p>
            <a:endParaRPr lang="en-GB" sz="20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15</a:t>
            </a:fld>
            <a:endParaRPr lang="de-DE">
              <a:latin typeface="Calibri Light"/>
            </a:endParaRPr>
          </a:p>
        </p:txBody>
      </p:sp>
      <p:pic>
        <p:nvPicPr>
          <p:cNvPr id="7" name="Grafik 23" descr="img136112.jpg"/>
          <p:cNvPicPr>
            <a:picLocks noChangeAspect="1"/>
          </p:cNvPicPr>
          <p:nvPr/>
        </p:nvPicPr>
        <p:blipFill>
          <a:blip r:embed="rId2" cstate="print"/>
          <a:srcRect/>
          <a:stretch>
            <a:fillRect/>
          </a:stretch>
        </p:blipFill>
        <p:spPr bwMode="auto">
          <a:xfrm>
            <a:off x="7496147"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Ringo Starr (Drummer of the Beatles)</a:t>
            </a:r>
            <a:endParaRPr lang="de-DE" sz="3600">
              <a:latin typeface="Calibri Light"/>
            </a:endParaRPr>
          </a:p>
        </p:txBody>
      </p:sp>
      <p:sp>
        <p:nvSpPr>
          <p:cNvPr id="39938" name="Inhaltsplatzhalter 2"/>
          <p:cNvSpPr>
            <a:spLocks noGrp="1"/>
          </p:cNvSpPr>
          <p:nvPr>
            <p:ph idx="1"/>
          </p:nvPr>
        </p:nvSpPr>
        <p:spPr>
          <a:xfrm>
            <a:off x="411480" y="2203704"/>
            <a:ext cx="5669280" cy="4491038"/>
          </a:xfrm>
        </p:spPr>
        <p:txBody>
          <a:bodyPr/>
          <a:lstStyle/>
          <a:p>
            <a:pPr marL="342900" indent="-342900">
              <a:buClr>
                <a:srgbClr val="333333"/>
              </a:buClr>
              <a:buFont typeface="WingDings"/>
              <a:buChar char=""/>
            </a:pPr>
            <a:r>
              <a:rPr lang="en-GB" sz="2000" dirty="0">
                <a:solidFill>
                  <a:srgbClr val="333333"/>
                </a:solidFill>
                <a:latin typeface="Calibri Light"/>
                <a:ea typeface="ＭＳ Ｐゴシック"/>
              </a:rPr>
              <a:t>Ringo Starr, who became famous as the drummer of the Beatles, has also been painting since 2005:</a:t>
            </a:r>
          </a:p>
          <a:p>
            <a:pPr marL="342900" lvl="1" indent="-34290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The painting “Timberland” was completed in 2013.</a:t>
            </a:r>
          </a:p>
          <a:p>
            <a:pPr marL="342900" lvl="1" indent="-34290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His paintings sell for thousands of dollars.</a:t>
            </a:r>
          </a:p>
          <a:p>
            <a:pPr marL="342900" lvl="1" indent="-342900">
              <a:spcBef>
                <a:spcPts val="1999"/>
              </a:spcBef>
              <a:spcAft>
                <a:spcPts val="0"/>
              </a:spcAft>
              <a:buClr>
                <a:srgbClr val="333333"/>
              </a:buClr>
              <a:buFont typeface="WingDings"/>
              <a:buChar char=""/>
            </a:pPr>
            <a:r>
              <a:rPr lang="en-GB" sz="2000" dirty="0">
                <a:solidFill>
                  <a:srgbClr val="333333"/>
                </a:solidFill>
                <a:latin typeface="Calibri Light"/>
                <a:ea typeface="ＭＳ Ｐゴシック"/>
              </a:rPr>
              <a:t>As far as we know, Ringo Starr never had a psychiatric disorder.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16</a:t>
            </a:fld>
            <a:endParaRPr lang="de-DE">
              <a:latin typeface="Calibri Light"/>
            </a:endParaRPr>
          </a:p>
        </p:txBody>
      </p:sp>
      <p:pic>
        <p:nvPicPr>
          <p:cNvPr id="7" name="Grafik 3"/>
          <p:cNvPicPr>
            <a:picLocks noChangeAspect="1"/>
          </p:cNvPicPr>
          <p:nvPr/>
        </p:nvPicPr>
        <p:blipFill>
          <a:blip r:embed="rId2"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First conclusion</a:t>
            </a:r>
          </a:p>
        </p:txBody>
      </p:sp>
      <p:sp>
        <p:nvSpPr>
          <p:cNvPr id="40962" name="Inhaltsplatzhalter 2"/>
          <p:cNvSpPr>
            <a:spLocks noGrp="1"/>
          </p:cNvSpPr>
          <p:nvPr>
            <p:ph idx="1"/>
          </p:nvPr>
        </p:nvSpPr>
        <p:spPr/>
        <p:txBody>
          <a:bodyPr/>
          <a:lstStyle/>
          <a:p>
            <a:pPr marL="342900" indent="-342900">
              <a:buClr>
                <a:srgbClr val="333333"/>
              </a:buClr>
              <a:buFont typeface="WingDings"/>
              <a:buChar char=""/>
            </a:pPr>
            <a:r>
              <a:rPr lang="en-GB" sz="2400" dirty="0">
                <a:solidFill>
                  <a:srgbClr val="333333"/>
                </a:solidFill>
                <a:latin typeface="Calibri Light"/>
                <a:ea typeface="ＭＳ Ｐゴシック"/>
              </a:rPr>
              <a:t>Being mentally ill does not mean you are unable to do meaningful and valuable things.</a:t>
            </a:r>
          </a:p>
          <a:p>
            <a:pPr marL="342900" indent="-342900">
              <a:buClr>
                <a:srgbClr val="333333"/>
              </a:buClr>
              <a:buFont typeface="WingDings"/>
              <a:buChar char=""/>
            </a:pPr>
            <a:r>
              <a:rPr lang="en-GB" sz="2400" dirty="0">
                <a:solidFill>
                  <a:srgbClr val="333333"/>
                </a:solidFill>
                <a:latin typeface="Calibri Light"/>
                <a:ea typeface="ＭＳ Ｐゴシック"/>
              </a:rPr>
              <a:t>Mental illness can inspire as well as inhibit creativity. </a:t>
            </a:r>
          </a:p>
          <a:p>
            <a:pPr marL="342900" indent="-342900">
              <a:buClr>
                <a:srgbClr val="333333"/>
              </a:buClr>
              <a:buFont typeface="WingDings"/>
              <a:buChar char=""/>
            </a:pPr>
            <a:r>
              <a:rPr lang="en-GB" sz="2400" dirty="0">
                <a:solidFill>
                  <a:srgbClr val="333333"/>
                </a:solidFill>
                <a:latin typeface="Calibri Light"/>
                <a:ea typeface="ＭＳ Ｐゴシック"/>
              </a:rPr>
              <a:t>Geniuses like Van Gogh, whose creativity was never recognised during his lifetime, may have suffered from mental disorders. </a:t>
            </a:r>
          </a:p>
          <a:p>
            <a:pPr marL="342900" indent="-342900">
              <a:buClr>
                <a:srgbClr val="333333"/>
              </a:buClr>
              <a:buFont typeface="WingDings"/>
              <a:buChar char=""/>
            </a:pPr>
            <a:r>
              <a:rPr lang="en-GB" sz="2400" dirty="0">
                <a:solidFill>
                  <a:srgbClr val="333333"/>
                </a:solidFill>
                <a:latin typeface="Calibri Light"/>
                <a:ea typeface="ＭＳ Ｐゴシック"/>
              </a:rPr>
              <a:t>Some mentally ill artists can even live through their art (like Edvard Munch).</a:t>
            </a:r>
          </a:p>
          <a:p>
            <a:endParaRPr lang="en-GB" sz="24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17</a:t>
            </a:fld>
            <a:endParaRPr 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First conclusion</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GB" sz="2400" dirty="0">
                <a:solidFill>
                  <a:srgbClr val="333333"/>
                </a:solidFill>
                <a:latin typeface="Calibri Light"/>
                <a:ea typeface="Verdana" pitchFamily="34" charset="0"/>
                <a:cs typeface="Verdana" pitchFamily="34" charset="0"/>
              </a:rPr>
              <a:t>It is not possible to tell from a painting whether the painter is mentally ill or not. </a:t>
            </a:r>
          </a:p>
          <a:p>
            <a:pPr marL="342900" lvl="1" indent="-342900">
              <a:spcBef>
                <a:spcPts val="1999"/>
              </a:spcBef>
              <a:spcAft>
                <a:spcPts val="0"/>
              </a:spcAft>
              <a:buClr>
                <a:srgbClr val="333333"/>
              </a:buClr>
              <a:buFont typeface="WingDings"/>
              <a:buChar char=""/>
              <a:tabLst>
                <a:tab pos="84138" algn="l"/>
              </a:tabLst>
              <a:defRPr/>
            </a:pPr>
            <a:r>
              <a:rPr lang="en-GB" sz="2400" dirty="0">
                <a:solidFill>
                  <a:srgbClr val="333333"/>
                </a:solidFill>
                <a:latin typeface="Calibri Light"/>
                <a:ea typeface="Verdana" pitchFamily="34" charset="0"/>
                <a:cs typeface="Verdana" pitchFamily="34" charset="0"/>
              </a:rPr>
              <a:t>The same is true of appearances: You cannot tell whether or not someone has a mental problem based on how they look. </a:t>
            </a:r>
            <a:endParaRPr lang="en-GB" sz="2400" b="1" u="sng" dirty="0">
              <a:solidFill>
                <a:srgbClr val="333333"/>
              </a:solidFill>
              <a:latin typeface="Calibri Light"/>
              <a:ea typeface="Verdana" pitchFamily="34" charset="0"/>
              <a:cs typeface="Verdana" pitchFamily="34" charset="0"/>
            </a:endParaRPr>
          </a:p>
          <a:p>
            <a:pPr>
              <a:defRPr/>
            </a:pPr>
            <a:endParaRPr lang="en-GB"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18</a:t>
            </a:fld>
            <a:endParaRPr lang="de-DE">
              <a:latin typeface="Calibri Light"/>
            </a:endParaRPr>
          </a:p>
        </p:txBody>
      </p:sp>
    </p:spTree>
    <p:extLst>
      <p:ext uri="{BB962C8B-B14F-4D97-AF65-F5344CB8AC3E}">
        <p14:creationId xmlns:p14="http://schemas.microsoft.com/office/powerpoint/2010/main" val="3927512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First conclusion</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It is not possible to tell from a painting whether the painter is mentally ill or not. </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latin typeface="Calibri Light"/>
                <a:ea typeface="Verdana" pitchFamily="34" charset="0"/>
                <a:cs typeface="Verdana" pitchFamily="34" charset="0"/>
              </a:rPr>
              <a:t>The same is true of appearances: You cannot tell whether or not someone has a mental problem based on how they look. </a:t>
            </a:r>
            <a:endParaRPr lang="de-DE" sz="2400" strike="sngStrike" dirty="0">
              <a:solidFill>
                <a:srgbClr val="333333"/>
              </a:solidFill>
              <a:latin typeface="Calibri Light"/>
              <a:ea typeface="Verdana" pitchFamily="34" charset="0"/>
              <a:cs typeface="Verdana" pitchFamily="34" charset="0"/>
            </a:endParaRPr>
          </a:p>
          <a:p>
            <a:pPr marL="342900" lvl="1" indent="-342900">
              <a:spcBef>
                <a:spcPts val="1999"/>
              </a:spcBef>
              <a:spcAft>
                <a:spcPts val="0"/>
              </a:spcAft>
              <a:buClr>
                <a:srgbClr val="333333"/>
              </a:buClr>
              <a:buFont typeface="WingDings"/>
              <a:buChar char=""/>
              <a:tabLst>
                <a:tab pos="84138" algn="l"/>
              </a:tabLst>
              <a:defRPr/>
            </a:pPr>
            <a:r>
              <a:rPr lang="de-DE" sz="2400" dirty="0">
                <a:solidFill>
                  <a:srgbClr val="333333"/>
                </a:solidFill>
                <a:latin typeface="Calibri Light"/>
                <a:ea typeface="Verdana" pitchFamily="34" charset="0"/>
                <a:cs typeface="Verdana" pitchFamily="34" charset="0"/>
              </a:rPr>
              <a:t>Points </a:t>
            </a:r>
            <a:r>
              <a:rPr lang="de-DE" sz="2400" dirty="0" err="1">
                <a:solidFill>
                  <a:srgbClr val="333333"/>
                </a:solidFill>
                <a:latin typeface="Calibri Light"/>
                <a:ea typeface="Verdana" pitchFamily="34" charset="0"/>
                <a:cs typeface="Verdana" pitchFamily="34" charset="0"/>
              </a:rPr>
              <a:t>to</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ponder</a:t>
            </a:r>
            <a:r>
              <a:rPr lang="de-DE" sz="2400" dirty="0">
                <a:solidFill>
                  <a:srgbClr val="333333"/>
                </a:solidFill>
                <a:latin typeface="Calibri Light"/>
                <a:ea typeface="Verdana" pitchFamily="34" charset="0"/>
                <a:cs typeface="Verdana" pitchFamily="34" charset="0"/>
              </a:rPr>
              <a:t>: </a:t>
            </a:r>
            <a:br>
              <a:rPr lang="de-DE" sz="2400" dirty="0">
                <a:solidFill>
                  <a:srgbClr val="333333"/>
                </a:solidFill>
                <a:latin typeface="Calibri Light"/>
                <a:ea typeface="Verdana" pitchFamily="34" charset="0"/>
                <a:cs typeface="Verdana" pitchFamily="34" charset="0"/>
              </a:rPr>
            </a:br>
            <a:r>
              <a:rPr lang="en-US" sz="2400" dirty="0">
                <a:solidFill>
                  <a:srgbClr val="333333"/>
                </a:solidFill>
                <a:latin typeface="Calibri Light"/>
                <a:ea typeface="Verdana" pitchFamily="34" charset="0"/>
                <a:cs typeface="Verdana" pitchFamily="34" charset="0"/>
              </a:rPr>
              <a:t>Many of the greatest works of art have been created by people living with a mental illness.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Does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this</a:t>
            </a:r>
            <a:r>
              <a:rPr lang="de-DE" sz="2400" dirty="0">
                <a:solidFill>
                  <a:srgbClr val="333333"/>
                </a:solidFill>
                <a:latin typeface="Calibri Light"/>
                <a:ea typeface="Verdana" pitchFamily="34" charset="0"/>
                <a:cs typeface="Verdana" pitchFamily="34" charset="0"/>
              </a:rPr>
              <a:t> </a:t>
            </a:r>
            <a:r>
              <a:rPr lang="en-US" sz="2400" dirty="0">
                <a:solidFill>
                  <a:srgbClr val="333333"/>
                </a:solidFill>
                <a:latin typeface="Calibri Light"/>
                <a:ea typeface="Verdana" pitchFamily="34" charset="0"/>
                <a:cs typeface="Verdana" pitchFamily="34" charset="0"/>
              </a:rPr>
              <a:t>reduce the value of their art?</a:t>
            </a:r>
            <a:endParaRPr lang="de-DE" sz="2400" b="1" u="sng" dirty="0">
              <a:solidFill>
                <a:srgbClr val="333333"/>
              </a:solidFill>
              <a:latin typeface="Calibri Light"/>
              <a:ea typeface="Verdana" pitchFamily="34" charset="0"/>
              <a:cs typeface="Verdana" pitchFamily="34" charset="0"/>
            </a:endParaRPr>
          </a:p>
          <a:p>
            <a:pPr>
              <a:defRPr/>
            </a:pP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19</a:t>
            </a:fld>
            <a:endParaRPr lang="de-DE">
              <a:latin typeface="Calibri Light"/>
            </a:endParaRPr>
          </a:p>
        </p:txBody>
      </p:sp>
    </p:spTree>
    <p:extLst>
      <p:ext uri="{BB962C8B-B14F-4D97-AF65-F5344CB8AC3E}">
        <p14:creationId xmlns:p14="http://schemas.microsoft.com/office/powerpoint/2010/main" val="13422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First conclusion</a:t>
            </a:r>
          </a:p>
        </p:txBody>
      </p:sp>
      <p:sp>
        <p:nvSpPr>
          <p:cNvPr id="3" name="Inhaltsplatzhalter 2"/>
          <p:cNvSpPr>
            <a:spLocks noGrp="1"/>
          </p:cNvSpPr>
          <p:nvPr>
            <p:ph idx="1"/>
          </p:nvPr>
        </p:nvSpPr>
        <p:spPr>
          <a:extLst>
            <a:ext uri="{FAA26D3D-D897-4be2-8F04-BA451C77F1D7}"/>
          </a:extLst>
        </p:spPr>
        <p:txBody>
          <a:bodyPr/>
          <a:lstStyle/>
          <a:p>
            <a:pPr marL="342900" lvl="1" indent="-342900">
              <a:spcBef>
                <a:spcPts val="1999"/>
              </a:spcBef>
              <a:spcAft>
                <a:spcPts val="0"/>
              </a:spcAft>
              <a:buClr>
                <a:srgbClr val="333333"/>
              </a:buClr>
              <a:buFont typeface="WingDings"/>
              <a:buChar char=""/>
              <a:tabLst>
                <a:tab pos="84138" algn="l"/>
              </a:tabLst>
              <a:defRPr/>
            </a:pPr>
            <a:r>
              <a:rPr lang="en-GB" sz="2400" dirty="0">
                <a:solidFill>
                  <a:srgbClr val="333333"/>
                </a:solidFill>
                <a:latin typeface="Calibri Light"/>
                <a:ea typeface="Verdana" pitchFamily="34" charset="0"/>
                <a:cs typeface="Verdana" pitchFamily="34" charset="0"/>
              </a:rPr>
              <a:t>It is not possible to tell from a painting whether the painter is mentally ill or not. </a:t>
            </a:r>
          </a:p>
          <a:p>
            <a:pPr marL="342900" lvl="1" indent="-342900">
              <a:spcBef>
                <a:spcPts val="1999"/>
              </a:spcBef>
              <a:spcAft>
                <a:spcPts val="0"/>
              </a:spcAft>
              <a:buClr>
                <a:srgbClr val="333333"/>
              </a:buClr>
              <a:buFont typeface="WingDings"/>
              <a:buChar char=""/>
              <a:tabLst>
                <a:tab pos="84138" algn="l"/>
              </a:tabLst>
              <a:defRPr/>
            </a:pPr>
            <a:r>
              <a:rPr lang="en-GB" sz="2400" dirty="0">
                <a:solidFill>
                  <a:srgbClr val="333333"/>
                </a:solidFill>
                <a:latin typeface="Calibri Light"/>
                <a:ea typeface="Verdana" pitchFamily="34" charset="0"/>
                <a:cs typeface="Verdana" pitchFamily="34" charset="0"/>
              </a:rPr>
              <a:t>The same is true of appearances: You cannot tell whether or not someone has a mental problem based on how they look. </a:t>
            </a:r>
            <a:endParaRPr lang="en-GB" sz="2400" strike="sngStrike" dirty="0">
              <a:solidFill>
                <a:srgbClr val="333333"/>
              </a:solidFill>
              <a:latin typeface="Calibri Light"/>
              <a:ea typeface="Verdana" pitchFamily="34" charset="0"/>
              <a:cs typeface="Verdana" pitchFamily="34" charset="0"/>
            </a:endParaRPr>
          </a:p>
          <a:p>
            <a:pPr marL="342900" lvl="1" indent="-342900">
              <a:spcBef>
                <a:spcPts val="1999"/>
              </a:spcBef>
              <a:spcAft>
                <a:spcPts val="0"/>
              </a:spcAft>
              <a:buClr>
                <a:srgbClr val="333333"/>
              </a:buClr>
              <a:buFont typeface="WingDings"/>
              <a:buChar char=""/>
              <a:tabLst>
                <a:tab pos="84138" algn="l"/>
              </a:tabLst>
              <a:defRPr/>
            </a:pPr>
            <a:r>
              <a:rPr lang="en-GB" sz="2400" dirty="0">
                <a:solidFill>
                  <a:srgbClr val="333333"/>
                </a:solidFill>
                <a:latin typeface="Calibri Light"/>
                <a:ea typeface="Verdana" pitchFamily="34" charset="0"/>
                <a:cs typeface="Verdana" pitchFamily="34" charset="0"/>
              </a:rPr>
              <a:t>Points to ponder: </a:t>
            </a:r>
            <a:br>
              <a:rPr lang="en-GB" sz="2400" dirty="0">
                <a:solidFill>
                  <a:srgbClr val="333333"/>
                </a:solidFill>
                <a:latin typeface="Calibri Light"/>
                <a:ea typeface="Verdana" pitchFamily="34" charset="0"/>
                <a:cs typeface="Verdana" pitchFamily="34" charset="0"/>
              </a:rPr>
            </a:br>
            <a:r>
              <a:rPr lang="en-GB" sz="2400" dirty="0">
                <a:solidFill>
                  <a:srgbClr val="333333"/>
                </a:solidFill>
                <a:latin typeface="Calibri Light"/>
                <a:ea typeface="Verdana" pitchFamily="34" charset="0"/>
                <a:cs typeface="Verdana" pitchFamily="34" charset="0"/>
              </a:rPr>
              <a:t>Many of the greatest works of art have been created by people living with a mental illness. Does this reduce the value of their art? </a:t>
            </a:r>
            <a:endParaRPr lang="en-GB" sz="2400" dirty="0">
              <a:solidFill>
                <a:srgbClr val="333333"/>
              </a:solidFill>
              <a:latin typeface="Calibri Light"/>
            </a:endParaRPr>
          </a:p>
          <a:p>
            <a:pPr lvl="1" algn="ctr">
              <a:spcBef>
                <a:spcPts val="1999"/>
              </a:spcBef>
              <a:spcAft>
                <a:spcPts val="0"/>
              </a:spcAft>
              <a:tabLst>
                <a:tab pos="84138" algn="l"/>
              </a:tabLst>
              <a:defRPr/>
            </a:pPr>
            <a:r>
              <a:rPr lang="en-GB" sz="2400" b="1" u="sng" dirty="0">
                <a:solidFill>
                  <a:srgbClr val="004992"/>
                </a:solidFill>
                <a:latin typeface="Calibri Light"/>
                <a:ea typeface="Verdana" pitchFamily="34" charset="0"/>
                <a:cs typeface="Verdana" pitchFamily="34" charset="0"/>
              </a:rPr>
              <a:t>Not at all!</a:t>
            </a:r>
          </a:p>
          <a:p>
            <a:pPr lvl="1">
              <a:spcBef>
                <a:spcPts val="1999"/>
              </a:spcBef>
              <a:spcAft>
                <a:spcPts val="0"/>
              </a:spcAft>
              <a:tabLst>
                <a:tab pos="84138" algn="l"/>
              </a:tabLst>
              <a:defRPr/>
            </a:pPr>
            <a:endParaRPr lang="en-GB" sz="2400" b="1" u="sng" dirty="0">
              <a:solidFill>
                <a:srgbClr val="333333"/>
              </a:solidFill>
              <a:latin typeface="Calibri Light"/>
              <a:ea typeface="Verdana" pitchFamily="34" charset="0"/>
              <a:cs typeface="Verdana" pitchFamily="34" charset="0"/>
            </a:endParaRPr>
          </a:p>
          <a:p>
            <a:pPr>
              <a:defRPr/>
            </a:pPr>
            <a:endParaRPr lang="en-GB"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20</a:t>
            </a:fld>
            <a:endParaRPr lang="de-DE">
              <a:latin typeface="Calibri Light"/>
            </a:endParaRPr>
          </a:p>
        </p:txBody>
      </p:sp>
    </p:spTree>
    <p:extLst>
      <p:ext uri="{BB962C8B-B14F-4D97-AF65-F5344CB8AC3E}">
        <p14:creationId xmlns:p14="http://schemas.microsoft.com/office/powerpoint/2010/main" val="1378162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4" name="Content Placeholder 3"/>
          <p:cNvSpPr>
            <a:spLocks noGrp="1"/>
          </p:cNvSpPr>
          <p:nvPr>
            <p:ph idx="1"/>
          </p:nvPr>
        </p:nvSpPr>
        <p:spPr/>
        <p:txBody>
          <a:bodyPr/>
          <a:lstStyle/>
          <a:p>
            <a:pPr lvl="0" algn="ctr" defTabSz="914400" eaLnBrk="0" fontAlgn="base" hangingPunct="0">
              <a:buClr>
                <a:srgbClr val="006699"/>
              </a:buClr>
              <a:tabLst>
                <a:tab pos="84138" algn="l"/>
              </a:tabLst>
              <a:defRPr/>
            </a:pPr>
            <a:r>
              <a:rPr lang="en-US" sz="2400" dirty="0">
                <a:solidFill>
                  <a:srgbClr val="004992"/>
                </a:solidFill>
                <a:latin typeface="Calibri Light"/>
                <a:ea typeface="ＭＳ Ｐゴシック" charset="0"/>
              </a:rPr>
              <a:t>How many people are mentally ill?</a:t>
            </a:r>
          </a:p>
          <a:p>
            <a:pPr lvl="0" algn="ctr" defTabSz="914400" eaLnBrk="0" fontAlgn="base" hangingPunct="0">
              <a:buClr>
                <a:srgbClr val="006699"/>
              </a:buClr>
              <a:tabLst>
                <a:tab pos="84138" algn="l"/>
              </a:tabLst>
              <a:defRPr/>
            </a:pPr>
            <a:endParaRPr lang="de-DE" sz="2400" kern="0" dirty="0">
              <a:solidFill>
                <a:srgbClr val="004992"/>
              </a:solidFill>
              <a:latin typeface="Calibri Light"/>
              <a:ea typeface="Verdana" pitchFamily="34" charset="0"/>
              <a:cs typeface="Verdana" pitchFamily="34" charset="0"/>
            </a:endParaRPr>
          </a:p>
          <a:p>
            <a:pPr lvl="0" algn="ctr" defTabSz="914400" eaLnBrk="0" fontAlgn="base" hangingPunct="0">
              <a:buClr>
                <a:srgbClr val="006699"/>
              </a:buClr>
              <a:tabLst>
                <a:tab pos="84138" algn="l"/>
              </a:tabLst>
              <a:defRPr/>
            </a:pPr>
            <a:r>
              <a:rPr lang="de-DE" sz="2400" dirty="0">
                <a:solidFill>
                  <a:srgbClr val="333333"/>
                </a:solidFill>
                <a:latin typeface="Calibri Light"/>
                <a:ea typeface="ＭＳ Ｐゴシック" charset="0"/>
              </a:rPr>
              <a:t>What do you think?</a:t>
            </a:r>
            <a:br>
              <a:rPr lang="de-DE" sz="2400" kern="0" dirty="0">
                <a:solidFill>
                  <a:srgbClr val="333333"/>
                </a:solidFill>
                <a:latin typeface="Calibri Light"/>
                <a:ea typeface="ＭＳ Ｐゴシック" charset="0"/>
              </a:rPr>
            </a:br>
            <a:endParaRPr lang="de-DE" sz="2400" kern="0" dirty="0">
              <a:solidFill>
                <a:srgbClr val="333333"/>
              </a:solidFill>
              <a:latin typeface="Calibri Light"/>
              <a:ea typeface="ＭＳ Ｐゴシック" charset="0"/>
            </a:endParaRPr>
          </a:p>
          <a:p>
            <a:pPr algn="ct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21</a:t>
            </a:fld>
            <a:endParaRPr 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5" name="Content Placeholder 4"/>
          <p:cNvSpPr>
            <a:spLocks noGrp="1"/>
          </p:cNvSpPr>
          <p:nvPr>
            <p:ph idx="1"/>
          </p:nvPr>
        </p:nvSpPr>
        <p:spPr>
          <a:xfrm>
            <a:off x="408955" y="2204864"/>
            <a:ext cx="11340000" cy="4248000"/>
          </a:xfrm>
        </p:spPr>
        <p:txBody>
          <a:bodyPr/>
          <a:lstStyle/>
          <a:p>
            <a:pPr lvl="0" defTabSz="914400" eaLnBrk="0" fontAlgn="base" hangingPunct="0">
              <a:buClr>
                <a:srgbClr val="006699"/>
              </a:buClr>
              <a:tabLst>
                <a:tab pos="84138" algn="l"/>
              </a:tabLst>
            </a:pPr>
            <a:r>
              <a:rPr lang="en-US" sz="2400" dirty="0">
                <a:solidFill>
                  <a:srgbClr val="004992"/>
                </a:solidFill>
                <a:latin typeface="Calibri Light"/>
                <a:ea typeface="ＭＳ Ｐゴシック"/>
              </a:rPr>
              <a:t>How many people are mentally ill (data from Germany)?</a:t>
            </a:r>
            <a:br>
              <a:rPr lang="de-DE" sz="2400" dirty="0">
                <a:solidFill>
                  <a:srgbClr val="004992"/>
                </a:solidFill>
                <a:latin typeface="Calibri Light"/>
                <a:ea typeface="ＭＳ Ｐゴシック"/>
              </a:rPr>
            </a:br>
            <a:endParaRPr lang="de-DE" sz="2400" dirty="0">
              <a:solidFill>
                <a:srgbClr val="004992"/>
              </a:solidFill>
              <a:latin typeface="Calibri Light"/>
              <a:ea typeface="ＭＳ Ｐゴシック"/>
            </a:endParaRPr>
          </a:p>
          <a:p>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22</a:t>
            </a:fld>
            <a:endParaRPr lang="de-DE">
              <a:latin typeface="Calibri Light"/>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nvGraphicFramePr>
        <p:xfrm>
          <a:off x="408955" y="2852936"/>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dirty="0">
                          <a:solidFill>
                            <a:srgbClr val="333333"/>
                          </a:solidFill>
                          <a:latin typeface="Calibri Light"/>
                          <a:ea typeface="Verdana" pitchFamily="34" charset="0"/>
                          <a:cs typeface="Verdana" pitchFamily="34" charset="0"/>
                        </a:rPr>
                        <a:t>Proportion of the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27.7%</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dirty="0">
                          <a:solidFill>
                            <a:srgbClr val="333333"/>
                          </a:solidFill>
                          <a:latin typeface="Calibri Light"/>
                          <a:ea typeface="Verdana" pitchFamily="34" charset="0"/>
                          <a:cs typeface="Verdana" pitchFamily="34" charset="0"/>
                        </a:rPr>
                        <a:t>Anxiety disorders (most common mental disorder, e.g. social phobia)</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15.3%</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Affective disorders (e.g. depression)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9.3%</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de-DE" sz="1800" b="0" dirty="0">
                          <a:solidFill>
                            <a:srgbClr val="333333"/>
                          </a:solidFill>
                          <a:latin typeface="Calibri Light"/>
                          <a:ea typeface="Verdana" pitchFamily="34" charset="0"/>
                          <a:cs typeface="Verdana" pitchFamily="34" charset="0"/>
                        </a:rPr>
                        <a:t>Psychosis (all forms of psychosis, e.g. schizophrenia)</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2.6%</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dirty="0">
                          <a:solidFill>
                            <a:srgbClr val="333333"/>
                          </a:solidFill>
                          <a:latin typeface="Calibri Light"/>
                          <a:ea typeface="Verdana" pitchFamily="34" charset="0"/>
                          <a:cs typeface="Verdana" pitchFamily="34" charset="0"/>
                        </a:rPr>
                        <a:t>Percentage of subgroup, who were diagnosed with multiple mental disorders in this time-frame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408955" y="5229200"/>
            <a:ext cx="11376000" cy="852221"/>
          </a:xfrm>
          <a:prstGeom prst="rect">
            <a:avLst/>
          </a:prstGeom>
        </p:spPr>
        <p:txBody>
          <a:bodyPr>
            <a:spAutoFit/>
          </a:bodyPr>
          <a:lstStyle/>
          <a:p>
            <a:pPr>
              <a:lnSpc>
                <a:spcPct val="105000"/>
              </a:lnSpc>
              <a:spcBef>
                <a:spcPts val="1999"/>
              </a:spcBef>
            </a:pPr>
            <a:r>
              <a:rPr lang="en-US" sz="2400" dirty="0">
                <a:solidFill>
                  <a:srgbClr val="333333"/>
                </a:solidFill>
                <a:latin typeface="Calibri Light"/>
              </a:rPr>
              <a:t>If you consider people who suffer from individual symptoms of mental disorders without showing the full picture, the numbers are much higher.</a:t>
            </a:r>
            <a:r>
              <a:rPr lang="de-DE" sz="2400" dirty="0">
                <a:solidFill>
                  <a:srgbClr val="333333"/>
                </a:solidFill>
                <a:latin typeface="Calibri Light"/>
              </a:rPr>
              <a:t> </a:t>
            </a:r>
            <a:endParaRPr lang="en-US" sz="2400" dirty="0">
              <a:solidFill>
                <a:srgbClr val="333333"/>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Is it “normal” to have mental problems?</a:t>
            </a:r>
            <a:endParaRPr lang="de-DE" sz="3600" dirty="0">
              <a:latin typeface="Calibri Light"/>
            </a:endParaRPr>
          </a:p>
        </p:txBody>
      </p:sp>
      <p:sp>
        <p:nvSpPr>
          <p:cNvPr id="5" name="Content Placeholder 4"/>
          <p:cNvSpPr>
            <a:spLocks noGrp="1"/>
          </p:cNvSpPr>
          <p:nvPr>
            <p:ph idx="1"/>
          </p:nvPr>
        </p:nvSpPr>
        <p:spPr>
          <a:xfrm>
            <a:off x="408955" y="2204864"/>
            <a:ext cx="11340000" cy="4248000"/>
          </a:xfrm>
        </p:spPr>
        <p:txBody>
          <a:bodyPr/>
          <a:lstStyle/>
          <a:p>
            <a:pPr lvl="0" defTabSz="914400" eaLnBrk="0" fontAlgn="base" hangingPunct="0">
              <a:buClr>
                <a:srgbClr val="006699"/>
              </a:buClr>
              <a:tabLst>
                <a:tab pos="84138" algn="l"/>
              </a:tabLst>
            </a:pPr>
            <a:r>
              <a:rPr lang="en-US" sz="2400" dirty="0">
                <a:solidFill>
                  <a:srgbClr val="004992"/>
                </a:solidFill>
                <a:latin typeface="Calibri Light"/>
                <a:ea typeface="ＭＳ Ｐゴシック"/>
              </a:rPr>
              <a:t>How many people in Canada are mentally ill?</a:t>
            </a:r>
          </a:p>
          <a:p>
            <a:pPr lvl="0" defTabSz="914400" eaLnBrk="0" fontAlgn="base" hangingPunct="0">
              <a:buClr>
                <a:srgbClr val="006699"/>
              </a:buClr>
              <a:tabLst>
                <a:tab pos="84138" algn="l"/>
              </a:tabLst>
            </a:pPr>
            <a:br>
              <a:rPr lang="de-DE" sz="2400" dirty="0">
                <a:solidFill>
                  <a:srgbClr val="004992"/>
                </a:solidFill>
                <a:latin typeface="Calibri Light"/>
                <a:ea typeface="ＭＳ Ｐゴシック"/>
              </a:rPr>
            </a:br>
            <a:endParaRPr lang="de-DE" sz="2400" dirty="0">
              <a:solidFill>
                <a:srgbClr val="004992"/>
              </a:solidFill>
              <a:latin typeface="Calibri Light"/>
              <a:ea typeface="ＭＳ Ｐゴシック"/>
            </a:endParaRPr>
          </a:p>
          <a:p>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23</a:t>
            </a:fld>
            <a:endParaRPr lang="de-DE">
              <a:latin typeface="Calibri Light"/>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nvGraphicFramePr>
        <p:xfrm>
          <a:off x="408955" y="2852936"/>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dirty="0">
                          <a:solidFill>
                            <a:srgbClr val="333333"/>
                          </a:solidFill>
                          <a:latin typeface="Calibri Light"/>
                          <a:ea typeface="Verdana" pitchFamily="34" charset="0"/>
                          <a:cs typeface="Verdana" pitchFamily="34" charset="0"/>
                        </a:rPr>
                        <a:t>Proportion of the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20%</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dirty="0">
                          <a:solidFill>
                            <a:srgbClr val="333333"/>
                          </a:solidFill>
                          <a:latin typeface="Calibri Light"/>
                          <a:ea typeface="Verdana" pitchFamily="34" charset="0"/>
                          <a:cs typeface="Verdana" pitchFamily="34" charset="0"/>
                        </a:rPr>
                        <a:t>Depression (most common mental disorder)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8%</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Schizophrenia / psychosis</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Rectangle 5"/>
          <p:cNvSpPr/>
          <p:nvPr/>
        </p:nvSpPr>
        <p:spPr>
          <a:xfrm>
            <a:off x="408955" y="5229200"/>
            <a:ext cx="11376000" cy="852221"/>
          </a:xfrm>
          <a:prstGeom prst="rect">
            <a:avLst/>
          </a:prstGeom>
        </p:spPr>
        <p:txBody>
          <a:bodyPr>
            <a:spAutoFit/>
          </a:bodyPr>
          <a:lstStyle/>
          <a:p>
            <a:pPr>
              <a:lnSpc>
                <a:spcPct val="105000"/>
              </a:lnSpc>
              <a:spcBef>
                <a:spcPts val="1999"/>
              </a:spcBef>
            </a:pPr>
            <a:r>
              <a:rPr lang="en-GB" sz="2400" dirty="0">
                <a:solidFill>
                  <a:srgbClr val="333333"/>
                </a:solidFill>
                <a:latin typeface="Calibri Light"/>
              </a:rPr>
              <a:t>If you consider people who suffer from individual symptoms of mental disorders without showing the full picture, the numbers are much higher. </a:t>
            </a:r>
          </a:p>
        </p:txBody>
      </p:sp>
    </p:spTree>
    <p:extLst>
      <p:ext uri="{BB962C8B-B14F-4D97-AF65-F5344CB8AC3E}">
        <p14:creationId xmlns:p14="http://schemas.microsoft.com/office/powerpoint/2010/main" val="2937815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GB" sz="3600">
                <a:latin typeface="Calibri Light"/>
              </a:rPr>
              <a:t>Special beliefs are not so uncommon ...</a:t>
            </a:r>
            <a:br>
              <a:rPr lang="en-GB" sz="3600">
                <a:latin typeface="Calibri Light"/>
              </a:rPr>
            </a:br>
            <a:r>
              <a:rPr lang="en-GB">
                <a:latin typeface="Calibri Light"/>
              </a:rPr>
              <a:t>Frequency of psychotic experience in the population</a:t>
            </a: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GB" sz="2400" dirty="0">
                <a:solidFill>
                  <a:srgbClr val="333333"/>
                </a:solidFill>
                <a:latin typeface="Calibri Light"/>
                <a:ea typeface="ＭＳ Ｐゴシック"/>
              </a:rPr>
              <a:t>Symptoms of psychosis (e.g., delusions) have long been considered rare and as a sign of a serious mental illness.</a:t>
            </a:r>
          </a:p>
          <a:p>
            <a:pPr marL="342900" lvl="0" indent="-342900" defTabSz="914400" eaLnBrk="0" fontAlgn="base" hangingPunct="0">
              <a:buClr>
                <a:srgbClr val="333333"/>
              </a:buClr>
              <a:buFont typeface="WingDings"/>
              <a:buChar char=""/>
              <a:tabLst>
                <a:tab pos="84138" algn="l"/>
              </a:tabLst>
            </a:pPr>
            <a:r>
              <a:rPr lang="en-GB" sz="2400" dirty="0">
                <a:solidFill>
                  <a:srgbClr val="333333"/>
                </a:solidFill>
                <a:latin typeface="Calibri Light"/>
                <a:ea typeface="ＭＳ Ｐゴシック"/>
              </a:rPr>
              <a:t>We know now that (attenuated) psychosis-like experiences in the population are widespread. Unlike people with a diagnosis of psychosis, these experiences do not usually lead to the same challenges in everyday life.</a:t>
            </a:r>
          </a:p>
          <a:p>
            <a:pPr marL="342900" lvl="0" indent="-342900" defTabSz="914400" eaLnBrk="0" fontAlgn="base" hangingPunct="0">
              <a:buClr>
                <a:srgbClr val="333333"/>
              </a:buClr>
              <a:buFont typeface="WingDings"/>
              <a:buChar char=""/>
              <a:tabLst>
                <a:tab pos="84138" algn="l"/>
              </a:tabLst>
            </a:pPr>
            <a:endParaRPr lang="en-GB" sz="2400" dirty="0">
              <a:solidFill>
                <a:srgbClr val="333333"/>
              </a:solidFill>
              <a:latin typeface="Calibri Light"/>
              <a:ea typeface="ＭＳ Ｐゴシック"/>
            </a:endParaRPr>
          </a:p>
          <a:p>
            <a:endParaRPr lang="en-GB"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24</a:t>
            </a:fld>
            <a:endParaRPr lang="de-DE">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25</a:t>
            </a:fld>
            <a:endParaRPr lang="de-DE">
              <a:latin typeface="Calibri Light"/>
            </a:endParaRPr>
          </a:p>
        </p:txBody>
      </p:sp>
      <p:graphicFrame>
        <p:nvGraphicFramePr>
          <p:cNvPr id="9" name="Tabelle 3"/>
          <p:cNvGraphicFramePr>
            <a:graphicFrameLocks noGrp="1"/>
          </p:cNvGraphicFramePr>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26</a:t>
            </a:fld>
            <a:endParaRPr lang="de-DE">
              <a:latin typeface="Calibri Light"/>
            </a:endParaRPr>
          </a:p>
        </p:txBody>
      </p:sp>
      <p:graphicFrame>
        <p:nvGraphicFramePr>
          <p:cNvPr id="9" name="Tabelle 3"/>
          <p:cNvGraphicFramePr>
            <a:graphicFrameLocks noGrp="1"/>
          </p:cNvGraphicFramePr>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44861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27</a:t>
            </a:fld>
            <a:endParaRPr lang="de-DE">
              <a:latin typeface="Calibri Light"/>
            </a:endParaRPr>
          </a:p>
        </p:txBody>
      </p:sp>
      <p:graphicFrame>
        <p:nvGraphicFramePr>
          <p:cNvPr id="9" name="Tabelle 3"/>
          <p:cNvGraphicFramePr>
            <a:graphicFrameLocks noGrp="1"/>
          </p:cNvGraphicFramePr>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745796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28</a:t>
            </a:fld>
            <a:endParaRPr lang="de-DE">
              <a:latin typeface="Calibri Light"/>
            </a:endParaRPr>
          </a:p>
        </p:txBody>
      </p:sp>
      <p:graphicFrame>
        <p:nvGraphicFramePr>
          <p:cNvPr id="9" name="Tabelle 3"/>
          <p:cNvGraphicFramePr>
            <a:graphicFrameLocks noGrp="1"/>
          </p:cNvGraphicFramePr>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2731186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29</a:t>
            </a:fld>
            <a:endParaRPr lang="de-DE">
              <a:latin typeface="Calibri Light"/>
            </a:endParaRPr>
          </a:p>
        </p:txBody>
      </p:sp>
      <p:graphicFrame>
        <p:nvGraphicFramePr>
          <p:cNvPr id="9" name="Tabelle 3"/>
          <p:cNvGraphicFramePr>
            <a:graphicFrameLocks noGrp="1"/>
          </p:cNvGraphicFramePr>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488655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Special beliefs are not so uncommon ...</a:t>
            </a:r>
            <a:br>
              <a:rPr lang="en-US" sz="3600" dirty="0">
                <a:latin typeface="Calibri Light"/>
              </a:rPr>
            </a:br>
            <a:r>
              <a:rPr lang="en-US" dirty="0">
                <a:latin typeface="Calibri Light"/>
              </a:rPr>
              <a:t>Frequency of psychotic experience in the population*</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sz="2000" dirty="0">
                <a:solidFill>
                  <a:srgbClr val="333333"/>
                </a:solidFill>
                <a:latin typeface="Calibri Light"/>
                <a:ea typeface="ＭＳ Ｐゴシック"/>
              </a:rPr>
              <a:t>What do you think? </a:t>
            </a:r>
            <a:r>
              <a:rPr lang="en-US" sz="2000" dirty="0">
                <a:solidFill>
                  <a:srgbClr val="333333"/>
                </a:solidFill>
                <a:latin typeface="Calibri Light"/>
                <a:ea typeface="ＭＳ Ｐゴシック"/>
              </a:rPr>
              <a:t>How often were the following symptoms/experiences endorsed by individuals from the general population?</a:t>
            </a:r>
            <a:endParaRPr lang="de-DE" sz="2000" dirty="0">
              <a:solidFill>
                <a:srgbClr val="333333"/>
              </a:solidFill>
              <a:latin typeface="Calibri Light"/>
              <a:ea typeface="ＭＳ Ｐゴシック"/>
            </a:endParaRPr>
          </a:p>
          <a:p>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30</a:t>
            </a:fld>
            <a:endParaRPr lang="de-DE">
              <a:latin typeface="Calibri Light"/>
            </a:endParaRPr>
          </a:p>
        </p:txBody>
      </p:sp>
      <p:graphicFrame>
        <p:nvGraphicFramePr>
          <p:cNvPr id="9" name="Tabelle 3"/>
          <p:cNvGraphicFramePr>
            <a:graphicFrameLocks noGrp="1"/>
          </p:cNvGraphicFramePr>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0904916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GB" sz="3600">
                <a:latin typeface="Calibri Light"/>
              </a:rPr>
              <a:t>Special beliefs are not so uncommon ...</a:t>
            </a:r>
            <a:br>
              <a:rPr lang="en-GB" sz="3600">
                <a:latin typeface="Calibri Light"/>
              </a:rPr>
            </a:br>
            <a:r>
              <a:rPr lang="en-GB">
                <a:latin typeface="Calibri Light"/>
              </a:rPr>
              <a:t>Frequency of psychotic experience in the population*</a:t>
            </a:r>
            <a:endParaRPr lang="en-GB" sz="3600">
              <a:latin typeface="Calibri Light"/>
            </a:endParaRPr>
          </a:p>
        </p:txBody>
      </p:sp>
      <p:sp>
        <p:nvSpPr>
          <p:cNvPr id="5" name="Content Placeholder 4"/>
          <p:cNvSpPr>
            <a:spLocks noGrp="1"/>
          </p:cNvSpPr>
          <p:nvPr>
            <p:ph idx="1"/>
          </p:nvPr>
        </p:nvSpPr>
        <p:spPr/>
        <p:txBody>
          <a:bodyPr/>
          <a:lstStyle/>
          <a:p>
            <a:pPr lvl="0" defTabSz="914400" fontAlgn="base"/>
            <a:r>
              <a:rPr lang="en-GB" sz="2000" dirty="0">
                <a:solidFill>
                  <a:srgbClr val="333333"/>
                </a:solidFill>
                <a:latin typeface="Calibri Light"/>
                <a:ea typeface="ＭＳ Ｐゴシック"/>
              </a:rPr>
              <a:t>What do you think? How often were the following symptoms/experiences endorsed by individuals from the general population?</a:t>
            </a:r>
          </a:p>
          <a:p>
            <a:endParaRPr lang="en-GB"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31</a:t>
            </a:fld>
            <a:endParaRPr lang="de-DE">
              <a:latin typeface="Calibri Light"/>
            </a:endParaRPr>
          </a:p>
        </p:txBody>
      </p:sp>
      <p:graphicFrame>
        <p:nvGraphicFramePr>
          <p:cNvPr id="9" name="Tabelle 3"/>
          <p:cNvGraphicFramePr>
            <a:graphicFrameLocks noGrp="1"/>
          </p:cNvGraphicFramePr>
          <p:nvPr/>
        </p:nvGraphicFramePr>
        <p:xfrm>
          <a:off x="408955" y="3128352"/>
          <a:ext cx="11376000" cy="33375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cs typeface="Arial" charset="0"/>
                        </a:rPr>
                        <a:t>Questions: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Approved answers</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other people can read your mind?</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Did you ever think people can communicate telepathically?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felt things around you are unreal, as if everything is part of an experiment?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Have you ever had the feeling that things in magazines or on television had been written particularly for you?</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dirty="0">
                          <a:ln>
                            <a:noFill/>
                          </a:ln>
                          <a:solidFill>
                            <a:srgbClr val="333333"/>
                          </a:solidFill>
                          <a:effectLst/>
                          <a:latin typeface="Calibri Light"/>
                          <a:cs typeface="Arial" charset="0"/>
                        </a:rPr>
                        <a:t>Have you ever had the feeling that you are being persecuted in any way?</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a:ln>
                            <a:noFill/>
                          </a:ln>
                          <a:solidFill>
                            <a:srgbClr val="333333"/>
                          </a:solidFill>
                          <a:effectLst/>
                          <a:latin typeface="Calibri Light"/>
                          <a:cs typeface="Arial" charset="0"/>
                        </a:rPr>
                        <a:t>Do you occasionally hear voices when no one is there?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a:t>
            </a:r>
            <a:r>
              <a:rPr lang="de-DE" altLang="en-US" sz="1000" i="1" dirty="0">
                <a:solidFill>
                  <a:schemeClr val="tx1"/>
                </a:solidFill>
                <a:latin typeface="Calibri Light"/>
                <a:cs typeface="Times New Roman" pitchFamily="18" charset="0"/>
              </a:rPr>
              <a:t>Sources: Emmanuelle R. Peters (Instrument: PDI), Steffen Moritz (Instrument: KSF)</a:t>
            </a:r>
          </a:p>
        </p:txBody>
      </p:sp>
    </p:spTree>
    <p:extLst>
      <p:ext uri="{BB962C8B-B14F-4D97-AF65-F5344CB8AC3E}">
        <p14:creationId xmlns:p14="http://schemas.microsoft.com/office/powerpoint/2010/main" val="3237686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Remember …</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a:defRPr/>
            </a:pPr>
            <a:r>
              <a:rPr lang="en-GB" sz="2400" dirty="0">
                <a:solidFill>
                  <a:srgbClr val="333333"/>
                </a:solidFill>
                <a:latin typeface="Calibri Light"/>
                <a:ea typeface="Verdana" panose="020B0604030504040204" pitchFamily="34" charset="0"/>
                <a:cs typeface="Verdana" panose="020B0604030504040204" pitchFamily="34" charset="0"/>
              </a:rPr>
              <a:t>No one is </a:t>
            </a:r>
            <a:r>
              <a:rPr lang="en-GB" sz="2400" b="1" i="1" dirty="0">
                <a:solidFill>
                  <a:srgbClr val="333333"/>
                </a:solidFill>
                <a:latin typeface="Calibri Light"/>
                <a:ea typeface="Verdana" panose="020B0604030504040204" pitchFamily="34" charset="0"/>
                <a:cs typeface="Verdana" panose="020B0604030504040204" pitchFamily="34" charset="0"/>
              </a:rPr>
              <a:t>immune</a:t>
            </a:r>
            <a:r>
              <a:rPr lang="en-GB" sz="2400" dirty="0">
                <a:solidFill>
                  <a:srgbClr val="333333"/>
                </a:solidFill>
                <a:latin typeface="Calibri Light"/>
                <a:ea typeface="Verdana" panose="020B0604030504040204" pitchFamily="34" charset="0"/>
                <a:cs typeface="Verdana" panose="020B0604030504040204" pitchFamily="34" charset="0"/>
              </a:rPr>
              <a:t> to mental crises!</a:t>
            </a:r>
            <a:br>
              <a:rPr lang="en-GB" sz="2400" dirty="0">
                <a:solidFill>
                  <a:srgbClr val="333333"/>
                </a:solidFill>
                <a:latin typeface="Calibri Light"/>
                <a:ea typeface="Verdana" panose="020B0604030504040204" pitchFamily="34" charset="0"/>
                <a:cs typeface="Verdana" panose="020B0604030504040204" pitchFamily="34" charset="0"/>
              </a:rPr>
            </a:br>
            <a:r>
              <a:rPr lang="en-GB" sz="2400" dirty="0">
                <a:solidFill>
                  <a:srgbClr val="333333"/>
                </a:solidFill>
                <a:latin typeface="Calibri Light"/>
                <a:ea typeface="Verdana" panose="020B0604030504040204" pitchFamily="34" charset="0"/>
                <a:cs typeface="Verdana" panose="020B0604030504040204" pitchFamily="34" charset="0"/>
              </a:rPr>
              <a:t>Over the last year more than every 4th person suffered from a mental illness.</a:t>
            </a:r>
          </a:p>
          <a:p>
            <a:pPr>
              <a:defRPr/>
            </a:pPr>
            <a:r>
              <a:rPr lang="en-GB" sz="2400" dirty="0">
                <a:solidFill>
                  <a:srgbClr val="333333"/>
                </a:solidFill>
                <a:latin typeface="Calibri Light"/>
                <a:ea typeface="Verdana" panose="020B0604030504040204" pitchFamily="34" charset="0"/>
                <a:cs typeface="Verdana" panose="020B0604030504040204" pitchFamily="34" charset="0"/>
              </a:rPr>
              <a:t>A mental illness should not be regarded as a </a:t>
            </a:r>
            <a:r>
              <a:rPr lang="en-GB" sz="2400" dirty="0">
                <a:solidFill>
                  <a:srgbClr val="004992"/>
                </a:solidFill>
                <a:latin typeface="Calibri Light"/>
                <a:ea typeface="Verdana" panose="020B0604030504040204" pitchFamily="34" charset="0"/>
                <a:cs typeface="Verdana" panose="020B0604030504040204" pitchFamily="34" charset="0"/>
              </a:rPr>
              <a:t>weakness</a:t>
            </a:r>
            <a:r>
              <a:rPr lang="en-GB" sz="2400" dirty="0">
                <a:solidFill>
                  <a:srgbClr val="333333"/>
                </a:solidFill>
                <a:latin typeface="Calibri Light"/>
                <a:ea typeface="Verdana" panose="020B0604030504040204" pitchFamily="34" charset="0"/>
                <a:cs typeface="Verdana" panose="020B0604030504040204" pitchFamily="34" charset="0"/>
              </a:rPr>
              <a:t>, but rather as an expression of particular </a:t>
            </a:r>
            <a:r>
              <a:rPr lang="en-GB" sz="2400" dirty="0">
                <a:solidFill>
                  <a:srgbClr val="004992"/>
                </a:solidFill>
                <a:latin typeface="Calibri Light"/>
                <a:ea typeface="Verdana" panose="020B0604030504040204" pitchFamily="34" charset="0"/>
                <a:cs typeface="Verdana" panose="020B0604030504040204" pitchFamily="34" charset="0"/>
              </a:rPr>
              <a:t>sensitivity</a:t>
            </a:r>
            <a:r>
              <a:rPr lang="en-GB" sz="2400" dirty="0">
                <a:solidFill>
                  <a:srgbClr val="333333"/>
                </a:solidFill>
                <a:latin typeface="Calibri Light"/>
                <a:ea typeface="Verdana" panose="020B0604030504040204" pitchFamily="34" charset="0"/>
                <a:cs typeface="Verdana" panose="020B0604030504040204" pitchFamily="34" charset="0"/>
              </a:rPr>
              <a:t>.</a:t>
            </a:r>
          </a:p>
          <a:p>
            <a:pPr>
              <a:defRPr/>
            </a:pPr>
            <a:r>
              <a:rPr lang="en-GB" sz="2400" dirty="0">
                <a:solidFill>
                  <a:srgbClr val="004992"/>
                </a:solidFill>
                <a:latin typeface="Calibri Light"/>
                <a:ea typeface="Verdana" panose="020B0604030504040204" pitchFamily="34" charset="0"/>
                <a:cs typeface="Verdana" panose="020B0604030504040204" pitchFamily="34" charset="0"/>
              </a:rPr>
              <a:t>Heritage: </a:t>
            </a:r>
            <a:r>
              <a:rPr lang="en-GB" sz="2400" dirty="0">
                <a:solidFill>
                  <a:srgbClr val="333333"/>
                </a:solidFill>
                <a:latin typeface="Calibri Light"/>
                <a:ea typeface="Verdana" panose="020B0604030504040204" pitchFamily="34" charset="0"/>
                <a:cs typeface="Verdana" panose="020B0604030504040204" pitchFamily="34" charset="0"/>
              </a:rPr>
              <a:t>Genes play a role in many illnesses.</a:t>
            </a:r>
          </a:p>
          <a:p>
            <a:pPr>
              <a:defRPr/>
            </a:pPr>
            <a:r>
              <a:rPr lang="en-GB" sz="2400" dirty="0">
                <a:solidFill>
                  <a:srgbClr val="004992"/>
                </a:solidFill>
                <a:latin typeface="Calibri Light"/>
                <a:ea typeface="Verdana" panose="020B0604030504040204" pitchFamily="34" charset="0"/>
                <a:cs typeface="Verdana" panose="020B0604030504040204" pitchFamily="34" charset="0"/>
              </a:rPr>
              <a:t>Environment: </a:t>
            </a:r>
            <a:r>
              <a:rPr lang="en-GB" sz="2400" dirty="0">
                <a:solidFill>
                  <a:srgbClr val="333333"/>
                </a:solidFill>
                <a:latin typeface="Calibri Light"/>
                <a:ea typeface="Verdana" panose="020B0604030504040204" pitchFamily="34" charset="0"/>
                <a:cs typeface="Verdana" panose="020B0604030504040204" pitchFamily="34" charset="0"/>
              </a:rPr>
              <a:t>Traumatic negative experiences can also have a negative impact on our mental health, and increase the likelihood of mental illness in people with or without a predisposition for a mental illness.</a:t>
            </a:r>
            <a:endParaRPr lang="en-GB" sz="2400" strike="sngStrike"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32</a:t>
            </a:fld>
            <a:endParaRPr lang="de-DE">
              <a:latin typeface="Calibri Light"/>
            </a:endParaRPr>
          </a:p>
        </p:txBody>
      </p:sp>
      <p:pic>
        <p:nvPicPr>
          <p:cNvPr id="7"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72706" name="Inhaltsplatzhalter 3"/>
          <p:cNvSpPr>
            <a:spLocks noGrp="1"/>
          </p:cNvSpPr>
          <p:nvPr>
            <p:ph idx="1"/>
          </p:nvPr>
        </p:nvSpPr>
        <p:spPr/>
        <p:txBody>
          <a:bodyPr/>
          <a:lstStyle/>
          <a:p>
            <a:pPr>
              <a:buFont typeface="Wingdings" pitchFamily="2" charset="2"/>
              <a:buNone/>
            </a:pPr>
            <a:r>
              <a:rPr lang="de-DE" sz="2400" dirty="0">
                <a:solidFill>
                  <a:srgbClr val="004992"/>
                </a:solidFill>
                <a:latin typeface="Calibri Light"/>
                <a:ea typeface="ＭＳ Ｐゴシック"/>
                <a:cs typeface="Verdana"/>
              </a:rPr>
              <a:t>???</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33</a:t>
            </a:fld>
            <a:endParaRPr lang="de-DE">
              <a:latin typeface="Calibri Light"/>
            </a:endParaRPr>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pic>
        <p:nvPicPr>
          <p:cNvPr id="8" name="Picture 2" descr="C:\Users\Helen\Downloads\9786091286_e85fd01bb8_m.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CB403DA8-68C5-4874-8081-915CBABD8515}"/>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77826" name="Inhaltsplatzhalter 2"/>
          <p:cNvSpPr>
            <a:spLocks noGrp="1"/>
          </p:cNvSpPr>
          <p:nvPr>
            <p:ph idx="1"/>
          </p:nvPr>
        </p:nvSpPr>
        <p:spPr>
          <a:xfrm>
            <a:off x="412905" y="2250675"/>
            <a:ext cx="11236075" cy="4291560"/>
          </a:xfrm>
        </p:spPr>
        <p:txBody>
          <a:bodyPr/>
          <a:lstStyle/>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Stigma = </a:t>
            </a:r>
            <a:r>
              <a:rPr lang="en-US" sz="2400" b="1" dirty="0" err="1">
                <a:solidFill>
                  <a:srgbClr val="004992"/>
                </a:solidFill>
                <a:latin typeface="Calibri Light"/>
                <a:ea typeface="ＭＳ Ｐゴシック"/>
              </a:rPr>
              <a:t>greek</a:t>
            </a:r>
            <a:r>
              <a:rPr lang="en-US" sz="2400" b="1" dirty="0">
                <a:solidFill>
                  <a:srgbClr val="004992"/>
                </a:solidFill>
                <a:latin typeface="Calibri Light"/>
                <a:ea typeface="ＭＳ Ｐゴシック"/>
              </a:rPr>
              <a:t> word. Literally it means: </a:t>
            </a:r>
            <a:r>
              <a:rPr lang="en-US" sz="2400" dirty="0">
                <a:solidFill>
                  <a:srgbClr val="333333"/>
                </a:solidFill>
                <a:latin typeface="Calibri Light"/>
                <a:ea typeface="ＭＳ Ｐゴシック"/>
              </a:rPr>
              <a:t>point, wound or brand</a:t>
            </a:r>
            <a:endParaRPr lang="de-DE" sz="2400" dirty="0">
              <a:solidFill>
                <a:srgbClr val="333333"/>
              </a:solidFill>
              <a:latin typeface="Calibri Light"/>
              <a:ea typeface="ＭＳ Ｐゴシック"/>
            </a:endParaRPr>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34</a:t>
            </a:fld>
            <a:endParaRPr lang="de-DE">
              <a:latin typeface="Calibri Light"/>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998335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is stigma and what is self-stigma?</a:t>
            </a:r>
            <a:endParaRPr lang="de-DE" sz="3600" dirty="0">
              <a:latin typeface="Calibri Light"/>
            </a:endParaRPr>
          </a:p>
        </p:txBody>
      </p:sp>
      <p:sp>
        <p:nvSpPr>
          <p:cNvPr id="77826" name="Inhaltsplatzhalter 2"/>
          <p:cNvSpPr>
            <a:spLocks noGrp="1"/>
          </p:cNvSpPr>
          <p:nvPr>
            <p:ph idx="1"/>
          </p:nvPr>
        </p:nvSpPr>
        <p:spPr>
          <a:xfrm>
            <a:off x="412905" y="2250675"/>
            <a:ext cx="11236075" cy="4291560"/>
          </a:xfrm>
        </p:spPr>
        <p:txBody>
          <a:bodyPr/>
          <a:lstStyle/>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Stigma = </a:t>
            </a:r>
            <a:r>
              <a:rPr lang="en-US" sz="2400" b="1" dirty="0" err="1">
                <a:solidFill>
                  <a:srgbClr val="004992"/>
                </a:solidFill>
                <a:latin typeface="Calibri Light"/>
                <a:ea typeface="ＭＳ Ｐゴシック"/>
              </a:rPr>
              <a:t>greek</a:t>
            </a:r>
            <a:r>
              <a:rPr lang="en-US" sz="2400" b="1" dirty="0">
                <a:solidFill>
                  <a:srgbClr val="004992"/>
                </a:solidFill>
                <a:latin typeface="Calibri Light"/>
                <a:ea typeface="ＭＳ Ｐゴシック"/>
              </a:rPr>
              <a:t> word. Literally it means: </a:t>
            </a:r>
            <a:r>
              <a:rPr lang="en-US" sz="2400" dirty="0">
                <a:solidFill>
                  <a:srgbClr val="333333"/>
                </a:solidFill>
                <a:latin typeface="Calibri Light"/>
                <a:ea typeface="ＭＳ Ｐゴシック"/>
              </a:rPr>
              <a:t>point, wound or brand</a:t>
            </a:r>
            <a:endParaRPr lang="de-DE" sz="2400"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400" b="1" dirty="0">
                <a:solidFill>
                  <a:srgbClr val="004992"/>
                </a:solidFill>
                <a:latin typeface="Calibri Light"/>
                <a:ea typeface="ＭＳ Ｐゴシック"/>
              </a:rPr>
              <a:t>Stigmatization </a:t>
            </a:r>
            <a:r>
              <a:rPr lang="en-US" sz="2400" dirty="0">
                <a:solidFill>
                  <a:srgbClr val="333333"/>
                </a:solidFill>
                <a:latin typeface="Calibri Light"/>
                <a:ea typeface="ＭＳ Ｐゴシック"/>
              </a:rPr>
              <a:t>occurs</a:t>
            </a:r>
            <a:r>
              <a:rPr lang="en-US" sz="2400" b="1" dirty="0">
                <a:solidFill>
                  <a:srgbClr val="333333"/>
                </a:solidFill>
                <a:latin typeface="Calibri Light"/>
                <a:ea typeface="ＭＳ Ｐゴシック"/>
              </a:rPr>
              <a:t> </a:t>
            </a:r>
            <a:r>
              <a:rPr lang="en-US" sz="2400" dirty="0">
                <a:solidFill>
                  <a:srgbClr val="333333"/>
                </a:solidFill>
                <a:latin typeface="Calibri Light"/>
                <a:ea typeface="ＭＳ Ｐゴシック"/>
              </a:rPr>
              <a:t>when</a:t>
            </a:r>
            <a:r>
              <a:rPr lang="en-US" sz="2400" b="1" dirty="0">
                <a:solidFill>
                  <a:srgbClr val="333333"/>
                </a:solidFill>
                <a:latin typeface="Calibri Light"/>
                <a:ea typeface="ＭＳ Ｐゴシック"/>
              </a:rPr>
              <a:t> </a:t>
            </a:r>
            <a:r>
              <a:rPr lang="en-US" sz="2400" dirty="0">
                <a:solidFill>
                  <a:srgbClr val="333333"/>
                </a:solidFill>
                <a:latin typeface="Calibri Light"/>
                <a:ea typeface="ＭＳ Ｐゴシック"/>
              </a:rPr>
              <a:t>people or groups are </a:t>
            </a:r>
            <a:r>
              <a:rPr lang="de-DE" sz="2400" dirty="0" err="1">
                <a:solidFill>
                  <a:srgbClr val="333333"/>
                </a:solidFill>
                <a:latin typeface="Calibri Light"/>
                <a:ea typeface="ＭＳ Ｐゴシック"/>
              </a:rPr>
              <a:t>associated</a:t>
            </a:r>
            <a:r>
              <a:rPr lang="de-DE" sz="2400" dirty="0">
                <a:solidFill>
                  <a:srgbClr val="333333"/>
                </a:solidFill>
                <a:latin typeface="Calibri Light"/>
                <a:ea typeface="ＭＳ Ｐゴシック"/>
              </a:rPr>
              <a:t> </a:t>
            </a:r>
            <a:r>
              <a:rPr lang="en-US" sz="2400" dirty="0">
                <a:solidFill>
                  <a:srgbClr val="333333"/>
                </a:solidFill>
                <a:latin typeface="Calibri Light"/>
                <a:ea typeface="ＭＳ Ｐゴシック"/>
              </a:rPr>
              <a:t>with </a:t>
            </a:r>
            <a:br>
              <a:rPr lang="en-US" sz="2400" dirty="0">
                <a:solidFill>
                  <a:srgbClr val="333333"/>
                </a:solidFill>
                <a:latin typeface="Calibri Light"/>
                <a:ea typeface="ＭＳ Ｐゴシック"/>
              </a:rPr>
            </a:br>
            <a:r>
              <a:rPr lang="en-US" sz="2400" dirty="0">
                <a:solidFill>
                  <a:srgbClr val="333333"/>
                </a:solidFill>
                <a:latin typeface="Calibri Light"/>
                <a:ea typeface="ＭＳ Ｐゴシック"/>
              </a:rPr>
              <a:t>negative attributes</a:t>
            </a:r>
            <a:endParaRPr lang="de-DE" sz="2400" dirty="0">
              <a:solidFill>
                <a:srgbClr val="333333"/>
              </a:solidFill>
              <a:latin typeface="Calibri Light"/>
              <a:ea typeface="ＭＳ Ｐゴシック"/>
            </a:endParaRPr>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35</a:t>
            </a:fld>
            <a:endParaRPr lang="de-DE">
              <a:latin typeface="Calibri Light"/>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12849727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is stigma and what is self-stigma?</a:t>
            </a:r>
          </a:p>
        </p:txBody>
      </p:sp>
      <p:sp>
        <p:nvSpPr>
          <p:cNvPr id="77826" name="Inhaltsplatzhalter 2"/>
          <p:cNvSpPr>
            <a:spLocks noGrp="1"/>
          </p:cNvSpPr>
          <p:nvPr>
            <p:ph idx="1"/>
          </p:nvPr>
        </p:nvSpPr>
        <p:spPr>
          <a:xfrm>
            <a:off x="412905" y="2250675"/>
            <a:ext cx="11236075" cy="4291560"/>
          </a:xfrm>
        </p:spPr>
        <p:txBody>
          <a:bodyPr/>
          <a:lstStyle/>
          <a:p>
            <a:pPr marL="342900" indent="-342900">
              <a:lnSpc>
                <a:spcPct val="100000"/>
              </a:lnSpc>
              <a:spcBef>
                <a:spcPts val="1200"/>
              </a:spcBef>
              <a:buClr>
                <a:srgbClr val="333333"/>
              </a:buClr>
              <a:buFont typeface="WingDings"/>
              <a:buChar char=""/>
            </a:pPr>
            <a:r>
              <a:rPr lang="en-GB" sz="2400" b="1" dirty="0">
                <a:solidFill>
                  <a:srgbClr val="004992"/>
                </a:solidFill>
                <a:latin typeface="Calibri Light"/>
                <a:ea typeface="ＭＳ Ｐゴシック"/>
              </a:rPr>
              <a:t>Stigma = </a:t>
            </a:r>
            <a:r>
              <a:rPr lang="en-GB" sz="2400" b="1" dirty="0" err="1">
                <a:solidFill>
                  <a:srgbClr val="004992"/>
                </a:solidFill>
                <a:latin typeface="Calibri Light"/>
                <a:ea typeface="ＭＳ Ｐゴシック"/>
              </a:rPr>
              <a:t>greek</a:t>
            </a:r>
            <a:r>
              <a:rPr lang="en-GB" sz="2400" b="1" dirty="0">
                <a:solidFill>
                  <a:srgbClr val="004992"/>
                </a:solidFill>
                <a:latin typeface="Calibri Light"/>
                <a:ea typeface="ＭＳ Ｐゴシック"/>
              </a:rPr>
              <a:t> word. Literally it means: </a:t>
            </a:r>
            <a:r>
              <a:rPr lang="en-GB" sz="2400" dirty="0">
                <a:solidFill>
                  <a:srgbClr val="333333"/>
                </a:solidFill>
                <a:latin typeface="Calibri Light"/>
                <a:ea typeface="ＭＳ Ｐゴシック"/>
              </a:rPr>
              <a:t>point, wound or brand</a:t>
            </a:r>
          </a:p>
          <a:p>
            <a:pPr marL="342900" indent="-342900">
              <a:lnSpc>
                <a:spcPct val="100000"/>
              </a:lnSpc>
              <a:spcBef>
                <a:spcPts val="1200"/>
              </a:spcBef>
              <a:buClr>
                <a:srgbClr val="333333"/>
              </a:buClr>
              <a:buFont typeface="WingDings"/>
              <a:buChar char=""/>
            </a:pPr>
            <a:r>
              <a:rPr lang="en-GB" sz="2400" b="1" dirty="0">
                <a:solidFill>
                  <a:srgbClr val="004992"/>
                </a:solidFill>
                <a:latin typeface="Calibri Light"/>
                <a:ea typeface="ＭＳ Ｐゴシック"/>
              </a:rPr>
              <a:t>Stigmatization </a:t>
            </a:r>
            <a:r>
              <a:rPr lang="en-GB" sz="2400" dirty="0">
                <a:solidFill>
                  <a:srgbClr val="333333"/>
                </a:solidFill>
                <a:latin typeface="Calibri Light"/>
                <a:ea typeface="ＭＳ Ｐゴシック"/>
              </a:rPr>
              <a:t>occurs</a:t>
            </a:r>
            <a:r>
              <a:rPr lang="en-GB" sz="2400" b="1" dirty="0">
                <a:solidFill>
                  <a:srgbClr val="333333"/>
                </a:solidFill>
                <a:latin typeface="Calibri Light"/>
                <a:ea typeface="ＭＳ Ｐゴシック"/>
              </a:rPr>
              <a:t> </a:t>
            </a:r>
            <a:r>
              <a:rPr lang="en-GB" sz="2400" dirty="0">
                <a:solidFill>
                  <a:srgbClr val="333333"/>
                </a:solidFill>
                <a:latin typeface="Calibri Light"/>
                <a:ea typeface="ＭＳ Ｐゴシック"/>
              </a:rPr>
              <a:t>when</a:t>
            </a:r>
            <a:r>
              <a:rPr lang="en-GB" sz="2400" b="1" dirty="0">
                <a:solidFill>
                  <a:srgbClr val="333333"/>
                </a:solidFill>
                <a:latin typeface="Calibri Light"/>
                <a:ea typeface="ＭＳ Ｐゴシック"/>
              </a:rPr>
              <a:t> </a:t>
            </a:r>
            <a:r>
              <a:rPr lang="en-GB" sz="2400" dirty="0">
                <a:solidFill>
                  <a:srgbClr val="333333"/>
                </a:solidFill>
                <a:latin typeface="Calibri Light"/>
                <a:ea typeface="ＭＳ Ｐゴシック"/>
              </a:rPr>
              <a:t>people or groups are associated with </a:t>
            </a:r>
            <a:br>
              <a:rPr lang="en-GB" sz="2400" dirty="0">
                <a:solidFill>
                  <a:srgbClr val="333333"/>
                </a:solidFill>
                <a:latin typeface="Calibri Light"/>
                <a:ea typeface="ＭＳ Ｐゴシック"/>
              </a:rPr>
            </a:br>
            <a:r>
              <a:rPr lang="en-GB" sz="2400" dirty="0">
                <a:solidFill>
                  <a:srgbClr val="333333"/>
                </a:solidFill>
                <a:latin typeface="Calibri Light"/>
                <a:ea typeface="ＭＳ Ｐゴシック"/>
              </a:rPr>
              <a:t>negative attributes</a:t>
            </a:r>
          </a:p>
          <a:p>
            <a:pPr marL="342900" indent="-342900">
              <a:lnSpc>
                <a:spcPct val="100000"/>
              </a:lnSpc>
              <a:spcBef>
                <a:spcPts val="1200"/>
              </a:spcBef>
              <a:buClr>
                <a:srgbClr val="333333"/>
              </a:buClr>
              <a:buFont typeface="WingDings"/>
              <a:buChar char=""/>
            </a:pPr>
            <a:r>
              <a:rPr lang="en-GB" sz="2400" dirty="0">
                <a:solidFill>
                  <a:srgbClr val="333333"/>
                </a:solidFill>
                <a:latin typeface="Calibri Light"/>
                <a:ea typeface="ＭＳ Ｐゴシック"/>
              </a:rPr>
              <a:t>This is done without a critical reality check.</a:t>
            </a:r>
          </a:p>
          <a:p>
            <a:pPr marL="342900" indent="-342900">
              <a:lnSpc>
                <a:spcPct val="100000"/>
              </a:lnSpc>
              <a:spcBef>
                <a:spcPts val="1200"/>
              </a:spcBef>
              <a:buClr>
                <a:srgbClr val="333333"/>
              </a:buClr>
              <a:buFont typeface="WingDings"/>
              <a:buChar char=""/>
            </a:pPr>
            <a:r>
              <a:rPr lang="en-GB" sz="2400" dirty="0">
                <a:solidFill>
                  <a:srgbClr val="333333"/>
                </a:solidFill>
                <a:latin typeface="Calibri Light"/>
                <a:ea typeface="ＭＳ Ｐゴシック"/>
              </a:rPr>
              <a:t>Stigma may lead individuals to be devalued and/or segregated. </a:t>
            </a:r>
          </a:p>
          <a:p>
            <a:pPr marL="342900" indent="-342900">
              <a:lnSpc>
                <a:spcPct val="100000"/>
              </a:lnSpc>
              <a:spcBef>
                <a:spcPts val="1200"/>
              </a:spcBef>
              <a:buClr>
                <a:srgbClr val="333333"/>
              </a:buClr>
              <a:buFont typeface="WingDings"/>
              <a:buChar char=""/>
            </a:pPr>
            <a:r>
              <a:rPr lang="en-GB" sz="2400" dirty="0">
                <a:solidFill>
                  <a:srgbClr val="333333"/>
                </a:solidFill>
                <a:latin typeface="Calibri Light"/>
                <a:ea typeface="ＭＳ Ｐゴシック"/>
              </a:rPr>
              <a:t>Stigma can occur in the case of certain diseases (e.g., HIV), visible disabilities, or mental illnesses, such as in psychosis.</a:t>
            </a:r>
          </a:p>
          <a:p>
            <a:pPr marL="342900" indent="-342900">
              <a:lnSpc>
                <a:spcPct val="100000"/>
              </a:lnSpc>
              <a:spcBef>
                <a:spcPts val="1200"/>
              </a:spcBef>
              <a:buClr>
                <a:srgbClr val="333333"/>
              </a:buClr>
              <a:buFont typeface="WingDings"/>
              <a:buChar char=""/>
            </a:pPr>
            <a:r>
              <a:rPr lang="en-GB" sz="2400" dirty="0">
                <a:solidFill>
                  <a:srgbClr val="333333"/>
                </a:solidFill>
                <a:latin typeface="Calibri Light"/>
                <a:ea typeface="ＭＳ Ｐゴシック"/>
              </a:rPr>
              <a:t>“Self-stigma” means that the affected people have internalised the stigma, which they experienced from outside, so strongly that they consider themselves to be “inferior”.</a:t>
            </a:r>
          </a:p>
        </p:txBody>
      </p:sp>
      <p:sp>
        <p:nvSpPr>
          <p:cNvPr id="6" name="Textfeld 5"/>
          <p:cNvSpPr txBox="1"/>
          <p:nvPr/>
        </p:nvSpPr>
        <p:spPr>
          <a:xfrm rot="20851647">
            <a:off x="10826834" y="2312440"/>
            <a:ext cx="708014" cy="292388"/>
          </a:xfrm>
          <a:prstGeom prst="rect">
            <a:avLst/>
          </a:prstGeom>
          <a:noFill/>
        </p:spPr>
        <p:txBody>
          <a:bodyPr wrap="none" rtlCol="0">
            <a:spAutoFit/>
          </a:bodyPr>
          <a:lstStyle/>
          <a:p>
            <a:r>
              <a:rPr lang="de-DE" sz="1300" b="1" dirty="0">
                <a:solidFill>
                  <a:schemeClr val="tx1"/>
                </a:solidFill>
                <a:latin typeface="Calibri Light"/>
              </a:rPr>
              <a:t>STIGMA</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36</a:t>
            </a:fld>
            <a:endParaRPr lang="de-DE">
              <a:latin typeface="Calibri Light"/>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401300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t>Stigma towards those who experience psychosis</a:t>
            </a:r>
            <a:endParaRPr lang="en-GB" sz="360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GB" sz="2400" dirty="0">
                <a:solidFill>
                  <a:srgbClr val="333333"/>
                </a:solidFill>
                <a:latin typeface="Calibri Light"/>
                <a:ea typeface="ＭＳ Ｐゴシック"/>
              </a:rPr>
              <a:t>What assumptions have you heard other people express about individuals who experience psychosis?</a:t>
            </a:r>
          </a:p>
          <a:p>
            <a:pPr marL="342900" indent="-342900">
              <a:buClr>
                <a:srgbClr val="333333"/>
              </a:buClr>
              <a:buFont typeface="WingDings"/>
              <a:buChar char=""/>
            </a:pPr>
            <a:r>
              <a:rPr lang="en-GB" sz="2400" dirty="0">
                <a:solidFill>
                  <a:srgbClr val="333333"/>
                </a:solidFill>
                <a:latin typeface="Calibri Light"/>
                <a:ea typeface="ＭＳ Ｐゴシック"/>
              </a:rPr>
              <a:t>What assumptions did you or do you have about individuals who experience psychosis?</a:t>
            </a:r>
          </a:p>
        </p:txBody>
      </p:sp>
      <p:sp>
        <p:nvSpPr>
          <p:cNvPr id="6" name="Footer Placeholder 5"/>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Calibri Light"/>
              </a:rPr>
              <a:pPr/>
              <a:t>37</a:t>
            </a:fld>
            <a:endParaRPr lang="de-DE">
              <a:latin typeface="Calibri Light"/>
            </a:endParaRPr>
          </a:p>
        </p:txBody>
      </p:sp>
    </p:spTree>
    <p:extLst>
      <p:ext uri="{BB962C8B-B14F-4D97-AF65-F5344CB8AC3E}">
        <p14:creationId xmlns:p14="http://schemas.microsoft.com/office/powerpoint/2010/main" val="3496484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a:t>Stigma towards those who experience psychosis</a:t>
            </a:r>
          </a:p>
        </p:txBody>
      </p:sp>
      <p:sp>
        <p:nvSpPr>
          <p:cNvPr id="3" name="Content Placeholder 2"/>
          <p:cNvSpPr>
            <a:spLocks noGrp="1"/>
          </p:cNvSpPr>
          <p:nvPr>
            <p:ph idx="1"/>
          </p:nvPr>
        </p:nvSpPr>
        <p:spPr>
          <a:xfrm>
            <a:off x="408955" y="2204284"/>
            <a:ext cx="11340000" cy="4248000"/>
          </a:xfrm>
        </p:spPr>
        <p:txBody>
          <a:bodyPr/>
          <a:lstStyle/>
          <a:p>
            <a:pPr lvl="0" defTabSz="914400" fontAlgn="base"/>
            <a:r>
              <a:rPr lang="en-GB" sz="2000" dirty="0">
                <a:solidFill>
                  <a:srgbClr val="004992"/>
                </a:solidFill>
                <a:latin typeface="Calibri Light"/>
                <a:ea typeface="Verdana" pitchFamily="34" charset="0"/>
                <a:cs typeface="Verdana" pitchFamily="34" charset="0"/>
              </a:rPr>
              <a:t>Common but false assumptions that some people hold about individuals who experience psychosis:</a:t>
            </a:r>
          </a:p>
          <a:p>
            <a:pPr lvl="0" defTabSz="914400" fontAlgn="base"/>
            <a:r>
              <a:rPr lang="en-GB" sz="2000" dirty="0">
                <a:solidFill>
                  <a:srgbClr val="333333"/>
                </a:solidFill>
                <a:latin typeface="Calibri Light"/>
                <a:ea typeface="Verdana" pitchFamily="34" charset="0"/>
                <a:cs typeface="Verdana" pitchFamily="34" charset="0"/>
              </a:rPr>
              <a:t>They are ...</a:t>
            </a:r>
          </a:p>
          <a:p>
            <a:pPr marL="342900" lvl="0" indent="-342900" defTabSz="914400" fontAlgn="base">
              <a:buClr>
                <a:srgbClr val="333333"/>
              </a:buClr>
              <a:buFont typeface="WingDings"/>
              <a:buChar char=""/>
            </a:pPr>
            <a:r>
              <a:rPr lang="en-GB" sz="2000" dirty="0">
                <a:solidFill>
                  <a:srgbClr val="333333"/>
                </a:solidFill>
                <a:latin typeface="Calibri Light"/>
                <a:ea typeface="Verdana" pitchFamily="34" charset="0"/>
                <a:cs typeface="Verdana" pitchFamily="34" charset="0"/>
              </a:rPr>
              <a:t>dangerous and unpredictable</a:t>
            </a:r>
          </a:p>
          <a:p>
            <a:pPr marL="342900" lvl="0" indent="-342900" defTabSz="914400" fontAlgn="base">
              <a:buClr>
                <a:srgbClr val="333333"/>
              </a:buClr>
              <a:buFont typeface="WingDings"/>
              <a:buChar char=""/>
            </a:pPr>
            <a:r>
              <a:rPr lang="en-GB" sz="2000" dirty="0">
                <a:solidFill>
                  <a:srgbClr val="333333"/>
                </a:solidFill>
                <a:latin typeface="Calibri Light"/>
                <a:ea typeface="Verdana" pitchFamily="34" charset="0"/>
                <a:cs typeface="Verdana" pitchFamily="34" charset="0"/>
              </a:rPr>
              <a:t>multiple personalities (Psychosis)</a:t>
            </a:r>
          </a:p>
          <a:p>
            <a:pPr marL="342900" lvl="0" indent="-342900" defTabSz="914400" fontAlgn="base">
              <a:buClr>
                <a:srgbClr val="333333"/>
              </a:buClr>
              <a:buFont typeface="WingDings"/>
              <a:buChar char=""/>
            </a:pPr>
            <a:r>
              <a:rPr lang="en-GB" sz="2000" dirty="0">
                <a:solidFill>
                  <a:srgbClr val="333333"/>
                </a:solidFill>
                <a:latin typeface="Calibri Light"/>
                <a:ea typeface="Verdana" pitchFamily="34" charset="0"/>
                <a:cs typeface="Verdana" pitchFamily="34" charset="0"/>
              </a:rPr>
              <a:t>not intelligent</a:t>
            </a:r>
          </a:p>
          <a:p>
            <a:pPr marL="342900" lvl="0" indent="-342900" defTabSz="914400" fontAlgn="base">
              <a:buClr>
                <a:srgbClr val="333333"/>
              </a:buClr>
              <a:buFont typeface="WingDings"/>
              <a:buChar char=""/>
            </a:pPr>
            <a:r>
              <a:rPr lang="en-GB" sz="2000" dirty="0">
                <a:solidFill>
                  <a:srgbClr val="333333"/>
                </a:solidFill>
                <a:latin typeface="Calibri Light"/>
                <a:ea typeface="Verdana" pitchFamily="34" charset="0"/>
                <a:cs typeface="Verdana" pitchFamily="34" charset="0"/>
              </a:rPr>
              <a:t>permanent condition</a:t>
            </a:r>
          </a:p>
          <a:p>
            <a:pPr lvl="0" algn="ctr" defTabSz="914400">
              <a:defRPr/>
            </a:pPr>
            <a:endParaRPr lang="en-GB" sz="2000" dirty="0">
              <a:solidFill>
                <a:srgbClr val="333333"/>
              </a:solidFill>
              <a:latin typeface="Calibri Light"/>
              <a:ea typeface="Verdana" pitchFamily="34" charset="0"/>
              <a:cs typeface="Verdana" pitchFamily="34" charset="0"/>
            </a:endParaRPr>
          </a:p>
          <a:p>
            <a:pPr lvl="0" algn="ctr" defTabSz="914400">
              <a:defRPr/>
            </a:pPr>
            <a:r>
              <a:rPr lang="en-GB" sz="2000" dirty="0">
                <a:solidFill>
                  <a:srgbClr val="333333"/>
                </a:solidFill>
                <a:latin typeface="Calibri Light"/>
                <a:ea typeface="Verdana" pitchFamily="34" charset="0"/>
                <a:cs typeface="Verdana" pitchFamily="34" charset="0"/>
              </a:rPr>
              <a:t>Justified? NO!</a:t>
            </a:r>
          </a:p>
        </p:txBody>
      </p:sp>
      <p:sp>
        <p:nvSpPr>
          <p:cNvPr id="4" name="Footer Placeholder 3"/>
          <p:cNvSpPr>
            <a:spLocks noGrp="1"/>
          </p:cNvSpPr>
          <p:nvPr>
            <p:ph type="ftr" sz="quarter" idx="11"/>
          </p:nvPr>
        </p:nvSpPr>
        <p:spPr/>
        <p:txBody>
          <a:bodyPr/>
          <a:lstStyle/>
          <a:p>
            <a:pPr>
              <a:defRPr/>
            </a:pPr>
            <a:r>
              <a:rPr lang="en-US"/>
              <a:t>Metacognitive Training 10 - Dealing with Prejudices (Stigma)</a:t>
            </a:r>
            <a:endParaRPr lang="de-DE"/>
          </a:p>
        </p:txBody>
      </p:sp>
      <p:sp>
        <p:nvSpPr>
          <p:cNvPr id="5" name="Slide Number Placeholder 4"/>
          <p:cNvSpPr>
            <a:spLocks noGrp="1"/>
          </p:cNvSpPr>
          <p:nvPr>
            <p:ph type="sldNum" sz="quarter" idx="12"/>
          </p:nvPr>
        </p:nvSpPr>
        <p:spPr/>
        <p:txBody>
          <a:bodyPr/>
          <a:lstStyle/>
          <a:p>
            <a:fld id="{E145D7AE-92F4-4245-966E-F23936500660}" type="slidenum">
              <a:rPr lang="de-DE" smtClean="0"/>
              <a:pPr/>
              <a:t>38</a:t>
            </a:fld>
            <a:endParaRPr lang="de-DE"/>
          </a:p>
        </p:txBody>
      </p:sp>
      <p:pic>
        <p:nvPicPr>
          <p:cNvPr id="8" name="Picture 7" descr="C:\Users\Helen\Downloads\6503264653_40dc082989_m.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83070" y="4793704"/>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6251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en-GB" sz="2000" dirty="0">
                <a:solidFill>
                  <a:srgbClr val="004992"/>
                </a:solidFill>
                <a:latin typeface="Calibri Light"/>
                <a:ea typeface="Verdana" pitchFamily="34" charset="0"/>
                <a:cs typeface="Verdana" pitchFamily="34" charset="0"/>
              </a:rPr>
              <a:t>Justified? NO!</a:t>
            </a:r>
          </a:p>
          <a:p>
            <a:pPr>
              <a:defRPr/>
            </a:pPr>
            <a:r>
              <a:rPr lang="en-GB" sz="2000" dirty="0">
                <a:solidFill>
                  <a:srgbClr val="004992"/>
                </a:solidFill>
                <a:latin typeface="Calibri Light"/>
                <a:ea typeface="Verdana" pitchFamily="34" charset="0"/>
                <a:cs typeface="Verdana" pitchFamily="34" charset="0"/>
              </a:rPr>
              <a:t>dangerous and unpredictable?</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39</a:t>
            </a:fld>
            <a:endParaRPr 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en-GB" sz="2000" dirty="0">
                <a:solidFill>
                  <a:srgbClr val="004992"/>
                </a:solidFill>
                <a:latin typeface="Calibri Light"/>
                <a:ea typeface="Verdana" pitchFamily="34" charset="0"/>
                <a:cs typeface="Verdana" pitchFamily="34" charset="0"/>
              </a:rPr>
              <a:t>Justified? NO!</a:t>
            </a:r>
          </a:p>
          <a:p>
            <a:pPr>
              <a:defRPr/>
            </a:pPr>
            <a:r>
              <a:rPr lang="en-GB" sz="2000" dirty="0">
                <a:solidFill>
                  <a:srgbClr val="004992"/>
                </a:solidFill>
                <a:latin typeface="Calibri Light"/>
                <a:ea typeface="Verdana" pitchFamily="34" charset="0"/>
                <a:cs typeface="Verdana" pitchFamily="34" charset="0"/>
              </a:rPr>
              <a:t>dangerous and unpredictable?</a:t>
            </a:r>
          </a:p>
          <a:p>
            <a:pPr>
              <a:defRPr/>
            </a:pPr>
            <a:r>
              <a:rPr lang="en-GB" sz="2000" dirty="0">
                <a:solidFill>
                  <a:srgbClr val="333333"/>
                </a:solidFill>
                <a:latin typeface="Calibri Light"/>
                <a:ea typeface="Verdana" pitchFamily="34" charset="0"/>
                <a:cs typeface="Verdana" pitchFamily="34" charset="0"/>
              </a:rPr>
              <a:t>People with psychosis are more likely to be victims of abuse and violence than offenders.</a:t>
            </a:r>
            <a:endParaRPr lang="en-GB" sz="2000" u="sng" dirty="0">
              <a:solidFill>
                <a:srgbClr val="333333"/>
              </a:solidFill>
              <a:latin typeface="Calibri Light"/>
              <a:ea typeface="Verdana" pitchFamily="34" charset="0"/>
              <a:cs typeface="Verdana" pitchFamily="34" charset="0"/>
            </a:endParaRPr>
          </a:p>
          <a:p>
            <a:pPr>
              <a:defRPr/>
            </a:pPr>
            <a:r>
              <a:rPr lang="en-GB" sz="2000" u="sng" dirty="0">
                <a:solidFill>
                  <a:srgbClr val="333333"/>
                </a:solidFill>
                <a:latin typeface="Calibri Light"/>
                <a:ea typeface="Verdana" pitchFamily="34" charset="0"/>
                <a:cs typeface="Verdana" pitchFamily="34" charset="0"/>
              </a:rPr>
              <a:t>However</a:t>
            </a:r>
            <a:r>
              <a:rPr lang="en-GB" sz="2000" dirty="0">
                <a:solidFill>
                  <a:srgbClr val="333333"/>
                </a:solidFill>
                <a:latin typeface="Calibri Light"/>
                <a:ea typeface="Verdana" pitchFamily="34" charset="0"/>
                <a:cs typeface="Verdana" pitchFamily="34" charset="0"/>
              </a:rPr>
              <a:t>: If they are offenders ...</a:t>
            </a:r>
          </a:p>
          <a:p>
            <a:pPr marL="342900" indent="-342900">
              <a:buClr>
                <a:srgbClr val="333333"/>
              </a:buClr>
              <a:buFont typeface="WingDings"/>
              <a:buChar char=""/>
              <a:defRPr/>
            </a:pPr>
            <a:r>
              <a:rPr lang="en-GB" sz="2000" dirty="0">
                <a:solidFill>
                  <a:srgbClr val="333333"/>
                </a:solidFill>
                <a:latin typeface="Calibri Light"/>
                <a:ea typeface="Verdana" pitchFamily="34" charset="0"/>
                <a:cs typeface="Verdana" pitchFamily="34" charset="0"/>
              </a:rPr>
              <a:t>... the newspapers may be more likely to report it, because it makes better headlines: the method the crime is carried out may be more peculiar or less well understood (e.g., mentally ill person assaulted the German politicians Lafontaine and Schäuble).</a:t>
            </a:r>
          </a:p>
          <a:p>
            <a:pPr marL="342900" indent="-342900">
              <a:buClr>
                <a:srgbClr val="333333"/>
              </a:buClr>
              <a:buFont typeface="WingDings"/>
              <a:buChar char=""/>
              <a:defRPr/>
            </a:pPr>
            <a:r>
              <a:rPr lang="en-GB" sz="2000" dirty="0">
                <a:solidFill>
                  <a:srgbClr val="333333"/>
                </a:solidFill>
                <a:latin typeface="Calibri Light"/>
                <a:ea typeface="Verdana" pitchFamily="34" charset="0"/>
                <a:cs typeface="Verdana" pitchFamily="34" charset="0"/>
              </a:rPr>
              <a:t>The strategy of lawyers to justify acts of violence with claims of mental illness (true or not) reinforces this impression occasionally.</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40</a:t>
            </a:fld>
            <a:endParaRPr 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en-GB" sz="2000">
                <a:solidFill>
                  <a:srgbClr val="004992"/>
                </a:solidFill>
                <a:latin typeface="Calibri Light"/>
                <a:ea typeface="Verdana" pitchFamily="34" charset="0"/>
                <a:cs typeface="Verdana" pitchFamily="34" charset="0"/>
              </a:rPr>
              <a:t>Justified? NO!</a:t>
            </a:r>
          </a:p>
          <a:p>
            <a:pPr marL="342900" indent="-342900">
              <a:buClr>
                <a:srgbClr val="333333"/>
              </a:buClr>
              <a:buFont typeface="WingDings"/>
              <a:buChar char=""/>
              <a:defRPr/>
            </a:pPr>
            <a:r>
              <a:rPr lang="en-GB" sz="2000">
                <a:solidFill>
                  <a:srgbClr val="004992"/>
                </a:solidFill>
                <a:latin typeface="Calibri Light"/>
                <a:ea typeface="Verdana" pitchFamily="34" charset="0"/>
                <a:cs typeface="Verdana" pitchFamily="34" charset="0"/>
              </a:rPr>
              <a:t>Multiple personalities: </a:t>
            </a:r>
            <a:r>
              <a:rPr lang="en-GB" sz="2000">
                <a:solidFill>
                  <a:srgbClr val="333333"/>
                </a:solidFill>
                <a:latin typeface="Calibri Light"/>
                <a:ea typeface="Verdana" pitchFamily="34" charset="0"/>
                <a:cs typeface="Verdana" pitchFamily="34" charset="0"/>
              </a:rPr>
              <a:t>This view is misleading. Experts disagree over whether multiple or split personalities even exist. In addition, symptoms of multiple identities are not criteria for a diagnosis of schizophrenia or psychosis.</a:t>
            </a:r>
          </a:p>
          <a:p>
            <a:pPr marL="342900" indent="-342900">
              <a:buClr>
                <a:srgbClr val="333333"/>
              </a:buClr>
              <a:buFont typeface="WingDings"/>
              <a:buChar char=""/>
              <a:defRPr/>
            </a:pPr>
            <a:endParaRPr lang="en-GB" sz="20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41</a:t>
            </a:fld>
            <a:endParaRPr lang="de-DE">
              <a:latin typeface="Calibri Light"/>
            </a:endParaRPr>
          </a:p>
        </p:txBody>
      </p:sp>
    </p:spTree>
    <p:extLst>
      <p:ext uri="{BB962C8B-B14F-4D97-AF65-F5344CB8AC3E}">
        <p14:creationId xmlns:p14="http://schemas.microsoft.com/office/powerpoint/2010/main" val="23755796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en-GB" sz="2000">
                <a:solidFill>
                  <a:srgbClr val="004992"/>
                </a:solidFill>
                <a:latin typeface="Calibri Light"/>
                <a:ea typeface="Verdana" pitchFamily="34" charset="0"/>
                <a:cs typeface="Verdana" pitchFamily="34" charset="0"/>
              </a:rPr>
              <a:t>Justified? NO!</a:t>
            </a:r>
          </a:p>
          <a:p>
            <a:pPr marL="342900" indent="-342900">
              <a:buClr>
                <a:srgbClr val="333333"/>
              </a:buClr>
              <a:buFont typeface="WingDings"/>
              <a:buChar char=""/>
              <a:defRPr/>
            </a:pPr>
            <a:r>
              <a:rPr lang="en-GB" sz="2000">
                <a:solidFill>
                  <a:srgbClr val="004992"/>
                </a:solidFill>
                <a:latin typeface="Calibri Light"/>
                <a:ea typeface="Verdana" pitchFamily="34" charset="0"/>
                <a:cs typeface="Verdana" pitchFamily="34" charset="0"/>
              </a:rPr>
              <a:t>Multiple personalities: </a:t>
            </a:r>
            <a:r>
              <a:rPr lang="en-GB" sz="2000">
                <a:solidFill>
                  <a:srgbClr val="333333"/>
                </a:solidFill>
                <a:latin typeface="Calibri Light"/>
                <a:ea typeface="Verdana" pitchFamily="34" charset="0"/>
                <a:cs typeface="Verdana" pitchFamily="34" charset="0"/>
              </a:rPr>
              <a:t>This view is misleading. Experts disagree over whether multiple or split personalities even exist. In addition, symptoms of multiple identities are not criteria for a diagnosis of schizophrenia or psychosis.</a:t>
            </a:r>
          </a:p>
          <a:p>
            <a:pPr marL="342900" indent="-342900" eaLnBrk="1" fontAlgn="auto" hangingPunct="1">
              <a:buClr>
                <a:srgbClr val="333333"/>
              </a:buClr>
              <a:buFont typeface="WingDings"/>
              <a:buChar char=""/>
              <a:defRPr/>
            </a:pPr>
            <a:r>
              <a:rPr lang="en-GB" sz="2000">
                <a:solidFill>
                  <a:srgbClr val="004992"/>
                </a:solidFill>
                <a:latin typeface="Calibri Light"/>
                <a:ea typeface="Verdana" pitchFamily="34" charset="0"/>
                <a:cs typeface="Verdana" pitchFamily="34" charset="0"/>
              </a:rPr>
              <a:t>Not intelligent: </a:t>
            </a:r>
            <a:r>
              <a:rPr lang="en-GB" sz="2000">
                <a:solidFill>
                  <a:srgbClr val="333333"/>
                </a:solidFill>
                <a:latin typeface="Calibri Light"/>
                <a:ea typeface="Verdana" pitchFamily="34" charset="0"/>
                <a:cs typeface="Verdana" pitchFamily="34" charset="0"/>
              </a:rPr>
              <a:t>The formation of mental disorders is not related to intelligence. Just as with the general population, many people who experience psychosis can have above average intelligence.</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42</a:t>
            </a:fld>
            <a:endParaRPr lang="de-DE">
              <a:latin typeface="Calibri Light"/>
            </a:endParaRPr>
          </a:p>
        </p:txBody>
      </p:sp>
    </p:spTree>
    <p:extLst>
      <p:ext uri="{BB962C8B-B14F-4D97-AF65-F5344CB8AC3E}">
        <p14:creationId xmlns:p14="http://schemas.microsoft.com/office/powerpoint/2010/main" val="2411542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Stigma towards those who experience psychosis</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eaLnBrk="1" fontAlgn="auto" hangingPunct="1">
              <a:defRPr/>
            </a:pPr>
            <a:r>
              <a:rPr lang="en-GB" sz="2000">
                <a:solidFill>
                  <a:srgbClr val="004992"/>
                </a:solidFill>
                <a:latin typeface="Calibri Light"/>
                <a:ea typeface="Verdana" pitchFamily="34" charset="0"/>
                <a:cs typeface="Verdana" pitchFamily="34" charset="0"/>
              </a:rPr>
              <a:t>Justified? NO!</a:t>
            </a:r>
          </a:p>
          <a:p>
            <a:pPr marL="342900" indent="-342900">
              <a:buClr>
                <a:srgbClr val="333333"/>
              </a:buClr>
              <a:buFont typeface="WingDings"/>
              <a:buChar char=""/>
              <a:defRPr/>
            </a:pPr>
            <a:r>
              <a:rPr lang="en-GB" sz="2000">
                <a:solidFill>
                  <a:srgbClr val="004992"/>
                </a:solidFill>
                <a:latin typeface="Calibri Light"/>
                <a:ea typeface="Verdana" pitchFamily="34" charset="0"/>
                <a:cs typeface="Verdana" pitchFamily="34" charset="0"/>
              </a:rPr>
              <a:t>Multiple personalities: </a:t>
            </a:r>
            <a:r>
              <a:rPr lang="en-GB" sz="2000">
                <a:solidFill>
                  <a:srgbClr val="333333"/>
                </a:solidFill>
                <a:latin typeface="Calibri Light"/>
                <a:ea typeface="Verdana" pitchFamily="34" charset="0"/>
                <a:cs typeface="Verdana" pitchFamily="34" charset="0"/>
              </a:rPr>
              <a:t>This view is misleading. Experts disagree over whether multiple or split personalities even exist. In addition, symptoms of multiple identities are not criteria for a diagnosis of schizophrenia or psychosis.</a:t>
            </a:r>
          </a:p>
          <a:p>
            <a:pPr marL="342900" indent="-342900" eaLnBrk="1" fontAlgn="auto" hangingPunct="1">
              <a:buClr>
                <a:srgbClr val="333333"/>
              </a:buClr>
              <a:buFont typeface="WingDings"/>
              <a:buChar char=""/>
              <a:defRPr/>
            </a:pPr>
            <a:r>
              <a:rPr lang="en-GB" sz="2000">
                <a:solidFill>
                  <a:srgbClr val="004992"/>
                </a:solidFill>
                <a:latin typeface="Calibri Light"/>
                <a:ea typeface="Verdana" pitchFamily="34" charset="0"/>
                <a:cs typeface="Verdana" pitchFamily="34" charset="0"/>
              </a:rPr>
              <a:t>Not intelligent: </a:t>
            </a:r>
            <a:r>
              <a:rPr lang="en-GB" sz="2000">
                <a:solidFill>
                  <a:srgbClr val="333333"/>
                </a:solidFill>
                <a:latin typeface="Calibri Light"/>
                <a:ea typeface="Verdana" pitchFamily="34" charset="0"/>
                <a:cs typeface="Verdana" pitchFamily="34" charset="0"/>
              </a:rPr>
              <a:t>The formation of mental disorders is not related to intelligence. Just as with the general population, many people who experience psychosis can have above average intelligence.</a:t>
            </a:r>
          </a:p>
          <a:p>
            <a:pPr marL="342900" indent="-342900">
              <a:buClr>
                <a:srgbClr val="333333"/>
              </a:buClr>
              <a:buFont typeface="WingDings"/>
              <a:buChar char=""/>
              <a:defRPr/>
            </a:pPr>
            <a:r>
              <a:rPr lang="en-GB" sz="2000">
                <a:solidFill>
                  <a:srgbClr val="004992"/>
                </a:solidFill>
                <a:latin typeface="Calibri Light"/>
                <a:ea typeface="Verdana" pitchFamily="34" charset="0"/>
                <a:cs typeface="Verdana" pitchFamily="34" charset="0"/>
              </a:rPr>
              <a:t>Permanent condition: </a:t>
            </a:r>
            <a:r>
              <a:rPr lang="en-GB" sz="2000">
                <a:solidFill>
                  <a:srgbClr val="333333"/>
                </a:solidFill>
                <a:latin typeface="Calibri Light"/>
                <a:ea typeface="Verdana" pitchFamily="34" charset="0"/>
                <a:cs typeface="Verdana" pitchFamily="34" charset="0"/>
              </a:rPr>
              <a:t>With the right treatment, many patients are able to lead productive and fulfilling lives.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43</a:t>
            </a:fld>
            <a:endParaRPr lang="de-DE">
              <a:latin typeface="Calibri Light"/>
            </a:endParaRPr>
          </a:p>
        </p:txBody>
      </p:sp>
    </p:spTree>
    <p:extLst>
      <p:ext uri="{BB962C8B-B14F-4D97-AF65-F5344CB8AC3E}">
        <p14:creationId xmlns:p14="http://schemas.microsoft.com/office/powerpoint/2010/main" val="3692970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Why are we doing this?</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defRPr/>
            </a:pPr>
            <a:r>
              <a:rPr lang="en-GB" sz="2400" dirty="0">
                <a:solidFill>
                  <a:srgbClr val="333333"/>
                </a:solidFill>
                <a:latin typeface="Calibri Light"/>
                <a:ea typeface="ＭＳ Ｐゴシック" charset="0"/>
              </a:rPr>
              <a:t>Many people diagnosed with “schizophrenia</a:t>
            </a:r>
            <a:r>
              <a:rPr lang="en-GB" sz="2400" dirty="0">
                <a:solidFill>
                  <a:srgbClr val="333333"/>
                </a:solidFill>
                <a:latin typeface="Calibri Light"/>
                <a:ea typeface="Verdana" pitchFamily="34" charset="0"/>
                <a:cs typeface="Verdana" pitchFamily="34" charset="0"/>
              </a:rPr>
              <a:t>” </a:t>
            </a:r>
            <a:r>
              <a:rPr lang="en-GB" sz="2400" dirty="0">
                <a:solidFill>
                  <a:srgbClr val="333333"/>
                </a:solidFill>
                <a:latin typeface="Calibri Light"/>
                <a:ea typeface="ＭＳ Ｐゴシック" charset="0"/>
              </a:rPr>
              <a:t>or “psychosis</a:t>
            </a:r>
            <a:r>
              <a:rPr lang="en-GB" sz="2400" dirty="0">
                <a:solidFill>
                  <a:srgbClr val="333333"/>
                </a:solidFill>
                <a:latin typeface="Calibri Light"/>
                <a:ea typeface="Verdana" pitchFamily="34" charset="0"/>
                <a:cs typeface="Verdana" pitchFamily="34" charset="0"/>
              </a:rPr>
              <a:t>”</a:t>
            </a:r>
            <a:r>
              <a:rPr lang="en-GB" sz="2400" dirty="0">
                <a:solidFill>
                  <a:srgbClr val="333333"/>
                </a:solidFill>
                <a:latin typeface="Calibri Light"/>
                <a:ea typeface="ＭＳ Ｐゴシック" charset="0"/>
              </a:rPr>
              <a:t> (but not all!) may experience discrimination if their diagnosis arouses incorrect assumptions or associations.</a:t>
            </a:r>
          </a:p>
          <a:p>
            <a:pPr lvl="0" defTabSz="914400" fontAlgn="base">
              <a:defRPr/>
            </a:pPr>
            <a:r>
              <a:rPr lang="en-GB" sz="2400" dirty="0">
                <a:solidFill>
                  <a:srgbClr val="333333"/>
                </a:solidFill>
                <a:latin typeface="Calibri Light"/>
                <a:ea typeface="ＭＳ Ｐゴシック" charset="0"/>
              </a:rPr>
              <a:t>In order to reduce stigma, common stereotypes about people with schizophrenia or psychosis must be identified and corrected/addressed.</a:t>
            </a:r>
            <a:endParaRPr lang="en-GB" sz="2400" i="1" dirty="0">
              <a:solidFill>
                <a:srgbClr val="004992"/>
              </a:solidFill>
              <a:latin typeface="Calibri Light"/>
              <a:ea typeface="ＭＳ Ｐゴシック" charset="0"/>
            </a:endParaRPr>
          </a:p>
          <a:p>
            <a:endParaRPr lang="en-GB"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44</a:t>
            </a:fld>
            <a:endParaRPr lang="de-DE">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Why are we doing this?</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defRPr/>
            </a:pPr>
            <a:r>
              <a:rPr lang="en-GB" sz="2400" dirty="0">
                <a:solidFill>
                  <a:srgbClr val="333333"/>
                </a:solidFill>
                <a:latin typeface="Calibri Light"/>
                <a:ea typeface="ＭＳ Ｐゴシック" charset="0"/>
              </a:rPr>
              <a:t>Many people diagnosed with “schizophrenia</a:t>
            </a:r>
            <a:r>
              <a:rPr lang="en-GB" sz="2400" dirty="0">
                <a:solidFill>
                  <a:srgbClr val="333333"/>
                </a:solidFill>
                <a:latin typeface="Calibri Light"/>
                <a:ea typeface="Verdana" pitchFamily="34" charset="0"/>
                <a:cs typeface="Verdana" pitchFamily="34" charset="0"/>
              </a:rPr>
              <a:t>” </a:t>
            </a:r>
            <a:r>
              <a:rPr lang="en-GB" sz="2400" dirty="0">
                <a:solidFill>
                  <a:srgbClr val="333333"/>
                </a:solidFill>
                <a:latin typeface="Calibri Light"/>
                <a:ea typeface="ＭＳ Ｐゴシック" charset="0"/>
              </a:rPr>
              <a:t>or “psychosis</a:t>
            </a:r>
            <a:r>
              <a:rPr lang="en-GB" sz="2400" dirty="0">
                <a:solidFill>
                  <a:srgbClr val="333333"/>
                </a:solidFill>
                <a:latin typeface="Calibri Light"/>
                <a:ea typeface="Verdana" pitchFamily="34" charset="0"/>
                <a:cs typeface="Verdana" pitchFamily="34" charset="0"/>
              </a:rPr>
              <a:t>”</a:t>
            </a:r>
            <a:r>
              <a:rPr lang="en-GB" sz="2400" dirty="0">
                <a:solidFill>
                  <a:srgbClr val="333333"/>
                </a:solidFill>
                <a:latin typeface="Calibri Light"/>
                <a:ea typeface="ＭＳ Ｐゴシック" charset="0"/>
              </a:rPr>
              <a:t> (but not all!) may experience discrimination if their diagnosis arouses incorrect assumptions or associations.</a:t>
            </a:r>
          </a:p>
          <a:p>
            <a:pPr lvl="0" defTabSz="914400" fontAlgn="base">
              <a:defRPr/>
            </a:pPr>
            <a:r>
              <a:rPr lang="en-GB" sz="2400" dirty="0">
                <a:solidFill>
                  <a:srgbClr val="333333"/>
                </a:solidFill>
                <a:latin typeface="Calibri Light"/>
                <a:ea typeface="ＭＳ Ｐゴシック" charset="0"/>
              </a:rPr>
              <a:t>In order to reduce stigma, common stereotypes about people with schizophrenia or psychosis must be identified and corrected/addressed.</a:t>
            </a:r>
            <a:endParaRPr lang="en-GB" sz="2400" dirty="0">
              <a:solidFill>
                <a:srgbClr val="333333"/>
              </a:solidFill>
              <a:latin typeface="Calibri Light"/>
              <a:ea typeface="ＭＳ Ｐゴシック" charset="0"/>
              <a:sym typeface="Wingdings" panose="05000000000000000000" pitchFamily="2" charset="2"/>
            </a:endParaRPr>
          </a:p>
          <a:p>
            <a:pPr lvl="0" defTabSz="914400" fontAlgn="base">
              <a:defRPr/>
            </a:pPr>
            <a:r>
              <a:rPr lang="en-GB" sz="2400" u="sng" dirty="0">
                <a:solidFill>
                  <a:srgbClr val="004992"/>
                </a:solidFill>
                <a:latin typeface="Calibri Light"/>
                <a:ea typeface="ＭＳ Ｐゴシック" charset="0"/>
              </a:rPr>
              <a:t>Relevant</a:t>
            </a:r>
            <a:r>
              <a:rPr lang="en-GB" sz="2400" dirty="0">
                <a:solidFill>
                  <a:srgbClr val="004992"/>
                </a:solidFill>
                <a:latin typeface="Calibri Light"/>
                <a:ea typeface="ＭＳ Ｐゴシック" charset="0"/>
              </a:rPr>
              <a:t>:</a:t>
            </a:r>
            <a:r>
              <a:rPr lang="en-GB" sz="2400" i="1" dirty="0">
                <a:solidFill>
                  <a:srgbClr val="004992"/>
                </a:solidFill>
                <a:latin typeface="Calibri Light"/>
                <a:ea typeface="ＭＳ Ｐゴシック" charset="0"/>
              </a:rPr>
              <a:t> </a:t>
            </a:r>
            <a:r>
              <a:rPr lang="en-GB" sz="2400" dirty="0">
                <a:solidFill>
                  <a:srgbClr val="333333"/>
                </a:solidFill>
                <a:latin typeface="Calibri Light"/>
                <a:ea typeface="ＭＳ Ｐゴシック" charset="0"/>
              </a:rPr>
              <a:t>If you take a closer look, every person has qualities that make them unique. Many prejudices or stereotypes are based on one aspect of a person’s identity. These prejudices or stereotypes can lead us to mistreat people who do not deserve to be judged negatively. </a:t>
            </a:r>
            <a:r>
              <a:rPr lang="en-GB" sz="2400" u="sng" dirty="0">
                <a:solidFill>
                  <a:srgbClr val="333333"/>
                </a:solidFill>
                <a:latin typeface="Calibri Light"/>
                <a:ea typeface="ＭＳ Ｐゴシック" charset="0"/>
              </a:rPr>
              <a:t>Mental illness is only one part aspect of a person’s identity.</a:t>
            </a:r>
          </a:p>
          <a:p>
            <a:pPr lvl="0" defTabSz="914400" fontAlgn="base">
              <a:defRPr/>
            </a:pPr>
            <a:endParaRPr lang="en-GB" sz="2400" i="1" dirty="0">
              <a:solidFill>
                <a:srgbClr val="333333"/>
              </a:solidFill>
              <a:latin typeface="Calibri Light"/>
              <a:ea typeface="ＭＳ Ｐゴシック" charset="0"/>
            </a:endParaRPr>
          </a:p>
          <a:p>
            <a:endParaRPr lang="en-GB"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45</a:t>
            </a:fld>
            <a:endParaRPr lang="de-DE">
              <a:latin typeface="Calibri Light"/>
            </a:endParaRPr>
          </a:p>
        </p:txBody>
      </p:sp>
    </p:spTree>
    <p:extLst>
      <p:ext uri="{BB962C8B-B14F-4D97-AF65-F5344CB8AC3E}">
        <p14:creationId xmlns:p14="http://schemas.microsoft.com/office/powerpoint/2010/main" val="958841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3"/>
          <p:cNvGraphicFramePr>
            <a:graphicFrameLocks noChangeAspect="1"/>
          </p:cNvGraphicFramePr>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31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should we do?</a:t>
            </a:r>
          </a:p>
        </p:txBody>
      </p:sp>
      <p:sp>
        <p:nvSpPr>
          <p:cNvPr id="93186" name="Inhaltsplatzhalter 2"/>
          <p:cNvSpPr>
            <a:spLocks noGrp="1"/>
          </p:cNvSpPr>
          <p:nvPr>
            <p:ph idx="1"/>
          </p:nvPr>
        </p:nvSpPr>
        <p:spPr>
          <a:xfrm>
            <a:off x="408955" y="5949280"/>
            <a:ext cx="11340000" cy="503584"/>
          </a:xfrm>
        </p:spPr>
        <p:txBody>
          <a:bodyPr/>
          <a:lstStyle/>
          <a:p>
            <a:pPr algn="ctr">
              <a:buFont typeface="Wingdings" pitchFamily="2" charset="2"/>
              <a:buNone/>
            </a:pPr>
            <a:r>
              <a:rPr lang="de-DE" sz="2400" dirty="0">
                <a:solidFill>
                  <a:srgbClr val="333333"/>
                </a:solidFill>
                <a:latin typeface="Calibri Light"/>
                <a:ea typeface="ＭＳ Ｐゴシック"/>
                <a:cs typeface="Verdana"/>
              </a:rPr>
              <a:t>Read up &amp; communicate accurately about your illness experience!</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46</a:t>
            </a:fld>
            <a:endParaRPr 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Should I tell others about my illness, and if so, how?</a:t>
            </a:r>
          </a:p>
        </p:txBody>
      </p:sp>
      <p:sp>
        <p:nvSpPr>
          <p:cNvPr id="3" name="Inhaltsplatzhalter 2"/>
          <p:cNvSpPr>
            <a:spLocks noGrp="1"/>
          </p:cNvSpPr>
          <p:nvPr>
            <p:ph idx="1"/>
          </p:nvPr>
        </p:nvSpPr>
        <p:spPr>
          <a:xfrm>
            <a:off x="411480" y="2203704"/>
            <a:ext cx="5669280" cy="4291560"/>
          </a:xfrm>
        </p:spPr>
        <p:txBody>
          <a:bodyPr/>
          <a:lstStyle/>
          <a:p>
            <a:pPr>
              <a:defRPr/>
            </a:pPr>
            <a:r>
              <a:rPr lang="en-GB" sz="2400" dirty="0">
                <a:solidFill>
                  <a:srgbClr val="333333"/>
                </a:solidFill>
                <a:latin typeface="Calibri Light"/>
                <a:ea typeface="Verdana" pitchFamily="34" charset="0"/>
                <a:cs typeface="Verdana" pitchFamily="34" charset="0"/>
              </a:rPr>
              <a:t>Do you need to tell others that you are diagnosed with psychosis?</a:t>
            </a:r>
          </a:p>
          <a:p>
            <a:pPr marL="342900" indent="-342900">
              <a:buClr>
                <a:srgbClr val="333333"/>
              </a:buClr>
              <a:buFont typeface="WingDings"/>
              <a:buChar char=""/>
              <a:defRPr/>
            </a:pPr>
            <a:r>
              <a:rPr lang="en-GB" sz="2400" dirty="0">
                <a:solidFill>
                  <a:srgbClr val="333333"/>
                </a:solidFill>
                <a:latin typeface="Calibri Light"/>
                <a:ea typeface="Verdana" pitchFamily="34" charset="0"/>
                <a:cs typeface="Verdana" pitchFamily="34" charset="0"/>
              </a:rPr>
              <a:t>A diagnosis of psychosis or schizophrenia (like any other mental illness) is not notifiable, that is, do not have to be disclosed.</a:t>
            </a:r>
          </a:p>
          <a:p>
            <a:pPr>
              <a:defRPr/>
            </a:pPr>
            <a:r>
              <a:rPr lang="en-GB" sz="2400" b="1" dirty="0">
                <a:solidFill>
                  <a:srgbClr val="333333"/>
                </a:solidFill>
                <a:latin typeface="Calibri Light"/>
                <a:ea typeface="Verdana" pitchFamily="34" charset="0"/>
                <a:cs typeface="Verdana" pitchFamily="34" charset="0"/>
              </a:rPr>
              <a:t>It is up to you whether you inform others about the diagnosis or not.</a:t>
            </a:r>
          </a:p>
          <a:p>
            <a:pPr>
              <a:defRPr/>
            </a:pPr>
            <a:endParaRPr lang="en-GB"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47</a:t>
            </a:fld>
            <a:endParaRPr lang="de-DE">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Should I tell others about my illness, and if so, how?</a:t>
            </a:r>
            <a:endParaRPr lang="de-DE" sz="3600" dirty="0">
              <a:latin typeface="Calibri Light"/>
            </a:endParaRPr>
          </a:p>
        </p:txBody>
      </p:sp>
      <p:sp>
        <p:nvSpPr>
          <p:cNvPr id="3" name="Inhaltsplatzhalter 2"/>
          <p:cNvSpPr>
            <a:spLocks noGrp="1"/>
          </p:cNvSpPr>
          <p:nvPr>
            <p:ph idx="1"/>
          </p:nvPr>
        </p:nvSpPr>
        <p:spPr>
          <a:xfrm>
            <a:off x="411480" y="2203704"/>
            <a:ext cx="5669280" cy="4291560"/>
          </a:xfrm>
        </p:spPr>
        <p:txBody>
          <a:bodyPr/>
          <a:lstStyle/>
          <a:p>
            <a:pPr>
              <a:defRPr/>
            </a:pPr>
            <a:r>
              <a:rPr lang="en-GB" sz="2400" dirty="0">
                <a:solidFill>
                  <a:srgbClr val="333333"/>
                </a:solidFill>
                <a:latin typeface="Calibri Light"/>
                <a:ea typeface="Verdana" pitchFamily="34" charset="0"/>
                <a:cs typeface="Verdana" pitchFamily="34" charset="0"/>
              </a:rPr>
              <a:t>Do you need to tell others that you are diagnosed with psychosis?</a:t>
            </a:r>
          </a:p>
          <a:p>
            <a:pPr marL="342900" indent="-342900">
              <a:buClr>
                <a:srgbClr val="333333"/>
              </a:buClr>
              <a:buFont typeface="WingDings"/>
              <a:buChar char=""/>
              <a:defRPr/>
            </a:pPr>
            <a:r>
              <a:rPr lang="en-GB" sz="2400" dirty="0">
                <a:solidFill>
                  <a:srgbClr val="333333"/>
                </a:solidFill>
                <a:latin typeface="Calibri Light"/>
                <a:ea typeface="Verdana" pitchFamily="34" charset="0"/>
                <a:cs typeface="Verdana" pitchFamily="34" charset="0"/>
              </a:rPr>
              <a:t>It can be important for you to talk to a person you trust about your illness, because:</a:t>
            </a:r>
            <a:endParaRPr lang="en-GB" sz="2400" dirty="0">
              <a:solidFill>
                <a:srgbClr val="333333"/>
              </a:solidFill>
              <a:latin typeface="Calibri Light"/>
              <a:ea typeface="Verdana" pitchFamily="34" charset="0"/>
              <a:cs typeface="Verdana" pitchFamily="34" charset="0"/>
              <a:sym typeface="Wingdings" panose="05000000000000000000" pitchFamily="2" charset="2"/>
            </a:endParaRPr>
          </a:p>
          <a:p>
            <a:pPr marL="342900" indent="-342900">
              <a:buClr>
                <a:srgbClr val="333333"/>
              </a:buClr>
              <a:buFont typeface="WingDings"/>
              <a:buChar char=""/>
              <a:defRPr/>
            </a:pPr>
            <a:r>
              <a:rPr lang="en-GB" sz="2400" dirty="0">
                <a:solidFill>
                  <a:srgbClr val="333333"/>
                </a:solidFill>
                <a:latin typeface="Calibri Light"/>
                <a:ea typeface="Verdana" pitchFamily="34" charset="0"/>
                <a:cs typeface="Verdana" pitchFamily="34" charset="0"/>
              </a:rPr>
              <a:t>often significant other people spot the early signs of an emerging psychotic phase earlier than the patients themselves.</a:t>
            </a:r>
          </a:p>
          <a:p>
            <a:pPr>
              <a:defRPr/>
            </a:pPr>
            <a:endParaRPr lang="en-GB"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48</a:t>
            </a:fld>
            <a:endParaRPr lang="de-DE">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97282" name="Inhaltsplatzhalter 2"/>
          <p:cNvSpPr>
            <a:spLocks noGrp="1"/>
          </p:cNvSpPr>
          <p:nvPr>
            <p:ph idx="1"/>
          </p:nvPr>
        </p:nvSpPr>
        <p:spPr/>
        <p:txBody>
          <a:bodyPr/>
          <a:lstStyle/>
          <a:p>
            <a:r>
              <a:rPr lang="en-US" sz="2400" dirty="0">
                <a:solidFill>
                  <a:srgbClr val="004992"/>
                </a:solidFill>
                <a:latin typeface="Calibri Light"/>
                <a:ea typeface="ＭＳ Ｐゴシック"/>
              </a:rPr>
              <a:t>Recommendation: Explain your symptoms rather than telling the diagnosis.</a:t>
            </a:r>
            <a:endParaRPr lang="de-DE" sz="2400" dirty="0">
              <a:solidFill>
                <a:srgbClr val="004992"/>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49</a:t>
            </a:fld>
            <a:endParaRPr 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pPr>
              <a:defRPr/>
            </a:pPr>
            <a:r>
              <a:rPr lang="en-US" sz="2400" dirty="0">
                <a:solidFill>
                  <a:srgbClr val="004992"/>
                </a:solidFill>
                <a:latin typeface="Calibri Light"/>
                <a:ea typeface="Verdana" panose="020B0604030504040204" pitchFamily="34" charset="0"/>
                <a:cs typeface="Verdana" panose="020B0604030504040204" pitchFamily="34" charset="0"/>
              </a:rPr>
              <a:t>Recommendation: Explain your symptoms rather than telling the diagnosis.</a:t>
            </a:r>
            <a:endParaRPr lang="de-DE" sz="2400" dirty="0">
              <a:solidFill>
                <a:srgbClr val="004992"/>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Especially, if you do not know people very well, it is often advisable to describe your symptoms rather than to tell the (ambiguous) name (schizophrenia, psychosis)</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50</a:t>
            </a:fld>
            <a:endParaRPr lang="de-DE">
              <a:latin typeface="Calibri Light"/>
            </a:endParaRPr>
          </a:p>
        </p:txBody>
      </p:sp>
    </p:spTree>
    <p:extLst>
      <p:ext uri="{BB962C8B-B14F-4D97-AF65-F5344CB8AC3E}">
        <p14:creationId xmlns:p14="http://schemas.microsoft.com/office/powerpoint/2010/main" val="3215546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pPr>
              <a:defRPr/>
            </a:pPr>
            <a:r>
              <a:rPr lang="en-GB" sz="2400" dirty="0">
                <a:solidFill>
                  <a:srgbClr val="004992"/>
                </a:solidFill>
                <a:latin typeface="Calibri Light"/>
                <a:ea typeface="Verdana" panose="020B0604030504040204" pitchFamily="34" charset="0"/>
                <a:cs typeface="Verdana" panose="020B0604030504040204" pitchFamily="34" charset="0"/>
              </a:rPr>
              <a:t>Recommendation: Explain your symptoms rather than telling the diagnosis.</a:t>
            </a:r>
          </a:p>
          <a:p>
            <a:pPr marL="342900" indent="-342900">
              <a:buClr>
                <a:srgbClr val="333333"/>
              </a:buClr>
              <a:buFont typeface="WingDings"/>
              <a:buChar char=""/>
              <a:defRPr/>
            </a:pPr>
            <a:r>
              <a:rPr lang="en-GB" sz="2400" dirty="0">
                <a:solidFill>
                  <a:srgbClr val="333333"/>
                </a:solidFill>
                <a:latin typeface="Calibri Light"/>
                <a:ea typeface="Verdana" panose="020B0604030504040204" pitchFamily="34" charset="0"/>
                <a:cs typeface="Verdana" panose="020B0604030504040204" pitchFamily="34" charset="0"/>
              </a:rPr>
              <a:t>Especially, if you do not know people very well, it is often advisable to describe your symptoms rather than to tell the (ambiguous) name (schizophrenia, psychosis)</a:t>
            </a:r>
          </a:p>
          <a:p>
            <a:pPr marL="342900" indent="-342900">
              <a:buClr>
                <a:srgbClr val="333333"/>
              </a:buClr>
              <a:buFont typeface="WingDings"/>
              <a:buChar char=""/>
              <a:defRPr/>
            </a:pPr>
            <a:r>
              <a:rPr lang="en-GB" sz="2400" dirty="0">
                <a:solidFill>
                  <a:srgbClr val="333333"/>
                </a:solidFill>
                <a:latin typeface="Calibri Light"/>
                <a:ea typeface="Verdana" panose="020B0604030504040204" pitchFamily="34" charset="0"/>
                <a:cs typeface="Verdana" panose="020B0604030504040204" pitchFamily="34" charset="0"/>
              </a:rPr>
              <a:t>To be able to explain your illness to others, you need to become an expert of it yourself!</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51</a:t>
            </a:fld>
            <a:endParaRPr lang="de-DE">
              <a:latin typeface="Calibri Light"/>
            </a:endParaRPr>
          </a:p>
        </p:txBody>
      </p:sp>
    </p:spTree>
    <p:extLst>
      <p:ext uri="{BB962C8B-B14F-4D97-AF65-F5344CB8AC3E}">
        <p14:creationId xmlns:p14="http://schemas.microsoft.com/office/powerpoint/2010/main" val="412643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US" sz="2000" dirty="0">
                <a:solidFill>
                  <a:srgbClr val="004992"/>
                </a:solidFill>
                <a:latin typeface="Calibri Light"/>
                <a:ea typeface="ＭＳ Ｐゴシック"/>
              </a:rPr>
              <a:t>The main symptoms of psychosis and schizophrenia:</a:t>
            </a:r>
          </a:p>
          <a:p>
            <a:r>
              <a:rPr lang="en-US" sz="2000" dirty="0">
                <a:solidFill>
                  <a:schemeClr val="tx1"/>
                </a:solidFill>
                <a:latin typeface="Calibri Light"/>
                <a:ea typeface="ＭＳ Ｐゴシック"/>
              </a:rPr>
              <a:t>???</a:t>
            </a:r>
            <a:endParaRPr lang="de-DE" sz="2000" dirty="0">
              <a:solidFill>
                <a:schemeClr val="tx1"/>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52</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GB" sz="2000" dirty="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en-GB" sz="2000" dirty="0">
                <a:solidFill>
                  <a:srgbClr val="333333"/>
                </a:solidFill>
                <a:latin typeface="Calibri Light"/>
                <a:ea typeface="ＭＳ Ｐゴシック"/>
              </a:rPr>
              <a:t>Hallucination</a:t>
            </a:r>
          </a:p>
          <a:p>
            <a:pPr marL="342900" indent="-342900">
              <a:buClr>
                <a:srgbClr val="333333"/>
              </a:buClr>
              <a:buFont typeface="WingDings"/>
              <a:buChar char=""/>
            </a:pPr>
            <a:r>
              <a:rPr lang="en-GB" sz="2000" dirty="0">
                <a:solidFill>
                  <a:srgbClr val="333333"/>
                </a:solidFill>
                <a:latin typeface="Calibri Light"/>
                <a:ea typeface="ＭＳ Ｐゴシック"/>
              </a:rPr>
              <a:t>Delusions </a:t>
            </a:r>
          </a:p>
          <a:p>
            <a:pPr marL="342900" indent="-342900">
              <a:buClr>
                <a:srgbClr val="333333"/>
              </a:buClr>
              <a:buFont typeface="WingDings"/>
              <a:buChar char=""/>
            </a:pPr>
            <a:r>
              <a:rPr lang="en-GB" sz="2000" dirty="0">
                <a:solidFill>
                  <a:srgbClr val="333333"/>
                </a:solidFill>
                <a:latin typeface="Calibri Light"/>
                <a:ea typeface="ＭＳ Ｐゴシック"/>
              </a:rPr>
              <a:t>Other (non-specific) symptoms such as depression (this can also occur in other disorders)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53</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24418256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GB" sz="200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en-GB" sz="2000" b="1">
                <a:solidFill>
                  <a:srgbClr val="333333"/>
                </a:solidFill>
                <a:latin typeface="Calibri Light"/>
                <a:ea typeface="ＭＳ Ｐゴシック"/>
              </a:rPr>
              <a:t>Hallucination: </a:t>
            </a:r>
            <a:r>
              <a:rPr lang="en-GB" sz="2000">
                <a:solidFill>
                  <a:srgbClr val="333333"/>
                </a:solidFill>
                <a:latin typeface="Calibri Light"/>
                <a:ea typeface="ＭＳ Ｐゴシック"/>
              </a:rPr>
              <a:t>To hear, see, feel, or taste things that are not there (e.g., hearing offending voices) e.g., to be chosen to save the world or to be pursued by the secret service.</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54</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GB" sz="2000" dirty="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en-GB" sz="2000" b="1" dirty="0">
                <a:solidFill>
                  <a:srgbClr val="333333"/>
                </a:solidFill>
                <a:latin typeface="Calibri Light"/>
                <a:ea typeface="ＭＳ Ｐゴシック"/>
              </a:rPr>
              <a:t>Hallucination: </a:t>
            </a:r>
            <a:r>
              <a:rPr lang="en-GB" sz="2000" dirty="0">
                <a:solidFill>
                  <a:srgbClr val="333333"/>
                </a:solidFill>
                <a:latin typeface="Calibri Light"/>
                <a:ea typeface="ＭＳ Ｐゴシック"/>
              </a:rPr>
              <a:t>To hear, see, feel, or taste things that are not there (e.g., hearing offending voices) e.g., to be chosen to save the world or to be pursued by the secret service.</a:t>
            </a:r>
          </a:p>
          <a:p>
            <a:r>
              <a:rPr lang="en-GB" sz="2000" dirty="0">
                <a:solidFill>
                  <a:srgbClr val="333333"/>
                </a:solidFill>
                <a:latin typeface="Calibri Light"/>
                <a:ea typeface="ＭＳ Ｐゴシック"/>
              </a:rPr>
              <a:t>Example: </a:t>
            </a:r>
            <a:br>
              <a:rPr lang="en-GB" sz="2000" i="1" dirty="0">
                <a:solidFill>
                  <a:srgbClr val="333333"/>
                </a:solidFill>
                <a:latin typeface="Calibri Light"/>
                <a:ea typeface="ＭＳ Ｐゴシック"/>
              </a:rPr>
            </a:br>
            <a:r>
              <a:rPr lang="en-GB" sz="2000" i="1" dirty="0">
                <a:solidFill>
                  <a:srgbClr val="333333"/>
                </a:solidFill>
                <a:latin typeface="Calibri Light"/>
                <a:ea typeface="ＭＳ Ｐゴシック"/>
              </a:rPr>
              <a:t>”Approximately 15% of the population experiences hallucinations without being mentally ill. How can I describe it to you? It is comparable to thinking of a catchy tune but stronger, so you think it is real. Or else, to hear the doorbell when you are impatiently waiting for someone to arrive but no one is actually there.”</a:t>
            </a:r>
          </a:p>
          <a:p>
            <a:endParaRPr lang="en-GB" sz="2000" i="1"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55</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32981833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GB" sz="200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en-GB" sz="2000" b="1">
                <a:solidFill>
                  <a:srgbClr val="333333"/>
                </a:solidFill>
                <a:latin typeface="Calibri Light"/>
                <a:ea typeface="ＭＳ Ｐゴシック"/>
              </a:rPr>
              <a:t>Delusions: </a:t>
            </a:r>
            <a:r>
              <a:rPr lang="en-GB" sz="2000">
                <a:solidFill>
                  <a:srgbClr val="333333"/>
                </a:solidFill>
                <a:latin typeface="Calibri Light"/>
                <a:ea typeface="ＭＳ Ｐゴシック"/>
              </a:rPr>
              <a:t>To be convinced of something that is not true (e.g., to be chosen to save the world or to be pursued by the secret service)</a:t>
            </a:r>
          </a:p>
          <a:p>
            <a:endParaRPr lang="en-GB" sz="2000" i="1">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56</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1887122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GB" sz="2000" dirty="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en-GB" sz="2000" b="1" dirty="0">
                <a:solidFill>
                  <a:srgbClr val="333333"/>
                </a:solidFill>
                <a:latin typeface="Calibri Light"/>
                <a:ea typeface="ＭＳ Ｐゴシック"/>
              </a:rPr>
              <a:t>Delusions: </a:t>
            </a:r>
            <a:r>
              <a:rPr lang="en-GB" sz="2000" dirty="0">
                <a:solidFill>
                  <a:srgbClr val="333333"/>
                </a:solidFill>
                <a:latin typeface="Calibri Light"/>
                <a:ea typeface="ＭＳ Ｐゴシック"/>
              </a:rPr>
              <a:t>To be convinced of something that is not true (e.g., to be chosen to save the world or to be pursued by the secret service)</a:t>
            </a:r>
            <a:r>
              <a:rPr lang="en-GB" sz="2000" b="1" dirty="0">
                <a:solidFill>
                  <a:srgbClr val="333333"/>
                </a:solidFill>
                <a:latin typeface="Calibri Light"/>
                <a:ea typeface="ＭＳ Ｐゴシック"/>
              </a:rPr>
              <a:t> </a:t>
            </a:r>
            <a:endParaRPr lang="en-GB" sz="2000" dirty="0">
              <a:solidFill>
                <a:srgbClr val="333333"/>
              </a:solidFill>
              <a:latin typeface="Calibri Light"/>
              <a:ea typeface="ＭＳ Ｐゴシック"/>
            </a:endParaRPr>
          </a:p>
          <a:p>
            <a:pPr lvl="0"/>
            <a:r>
              <a:rPr lang="en-GB" sz="2000" dirty="0">
                <a:solidFill>
                  <a:srgbClr val="333333"/>
                </a:solidFill>
                <a:latin typeface="Calibri Light"/>
                <a:ea typeface="ＭＳ Ｐゴシック"/>
              </a:rPr>
              <a:t>Example:</a:t>
            </a:r>
            <a:br>
              <a:rPr lang="en-GB" sz="2000" dirty="0">
                <a:solidFill>
                  <a:srgbClr val="333333"/>
                </a:solidFill>
                <a:latin typeface="Calibri Light"/>
                <a:ea typeface="ＭＳ Ｐゴシック"/>
              </a:rPr>
            </a:br>
            <a:r>
              <a:rPr lang="en-GB" sz="2000" i="1" dirty="0">
                <a:solidFill>
                  <a:srgbClr val="333333"/>
                </a:solidFill>
                <a:latin typeface="Calibri Light"/>
                <a:ea typeface="ＭＳ Ｐゴシック"/>
              </a:rPr>
              <a:t>”Almost everyone knows these days when you have an intense feeling that the whole world is against you. Or that people are looking at you, especially if you do not feel comfortable in your own skin. For me this feeling was much stronger. During the time of my illness I was 100% sure that there are certain people who were seriously after me. Now, I see it differently.</a:t>
            </a:r>
            <a:r>
              <a:rPr lang="en-GB" sz="2000" i="1" kern="1200" dirty="0">
                <a:solidFill>
                  <a:srgbClr val="333333"/>
                </a:solidFill>
                <a:latin typeface="Calibri Light"/>
                <a:ea typeface="Verdana" pitchFamily="34" charset="0"/>
                <a:cs typeface="Verdana" pitchFamily="34" charset="0"/>
              </a:rPr>
              <a:t>”</a:t>
            </a:r>
            <a:endParaRPr lang="en-GB" sz="2000" i="1" dirty="0">
              <a:solidFill>
                <a:srgbClr val="333333"/>
              </a:solidFill>
              <a:latin typeface="Calibri Light"/>
              <a:ea typeface="ＭＳ Ｐゴシック"/>
            </a:endParaRPr>
          </a:p>
          <a:p>
            <a:pPr lvl="0"/>
            <a:r>
              <a:rPr lang="en-GB" sz="2000" i="1" kern="1200" dirty="0">
                <a:solidFill>
                  <a:srgbClr val="333333"/>
                </a:solidFill>
                <a:latin typeface="Calibri Light"/>
                <a:ea typeface="Verdana" pitchFamily="34" charset="0"/>
                <a:cs typeface="Verdana" pitchFamily="34" charset="0"/>
              </a:rPr>
              <a:t>”</a:t>
            </a:r>
            <a:r>
              <a:rPr lang="en-GB" sz="2000" i="1" dirty="0">
                <a:solidFill>
                  <a:srgbClr val="333333"/>
                </a:solidFill>
                <a:latin typeface="Calibri Light"/>
                <a:ea typeface="ＭＳ Ｐゴシック"/>
              </a:rPr>
              <a:t>Almost everyone has had the experience of feeling ready to take on anything, and that no one does it better than they do. To me this type of thinking lasted longer and has led to several problems, for example at work ...</a:t>
            </a:r>
            <a:r>
              <a:rPr lang="en-GB" sz="2000" i="1" kern="1200" dirty="0">
                <a:solidFill>
                  <a:srgbClr val="333333"/>
                </a:solidFill>
                <a:latin typeface="Calibri Light"/>
                <a:ea typeface="Verdana" pitchFamily="34" charset="0"/>
                <a:cs typeface="Verdana" pitchFamily="34" charset="0"/>
              </a:rPr>
              <a:t>”</a:t>
            </a:r>
            <a:endParaRPr lang="en-GB" sz="2000" dirty="0">
              <a:solidFill>
                <a:srgbClr val="333333"/>
              </a:solidFill>
              <a:latin typeface="Calibri Light"/>
              <a:ea typeface="ＭＳ Ｐゴシック"/>
            </a:endParaRPr>
          </a:p>
          <a:p>
            <a:endParaRPr lang="en-GB" sz="2000" i="1"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57</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13678999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GB" sz="200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en-GB" sz="2000" b="1">
                <a:solidFill>
                  <a:srgbClr val="333333"/>
                </a:solidFill>
                <a:latin typeface="Calibri Light"/>
                <a:ea typeface="ＭＳ Ｐゴシック"/>
              </a:rPr>
              <a:t>Other (non-specific) symptoms: </a:t>
            </a:r>
            <a:r>
              <a:rPr lang="en-GB" sz="2000">
                <a:solidFill>
                  <a:srgbClr val="333333"/>
                </a:solidFill>
                <a:latin typeface="Calibri Light"/>
                <a:ea typeface="ＭＳ Ｐゴシック"/>
              </a:rPr>
              <a:t>For example depression, communication disorder, or attentional difficulties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58</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1459584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3" name="Inhaltsplatzhalter 2"/>
          <p:cNvSpPr>
            <a:spLocks noGrp="1"/>
          </p:cNvSpPr>
          <p:nvPr>
            <p:ph idx="1"/>
          </p:nvPr>
        </p:nvSpPr>
        <p:spPr/>
        <p:txBody>
          <a:bodyPr/>
          <a:lstStyle/>
          <a:p>
            <a:r>
              <a:rPr lang="en-GB" sz="2000" dirty="0">
                <a:solidFill>
                  <a:srgbClr val="004992"/>
                </a:solidFill>
                <a:latin typeface="Calibri Light"/>
                <a:ea typeface="ＭＳ Ｐゴシック"/>
              </a:rPr>
              <a:t>The main symptoms of psychosis and schizophrenia:</a:t>
            </a:r>
          </a:p>
          <a:p>
            <a:pPr marL="342900" indent="-342900">
              <a:buClr>
                <a:srgbClr val="333333"/>
              </a:buClr>
              <a:buFont typeface="WingDings"/>
              <a:buChar char=""/>
            </a:pPr>
            <a:r>
              <a:rPr lang="en-GB" sz="2000" b="1" dirty="0">
                <a:solidFill>
                  <a:srgbClr val="333333"/>
                </a:solidFill>
                <a:latin typeface="Calibri Light"/>
                <a:ea typeface="ＭＳ Ｐゴシック"/>
              </a:rPr>
              <a:t>Other (non-specific) symptoms: </a:t>
            </a:r>
            <a:r>
              <a:rPr lang="en-GB" sz="2000" dirty="0">
                <a:solidFill>
                  <a:srgbClr val="333333"/>
                </a:solidFill>
                <a:latin typeface="Calibri Light"/>
                <a:ea typeface="ＭＳ Ｐゴシック"/>
              </a:rPr>
              <a:t>For example depression, communication disorder, or attentional difficulties</a:t>
            </a:r>
          </a:p>
          <a:p>
            <a:pPr lvl="0"/>
            <a:r>
              <a:rPr lang="en-GB" sz="2000" dirty="0">
                <a:solidFill>
                  <a:srgbClr val="333333"/>
                </a:solidFill>
                <a:latin typeface="Calibri Light"/>
                <a:ea typeface="ＭＳ Ｐゴシック"/>
              </a:rPr>
              <a:t>Example:</a:t>
            </a:r>
            <a:br>
              <a:rPr lang="en-GB" sz="2000" dirty="0">
                <a:solidFill>
                  <a:srgbClr val="333333"/>
                </a:solidFill>
                <a:latin typeface="Calibri Light"/>
                <a:ea typeface="ＭＳ Ｐゴシック"/>
              </a:rPr>
            </a:br>
            <a:r>
              <a:rPr lang="en-GB" sz="2000" i="1" dirty="0">
                <a:solidFill>
                  <a:srgbClr val="333333"/>
                </a:solidFill>
                <a:latin typeface="Calibri Light"/>
                <a:ea typeface="ＭＳ Ｐゴシック"/>
              </a:rPr>
              <a:t>”Everyone has times when they feel very sad, without being able to do anything and retreat. It was the same with me – except that this sadness lasted for weeks and there was nothing that could cheer me up. I did not feel just sad, but completely hopeless and worthless. At that particular moment you think that it does not go away and that it has always been this way. But then at some point the curtain opens up ... “</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59</a:t>
            </a:fld>
            <a:endParaRPr lang="de-DE">
              <a:latin typeface="Calibri Light"/>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Calibri Light"/>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Calibri Light"/>
            </a:endParaRPr>
          </a:p>
        </p:txBody>
      </p:sp>
    </p:spTree>
    <p:extLst>
      <p:ext uri="{BB962C8B-B14F-4D97-AF65-F5344CB8AC3E}">
        <p14:creationId xmlns:p14="http://schemas.microsoft.com/office/powerpoint/2010/main" val="26984781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can I communicate my illness?</a:t>
            </a:r>
            <a:endParaRPr lang="de-DE" sz="3600" dirty="0">
              <a:latin typeface="Calibri Light"/>
            </a:endParaRPr>
          </a:p>
        </p:txBody>
      </p:sp>
      <p:sp>
        <p:nvSpPr>
          <p:cNvPr id="117762" name="Inhaltsplatzhalter 2"/>
          <p:cNvSpPr>
            <a:spLocks noGrp="1"/>
          </p:cNvSpPr>
          <p:nvPr>
            <p:ph idx="1"/>
          </p:nvPr>
        </p:nvSpPr>
        <p:spPr/>
        <p:txBody>
          <a:bodyPr/>
          <a:lstStyle/>
          <a:p>
            <a:r>
              <a:rPr lang="en-GB" sz="2400" dirty="0">
                <a:solidFill>
                  <a:srgbClr val="333333"/>
                </a:solidFill>
                <a:latin typeface="Calibri Light"/>
                <a:ea typeface="ＭＳ Ｐゴシック"/>
              </a:rPr>
              <a:t>Become informed about the topic of psychosis. The best way to correct the false views and misunderstandings that other people may have is to tell them the facts.</a:t>
            </a:r>
          </a:p>
          <a:p>
            <a:endParaRPr lang="en-GB" sz="24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60</a:t>
            </a:fld>
            <a:endParaRPr 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Dealing with Prejudices (Stigma)</a:t>
            </a:r>
            <a:endParaRPr lang="de-DE" sz="3600" dirty="0">
              <a:latin typeface="Calibri Light"/>
            </a:endParaRPr>
          </a:p>
        </p:txBody>
      </p:sp>
      <p:sp>
        <p:nvSpPr>
          <p:cNvPr id="3" name="Inhaltsplatzhalter 2"/>
          <p:cNvSpPr>
            <a:spLocks noGrp="1"/>
          </p:cNvSpPr>
          <p:nvPr>
            <p:ph idx="1"/>
          </p:nvPr>
        </p:nvSpPr>
        <p:spPr>
          <a:extLst>
            <a:ext uri="{FAA26D3D-D897-4be2-8F04-BA451C77F1D7}"/>
          </a:extLst>
        </p:spPr>
        <p:txBody>
          <a:bodyPr/>
          <a:lstStyle/>
          <a:p>
            <a:pPr>
              <a:defRPr/>
            </a:pPr>
            <a:r>
              <a:rPr lang="en-GB" sz="2400" b="1" dirty="0">
                <a:solidFill>
                  <a:srgbClr val="333333"/>
                </a:solidFill>
                <a:latin typeface="Calibri Light"/>
                <a:ea typeface="Verdana" panose="020B0604030504040204" pitchFamily="34" charset="0"/>
                <a:cs typeface="Verdana" panose="020B0604030504040204" pitchFamily="34" charset="0"/>
              </a:rPr>
              <a:t>Learning Objectives:</a:t>
            </a:r>
          </a:p>
          <a:p>
            <a:pPr>
              <a:defRPr/>
            </a:pPr>
            <a:r>
              <a:rPr lang="en-GB" sz="2000" dirty="0">
                <a:solidFill>
                  <a:srgbClr val="333333"/>
                </a:solidFill>
                <a:latin typeface="Calibri Light"/>
                <a:ea typeface="Verdana" panose="020B0604030504040204" pitchFamily="34" charset="0"/>
                <a:cs typeface="Verdana" panose="020B0604030504040204" pitchFamily="34" charset="0"/>
              </a:rPr>
              <a:t>To prevent prejudice and stigma, it is important to communicate well your illness to other people.</a:t>
            </a:r>
          </a:p>
          <a:p>
            <a:pPr marL="342900" lvl="1" indent="-342900">
              <a:spcBef>
                <a:spcPts val="1999"/>
              </a:spcBef>
              <a:spcAft>
                <a:spcPts val="0"/>
              </a:spcAft>
              <a:buClr>
                <a:srgbClr val="333333"/>
              </a:buClr>
              <a:buFont typeface="WingDings"/>
              <a:buChar char=""/>
              <a:defRPr/>
            </a:pPr>
            <a:r>
              <a:rPr lang="en-GB" sz="2000" dirty="0">
                <a:solidFill>
                  <a:srgbClr val="333333"/>
                </a:solidFill>
                <a:latin typeface="Calibri Light"/>
                <a:ea typeface="Verdana" panose="020B0604030504040204" pitchFamily="34" charset="0"/>
                <a:cs typeface="Verdana" panose="020B0604030504040204" pitchFamily="34" charset="0"/>
              </a:rPr>
              <a:t>Mental disorders are common.</a:t>
            </a:r>
          </a:p>
          <a:p>
            <a:pPr marL="342900" lvl="1" indent="-342900">
              <a:spcBef>
                <a:spcPts val="1999"/>
              </a:spcBef>
              <a:spcAft>
                <a:spcPts val="0"/>
              </a:spcAft>
              <a:buClr>
                <a:srgbClr val="333333"/>
              </a:buClr>
              <a:buFont typeface="WingDings"/>
              <a:buChar char=""/>
              <a:defRPr/>
            </a:pPr>
            <a:r>
              <a:rPr lang="en-GB" sz="2000" dirty="0">
                <a:solidFill>
                  <a:srgbClr val="333333"/>
                </a:solidFill>
                <a:latin typeface="Calibri Light"/>
                <a:ea typeface="Verdana" panose="020B0604030504040204" pitchFamily="34" charset="0"/>
                <a:cs typeface="Verdana" panose="020B0604030504040204" pitchFamily="34" charset="0"/>
              </a:rPr>
              <a:t>You do not have to share details of your medical condition if you do not feel comfortable talking about it.</a:t>
            </a:r>
          </a:p>
          <a:p>
            <a:pPr marL="342900" lvl="1" indent="-342900">
              <a:spcBef>
                <a:spcPts val="1999"/>
              </a:spcBef>
              <a:spcAft>
                <a:spcPts val="0"/>
              </a:spcAft>
              <a:buClr>
                <a:srgbClr val="333333"/>
              </a:buClr>
              <a:buFont typeface="WingDings"/>
              <a:buChar char=""/>
              <a:defRPr/>
            </a:pPr>
            <a:r>
              <a:rPr lang="en-GB" sz="2000" dirty="0">
                <a:solidFill>
                  <a:srgbClr val="333333"/>
                </a:solidFill>
                <a:latin typeface="Calibri Light"/>
                <a:ea typeface="Verdana" panose="020B0604030504040204" pitchFamily="34" charset="0"/>
                <a:cs typeface="Verdana" panose="020B0604030504040204" pitchFamily="34" charset="0"/>
              </a:rPr>
              <a:t>It can be helpful and also important to tell people you trust about your diagnosis, for general support and to help relapse prevention.</a:t>
            </a:r>
            <a:endParaRPr lang="en-GB" sz="2000" strike="sngStrike" dirty="0">
              <a:solidFill>
                <a:srgbClr val="333333"/>
              </a:solidFill>
              <a:latin typeface="Calibri Light"/>
              <a:ea typeface="Verdana" panose="020B0604030504040204" pitchFamily="34" charset="0"/>
              <a:cs typeface="Verdana" panose="020B0604030504040204" pitchFamily="34" charset="0"/>
            </a:endParaRPr>
          </a:p>
          <a:p>
            <a:pPr marL="342900" lvl="1" indent="-342900">
              <a:spcBef>
                <a:spcPts val="1999"/>
              </a:spcBef>
              <a:spcAft>
                <a:spcPts val="0"/>
              </a:spcAft>
              <a:buClr>
                <a:srgbClr val="333333"/>
              </a:buClr>
              <a:buFont typeface="WingDings"/>
              <a:buChar char=""/>
              <a:defRPr/>
            </a:pPr>
            <a:r>
              <a:rPr lang="en-GB" sz="2000" dirty="0">
                <a:solidFill>
                  <a:srgbClr val="333333"/>
                </a:solidFill>
                <a:latin typeface="Calibri Light"/>
                <a:ea typeface="Verdana" panose="020B0604030504040204" pitchFamily="34" charset="0"/>
                <a:cs typeface="Verdana" panose="020B0604030504040204" pitchFamily="34" charset="0"/>
              </a:rPr>
              <a:t>Sometimes, others may hold inaccurate beliefs of an illness. Explaining your symptoms (of psychosis) can be more helpful than sharing a possibly misunderstood diagnosis.</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Calibri Light"/>
              </a:rPr>
              <a:pPr>
                <a:defRPr/>
              </a:pPr>
              <a:t>61</a:t>
            </a:fld>
            <a:endParaRPr 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Dealing with Prejudices (Stigma)</a:t>
            </a:r>
            <a:endParaRPr lang="de-DE" sz="3600" dirty="0">
              <a:latin typeface="Calibri Light"/>
            </a:endParaRPr>
          </a:p>
        </p:txBody>
      </p:sp>
      <p:sp>
        <p:nvSpPr>
          <p:cNvPr id="119810" name="Inhaltsplatzhalter 2"/>
          <p:cNvSpPr>
            <a:spLocks noGrp="1"/>
          </p:cNvSpPr>
          <p:nvPr>
            <p:ph idx="1"/>
          </p:nvPr>
        </p:nvSpPr>
        <p:spPr/>
        <p:txBody>
          <a:bodyPr/>
          <a:lstStyle/>
          <a:p>
            <a:r>
              <a:rPr lang="en-GB" sz="2000" dirty="0">
                <a:solidFill>
                  <a:srgbClr val="333333"/>
                </a:solidFill>
                <a:latin typeface="Calibri Light"/>
                <a:ea typeface="ＭＳ Ｐゴシック"/>
              </a:rPr>
              <a:t>Many people with psychosis (but not all!) have to struggle with prejudice. To prevent prejudices, it can be helpful to explain the disease to other people.</a:t>
            </a:r>
          </a:p>
          <a:p>
            <a:r>
              <a:rPr lang="en-GB" sz="2000" dirty="0">
                <a:solidFill>
                  <a:srgbClr val="004992"/>
                </a:solidFill>
                <a:latin typeface="Calibri Light"/>
                <a:ea typeface="ＭＳ Ｐゴシック"/>
              </a:rPr>
              <a:t>Example: </a:t>
            </a:r>
            <a:r>
              <a:rPr lang="en-GB" sz="2000" dirty="0">
                <a:solidFill>
                  <a:srgbClr val="333333"/>
                </a:solidFill>
                <a:latin typeface="Calibri Light"/>
                <a:ea typeface="ＭＳ Ｐゴシック"/>
              </a:rPr>
              <a:t>Due to a psychotic phase, Martin spent the last few weeks in the hospital. So far, he has told almost no one about his illness and so he has become more and more withdrawn from others.</a:t>
            </a:r>
          </a:p>
          <a:p>
            <a:r>
              <a:rPr lang="en-GB" sz="2000" dirty="0">
                <a:solidFill>
                  <a:srgbClr val="004992"/>
                </a:solidFill>
                <a:latin typeface="Calibri Light"/>
                <a:ea typeface="ＭＳ Ｐゴシック"/>
              </a:rPr>
              <a:t>Background: </a:t>
            </a:r>
            <a:r>
              <a:rPr lang="en-GB" sz="2000" dirty="0">
                <a:solidFill>
                  <a:srgbClr val="333333"/>
                </a:solidFill>
                <a:latin typeface="Calibri Light"/>
                <a:ea typeface="ＭＳ Ｐゴシック"/>
              </a:rPr>
              <a:t>In the past, Martin had negative experiences with speaking openly about his psychosis. After he told his last boss about his illness, he was soon transferred. Therefore he is afraid that his friends think he is </a:t>
            </a:r>
            <a:r>
              <a:rPr lang="en-GB" sz="2000" i="1" dirty="0">
                <a:solidFill>
                  <a:srgbClr val="333333"/>
                </a:solidFill>
                <a:latin typeface="Calibri Light"/>
                <a:ea typeface="ＭＳ Ｐゴシック"/>
              </a:rPr>
              <a:t>crazy</a:t>
            </a:r>
            <a:r>
              <a:rPr lang="en-GB" sz="2000" dirty="0">
                <a:solidFill>
                  <a:srgbClr val="333333"/>
                </a:solidFill>
                <a:latin typeface="Calibri Light"/>
                <a:ea typeface="ＭＳ Ｐゴシック"/>
              </a:rPr>
              <a:t> and turn their backs on him.</a:t>
            </a:r>
          </a:p>
          <a:p>
            <a:r>
              <a:rPr lang="en-GB" sz="2000" dirty="0">
                <a:solidFill>
                  <a:srgbClr val="004992"/>
                </a:solidFill>
                <a:latin typeface="Calibri Light"/>
                <a:ea typeface="ＭＳ Ｐゴシック"/>
              </a:rPr>
              <a:t>However: </a:t>
            </a:r>
            <a:r>
              <a:rPr lang="en-GB" sz="2000" dirty="0">
                <a:solidFill>
                  <a:srgbClr val="333333"/>
                </a:solidFill>
                <a:latin typeface="Calibri Light"/>
                <a:ea typeface="ＭＳ Ｐゴシック"/>
              </a:rPr>
              <a:t>During his current hospitalization, Martin participated in MCT, as well as other therapies and activities, and he decided to stop hiding from his good friends. Almost all of them responded reasonably to Martin’s description of his symptoms. One of them even reported own experiences with the feeling of being persecuted and threatened.</a:t>
            </a:r>
          </a:p>
          <a:p>
            <a:endParaRPr lang="en-GB" sz="2000" dirty="0">
              <a:solidFill>
                <a:srgbClr val="333333"/>
              </a:solidFill>
              <a:latin typeface="Calibri Light"/>
              <a:ea typeface="ＭＳ Ｐゴシック"/>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10 - Dealing with Prejudices (Stigma)</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Calibri Light"/>
              </a:rPr>
              <a:pPr>
                <a:defRPr/>
              </a:pPr>
              <a:t>62</a:t>
            </a:fld>
            <a:endParaRPr lang="de-DE">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GB" i="1" dirty="0">
                <a:solidFill>
                  <a:srgbClr val="004992"/>
                </a:solidFill>
                <a:latin typeface="Calibri Light"/>
                <a:cs typeface="Verdana"/>
              </a:rPr>
              <a:t>for trainers:</a:t>
            </a:r>
          </a:p>
          <a:p>
            <a:pPr marL="114935" marR="333375" lvl="0" defTabSz="914400">
              <a:lnSpc>
                <a:spcPct val="100000"/>
              </a:lnSpc>
              <a:spcBef>
                <a:spcPts val="800"/>
              </a:spcBef>
            </a:pPr>
            <a:r>
              <a:rPr lang="en-GB"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63</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307261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dirty="0" err="1">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Steven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Soccer Balls Net 7-22-09 1</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Soccer balls/</a:t>
                      </a:r>
                      <a:r>
                        <a:rPr kumimoji="0" lang="en-GB" sz="1000" b="0" i="0" u="none" strike="noStrike" cap="none" normalizeH="0" baseline="0" dirty="0" err="1">
                          <a:ln>
                            <a:noFill/>
                          </a:ln>
                          <a:solidFill>
                            <a:srgbClr val="333333"/>
                          </a:solidFill>
                          <a:effectLst/>
                          <a:latin typeface="Calibri Light"/>
                        </a:rPr>
                        <a:t>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Jeff Nelson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ft_edm_park__0103.jpg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letter/Brief</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Victor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Christian </a:t>
                      </a:r>
                      <a:r>
                        <a:rPr kumimoji="0" lang="en-US" sz="1000" b="0" i="0" u="none" strike="noStrike" cap="none" normalizeH="0" baseline="0" dirty="0" err="1">
                          <a:ln>
                            <a:noFill/>
                          </a:ln>
                          <a:solidFill>
                            <a:srgbClr val="333333"/>
                          </a:solidFill>
                          <a:effectLst/>
                          <a:latin typeface="Calibri Light"/>
                        </a:rPr>
                        <a:t>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rPr>
                        <a:t>Stamp/</a:t>
                      </a:r>
                      <a:r>
                        <a:rPr kumimoji="0" lang="en-US" sz="1000" b="0" i="0" u="none" strike="noStrike" cap="none" normalizeH="0" baseline="0" dirty="0" err="1">
                          <a:ln>
                            <a:noFill/>
                          </a:ln>
                          <a:solidFill>
                            <a:srgbClr val="333333"/>
                          </a:solidFill>
                          <a:effectLst/>
                          <a:latin typeface="Calibri Light"/>
                        </a:rPr>
                        <a:t>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t>
                      </a:r>
                      <a:r>
                        <a:rPr kumimoji="0" lang="de-DE" sz="1000" b="0" i="0" u="none" strike="noStrike" cap="none" normalizeH="0" baseline="0">
                          <a:ln>
                            <a:noFill/>
                          </a:ln>
                          <a:solidFill>
                            <a:srgbClr val="333333"/>
                          </a:solidFill>
                          <a:effectLst/>
                          <a:latin typeface="Calibri Light"/>
                          <a:cs typeface="Times New Roman" pitchFamily="18" charset="0"/>
                        </a:rPr>
                        <a:t>tamp</a:t>
                      </a:r>
                      <a:r>
                        <a:rPr kumimoji="0" lang="de-DE" sz="1000" b="0" i="0" u="none" strike="noStrike" cap="none" normalizeH="0" baseline="0" dirty="0">
                          <a:ln>
                            <a:noFill/>
                          </a:ln>
                          <a:solidFill>
                            <a:srgbClr val="333333"/>
                          </a:solidFill>
                          <a:effectLst/>
                          <a:latin typeface="Calibri Light"/>
                          <a:cs typeface="Times New Roman" pitchFamily="18" charset="0"/>
                        </a:rPr>
                        <a:t>/Stempel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2" name="Footer Placeholder 1"/>
          <p:cNvSpPr>
            <a:spLocks noGrp="1"/>
          </p:cNvSpPr>
          <p:nvPr>
            <p:ph type="ftr" sz="quarter" idx="11"/>
          </p:nvPr>
        </p:nvSpPr>
        <p:spPr/>
        <p:txBody>
          <a:bodyPr/>
          <a:lstStyle/>
          <a:p>
            <a:r>
              <a:rPr lang="en-US"/>
              <a:t>Metacognitive Training 10 - Dealing with Prejudices (Stigma)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394956871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45</TotalTime>
  <Words>5660</Words>
  <Application>Microsoft Macintosh PowerPoint</Application>
  <PresentationFormat>Custom</PresentationFormat>
  <Paragraphs>602</Paragraphs>
  <Slides>64</Slides>
  <Notes>39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64</vt:i4>
      </vt:variant>
    </vt:vector>
  </HeadingPairs>
  <TitlesOfParts>
    <vt:vector size="74" baseType="lpstr">
      <vt:lpstr>ＭＳ Ｐゴシック</vt:lpstr>
      <vt:lpstr>Arial</vt:lpstr>
      <vt:lpstr>Calibri</vt:lpstr>
      <vt:lpstr>Calibri Light</vt:lpstr>
      <vt:lpstr>Symbol</vt:lpstr>
      <vt:lpstr>Verdana</vt:lpstr>
      <vt:lpstr>WingDings</vt:lpstr>
      <vt:lpstr>WingDings</vt:lpstr>
      <vt:lpstr>Wingdings 2</vt:lpstr>
      <vt:lpstr>UKE_PPT-Vorlage_16zu9</vt:lpstr>
      <vt:lpstr>MCT 10 A – Dealing with Prejudices (Stigma)</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What do the following people have in common?</vt:lpstr>
      <vt:lpstr>Famous = Happy?</vt:lpstr>
      <vt:lpstr>Which of these paintings were painted by people with symptoms of psychosis?</vt:lpstr>
      <vt:lpstr>Which of these paintings had the highest price at an auction?</vt:lpstr>
      <vt:lpstr>Which of these paintings had the highest price at an auction?</vt:lpstr>
      <vt:lpstr>Edvard Munch</vt:lpstr>
      <vt:lpstr>Steffen Moritz</vt:lpstr>
      <vt:lpstr>Vincent van Gogh</vt:lpstr>
      <vt:lpstr>Ringo Starr (Drummer of the Beatles)</vt:lpstr>
      <vt:lpstr>First conclusion</vt:lpstr>
      <vt:lpstr>First conclusion</vt:lpstr>
      <vt:lpstr>First conclusion</vt:lpstr>
      <vt:lpstr>First conclusion</vt:lpstr>
      <vt:lpstr>Is it “normal” to have mental problems?</vt:lpstr>
      <vt:lpstr>Is it “normal” to have mental problems?</vt:lpstr>
      <vt:lpstr>Is it “normal” to have mental problems?</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Special beliefs are not so uncommon ... Frequency of psychotic experience in the population*</vt:lpstr>
      <vt:lpstr>Remember …</vt:lpstr>
      <vt:lpstr>What is stigma and what is self-stigma?</vt:lpstr>
      <vt:lpstr>What is stigma and what is self-stigma?</vt:lpstr>
      <vt:lpstr>What is stigma and what is self-stigma?</vt:lpstr>
      <vt:lpstr>What is stigma and what is self-stigma?</vt:lpstr>
      <vt:lpstr>Stigma towards those who experience psychosis</vt:lpstr>
      <vt:lpstr>Stigma towards those who experience psychosis</vt:lpstr>
      <vt:lpstr>Stigma towards those who experience psychosis</vt:lpstr>
      <vt:lpstr>Stigma towards those who experience psychosis</vt:lpstr>
      <vt:lpstr>Stigma towards those who experience psychosis</vt:lpstr>
      <vt:lpstr>Stigma towards those who experience psychosis</vt:lpstr>
      <vt:lpstr>Stigma towards those who experience psychosis</vt:lpstr>
      <vt:lpstr>Why are we doing this?</vt:lpstr>
      <vt:lpstr>Why are we doing this?</vt:lpstr>
      <vt:lpstr>What should we do?</vt:lpstr>
      <vt:lpstr>Should I tell others about my illness, and if so, how?</vt:lpstr>
      <vt:lpstr>Should I tell others about my illness, and if so, how?</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How can I communicate my illness?</vt:lpstr>
      <vt:lpstr>Dealing with Prejudices (Stigma)</vt:lpstr>
      <vt:lpstr>Dealing with Prejudices (Stigma)</vt:lpstr>
      <vt:lpstr>Thank you for your attention!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Borgmann, Lisa (Stud. FPN)</cp:lastModifiedBy>
  <cp:revision>1332</cp:revision>
  <dcterms:created xsi:type="dcterms:W3CDTF">2015-05-22T07:54:23Z</dcterms:created>
  <dcterms:modified xsi:type="dcterms:W3CDTF">2024-02-23T11:38:01Z</dcterms:modified>
</cp:coreProperties>
</file>