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1"/>
    <p:sldMasterId id="2147483682" r:id="rId2"/>
    <p:sldMasterId id="2147483695" r:id="rId3"/>
    <p:sldMasterId id="2147483708" r:id="rId4"/>
    <p:sldMasterId id="2147483721" r:id="rId5"/>
  </p:sldMasterIdLst>
  <p:notesMasterIdLst>
    <p:notesMasterId r:id="rId56"/>
  </p:notesMasterIdLst>
  <p:handoutMasterIdLst>
    <p:handoutMasterId r:id="rId57"/>
  </p:handoutMasterIdLst>
  <p:sldIdLst>
    <p:sldId id="530" r:id="rId6"/>
    <p:sldId id="478" r:id="rId7"/>
    <p:sldId id="539" r:id="rId8"/>
    <p:sldId id="479" r:id="rId9"/>
    <p:sldId id="540" r:id="rId10"/>
    <p:sldId id="549" r:id="rId11"/>
    <p:sldId id="550" r:id="rId12"/>
    <p:sldId id="551" r:id="rId13"/>
    <p:sldId id="452" r:id="rId14"/>
    <p:sldId id="433" r:id="rId15"/>
    <p:sldId id="463" r:id="rId16"/>
    <p:sldId id="465" r:id="rId17"/>
    <p:sldId id="506" r:id="rId18"/>
    <p:sldId id="553" r:id="rId19"/>
    <p:sldId id="456" r:id="rId20"/>
    <p:sldId id="437" r:id="rId21"/>
    <p:sldId id="438" r:id="rId22"/>
    <p:sldId id="534" r:id="rId23"/>
    <p:sldId id="309" r:id="rId24"/>
    <p:sldId id="542" r:id="rId25"/>
    <p:sldId id="543" r:id="rId26"/>
    <p:sldId id="544" r:id="rId27"/>
    <p:sldId id="545" r:id="rId28"/>
    <p:sldId id="546" r:id="rId29"/>
    <p:sldId id="547" r:id="rId30"/>
    <p:sldId id="516" r:id="rId31"/>
    <p:sldId id="316" r:id="rId32"/>
    <p:sldId id="548" r:id="rId33"/>
    <p:sldId id="489" r:id="rId34"/>
    <p:sldId id="490" r:id="rId35"/>
    <p:sldId id="491" r:id="rId36"/>
    <p:sldId id="459" r:id="rId37"/>
    <p:sldId id="460" r:id="rId38"/>
    <p:sldId id="461" r:id="rId39"/>
    <p:sldId id="492" r:id="rId40"/>
    <p:sldId id="285" r:id="rId41"/>
    <p:sldId id="535" r:id="rId42"/>
    <p:sldId id="536" r:id="rId43"/>
    <p:sldId id="314" r:id="rId44"/>
    <p:sldId id="485" r:id="rId45"/>
    <p:sldId id="537" r:id="rId46"/>
    <p:sldId id="425" r:id="rId47"/>
    <p:sldId id="424" r:id="rId48"/>
    <p:sldId id="430" r:id="rId49"/>
    <p:sldId id="317" r:id="rId50"/>
    <p:sldId id="471" r:id="rId51"/>
    <p:sldId id="466" r:id="rId52"/>
    <p:sldId id="532" r:id="rId53"/>
    <p:sldId id="498" r:id="rId54"/>
    <p:sldId id="499" r:id="rId55"/>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charset="0"/>
        <a:ea typeface="ＭＳ Ｐゴシック" charset="0"/>
        <a:cs typeface="+mn-cs"/>
      </a:defRPr>
    </a:lvl1pPr>
    <a:lvl2pPr marL="457200" algn="l" rtl="0" fontAlgn="base">
      <a:spcBef>
        <a:spcPct val="0"/>
      </a:spcBef>
      <a:spcAft>
        <a:spcPct val="0"/>
      </a:spcAft>
      <a:defRPr sz="4400" kern="1200">
        <a:solidFill>
          <a:schemeClr val="tx2"/>
        </a:solidFill>
        <a:latin typeface="Verdana" charset="0"/>
        <a:ea typeface="ＭＳ Ｐゴシック" charset="0"/>
        <a:cs typeface="+mn-cs"/>
      </a:defRPr>
    </a:lvl2pPr>
    <a:lvl3pPr marL="914400" algn="l" rtl="0" fontAlgn="base">
      <a:spcBef>
        <a:spcPct val="0"/>
      </a:spcBef>
      <a:spcAft>
        <a:spcPct val="0"/>
      </a:spcAft>
      <a:defRPr sz="4400" kern="1200">
        <a:solidFill>
          <a:schemeClr val="tx2"/>
        </a:solidFill>
        <a:latin typeface="Verdana" charset="0"/>
        <a:ea typeface="ＭＳ Ｐゴシック" charset="0"/>
        <a:cs typeface="+mn-cs"/>
      </a:defRPr>
    </a:lvl3pPr>
    <a:lvl4pPr marL="1371600" algn="l" rtl="0" fontAlgn="base">
      <a:spcBef>
        <a:spcPct val="0"/>
      </a:spcBef>
      <a:spcAft>
        <a:spcPct val="0"/>
      </a:spcAft>
      <a:defRPr sz="4400" kern="1200">
        <a:solidFill>
          <a:schemeClr val="tx2"/>
        </a:solidFill>
        <a:latin typeface="Verdana" charset="0"/>
        <a:ea typeface="ＭＳ Ｐゴシック" charset="0"/>
        <a:cs typeface="+mn-cs"/>
      </a:defRPr>
    </a:lvl4pPr>
    <a:lvl5pPr marL="1828800" algn="l" rtl="0" fontAlgn="base">
      <a:spcBef>
        <a:spcPct val="0"/>
      </a:spcBef>
      <a:spcAft>
        <a:spcPct val="0"/>
      </a:spcAft>
      <a:defRPr sz="4400" kern="1200">
        <a:solidFill>
          <a:schemeClr val="tx2"/>
        </a:solidFill>
        <a:latin typeface="Verdana" charset="0"/>
        <a:ea typeface="ＭＳ Ｐゴシック" charset="0"/>
        <a:cs typeface="+mn-cs"/>
      </a:defRPr>
    </a:lvl5pPr>
    <a:lvl6pPr marL="2286000" algn="l" defTabSz="457200" rtl="0" eaLnBrk="1" latinLnBrk="0" hangingPunct="1">
      <a:defRPr sz="4400" kern="1200">
        <a:solidFill>
          <a:schemeClr val="tx2"/>
        </a:solidFill>
        <a:latin typeface="Verdana" charset="0"/>
        <a:ea typeface="ＭＳ Ｐゴシック" charset="0"/>
        <a:cs typeface="+mn-cs"/>
      </a:defRPr>
    </a:lvl6pPr>
    <a:lvl7pPr marL="2743200" algn="l" defTabSz="457200" rtl="0" eaLnBrk="1" latinLnBrk="0" hangingPunct="1">
      <a:defRPr sz="4400" kern="1200">
        <a:solidFill>
          <a:schemeClr val="tx2"/>
        </a:solidFill>
        <a:latin typeface="Verdana" charset="0"/>
        <a:ea typeface="ＭＳ Ｐゴシック" charset="0"/>
        <a:cs typeface="+mn-cs"/>
      </a:defRPr>
    </a:lvl7pPr>
    <a:lvl8pPr marL="3200400" algn="l" defTabSz="457200" rtl="0" eaLnBrk="1" latinLnBrk="0" hangingPunct="1">
      <a:defRPr sz="4400" kern="1200">
        <a:solidFill>
          <a:schemeClr val="tx2"/>
        </a:solidFill>
        <a:latin typeface="Verdana" charset="0"/>
        <a:ea typeface="ＭＳ Ｐゴシック" charset="0"/>
        <a:cs typeface="+mn-cs"/>
      </a:defRPr>
    </a:lvl8pPr>
    <a:lvl9pPr marL="3657600" algn="l" defTabSz="457200" rtl="0" eaLnBrk="1" latinLnBrk="0" hangingPunct="1">
      <a:defRPr sz="4400" kern="1200">
        <a:solidFill>
          <a:schemeClr val="tx2"/>
        </a:solidFill>
        <a:latin typeface="Verdana" charset="0"/>
        <a:ea typeface="ＭＳ Ｐゴシック" charset="0"/>
        <a:cs typeface="+mn-cs"/>
      </a:defRPr>
    </a:lvl9pPr>
  </p:defaultTextStyle>
  <p:extLst>
    <p:ext uri="{EFAFB233-063F-42B5-8137-9DF3F51BA10A}">
      <p15:sldGuideLst xmlns:p15="http://schemas.microsoft.com/office/powerpoint/2012/main">
        <p15:guide id="1" orient="horz" pos="1026">
          <p15:clr>
            <a:srgbClr val="A4A3A4"/>
          </p15:clr>
        </p15:guide>
        <p15:guide id="2" pos="295">
          <p15:clr>
            <a:srgbClr val="A4A3A4"/>
          </p15:clr>
        </p15:guide>
        <p15:guide id="3" orient="horz" pos="2750">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4" clrIdx="0"/>
  <p:cmAuthor id="1" name="User" initials="us" lastIdx="5" clrIdx="1"/>
  <p:cmAuthor id="2" name="XXX" initials="X" lastIdx="12" clrIdx="2"/>
  <p:cmAuthor id="3" name="Kathy McKay" initials="KLM" lastIdx="31" clrIdx="3">
    <p:extLst>
      <p:ext uri="{19B8F6BF-5375-455C-9EA6-DF929625EA0E}">
        <p15:presenceInfo xmlns:p15="http://schemas.microsoft.com/office/powerpoint/2012/main" userId="Kathy McKay" providerId="None"/>
      </p:ext>
    </p:extLst>
  </p:cmAuthor>
  <p:cmAuthor id="4" name="Steffen Moritz" initials="SM" lastIdx="1" clrIdx="4">
    <p:extLst>
      <p:ext uri="{19B8F6BF-5375-455C-9EA6-DF929625EA0E}">
        <p15:presenceInfo xmlns:p15="http://schemas.microsoft.com/office/powerpoint/2012/main" userId="S::steffen.moritz@uni-hamburg.de::b80c5fcd-94b3-4b66-b437-6d8ec55f1fe7" providerId="AD"/>
      </p:ext>
    </p:extLst>
  </p:cmAuthor>
  <p:cmAuthor id="5" name="Borgmann, Lisa (Stud. FPN)" initials="" lastIdx="3" clrIdx="5">
    <p:extLst>
      <p:ext uri="{19B8F6BF-5375-455C-9EA6-DF929625EA0E}">
        <p15:presenceInfo xmlns:p15="http://schemas.microsoft.com/office/powerpoint/2012/main" userId="S::l.borgmann@student.maastrichtuniversity.nl::ae9147ca-98c4-477c-bf00-4a8fe269dc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CC"/>
    <a:srgbClr val="3333CC"/>
    <a:srgbClr val="FFCC99"/>
    <a:srgbClr val="66FF33"/>
    <a:srgbClr val="FFFF00"/>
    <a:srgbClr val="FF0000"/>
    <a:srgbClr val="ADC0CB"/>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6D9F66E-5EB9-4882-86FB-DCBF35E3C3E4}" styleName="Mittlere Formatvorlage 4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A107856-5554-42FB-B03E-39F5DBC370BA}" styleName="Mittlere Formatvorlage 4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15" autoAdjust="0"/>
    <p:restoredTop sz="81773" autoAdjust="0"/>
  </p:normalViewPr>
  <p:slideViewPr>
    <p:cSldViewPr>
      <p:cViewPr varScale="1">
        <p:scale>
          <a:sx n="94" d="100"/>
          <a:sy n="94" d="100"/>
        </p:scale>
        <p:origin x="984" y="200"/>
      </p:cViewPr>
      <p:guideLst>
        <p:guide orient="horz" pos="1026"/>
        <p:guide pos="295"/>
        <p:guide orient="horz" pos="2750"/>
        <p:guide pos="22"/>
        <p:guide pos="393"/>
        <p:guide pos="29"/>
      </p:guideLst>
    </p:cSldViewPr>
  </p:slideViewPr>
  <p:outlineViewPr>
    <p:cViewPr>
      <p:scale>
        <a:sx n="33" d="100"/>
        <a:sy n="33" d="100"/>
      </p:scale>
      <p:origin x="0" y="-3936"/>
    </p:cViewPr>
  </p:outlineViewPr>
  <p:notesTextViewPr>
    <p:cViewPr>
      <p:scale>
        <a:sx n="100" d="100"/>
        <a:sy n="100" d="100"/>
      </p:scale>
      <p:origin x="0" y="0"/>
    </p:cViewPr>
  </p:notesTextViewPr>
  <p:sorterViewPr>
    <p:cViewPr>
      <p:scale>
        <a:sx n="75" d="100"/>
        <a:sy n="75" d="100"/>
      </p:scale>
      <p:origin x="0" y="-21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commentAuthors" Target="commentAuthors.xml"/><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handoutMaster" Target="handoutMasters/handout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de-DE" sz="2400" dirty="0" err="1">
              <a:latin typeface="+mj-lt"/>
              <a:ea typeface="Verdana" pitchFamily="34" charset="0"/>
              <a:cs typeface="Verdana" pitchFamily="34" charset="0"/>
            </a:rPr>
            <a:t>Illness</a:t>
          </a:r>
          <a:endParaRPr lang="de-DE"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de-DE" sz="2400" dirty="0" err="1">
              <a:latin typeface="+mj-lt"/>
              <a:ea typeface="Verdana" pitchFamily="34" charset="0"/>
              <a:cs typeface="Verdana" pitchFamily="34" charset="0"/>
            </a:rPr>
            <a:t>Prejudices</a:t>
          </a:r>
          <a:endParaRPr lang="de-DE"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de-DE" sz="2400" dirty="0">
              <a:latin typeface="+mj-lt"/>
              <a:ea typeface="Verdana" pitchFamily="34" charset="0"/>
              <a:cs typeface="Verdana" pitchFamily="34" charset="0"/>
            </a:rPr>
            <a:t>Self-</a:t>
          </a:r>
          <a:r>
            <a:rPr lang="de-DE" sz="2400" dirty="0" err="1">
              <a:latin typeface="+mj-lt"/>
              <a:ea typeface="Verdana" pitchFamily="34" charset="0"/>
              <a:cs typeface="Verdana" pitchFamily="34" charset="0"/>
            </a:rPr>
            <a:t>esteem</a:t>
          </a:r>
          <a:r>
            <a:rPr lang="de-DE" sz="2400" dirty="0">
              <a:latin typeface="+mj-lt"/>
              <a:ea typeface="Verdana" pitchFamily="34" charset="0"/>
              <a:cs typeface="Verdana" pitchFamily="34" charset="0"/>
            </a:rPr>
            <a:t> </a:t>
          </a:r>
          <a:r>
            <a:rPr lang="de-DE" sz="2400" dirty="0" err="1">
              <a:latin typeface="+mj-lt"/>
              <a:ea typeface="Verdana" pitchFamily="34" charset="0"/>
              <a:cs typeface="Verdana" pitchFamily="34" charset="0"/>
            </a:rPr>
            <a:t>drops</a:t>
          </a:r>
          <a:endParaRPr lang="de-DE"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10E69710-6AC3-480F-9AF2-E0BBC83C8424}" type="presOf" srcId="{90182C8E-0A3D-411B-A654-821F546FC078}" destId="{AC268F96-0D5D-4B9A-A307-62DE90494B18}" srcOrd="0" destOrd="0" presId="urn:microsoft.com/office/officeart/2005/8/layout/cycle1"/>
    <dgm:cxn modelId="{C5914A31-6047-4DD4-A963-B4DB0376EA23}" type="presOf" srcId="{CB5245DE-ECC5-49E9-94DC-262E3BD83AA5}" destId="{D559A818-7D53-4BBD-8633-917FB032314D}"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6E335B7C-A3BC-427A-AF29-2D85DB19B26D}" type="presOf" srcId="{B390256F-280B-40CB-BD31-09509749AC6C}" destId="{95978D0C-A8C9-4FB8-8DFC-2906FAA59983}" srcOrd="0" destOrd="0" presId="urn:microsoft.com/office/officeart/2005/8/layout/cycle1"/>
    <dgm:cxn modelId="{E21613DD-F8C0-44E9-BEA4-4B6D2EE53574}" type="presOf" srcId="{3F4E915D-4700-4542-A7C1-CEF728AB432D}" destId="{0332A1E0-1C13-4723-960F-9019466D281A}" srcOrd="0" destOrd="0" presId="urn:microsoft.com/office/officeart/2005/8/layout/cycle1"/>
    <dgm:cxn modelId="{924ACDF3-BF05-4F31-992E-128C7D7675C5}" type="presOf" srcId="{EFA2980D-718B-4FC8-9FF6-15C1C35CF177}" destId="{8816A1BD-E3E1-4456-9298-4B3407C622F7}"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51A02BFA-D48F-4F89-842A-CFD73F52916F}" type="presOf" srcId="{6459B721-636D-4D51-9601-6B4E5788A266}" destId="{818239DA-8F7F-4917-8EB0-77B4EE5EAA94}" srcOrd="0" destOrd="0" presId="urn:microsoft.com/office/officeart/2005/8/layout/cycle1"/>
    <dgm:cxn modelId="{949DA9FF-C53C-4186-A936-545E26AB4D03}" type="presOf" srcId="{11E49AD0-DCE6-49A3-A921-184F5EB9A5C6}" destId="{79E1ED89-3D58-4688-A48D-428AB1CD95FE}" srcOrd="0" destOrd="0" presId="urn:microsoft.com/office/officeart/2005/8/layout/cycle1"/>
    <dgm:cxn modelId="{4F4A5C0A-95E2-408F-9BD7-A7FE37818752}" type="presParOf" srcId="{8816A1BD-E3E1-4456-9298-4B3407C622F7}" destId="{682C883B-3E72-41CB-97EB-93B061717596}" srcOrd="0" destOrd="0" presId="urn:microsoft.com/office/officeart/2005/8/layout/cycle1"/>
    <dgm:cxn modelId="{1662ECBA-31D8-486B-AA29-D83A662EFAB4}" type="presParOf" srcId="{8816A1BD-E3E1-4456-9298-4B3407C622F7}" destId="{79E1ED89-3D58-4688-A48D-428AB1CD95FE}" srcOrd="1" destOrd="0" presId="urn:microsoft.com/office/officeart/2005/8/layout/cycle1"/>
    <dgm:cxn modelId="{50F53838-74DC-4511-B302-DF37EC9EFBCF}" type="presParOf" srcId="{8816A1BD-E3E1-4456-9298-4B3407C622F7}" destId="{0332A1E0-1C13-4723-960F-9019466D281A}" srcOrd="2" destOrd="0" presId="urn:microsoft.com/office/officeart/2005/8/layout/cycle1"/>
    <dgm:cxn modelId="{1787EAD7-4194-4587-BDE7-2506366C47FA}" type="presParOf" srcId="{8816A1BD-E3E1-4456-9298-4B3407C622F7}" destId="{788C7A12-E6C7-4DB4-9A7F-209CA41AE316}" srcOrd="3" destOrd="0" presId="urn:microsoft.com/office/officeart/2005/8/layout/cycle1"/>
    <dgm:cxn modelId="{4A5E38E8-B722-41E9-B9D8-A994A0C29240}" type="presParOf" srcId="{8816A1BD-E3E1-4456-9298-4B3407C622F7}" destId="{95978D0C-A8C9-4FB8-8DFC-2906FAA59983}" srcOrd="4" destOrd="0" presId="urn:microsoft.com/office/officeart/2005/8/layout/cycle1"/>
    <dgm:cxn modelId="{8233C8EC-BB94-43AA-AF4E-1BAD76D2EDEB}" type="presParOf" srcId="{8816A1BD-E3E1-4456-9298-4B3407C622F7}" destId="{818239DA-8F7F-4917-8EB0-77B4EE5EAA94}" srcOrd="5" destOrd="0" presId="urn:microsoft.com/office/officeart/2005/8/layout/cycle1"/>
    <dgm:cxn modelId="{87ABB60E-F4AF-48B4-90AC-14A9B16D1C99}" type="presParOf" srcId="{8816A1BD-E3E1-4456-9298-4B3407C622F7}" destId="{F48D0065-C1C5-41DE-80DC-9649E256CF0F}" srcOrd="6" destOrd="0" presId="urn:microsoft.com/office/officeart/2005/8/layout/cycle1"/>
    <dgm:cxn modelId="{5EED1A9C-E3C6-4C56-9DD0-83B9B77EBDE8}" type="presParOf" srcId="{8816A1BD-E3E1-4456-9298-4B3407C622F7}" destId="{D559A818-7D53-4BBD-8633-917FB032314D}" srcOrd="7" destOrd="0" presId="urn:microsoft.com/office/officeart/2005/8/layout/cycle1"/>
    <dgm:cxn modelId="{E2324CA0-90E3-4C8E-9237-81F0B5163AFE}"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537549" y="973955"/>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err="1">
              <a:latin typeface="+mj-lt"/>
              <a:ea typeface="Verdana" pitchFamily="34" charset="0"/>
              <a:cs typeface="Verdana" pitchFamily="34" charset="0"/>
            </a:rPr>
            <a:t>Illness</a:t>
          </a:r>
          <a:endParaRPr lang="de-DE" sz="2400" kern="1200" dirty="0">
            <a:latin typeface="+mj-lt"/>
            <a:ea typeface="Verdana" pitchFamily="34" charset="0"/>
            <a:cs typeface="Verdana" pitchFamily="34" charset="0"/>
          </a:endParaRPr>
        </a:p>
      </dsp:txBody>
      <dsp:txXfrm>
        <a:off x="4537549" y="973955"/>
        <a:ext cx="1532336" cy="1097275"/>
      </dsp:txXfrm>
    </dsp:sp>
    <dsp:sp modelId="{0332A1E0-1C13-4723-960F-9019466D281A}">
      <dsp:nvSpPr>
        <dsp:cNvPr id="0" name=""/>
        <dsp:cNvSpPr/>
      </dsp:nvSpPr>
      <dsp:spPr>
        <a:xfrm>
          <a:off x="2061644"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98890"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err="1">
              <a:latin typeface="+mj-lt"/>
              <a:ea typeface="Verdana" pitchFamily="34" charset="0"/>
              <a:cs typeface="Verdana" pitchFamily="34" charset="0"/>
            </a:rPr>
            <a:t>Prejudices</a:t>
          </a:r>
          <a:endParaRPr lang="de-DE" sz="2400" kern="1200" dirty="0">
            <a:latin typeface="+mj-lt"/>
            <a:ea typeface="Verdana" pitchFamily="34" charset="0"/>
            <a:cs typeface="Verdana" pitchFamily="34" charset="0"/>
          </a:endParaRPr>
        </a:p>
      </dsp:txBody>
      <dsp:txXfrm>
        <a:off x="3298890" y="2795841"/>
        <a:ext cx="1532336" cy="1097275"/>
      </dsp:txXfrm>
    </dsp:sp>
    <dsp:sp modelId="{818239DA-8F7F-4917-8EB0-77B4EE5EAA94}">
      <dsp:nvSpPr>
        <dsp:cNvPr id="0" name=""/>
        <dsp:cNvSpPr/>
      </dsp:nvSpPr>
      <dsp:spPr>
        <a:xfrm>
          <a:off x="2346667"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962336" y="973952"/>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mj-lt"/>
              <a:ea typeface="Verdana" pitchFamily="34" charset="0"/>
              <a:cs typeface="Verdana" pitchFamily="34" charset="0"/>
            </a:rPr>
            <a:t>Self-</a:t>
          </a:r>
          <a:r>
            <a:rPr lang="de-DE" sz="2400" kern="1200" dirty="0" err="1">
              <a:latin typeface="+mj-lt"/>
              <a:ea typeface="Verdana" pitchFamily="34" charset="0"/>
              <a:cs typeface="Verdana" pitchFamily="34" charset="0"/>
            </a:rPr>
            <a:t>esteem</a:t>
          </a:r>
          <a:r>
            <a:rPr lang="de-DE" sz="2400" kern="1200" dirty="0">
              <a:latin typeface="+mj-lt"/>
              <a:ea typeface="Verdana" pitchFamily="34" charset="0"/>
              <a:cs typeface="Verdana" pitchFamily="34" charset="0"/>
            </a:rPr>
            <a:t> </a:t>
          </a:r>
          <a:r>
            <a:rPr lang="de-DE" sz="2400" kern="1200" dirty="0" err="1">
              <a:latin typeface="+mj-lt"/>
              <a:ea typeface="Verdana" pitchFamily="34" charset="0"/>
              <a:cs typeface="Verdana" pitchFamily="34" charset="0"/>
            </a:rPr>
            <a:t>drops</a:t>
          </a:r>
          <a:endParaRPr lang="de-DE" sz="2400" kern="1200" dirty="0">
            <a:latin typeface="+mj-lt"/>
            <a:ea typeface="Verdana" pitchFamily="34" charset="0"/>
            <a:cs typeface="Verdana" pitchFamily="34" charset="0"/>
          </a:endParaRPr>
        </a:p>
      </dsp:txBody>
      <dsp:txXfrm>
        <a:off x="1962336" y="973952"/>
        <a:ext cx="1532336" cy="1097275"/>
      </dsp:txXfrm>
    </dsp:sp>
    <dsp:sp modelId="{AC268F96-0D5D-4B9A-A307-62DE90494B18}">
      <dsp:nvSpPr>
        <dsp:cNvPr id="0" name=""/>
        <dsp:cNvSpPr/>
      </dsp:nvSpPr>
      <dsp:spPr>
        <a:xfrm>
          <a:off x="2188844"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A1259928-C4F6-A94E-9F12-081BE782EB71}" type="slidenum">
              <a:rPr lang="en-GB"/>
              <a:pPr/>
              <a:t>‹#›</a:t>
            </a:fld>
            <a:endParaRPr lang="en-GB"/>
          </a:p>
        </p:txBody>
      </p:sp>
    </p:spTree>
    <p:extLst>
      <p:ext uri="{BB962C8B-B14F-4D97-AF65-F5344CB8AC3E}">
        <p14:creationId xmlns:p14="http://schemas.microsoft.com/office/powerpoint/2010/main" val="2647796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de-DE"/>
          </a:p>
        </p:txBody>
      </p:sp>
      <p:sp>
        <p:nvSpPr>
          <p:cNvPr id="378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c="http://schemas.openxmlformats.org/markup-compatibility/2006" xmlns:mv="urn:schemas-microsoft-com:mac:vml" xmlns="" xmlns:ma14="http://schemas.microsoft.com/office/mac/drawingml/2011/main" val="1"/>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18AB4C74-C555-7541-A299-0C6D135C13F7}" type="slidenum">
              <a:rPr lang="de-DE"/>
              <a:pPr/>
              <a:t>‹#›</a:t>
            </a:fld>
            <a:endParaRPr lang="de-DE"/>
          </a:p>
        </p:txBody>
      </p:sp>
    </p:spTree>
    <p:extLst>
      <p:ext uri="{BB962C8B-B14F-4D97-AF65-F5344CB8AC3E}">
        <p14:creationId xmlns:p14="http://schemas.microsoft.com/office/powerpoint/2010/main" val="4392805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tabLst/>
              <a:defRPr/>
            </a:pPr>
            <a:fld id="{9B00EF49-7894-4F53-A8DD-F7DB3BFC5032}" type="slidenum">
              <a:rPr kumimoji="0" lang="de-DE" sz="1300" b="1"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90600" rtl="0" eaLnBrk="1" fontAlgn="base" latinLnBrk="0" hangingPunct="1">
                <a:lnSpc>
                  <a:spcPct val="100000"/>
                </a:lnSpc>
                <a:spcBef>
                  <a:spcPct val="0"/>
                </a:spcBef>
                <a:spcAft>
                  <a:spcPct val="0"/>
                </a:spcAft>
                <a:buClrTx/>
                <a:buSzTx/>
                <a:buFontTx/>
                <a:buNone/>
                <a:tabLst/>
                <a:defRPr/>
              </a:pPr>
              <a:t>1</a:t>
            </a:fld>
            <a:endParaRPr kumimoji="0" lang="de-DE" sz="1300" b="1" i="0" u="none" strike="noStrike" kern="1200" cap="none" spc="0" normalizeH="0" baseline="0" noProof="0" dirty="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2</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175579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3D90D-9B11-4058-2575-EFEDA9C7BAF2}"/>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1C9E6B2A-C2D2-8179-85FF-7E7EEFA11E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3</a:t>
            </a:fld>
            <a:endParaRPr lang="de-DE" sz="1300">
              <a:solidFill>
                <a:schemeClr val="tx1"/>
              </a:solidFill>
              <a:latin typeface="Arial" charset="0"/>
            </a:endParaRPr>
          </a:p>
        </p:txBody>
      </p:sp>
      <p:sp>
        <p:nvSpPr>
          <p:cNvPr id="43011" name="Rectangle 2">
            <a:extLst>
              <a:ext uri="{FF2B5EF4-FFF2-40B4-BE49-F238E27FC236}">
                <a16:creationId xmlns:a16="http://schemas.microsoft.com/office/drawing/2014/main" id="{514F0771-C818-6113-F505-6D9F819F253F}"/>
              </a:ext>
            </a:extLst>
          </p:cNvPr>
          <p:cNvSpPr>
            <a:spLocks noGrp="1" noRot="1" noChangeAspect="1" noChangeArrowheads="1" noTextEdit="1"/>
          </p:cNvSpPr>
          <p:nvPr>
            <p:ph type="sldImg"/>
          </p:nvPr>
        </p:nvSpPr>
        <p:spPr>
          <a:xfrm>
            <a:off x="138113" y="768350"/>
            <a:ext cx="6823075" cy="3836988"/>
          </a:xfrm>
          <a:ln/>
        </p:spPr>
      </p:sp>
      <p:sp>
        <p:nvSpPr>
          <p:cNvPr id="43012" name="Rectangle 3">
            <a:extLst>
              <a:ext uri="{FF2B5EF4-FFF2-40B4-BE49-F238E27FC236}">
                <a16:creationId xmlns:a16="http://schemas.microsoft.com/office/drawing/2014/main" id="{1CC3EA1B-E235-9257-9CFA-D8893C1CD4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4064779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4</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175579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1A80-8EE8-C270-7919-52B8AE78F614}"/>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6BCEE8D7-6F89-9A78-4C22-5B498830CF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5</a:t>
            </a:fld>
            <a:endParaRPr lang="de-DE" sz="1300">
              <a:solidFill>
                <a:schemeClr val="tx1"/>
              </a:solidFill>
              <a:latin typeface="Arial" charset="0"/>
            </a:endParaRPr>
          </a:p>
        </p:txBody>
      </p:sp>
      <p:sp>
        <p:nvSpPr>
          <p:cNvPr id="43011" name="Rectangle 2">
            <a:extLst>
              <a:ext uri="{FF2B5EF4-FFF2-40B4-BE49-F238E27FC236}">
                <a16:creationId xmlns:a16="http://schemas.microsoft.com/office/drawing/2014/main" id="{BA489E2C-E338-B13B-D7D9-FF03E64C270A}"/>
              </a:ext>
            </a:extLst>
          </p:cNvPr>
          <p:cNvSpPr>
            <a:spLocks noGrp="1" noRot="1" noChangeAspect="1" noChangeArrowheads="1" noTextEdit="1"/>
          </p:cNvSpPr>
          <p:nvPr>
            <p:ph type="sldImg"/>
          </p:nvPr>
        </p:nvSpPr>
        <p:spPr>
          <a:xfrm>
            <a:off x="138113" y="768350"/>
            <a:ext cx="6823075" cy="3836988"/>
          </a:xfrm>
          <a:ln/>
        </p:spPr>
      </p:sp>
      <p:sp>
        <p:nvSpPr>
          <p:cNvPr id="43012" name="Rectangle 3">
            <a:extLst>
              <a:ext uri="{FF2B5EF4-FFF2-40B4-BE49-F238E27FC236}">
                <a16:creationId xmlns:a16="http://schemas.microsoft.com/office/drawing/2014/main" id="{8E6A3242-4B27-9B4A-09DF-C8CBBE7DA8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281236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C01E4-25F6-0910-E98B-0BD8B8182E36}"/>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39A70D62-AD22-1654-6B4B-D68BBE70E0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6</a:t>
            </a:fld>
            <a:endParaRPr lang="de-DE" sz="1300">
              <a:solidFill>
                <a:schemeClr val="tx1"/>
              </a:solidFill>
              <a:latin typeface="Arial" charset="0"/>
            </a:endParaRPr>
          </a:p>
        </p:txBody>
      </p:sp>
      <p:sp>
        <p:nvSpPr>
          <p:cNvPr id="43011" name="Rectangle 2">
            <a:extLst>
              <a:ext uri="{FF2B5EF4-FFF2-40B4-BE49-F238E27FC236}">
                <a16:creationId xmlns:a16="http://schemas.microsoft.com/office/drawing/2014/main" id="{615696E8-C27D-C413-AF65-646081660B13}"/>
              </a:ext>
            </a:extLst>
          </p:cNvPr>
          <p:cNvSpPr>
            <a:spLocks noGrp="1" noRot="1" noChangeAspect="1" noChangeArrowheads="1" noTextEdit="1"/>
          </p:cNvSpPr>
          <p:nvPr>
            <p:ph type="sldImg"/>
          </p:nvPr>
        </p:nvSpPr>
        <p:spPr>
          <a:xfrm>
            <a:off x="138113" y="768350"/>
            <a:ext cx="6823075" cy="3836988"/>
          </a:xfrm>
          <a:ln/>
        </p:spPr>
      </p:sp>
      <p:sp>
        <p:nvSpPr>
          <p:cNvPr id="43012" name="Rectangle 3">
            <a:extLst>
              <a:ext uri="{FF2B5EF4-FFF2-40B4-BE49-F238E27FC236}">
                <a16:creationId xmlns:a16="http://schemas.microsoft.com/office/drawing/2014/main" id="{F3641FB9-BA56-ADE2-1D6C-B23CFF7EAD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610327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D4C94-3F71-17CC-C3A9-C2268BF9D51E}"/>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FDF44B59-6869-3BDB-17E1-7A44A828E6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7</a:t>
            </a:fld>
            <a:endParaRPr lang="de-DE" sz="1300">
              <a:solidFill>
                <a:schemeClr val="tx1"/>
              </a:solidFill>
              <a:latin typeface="Arial" charset="0"/>
            </a:endParaRPr>
          </a:p>
        </p:txBody>
      </p:sp>
      <p:sp>
        <p:nvSpPr>
          <p:cNvPr id="43011" name="Rectangle 2">
            <a:extLst>
              <a:ext uri="{FF2B5EF4-FFF2-40B4-BE49-F238E27FC236}">
                <a16:creationId xmlns:a16="http://schemas.microsoft.com/office/drawing/2014/main" id="{7C895ADB-82DF-F53A-7251-D62BBAFD6145}"/>
              </a:ext>
            </a:extLst>
          </p:cNvPr>
          <p:cNvSpPr>
            <a:spLocks noGrp="1" noRot="1" noChangeAspect="1" noChangeArrowheads="1" noTextEdit="1"/>
          </p:cNvSpPr>
          <p:nvPr>
            <p:ph type="sldImg"/>
          </p:nvPr>
        </p:nvSpPr>
        <p:spPr>
          <a:xfrm>
            <a:off x="138113" y="768350"/>
            <a:ext cx="6823075" cy="3836988"/>
          </a:xfrm>
          <a:ln/>
        </p:spPr>
      </p:sp>
      <p:sp>
        <p:nvSpPr>
          <p:cNvPr id="43012" name="Rectangle 3">
            <a:extLst>
              <a:ext uri="{FF2B5EF4-FFF2-40B4-BE49-F238E27FC236}">
                <a16:creationId xmlns:a16="http://schemas.microsoft.com/office/drawing/2014/main" id="{2A432BD8-5CE3-0833-F10B-C094E00E74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97531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BF182-F1B9-FB0A-764B-3FBD79ED1FD6}"/>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64F62D62-FB15-363B-821A-E7E2478918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8</a:t>
            </a:fld>
            <a:endParaRPr lang="de-DE" sz="1300">
              <a:solidFill>
                <a:schemeClr val="tx1"/>
              </a:solidFill>
              <a:latin typeface="Arial" charset="0"/>
            </a:endParaRPr>
          </a:p>
        </p:txBody>
      </p:sp>
      <p:sp>
        <p:nvSpPr>
          <p:cNvPr id="43011" name="Rectangle 2">
            <a:extLst>
              <a:ext uri="{FF2B5EF4-FFF2-40B4-BE49-F238E27FC236}">
                <a16:creationId xmlns:a16="http://schemas.microsoft.com/office/drawing/2014/main" id="{B90191E1-8433-AE43-520A-A7E1780F296F}"/>
              </a:ext>
            </a:extLst>
          </p:cNvPr>
          <p:cNvSpPr>
            <a:spLocks noGrp="1" noRot="1" noChangeAspect="1" noChangeArrowheads="1" noTextEdit="1"/>
          </p:cNvSpPr>
          <p:nvPr>
            <p:ph type="sldImg"/>
          </p:nvPr>
        </p:nvSpPr>
        <p:spPr>
          <a:xfrm>
            <a:off x="138113" y="768350"/>
            <a:ext cx="6823075" cy="3836988"/>
          </a:xfrm>
          <a:ln/>
        </p:spPr>
      </p:sp>
      <p:sp>
        <p:nvSpPr>
          <p:cNvPr id="43012" name="Rectangle 3">
            <a:extLst>
              <a:ext uri="{FF2B5EF4-FFF2-40B4-BE49-F238E27FC236}">
                <a16:creationId xmlns:a16="http://schemas.microsoft.com/office/drawing/2014/main" id="{B21E1588-C7F8-AFC0-90AD-2D4076E510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4294564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9</a:t>
            </a:fld>
            <a:endParaRPr lang="de-DE"/>
          </a:p>
        </p:txBody>
      </p:sp>
    </p:spTree>
    <p:extLst>
      <p:ext uri="{BB962C8B-B14F-4D97-AF65-F5344CB8AC3E}">
        <p14:creationId xmlns:p14="http://schemas.microsoft.com/office/powerpoint/2010/main" val="3397467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10</a:t>
            </a:fld>
            <a:endParaRPr lang="de-DE"/>
          </a:p>
        </p:txBody>
      </p:sp>
    </p:spTree>
    <p:extLst>
      <p:ext uri="{BB962C8B-B14F-4D97-AF65-F5344CB8AC3E}">
        <p14:creationId xmlns:p14="http://schemas.microsoft.com/office/powerpoint/2010/main" val="2355168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11</a:t>
            </a:fld>
            <a:endParaRPr lang="de-DE"/>
          </a:p>
        </p:txBody>
      </p:sp>
    </p:spTree>
    <p:extLst>
      <p:ext uri="{BB962C8B-B14F-4D97-AF65-F5344CB8AC3E}">
        <p14:creationId xmlns:p14="http://schemas.microsoft.com/office/powerpoint/2010/main" val="2871541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12</a:t>
            </a:fld>
            <a:endParaRPr lang="de-DE"/>
          </a:p>
        </p:txBody>
      </p:sp>
    </p:spTree>
    <p:extLst>
      <p:ext uri="{BB962C8B-B14F-4D97-AF65-F5344CB8AC3E}">
        <p14:creationId xmlns:p14="http://schemas.microsoft.com/office/powerpoint/2010/main" val="2555980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13</a:t>
            </a:fld>
            <a:endParaRPr lang="de-DE"/>
          </a:p>
        </p:txBody>
      </p:sp>
    </p:spTree>
    <p:extLst>
      <p:ext uri="{BB962C8B-B14F-4D97-AF65-F5344CB8AC3E}">
        <p14:creationId xmlns:p14="http://schemas.microsoft.com/office/powerpoint/2010/main" val="1939490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b="0" dirty="0">
              <a:sym typeface="Wingdings" panose="05000000000000000000" pitchFamily="2" charset="2"/>
            </a:endParaRPr>
          </a:p>
        </p:txBody>
      </p:sp>
      <p:sp>
        <p:nvSpPr>
          <p:cNvPr id="4" name="Foliennummernplatzhalter 3"/>
          <p:cNvSpPr>
            <a:spLocks noGrp="1"/>
          </p:cNvSpPr>
          <p:nvPr>
            <p:ph type="sldNum" sz="quarter" idx="5"/>
          </p:nvPr>
        </p:nvSpPr>
        <p:spPr/>
        <p:txBody>
          <a:bodyPr/>
          <a:lstStyle/>
          <a:p>
            <a:fld id="{18AB4C74-C555-7541-A299-0C6D135C13F7}" type="slidenum">
              <a:rPr lang="de-DE" smtClean="0"/>
              <a:pPr/>
              <a:t>14</a:t>
            </a:fld>
            <a:endParaRPr lang="de-DE"/>
          </a:p>
        </p:txBody>
      </p:sp>
    </p:spTree>
    <p:extLst>
      <p:ext uri="{BB962C8B-B14F-4D97-AF65-F5344CB8AC3E}">
        <p14:creationId xmlns:p14="http://schemas.microsoft.com/office/powerpoint/2010/main" val="2181673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16</a:t>
            </a:fld>
            <a:endParaRPr lang="de-DE"/>
          </a:p>
        </p:txBody>
      </p:sp>
    </p:spTree>
    <p:extLst>
      <p:ext uri="{BB962C8B-B14F-4D97-AF65-F5344CB8AC3E}">
        <p14:creationId xmlns:p14="http://schemas.microsoft.com/office/powerpoint/2010/main" val="3423600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17</a:t>
            </a:fld>
            <a:endParaRPr lang="de-DE"/>
          </a:p>
        </p:txBody>
      </p:sp>
    </p:spTree>
    <p:extLst>
      <p:ext uri="{BB962C8B-B14F-4D97-AF65-F5344CB8AC3E}">
        <p14:creationId xmlns:p14="http://schemas.microsoft.com/office/powerpoint/2010/main" val="1771880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18</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19</a:t>
            </a:fld>
            <a:endParaRPr lang="de-DE"/>
          </a:p>
        </p:txBody>
      </p:sp>
    </p:spTree>
    <p:extLst>
      <p:ext uri="{BB962C8B-B14F-4D97-AF65-F5344CB8AC3E}">
        <p14:creationId xmlns:p14="http://schemas.microsoft.com/office/powerpoint/2010/main" val="2894187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66186-D90B-6F81-C095-EACFD5272B6C}"/>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5654619C-1562-D297-7E11-37AEA8EEE509}"/>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65EE0DB6-BBC7-2C6C-DBB6-6F3BEE486B6A}"/>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2A84FFE6-2546-B1FA-171C-A6B6FBCCB67E}"/>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20</a:t>
            </a:fld>
            <a:endParaRPr lang="de-DE">
              <a:ea typeface="ＭＳ Ｐゴシック"/>
              <a:cs typeface="ＭＳ Ｐゴシック"/>
            </a:endParaRPr>
          </a:p>
        </p:txBody>
      </p:sp>
    </p:spTree>
    <p:extLst>
      <p:ext uri="{BB962C8B-B14F-4D97-AF65-F5344CB8AC3E}">
        <p14:creationId xmlns:p14="http://schemas.microsoft.com/office/powerpoint/2010/main" val="2073355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1891C-4BDB-8473-0ECC-B28F3574C6C1}"/>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4A394B3E-92F4-564D-E01C-C0C5C883B33D}"/>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1594445E-158F-784E-5389-98E1E3263FA9}"/>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9CAE7324-60F5-F9CB-8CC2-E721C6567A1C}"/>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767728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DC1D1-689D-C2FC-8CA7-57BB5368B11A}"/>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E6DE4C42-E46E-A3A2-2538-2D190CFFF8CD}"/>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92406A13-6099-C19B-E2C2-18BADDD81979}"/>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6CEDFA39-CBB4-F04B-AB55-770192D53825}"/>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3386277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F0856-4D88-98A0-7C19-CAB4780C0B03}"/>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980E3BCD-E3A8-0538-9F7E-0BA076ED91A8}"/>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7835082A-2D94-5E19-6C0D-083FDFA046C8}"/>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91C57AA5-F432-88AC-76D1-F20167A85128}"/>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4616488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B5AF0-1C5B-76DB-6FCA-03BFF00F9181}"/>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81F0A105-5267-55D3-0B16-F1C3982667F2}"/>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80B34878-5B26-1EF3-A4F0-2DA70CCB5F42}"/>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8C4561E5-F5BE-850E-04BE-1404BDBEBF58}"/>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24</a:t>
            </a:fld>
            <a:endParaRPr lang="de-DE">
              <a:ea typeface="ＭＳ Ｐゴシック"/>
              <a:cs typeface="ＭＳ Ｐゴシック"/>
            </a:endParaRPr>
          </a:p>
        </p:txBody>
      </p:sp>
    </p:spTree>
    <p:extLst>
      <p:ext uri="{BB962C8B-B14F-4D97-AF65-F5344CB8AC3E}">
        <p14:creationId xmlns:p14="http://schemas.microsoft.com/office/powerpoint/2010/main" val="2077189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C6429-B4DD-60A5-8AD1-9E2D76BB8188}"/>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3184C5E8-05C2-F050-45EB-E45F45DFDB7A}"/>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2F05428F-84FC-7188-4B26-2053FBFB3860}"/>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E084EFB3-1EBA-CCEE-0F55-56363BC44BE7}"/>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849470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dirty="0">
              <a:solidFill>
                <a:srgbClr val="FF0000"/>
              </a:solidFill>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27</a:t>
            </a:fld>
            <a:endParaRPr lang="de-DE"/>
          </a:p>
        </p:txBody>
      </p:sp>
    </p:spTree>
    <p:extLst>
      <p:ext uri="{BB962C8B-B14F-4D97-AF65-F5344CB8AC3E}">
        <p14:creationId xmlns:p14="http://schemas.microsoft.com/office/powerpoint/2010/main" val="1374820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FED1D-DD3F-3C0F-0619-BDED32F485A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82ADCE7-6AD7-3FAB-A48A-CA8F3A5CF152}"/>
              </a:ext>
            </a:extLst>
          </p:cNvPr>
          <p:cNvSpPr>
            <a:spLocks noGrp="1" noRot="1" noChangeAspect="1"/>
          </p:cNvSpPr>
          <p:nvPr>
            <p:ph type="sldImg"/>
          </p:nvPr>
        </p:nvSpPr>
        <p:spPr>
          <a:xfrm>
            <a:off x="138113" y="768350"/>
            <a:ext cx="6823075" cy="3836988"/>
          </a:xfrm>
        </p:spPr>
      </p:sp>
      <p:sp>
        <p:nvSpPr>
          <p:cNvPr id="3" name="Notizenplatzhalter 2">
            <a:extLst>
              <a:ext uri="{FF2B5EF4-FFF2-40B4-BE49-F238E27FC236}">
                <a16:creationId xmlns:a16="http://schemas.microsoft.com/office/drawing/2014/main" id="{81265DDB-A46F-3293-0207-1EC71F795341}"/>
              </a:ext>
            </a:extLst>
          </p:cNvPr>
          <p:cNvSpPr>
            <a:spLocks noGrp="1"/>
          </p:cNvSpPr>
          <p:nvPr>
            <p:ph type="body" idx="1"/>
          </p:nvPr>
        </p:nvSpPr>
        <p:spPr/>
        <p:txBody>
          <a:bodyPr>
            <a:normAutofit/>
          </a:bodyPr>
          <a:lstStyle/>
          <a:p>
            <a:endParaRPr lang="de-DE" dirty="0"/>
          </a:p>
        </p:txBody>
      </p:sp>
      <p:sp>
        <p:nvSpPr>
          <p:cNvPr id="4" name="Foliennummernplatzhalter 3">
            <a:extLst>
              <a:ext uri="{FF2B5EF4-FFF2-40B4-BE49-F238E27FC236}">
                <a16:creationId xmlns:a16="http://schemas.microsoft.com/office/drawing/2014/main" id="{6DA433EB-FF17-FD80-54F0-0A8CA993734C}"/>
              </a:ext>
            </a:extLst>
          </p:cNvPr>
          <p:cNvSpPr>
            <a:spLocks noGrp="1"/>
          </p:cNvSpPr>
          <p:nvPr>
            <p:ph type="sldNum" sz="quarter" idx="10"/>
          </p:nvPr>
        </p:nvSpPr>
        <p:spPr/>
        <p:txBody>
          <a:bodyPr/>
          <a:lstStyle/>
          <a:p>
            <a:fld id="{18AB4C74-C555-7541-A299-0C6D135C13F7}" type="slidenum">
              <a:rPr lang="de-DE" smtClean="0"/>
              <a:pPr/>
              <a:t>28</a:t>
            </a:fld>
            <a:endParaRPr lang="de-DE"/>
          </a:p>
        </p:txBody>
      </p:sp>
    </p:spTree>
    <p:extLst>
      <p:ext uri="{BB962C8B-B14F-4D97-AF65-F5344CB8AC3E}">
        <p14:creationId xmlns:p14="http://schemas.microsoft.com/office/powerpoint/2010/main" val="2506112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29</a:t>
            </a:fld>
            <a:endParaRPr lang="de-DE"/>
          </a:p>
        </p:txBody>
      </p:sp>
    </p:spTree>
    <p:extLst>
      <p:ext uri="{BB962C8B-B14F-4D97-AF65-F5344CB8AC3E}">
        <p14:creationId xmlns:p14="http://schemas.microsoft.com/office/powerpoint/2010/main" val="16709046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@Lisa: bitte auch in 9a</a:t>
            </a:r>
          </a:p>
        </p:txBody>
      </p:sp>
      <p:sp>
        <p:nvSpPr>
          <p:cNvPr id="4" name="Foliennummernplatzhalter 3"/>
          <p:cNvSpPr>
            <a:spLocks noGrp="1"/>
          </p:cNvSpPr>
          <p:nvPr>
            <p:ph type="sldNum" sz="quarter" idx="5"/>
          </p:nvPr>
        </p:nvSpPr>
        <p:spPr/>
        <p:txBody>
          <a:bodyPr/>
          <a:lstStyle/>
          <a:p>
            <a:fld id="{18AB4C74-C555-7541-A299-0C6D135C13F7}" type="slidenum">
              <a:rPr lang="de-DE" smtClean="0"/>
              <a:pPr/>
              <a:t>30</a:t>
            </a:fld>
            <a:endParaRPr lang="de-DE"/>
          </a:p>
        </p:txBody>
      </p:sp>
    </p:spTree>
    <p:extLst>
      <p:ext uri="{BB962C8B-B14F-4D97-AF65-F5344CB8AC3E}">
        <p14:creationId xmlns:p14="http://schemas.microsoft.com/office/powerpoint/2010/main" val="15639423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32</a:t>
            </a:fld>
            <a:endParaRPr lang="de-DE"/>
          </a:p>
        </p:txBody>
      </p:sp>
    </p:spTree>
    <p:extLst>
      <p:ext uri="{BB962C8B-B14F-4D97-AF65-F5344CB8AC3E}">
        <p14:creationId xmlns:p14="http://schemas.microsoft.com/office/powerpoint/2010/main" val="4289411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34</a:t>
            </a:fld>
            <a:endParaRPr lang="de-DE"/>
          </a:p>
        </p:txBody>
      </p:sp>
    </p:spTree>
    <p:extLst>
      <p:ext uri="{BB962C8B-B14F-4D97-AF65-F5344CB8AC3E}">
        <p14:creationId xmlns:p14="http://schemas.microsoft.com/office/powerpoint/2010/main" val="3536030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b="0" dirty="0"/>
          </a:p>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35</a:t>
            </a:fld>
            <a:endParaRPr lang="de-DE"/>
          </a:p>
        </p:txBody>
      </p:sp>
    </p:spTree>
    <p:extLst>
      <p:ext uri="{BB962C8B-B14F-4D97-AF65-F5344CB8AC3E}">
        <p14:creationId xmlns:p14="http://schemas.microsoft.com/office/powerpoint/2010/main" val="39492767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 typeface="Wingdings" panose="05000000000000000000" pitchFamily="2" charset="2"/>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36</a:t>
            </a:fld>
            <a:endParaRPr lang="de-DE"/>
          </a:p>
        </p:txBody>
      </p:sp>
    </p:spTree>
    <p:extLst>
      <p:ext uri="{BB962C8B-B14F-4D97-AF65-F5344CB8AC3E}">
        <p14:creationId xmlns:p14="http://schemas.microsoft.com/office/powerpoint/2010/main" val="1038615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39484721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7577064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39</a:t>
            </a:fld>
            <a:endParaRPr lang="de-DE"/>
          </a:p>
        </p:txBody>
      </p:sp>
    </p:spTree>
    <p:extLst>
      <p:ext uri="{BB962C8B-B14F-4D97-AF65-F5344CB8AC3E}">
        <p14:creationId xmlns:p14="http://schemas.microsoft.com/office/powerpoint/2010/main" val="9200479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40</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4B20F-4694-5170-0EB5-E9AFAE0DA3CB}"/>
            </a:ext>
          </a:extLst>
        </p:cNvPr>
        <p:cNvGrpSpPr/>
        <p:nvPr/>
      </p:nvGrpSpPr>
      <p:grpSpPr>
        <a:xfrm>
          <a:off x="0" y="0"/>
          <a:ext cx="0" cy="0"/>
          <a:chOff x="0" y="0"/>
          <a:chExt cx="0" cy="0"/>
        </a:xfrm>
      </p:grpSpPr>
      <p:sp>
        <p:nvSpPr>
          <p:cNvPr id="108545" name="Folienbildplatzhalter 1">
            <a:extLst>
              <a:ext uri="{FF2B5EF4-FFF2-40B4-BE49-F238E27FC236}">
                <a16:creationId xmlns:a16="http://schemas.microsoft.com/office/drawing/2014/main" id="{636E3349-973C-30F4-FF9A-DD9511AB1334}"/>
              </a:ext>
            </a:extLst>
          </p:cNvPr>
          <p:cNvSpPr>
            <a:spLocks noGrp="1" noRot="1" noChangeAspect="1"/>
          </p:cNvSpPr>
          <p:nvPr>
            <p:ph type="sldImg"/>
          </p:nvPr>
        </p:nvSpPr>
        <p:spPr>
          <a:xfrm>
            <a:off x="138113" y="768350"/>
            <a:ext cx="6823075" cy="3836988"/>
          </a:xfrm>
          <a:ln/>
        </p:spPr>
      </p:sp>
      <p:sp>
        <p:nvSpPr>
          <p:cNvPr id="108546" name="Notizenplatzhalter 2">
            <a:extLst>
              <a:ext uri="{FF2B5EF4-FFF2-40B4-BE49-F238E27FC236}">
                <a16:creationId xmlns:a16="http://schemas.microsoft.com/office/drawing/2014/main" id="{DA4DB3D0-1B5F-17B1-3609-2076F1C1D03D}"/>
              </a:ext>
            </a:extLst>
          </p:cNvPr>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a:extLst>
              <a:ext uri="{FF2B5EF4-FFF2-40B4-BE49-F238E27FC236}">
                <a16:creationId xmlns:a16="http://schemas.microsoft.com/office/drawing/2014/main" id="{00D2542F-51DF-4A86-28B2-47DFFE1D80DC}"/>
              </a:ext>
            </a:extLst>
          </p:cNvPr>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41</a:t>
            </a:fld>
            <a:endParaRPr lang="de-DE">
              <a:ea typeface="ＭＳ Ｐゴシック"/>
              <a:cs typeface="ＭＳ Ｐゴシック"/>
            </a:endParaRPr>
          </a:p>
        </p:txBody>
      </p:sp>
    </p:spTree>
    <p:extLst>
      <p:ext uri="{BB962C8B-B14F-4D97-AF65-F5344CB8AC3E}">
        <p14:creationId xmlns:p14="http://schemas.microsoft.com/office/powerpoint/2010/main" val="40168115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42</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b="1" dirty="0">
              <a:sym typeface="Wingdings" panose="05000000000000000000" pitchFamily="2" charset="2"/>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43</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44</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45</a:t>
            </a:fld>
            <a:endParaRPr lang="de-DE"/>
          </a:p>
        </p:txBody>
      </p:sp>
    </p:spTree>
    <p:extLst>
      <p:ext uri="{BB962C8B-B14F-4D97-AF65-F5344CB8AC3E}">
        <p14:creationId xmlns:p14="http://schemas.microsoft.com/office/powerpoint/2010/main" val="18453190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sym typeface="Wingdings" panose="05000000000000000000" pitchFamily="2" charset="2"/>
            </a:endParaRPr>
          </a:p>
          <a:p>
            <a:pPr marL="171450" indent="-171450">
              <a:buFontTx/>
              <a:buChar char="-"/>
            </a:pPr>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46</a:t>
            </a:fld>
            <a:endParaRPr lang="de-DE"/>
          </a:p>
        </p:txBody>
      </p:sp>
    </p:spTree>
    <p:extLst>
      <p:ext uri="{BB962C8B-B14F-4D97-AF65-F5344CB8AC3E}">
        <p14:creationId xmlns:p14="http://schemas.microsoft.com/office/powerpoint/2010/main" val="11015311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47</a:t>
            </a:fld>
            <a:endParaRPr lang="de-DE"/>
          </a:p>
        </p:txBody>
      </p:sp>
    </p:spTree>
    <p:extLst>
      <p:ext uri="{BB962C8B-B14F-4D97-AF65-F5344CB8AC3E}">
        <p14:creationId xmlns:p14="http://schemas.microsoft.com/office/powerpoint/2010/main" val="37824709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49</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50</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5.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emf"/><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54F5DE16-5F41-0F46-AF59-1046535EA871}" type="slidenum">
              <a:rPr lang="de-DE" smtClean="0"/>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pPr/>
              <a:t>‹#›</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pPr/>
              <a:t>‹#›</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10 - Umgang mit Vorurteilen (Stigma)</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pPr/>
              <a:t>‹#›</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pPr/>
              <a:t>‹#›</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95630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52418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1865772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p>
            <a:pPr>
              <a:defRPr/>
            </a:pPr>
            <a:fld id="{BAE433F9-5C65-4776-B22B-2E9160D28C9B}"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4031574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10 - Dealing with Prejudices (Stigma)</a:t>
            </a:r>
            <a:endParaRPr lang="de-DE"/>
          </a:p>
        </p:txBody>
      </p:sp>
      <p:sp>
        <p:nvSpPr>
          <p:cNvPr id="6" name="Slide Number Placeholder 5"/>
          <p:cNvSpPr>
            <a:spLocks noGrp="1"/>
          </p:cNvSpPr>
          <p:nvPr>
            <p:ph type="sldNum" sz="quarter" idx="12"/>
          </p:nvPr>
        </p:nvSpPr>
        <p:spPr bwMode="gray"/>
        <p:txBody>
          <a:bodyPr>
            <a:noAutofit/>
          </a:bodyPr>
          <a:lstStyle/>
          <a:p>
            <a:pPr>
              <a:defRPr/>
            </a:pPr>
            <a:fld id="{069AE98A-8F82-419F-AA90-24A7E2D7EE3A}" type="slidenum">
              <a:rPr lang="de-DE" smtClean="0"/>
              <a:pPr>
                <a:defRPr/>
              </a:pPr>
              <a:t>‹#›</a:t>
            </a:fld>
            <a:endParaRPr lang="de-DE"/>
          </a:p>
        </p:txBody>
      </p:sp>
    </p:spTree>
    <p:extLst>
      <p:ext uri="{BB962C8B-B14F-4D97-AF65-F5344CB8AC3E}">
        <p14:creationId xmlns:p14="http://schemas.microsoft.com/office/powerpoint/2010/main" val="10550860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7439690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E670BC2F-AA30-4BE0-BB0D-3508F1023310}" type="slidenum">
              <a:rPr lang="de-DE" smtClean="0"/>
              <a:pPr>
                <a:defRPr/>
              </a:pPr>
              <a:t>‹#›</a:t>
            </a:fld>
            <a:endParaRPr lang="de-DE"/>
          </a:p>
        </p:txBody>
      </p:sp>
    </p:spTree>
    <p:extLst>
      <p:ext uri="{BB962C8B-B14F-4D97-AF65-F5344CB8AC3E}">
        <p14:creationId xmlns:p14="http://schemas.microsoft.com/office/powerpoint/2010/main" val="16875929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BAE433F9-5C65-4776-B22B-2E9160D28C9B}"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536351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BAE433F9-5C65-4776-B22B-2E9160D28C9B}"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944993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5" name="Slide Number Placeholder 4"/>
          <p:cNvSpPr>
            <a:spLocks noGrp="1"/>
          </p:cNvSpPr>
          <p:nvPr>
            <p:ph type="sldNum" sz="quarter" idx="12"/>
          </p:nvPr>
        </p:nvSpPr>
        <p:spPr bwMode="gray"/>
        <p:txBody>
          <a:bodyPr/>
          <a:lstStyle/>
          <a:p>
            <a:pPr>
              <a:defRPr/>
            </a:pPr>
            <a:fld id="{FA607E4B-D97F-4773-B36A-091342B743F9}" type="slidenum">
              <a:rPr lang="de-DE" smtClean="0"/>
              <a:pPr>
                <a:defRPr/>
              </a:pPr>
              <a:t>‹#›</a:t>
            </a:fld>
            <a:endParaRPr lang="de-DE"/>
          </a:p>
        </p:txBody>
      </p:sp>
    </p:spTree>
    <p:extLst>
      <p:ext uri="{BB962C8B-B14F-4D97-AF65-F5344CB8AC3E}">
        <p14:creationId xmlns:p14="http://schemas.microsoft.com/office/powerpoint/2010/main" val="800664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p>
            <a:pPr>
              <a:defRPr/>
            </a:pPr>
            <a:fld id="{1C3BDA79-BD6A-4118-960B-C955473384F4}" type="slidenum">
              <a:rPr lang="de-DE" smtClean="0"/>
              <a:pPr>
                <a:defRPr/>
              </a:pPr>
              <a:t>‹#›</a:t>
            </a:fld>
            <a:endParaRPr lang="de-DE"/>
          </a:p>
        </p:txBody>
      </p:sp>
    </p:spTree>
    <p:extLst>
      <p:ext uri="{BB962C8B-B14F-4D97-AF65-F5344CB8AC3E}">
        <p14:creationId xmlns:p14="http://schemas.microsoft.com/office/powerpoint/2010/main" val="16576412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1752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09956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86972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1575517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3938595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10 – Dealing with Prejudices (Stigma)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a:t>
            </a:fld>
            <a:endParaRPr lang="de-DE"/>
          </a:p>
        </p:txBody>
      </p:sp>
    </p:spTree>
    <p:extLst>
      <p:ext uri="{BB962C8B-B14F-4D97-AF65-F5344CB8AC3E}">
        <p14:creationId xmlns:p14="http://schemas.microsoft.com/office/powerpoint/2010/main" val="31975529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7250668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a:t>
            </a:fld>
            <a:endParaRPr lang="de-DE"/>
          </a:p>
        </p:txBody>
      </p:sp>
    </p:spTree>
    <p:extLst>
      <p:ext uri="{BB962C8B-B14F-4D97-AF65-F5344CB8AC3E}">
        <p14:creationId xmlns:p14="http://schemas.microsoft.com/office/powerpoint/2010/main" val="22938930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8096411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145766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a:t>
            </a:fld>
            <a:endParaRPr lang="de-DE"/>
          </a:p>
        </p:txBody>
      </p:sp>
    </p:spTree>
    <p:extLst>
      <p:ext uri="{BB962C8B-B14F-4D97-AF65-F5344CB8AC3E}">
        <p14:creationId xmlns:p14="http://schemas.microsoft.com/office/powerpoint/2010/main" val="37065626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a:t>
            </a:fld>
            <a:endParaRPr lang="de-DE"/>
          </a:p>
        </p:txBody>
      </p:sp>
    </p:spTree>
    <p:extLst>
      <p:ext uri="{BB962C8B-B14F-4D97-AF65-F5344CB8AC3E}">
        <p14:creationId xmlns:p14="http://schemas.microsoft.com/office/powerpoint/2010/main" val="5626465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279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9.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54F5DE16-5F41-0F46-AF59-1046535EA871}" type="slidenum">
              <a:rPr lang="de-DE" smtClean="0"/>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10 - Dealing with Prejudices (Stigma)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BAE433F9-5C65-4776-B22B-2E9160D28C9B}"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794840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10 – Dealing with Prejudices (Stigma)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367780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007/s00115-013-3961-y"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9.xml.rels><?xml version="1.0" encoding="UTF-8" standalone="yes"?>
<Relationships xmlns="http://schemas.openxmlformats.org/package/2006/relationships"><Relationship Id="rId3" Type="http://schemas.openxmlformats.org/officeDocument/2006/relationships/hyperlink" Target="https://en.wikipedia.org/wiki/Angelina_Jolie" TargetMode="External"/><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3" Type="http://schemas.openxmlformats.org/officeDocument/2006/relationships/hyperlink" Target="http://www.focus.de/kultur/vermischtes/depression-reich-beruehmt-depressiv_aid_971503.html" TargetMode="External"/><Relationship Id="rId2" Type="http://schemas.openxmlformats.org/officeDocument/2006/relationships/notesSlide" Target="../notesSlides/notesSlide47.xml"/><Relationship Id="rId1" Type="http://schemas.openxmlformats.org/officeDocument/2006/relationships/slideLayout" Target="../slideLayouts/slideLayout23.xml"/><Relationship Id="rId6" Type="http://schemas.openxmlformats.org/officeDocument/2006/relationships/hyperlink" Target="http://www.rp-online.de/panorama/leute/david-beckham-leidet-unter-zwangsstoerungen-aid-1.2042116" TargetMode="External"/><Relationship Id="rId5" Type="http://schemas.openxmlformats.org/officeDocument/2006/relationships/hyperlink" Target="http://www.dailymail.co.uk/news/article-3111278/Beach-Boys-singer-Brian-Wilson-misdiagnosed-paranoid-schizophrenic-drugged-weeks-end-therapist-stars-new-documentary-claims.html" TargetMode="External"/><Relationship Id="rId4" Type="http://schemas.openxmlformats.org/officeDocument/2006/relationships/hyperlink" Target="http://www.spiegel.de/spiegel/kulturspiegel/d-16352599.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10 B – </a:t>
            </a:r>
            <a:r>
              <a:rPr lang="en-US" dirty="0"/>
              <a:t>Dealing with Prejudices (Stigma)</a:t>
            </a:r>
          </a:p>
        </p:txBody>
      </p:sp>
      <p:sp>
        <p:nvSpPr>
          <p:cNvPr id="4" name="Text Placeholder 3"/>
          <p:cNvSpPr>
            <a:spLocks noGrp="1"/>
          </p:cNvSpPr>
          <p:nvPr>
            <p:ph type="body" sz="quarter" idx="13"/>
          </p:nvPr>
        </p:nvSpPr>
        <p:spPr/>
        <p:txBody>
          <a:bodyPr/>
          <a:lstStyle/>
          <a:p>
            <a:endParaRPr lang="en-US"/>
          </a:p>
        </p:txBody>
      </p:sp>
      <p:sp>
        <p:nvSpPr>
          <p:cNvPr id="3" name="Textplatzhalter 7">
            <a:extLst>
              <a:ext uri="{FF2B5EF4-FFF2-40B4-BE49-F238E27FC236}">
                <a16:creationId xmlns:a16="http://schemas.microsoft.com/office/drawing/2014/main" id="{80BA4FFB-7679-5A4B-67D2-B2ACF02124AD}"/>
              </a:ext>
            </a:extLst>
          </p:cNvPr>
          <p:cNvSpPr txBox="1">
            <a:spLocks/>
          </p:cNvSpPr>
          <p:nvPr/>
        </p:nvSpPr>
        <p:spPr bwMode="gray">
          <a:xfrm>
            <a:off x="408955" y="5949280"/>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0" marR="0" lvl="0" indent="0" algn="l" defTabSz="914245" rtl="0" eaLnBrk="1" fontAlgn="base" latinLnBrk="0" hangingPunct="1">
              <a:lnSpc>
                <a:spcPct val="105000"/>
              </a:lnSpc>
              <a:spcBef>
                <a:spcPts val="1999"/>
              </a:spcBef>
              <a:spcAft>
                <a:spcPts val="0"/>
              </a:spcAft>
              <a:buClrTx/>
              <a:buSzTx/>
              <a:buFont typeface="Arial" panose="020B0604020202020204" pitchFamily="34" charset="0"/>
              <a:buNone/>
              <a:tabLst/>
              <a:defRPr/>
            </a:pPr>
            <a:r>
              <a:rPr kumimoji="0" lang="de-DE" sz="1800" b="0" i="0" u="none" strike="noStrike" kern="1200" cap="none" spc="0" normalizeH="0" baseline="0" noProof="0" dirty="0">
                <a:ln>
                  <a:noFill/>
                </a:ln>
                <a:solidFill>
                  <a:srgbClr val="004992"/>
                </a:solidFill>
                <a:effectLst/>
                <a:uLnTx/>
                <a:uFillTx/>
                <a:latin typeface="Calibri Light"/>
                <a:ea typeface="+mn-ea"/>
                <a:cs typeface="+mn-cs"/>
              </a:rPr>
              <a:t>© Moritz &amp; Woodward, 02|24</a:t>
            </a:r>
          </a:p>
          <a:p>
            <a:pPr marL="0" marR="0" lvl="0" indent="0" algn="l" defTabSz="914245" rtl="0" eaLnBrk="1" fontAlgn="base" latinLnBrk="0" hangingPunct="1">
              <a:lnSpc>
                <a:spcPct val="105000"/>
              </a:lnSpc>
              <a:spcBef>
                <a:spcPts val="1999"/>
              </a:spcBef>
              <a:spcAft>
                <a:spcPts val="0"/>
              </a:spcAft>
              <a:buClrTx/>
              <a:buSzTx/>
              <a:buFont typeface="Arial" panose="020B0604020202020204" pitchFamily="34" charset="0"/>
              <a:buNone/>
              <a:tabLst/>
              <a:defRPr/>
            </a:pPr>
            <a:endParaRPr kumimoji="0" lang="de-DE" sz="1800" b="0" i="0" u="none" strike="noStrike" kern="1200" cap="none" spc="0" normalizeH="0" baseline="0" noProof="0" dirty="0">
              <a:ln>
                <a:noFill/>
              </a:ln>
              <a:solidFill>
                <a:srgbClr val="004992"/>
              </a:solidFill>
              <a:effectLst/>
              <a:uLnTx/>
              <a:uFillTx/>
              <a:latin typeface="Calibri Light"/>
              <a:ea typeface="+mn-ea"/>
              <a:cs typeface="+mn-cs"/>
            </a:endParaRPr>
          </a:p>
        </p:txBody>
      </p:sp>
    </p:spTree>
    <p:extLst>
      <p:ext uri="{BB962C8B-B14F-4D97-AF65-F5344CB8AC3E}">
        <p14:creationId xmlns:p14="http://schemas.microsoft.com/office/powerpoint/2010/main" val="365049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GB" sz="3200" dirty="0">
              <a:solidFill>
                <a:schemeClr val="tx1"/>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dirty="0">
                <a:latin typeface="Calibri Light"/>
              </a:rPr>
              <a:t>What do the following people have in common?</a:t>
            </a:r>
          </a:p>
        </p:txBody>
      </p:sp>
      <p:sp>
        <p:nvSpPr>
          <p:cNvPr id="6" name="Footer Placeholder 5"/>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p:cNvSpPr>
            <a:spLocks noGrp="1"/>
          </p:cNvSpPr>
          <p:nvPr>
            <p:ph type="sldNum" sz="quarter" idx="12"/>
          </p:nvPr>
        </p:nvSpPr>
        <p:spPr/>
        <p:txBody>
          <a:bodyPr/>
          <a:lstStyle/>
          <a:p>
            <a:fld id="{F1453263-BF73-0743-B5B9-B3C64D5B80DB}" type="slidenum">
              <a:rPr lang="de-DE" smtClean="0">
                <a:latin typeface="Calibri Light"/>
              </a:rPr>
              <a:pPr/>
              <a:t>2</a:t>
            </a:fld>
            <a:endParaRPr 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16618833"/>
              </p:ext>
            </p:extLst>
          </p:nvPr>
        </p:nvGraphicFramePr>
        <p:xfrm>
          <a:off x="408955" y="2203704"/>
          <a:ext cx="5688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tblGrid>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Angela Merkel (</a:t>
                      </a:r>
                      <a:r>
                        <a:rPr lang="de-DE" sz="2000" b="0" i="0" u="none" strike="noStrike" dirty="0" err="1">
                          <a:solidFill>
                            <a:srgbClr val="333333"/>
                          </a:solidFill>
                          <a:effectLst/>
                          <a:latin typeface="Calibri Light"/>
                        </a:rPr>
                        <a:t>born</a:t>
                      </a:r>
                      <a:r>
                        <a:rPr lang="de-DE" sz="2000" b="0" i="0" u="none" strike="noStrike" dirty="0">
                          <a:solidFill>
                            <a:srgbClr val="333333"/>
                          </a:solidFill>
                          <a:effectLst/>
                          <a:latin typeface="Calibri Light"/>
                        </a:rPr>
                        <a:t> </a:t>
                      </a:r>
                      <a:r>
                        <a:rPr lang="de-DE" sz="2000" b="0" i="0" u="none" strike="noStrike" dirty="0" err="1">
                          <a:solidFill>
                            <a:srgbClr val="333333"/>
                          </a:solidFill>
                          <a:effectLst/>
                          <a:latin typeface="Calibri Light"/>
                        </a:rPr>
                        <a:t>July</a:t>
                      </a:r>
                      <a:r>
                        <a:rPr lang="de-DE" sz="2000" b="0" i="0" u="none" strike="noStrike" dirty="0">
                          <a:solidFill>
                            <a:srgbClr val="333333"/>
                          </a:solidFill>
                          <a:effectLst/>
                          <a:latin typeface="Calibri Light"/>
                        </a:rPr>
                        <a:t> 17, 1954)</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en-US" sz="2000" b="0" i="0" u="none" strike="noStrike" dirty="0">
                          <a:solidFill>
                            <a:srgbClr val="333333"/>
                          </a:solidFill>
                          <a:effectLst/>
                          <a:latin typeface="Calibri Light"/>
                        </a:rPr>
                        <a:t>Christine Lagarde (born January 1, 1956)</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Ursula von der Leyen (born October 8, 1958)</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nl-NL" sz="2000" b="0" i="0" u="none" strike="noStrike" dirty="0">
                          <a:solidFill>
                            <a:srgbClr val="333333"/>
                          </a:solidFill>
                          <a:effectLst/>
                          <a:latin typeface="Calibri Light"/>
                        </a:rPr>
                        <a:t>Hillary Clinton (born </a:t>
                      </a:r>
                      <a:r>
                        <a:rPr lang="nl-NL" sz="2000" b="0" i="0" u="none" strike="noStrike" dirty="0" err="1">
                          <a:solidFill>
                            <a:srgbClr val="333333"/>
                          </a:solidFill>
                          <a:effectLst/>
                          <a:latin typeface="Calibri Light"/>
                        </a:rPr>
                        <a:t>October</a:t>
                      </a:r>
                      <a:r>
                        <a:rPr lang="nl-NL" sz="2000" b="0" i="0" u="none" strike="noStrike" dirty="0">
                          <a:solidFill>
                            <a:srgbClr val="333333"/>
                          </a:solidFill>
                          <a:effectLst/>
                          <a:latin typeface="Calibri Light"/>
                        </a:rPr>
                        <a:t> 26, 1947)</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marR="0" lvl="0" indent="0" algn="ctr" defTabSz="914245" rtl="0" eaLnBrk="1" fontAlgn="ctr" latinLnBrk="0" hangingPunct="1">
                        <a:lnSpc>
                          <a:spcPct val="100000"/>
                        </a:lnSpc>
                        <a:spcBef>
                          <a:spcPts val="0"/>
                        </a:spcBef>
                        <a:spcAft>
                          <a:spcPts val="0"/>
                        </a:spcAft>
                        <a:buClr>
                          <a:srgbClr val="333333"/>
                        </a:buClr>
                        <a:buSzTx/>
                        <a:buFont typeface="WingDings"/>
                        <a:buNone/>
                        <a:tabLst/>
                        <a:defRPr/>
                      </a:pPr>
                      <a:r>
                        <a:rPr lang="de-DE" sz="2000" dirty="0">
                          <a:solidFill>
                            <a:srgbClr val="004992"/>
                          </a:solidFill>
                          <a:latin typeface="Calibri Light"/>
                          <a:ea typeface="ＭＳ Ｐゴシック" charset="0"/>
                        </a:rPr>
                        <a:t>???</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3185190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6D88B-C1AD-4C37-6A4A-D22102DC10F0}"/>
            </a:ext>
          </a:extLst>
        </p:cNvPr>
        <p:cNvGrpSpPr/>
        <p:nvPr/>
      </p:nvGrpSpPr>
      <p:grpSpPr>
        <a:xfrm>
          <a:off x="0" y="0"/>
          <a:ext cx="0" cy="0"/>
          <a:chOff x="0" y="0"/>
          <a:chExt cx="0" cy="0"/>
        </a:xfrm>
      </p:grpSpPr>
      <p:sp>
        <p:nvSpPr>
          <p:cNvPr id="6147" name="Rectangle 4">
            <a:extLst>
              <a:ext uri="{FF2B5EF4-FFF2-40B4-BE49-F238E27FC236}">
                <a16:creationId xmlns:a16="http://schemas.microsoft.com/office/drawing/2014/main" id="{7711D753-57CE-2817-27FA-80FF8A6C1A6D}"/>
              </a:ext>
            </a:extLst>
          </p:cNvPr>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a:extLst>
              <a:ext uri="{FF2B5EF4-FFF2-40B4-BE49-F238E27FC236}">
                <a16:creationId xmlns:a16="http://schemas.microsoft.com/office/drawing/2014/main" id="{49C08C27-4971-9356-9A66-76B3F0557D8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6" name="Footer Placeholder 5">
            <a:extLst>
              <a:ext uri="{FF2B5EF4-FFF2-40B4-BE49-F238E27FC236}">
                <a16:creationId xmlns:a16="http://schemas.microsoft.com/office/drawing/2014/main" id="{4CBD53A2-ED0F-9B51-13D3-6589276B4353}"/>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a:extLst>
              <a:ext uri="{FF2B5EF4-FFF2-40B4-BE49-F238E27FC236}">
                <a16:creationId xmlns:a16="http://schemas.microsoft.com/office/drawing/2014/main" id="{A1597110-4B56-E393-D09F-514C2355E526}"/>
              </a:ext>
            </a:extLst>
          </p:cNvPr>
          <p:cNvSpPr>
            <a:spLocks noGrp="1"/>
          </p:cNvSpPr>
          <p:nvPr>
            <p:ph type="sldNum" sz="quarter" idx="12"/>
          </p:nvPr>
        </p:nvSpPr>
        <p:spPr/>
        <p:txBody>
          <a:bodyPr/>
          <a:lstStyle/>
          <a:p>
            <a:fld id="{F1453263-BF73-0743-B5B9-B3C64D5B80DB}" type="slidenum">
              <a:rPr lang="de-DE" smtClean="0">
                <a:latin typeface="Calibri Light"/>
              </a:rPr>
              <a:pPr/>
              <a:t>3</a:t>
            </a:fld>
            <a:endParaRPr lang="de-DE">
              <a:latin typeface="Calibri Light"/>
            </a:endParaRPr>
          </a:p>
        </p:txBody>
      </p:sp>
      <p:graphicFrame>
        <p:nvGraphicFramePr>
          <p:cNvPr id="8" name="Table 7">
            <a:extLst>
              <a:ext uri="{FF2B5EF4-FFF2-40B4-BE49-F238E27FC236}">
                <a16:creationId xmlns:a16="http://schemas.microsoft.com/office/drawing/2014/main" id="{6EFB9FE4-4F2D-1C12-6532-9320BA36FE35}"/>
              </a:ext>
            </a:extLst>
          </p:cNvPr>
          <p:cNvGraphicFramePr>
            <a:graphicFrameLocks noGrp="1"/>
          </p:cNvGraphicFramePr>
          <p:nvPr>
            <p:extLst>
              <p:ext uri="{D42A27DB-BD31-4B8C-83A1-F6EECF244321}">
                <p14:modId xmlns:p14="http://schemas.microsoft.com/office/powerpoint/2010/main" val="1376765657"/>
              </p:ext>
            </p:extLst>
          </p:nvPr>
        </p:nvGraphicFramePr>
        <p:xfrm>
          <a:off x="408955" y="2203704"/>
          <a:ext cx="5688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tblGrid>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Angela Merkel (</a:t>
                      </a:r>
                      <a:r>
                        <a:rPr lang="de-DE" sz="2000" b="0" i="0" u="none" strike="noStrike" dirty="0" err="1">
                          <a:solidFill>
                            <a:srgbClr val="333333"/>
                          </a:solidFill>
                          <a:effectLst/>
                          <a:latin typeface="Calibri Light"/>
                        </a:rPr>
                        <a:t>born</a:t>
                      </a:r>
                      <a:r>
                        <a:rPr lang="de-DE" sz="2000" b="0" i="0" u="none" strike="noStrike" dirty="0">
                          <a:solidFill>
                            <a:srgbClr val="333333"/>
                          </a:solidFill>
                          <a:effectLst/>
                          <a:latin typeface="Calibri Light"/>
                        </a:rPr>
                        <a:t> </a:t>
                      </a:r>
                      <a:r>
                        <a:rPr lang="de-DE" sz="2000" b="0" i="0" u="none" strike="noStrike" dirty="0" err="1">
                          <a:solidFill>
                            <a:srgbClr val="333333"/>
                          </a:solidFill>
                          <a:effectLst/>
                          <a:latin typeface="Calibri Light"/>
                        </a:rPr>
                        <a:t>July</a:t>
                      </a:r>
                      <a:r>
                        <a:rPr lang="de-DE" sz="2000" b="0" i="0" u="none" strike="noStrike" dirty="0">
                          <a:solidFill>
                            <a:srgbClr val="333333"/>
                          </a:solidFill>
                          <a:effectLst/>
                          <a:latin typeface="Calibri Light"/>
                        </a:rPr>
                        <a:t> 17, 1954)</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en-US" sz="2000" b="0" i="0" u="none" strike="noStrike" dirty="0">
                          <a:solidFill>
                            <a:srgbClr val="333333"/>
                          </a:solidFill>
                          <a:effectLst/>
                          <a:latin typeface="Calibri Light"/>
                        </a:rPr>
                        <a:t>Christine Lagarde (born January 1, 1956)</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Ursula von der Leyen (born October 8, 1958)</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nl-NL" sz="2000" b="0" i="0" u="none" strike="noStrike" dirty="0">
                          <a:solidFill>
                            <a:srgbClr val="333333"/>
                          </a:solidFill>
                          <a:effectLst/>
                          <a:latin typeface="Calibri Light"/>
                        </a:rPr>
                        <a:t>Hillary Clinton (born </a:t>
                      </a:r>
                      <a:r>
                        <a:rPr lang="nl-NL" sz="2000" b="0" i="0" u="none" strike="noStrike" dirty="0" err="1">
                          <a:solidFill>
                            <a:srgbClr val="333333"/>
                          </a:solidFill>
                          <a:effectLst/>
                          <a:latin typeface="Calibri Light"/>
                        </a:rPr>
                        <a:t>October</a:t>
                      </a:r>
                      <a:r>
                        <a:rPr lang="nl-NL" sz="2000" b="0" i="0" u="none" strike="noStrike" dirty="0">
                          <a:solidFill>
                            <a:srgbClr val="333333"/>
                          </a:solidFill>
                          <a:effectLst/>
                          <a:latin typeface="Calibri Light"/>
                        </a:rPr>
                        <a:t> 26, 1947)</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marR="0" lvl="0" indent="0" algn="ctr" defTabSz="914245" rtl="0" eaLnBrk="1" fontAlgn="ctr" latinLnBrk="0" hangingPunct="1">
                        <a:lnSpc>
                          <a:spcPct val="100000"/>
                        </a:lnSpc>
                        <a:spcBef>
                          <a:spcPts val="0"/>
                        </a:spcBef>
                        <a:spcAft>
                          <a:spcPts val="0"/>
                        </a:spcAft>
                        <a:buClr>
                          <a:srgbClr val="333333"/>
                        </a:buClr>
                        <a:buSzTx/>
                        <a:buFont typeface="WingDings"/>
                        <a:buNone/>
                        <a:tabLst/>
                        <a:defRPr/>
                      </a:pPr>
                      <a:r>
                        <a:rPr lang="de-DE" sz="2000" dirty="0">
                          <a:solidFill>
                            <a:srgbClr val="004992"/>
                          </a:solidFill>
                          <a:latin typeface="Calibri Light"/>
                          <a:ea typeface="ＭＳ Ｐゴシック" charset="0"/>
                        </a:rPr>
                        <a:t>Women, in leadership positions, are all still alive ...</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pic>
        <p:nvPicPr>
          <p:cNvPr id="9" name="Grafik 1">
            <a:extLst>
              <a:ext uri="{FF2B5EF4-FFF2-40B4-BE49-F238E27FC236}">
                <a16:creationId xmlns:a16="http://schemas.microsoft.com/office/drawing/2014/main" id="{BB79F0EE-5775-C3B5-2B1D-EEF8D8FA0961}"/>
              </a:ext>
            </a:extLst>
          </p:cNvPr>
          <p:cNvPicPr>
            <a:picLocks noChangeAspect="1"/>
          </p:cNvPicPr>
          <p:nvPr/>
        </p:nvPicPr>
        <p:blipFill>
          <a:blip r:embed="rId3" cstate="print"/>
          <a:stretch>
            <a:fillRect/>
          </a:stretch>
        </p:blipFill>
        <p:spPr>
          <a:xfrm>
            <a:off x="6446520" y="2203704"/>
            <a:ext cx="5303520" cy="1662874"/>
          </a:xfrm>
          <a:prstGeom prst="rect">
            <a:avLst/>
          </a:prstGeom>
        </p:spPr>
      </p:pic>
    </p:spTree>
    <p:extLst>
      <p:ext uri="{BB962C8B-B14F-4D97-AF65-F5344CB8AC3E}">
        <p14:creationId xmlns:p14="http://schemas.microsoft.com/office/powerpoint/2010/main" val="403077966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6" name="Footer Placeholder 5"/>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p:cNvSpPr>
            <a:spLocks noGrp="1"/>
          </p:cNvSpPr>
          <p:nvPr>
            <p:ph type="sldNum" sz="quarter" idx="12"/>
          </p:nvPr>
        </p:nvSpPr>
        <p:spPr/>
        <p:txBody>
          <a:bodyPr/>
          <a:lstStyle/>
          <a:p>
            <a:fld id="{F1453263-BF73-0743-B5B9-B3C64D5B80DB}" type="slidenum">
              <a:rPr lang="de-DE" smtClean="0">
                <a:latin typeface="Calibri Light"/>
              </a:rPr>
              <a:pPr/>
              <a:t>4</a:t>
            </a:fld>
            <a:endParaRPr 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708351258"/>
              </p:ext>
            </p:extLst>
          </p:nvPr>
        </p:nvGraphicFramePr>
        <p:xfrm>
          <a:off x="408955" y="2203704"/>
          <a:ext cx="11376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gridCol w="5688000">
                  <a:extLst>
                    <a:ext uri="{9D8B030D-6E8A-4147-A177-3AD203B41FA5}">
                      <a16:colId xmlns:a16="http://schemas.microsoft.com/office/drawing/2014/main" val="20001"/>
                    </a:ext>
                  </a:extLst>
                </a:gridCol>
              </a:tblGrid>
              <a:tr h="640080">
                <a:tc>
                  <a:txBody>
                    <a:bodyPr/>
                    <a:lstStyle/>
                    <a:p>
                      <a:pPr marL="342900" indent="-342900" algn="l" rtl="0" fontAlgn="ctr">
                        <a:buClr>
                          <a:srgbClr val="333333"/>
                        </a:buClr>
                        <a:buFont typeface="WingDings"/>
                        <a:buChar char=""/>
                      </a:pPr>
                      <a:r>
                        <a:rPr lang="en-GB" sz="2000" b="0" i="0" u="none" strike="noStrike" noProof="0">
                          <a:solidFill>
                            <a:srgbClr val="333333"/>
                          </a:solidFill>
                          <a:effectLst/>
                          <a:latin typeface="Calibri Light"/>
                        </a:rPr>
                        <a:t>Angela Merkel (born July 17, 1954)</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en-GB" sz="2000" b="0" i="0" u="none" strike="noStrike" noProof="0">
                          <a:solidFill>
                            <a:srgbClr val="004992"/>
                          </a:solidFill>
                          <a:effectLst/>
                          <a:latin typeface="Calibri Light"/>
                        </a:rPr>
                        <a:t>Former chancellor of Germany</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en-GB" sz="2000" b="0" i="0" u="none" strike="noStrike" noProof="0">
                          <a:solidFill>
                            <a:srgbClr val="333333"/>
                          </a:solidFill>
                          <a:effectLst/>
                          <a:latin typeface="Calibri Light"/>
                        </a:rPr>
                        <a:t>Christine Lagarde (born January 1, 1956)</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en-GB" sz="2000" b="0" i="0" u="none" strike="noStrike" noProof="0">
                          <a:solidFill>
                            <a:srgbClr val="004992"/>
                          </a:solidFill>
                          <a:effectLst/>
                          <a:latin typeface="Calibri Light"/>
                        </a:rPr>
                        <a:t>French politician</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en-GB" sz="2000" b="0" i="0" u="none" strike="noStrike" noProof="0">
                          <a:solidFill>
                            <a:srgbClr val="333333"/>
                          </a:solidFill>
                          <a:effectLst/>
                          <a:latin typeface="Calibri Light"/>
                        </a:rPr>
                        <a:t>Ursula von der Leyen (born October 8, 1958)</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en-GB" sz="2000" b="0" i="0" u="none" strike="noStrike" noProof="0">
                          <a:solidFill>
                            <a:srgbClr val="004992"/>
                          </a:solidFill>
                          <a:effectLst/>
                          <a:latin typeface="Calibri Light"/>
                        </a:rPr>
                        <a:t>European politician</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en-GB" sz="2000" b="0" i="0" u="none" strike="noStrike" noProof="0">
                          <a:solidFill>
                            <a:srgbClr val="333333"/>
                          </a:solidFill>
                          <a:effectLst/>
                          <a:latin typeface="Calibri Light"/>
                        </a:rPr>
                        <a:t>Hillary Clinton (born October 26, 1947)</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en-GB" sz="2000" b="0" i="0" u="none" strike="noStrike" noProof="0" dirty="0">
                          <a:solidFill>
                            <a:srgbClr val="004992"/>
                          </a:solidFill>
                          <a:effectLst/>
                          <a:latin typeface="Calibri Light"/>
                        </a:rPr>
                        <a:t>US politician, candidate in the 2016 presidential election</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indent="0" algn="l" rtl="0" fontAlgn="ctr">
                        <a:buClr>
                          <a:srgbClr val="333333"/>
                        </a:buClr>
                        <a:buFont typeface="WingDings"/>
                        <a:buNone/>
                      </a:pPr>
                      <a:endParaRPr lang="nl-NL" sz="2000" b="0" i="0" u="none" strike="noStrike" dirty="0">
                        <a:solidFill>
                          <a:srgbClr val="333333"/>
                        </a:solidFill>
                        <a:effectLst/>
                        <a:latin typeface="Calibri Light"/>
                      </a:endParaRP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endParaRPr lang="de-DE" sz="2000" b="0" i="0" u="none" strike="noStrike" dirty="0">
                        <a:solidFill>
                          <a:srgbClr val="004992"/>
                        </a:solidFill>
                        <a:effectLst/>
                        <a:latin typeface="Calibri Light"/>
                      </a:endParaRP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192344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0D9FE-5CA7-36F9-B1E6-0654A40BC99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12E3526-70F3-B9E8-7D7B-0BEBAD4DD4D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What do the following people have in common?</a:t>
            </a:r>
          </a:p>
        </p:txBody>
      </p:sp>
      <p:sp>
        <p:nvSpPr>
          <p:cNvPr id="8" name="Footer Placeholder 7">
            <a:extLst>
              <a:ext uri="{FF2B5EF4-FFF2-40B4-BE49-F238E27FC236}">
                <a16:creationId xmlns:a16="http://schemas.microsoft.com/office/drawing/2014/main" id="{6EE7AACA-77CA-28C6-236E-9E4E5BE37565}"/>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10" name="Slide Number Placeholder 9">
            <a:extLst>
              <a:ext uri="{FF2B5EF4-FFF2-40B4-BE49-F238E27FC236}">
                <a16:creationId xmlns:a16="http://schemas.microsoft.com/office/drawing/2014/main" id="{169D89CA-43D9-6A77-8C9A-C553B208BEF9}"/>
              </a:ext>
            </a:extLst>
          </p:cNvPr>
          <p:cNvSpPr>
            <a:spLocks noGrp="1"/>
          </p:cNvSpPr>
          <p:nvPr>
            <p:ph type="sldNum" sz="quarter" idx="12"/>
          </p:nvPr>
        </p:nvSpPr>
        <p:spPr/>
        <p:txBody>
          <a:bodyPr/>
          <a:lstStyle/>
          <a:p>
            <a:fld id="{F1453263-BF73-0743-B5B9-B3C64D5B80DB}" type="slidenum">
              <a:rPr lang="de-DE" smtClean="0">
                <a:latin typeface="Calibri Light"/>
              </a:rPr>
              <a:pPr/>
              <a:t>5</a:t>
            </a:fld>
            <a:endParaRPr lang="de-DE">
              <a:latin typeface="Calibri Light"/>
            </a:endParaRPr>
          </a:p>
        </p:txBody>
      </p:sp>
      <p:sp>
        <p:nvSpPr>
          <p:cNvPr id="6147" name="Rectangle 4">
            <a:extLst>
              <a:ext uri="{FF2B5EF4-FFF2-40B4-BE49-F238E27FC236}">
                <a16:creationId xmlns:a16="http://schemas.microsoft.com/office/drawing/2014/main" id="{25FE5D7C-8E96-C531-5510-6BB40DA3330D}"/>
              </a:ext>
            </a:extLst>
          </p:cNvPr>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6148" name="Rectangle 7">
            <a:extLst>
              <a:ext uri="{FF2B5EF4-FFF2-40B4-BE49-F238E27FC236}">
                <a16:creationId xmlns:a16="http://schemas.microsoft.com/office/drawing/2014/main" id="{25D1CD67-EED0-D9D2-2DF2-877D38AF8C89}"/>
              </a:ext>
            </a:extLst>
          </p:cNvPr>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pic>
        <p:nvPicPr>
          <p:cNvPr id="3" name="Grafik 2" descr="Ein Bild, das Person, draußen enthält.&#10;&#10;Automatisch generierte Beschreibung">
            <a:extLst>
              <a:ext uri="{FF2B5EF4-FFF2-40B4-BE49-F238E27FC236}">
                <a16:creationId xmlns:a16="http://schemas.microsoft.com/office/drawing/2014/main" id="{48107ADD-00BD-A059-C51E-9DE14AFB0B84}"/>
              </a:ext>
            </a:extLst>
          </p:cNvPr>
          <p:cNvPicPr>
            <a:picLocks noChangeAspect="1"/>
          </p:cNvPicPr>
          <p:nvPr/>
        </p:nvPicPr>
        <p:blipFill>
          <a:blip r:embed="rId3"/>
          <a:stretch>
            <a:fillRect/>
          </a:stretch>
        </p:blipFill>
        <p:spPr>
          <a:xfrm>
            <a:off x="3352120" y="3436670"/>
            <a:ext cx="2051923" cy="2564904"/>
          </a:xfrm>
          <a:prstGeom prst="rect">
            <a:avLst/>
          </a:prstGeom>
        </p:spPr>
      </p:pic>
      <p:pic>
        <p:nvPicPr>
          <p:cNvPr id="6" name="Grafik 5" descr="Ein Bild, das Person enthält.&#10;&#10;Automatisch generierte Beschreibung">
            <a:extLst>
              <a:ext uri="{FF2B5EF4-FFF2-40B4-BE49-F238E27FC236}">
                <a16:creationId xmlns:a16="http://schemas.microsoft.com/office/drawing/2014/main" id="{0B0B1301-7765-5F99-51AF-727338E88FB8}"/>
              </a:ext>
            </a:extLst>
          </p:cNvPr>
          <p:cNvPicPr>
            <a:picLocks noChangeAspect="1"/>
          </p:cNvPicPr>
          <p:nvPr/>
        </p:nvPicPr>
        <p:blipFill>
          <a:blip r:embed="rId4"/>
          <a:stretch>
            <a:fillRect/>
          </a:stretch>
        </p:blipFill>
        <p:spPr>
          <a:xfrm>
            <a:off x="8979734" y="3430902"/>
            <a:ext cx="1942389" cy="2589852"/>
          </a:xfrm>
          <a:prstGeom prst="rect">
            <a:avLst/>
          </a:prstGeom>
        </p:spPr>
      </p:pic>
      <p:pic>
        <p:nvPicPr>
          <p:cNvPr id="9" name="Grafik 8" descr="Ein Bild, das Person, haltend, darstellend enthält.&#10;&#10;Automatisch generierte Beschreibung">
            <a:extLst>
              <a:ext uri="{FF2B5EF4-FFF2-40B4-BE49-F238E27FC236}">
                <a16:creationId xmlns:a16="http://schemas.microsoft.com/office/drawing/2014/main" id="{159F6BDA-6003-ED3E-B0F2-18636048EA4C}"/>
              </a:ext>
            </a:extLst>
          </p:cNvPr>
          <p:cNvPicPr>
            <a:picLocks noChangeAspect="1"/>
          </p:cNvPicPr>
          <p:nvPr/>
        </p:nvPicPr>
        <p:blipFill>
          <a:blip r:embed="rId5"/>
          <a:stretch>
            <a:fillRect/>
          </a:stretch>
        </p:blipFill>
        <p:spPr>
          <a:xfrm>
            <a:off x="637654" y="3429000"/>
            <a:ext cx="1931541" cy="2593656"/>
          </a:xfrm>
          <a:prstGeom prst="rect">
            <a:avLst/>
          </a:prstGeom>
        </p:spPr>
      </p:pic>
      <p:pic>
        <p:nvPicPr>
          <p:cNvPr id="12" name="Grafik 11" descr="Ein Bild, das Person, Mann enthält.&#10;&#10;Automatisch generierte Beschreibung">
            <a:extLst>
              <a:ext uri="{FF2B5EF4-FFF2-40B4-BE49-F238E27FC236}">
                <a16:creationId xmlns:a16="http://schemas.microsoft.com/office/drawing/2014/main" id="{B808949D-6A98-D808-C5BF-F10F4A439BCE}"/>
              </a:ext>
            </a:extLst>
          </p:cNvPr>
          <p:cNvPicPr>
            <a:picLocks noChangeAspect="1"/>
          </p:cNvPicPr>
          <p:nvPr/>
        </p:nvPicPr>
        <p:blipFill>
          <a:blip r:embed="rId6"/>
          <a:stretch>
            <a:fillRect/>
          </a:stretch>
        </p:blipFill>
        <p:spPr>
          <a:xfrm>
            <a:off x="6184892" y="3436933"/>
            <a:ext cx="1997014" cy="2564641"/>
          </a:xfrm>
          <a:prstGeom prst="rect">
            <a:avLst/>
          </a:prstGeom>
        </p:spPr>
      </p:pic>
      <p:sp>
        <p:nvSpPr>
          <p:cNvPr id="2" name="Textfeld 12">
            <a:extLst>
              <a:ext uri="{FF2B5EF4-FFF2-40B4-BE49-F238E27FC236}">
                <a16:creationId xmlns:a16="http://schemas.microsoft.com/office/drawing/2014/main" id="{DDD1E8DF-BAD3-2077-A2C1-6383906A41FA}"/>
              </a:ext>
            </a:extLst>
          </p:cNvPr>
          <p:cNvSpPr txBox="1"/>
          <p:nvPr/>
        </p:nvSpPr>
        <p:spPr>
          <a:xfrm>
            <a:off x="408954" y="2204864"/>
            <a:ext cx="11376000" cy="461665"/>
          </a:xfrm>
          <a:prstGeom prst="rect">
            <a:avLst/>
          </a:prstGeom>
          <a:noFill/>
        </p:spPr>
        <p:txBody>
          <a:bodyPr wrap="square" rtlCol="0">
            <a:spAutoFit/>
          </a:bodyPr>
          <a:lstStyle/>
          <a:p>
            <a:pPr algn="ctr"/>
            <a:r>
              <a:rPr lang="de-DE" sz="2400" dirty="0">
                <a:solidFill>
                  <a:srgbClr val="004992"/>
                </a:solidFill>
                <a:latin typeface="Calibri Light"/>
              </a:rPr>
              <a:t>???</a:t>
            </a:r>
          </a:p>
        </p:txBody>
      </p:sp>
    </p:spTree>
    <p:extLst>
      <p:ext uri="{BB962C8B-B14F-4D97-AF65-F5344CB8AC3E}">
        <p14:creationId xmlns:p14="http://schemas.microsoft.com/office/powerpoint/2010/main" val="620707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0D48C-3FBB-9549-6049-02016E0401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2A0D1D-AD4C-853D-80B9-98F8DE5224E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8" name="Footer Placeholder 7">
            <a:extLst>
              <a:ext uri="{FF2B5EF4-FFF2-40B4-BE49-F238E27FC236}">
                <a16:creationId xmlns:a16="http://schemas.microsoft.com/office/drawing/2014/main" id="{B0D1F0A0-DFE0-C584-8C1A-BAC89992C968}"/>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10" name="Slide Number Placeholder 9">
            <a:extLst>
              <a:ext uri="{FF2B5EF4-FFF2-40B4-BE49-F238E27FC236}">
                <a16:creationId xmlns:a16="http://schemas.microsoft.com/office/drawing/2014/main" id="{27D38F19-98CB-BD40-016D-FE68A9BCD56F}"/>
              </a:ext>
            </a:extLst>
          </p:cNvPr>
          <p:cNvSpPr>
            <a:spLocks noGrp="1"/>
          </p:cNvSpPr>
          <p:nvPr>
            <p:ph type="sldNum" sz="quarter" idx="12"/>
          </p:nvPr>
        </p:nvSpPr>
        <p:spPr/>
        <p:txBody>
          <a:bodyPr/>
          <a:lstStyle/>
          <a:p>
            <a:fld id="{F1453263-BF73-0743-B5B9-B3C64D5B80DB}" type="slidenum">
              <a:rPr lang="de-DE" smtClean="0">
                <a:latin typeface="Calibri Light"/>
              </a:rPr>
              <a:pPr/>
              <a:t>6</a:t>
            </a:fld>
            <a:endParaRPr lang="de-DE">
              <a:latin typeface="Calibri Light"/>
            </a:endParaRPr>
          </a:p>
        </p:txBody>
      </p:sp>
      <p:sp>
        <p:nvSpPr>
          <p:cNvPr id="6147" name="Rectangle 4">
            <a:extLst>
              <a:ext uri="{FF2B5EF4-FFF2-40B4-BE49-F238E27FC236}">
                <a16:creationId xmlns:a16="http://schemas.microsoft.com/office/drawing/2014/main" id="{39547DE5-E07D-0429-49A4-A9464FD724B3}"/>
              </a:ext>
            </a:extLst>
          </p:cNvPr>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6148" name="Rectangle 7">
            <a:extLst>
              <a:ext uri="{FF2B5EF4-FFF2-40B4-BE49-F238E27FC236}">
                <a16:creationId xmlns:a16="http://schemas.microsoft.com/office/drawing/2014/main" id="{D1D87FF5-9B06-ABAB-CF70-7B34A3A66811}"/>
              </a:ext>
            </a:extLst>
          </p:cNvPr>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sp>
        <p:nvSpPr>
          <p:cNvPr id="23" name="Textfeld 8">
            <a:extLst>
              <a:ext uri="{FF2B5EF4-FFF2-40B4-BE49-F238E27FC236}">
                <a16:creationId xmlns:a16="http://schemas.microsoft.com/office/drawing/2014/main" id="{F1D46392-B9AB-7AEE-3F9C-030209C37B6C}"/>
              </a:ext>
            </a:extLst>
          </p:cNvPr>
          <p:cNvSpPr txBox="1"/>
          <p:nvPr/>
        </p:nvSpPr>
        <p:spPr>
          <a:xfrm>
            <a:off x="408954" y="2060848"/>
            <a:ext cx="11376000" cy="723275"/>
          </a:xfrm>
          <a:prstGeom prst="rect">
            <a:avLst/>
          </a:prstGeom>
          <a:noFill/>
        </p:spPr>
        <p:txBody>
          <a:bodyPr wrap="square" rtlCol="0">
            <a:spAutoFit/>
          </a:bodyPr>
          <a:lstStyle/>
          <a:p>
            <a:pPr algn="ctr">
              <a:spcBef>
                <a:spcPts val="600"/>
              </a:spcBef>
              <a:spcAft>
                <a:spcPts val="0"/>
              </a:spcAft>
            </a:pPr>
            <a:r>
              <a:rPr lang="en-GB" sz="1800">
                <a:solidFill>
                  <a:srgbClr val="004992"/>
                </a:solidFill>
                <a:latin typeface="Calibri Light"/>
              </a:rPr>
              <a:t>Stars, famous ... and, above all, successful!</a:t>
            </a:r>
          </a:p>
          <a:p>
            <a:pPr algn="ctr">
              <a:spcBef>
                <a:spcPts val="600"/>
              </a:spcBef>
              <a:spcAft>
                <a:spcPts val="0"/>
              </a:spcAft>
            </a:pPr>
            <a:r>
              <a:rPr lang="en-GB" sz="1800">
                <a:solidFill>
                  <a:srgbClr val="004992"/>
                </a:solidFill>
                <a:latin typeface="Calibri Light"/>
              </a:rPr>
              <a:t>Something else?</a:t>
            </a:r>
          </a:p>
        </p:txBody>
      </p:sp>
      <p:pic>
        <p:nvPicPr>
          <p:cNvPr id="3" name="Grafik 2" descr="Ein Bild, das Person, draußen enthält.&#10;&#10;Automatisch generierte Beschreibung">
            <a:extLst>
              <a:ext uri="{FF2B5EF4-FFF2-40B4-BE49-F238E27FC236}">
                <a16:creationId xmlns:a16="http://schemas.microsoft.com/office/drawing/2014/main" id="{C54FA668-B1E2-A8A3-010E-84120D1AC365}"/>
              </a:ext>
            </a:extLst>
          </p:cNvPr>
          <p:cNvPicPr>
            <a:picLocks noChangeAspect="1"/>
          </p:cNvPicPr>
          <p:nvPr/>
        </p:nvPicPr>
        <p:blipFill>
          <a:blip r:embed="rId3"/>
          <a:stretch>
            <a:fillRect/>
          </a:stretch>
        </p:blipFill>
        <p:spPr>
          <a:xfrm>
            <a:off x="3352120" y="3436670"/>
            <a:ext cx="2051923" cy="2564904"/>
          </a:xfrm>
          <a:prstGeom prst="rect">
            <a:avLst/>
          </a:prstGeom>
        </p:spPr>
      </p:pic>
      <p:pic>
        <p:nvPicPr>
          <p:cNvPr id="6" name="Grafik 5" descr="Ein Bild, das Person enthält.&#10;&#10;Automatisch generierte Beschreibung">
            <a:extLst>
              <a:ext uri="{FF2B5EF4-FFF2-40B4-BE49-F238E27FC236}">
                <a16:creationId xmlns:a16="http://schemas.microsoft.com/office/drawing/2014/main" id="{167EF794-4C0D-5926-9CCD-2F1F98EFC17D}"/>
              </a:ext>
            </a:extLst>
          </p:cNvPr>
          <p:cNvPicPr>
            <a:picLocks noChangeAspect="1"/>
          </p:cNvPicPr>
          <p:nvPr/>
        </p:nvPicPr>
        <p:blipFill>
          <a:blip r:embed="rId4"/>
          <a:stretch>
            <a:fillRect/>
          </a:stretch>
        </p:blipFill>
        <p:spPr>
          <a:xfrm>
            <a:off x="8979734" y="3430902"/>
            <a:ext cx="1942389" cy="2589852"/>
          </a:xfrm>
          <a:prstGeom prst="rect">
            <a:avLst/>
          </a:prstGeom>
        </p:spPr>
      </p:pic>
      <p:pic>
        <p:nvPicPr>
          <p:cNvPr id="9" name="Grafik 8" descr="Ein Bild, das Person, haltend, darstellend enthält.&#10;&#10;Automatisch generierte Beschreibung">
            <a:extLst>
              <a:ext uri="{FF2B5EF4-FFF2-40B4-BE49-F238E27FC236}">
                <a16:creationId xmlns:a16="http://schemas.microsoft.com/office/drawing/2014/main" id="{F28CAF6C-D24E-3665-9C7F-D4EF547675D9}"/>
              </a:ext>
            </a:extLst>
          </p:cNvPr>
          <p:cNvPicPr>
            <a:picLocks noChangeAspect="1"/>
          </p:cNvPicPr>
          <p:nvPr/>
        </p:nvPicPr>
        <p:blipFill>
          <a:blip r:embed="rId5"/>
          <a:stretch>
            <a:fillRect/>
          </a:stretch>
        </p:blipFill>
        <p:spPr>
          <a:xfrm>
            <a:off x="637654" y="3429000"/>
            <a:ext cx="1931541" cy="2593656"/>
          </a:xfrm>
          <a:prstGeom prst="rect">
            <a:avLst/>
          </a:prstGeom>
        </p:spPr>
      </p:pic>
      <p:pic>
        <p:nvPicPr>
          <p:cNvPr id="12" name="Grafik 11" descr="Ein Bild, das Person, Mann enthält.&#10;&#10;Automatisch generierte Beschreibung">
            <a:extLst>
              <a:ext uri="{FF2B5EF4-FFF2-40B4-BE49-F238E27FC236}">
                <a16:creationId xmlns:a16="http://schemas.microsoft.com/office/drawing/2014/main" id="{5ED4AFD9-9C2E-0B79-A4D6-598A07D01F4E}"/>
              </a:ext>
            </a:extLst>
          </p:cNvPr>
          <p:cNvPicPr>
            <a:picLocks noChangeAspect="1"/>
          </p:cNvPicPr>
          <p:nvPr/>
        </p:nvPicPr>
        <p:blipFill>
          <a:blip r:embed="rId6"/>
          <a:stretch>
            <a:fillRect/>
          </a:stretch>
        </p:blipFill>
        <p:spPr>
          <a:xfrm>
            <a:off x="6184892" y="3436933"/>
            <a:ext cx="1997014" cy="2564641"/>
          </a:xfrm>
          <a:prstGeom prst="rect">
            <a:avLst/>
          </a:prstGeom>
        </p:spPr>
      </p:pic>
    </p:spTree>
    <p:extLst>
      <p:ext uri="{BB962C8B-B14F-4D97-AF65-F5344CB8AC3E}">
        <p14:creationId xmlns:p14="http://schemas.microsoft.com/office/powerpoint/2010/main" val="1233118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660B2-DFFE-F5A7-6024-2827D4F0ABC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41FA89B-C612-63C5-4472-E024350C9F6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8" name="Footer Placeholder 7">
            <a:extLst>
              <a:ext uri="{FF2B5EF4-FFF2-40B4-BE49-F238E27FC236}">
                <a16:creationId xmlns:a16="http://schemas.microsoft.com/office/drawing/2014/main" id="{1B326517-FECE-2BD2-7580-1E836084085C}"/>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10" name="Slide Number Placeholder 9">
            <a:extLst>
              <a:ext uri="{FF2B5EF4-FFF2-40B4-BE49-F238E27FC236}">
                <a16:creationId xmlns:a16="http://schemas.microsoft.com/office/drawing/2014/main" id="{9E02496B-4316-ADF9-F453-6CED7EC35F10}"/>
              </a:ext>
            </a:extLst>
          </p:cNvPr>
          <p:cNvSpPr>
            <a:spLocks noGrp="1"/>
          </p:cNvSpPr>
          <p:nvPr>
            <p:ph type="sldNum" sz="quarter" idx="12"/>
          </p:nvPr>
        </p:nvSpPr>
        <p:spPr/>
        <p:txBody>
          <a:bodyPr/>
          <a:lstStyle/>
          <a:p>
            <a:fld id="{F1453263-BF73-0743-B5B9-B3C64D5B80DB}" type="slidenum">
              <a:rPr lang="de-DE" smtClean="0">
                <a:latin typeface="Calibri Light"/>
              </a:rPr>
              <a:pPr/>
              <a:t>7</a:t>
            </a:fld>
            <a:endParaRPr lang="de-DE">
              <a:latin typeface="Calibri Light"/>
            </a:endParaRPr>
          </a:p>
        </p:txBody>
      </p:sp>
      <p:sp>
        <p:nvSpPr>
          <p:cNvPr id="6147" name="Rectangle 4">
            <a:extLst>
              <a:ext uri="{FF2B5EF4-FFF2-40B4-BE49-F238E27FC236}">
                <a16:creationId xmlns:a16="http://schemas.microsoft.com/office/drawing/2014/main" id="{78B27A92-3534-DDFC-4E42-4985F68256F0}"/>
              </a:ext>
            </a:extLst>
          </p:cNvPr>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6148" name="Rectangle 7">
            <a:extLst>
              <a:ext uri="{FF2B5EF4-FFF2-40B4-BE49-F238E27FC236}">
                <a16:creationId xmlns:a16="http://schemas.microsoft.com/office/drawing/2014/main" id="{13B6F3D3-7332-3480-A0A1-C4D2B1661531}"/>
              </a:ext>
            </a:extLst>
          </p:cNvPr>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sp>
        <p:nvSpPr>
          <p:cNvPr id="23" name="Textfeld 8">
            <a:extLst>
              <a:ext uri="{FF2B5EF4-FFF2-40B4-BE49-F238E27FC236}">
                <a16:creationId xmlns:a16="http://schemas.microsoft.com/office/drawing/2014/main" id="{8E8FC005-AF7E-D060-723A-FF2F789F655A}"/>
              </a:ext>
            </a:extLst>
          </p:cNvPr>
          <p:cNvSpPr txBox="1"/>
          <p:nvPr/>
        </p:nvSpPr>
        <p:spPr>
          <a:xfrm>
            <a:off x="408954" y="2060848"/>
            <a:ext cx="11376000" cy="1077218"/>
          </a:xfrm>
          <a:prstGeom prst="rect">
            <a:avLst/>
          </a:prstGeom>
          <a:noFill/>
        </p:spPr>
        <p:txBody>
          <a:bodyPr wrap="square" rtlCol="0">
            <a:spAutoFit/>
          </a:bodyPr>
          <a:lstStyle/>
          <a:p>
            <a:pPr algn="ctr">
              <a:spcBef>
                <a:spcPts val="600"/>
              </a:spcBef>
              <a:spcAft>
                <a:spcPts val="0"/>
              </a:spcAft>
            </a:pPr>
            <a:r>
              <a:rPr lang="en-GB" sz="1800">
                <a:solidFill>
                  <a:srgbClr val="004992"/>
                </a:solidFill>
                <a:latin typeface="Calibri Light"/>
              </a:rPr>
              <a:t>Stars, famous ... and, above all, successful!</a:t>
            </a:r>
          </a:p>
          <a:p>
            <a:pPr algn="ctr">
              <a:spcBef>
                <a:spcPts val="600"/>
              </a:spcBef>
              <a:spcAft>
                <a:spcPts val="0"/>
              </a:spcAft>
            </a:pPr>
            <a:r>
              <a:rPr lang="en-GB" sz="1800">
                <a:solidFill>
                  <a:srgbClr val="004992"/>
                </a:solidFill>
                <a:latin typeface="Calibri Light"/>
              </a:rPr>
              <a:t>Something else?</a:t>
            </a:r>
          </a:p>
          <a:p>
            <a:pPr algn="ctr">
              <a:spcBef>
                <a:spcPts val="600"/>
              </a:spcBef>
              <a:spcAft>
                <a:spcPts val="0"/>
              </a:spcAft>
            </a:pPr>
            <a:r>
              <a:rPr lang="en-GB" sz="1800">
                <a:solidFill>
                  <a:srgbClr val="004992"/>
                </a:solidFill>
                <a:latin typeface="Calibri Light"/>
              </a:rPr>
              <a:t>They all have (or had) a mental illness!</a:t>
            </a:r>
          </a:p>
        </p:txBody>
      </p:sp>
      <p:pic>
        <p:nvPicPr>
          <p:cNvPr id="3" name="Grafik 2" descr="Ein Bild, das Person, draußen enthält.&#10;&#10;Automatisch generierte Beschreibung">
            <a:extLst>
              <a:ext uri="{FF2B5EF4-FFF2-40B4-BE49-F238E27FC236}">
                <a16:creationId xmlns:a16="http://schemas.microsoft.com/office/drawing/2014/main" id="{306A048D-0F66-9F34-95F8-8E425EDBEC97}"/>
              </a:ext>
            </a:extLst>
          </p:cNvPr>
          <p:cNvPicPr>
            <a:picLocks noChangeAspect="1"/>
          </p:cNvPicPr>
          <p:nvPr/>
        </p:nvPicPr>
        <p:blipFill>
          <a:blip r:embed="rId3"/>
          <a:stretch>
            <a:fillRect/>
          </a:stretch>
        </p:blipFill>
        <p:spPr>
          <a:xfrm>
            <a:off x="3352120" y="3436670"/>
            <a:ext cx="2051923" cy="2564904"/>
          </a:xfrm>
          <a:prstGeom prst="rect">
            <a:avLst/>
          </a:prstGeom>
        </p:spPr>
      </p:pic>
      <p:pic>
        <p:nvPicPr>
          <p:cNvPr id="6" name="Grafik 5" descr="Ein Bild, das Person enthält.&#10;&#10;Automatisch generierte Beschreibung">
            <a:extLst>
              <a:ext uri="{FF2B5EF4-FFF2-40B4-BE49-F238E27FC236}">
                <a16:creationId xmlns:a16="http://schemas.microsoft.com/office/drawing/2014/main" id="{BDF7F8BE-92AE-FD2F-C7A5-EBDA46105970}"/>
              </a:ext>
            </a:extLst>
          </p:cNvPr>
          <p:cNvPicPr>
            <a:picLocks noChangeAspect="1"/>
          </p:cNvPicPr>
          <p:nvPr/>
        </p:nvPicPr>
        <p:blipFill>
          <a:blip r:embed="rId4"/>
          <a:stretch>
            <a:fillRect/>
          </a:stretch>
        </p:blipFill>
        <p:spPr>
          <a:xfrm>
            <a:off x="8979734" y="3430902"/>
            <a:ext cx="1942389" cy="2589852"/>
          </a:xfrm>
          <a:prstGeom prst="rect">
            <a:avLst/>
          </a:prstGeom>
        </p:spPr>
      </p:pic>
      <p:pic>
        <p:nvPicPr>
          <p:cNvPr id="9" name="Grafik 8" descr="Ein Bild, das Person, haltend, darstellend enthält.&#10;&#10;Automatisch generierte Beschreibung">
            <a:extLst>
              <a:ext uri="{FF2B5EF4-FFF2-40B4-BE49-F238E27FC236}">
                <a16:creationId xmlns:a16="http://schemas.microsoft.com/office/drawing/2014/main" id="{ADDEDE4A-18BA-41A6-3BE1-A38D501838D9}"/>
              </a:ext>
            </a:extLst>
          </p:cNvPr>
          <p:cNvPicPr>
            <a:picLocks noChangeAspect="1"/>
          </p:cNvPicPr>
          <p:nvPr/>
        </p:nvPicPr>
        <p:blipFill>
          <a:blip r:embed="rId5"/>
          <a:stretch>
            <a:fillRect/>
          </a:stretch>
        </p:blipFill>
        <p:spPr>
          <a:xfrm>
            <a:off x="637654" y="3429000"/>
            <a:ext cx="1931541" cy="2593656"/>
          </a:xfrm>
          <a:prstGeom prst="rect">
            <a:avLst/>
          </a:prstGeom>
        </p:spPr>
      </p:pic>
      <p:pic>
        <p:nvPicPr>
          <p:cNvPr id="12" name="Grafik 11" descr="Ein Bild, das Person, Mann enthält.&#10;&#10;Automatisch generierte Beschreibung">
            <a:extLst>
              <a:ext uri="{FF2B5EF4-FFF2-40B4-BE49-F238E27FC236}">
                <a16:creationId xmlns:a16="http://schemas.microsoft.com/office/drawing/2014/main" id="{D09C420E-6A31-FE4C-EA9A-3CFC76B5EC3D}"/>
              </a:ext>
            </a:extLst>
          </p:cNvPr>
          <p:cNvPicPr>
            <a:picLocks noChangeAspect="1"/>
          </p:cNvPicPr>
          <p:nvPr/>
        </p:nvPicPr>
        <p:blipFill>
          <a:blip r:embed="rId6"/>
          <a:stretch>
            <a:fillRect/>
          </a:stretch>
        </p:blipFill>
        <p:spPr>
          <a:xfrm>
            <a:off x="6184892" y="3436933"/>
            <a:ext cx="1997014" cy="2564641"/>
          </a:xfrm>
          <a:prstGeom prst="rect">
            <a:avLst/>
          </a:prstGeom>
        </p:spPr>
      </p:pic>
    </p:spTree>
    <p:extLst>
      <p:ext uri="{BB962C8B-B14F-4D97-AF65-F5344CB8AC3E}">
        <p14:creationId xmlns:p14="http://schemas.microsoft.com/office/powerpoint/2010/main" val="1893407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9D327-E05B-676E-B56F-0EAA928A18F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883211D-D88D-DEA1-BC44-393B4522EB1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8" name="Footer Placeholder 7">
            <a:extLst>
              <a:ext uri="{FF2B5EF4-FFF2-40B4-BE49-F238E27FC236}">
                <a16:creationId xmlns:a16="http://schemas.microsoft.com/office/drawing/2014/main" id="{AE2EE4F8-1CCF-0AB5-4E92-F841FC669F37}"/>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10" name="Slide Number Placeholder 9">
            <a:extLst>
              <a:ext uri="{FF2B5EF4-FFF2-40B4-BE49-F238E27FC236}">
                <a16:creationId xmlns:a16="http://schemas.microsoft.com/office/drawing/2014/main" id="{2E5B462A-74FE-5719-0C08-32C30BD163AE}"/>
              </a:ext>
            </a:extLst>
          </p:cNvPr>
          <p:cNvSpPr>
            <a:spLocks noGrp="1"/>
          </p:cNvSpPr>
          <p:nvPr>
            <p:ph type="sldNum" sz="quarter" idx="12"/>
          </p:nvPr>
        </p:nvSpPr>
        <p:spPr/>
        <p:txBody>
          <a:bodyPr/>
          <a:lstStyle/>
          <a:p>
            <a:fld id="{F1453263-BF73-0743-B5B9-B3C64D5B80DB}" type="slidenum">
              <a:rPr lang="de-DE" smtClean="0">
                <a:latin typeface="Calibri Light"/>
              </a:rPr>
              <a:pPr/>
              <a:t>8</a:t>
            </a:fld>
            <a:endParaRPr lang="de-DE">
              <a:latin typeface="Calibri Light"/>
            </a:endParaRPr>
          </a:p>
        </p:txBody>
      </p:sp>
      <p:sp>
        <p:nvSpPr>
          <p:cNvPr id="6147" name="Rectangle 4">
            <a:extLst>
              <a:ext uri="{FF2B5EF4-FFF2-40B4-BE49-F238E27FC236}">
                <a16:creationId xmlns:a16="http://schemas.microsoft.com/office/drawing/2014/main" id="{0D682F87-FBD5-EFBE-B312-3AA88DF4C6A1}"/>
              </a:ext>
            </a:extLst>
          </p:cNvPr>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6148" name="Rectangle 7">
            <a:extLst>
              <a:ext uri="{FF2B5EF4-FFF2-40B4-BE49-F238E27FC236}">
                <a16:creationId xmlns:a16="http://schemas.microsoft.com/office/drawing/2014/main" id="{E6642DD1-A38F-996A-1646-094034B78590}"/>
              </a:ext>
            </a:extLst>
          </p:cNvPr>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sp>
        <p:nvSpPr>
          <p:cNvPr id="14" name="Caption_19">
            <a:extLst>
              <a:ext uri="{FF2B5EF4-FFF2-40B4-BE49-F238E27FC236}">
                <a16:creationId xmlns:a16="http://schemas.microsoft.com/office/drawing/2014/main" id="{15E8C46A-55AA-F540-4BF1-3EA12D987EFA}"/>
              </a:ext>
            </a:extLst>
          </p:cNvPr>
          <p:cNvSpPr txBox="1"/>
          <p:nvPr/>
        </p:nvSpPr>
        <p:spPr>
          <a:xfrm>
            <a:off x="637653" y="6012577"/>
            <a:ext cx="1931542" cy="584775"/>
          </a:xfrm>
          <a:prstGeom prst="rect">
            <a:avLst/>
          </a:prstGeom>
          <a:noFill/>
        </p:spPr>
        <p:txBody>
          <a:bodyPr wrap="square" rtlCol="0">
            <a:spAutoFit/>
          </a:bodyPr>
          <a:lstStyle/>
          <a:p>
            <a:pPr lvl="0" algn="ctr"/>
            <a:r>
              <a:rPr lang="de-DE" sz="1400" dirty="0">
                <a:solidFill>
                  <a:srgbClr val="004992"/>
                </a:solidFill>
                <a:latin typeface="Calibri Light"/>
              </a:rPr>
              <a:t>Depression</a:t>
            </a:r>
          </a:p>
          <a:p>
            <a:pPr lvl="0" algn="ctr"/>
            <a:r>
              <a:rPr lang="de-DE" sz="1800" dirty="0">
                <a:solidFill>
                  <a:srgbClr val="333333"/>
                </a:solidFill>
                <a:latin typeface="Calibri Light"/>
              </a:rPr>
              <a:t>Angelina Jolie</a:t>
            </a:r>
          </a:p>
        </p:txBody>
      </p:sp>
      <p:sp>
        <p:nvSpPr>
          <p:cNvPr id="16" name="Caption_20">
            <a:extLst>
              <a:ext uri="{FF2B5EF4-FFF2-40B4-BE49-F238E27FC236}">
                <a16:creationId xmlns:a16="http://schemas.microsoft.com/office/drawing/2014/main" id="{3A8F28C3-8640-9538-0811-51421E5FCC12}"/>
              </a:ext>
            </a:extLst>
          </p:cNvPr>
          <p:cNvSpPr txBox="1"/>
          <p:nvPr/>
        </p:nvSpPr>
        <p:spPr>
          <a:xfrm>
            <a:off x="5874738" y="6012575"/>
            <a:ext cx="2657526" cy="584775"/>
          </a:xfrm>
          <a:prstGeom prst="rect">
            <a:avLst/>
          </a:prstGeom>
          <a:noFill/>
        </p:spPr>
        <p:txBody>
          <a:bodyPr wrap="square" rtlCol="0">
            <a:spAutoFit/>
          </a:bodyPr>
          <a:lstStyle/>
          <a:p>
            <a:pPr lvl="0" algn="ctr"/>
            <a:r>
              <a:rPr lang="de-DE" sz="1400" dirty="0">
                <a:solidFill>
                  <a:srgbClr val="004992"/>
                </a:solidFill>
                <a:latin typeface="Calibri Light"/>
              </a:rPr>
              <a:t>Obsessive-</a:t>
            </a:r>
            <a:r>
              <a:rPr lang="de-DE" sz="1400" dirty="0" err="1">
                <a:solidFill>
                  <a:srgbClr val="004992"/>
                </a:solidFill>
                <a:latin typeface="Calibri Light"/>
              </a:rPr>
              <a:t>Compulsive</a:t>
            </a:r>
            <a:r>
              <a:rPr lang="de-DE" sz="1400" dirty="0">
                <a:solidFill>
                  <a:srgbClr val="004992"/>
                </a:solidFill>
                <a:latin typeface="Calibri Light"/>
              </a:rPr>
              <a:t> Disorder</a:t>
            </a:r>
          </a:p>
          <a:p>
            <a:pPr lvl="0" algn="ctr"/>
            <a:r>
              <a:rPr lang="de-DE" sz="1800" dirty="0">
                <a:solidFill>
                  <a:srgbClr val="333333"/>
                </a:solidFill>
                <a:latin typeface="Calibri Light"/>
              </a:rPr>
              <a:t>David Beckham</a:t>
            </a:r>
          </a:p>
        </p:txBody>
      </p:sp>
      <p:sp>
        <p:nvSpPr>
          <p:cNvPr id="17" name="Caption_21">
            <a:extLst>
              <a:ext uri="{FF2B5EF4-FFF2-40B4-BE49-F238E27FC236}">
                <a16:creationId xmlns:a16="http://schemas.microsoft.com/office/drawing/2014/main" id="{5FF77BB2-304A-4178-EA52-8C0257E7281C}"/>
              </a:ext>
            </a:extLst>
          </p:cNvPr>
          <p:cNvSpPr txBox="1"/>
          <p:nvPr/>
        </p:nvSpPr>
        <p:spPr>
          <a:xfrm>
            <a:off x="8977231" y="6012575"/>
            <a:ext cx="1944892" cy="584775"/>
          </a:xfrm>
          <a:prstGeom prst="rect">
            <a:avLst/>
          </a:prstGeom>
          <a:noFill/>
        </p:spPr>
        <p:txBody>
          <a:bodyPr wrap="square" rtlCol="0">
            <a:spAutoFit/>
          </a:bodyPr>
          <a:lstStyle/>
          <a:p>
            <a:pPr lvl="0" algn="ctr"/>
            <a:r>
              <a:rPr lang="de-DE" sz="1400" dirty="0" err="1">
                <a:solidFill>
                  <a:srgbClr val="004992"/>
                </a:solidFill>
                <a:latin typeface="Calibri Light"/>
              </a:rPr>
              <a:t>Schizoaffective</a:t>
            </a:r>
            <a:r>
              <a:rPr lang="de-DE" sz="1400" dirty="0">
                <a:solidFill>
                  <a:srgbClr val="004992"/>
                </a:solidFill>
                <a:latin typeface="Calibri Light"/>
              </a:rPr>
              <a:t> </a:t>
            </a:r>
            <a:r>
              <a:rPr lang="de-DE" sz="1400" dirty="0" err="1">
                <a:solidFill>
                  <a:srgbClr val="004992"/>
                </a:solidFill>
                <a:latin typeface="Calibri Light"/>
              </a:rPr>
              <a:t>Disorder</a:t>
            </a:r>
            <a:endParaRPr lang="de-DE" sz="1400" dirty="0">
              <a:solidFill>
                <a:srgbClr val="004992"/>
              </a:solidFill>
              <a:latin typeface="Calibri Light"/>
            </a:endParaRPr>
          </a:p>
          <a:p>
            <a:pPr lvl="0" algn="ctr"/>
            <a:r>
              <a:rPr lang="de-DE" sz="1800" dirty="0">
                <a:solidFill>
                  <a:srgbClr val="333333"/>
                </a:solidFill>
                <a:latin typeface="Calibri Light"/>
              </a:rPr>
              <a:t>Brian Wilson</a:t>
            </a:r>
          </a:p>
        </p:txBody>
      </p:sp>
      <p:sp>
        <p:nvSpPr>
          <p:cNvPr id="18" name="Caption_22">
            <a:extLst>
              <a:ext uri="{FF2B5EF4-FFF2-40B4-BE49-F238E27FC236}">
                <a16:creationId xmlns:a16="http://schemas.microsoft.com/office/drawing/2014/main" id="{3E65409F-BC40-37D4-E2E9-9800B68A21DC}"/>
              </a:ext>
            </a:extLst>
          </p:cNvPr>
          <p:cNvSpPr txBox="1"/>
          <p:nvPr/>
        </p:nvSpPr>
        <p:spPr>
          <a:xfrm>
            <a:off x="3352120" y="6012577"/>
            <a:ext cx="2077651" cy="584775"/>
          </a:xfrm>
          <a:prstGeom prst="rect">
            <a:avLst/>
          </a:prstGeom>
          <a:noFill/>
        </p:spPr>
        <p:txBody>
          <a:bodyPr wrap="square" rtlCol="0">
            <a:spAutoFit/>
          </a:bodyPr>
          <a:lstStyle/>
          <a:p>
            <a:pPr lvl="0" algn="ctr"/>
            <a:r>
              <a:rPr lang="de-DE" sz="1400" dirty="0">
                <a:solidFill>
                  <a:srgbClr val="004992"/>
                </a:solidFill>
                <a:latin typeface="Calibri Light"/>
              </a:rPr>
              <a:t>Depression</a:t>
            </a:r>
          </a:p>
          <a:p>
            <a:pPr lvl="0" algn="ctr"/>
            <a:r>
              <a:rPr lang="de-DE" sz="1800" dirty="0">
                <a:solidFill>
                  <a:srgbClr val="333333"/>
                </a:solidFill>
                <a:latin typeface="Calibri Light"/>
              </a:rPr>
              <a:t>J. K. Rowling</a:t>
            </a:r>
          </a:p>
        </p:txBody>
      </p:sp>
      <p:sp>
        <p:nvSpPr>
          <p:cNvPr id="23" name="Textfeld 8">
            <a:extLst>
              <a:ext uri="{FF2B5EF4-FFF2-40B4-BE49-F238E27FC236}">
                <a16:creationId xmlns:a16="http://schemas.microsoft.com/office/drawing/2014/main" id="{5B7C9B35-381E-ED78-1401-BB23FB6D3F8D}"/>
              </a:ext>
            </a:extLst>
          </p:cNvPr>
          <p:cNvSpPr txBox="1"/>
          <p:nvPr/>
        </p:nvSpPr>
        <p:spPr>
          <a:xfrm>
            <a:off x="408954" y="2060848"/>
            <a:ext cx="11376000" cy="1077218"/>
          </a:xfrm>
          <a:prstGeom prst="rect">
            <a:avLst/>
          </a:prstGeom>
          <a:noFill/>
        </p:spPr>
        <p:txBody>
          <a:bodyPr wrap="square" rtlCol="0">
            <a:spAutoFit/>
          </a:bodyPr>
          <a:lstStyle/>
          <a:p>
            <a:pPr algn="ctr">
              <a:spcBef>
                <a:spcPts val="600"/>
              </a:spcBef>
              <a:spcAft>
                <a:spcPts val="0"/>
              </a:spcAft>
            </a:pPr>
            <a:r>
              <a:rPr lang="de-DE" sz="1800" dirty="0">
                <a:solidFill>
                  <a:srgbClr val="004992"/>
                </a:solidFill>
                <a:latin typeface="Calibri Light"/>
              </a:rPr>
              <a:t>Stars, famous ... and, above all, successful!</a:t>
            </a:r>
          </a:p>
          <a:p>
            <a:pPr algn="ctr">
              <a:spcBef>
                <a:spcPts val="600"/>
              </a:spcBef>
              <a:spcAft>
                <a:spcPts val="0"/>
              </a:spcAft>
            </a:pPr>
            <a:r>
              <a:rPr lang="de-DE" sz="1800" dirty="0">
                <a:solidFill>
                  <a:srgbClr val="004992"/>
                </a:solidFill>
                <a:latin typeface="Calibri Light"/>
              </a:rPr>
              <a:t>Something </a:t>
            </a:r>
            <a:r>
              <a:rPr lang="de-DE" sz="1800" dirty="0" err="1">
                <a:solidFill>
                  <a:srgbClr val="004992"/>
                </a:solidFill>
                <a:latin typeface="Calibri Light"/>
              </a:rPr>
              <a:t>else</a:t>
            </a:r>
            <a:r>
              <a:rPr lang="de-DE" sz="1800" dirty="0">
                <a:solidFill>
                  <a:srgbClr val="004992"/>
                </a:solidFill>
                <a:latin typeface="Calibri Light"/>
              </a:rPr>
              <a:t>?</a:t>
            </a:r>
          </a:p>
          <a:p>
            <a:pPr algn="ctr">
              <a:spcBef>
                <a:spcPts val="600"/>
              </a:spcBef>
              <a:spcAft>
                <a:spcPts val="0"/>
              </a:spcAft>
            </a:pPr>
            <a:r>
              <a:rPr lang="de-DE" sz="1800" dirty="0" err="1">
                <a:solidFill>
                  <a:srgbClr val="004992"/>
                </a:solidFill>
                <a:latin typeface="Calibri Light"/>
              </a:rPr>
              <a:t>They</a:t>
            </a:r>
            <a:r>
              <a:rPr lang="de-DE" sz="1800" dirty="0">
                <a:solidFill>
                  <a:srgbClr val="004992"/>
                </a:solidFill>
                <a:latin typeface="Calibri Light"/>
              </a:rPr>
              <a:t> all </a:t>
            </a:r>
            <a:r>
              <a:rPr lang="de-DE" sz="1800" dirty="0" err="1">
                <a:solidFill>
                  <a:srgbClr val="004992"/>
                </a:solidFill>
                <a:latin typeface="Calibri Light"/>
              </a:rPr>
              <a:t>have</a:t>
            </a:r>
            <a:r>
              <a:rPr lang="de-DE" sz="1800" dirty="0">
                <a:solidFill>
                  <a:srgbClr val="004992"/>
                </a:solidFill>
                <a:latin typeface="Calibri Light"/>
              </a:rPr>
              <a:t> (</a:t>
            </a:r>
            <a:r>
              <a:rPr lang="de-DE" sz="1800" dirty="0" err="1">
                <a:solidFill>
                  <a:srgbClr val="004992"/>
                </a:solidFill>
                <a:latin typeface="Calibri Light"/>
              </a:rPr>
              <a:t>or</a:t>
            </a:r>
            <a:r>
              <a:rPr lang="de-DE" sz="1800" dirty="0">
                <a:solidFill>
                  <a:srgbClr val="004992"/>
                </a:solidFill>
                <a:latin typeface="Calibri Light"/>
              </a:rPr>
              <a:t> </a:t>
            </a:r>
            <a:r>
              <a:rPr lang="de-DE" sz="1800" dirty="0" err="1">
                <a:solidFill>
                  <a:srgbClr val="004992"/>
                </a:solidFill>
                <a:latin typeface="Calibri Light"/>
              </a:rPr>
              <a:t>had</a:t>
            </a:r>
            <a:r>
              <a:rPr lang="de-DE" sz="1800" dirty="0">
                <a:solidFill>
                  <a:srgbClr val="004992"/>
                </a:solidFill>
                <a:latin typeface="Calibri Light"/>
              </a:rPr>
              <a:t>) a mental </a:t>
            </a:r>
            <a:r>
              <a:rPr lang="de-DE" sz="1800" dirty="0" err="1">
                <a:solidFill>
                  <a:srgbClr val="004992"/>
                </a:solidFill>
                <a:latin typeface="Calibri Light"/>
              </a:rPr>
              <a:t>illness</a:t>
            </a:r>
            <a:r>
              <a:rPr lang="de-DE" sz="1800" dirty="0">
                <a:solidFill>
                  <a:srgbClr val="004992"/>
                </a:solidFill>
                <a:latin typeface="Calibri Light"/>
              </a:rPr>
              <a:t>!</a:t>
            </a:r>
          </a:p>
        </p:txBody>
      </p:sp>
      <p:pic>
        <p:nvPicPr>
          <p:cNvPr id="3" name="Grafik 2" descr="Ein Bild, das Person, draußen enthält.&#10;&#10;Automatisch generierte Beschreibung">
            <a:extLst>
              <a:ext uri="{FF2B5EF4-FFF2-40B4-BE49-F238E27FC236}">
                <a16:creationId xmlns:a16="http://schemas.microsoft.com/office/drawing/2014/main" id="{5A932E47-6B49-2955-A87D-6E8A963601DD}"/>
              </a:ext>
            </a:extLst>
          </p:cNvPr>
          <p:cNvPicPr>
            <a:picLocks noChangeAspect="1"/>
          </p:cNvPicPr>
          <p:nvPr/>
        </p:nvPicPr>
        <p:blipFill>
          <a:blip r:embed="rId3"/>
          <a:stretch>
            <a:fillRect/>
          </a:stretch>
        </p:blipFill>
        <p:spPr>
          <a:xfrm>
            <a:off x="3352120" y="3436670"/>
            <a:ext cx="2051923" cy="2564904"/>
          </a:xfrm>
          <a:prstGeom prst="rect">
            <a:avLst/>
          </a:prstGeom>
        </p:spPr>
      </p:pic>
      <p:pic>
        <p:nvPicPr>
          <p:cNvPr id="6" name="Grafik 5" descr="Ein Bild, das Person enthält.&#10;&#10;Automatisch generierte Beschreibung">
            <a:extLst>
              <a:ext uri="{FF2B5EF4-FFF2-40B4-BE49-F238E27FC236}">
                <a16:creationId xmlns:a16="http://schemas.microsoft.com/office/drawing/2014/main" id="{2D1AB1BC-94C6-0140-F52F-C0CACDF379C0}"/>
              </a:ext>
            </a:extLst>
          </p:cNvPr>
          <p:cNvPicPr>
            <a:picLocks noChangeAspect="1"/>
          </p:cNvPicPr>
          <p:nvPr/>
        </p:nvPicPr>
        <p:blipFill>
          <a:blip r:embed="rId4"/>
          <a:stretch>
            <a:fillRect/>
          </a:stretch>
        </p:blipFill>
        <p:spPr>
          <a:xfrm>
            <a:off x="8979734" y="3430902"/>
            <a:ext cx="1942389" cy="2589852"/>
          </a:xfrm>
          <a:prstGeom prst="rect">
            <a:avLst/>
          </a:prstGeom>
        </p:spPr>
      </p:pic>
      <p:pic>
        <p:nvPicPr>
          <p:cNvPr id="9" name="Grafik 8" descr="Ein Bild, das Person, haltend, darstellend enthält.&#10;&#10;Automatisch generierte Beschreibung">
            <a:extLst>
              <a:ext uri="{FF2B5EF4-FFF2-40B4-BE49-F238E27FC236}">
                <a16:creationId xmlns:a16="http://schemas.microsoft.com/office/drawing/2014/main" id="{F923D148-52F5-F3D8-2AD6-2F24AFD32EF7}"/>
              </a:ext>
            </a:extLst>
          </p:cNvPr>
          <p:cNvPicPr>
            <a:picLocks noChangeAspect="1"/>
          </p:cNvPicPr>
          <p:nvPr/>
        </p:nvPicPr>
        <p:blipFill>
          <a:blip r:embed="rId5"/>
          <a:stretch>
            <a:fillRect/>
          </a:stretch>
        </p:blipFill>
        <p:spPr>
          <a:xfrm>
            <a:off x="637654" y="3429000"/>
            <a:ext cx="1931541" cy="2593656"/>
          </a:xfrm>
          <a:prstGeom prst="rect">
            <a:avLst/>
          </a:prstGeom>
        </p:spPr>
      </p:pic>
      <p:pic>
        <p:nvPicPr>
          <p:cNvPr id="12" name="Grafik 11" descr="Ein Bild, das Person, Mann enthält.&#10;&#10;Automatisch generierte Beschreibung">
            <a:extLst>
              <a:ext uri="{FF2B5EF4-FFF2-40B4-BE49-F238E27FC236}">
                <a16:creationId xmlns:a16="http://schemas.microsoft.com/office/drawing/2014/main" id="{37F1FF49-F4FC-AE4F-DBF0-238A77833F5F}"/>
              </a:ext>
            </a:extLst>
          </p:cNvPr>
          <p:cNvPicPr>
            <a:picLocks noChangeAspect="1"/>
          </p:cNvPicPr>
          <p:nvPr/>
        </p:nvPicPr>
        <p:blipFill>
          <a:blip r:embed="rId6"/>
          <a:stretch>
            <a:fillRect/>
          </a:stretch>
        </p:blipFill>
        <p:spPr>
          <a:xfrm>
            <a:off x="6184892" y="3436933"/>
            <a:ext cx="1997014" cy="2564641"/>
          </a:xfrm>
          <a:prstGeom prst="rect">
            <a:avLst/>
          </a:prstGeom>
        </p:spPr>
      </p:pic>
    </p:spTree>
    <p:extLst>
      <p:ext uri="{BB962C8B-B14F-4D97-AF65-F5344CB8AC3E}">
        <p14:creationId xmlns:p14="http://schemas.microsoft.com/office/powerpoint/2010/main" val="3109333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Famous = Happy?</a:t>
            </a:r>
          </a:p>
        </p:txBody>
      </p:sp>
      <p:sp>
        <p:nvSpPr>
          <p:cNvPr id="3" name="Footer Placeholder 2"/>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Calibri Light"/>
              </a:rPr>
              <a:pPr/>
              <a:t>9</a:t>
            </a:fld>
            <a:endParaRPr lang="de-DE">
              <a:latin typeface="Calibri Light"/>
            </a:endParaRPr>
          </a:p>
        </p:txBody>
      </p:sp>
      <p:graphicFrame>
        <p:nvGraphicFramePr>
          <p:cNvPr id="5" name="Table 4"/>
          <p:cNvGraphicFramePr>
            <a:graphicFrameLocks noGrp="1"/>
          </p:cNvGraphicFramePr>
          <p:nvPr>
            <p:extLst>
              <p:ext uri="{D42A27DB-BD31-4B8C-83A1-F6EECF244321}">
                <p14:modId xmlns:p14="http://schemas.microsoft.com/office/powerpoint/2010/main" val="1941489207"/>
              </p:ext>
            </p:extLst>
          </p:nvPr>
        </p:nvGraphicFramePr>
        <p:xfrm>
          <a:off x="408955" y="2204864"/>
          <a:ext cx="11377264" cy="4267200"/>
        </p:xfrm>
        <a:graphic>
          <a:graphicData uri="http://schemas.openxmlformats.org/drawingml/2006/table">
            <a:tbl>
              <a:tblPr firstRow="1" bandRow="1">
                <a:tableStyleId>{21E4AEA4-8DFA-4A89-87EB-49C32662AFE0}</a:tableStyleId>
              </a:tblPr>
              <a:tblGrid>
                <a:gridCol w="1944216">
                  <a:extLst>
                    <a:ext uri="{9D8B030D-6E8A-4147-A177-3AD203B41FA5}">
                      <a16:colId xmlns:a16="http://schemas.microsoft.com/office/drawing/2014/main" val="20000"/>
                    </a:ext>
                  </a:extLst>
                </a:gridCol>
                <a:gridCol w="9433048">
                  <a:extLst>
                    <a:ext uri="{9D8B030D-6E8A-4147-A177-3AD203B41FA5}">
                      <a16:colId xmlns:a16="http://schemas.microsoft.com/office/drawing/2014/main" val="20001"/>
                    </a:ext>
                  </a:extLst>
                </a:gridCol>
              </a:tblGrid>
              <a:tr h="1066800">
                <a:tc>
                  <a:txBody>
                    <a:bodyPr/>
                    <a:lstStyle/>
                    <a:p>
                      <a:r>
                        <a:rPr lang="de-DE" sz="1600" b="0" dirty="0">
                          <a:solidFill>
                            <a:srgbClr val="333333"/>
                          </a:solidFill>
                          <a:latin typeface="Calibri Light"/>
                          <a:ea typeface="Verdana" panose="020B0604030504040204" pitchFamily="34" charset="0"/>
                          <a:cs typeface="Verdana" panose="020B0604030504040204" pitchFamily="34" charset="0"/>
                        </a:rPr>
                        <a:t>Angelina Jolie</a:t>
                      </a:r>
                    </a:p>
                    <a:p>
                      <a:r>
                        <a:rPr lang="de-DE" sz="1600" b="0" dirty="0">
                          <a:solidFill>
                            <a:srgbClr val="333333"/>
                          </a:solidFill>
                          <a:latin typeface="Calibri Light"/>
                          <a:ea typeface="Verdana" panose="020B0604030504040204" pitchFamily="34" charset="0"/>
                          <a:cs typeface="Verdana" panose="020B0604030504040204" pitchFamily="34" charset="0"/>
                        </a:rPr>
                        <a:t>(1975 –</a:t>
                      </a:r>
                      <a:r>
                        <a:rPr lang="de-DE" sz="1600" b="0" baseline="0" dirty="0">
                          <a:solidFill>
                            <a:srgbClr val="333333"/>
                          </a:solidFill>
                          <a:latin typeface="Calibri Light"/>
                          <a:ea typeface="Verdana" panose="020B0604030504040204" pitchFamily="34" charset="0"/>
                          <a:cs typeface="Verdana" panose="020B0604030504040204" pitchFamily="34" charset="0"/>
                        </a:rPr>
                        <a:t> )</a:t>
                      </a:r>
                      <a:endParaRPr lang="de-DE" sz="1600" b="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en-GB" sz="1600" b="0" noProof="0">
                          <a:solidFill>
                            <a:srgbClr val="333333"/>
                          </a:solidFill>
                          <a:latin typeface="Calibri Light"/>
                          <a:ea typeface="Verdana" panose="020B0604030504040204" pitchFamily="34" charset="0"/>
                          <a:cs typeface="Verdana" panose="020B0604030504040204" pitchFamily="34" charset="0"/>
                        </a:rPr>
                        <a:t>Angelina Jolie is an American </a:t>
                      </a:r>
                      <a:r>
                        <a:rPr lang="en-GB" sz="1600" b="1" noProof="0">
                          <a:solidFill>
                            <a:srgbClr val="333333"/>
                          </a:solidFill>
                          <a:latin typeface="Calibri Light"/>
                          <a:ea typeface="Verdana" panose="020B0604030504040204" pitchFamily="34" charset="0"/>
                          <a:cs typeface="Verdana" panose="020B0604030504040204" pitchFamily="34" charset="0"/>
                        </a:rPr>
                        <a:t>actress</a:t>
                      </a:r>
                      <a:r>
                        <a:rPr lang="en-GB" sz="1600" b="0" noProof="0">
                          <a:solidFill>
                            <a:srgbClr val="333333"/>
                          </a:solidFill>
                          <a:latin typeface="Calibri Light"/>
                          <a:ea typeface="Verdana" panose="020B0604030504040204" pitchFamily="34" charset="0"/>
                          <a:cs typeface="Verdana" panose="020B0604030504040204" pitchFamily="34" charset="0"/>
                        </a:rPr>
                        <a:t>, film director, screenwriter, and film producer. She became famous through internationally renowned films such as "Lara Croft: Tomb Raider" and "Mr. &amp; Mrs. Smith" and received three Golden Globes for her outstanding performances. She suffered from severe </a:t>
                      </a:r>
                      <a:r>
                        <a:rPr lang="en-GB" sz="1600" b="1" noProof="0">
                          <a:solidFill>
                            <a:srgbClr val="333333"/>
                          </a:solidFill>
                          <a:latin typeface="Calibri Light"/>
                          <a:ea typeface="Verdana" panose="020B0604030504040204" pitchFamily="34" charset="0"/>
                          <a:cs typeface="Verdana" panose="020B0604030504040204" pitchFamily="34" charset="0"/>
                        </a:rPr>
                        <a:t>depression</a:t>
                      </a:r>
                      <a:r>
                        <a:rPr lang="en-GB" sz="1600" b="0" noProof="0">
                          <a:solidFill>
                            <a:srgbClr val="333333"/>
                          </a:solidFill>
                          <a:latin typeface="Calibri Light"/>
                          <a:ea typeface="Verdana" panose="020B0604030504040204" pitchFamily="34" charset="0"/>
                          <a:cs typeface="Verdana" panose="020B0604030504040204" pitchFamily="34" charset="0"/>
                        </a:rPr>
                        <a:t> in her youth.</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66800">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David Beckham </a:t>
                      </a:r>
                    </a:p>
                    <a:p>
                      <a:r>
                        <a:rPr lang="de-DE" sz="1600" dirty="0">
                          <a:solidFill>
                            <a:srgbClr val="333333"/>
                          </a:solidFill>
                          <a:latin typeface="Calibri Light"/>
                          <a:ea typeface="Verdana" panose="020B0604030504040204" pitchFamily="34" charset="0"/>
                          <a:cs typeface="Verdana" panose="020B0604030504040204" pitchFamily="34" charset="0"/>
                        </a:rPr>
                        <a:t>(1975</a:t>
                      </a:r>
                      <a:r>
                        <a:rPr lang="de-DE" sz="1600" baseline="0" dirty="0">
                          <a:solidFill>
                            <a:srgbClr val="333333"/>
                          </a:solidFill>
                          <a:latin typeface="Calibri Light"/>
                          <a:ea typeface="Verdana" panose="020B0604030504040204" pitchFamily="34" charset="0"/>
                          <a:cs typeface="Verdana" panose="020B0604030504040204" pitchFamily="34" charset="0"/>
                        </a:rPr>
                        <a:t> – )</a:t>
                      </a:r>
                      <a:endParaRPr lang="de-DE" sz="16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en-GB" sz="1600" noProof="0">
                          <a:solidFill>
                            <a:srgbClr val="333333"/>
                          </a:solidFill>
                          <a:latin typeface="Calibri Light"/>
                          <a:ea typeface="Verdana" panose="020B0604030504040204" pitchFamily="34" charset="0"/>
                          <a:cs typeface="Verdana" panose="020B0604030504040204" pitchFamily="34" charset="0"/>
                        </a:rPr>
                        <a:t>David Beckham is a former </a:t>
                      </a:r>
                      <a:r>
                        <a:rPr lang="en-GB" sz="1600" b="1" noProof="0">
                          <a:solidFill>
                            <a:srgbClr val="333333"/>
                          </a:solidFill>
                          <a:latin typeface="Calibri Light"/>
                          <a:ea typeface="Verdana" panose="020B0604030504040204" pitchFamily="34" charset="0"/>
                          <a:cs typeface="Verdana" panose="020B0604030504040204" pitchFamily="34" charset="0"/>
                        </a:rPr>
                        <a:t>football player</a:t>
                      </a:r>
                      <a:r>
                        <a:rPr lang="en-GB" sz="1600" noProof="0">
                          <a:solidFill>
                            <a:srgbClr val="333333"/>
                          </a:solidFill>
                          <a:latin typeface="Calibri Light"/>
                          <a:ea typeface="Verdana" panose="020B0604030504040204" pitchFamily="34" charset="0"/>
                          <a:cs typeface="Verdana" panose="020B0604030504040204" pitchFamily="34" charset="0"/>
                        </a:rPr>
                        <a:t> who is considered one of the best players in the world. Today, he is very </a:t>
                      </a:r>
                      <a:r>
                        <a:rPr lang="en-GB" sz="1600" b="1" noProof="0">
                          <a:solidFill>
                            <a:srgbClr val="333333"/>
                          </a:solidFill>
                          <a:latin typeface="Calibri Light"/>
                          <a:ea typeface="Verdana" panose="020B0604030504040204" pitchFamily="34" charset="0"/>
                          <a:cs typeface="Verdana" panose="020B0604030504040204" pitchFamily="34" charset="0"/>
                        </a:rPr>
                        <a:t>successful</a:t>
                      </a:r>
                      <a:r>
                        <a:rPr lang="en-GB" sz="1600" noProof="0">
                          <a:solidFill>
                            <a:srgbClr val="333333"/>
                          </a:solidFill>
                          <a:latin typeface="Calibri Light"/>
                          <a:ea typeface="Verdana" panose="020B0604030504040204" pitchFamily="34" charset="0"/>
                          <a:cs typeface="Verdana" panose="020B0604030504040204" pitchFamily="34" charset="0"/>
                        </a:rPr>
                        <a:t> not only as a model but also as a style icon. He suffers from </a:t>
                      </a:r>
                      <a:r>
                        <a:rPr lang="en-GB" sz="1600" b="1" noProof="0">
                          <a:solidFill>
                            <a:srgbClr val="333333"/>
                          </a:solidFill>
                          <a:latin typeface="Calibri Light"/>
                          <a:ea typeface="Verdana" panose="020B0604030504040204" pitchFamily="34" charset="0"/>
                          <a:cs typeface="Verdana" panose="020B0604030504040204" pitchFamily="34" charset="0"/>
                        </a:rPr>
                        <a:t>obsessive-compulsive symptoms</a:t>
                      </a:r>
                      <a:r>
                        <a:rPr lang="en-GB" sz="1600" noProof="0">
                          <a:solidFill>
                            <a:srgbClr val="333333"/>
                          </a:solidFill>
                          <a:latin typeface="Calibri Light"/>
                          <a:ea typeface="Verdana" panose="020B0604030504040204" pitchFamily="34" charset="0"/>
                          <a:cs typeface="Verdana" panose="020B0604030504040204" pitchFamily="34" charset="0"/>
                        </a:rPr>
                        <a:t>, which manifest, for example, in his difficulty tolerating objects in his environment being arranged asymmetrically.</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66800">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Brian Wilson</a:t>
                      </a:r>
                    </a:p>
                    <a:p>
                      <a:r>
                        <a:rPr lang="de-DE" sz="1600" dirty="0">
                          <a:solidFill>
                            <a:srgbClr val="333333"/>
                          </a:solidFill>
                          <a:latin typeface="Calibri Light"/>
                          <a:ea typeface="Verdana" panose="020B0604030504040204" pitchFamily="34" charset="0"/>
                          <a:cs typeface="Verdana" panose="020B0604030504040204" pitchFamily="34" charset="0"/>
                        </a:rPr>
                        <a:t>(1942 – )</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en-GB" sz="1600" noProof="0">
                          <a:solidFill>
                            <a:srgbClr val="333333"/>
                          </a:solidFill>
                          <a:latin typeface="Calibri Light"/>
                          <a:ea typeface="Verdana" panose="020B0604030504040204" pitchFamily="34" charset="0"/>
                          <a:cs typeface="Verdana" panose="020B0604030504040204" pitchFamily="34" charset="0"/>
                        </a:rPr>
                        <a:t>Brian Wilson is an American </a:t>
                      </a:r>
                      <a:r>
                        <a:rPr lang="en-GB" sz="1600" b="1" noProof="0">
                          <a:solidFill>
                            <a:srgbClr val="333333"/>
                          </a:solidFill>
                          <a:latin typeface="Calibri Light"/>
                          <a:ea typeface="Verdana" panose="020B0604030504040204" pitchFamily="34" charset="0"/>
                          <a:cs typeface="Verdana" panose="020B0604030504040204" pitchFamily="34" charset="0"/>
                        </a:rPr>
                        <a:t>musician</a:t>
                      </a:r>
                      <a:r>
                        <a:rPr lang="en-GB" sz="1600" noProof="0">
                          <a:solidFill>
                            <a:srgbClr val="333333"/>
                          </a:solidFill>
                          <a:latin typeface="Calibri Light"/>
                          <a:ea typeface="Verdana" panose="020B0604030504040204" pitchFamily="34" charset="0"/>
                          <a:cs typeface="Verdana" panose="020B0604030504040204" pitchFamily="34" charset="0"/>
                        </a:rPr>
                        <a:t> who is considered the genius behind the Beach Boys. Wilson composed most of the band's songs and has produced many albums. He is one of the most important </a:t>
                      </a:r>
                      <a:r>
                        <a:rPr lang="en-GB" sz="1600" b="1" noProof="0">
                          <a:solidFill>
                            <a:srgbClr val="333333"/>
                          </a:solidFill>
                          <a:latin typeface="Calibri Light"/>
                          <a:ea typeface="Verdana" panose="020B0604030504040204" pitchFamily="34" charset="0"/>
                          <a:cs typeface="Verdana" panose="020B0604030504040204" pitchFamily="34" charset="0"/>
                        </a:rPr>
                        <a:t>composers</a:t>
                      </a:r>
                      <a:r>
                        <a:rPr lang="en-GB" sz="1600" noProof="0">
                          <a:solidFill>
                            <a:srgbClr val="333333"/>
                          </a:solidFill>
                          <a:latin typeface="Calibri Light"/>
                          <a:ea typeface="Verdana" panose="020B0604030504040204" pitchFamily="34" charset="0"/>
                          <a:cs typeface="Verdana" panose="020B0604030504040204" pitchFamily="34" charset="0"/>
                        </a:rPr>
                        <a:t> and music producers of the 20th century. Wilson has been diagnosed with </a:t>
                      </a:r>
                      <a:r>
                        <a:rPr lang="en-GB" sz="1600" b="1" noProof="0">
                          <a:solidFill>
                            <a:srgbClr val="333333"/>
                          </a:solidFill>
                          <a:latin typeface="Calibri Light"/>
                          <a:ea typeface="Verdana" panose="020B0604030504040204" pitchFamily="34" charset="0"/>
                          <a:cs typeface="Verdana" panose="020B0604030504040204" pitchFamily="34" charset="0"/>
                        </a:rPr>
                        <a:t>schizoaffective disorder</a:t>
                      </a:r>
                      <a:r>
                        <a:rPr lang="en-GB" sz="1600" noProof="0">
                          <a:solidFill>
                            <a:srgbClr val="333333"/>
                          </a:solidFill>
                          <a:latin typeface="Calibri Light"/>
                          <a:ea typeface="Verdana" panose="020B0604030504040204" pitchFamily="34" charset="0"/>
                          <a:cs typeface="Verdana" panose="020B0604030504040204" pitchFamily="34" charset="0"/>
                        </a:rPr>
                        <a:t>.</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066800">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J. K.</a:t>
                      </a:r>
                      <a:r>
                        <a:rPr lang="de-DE" sz="1600" baseline="0" dirty="0">
                          <a:solidFill>
                            <a:srgbClr val="333333"/>
                          </a:solidFill>
                          <a:latin typeface="Calibri Light"/>
                          <a:ea typeface="Verdana" panose="020B0604030504040204" pitchFamily="34" charset="0"/>
                          <a:cs typeface="Verdana" panose="020B0604030504040204" pitchFamily="34" charset="0"/>
                        </a:rPr>
                        <a:t> Rowling</a:t>
                      </a:r>
                    </a:p>
                    <a:p>
                      <a:r>
                        <a:rPr lang="de-DE" sz="1600" baseline="0" dirty="0">
                          <a:solidFill>
                            <a:srgbClr val="333333"/>
                          </a:solidFill>
                          <a:latin typeface="Calibri Light"/>
                          <a:ea typeface="Verdana" panose="020B0604030504040204" pitchFamily="34" charset="0"/>
                          <a:cs typeface="Verdana" panose="020B0604030504040204" pitchFamily="34" charset="0"/>
                        </a:rPr>
                        <a:t>(1965 </a:t>
                      </a:r>
                      <a:r>
                        <a:rPr lang="de-DE" sz="1600" dirty="0">
                          <a:solidFill>
                            <a:srgbClr val="333333"/>
                          </a:solidFill>
                          <a:latin typeface="Calibri Light"/>
                          <a:ea typeface="Verdana" panose="020B0604030504040204" pitchFamily="34" charset="0"/>
                          <a:cs typeface="Verdana" panose="020B0604030504040204" pitchFamily="34" charset="0"/>
                        </a:rPr>
                        <a:t>–</a:t>
                      </a:r>
                      <a:r>
                        <a:rPr lang="de-DE" sz="1600" baseline="0" dirty="0">
                          <a:solidFill>
                            <a:srgbClr val="333333"/>
                          </a:solidFill>
                          <a:latin typeface="Calibri Light"/>
                          <a:ea typeface="Verdana" panose="020B0604030504040204" pitchFamily="34" charset="0"/>
                          <a:cs typeface="Verdana" panose="020B0604030504040204" pitchFamily="34" charset="0"/>
                        </a:rPr>
                        <a:t> )</a:t>
                      </a:r>
                      <a:endParaRPr lang="de-DE" sz="16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en-GB" sz="1600" noProof="0" dirty="0">
                          <a:solidFill>
                            <a:srgbClr val="333333"/>
                          </a:solidFill>
                          <a:latin typeface="Calibri Light"/>
                          <a:ea typeface="Verdana" panose="020B0604030504040204" pitchFamily="34" charset="0"/>
                          <a:cs typeface="Verdana" panose="020B0604030504040204" pitchFamily="34" charset="0"/>
                        </a:rPr>
                        <a:t>J. K. Rowling is the </a:t>
                      </a:r>
                      <a:r>
                        <a:rPr lang="en-GB" sz="1600" b="1" noProof="0" dirty="0">
                          <a:solidFill>
                            <a:srgbClr val="333333"/>
                          </a:solidFill>
                          <a:latin typeface="Calibri Light"/>
                          <a:ea typeface="Verdana" panose="020B0604030504040204" pitchFamily="34" charset="0"/>
                          <a:cs typeface="Verdana" panose="020B0604030504040204" pitchFamily="34" charset="0"/>
                        </a:rPr>
                        <a:t>successful author </a:t>
                      </a:r>
                      <a:r>
                        <a:rPr lang="en-GB" sz="1600" noProof="0" dirty="0">
                          <a:solidFill>
                            <a:srgbClr val="333333"/>
                          </a:solidFill>
                          <a:latin typeface="Calibri Light"/>
                          <a:ea typeface="Verdana" panose="020B0604030504040204" pitchFamily="34" charset="0"/>
                          <a:cs typeface="Verdana" panose="020B0604030504040204" pitchFamily="34" charset="0"/>
                        </a:rPr>
                        <a:t>of the popular "Harry Potter" book series, and she also struggled with severe </a:t>
                      </a:r>
                      <a:r>
                        <a:rPr lang="en-GB" sz="1600" b="1" noProof="0" dirty="0">
                          <a:solidFill>
                            <a:srgbClr val="333333"/>
                          </a:solidFill>
                          <a:latin typeface="Calibri Light"/>
                          <a:ea typeface="Verdana" panose="020B0604030504040204" pitchFamily="34" charset="0"/>
                          <a:cs typeface="Verdana" panose="020B0604030504040204" pitchFamily="34" charset="0"/>
                        </a:rPr>
                        <a:t>depression</a:t>
                      </a:r>
                      <a:r>
                        <a:rPr lang="en-GB" sz="1600" noProof="0" dirty="0">
                          <a:solidFill>
                            <a:srgbClr val="333333"/>
                          </a:solidFill>
                          <a:latin typeface="Calibri Light"/>
                          <a:ea typeface="Verdana" panose="020B0604030504040204" pitchFamily="34" charset="0"/>
                          <a:cs typeface="Verdana" panose="020B0604030504040204" pitchFamily="34" charset="0"/>
                        </a:rPr>
                        <a:t>. She partly dealt with this in the exciting stories of the young wizard. The soul-stealing dementors in her books symbolize the feeling of depression.</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33399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Mentally ill… still valuable?</a:t>
            </a:r>
          </a:p>
        </p:txBody>
      </p:sp>
      <p:sp>
        <p:nvSpPr>
          <p:cNvPr id="3" name="Inhaltsplatzhalter 2"/>
          <p:cNvSpPr>
            <a:spLocks noGrp="1"/>
          </p:cNvSpPr>
          <p:nvPr>
            <p:ph idx="1"/>
          </p:nvPr>
        </p:nvSpPr>
        <p:spPr/>
        <p:txBody>
          <a:bodyPr/>
          <a:lstStyle/>
          <a:p>
            <a:pPr lvl="1">
              <a:spcBef>
                <a:spcPts val="1999"/>
              </a:spcBef>
              <a:spcAft>
                <a:spcPts val="0"/>
              </a:spcAft>
              <a:tabLst>
                <a:tab pos="84138" algn="l"/>
              </a:tabLst>
            </a:pPr>
            <a:r>
              <a:rPr lang="en-GB" sz="2400" dirty="0">
                <a:solidFill>
                  <a:srgbClr val="333333"/>
                </a:solidFill>
                <a:latin typeface="Calibri Light"/>
                <a:ea typeface="Verdana" pitchFamily="34" charset="0"/>
                <a:cs typeface="Verdana" pitchFamily="34" charset="0"/>
              </a:rPr>
              <a:t>Some famous people lead successful lives despite being mentally ill. They write songs or books, play leading roles in films, or simply inspire others with their achievements in sports.</a:t>
            </a:r>
          </a:p>
          <a:p>
            <a:pPr lvl="1">
              <a:spcBef>
                <a:spcPts val="1999"/>
              </a:spcBef>
              <a:spcAft>
                <a:spcPts val="0"/>
              </a:spcAft>
              <a:tabLst>
                <a:tab pos="84138" algn="l"/>
              </a:tabLst>
            </a:pPr>
            <a:r>
              <a:rPr lang="en-GB" sz="2400" dirty="0">
                <a:solidFill>
                  <a:srgbClr val="004992"/>
                </a:solidFill>
                <a:latin typeface="Calibri Light"/>
                <a:ea typeface="Verdana" pitchFamily="34" charset="0"/>
                <a:cs typeface="Verdana" pitchFamily="34" charset="0"/>
              </a:rPr>
              <a:t>Question:</a:t>
            </a:r>
            <a:br>
              <a:rPr lang="en-GB" sz="2400" dirty="0">
                <a:solidFill>
                  <a:srgbClr val="004992"/>
                </a:solidFill>
                <a:latin typeface="Calibri Light"/>
                <a:ea typeface="Verdana" pitchFamily="34" charset="0"/>
                <a:cs typeface="Verdana" pitchFamily="34" charset="0"/>
              </a:rPr>
            </a:br>
            <a:r>
              <a:rPr lang="en-GB" sz="2400" dirty="0">
                <a:solidFill>
                  <a:srgbClr val="004992"/>
                </a:solidFill>
                <a:latin typeface="Calibri Light"/>
                <a:ea typeface="Verdana" pitchFamily="34" charset="0"/>
                <a:cs typeface="Verdana" pitchFamily="34" charset="0"/>
              </a:rPr>
              <a:t>Does their mental illness diminish the value of their work (films, songs, books, etc.)?</a:t>
            </a:r>
          </a:p>
          <a:p>
            <a:pPr lvl="1">
              <a:spcBef>
                <a:spcPts val="1999"/>
              </a:spcBef>
              <a:spcAft>
                <a:spcPts val="0"/>
              </a:spcAft>
              <a:tabLst>
                <a:tab pos="84138" algn="l"/>
              </a:tabLst>
            </a:pPr>
            <a:r>
              <a:rPr lang="en-GB" sz="2400" b="1" dirty="0">
                <a:solidFill>
                  <a:srgbClr val="004992"/>
                </a:solidFill>
                <a:latin typeface="Calibri Light"/>
                <a:ea typeface="Verdana" pitchFamily="34" charset="0"/>
                <a:cs typeface="Verdana" pitchFamily="34" charset="0"/>
              </a:rPr>
              <a:t>				</a:t>
            </a:r>
            <a:r>
              <a:rPr lang="en-GB" sz="2400" b="1" u="sng" dirty="0">
                <a:solidFill>
                  <a:srgbClr val="004992"/>
                </a:solidFill>
                <a:latin typeface="Calibri Light"/>
                <a:ea typeface="Verdana" pitchFamily="34" charset="0"/>
                <a:cs typeface="Verdana" pitchFamily="34" charset="0"/>
              </a:rPr>
              <a:t>NO!</a:t>
            </a:r>
          </a:p>
          <a:p>
            <a:pPr lvl="0" defTabSz="914400" fontAlgn="base"/>
            <a:r>
              <a:rPr lang="en-GB" sz="2400" b="1" dirty="0">
                <a:solidFill>
                  <a:srgbClr val="333333"/>
                </a:solidFill>
                <a:latin typeface="Calibri Light"/>
                <a:ea typeface="ＭＳ Ｐゴシック" charset="0"/>
              </a:rPr>
              <a:t>Their mental illness has no influence on their value!</a:t>
            </a:r>
            <a:endParaRPr lang="en-GB"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10</a:t>
            </a:fld>
            <a:endParaRPr lang="de-DE">
              <a:latin typeface="Calibri Light"/>
            </a:endParaRPr>
          </a:p>
        </p:txBody>
      </p:sp>
      <p:pic>
        <p:nvPicPr>
          <p:cNvPr id="3080" name="Picture 8" descr="Diamant, Brillant, Edelstein, Juwel, Glänzend, Edel"/>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94775" y="5062427"/>
            <a:ext cx="3200400" cy="1795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656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dirty="0">
                <a:latin typeface="Calibri Light"/>
              </a:rPr>
              <a:t>First conclusion</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en-GB" sz="2400" dirty="0">
                <a:solidFill>
                  <a:srgbClr val="333333"/>
                </a:solidFill>
                <a:latin typeface="Calibri Light"/>
                <a:ea typeface="ＭＳ Ｐゴシック"/>
              </a:rPr>
              <a:t>Being mentally ill does not mean you are unable to do meaningful </a:t>
            </a:r>
            <a:br>
              <a:rPr lang="en-GB" sz="2400" dirty="0">
                <a:solidFill>
                  <a:srgbClr val="333333"/>
                </a:solidFill>
                <a:latin typeface="Calibri Light"/>
                <a:ea typeface="ＭＳ Ｐゴシック"/>
              </a:rPr>
            </a:br>
            <a:r>
              <a:rPr lang="en-GB" sz="2400" dirty="0">
                <a:solidFill>
                  <a:srgbClr val="333333"/>
                </a:solidFill>
                <a:latin typeface="Calibri Light"/>
                <a:ea typeface="ＭＳ Ｐゴシック"/>
              </a:rPr>
              <a:t>and valuable things.</a:t>
            </a:r>
          </a:p>
          <a:p>
            <a:pPr marL="342900" indent="-342900">
              <a:buClr>
                <a:srgbClr val="333333"/>
              </a:buClr>
              <a:buFont typeface="WingDings"/>
              <a:buChar char=""/>
            </a:pPr>
            <a:r>
              <a:rPr lang="en-GB" sz="2400" dirty="0">
                <a:solidFill>
                  <a:srgbClr val="333333"/>
                </a:solidFill>
                <a:latin typeface="Calibri Light"/>
                <a:ea typeface="ＭＳ Ｐゴシック"/>
              </a:rPr>
              <a:t>Mental illness can inspire as well as inhibit creativity. </a:t>
            </a:r>
          </a:p>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Some celebrities with mental health problems still manage to be successful at what they do!</a:t>
            </a:r>
          </a:p>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For example, it is not possible to tell from a movie or song whether an actor or singer is mentally ill.</a:t>
            </a:r>
          </a:p>
          <a:p>
            <a:pPr marL="342900" indent="-342900">
              <a:buClr>
                <a:srgbClr val="333333"/>
              </a:buClr>
              <a:buFont typeface="WingDings"/>
              <a:buChar char=""/>
            </a:pPr>
            <a:r>
              <a:rPr lang="en-GB" sz="2400" dirty="0">
                <a:solidFill>
                  <a:srgbClr val="333333"/>
                </a:solidFill>
                <a:latin typeface="+mj-lt"/>
                <a:ea typeface="Verdana" pitchFamily="34" charset="0"/>
                <a:cs typeface="Verdana" pitchFamily="34" charset="0"/>
              </a:rPr>
              <a:t>The same is true of appearances: You cannot tell whether or not someone has a mental problem based on how they look. </a:t>
            </a:r>
            <a:endParaRPr lang="en-GB" sz="2400" b="1" u="sng" dirty="0">
              <a:solidFill>
                <a:srgbClr val="333333"/>
              </a:solidFill>
              <a:latin typeface="+mj-lt"/>
              <a:ea typeface="Verdana" pitchFamily="34" charset="0"/>
              <a:cs typeface="Verdana" pitchFamily="34" charset="0"/>
            </a:endParaRPr>
          </a:p>
          <a:p>
            <a:endParaRPr lang="en-GB"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11</a:t>
            </a:fld>
            <a:endParaRPr lang="de-DE">
              <a:latin typeface="Calibri Light"/>
            </a:endParaRPr>
          </a:p>
        </p:txBody>
      </p:sp>
      <p:pic>
        <p:nvPicPr>
          <p:cNvPr id="7" name="Picture 2" descr="Gelb, Natürliche, Blum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76206" y="836712"/>
            <a:ext cx="3200400" cy="178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72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You are more than your diagnosis! </a:t>
            </a:r>
          </a:p>
        </p:txBody>
      </p:sp>
      <p:sp>
        <p:nvSpPr>
          <p:cNvPr id="3" name="Inhaltsplatzhalter 2"/>
          <p:cNvSpPr>
            <a:spLocks noGrp="1"/>
          </p:cNvSpPr>
          <p:nvPr>
            <p:ph idx="1"/>
          </p:nvPr>
        </p:nvSpPr>
        <p:spPr/>
        <p:txBody>
          <a:bodyPr/>
          <a:lstStyle/>
          <a:p>
            <a:r>
              <a:rPr lang="en-GB" sz="2400" dirty="0">
                <a:solidFill>
                  <a:srgbClr val="333333"/>
                </a:solidFill>
                <a:latin typeface="Calibri Light"/>
                <a:ea typeface="Verdana" panose="020B0604030504040204" pitchFamily="34" charset="0"/>
                <a:cs typeface="Verdana" panose="020B0604030504040204" pitchFamily="34" charset="0"/>
              </a:rPr>
              <a:t>You have values, skills and ideas! Try to keep these in mind and think about how you could develop them even more in your everyday life.</a:t>
            </a:r>
          </a:p>
          <a:p>
            <a:pPr marL="342900" indent="-342900">
              <a:buFont typeface="Arial" panose="020B0604020202020204" pitchFamily="34" charset="0"/>
              <a:buChar char="•"/>
            </a:pPr>
            <a:r>
              <a:rPr lang="en-GB" sz="2400" dirty="0">
                <a:solidFill>
                  <a:srgbClr val="004992"/>
                </a:solidFill>
                <a:latin typeface="Calibri Light"/>
                <a:ea typeface="Verdana" panose="020B0604030504040204" pitchFamily="34" charset="0"/>
                <a:cs typeface="Verdana" panose="020B0604030504040204" pitchFamily="34" charset="0"/>
              </a:rPr>
              <a:t>Where would you like to invest more time and energy?</a:t>
            </a:r>
          </a:p>
          <a:p>
            <a:pPr marL="342900" indent="-342900">
              <a:buFont typeface="Arial" panose="020B0604020202020204" pitchFamily="34" charset="0"/>
              <a:buChar char="•"/>
            </a:pPr>
            <a:r>
              <a:rPr lang="en-GB" sz="2400" dirty="0">
                <a:solidFill>
                  <a:srgbClr val="004992"/>
                </a:solidFill>
                <a:latin typeface="Calibri Light"/>
                <a:ea typeface="Verdana" panose="020B0604030504040204" pitchFamily="34" charset="0"/>
                <a:cs typeface="Verdana" panose="020B0604030504040204" pitchFamily="34" charset="0"/>
              </a:rPr>
              <a:t>What can be fun, meaningful, and boost your self-esteem?</a:t>
            </a:r>
          </a:p>
          <a:p>
            <a:r>
              <a:rPr lang="en-GB" sz="2400" dirty="0">
                <a:solidFill>
                  <a:srgbClr val="333333"/>
                </a:solidFill>
                <a:latin typeface="Calibri Light"/>
                <a:ea typeface="Verdana" panose="020B0604030504040204" pitchFamily="34" charset="0"/>
                <a:cs typeface="Verdana" panose="020B0604030504040204" pitchFamily="34" charset="0"/>
              </a:rPr>
              <a:t>You are all of these things too! Don't allow yourself to be defined by your mental illness and, very importantly, don't let it define you:</a:t>
            </a:r>
          </a:p>
          <a:p>
            <a:r>
              <a:rPr lang="en-GB" sz="2400" b="1" dirty="0">
                <a:solidFill>
                  <a:srgbClr val="333333"/>
                </a:solidFill>
                <a:latin typeface="Calibri Light"/>
                <a:ea typeface="Verdana" panose="020B0604030504040204" pitchFamily="34" charset="0"/>
                <a:cs typeface="Verdana" panose="020B0604030504040204" pitchFamily="34" charset="0"/>
              </a:rPr>
              <a:t>Don't do that to yourself either!</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12</a:t>
            </a:fld>
            <a:endParaRPr lang="de-DE">
              <a:latin typeface="Calibri Light"/>
            </a:endParaRPr>
          </a:p>
        </p:txBody>
      </p:sp>
    </p:spTree>
    <p:extLst>
      <p:ext uri="{BB962C8B-B14F-4D97-AF65-F5344CB8AC3E}">
        <p14:creationId xmlns:p14="http://schemas.microsoft.com/office/powerpoint/2010/main" val="1387820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dirty="0">
                <a:latin typeface="Calibri Light"/>
              </a:rPr>
              <a:t>Exercise</a:t>
            </a:r>
          </a:p>
        </p:txBody>
      </p:sp>
      <p:sp>
        <p:nvSpPr>
          <p:cNvPr id="3" name="Inhaltsplatzhalter 2"/>
          <p:cNvSpPr>
            <a:spLocks noGrp="1"/>
          </p:cNvSpPr>
          <p:nvPr>
            <p:ph idx="1"/>
          </p:nvPr>
        </p:nvSpPr>
        <p:spPr/>
        <p:txBody>
          <a:bodyPr/>
          <a:lstStyle/>
          <a:p>
            <a:r>
              <a:rPr lang="en-GB" sz="2000" dirty="0">
                <a:solidFill>
                  <a:srgbClr val="333333"/>
                </a:solidFill>
                <a:latin typeface="Calibri Light"/>
                <a:ea typeface="Verdana" panose="020B0604030504040204" pitchFamily="34" charset="0"/>
                <a:cs typeface="Verdana" panose="020B0604030504040204" pitchFamily="34" charset="0"/>
              </a:rPr>
              <a:t>Think about the important goals, ideas, or values you have lost sight of that you could pick up again. These can be seemingly small things. Some of these goals may require you to be mentally better, but many other values and goals can be fulfilled or achieved despite or even because of your mental disorder, such as understanding people experiencing psychological distress, which is at times difficult to imagine for people who are not affected.</a:t>
            </a:r>
          </a:p>
          <a:p>
            <a:pPr marL="342900" indent="-342900">
              <a:buFont typeface="Arial" panose="020B0604020202020204" pitchFamily="34" charset="0"/>
              <a:buChar char="•"/>
            </a:pPr>
            <a:r>
              <a:rPr lang="en-GB" sz="2000" dirty="0">
                <a:solidFill>
                  <a:srgbClr val="004992"/>
                </a:solidFill>
                <a:latin typeface="Calibri Light"/>
                <a:ea typeface="Verdana" panose="020B0604030504040204" pitchFamily="34" charset="0"/>
                <a:cs typeface="Verdana" panose="020B0604030504040204" pitchFamily="34" charset="0"/>
              </a:rPr>
              <a:t>What goals, ideas, and values are important to you?</a:t>
            </a:r>
          </a:p>
          <a:p>
            <a:pPr marL="342900" indent="-342900">
              <a:buFont typeface="Arial" panose="020B0604020202020204" pitchFamily="34" charset="0"/>
              <a:buChar char="•"/>
            </a:pPr>
            <a:r>
              <a:rPr lang="en-GB" sz="2000" dirty="0">
                <a:solidFill>
                  <a:srgbClr val="004992"/>
                </a:solidFill>
                <a:latin typeface="Calibri Light"/>
                <a:ea typeface="Verdana" panose="020B0604030504040204" pitchFamily="34" charset="0"/>
                <a:cs typeface="Verdana" panose="020B0604030504040204" pitchFamily="34" charset="0"/>
              </a:rPr>
              <a:t>How can you ensure that these take up more space in your life again?</a:t>
            </a:r>
          </a:p>
          <a:p>
            <a:r>
              <a:rPr lang="en-GB" sz="2000" dirty="0">
                <a:solidFill>
                  <a:srgbClr val="004992"/>
                </a:solidFill>
                <a:latin typeface="Calibri Light"/>
                <a:ea typeface="Verdana" panose="020B0604030504040204" pitchFamily="34" charset="0"/>
                <a:cs typeface="Verdana" panose="020B0604030504040204" pitchFamily="34" charset="0"/>
              </a:rPr>
              <a:t>		</a:t>
            </a:r>
            <a:r>
              <a:rPr lang="en-GB" sz="2000" dirty="0">
                <a:solidFill>
                  <a:srgbClr val="333333"/>
                </a:solidFill>
                <a:latin typeface="Calibri Light"/>
                <a:ea typeface="Verdana" panose="020B0604030504040204" pitchFamily="34" charset="0"/>
                <a:cs typeface="Verdana" panose="020B0604030504040204" pitchFamily="34" charset="0"/>
              </a:rPr>
              <a:t>Would you like to share this with the group?</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13</a:t>
            </a:fld>
            <a:endParaRPr lang="de-DE">
              <a:latin typeface="Calibri Light"/>
            </a:endParaRPr>
          </a:p>
        </p:txBody>
      </p:sp>
      <p:pic>
        <p:nvPicPr>
          <p:cNvPr id="7" name="Grafik 6" descr="Ein Bild, das drinnen, Gerät, Stein enthält.&#10;&#10;Automatisch generierte Beschreibung">
            <a:extLst>
              <a:ext uri="{FF2B5EF4-FFF2-40B4-BE49-F238E27FC236}">
                <a16:creationId xmlns:a16="http://schemas.microsoft.com/office/drawing/2014/main" id="{CB01D40E-E0CD-4AD4-B474-B3A5D94BD9CC}"/>
              </a:ext>
            </a:extLst>
          </p:cNvPr>
          <p:cNvPicPr>
            <a:picLocks noChangeAspect="1"/>
          </p:cNvPicPr>
          <p:nvPr/>
        </p:nvPicPr>
        <p:blipFill rotWithShape="1">
          <a:blip r:embed="rId3"/>
          <a:srcRect l="1099" t="19558" r="35601" b="17050"/>
          <a:stretch/>
        </p:blipFill>
        <p:spPr>
          <a:xfrm>
            <a:off x="9647655" y="5157192"/>
            <a:ext cx="2547520" cy="1700808"/>
          </a:xfrm>
          <a:prstGeom prst="rect">
            <a:avLst/>
          </a:prstGeom>
        </p:spPr>
      </p:pic>
    </p:spTree>
    <p:extLst>
      <p:ext uri="{BB962C8B-B14F-4D97-AF65-F5344CB8AC3E}">
        <p14:creationId xmlns:p14="http://schemas.microsoft.com/office/powerpoint/2010/main" val="1005505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GB" sz="3600" dirty="0">
                <a:latin typeface="Calibri Light"/>
              </a:rPr>
              <a:t>Example: What could I pay more attention to? What is important to me?</a:t>
            </a:r>
          </a:p>
        </p:txBody>
      </p:sp>
      <p:sp>
        <p:nvSpPr>
          <p:cNvPr id="3" name="Footer Placeholder 2"/>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14</a:t>
            </a:fld>
            <a:endParaRPr lang="de-DE">
              <a:latin typeface="Calibri Light"/>
            </a:endParaRPr>
          </a:p>
        </p:txBody>
      </p:sp>
      <p:graphicFrame>
        <p:nvGraphicFramePr>
          <p:cNvPr id="6" name="Table 5"/>
          <p:cNvGraphicFramePr>
            <a:graphicFrameLocks noGrp="1"/>
          </p:cNvGraphicFramePr>
          <p:nvPr>
            <p:extLst>
              <p:ext uri="{D42A27DB-BD31-4B8C-83A1-F6EECF244321}">
                <p14:modId xmlns:p14="http://schemas.microsoft.com/office/powerpoint/2010/main" val="2614723577"/>
              </p:ext>
            </p:extLst>
          </p:nvPr>
        </p:nvGraphicFramePr>
        <p:xfrm>
          <a:off x="336947" y="2143884"/>
          <a:ext cx="10801201" cy="4419600"/>
        </p:xfrm>
        <a:graphic>
          <a:graphicData uri="http://schemas.openxmlformats.org/drawingml/2006/table">
            <a:tbl>
              <a:tblPr firstRow="1" bandRow="1">
                <a:tableStyleId>{21E4AEA4-8DFA-4A89-87EB-49C32662AFE0}</a:tableStyleId>
              </a:tblPr>
              <a:tblGrid>
                <a:gridCol w="2160240">
                  <a:extLst>
                    <a:ext uri="{9D8B030D-6E8A-4147-A177-3AD203B41FA5}">
                      <a16:colId xmlns:a16="http://schemas.microsoft.com/office/drawing/2014/main" val="20000"/>
                    </a:ext>
                  </a:extLst>
                </a:gridCol>
                <a:gridCol w="2858198">
                  <a:extLst>
                    <a:ext uri="{9D8B030D-6E8A-4147-A177-3AD203B41FA5}">
                      <a16:colId xmlns:a16="http://schemas.microsoft.com/office/drawing/2014/main" val="20001"/>
                    </a:ext>
                  </a:extLst>
                </a:gridCol>
                <a:gridCol w="2721865">
                  <a:extLst>
                    <a:ext uri="{9D8B030D-6E8A-4147-A177-3AD203B41FA5}">
                      <a16:colId xmlns:a16="http://schemas.microsoft.com/office/drawing/2014/main" val="20002"/>
                    </a:ext>
                  </a:extLst>
                </a:gridCol>
                <a:gridCol w="3060898">
                  <a:extLst>
                    <a:ext uri="{9D8B030D-6E8A-4147-A177-3AD203B41FA5}">
                      <a16:colId xmlns:a16="http://schemas.microsoft.com/office/drawing/2014/main" val="20004"/>
                    </a:ext>
                  </a:extLst>
                </a:gridCol>
              </a:tblGrid>
              <a:tr h="493028">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en-GB" sz="1800" b="0" noProof="0" dirty="0">
                          <a:solidFill>
                            <a:srgbClr val="000000"/>
                          </a:solidFill>
                          <a:latin typeface="Calibri Light"/>
                          <a:ea typeface="Verdana" panose="020B0604030504040204" pitchFamily="34" charset="0"/>
                          <a:cs typeface="Verdana" panose="020B0604030504040204" pitchFamily="34" charset="0"/>
                        </a:rPr>
                        <a:t>(1) Areas of life/values</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en-GB" sz="1800" b="0" noProof="0">
                          <a:solidFill>
                            <a:srgbClr val="000000"/>
                          </a:solidFill>
                          <a:latin typeface="Calibri Light"/>
                          <a:ea typeface="Verdana" panose="020B0604030504040204" pitchFamily="34" charset="0"/>
                          <a:cs typeface="Verdana" panose="020B0604030504040204" pitchFamily="34" charset="0"/>
                        </a:rPr>
                        <a:t>(2) Current status</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en-GB" sz="1800" b="0" noProof="0">
                          <a:solidFill>
                            <a:srgbClr val="000000"/>
                          </a:solidFill>
                          <a:latin typeface="Calibri Light"/>
                          <a:ea typeface="Verdana" panose="020B0604030504040204" pitchFamily="34" charset="0"/>
                          <a:cs typeface="Verdana" panose="020B0604030504040204" pitchFamily="34" charset="0"/>
                        </a:rPr>
                        <a:t>(3) Goal</a:t>
                      </a: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en-GB" sz="1800" b="0" noProof="0">
                          <a:solidFill>
                            <a:srgbClr val="000000"/>
                          </a:solidFill>
                          <a:latin typeface="Calibri Light"/>
                          <a:ea typeface="Verdana" panose="020B0604030504040204" pitchFamily="34" charset="0"/>
                          <a:cs typeface="Verdana" panose="020B0604030504040204" pitchFamily="34" charset="0"/>
                        </a:rPr>
                        <a:t>(4)</a:t>
                      </a:r>
                      <a:r>
                        <a:rPr lang="en-GB" sz="1800" b="0" baseline="0" noProof="0">
                          <a:solidFill>
                            <a:srgbClr val="000000"/>
                          </a:solidFill>
                          <a:latin typeface="Calibri Light"/>
                          <a:ea typeface="Verdana" panose="020B0604030504040204" pitchFamily="34" charset="0"/>
                          <a:cs typeface="Verdana" panose="020B0604030504040204" pitchFamily="34" charset="0"/>
                        </a:rPr>
                        <a:t> Plan </a:t>
                      </a:r>
                      <a:r>
                        <a:rPr lang="en-GB" sz="1800" b="0" noProof="0">
                          <a:solidFill>
                            <a:srgbClr val="000000"/>
                          </a:solidFill>
                          <a:latin typeface="Calibri Light"/>
                          <a:ea typeface="Verdana" panose="020B0604030504040204" pitchFamily="34" charset="0"/>
                          <a:cs typeface="Verdana" panose="020B0604030504040204" pitchFamily="34" charset="0"/>
                        </a:rPr>
                        <a:t>to meet goal </a:t>
                      </a: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algn="l"/>
                      <a:r>
                        <a:rPr lang="en-GB" sz="1400" kern="1200" noProof="0">
                          <a:solidFill>
                            <a:schemeClr val="dk1"/>
                          </a:solidFill>
                          <a:effectLst/>
                          <a:latin typeface="+mn-lt"/>
                          <a:ea typeface="+mn-ea"/>
                          <a:cs typeface="+mn-cs"/>
                        </a:rPr>
                        <a:t>What areas of life and values are important to me?</a:t>
                      </a: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a:r>
                        <a:rPr lang="en-GB" sz="1400" kern="1200" noProof="0">
                          <a:solidFill>
                            <a:schemeClr val="dk1"/>
                          </a:solidFill>
                          <a:effectLst/>
                          <a:latin typeface="+mn-lt"/>
                          <a:ea typeface="+mn-ea"/>
                          <a:cs typeface="+mn-cs"/>
                        </a:rPr>
                        <a:t>How much am I currently aligning my life with this value? 1 (not observed) – 5 (central)</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l"/>
                      <a:r>
                        <a:rPr lang="en-GB" sz="1400" kern="1200" noProof="0" dirty="0">
                          <a:solidFill>
                            <a:schemeClr val="dk1"/>
                          </a:solidFill>
                          <a:effectLst/>
                          <a:latin typeface="+mn-lt"/>
                          <a:ea typeface="+mn-ea"/>
                          <a:cs typeface="+mn-cs"/>
                        </a:rPr>
                        <a:t>What would it look like if I based my behaviour on this value?</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l"/>
                      <a:r>
                        <a:rPr lang="en-GB" sz="1400" kern="1200" noProof="0">
                          <a:solidFill>
                            <a:schemeClr val="dk1"/>
                          </a:solidFill>
                          <a:effectLst/>
                          <a:latin typeface="+mn-lt"/>
                          <a:ea typeface="+mn-ea"/>
                          <a:cs typeface="+mn-cs"/>
                        </a:rPr>
                        <a:t>What could I change to help me move closer to my goal (start with small steps)? </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97280">
                <a:tc>
                  <a:txBody>
                    <a:bodyPr/>
                    <a:lstStyle/>
                    <a:p>
                      <a:pPr algn="l"/>
                      <a:r>
                        <a:rPr lang="en-GB" sz="1400" b="0" u="none" noProof="0">
                          <a:solidFill>
                            <a:srgbClr val="333333"/>
                          </a:solidFill>
                          <a:latin typeface="Calibri Light"/>
                          <a:ea typeface="Verdana" panose="020B0604030504040204" pitchFamily="34" charset="0"/>
                          <a:cs typeface="Verdana" panose="020B0604030504040204" pitchFamily="34" charset="0"/>
                        </a:rPr>
                        <a:t>Respecting nature</a:t>
                      </a: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r>
                        <a:rPr lang="en-GB" sz="1400" noProof="0">
                          <a:solidFill>
                            <a:srgbClr val="333333"/>
                          </a:solidFill>
                          <a:latin typeface="Calibri Light"/>
                          <a:ea typeface="Verdana" panose="020B0604030504040204" pitchFamily="34" charset="0"/>
                          <a:cs typeface="Verdana" panose="020B0604030504040204" pitchFamily="34" charset="0"/>
                        </a:rPr>
                        <a:t>2</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en-GB" sz="1400" noProof="0">
                          <a:solidFill>
                            <a:srgbClr val="333333"/>
                          </a:solidFill>
                          <a:latin typeface="Calibri Light"/>
                          <a:ea typeface="Verdana" panose="020B0604030504040204" pitchFamily="34" charset="0"/>
                          <a:cs typeface="Verdana" panose="020B0604030504040204" pitchFamily="34" charset="0"/>
                        </a:rPr>
                        <a:t>Eat less meat; buy more organic food; prefer products with less packaging</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en-GB" sz="1400" noProof="0">
                          <a:solidFill>
                            <a:srgbClr val="333333"/>
                          </a:solidFill>
                          <a:latin typeface="Calibri Light"/>
                          <a:ea typeface="Verdana" panose="020B0604030504040204" pitchFamily="34" charset="0"/>
                          <a:cs typeface="Verdana" panose="020B0604030504040204" pitchFamily="34" charset="0"/>
                        </a:rPr>
                        <a:t>Separate waste better; use a reusable shopping bag (jute bag)</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56696">
                <a:tc>
                  <a:txBody>
                    <a:bodyPr/>
                    <a:lstStyle/>
                    <a:p>
                      <a:pPr algn="l"/>
                      <a:r>
                        <a:rPr lang="en-GB" sz="1400" noProof="0">
                          <a:solidFill>
                            <a:srgbClr val="333333"/>
                          </a:solidFill>
                          <a:latin typeface="Calibri Light"/>
                          <a:ea typeface="Verdana" panose="020B0604030504040204" pitchFamily="34" charset="0"/>
                          <a:cs typeface="Verdana" panose="020B0604030504040204" pitchFamily="34" charset="0"/>
                        </a:rPr>
                        <a:t>Kindness towards others but also self-care</a:t>
                      </a: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r>
                        <a:rPr lang="en-GB" sz="1400" noProof="0" dirty="0">
                          <a:solidFill>
                            <a:srgbClr val="333333"/>
                          </a:solidFill>
                          <a:latin typeface="Calibri Light"/>
                          <a:ea typeface="Verdana" panose="020B0604030504040204" pitchFamily="34" charset="0"/>
                          <a:cs typeface="Verdana" panose="020B0604030504040204" pitchFamily="34" charset="0"/>
                        </a:rPr>
                        <a:t>3</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kern="1200" noProof="0" dirty="0">
                          <a:solidFill>
                            <a:schemeClr val="dk1"/>
                          </a:solidFill>
                          <a:effectLst/>
                          <a:latin typeface="+mj-lt"/>
                          <a:ea typeface="+mn-ea"/>
                          <a:cs typeface="+mn-cs"/>
                        </a:rPr>
                        <a:t>Actively helping neighbours; sympathising with those experiencing injustice in the world; assuming the best in others and myself; giving advice and comforting those affected with mental illness in internet forums</a:t>
                      </a:r>
                      <a:endParaRPr lang="en-GB" sz="1400" noProof="0" dirty="0">
                        <a:solidFill>
                          <a:srgbClr val="333333"/>
                        </a:solidFill>
                        <a:latin typeface="+mj-lt"/>
                        <a:ea typeface="Verdana" panose="020B0604030504040204" pitchFamily="34" charset="0"/>
                        <a:cs typeface="Verdana" panose="020B0604030504040204" pitchFamily="34" charset="0"/>
                      </a:endParaRP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kern="1200" noProof="0" dirty="0">
                          <a:solidFill>
                            <a:schemeClr val="dk1"/>
                          </a:solidFill>
                          <a:effectLst/>
                          <a:latin typeface="+mj-lt"/>
                          <a:ea typeface="+mn-ea"/>
                          <a:cs typeface="+mn-cs"/>
                        </a:rPr>
                        <a:t>I notice that I pay more attention to the well-being of others than to my own, so I want to try to praise myself more and do something good for myself</a:t>
                      </a:r>
                      <a:endParaRPr lang="en-GB" sz="1400" noProof="0" dirty="0">
                        <a:solidFill>
                          <a:srgbClr val="333333"/>
                        </a:solidFill>
                        <a:latin typeface="+mj-lt"/>
                        <a:ea typeface="Verdana" panose="020B0604030504040204" pitchFamily="34" charset="0"/>
                        <a:cs typeface="Verdana" panose="020B0604030504040204" pitchFamily="34" charset="0"/>
                      </a:endParaRP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19460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Homework</a:t>
            </a:r>
          </a:p>
        </p:txBody>
      </p:sp>
      <p:sp>
        <p:nvSpPr>
          <p:cNvPr id="3" name="Inhaltsplatzhalter 2"/>
          <p:cNvSpPr>
            <a:spLocks noGrp="1"/>
          </p:cNvSpPr>
          <p:nvPr>
            <p:ph idx="1"/>
          </p:nvPr>
        </p:nvSpPr>
        <p:spPr>
          <a:xfrm>
            <a:off x="408955" y="2204864"/>
            <a:ext cx="11340000" cy="4248000"/>
          </a:xfrm>
        </p:spPr>
        <p:txBody>
          <a:bodyPr/>
          <a:lstStyle/>
          <a:p>
            <a:pPr algn="ctr"/>
            <a:r>
              <a:rPr lang="en-GB" sz="2400">
                <a:solidFill>
                  <a:srgbClr val="333333"/>
                </a:solidFill>
                <a:latin typeface="Calibri Light"/>
                <a:ea typeface="Verdana" panose="020B0604030504040204" pitchFamily="34" charset="0"/>
                <a:cs typeface="Verdana" panose="020B0604030504040204" pitchFamily="34" charset="0"/>
              </a:rPr>
              <a:t>In your follow-up booklet, you will find a table in which you can enter your personal values, ideas, and goals!</a:t>
            </a:r>
            <a:endParaRPr lang="en-GB" sz="2400">
              <a:solidFill>
                <a:srgbClr val="333333"/>
              </a:solidFill>
              <a:latin typeface="Calibri Light"/>
            </a:endParaRPr>
          </a:p>
          <a:p>
            <a:pPr algn="ctr"/>
            <a:endParaRPr lang="en-GB"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15</a:t>
            </a:fld>
            <a:endParaRPr lang="de-DE">
              <a:latin typeface="Calibri Light"/>
            </a:endParaRPr>
          </a:p>
        </p:txBody>
      </p:sp>
      <p:pic>
        <p:nvPicPr>
          <p:cNvPr id="7" name="Grafik 6" descr="Ein Bild, das drinnen, Gerät, Stein enthält.&#10;&#10;Automatisch generierte Beschreibung">
            <a:extLst>
              <a:ext uri="{FF2B5EF4-FFF2-40B4-BE49-F238E27FC236}">
                <a16:creationId xmlns:a16="http://schemas.microsoft.com/office/drawing/2014/main" id="{9AD5DCC7-ABA2-4B66-A1C1-7FD690E6E9FB}"/>
              </a:ext>
            </a:extLst>
          </p:cNvPr>
          <p:cNvPicPr>
            <a:picLocks noChangeAspect="1"/>
          </p:cNvPicPr>
          <p:nvPr/>
        </p:nvPicPr>
        <p:blipFill rotWithShape="1">
          <a:blip r:embed="rId2"/>
          <a:srcRect l="1099" t="19558" r="35601" b="17050"/>
          <a:stretch/>
        </p:blipFill>
        <p:spPr>
          <a:xfrm>
            <a:off x="9647655" y="5157192"/>
            <a:ext cx="2547520" cy="1700808"/>
          </a:xfrm>
          <a:prstGeom prst="rect">
            <a:avLst/>
          </a:prstGeom>
        </p:spPr>
      </p:pic>
    </p:spTree>
    <p:extLst>
      <p:ext uri="{BB962C8B-B14F-4D97-AF65-F5344CB8AC3E}">
        <p14:creationId xmlns:p14="http://schemas.microsoft.com/office/powerpoint/2010/main" val="2215280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latin typeface="Calibri Light"/>
              </a:rPr>
              <a:t>Is it “normal” to have mental problems?</a:t>
            </a:r>
            <a:endParaRPr lang="en-US" sz="3600" dirty="0"/>
          </a:p>
        </p:txBody>
      </p:sp>
      <p:sp>
        <p:nvSpPr>
          <p:cNvPr id="4" name="Content Placeholder 3"/>
          <p:cNvSpPr>
            <a:spLocks noGrp="1"/>
          </p:cNvSpPr>
          <p:nvPr>
            <p:ph idx="1"/>
          </p:nvPr>
        </p:nvSpPr>
        <p:spPr/>
        <p:txBody>
          <a:bodyPr/>
          <a:lstStyle/>
          <a:p>
            <a:pPr lvl="0" algn="ctr" defTabSz="914400" eaLnBrk="0" fontAlgn="base" hangingPunct="0">
              <a:buClr>
                <a:srgbClr val="006699"/>
              </a:buClr>
              <a:tabLst>
                <a:tab pos="84138" algn="l"/>
              </a:tabLst>
              <a:defRPr/>
            </a:pPr>
            <a:r>
              <a:rPr lang="en-GB" sz="2400" dirty="0">
                <a:solidFill>
                  <a:srgbClr val="004992"/>
                </a:solidFill>
                <a:latin typeface="Calibri Light"/>
                <a:ea typeface="ＭＳ Ｐゴシック" charset="0"/>
              </a:rPr>
              <a:t>How many people are mentally ill?</a:t>
            </a:r>
          </a:p>
          <a:p>
            <a:pPr lvl="0" algn="ctr" defTabSz="914377"/>
            <a:r>
              <a:rPr lang="en-GB" sz="2400" dirty="0">
                <a:solidFill>
                  <a:srgbClr val="333333"/>
                </a:solidFill>
                <a:latin typeface="Calibri Light"/>
                <a:ea typeface="+mj-ea"/>
                <a:cs typeface="+mj-cs"/>
              </a:rPr>
              <a:t>What do you think?</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16</a:t>
            </a:fld>
            <a:endParaRPr lang="de-DE">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dirty="0">
                <a:latin typeface="Calibri Light"/>
              </a:rPr>
              <a:t>Is it “normal” to have mental problems?</a:t>
            </a:r>
          </a:p>
        </p:txBody>
      </p:sp>
      <p:sp>
        <p:nvSpPr>
          <p:cNvPr id="6" name="Content Placeholder 5"/>
          <p:cNvSpPr>
            <a:spLocks noGrp="1"/>
          </p:cNvSpPr>
          <p:nvPr>
            <p:ph idx="1"/>
          </p:nvPr>
        </p:nvSpPr>
        <p:spPr/>
        <p:txBody>
          <a:bodyPr/>
          <a:lstStyle/>
          <a:p>
            <a:pPr lvl="0" defTabSz="914400" eaLnBrk="0" fontAlgn="base" hangingPunct="0">
              <a:buClr>
                <a:srgbClr val="006699"/>
              </a:buClr>
              <a:tabLst>
                <a:tab pos="84138" algn="l"/>
              </a:tabLst>
              <a:defRPr/>
            </a:pPr>
            <a:r>
              <a:rPr lang="en-GB" sz="2400" kern="0" dirty="0">
                <a:solidFill>
                  <a:srgbClr val="004992"/>
                </a:solidFill>
                <a:latin typeface="Calibri Light"/>
                <a:ea typeface="Verdana" pitchFamily="34" charset="0"/>
                <a:cs typeface="Verdana" pitchFamily="34" charset="0"/>
              </a:rPr>
              <a:t>How many people are mentally ill?</a:t>
            </a:r>
          </a:p>
          <a:p>
            <a:pPr lvl="0" defTabSz="914400" eaLnBrk="0" fontAlgn="base" hangingPunct="0">
              <a:buClr>
                <a:srgbClr val="006699"/>
              </a:buClr>
              <a:tabLst>
                <a:tab pos="84138" algn="l"/>
              </a:tabLst>
              <a:defRPr/>
            </a:pPr>
            <a:r>
              <a:rPr lang="en-GB" sz="2400" dirty="0">
                <a:solidFill>
                  <a:srgbClr val="333333"/>
                </a:solidFill>
                <a:latin typeface="Calibri Light"/>
                <a:ea typeface="Verdana" pitchFamily="34" charset="0"/>
                <a:cs typeface="Verdana" pitchFamily="34" charset="0"/>
              </a:rPr>
              <a:t>A representative study* using </a:t>
            </a:r>
            <a:r>
              <a:rPr lang="en-GB" sz="2400" kern="0" dirty="0">
                <a:solidFill>
                  <a:srgbClr val="004992"/>
                </a:solidFill>
                <a:latin typeface="Calibri Light"/>
                <a:ea typeface="Verdana" pitchFamily="34" charset="0"/>
                <a:cs typeface="Verdana" pitchFamily="34" charset="0"/>
              </a:rPr>
              <a:t>data from Germany </a:t>
            </a:r>
            <a:r>
              <a:rPr lang="en-GB" sz="2400" dirty="0">
                <a:solidFill>
                  <a:srgbClr val="333333"/>
                </a:solidFill>
                <a:latin typeface="Calibri Light"/>
                <a:ea typeface="Verdana" pitchFamily="34" charset="0"/>
                <a:cs typeface="Verdana" pitchFamily="34" charset="0"/>
              </a:rPr>
              <a:t>found the following:</a:t>
            </a:r>
          </a:p>
          <a:p>
            <a:pPr lvl="0" defTabSz="914400" eaLnBrk="0" fontAlgn="base" hangingPunct="0">
              <a:buClr>
                <a:srgbClr val="006699"/>
              </a:buClr>
              <a:tabLst>
                <a:tab pos="84138" algn="l"/>
              </a:tabLst>
              <a:defRPr/>
            </a:pPr>
            <a:endParaRPr lang="en-GB"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defRPr/>
            </a:pPr>
            <a:endParaRPr lang="en-GB"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defRPr/>
            </a:pPr>
            <a:endParaRPr lang="en-GB" sz="2400" kern="0" dirty="0">
              <a:solidFill>
                <a:srgbClr val="333333"/>
              </a:solidFill>
              <a:latin typeface="Calibri Light"/>
              <a:ea typeface="Verdana" pitchFamily="34" charset="0"/>
              <a:cs typeface="Verdana" pitchFamily="34" charset="0"/>
            </a:endParaRPr>
          </a:p>
          <a:p>
            <a:pPr>
              <a:lnSpc>
                <a:spcPct val="105000"/>
              </a:lnSpc>
              <a:spcBef>
                <a:spcPts val="1999"/>
              </a:spcBef>
            </a:pPr>
            <a:r>
              <a:rPr lang="en-GB" sz="2400" dirty="0">
                <a:solidFill>
                  <a:srgbClr val="333333"/>
                </a:solidFill>
                <a:latin typeface="Calibri Light"/>
              </a:rPr>
              <a:t>If you consider people who suffer from individual symptoms of mental disorders without showing the full picture, the numbers are much higher.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Calibri Light"/>
              </a:rPr>
              <a:pPr/>
              <a:t>17</a:t>
            </a:fld>
            <a:endParaRPr lang="de-DE">
              <a:latin typeface="Calibri Light"/>
            </a:endParaRPr>
          </a:p>
        </p:txBody>
      </p:sp>
      <p:graphicFrame>
        <p:nvGraphicFramePr>
          <p:cNvPr id="5" name="Tabelle 4"/>
          <p:cNvGraphicFramePr>
            <a:graphicFrameLocks noGrp="1"/>
          </p:cNvGraphicFramePr>
          <p:nvPr>
            <p:extLst>
              <p:ext uri="{D42A27DB-BD31-4B8C-83A1-F6EECF244321}">
                <p14:modId xmlns:p14="http://schemas.microsoft.com/office/powerpoint/2010/main" val="925544057"/>
              </p:ext>
            </p:extLst>
          </p:nvPr>
        </p:nvGraphicFramePr>
        <p:xfrm>
          <a:off x="408955" y="3356992"/>
          <a:ext cx="11376000" cy="1828800"/>
        </p:xfrm>
        <a:graphic>
          <a:graphicData uri="http://schemas.openxmlformats.org/drawingml/2006/table">
            <a:tbl>
              <a:tblPr firstRow="1" bandRow="1">
                <a:tableStyleId>{21E4AEA4-8DFA-4A89-87EB-49C32662AFE0}</a:tableStyleId>
              </a:tblPr>
              <a:tblGrid>
                <a:gridCol w="9988069">
                  <a:extLst>
                    <a:ext uri="{9D8B030D-6E8A-4147-A177-3AD203B41FA5}">
                      <a16:colId xmlns:a16="http://schemas.microsoft.com/office/drawing/2014/main" val="20000"/>
                    </a:ext>
                  </a:extLst>
                </a:gridCol>
                <a:gridCol w="1387931">
                  <a:extLst>
                    <a:ext uri="{9D8B030D-6E8A-4147-A177-3AD203B41FA5}">
                      <a16:colId xmlns:a16="http://schemas.microsoft.com/office/drawing/2014/main" val="20001"/>
                    </a:ext>
                  </a:extLst>
                </a:gridCol>
              </a:tblGrid>
              <a:tr h="0">
                <a:tc>
                  <a:txBody>
                    <a:bodyPr/>
                    <a:lstStyle/>
                    <a:p>
                      <a:r>
                        <a:rPr lang="en-US" sz="1800" b="0" dirty="0">
                          <a:solidFill>
                            <a:srgbClr val="333333"/>
                          </a:solidFill>
                          <a:latin typeface="Calibri Light"/>
                          <a:ea typeface="Verdana" pitchFamily="34" charset="0"/>
                          <a:cs typeface="Verdana" pitchFamily="34" charset="0"/>
                        </a:rPr>
                        <a:t>Proportion of the people, who were mentally ill within the last year</a:t>
                      </a:r>
                      <a:endParaRPr lang="de-DE" sz="1800" b="0" dirty="0">
                        <a:solidFill>
                          <a:srgbClr val="333333"/>
                        </a:solidFill>
                        <a:latin typeface="Calibri Light"/>
                        <a:ea typeface="Verdana" pitchFamily="34" charset="0"/>
                        <a:cs typeface="Verdana"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de-DE" sz="1800" b="0" dirty="0">
                          <a:solidFill>
                            <a:srgbClr val="333333"/>
                          </a:solidFill>
                          <a:latin typeface="Calibri Light"/>
                          <a:ea typeface="Verdana" panose="020B0604030504040204" pitchFamily="34" charset="0"/>
                          <a:cs typeface="Verdana" panose="020B0604030504040204" pitchFamily="34" charset="0"/>
                        </a:rPr>
                        <a:t>27.7%</a:t>
                      </a:r>
                    </a:p>
                  </a:txBody>
                  <a:tcPr marL="121952" marR="121952" anchor="ct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0">
                <a:tc>
                  <a:txBody>
                    <a:bodyPr/>
                    <a:lstStyle/>
                    <a:p>
                      <a:r>
                        <a:rPr lang="en-US" sz="1800" b="0" dirty="0">
                          <a:solidFill>
                            <a:srgbClr val="333333"/>
                          </a:solidFill>
                          <a:latin typeface="Calibri Light"/>
                          <a:ea typeface="Verdana" pitchFamily="34" charset="0"/>
                          <a:cs typeface="Verdana" pitchFamily="34" charset="0"/>
                        </a:rPr>
                        <a:t>Anxiety disorders (the most common mental disorder, e.g., social phobia)</a:t>
                      </a:r>
                      <a:endParaRPr lang="de-DE" sz="1800" b="0" dirty="0">
                        <a:solidFill>
                          <a:srgbClr val="333333"/>
                        </a:solidFill>
                        <a:latin typeface="Calibri Light"/>
                        <a:ea typeface="Verdana" pitchFamily="34" charset="0"/>
                        <a:cs typeface="Verdana"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b="0" i="0" u="none" strike="noStrike" kern="1200" baseline="0" dirty="0">
                          <a:solidFill>
                            <a:srgbClr val="333333"/>
                          </a:solidFill>
                          <a:latin typeface="Calibri Light"/>
                          <a:ea typeface="Verdana" panose="020B0604030504040204" pitchFamily="34" charset="0"/>
                          <a:cs typeface="Verdana" panose="020B0604030504040204" pitchFamily="34" charset="0"/>
                        </a:rPr>
                        <a:t>15.3%</a:t>
                      </a:r>
                    </a:p>
                  </a:txBody>
                  <a:tcPr marL="121952" marR="121952" anchor="ct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0">
                <a:tc>
                  <a:txBody>
                    <a:bodyPr/>
                    <a:lstStyle/>
                    <a:p>
                      <a:r>
                        <a:rPr lang="de-DE" sz="1800" b="0" dirty="0">
                          <a:solidFill>
                            <a:srgbClr val="333333"/>
                          </a:solidFill>
                          <a:latin typeface="Calibri Light"/>
                          <a:ea typeface="Verdana" pitchFamily="34" charset="0"/>
                          <a:cs typeface="Verdana" pitchFamily="34" charset="0"/>
                        </a:rPr>
                        <a:t>Affective disorders (e.g., depression)</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9.3%</a:t>
                      </a:r>
                    </a:p>
                  </a:txBody>
                  <a:tcPr marL="121952" marR="121952" anchor="ct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0">
                <a:tc>
                  <a:txBody>
                    <a:bodyPr/>
                    <a:lstStyle/>
                    <a:p>
                      <a:r>
                        <a:rPr lang="de-DE" sz="1800" b="0" dirty="0">
                          <a:solidFill>
                            <a:srgbClr val="333333"/>
                          </a:solidFill>
                          <a:latin typeface="Calibri Light"/>
                          <a:ea typeface="Verdana" pitchFamily="34" charset="0"/>
                          <a:cs typeface="Verdana" pitchFamily="34" charset="0"/>
                        </a:rPr>
                        <a:t>Psychosis (all forms of psychosis, e.g., schizophrenia)</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algn="ctr"/>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2.6%</a:t>
                      </a:r>
                    </a:p>
                  </a:txBody>
                  <a:tcPr marL="121952" marR="121952" anchor="ct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r h="0">
                <a:tc>
                  <a:txBody>
                    <a:bodyPr/>
                    <a:lstStyle/>
                    <a:p>
                      <a:r>
                        <a:rPr lang="en-US" sz="1800" b="0" dirty="0">
                          <a:solidFill>
                            <a:srgbClr val="333333"/>
                          </a:solidFill>
                          <a:latin typeface="Calibri Light"/>
                          <a:ea typeface="Verdana" pitchFamily="34" charset="0"/>
                          <a:cs typeface="Verdana" pitchFamily="34" charset="0"/>
                        </a:rPr>
                        <a:t>Percentage of subgroup who were diagnosed with multiple mental disorders in this timeframe</a:t>
                      </a:r>
                      <a:endParaRPr lang="de-DE" sz="1800" b="0" dirty="0">
                        <a:solidFill>
                          <a:srgbClr val="333333"/>
                        </a:solidFill>
                        <a:latin typeface="Calibri Light"/>
                        <a:ea typeface="Verdana" pitchFamily="34" charset="0"/>
                        <a:cs typeface="Verdana"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44%</a:t>
                      </a:r>
                    </a:p>
                  </a:txBody>
                  <a:tcPr marL="121952" marR="121952" anchor="ct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9" name="Text Box 38">
            <a:extLst>
              <a:ext uri="{FF2B5EF4-FFF2-40B4-BE49-F238E27FC236}">
                <a16:creationId xmlns:a16="http://schemas.microsoft.com/office/drawing/2014/main" id="{490DFA08-E886-1820-A5BB-B9880ED0DF88}"/>
              </a:ext>
            </a:extLst>
          </p:cNvPr>
          <p:cNvSpPr txBox="1">
            <a:spLocks noChangeArrowheads="1"/>
          </p:cNvSpPr>
          <p:nvPr/>
        </p:nvSpPr>
        <p:spPr bwMode="auto">
          <a:xfrm>
            <a:off x="408955" y="6541205"/>
            <a:ext cx="11376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a:spcBef>
                <a:spcPct val="50000"/>
              </a:spcBef>
            </a:pPr>
            <a:r>
              <a:rPr lang="de-DE" altLang="en-US" sz="1000" dirty="0">
                <a:latin typeface="+mn-lt"/>
              </a:rPr>
              <a:t>* Quelle: </a:t>
            </a:r>
            <a:r>
              <a:rPr lang="de-DE" sz="1000" b="0" i="0" strike="noStrike" dirty="0">
                <a:solidFill>
                  <a:srgbClr val="000000"/>
                </a:solidFill>
                <a:effectLst/>
                <a:latin typeface="+mn-lt"/>
                <a:hlinkClick r:id="rId3"/>
              </a:rPr>
              <a:t>https://doi.org/10.1007/s00115-013-3961-y</a:t>
            </a:r>
            <a:endParaRPr lang="de-DE" sz="1000" b="0" i="0" strike="noStrike" dirty="0">
              <a:solidFill>
                <a:srgbClr val="000000"/>
              </a:solidFill>
              <a:effectLst/>
              <a:latin typeface="+mn-lt"/>
            </a:endParaRPr>
          </a:p>
          <a:p>
            <a:pPr eaLnBrk="1" hangingPunct="1">
              <a:spcBef>
                <a:spcPct val="50000"/>
              </a:spcBef>
            </a:pPr>
            <a:endParaRPr lang="de-DE" altLang="en-US" sz="10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Is it “normal” to have mental problems?</a:t>
            </a:r>
            <a:endParaRPr lang="de-DE" sz="3600" dirty="0">
              <a:latin typeface="Calibri Light"/>
            </a:endParaRPr>
          </a:p>
        </p:txBody>
      </p:sp>
      <p:sp>
        <p:nvSpPr>
          <p:cNvPr id="5" name="Content Placeholder 4"/>
          <p:cNvSpPr>
            <a:spLocks noGrp="1"/>
          </p:cNvSpPr>
          <p:nvPr>
            <p:ph idx="1"/>
          </p:nvPr>
        </p:nvSpPr>
        <p:spPr>
          <a:xfrm>
            <a:off x="408955" y="2204864"/>
            <a:ext cx="11340000" cy="4248000"/>
          </a:xfrm>
        </p:spPr>
        <p:txBody>
          <a:bodyPr/>
          <a:lstStyle/>
          <a:p>
            <a:pPr lvl="0" defTabSz="914400" eaLnBrk="0" fontAlgn="base" hangingPunct="0">
              <a:buClr>
                <a:srgbClr val="006699"/>
              </a:buClr>
              <a:tabLst>
                <a:tab pos="84138" algn="l"/>
              </a:tabLst>
            </a:pPr>
            <a:r>
              <a:rPr lang="en-US" sz="2400" dirty="0">
                <a:solidFill>
                  <a:srgbClr val="004992"/>
                </a:solidFill>
                <a:latin typeface="Calibri Light"/>
                <a:ea typeface="ＭＳ Ｐゴシック"/>
              </a:rPr>
              <a:t>How many people in Canada are mentally ill?</a:t>
            </a:r>
          </a:p>
          <a:p>
            <a:pPr lvl="0" defTabSz="914400" eaLnBrk="0" fontAlgn="base" hangingPunct="0">
              <a:buClr>
                <a:srgbClr val="006699"/>
              </a:buClr>
              <a:tabLst>
                <a:tab pos="84138" algn="l"/>
              </a:tabLst>
            </a:pPr>
            <a:br>
              <a:rPr lang="de-DE" sz="2400" dirty="0">
                <a:solidFill>
                  <a:srgbClr val="004992"/>
                </a:solidFill>
                <a:latin typeface="Calibri Light"/>
                <a:ea typeface="ＭＳ Ｐゴシック"/>
              </a:rPr>
            </a:br>
            <a:endParaRPr lang="de-DE" sz="2400" dirty="0">
              <a:solidFill>
                <a:srgbClr val="004992"/>
              </a:solidFill>
              <a:latin typeface="Calibri Light"/>
              <a:ea typeface="ＭＳ Ｐゴシック"/>
            </a:endParaRPr>
          </a:p>
          <a:p>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18</a:t>
            </a:fld>
            <a:endParaRPr lang="de-DE">
              <a:latin typeface="Calibri Light"/>
            </a:endParaRPr>
          </a:p>
        </p:txBody>
      </p:sp>
      <p:cxnSp>
        <p:nvCxnSpPr>
          <p:cNvPr id="3" name="Gerade Verbindung 2"/>
          <p:cNvCxnSpPr/>
          <p:nvPr/>
        </p:nvCxnSpPr>
        <p:spPr bwMode="auto">
          <a:xfrm flipV="1">
            <a:off x="408955" y="2060848"/>
            <a:ext cx="10660721" cy="72008"/>
          </a:xfrm>
          <a:prstGeom prst="line">
            <a:avLst/>
          </a:prstGeom>
          <a:noFill/>
          <a:ln w="9525" cap="flat" cmpd="sng" algn="ctr">
            <a:noFill/>
            <a:prstDash val="solid"/>
            <a:round/>
            <a:headEnd type="none" w="med" len="med"/>
            <a:tailEnd type="none" w="med" len="med"/>
          </a:ln>
          <a:effectLst/>
        </p:spPr>
      </p:cxnSp>
      <p:graphicFrame>
        <p:nvGraphicFramePr>
          <p:cNvPr id="10" name="Inhaltsplatzhalter 3"/>
          <p:cNvGraphicFramePr>
            <a:graphicFrameLocks/>
          </p:cNvGraphicFramePr>
          <p:nvPr>
            <p:extLst>
              <p:ext uri="{D42A27DB-BD31-4B8C-83A1-F6EECF244321}">
                <p14:modId xmlns:p14="http://schemas.microsoft.com/office/powerpoint/2010/main" val="488219545"/>
              </p:ext>
            </p:extLst>
          </p:nvPr>
        </p:nvGraphicFramePr>
        <p:xfrm>
          <a:off x="408955" y="2852936"/>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dirty="0">
                          <a:solidFill>
                            <a:srgbClr val="333333"/>
                          </a:solidFill>
                          <a:latin typeface="Calibri Light"/>
                          <a:ea typeface="Verdana" pitchFamily="34" charset="0"/>
                          <a:cs typeface="Verdana" pitchFamily="34" charset="0"/>
                        </a:rPr>
                        <a:t>Proportion of people who were mentally ill within the last year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20%</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dirty="0">
                          <a:solidFill>
                            <a:srgbClr val="333333"/>
                          </a:solidFill>
                          <a:latin typeface="Calibri Light"/>
                          <a:ea typeface="Verdana" pitchFamily="34" charset="0"/>
                          <a:cs typeface="Verdana" pitchFamily="34" charset="0"/>
                        </a:rPr>
                        <a:t>Depression (the most common mental disorder)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8%</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dirty="0">
                          <a:solidFill>
                            <a:srgbClr val="333333"/>
                          </a:solidFill>
                          <a:latin typeface="Calibri Light"/>
                          <a:ea typeface="Verdana" pitchFamily="34" charset="0"/>
                          <a:cs typeface="Verdana" pitchFamily="34" charset="0"/>
                        </a:rPr>
                        <a:t>Schizophrenia/psychosis</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Calibri Light"/>
                          <a:ea typeface="Verdana" pitchFamily="34" charset="0"/>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Rectangle 5"/>
          <p:cNvSpPr/>
          <p:nvPr/>
        </p:nvSpPr>
        <p:spPr>
          <a:xfrm>
            <a:off x="408955" y="5229200"/>
            <a:ext cx="11376000" cy="852221"/>
          </a:xfrm>
          <a:prstGeom prst="rect">
            <a:avLst/>
          </a:prstGeom>
        </p:spPr>
        <p:txBody>
          <a:bodyPr>
            <a:spAutoFit/>
          </a:bodyPr>
          <a:lstStyle/>
          <a:p>
            <a:pPr>
              <a:lnSpc>
                <a:spcPct val="105000"/>
              </a:lnSpc>
              <a:spcBef>
                <a:spcPts val="1999"/>
              </a:spcBef>
            </a:pPr>
            <a:r>
              <a:rPr lang="en-GB" sz="2400" dirty="0">
                <a:solidFill>
                  <a:srgbClr val="333333"/>
                </a:solidFill>
                <a:latin typeface="Calibri Light"/>
              </a:rPr>
              <a:t>If you consider people who suffer from individual symptoms of mental disorders without showing the full picture, the numbers are much higher. </a:t>
            </a:r>
          </a:p>
        </p:txBody>
      </p:sp>
      <p:sp>
        <p:nvSpPr>
          <p:cNvPr id="7" name="TextBox 6">
            <a:extLst>
              <a:ext uri="{FF2B5EF4-FFF2-40B4-BE49-F238E27FC236}">
                <a16:creationId xmlns:a16="http://schemas.microsoft.com/office/drawing/2014/main" id="{E2797EC2-B102-AB8B-647D-1FD75D133B5E}"/>
              </a:ext>
            </a:extLst>
          </p:cNvPr>
          <p:cNvSpPr txBox="1"/>
          <p:nvPr/>
        </p:nvSpPr>
        <p:spPr bwMode="gray">
          <a:xfrm>
            <a:off x="1895707" y="4482790"/>
            <a:ext cx="0" cy="0"/>
          </a:xfrm>
          <a:prstGeom prst="rect">
            <a:avLst/>
          </a:prstGeom>
          <a:noFill/>
        </p:spPr>
        <p:txBody>
          <a:bodyPr wrap="none" lIns="0" tIns="0" rIns="0" bIns="0" rtlCol="0">
            <a:noAutofit/>
          </a:bodyPr>
          <a:lstStyle/>
          <a:p>
            <a:pPr>
              <a:lnSpc>
                <a:spcPct val="105000"/>
              </a:lnSpc>
            </a:pPr>
            <a:endParaRPr lang="de-DE" dirty="0">
              <a:highlight>
                <a:srgbClr val="00FF00"/>
              </a:highlight>
              <a:latin typeface="+mj-lt"/>
            </a:endParaRPr>
          </a:p>
        </p:txBody>
      </p:sp>
    </p:spTree>
    <p:extLst>
      <p:ext uri="{BB962C8B-B14F-4D97-AF65-F5344CB8AC3E}">
        <p14:creationId xmlns:p14="http://schemas.microsoft.com/office/powerpoint/2010/main" val="2937815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GB" sz="3600">
                <a:latin typeface="Calibri Light"/>
              </a:rPr>
              <a:t>Special beliefs are not so uncommon ...</a:t>
            </a:r>
            <a:br>
              <a:rPr lang="en-GB" sz="3600">
                <a:latin typeface="Calibri Light"/>
              </a:rPr>
            </a:br>
            <a:r>
              <a:rPr lang="en-GB">
                <a:latin typeface="Calibri Light"/>
              </a:rPr>
              <a:t>Frequency of psychotic experiences in the population</a:t>
            </a:r>
          </a:p>
        </p:txBody>
      </p:sp>
      <p:sp>
        <p:nvSpPr>
          <p:cNvPr id="6" name="Content Placeholder 5"/>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n-GB" sz="2400">
                <a:solidFill>
                  <a:srgbClr val="333333"/>
                </a:solidFill>
                <a:latin typeface="Calibri Light"/>
                <a:ea typeface="ＭＳ Ｐゴシック"/>
              </a:rPr>
              <a:t>Symptoms of psychosis (e.g., delusions) have long been considered rare and a sign of a serious mental illness.</a:t>
            </a:r>
          </a:p>
          <a:p>
            <a:pPr marL="342900" lvl="0" indent="-342900" defTabSz="914400" eaLnBrk="0" fontAlgn="base" hangingPunct="0">
              <a:buClr>
                <a:srgbClr val="333333"/>
              </a:buClr>
              <a:buFont typeface="WingDings"/>
              <a:buChar char=""/>
              <a:tabLst>
                <a:tab pos="84138" algn="l"/>
              </a:tabLst>
            </a:pPr>
            <a:r>
              <a:rPr lang="en-GB" sz="2400">
                <a:solidFill>
                  <a:srgbClr val="333333"/>
                </a:solidFill>
                <a:latin typeface="Calibri Light"/>
                <a:ea typeface="ＭＳ Ｐゴシック"/>
              </a:rPr>
              <a:t>We know now that (attenuated) psychosis-like experiences in the population are widespread. </a:t>
            </a:r>
          </a:p>
          <a:p>
            <a:pPr marL="342900" lvl="0" indent="-342900" defTabSz="914400" eaLnBrk="0" fontAlgn="base" hangingPunct="0">
              <a:buClr>
                <a:srgbClr val="333333"/>
              </a:buClr>
              <a:buFont typeface="WingDings"/>
              <a:buChar char=""/>
              <a:tabLst>
                <a:tab pos="84138" algn="l"/>
              </a:tabLst>
            </a:pPr>
            <a:r>
              <a:rPr lang="en-GB" sz="2400">
                <a:solidFill>
                  <a:srgbClr val="333333"/>
                </a:solidFill>
                <a:latin typeface="Calibri Light"/>
                <a:ea typeface="ＭＳ Ｐゴシック"/>
              </a:rPr>
              <a:t>Unlike people with a diagnosis of psychosis, these experiences do not usually lead to challenges in everyday life.</a:t>
            </a:r>
            <a:endParaRPr lang="en-GB" sz="2400" kern="0">
              <a:solidFill>
                <a:srgbClr val="333333"/>
              </a:solidFill>
              <a:latin typeface="Calibri Light"/>
              <a:ea typeface="ＭＳ Ｐゴシック" charset="0"/>
            </a:endParaRPr>
          </a:p>
          <a:p>
            <a:endParaRPr lang="en-GB" sz="2400">
              <a:latin typeface="Calibri Light"/>
            </a:endParaRPr>
          </a:p>
        </p:txBody>
      </p:sp>
      <p:sp>
        <p:nvSpPr>
          <p:cNvPr id="2" name="Footer Placeholder 1"/>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19</a:t>
            </a:fld>
            <a:endParaRPr lang="de-DE">
              <a:latin typeface="Calibri Light"/>
            </a:endParaRPr>
          </a:p>
        </p:txBody>
      </p:sp>
    </p:spTree>
    <p:extLst>
      <p:ext uri="{BB962C8B-B14F-4D97-AF65-F5344CB8AC3E}">
        <p14:creationId xmlns:p14="http://schemas.microsoft.com/office/powerpoint/2010/main" val="2468386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A63A1-1F37-9023-169B-6D283E5527F8}"/>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9F6D1F0E-5CA7-B4AF-503F-AB5E8F24106E}"/>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33A0880B-DE49-E31B-453F-AF4AAFA87B53}"/>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810A6B40-3CF2-E78F-E334-0EB6851C6CD3}"/>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3" name="Slide Number Placeholder 2">
            <a:extLst>
              <a:ext uri="{FF2B5EF4-FFF2-40B4-BE49-F238E27FC236}">
                <a16:creationId xmlns:a16="http://schemas.microsoft.com/office/drawing/2014/main" id="{99F016C4-DBE8-E103-BB07-924B2D43393E}"/>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20</a:t>
            </a:fld>
            <a:endParaRPr lang="de-DE">
              <a:latin typeface="Calibri Light"/>
            </a:endParaRPr>
          </a:p>
        </p:txBody>
      </p:sp>
      <p:graphicFrame>
        <p:nvGraphicFramePr>
          <p:cNvPr id="9" name="Tabelle 3">
            <a:extLst>
              <a:ext uri="{FF2B5EF4-FFF2-40B4-BE49-F238E27FC236}">
                <a16:creationId xmlns:a16="http://schemas.microsoft.com/office/drawing/2014/main" id="{856F188D-8096-7D53-3372-B5539C19B370}"/>
              </a:ext>
            </a:extLst>
          </p:cNvPr>
          <p:cNvGraphicFramePr>
            <a:graphicFrameLocks noGrp="1"/>
          </p:cNvGraphicFramePr>
          <p:nvPr>
            <p:extLst>
              <p:ext uri="{D42A27DB-BD31-4B8C-83A1-F6EECF244321}">
                <p14:modId xmlns:p14="http://schemas.microsoft.com/office/powerpoint/2010/main" val="4233215178"/>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2A7FF123-4AB8-5018-153C-65B8A8056EC5}"/>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
        <p:nvSpPr>
          <p:cNvPr id="4" name="TextBox 3">
            <a:extLst>
              <a:ext uri="{FF2B5EF4-FFF2-40B4-BE49-F238E27FC236}">
                <a16:creationId xmlns:a16="http://schemas.microsoft.com/office/drawing/2014/main" id="{4A119A46-AADD-41BB-C658-D6BDD45A460E}"/>
              </a:ext>
            </a:extLst>
          </p:cNvPr>
          <p:cNvSpPr txBox="1"/>
          <p:nvPr/>
        </p:nvSpPr>
        <p:spPr bwMode="gray">
          <a:xfrm>
            <a:off x="14264640" y="4919472"/>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extLst>
      <p:ext uri="{BB962C8B-B14F-4D97-AF65-F5344CB8AC3E}">
        <p14:creationId xmlns:p14="http://schemas.microsoft.com/office/powerpoint/2010/main" val="3981736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BF64B-8D06-59AD-34E8-8473305D220D}"/>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1A122DF9-8E81-7906-3185-0EB56B2EE628}"/>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DAB1B881-C54E-9762-8161-A34EB27B9244}"/>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C4B37290-CA1D-8C28-41DF-817090DBD103}"/>
              </a:ext>
            </a:extLst>
          </p:cNvPr>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a:extLst>
              <a:ext uri="{FF2B5EF4-FFF2-40B4-BE49-F238E27FC236}">
                <a16:creationId xmlns:a16="http://schemas.microsoft.com/office/drawing/2014/main" id="{36650217-D215-AB7D-EDAB-E6B7FBE44D52}"/>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21</a:t>
            </a:fld>
            <a:endParaRPr lang="de-DE">
              <a:latin typeface="Calibri Light"/>
            </a:endParaRPr>
          </a:p>
        </p:txBody>
      </p:sp>
      <p:graphicFrame>
        <p:nvGraphicFramePr>
          <p:cNvPr id="9" name="Tabelle 3">
            <a:extLst>
              <a:ext uri="{FF2B5EF4-FFF2-40B4-BE49-F238E27FC236}">
                <a16:creationId xmlns:a16="http://schemas.microsoft.com/office/drawing/2014/main" id="{A5E33410-75A6-919E-C9F9-C2A6CD7101D6}"/>
              </a:ext>
            </a:extLst>
          </p:cNvPr>
          <p:cNvGraphicFramePr>
            <a:graphicFrameLocks noGrp="1"/>
          </p:cNvGraphicFramePr>
          <p:nvPr>
            <p:extLst>
              <p:ext uri="{D42A27DB-BD31-4B8C-83A1-F6EECF244321}">
                <p14:modId xmlns:p14="http://schemas.microsoft.com/office/powerpoint/2010/main" val="2249062512"/>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C5A7A207-4A34-D4F2-D2F4-BDB0B3A659C4}"/>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2340736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0D192-B407-0048-8335-5A017863293B}"/>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1426F5D0-4E48-E48D-10E7-F2ED8DA4A990}"/>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CD693B36-1428-8820-0AA9-E7738B647A67}"/>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178F6021-F7ED-337F-E886-4B8B8F6AF488}"/>
              </a:ext>
            </a:extLst>
          </p:cNvPr>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a:extLst>
              <a:ext uri="{FF2B5EF4-FFF2-40B4-BE49-F238E27FC236}">
                <a16:creationId xmlns:a16="http://schemas.microsoft.com/office/drawing/2014/main" id="{88408E81-77ED-7870-EA40-ADB2E9A98922}"/>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22</a:t>
            </a:fld>
            <a:endParaRPr lang="de-DE">
              <a:latin typeface="Calibri Light"/>
            </a:endParaRPr>
          </a:p>
        </p:txBody>
      </p:sp>
      <p:graphicFrame>
        <p:nvGraphicFramePr>
          <p:cNvPr id="9" name="Tabelle 3">
            <a:extLst>
              <a:ext uri="{FF2B5EF4-FFF2-40B4-BE49-F238E27FC236}">
                <a16:creationId xmlns:a16="http://schemas.microsoft.com/office/drawing/2014/main" id="{8CC52C2E-BF84-0E9D-8CC4-72C8C1A7A460}"/>
              </a:ext>
            </a:extLst>
          </p:cNvPr>
          <p:cNvGraphicFramePr>
            <a:graphicFrameLocks noGrp="1"/>
          </p:cNvGraphicFramePr>
          <p:nvPr>
            <p:extLst>
              <p:ext uri="{D42A27DB-BD31-4B8C-83A1-F6EECF244321}">
                <p14:modId xmlns:p14="http://schemas.microsoft.com/office/powerpoint/2010/main" val="327269971"/>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DDBD7563-8E4C-E6E8-C03A-2022EB4C4477}"/>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783208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A6387-E27D-6D43-2E0C-1B62A1D72CC1}"/>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06A76BEF-5688-DD34-B437-116A9215A285}"/>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996ACF7B-F80F-2B0E-0593-DEB386CD4D8E}"/>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55D3ED5E-AC8D-43F8-21A3-F1996E29EEF3}"/>
              </a:ext>
            </a:extLst>
          </p:cNvPr>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a:extLst>
              <a:ext uri="{FF2B5EF4-FFF2-40B4-BE49-F238E27FC236}">
                <a16:creationId xmlns:a16="http://schemas.microsoft.com/office/drawing/2014/main" id="{54611221-F042-0327-2128-6892EBC1B31E}"/>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23</a:t>
            </a:fld>
            <a:endParaRPr lang="de-DE">
              <a:latin typeface="Calibri Light"/>
            </a:endParaRPr>
          </a:p>
        </p:txBody>
      </p:sp>
      <p:graphicFrame>
        <p:nvGraphicFramePr>
          <p:cNvPr id="9" name="Tabelle 3">
            <a:extLst>
              <a:ext uri="{FF2B5EF4-FFF2-40B4-BE49-F238E27FC236}">
                <a16:creationId xmlns:a16="http://schemas.microsoft.com/office/drawing/2014/main" id="{BB295D9F-A519-BE99-C507-C21BFD7335FF}"/>
              </a:ext>
            </a:extLst>
          </p:cNvPr>
          <p:cNvGraphicFramePr>
            <a:graphicFrameLocks noGrp="1"/>
          </p:cNvGraphicFramePr>
          <p:nvPr>
            <p:extLst>
              <p:ext uri="{D42A27DB-BD31-4B8C-83A1-F6EECF244321}">
                <p14:modId xmlns:p14="http://schemas.microsoft.com/office/powerpoint/2010/main" val="2953769099"/>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59F5FA89-3DB3-FF28-094A-419A0BBFC490}"/>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2580472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E1C6F-4AB0-F500-F57A-33B60AAE945F}"/>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A1B67BBF-5DBF-8457-E85C-910D5EC33989}"/>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6C73AB5F-EA53-F243-142E-C89D4E6F7112}"/>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B4C7A412-9C42-D810-4A31-B8B2C4D05323}"/>
              </a:ext>
            </a:extLst>
          </p:cNvPr>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a:extLst>
              <a:ext uri="{FF2B5EF4-FFF2-40B4-BE49-F238E27FC236}">
                <a16:creationId xmlns:a16="http://schemas.microsoft.com/office/drawing/2014/main" id="{76C75E6B-EA20-7B20-81F9-4282A3C5F73B}"/>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24</a:t>
            </a:fld>
            <a:endParaRPr lang="de-DE">
              <a:latin typeface="Calibri Light"/>
            </a:endParaRPr>
          </a:p>
        </p:txBody>
      </p:sp>
      <p:graphicFrame>
        <p:nvGraphicFramePr>
          <p:cNvPr id="9" name="Tabelle 3">
            <a:extLst>
              <a:ext uri="{FF2B5EF4-FFF2-40B4-BE49-F238E27FC236}">
                <a16:creationId xmlns:a16="http://schemas.microsoft.com/office/drawing/2014/main" id="{5CA6BDE3-5836-DFD5-BA21-EBD6772E00CA}"/>
              </a:ext>
            </a:extLst>
          </p:cNvPr>
          <p:cNvGraphicFramePr>
            <a:graphicFrameLocks noGrp="1"/>
          </p:cNvGraphicFramePr>
          <p:nvPr>
            <p:extLst>
              <p:ext uri="{D42A27DB-BD31-4B8C-83A1-F6EECF244321}">
                <p14:modId xmlns:p14="http://schemas.microsoft.com/office/powerpoint/2010/main" val="4074543784"/>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DD1D6B34-3CD1-2141-23C8-6096818DE728}"/>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914904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8B5C2-0DCF-32F0-293B-796AF0823957}"/>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1ABD78B5-000B-7032-9AC0-5E044F1FD0E2}"/>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9BF4DE5B-D9F6-B3F1-172B-9B6C3A184A65}"/>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67C7DC9C-27CE-C6E5-C3D3-094996B7D1A4}"/>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3" name="Slide Number Placeholder 2">
            <a:extLst>
              <a:ext uri="{FF2B5EF4-FFF2-40B4-BE49-F238E27FC236}">
                <a16:creationId xmlns:a16="http://schemas.microsoft.com/office/drawing/2014/main" id="{A98928C3-F1DC-8C47-ACDF-D1202659BBB5}"/>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25</a:t>
            </a:fld>
            <a:endParaRPr lang="de-DE">
              <a:latin typeface="Calibri Light"/>
            </a:endParaRPr>
          </a:p>
        </p:txBody>
      </p:sp>
      <p:graphicFrame>
        <p:nvGraphicFramePr>
          <p:cNvPr id="9" name="Tabelle 3">
            <a:extLst>
              <a:ext uri="{FF2B5EF4-FFF2-40B4-BE49-F238E27FC236}">
                <a16:creationId xmlns:a16="http://schemas.microsoft.com/office/drawing/2014/main" id="{E023D04A-B1E0-2866-60BC-585DF8EC748D}"/>
              </a:ext>
            </a:extLst>
          </p:cNvPr>
          <p:cNvGraphicFramePr>
            <a:graphicFrameLocks noGrp="1"/>
          </p:cNvGraphicFramePr>
          <p:nvPr>
            <p:extLst>
              <p:ext uri="{D42A27DB-BD31-4B8C-83A1-F6EECF244321}">
                <p14:modId xmlns:p14="http://schemas.microsoft.com/office/powerpoint/2010/main" val="1987403869"/>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1EBD4C43-5701-7DCA-D4F3-068E3C35E3D9}"/>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1958223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GB" sz="3600">
                <a:latin typeface="Calibri Light"/>
              </a:rPr>
              <a:t>Special beliefs are not so uncommon ...</a:t>
            </a:r>
            <a:br>
              <a:rPr lang="en-GB" sz="3600">
                <a:latin typeface="Calibri Light"/>
              </a:rPr>
            </a:br>
            <a:r>
              <a:rPr lang="en-GB">
                <a:latin typeface="Calibri Light"/>
              </a:rPr>
              <a:t>Frequency of psychotic experiences in the population*</a:t>
            </a:r>
            <a:endParaRPr lang="en-GB" sz="3600">
              <a:latin typeface="Calibri Light"/>
            </a:endParaRPr>
          </a:p>
        </p:txBody>
      </p:sp>
      <p:sp>
        <p:nvSpPr>
          <p:cNvPr id="5" name="Content Placeholder 4"/>
          <p:cNvSpPr>
            <a:spLocks noGrp="1"/>
          </p:cNvSpPr>
          <p:nvPr>
            <p:ph idx="1"/>
          </p:nvPr>
        </p:nvSpPr>
        <p:spPr/>
        <p:txBody>
          <a:bodyPr/>
          <a:lstStyle/>
          <a:p>
            <a:pPr lvl="0" defTabSz="914400" fontAlgn="base"/>
            <a:r>
              <a:rPr lang="en-GB" sz="2000">
                <a:solidFill>
                  <a:srgbClr val="333333"/>
                </a:solidFill>
                <a:latin typeface="Calibri Light"/>
                <a:ea typeface="ＭＳ Ｐゴシック"/>
              </a:rPr>
              <a:t>What do you think? How often were the following symptoms/experiences endorsed by individuals from the general population?</a:t>
            </a:r>
          </a:p>
          <a:p>
            <a:endParaRPr lang="en-GB" sz="20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26</a:t>
            </a:fld>
            <a:endParaRPr lang="de-DE">
              <a:latin typeface="Calibri Light"/>
            </a:endParaRPr>
          </a:p>
        </p:txBody>
      </p:sp>
      <p:graphicFrame>
        <p:nvGraphicFramePr>
          <p:cNvPr id="9" name="Tabelle 3"/>
          <p:cNvGraphicFramePr>
            <a:graphicFrameLocks noGrp="1"/>
          </p:cNvGraphicFramePr>
          <p:nvPr>
            <p:extLst>
              <p:ext uri="{D42A27DB-BD31-4B8C-83A1-F6EECF244321}">
                <p14:modId xmlns:p14="http://schemas.microsoft.com/office/powerpoint/2010/main" val="1034306423"/>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000000"/>
                          </a:solidFill>
                          <a:effectLst/>
                          <a:latin typeface="Calibri Light"/>
                        </a:rPr>
                        <a:t>Approved answers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333333"/>
                          </a:solidFill>
                          <a:effectLst/>
                          <a:latin typeface="Calibri Light"/>
                          <a:cs typeface="Arial" charset="0"/>
                        </a:rPr>
                        <a:t>Have you ever had the feeling that other people can read your mind?</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333333"/>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333333"/>
                          </a:solidFill>
                          <a:effectLst/>
                          <a:latin typeface="Calibri Light"/>
                          <a:cs typeface="Arial" charset="0"/>
                        </a:rPr>
                        <a:t>Did you ever think people can communicate telepathically?</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333333"/>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333333"/>
                          </a:solidFill>
                          <a:effectLst/>
                          <a:latin typeface="Calibri Light"/>
                          <a:cs typeface="Arial" charset="0"/>
                        </a:rPr>
                        <a:t>Have you ever felt things around you are unreal, as if everything is part of an experiment?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333333"/>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333333"/>
                          </a:solidFill>
                          <a:effectLst/>
                          <a:latin typeface="Calibri Light"/>
                          <a:cs typeface="Arial" charset="0"/>
                        </a:rPr>
                        <a:t>Have you ever had the feeling that things in magazines or on television had been written particularly for you?</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333333"/>
                          </a:solidFill>
                          <a:effectLst/>
                          <a:latin typeface="Calibri Light"/>
                          <a:cs typeface="Arial" charset="0"/>
                        </a:rPr>
                        <a:t>16%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GB" sz="1800" b="0" i="0" u="none" strike="noStrike" cap="none" normalizeH="0" baseline="0" noProof="0">
                          <a:ln>
                            <a:noFill/>
                          </a:ln>
                          <a:solidFill>
                            <a:srgbClr val="333333"/>
                          </a:solidFill>
                          <a:effectLst/>
                          <a:latin typeface="Calibri Light"/>
                          <a:cs typeface="Arial" charset="0"/>
                        </a:rPr>
                        <a:t>Have you ever had the feeling that you are being persecuted in any way?</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333333"/>
                          </a:solidFill>
                          <a:effectLst/>
                          <a:latin typeface="Calibri Light"/>
                          <a:cs typeface="Arial" charset="0"/>
                        </a:rPr>
                        <a:t>19%</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a:ln>
                            <a:noFill/>
                          </a:ln>
                          <a:solidFill>
                            <a:srgbClr val="333333"/>
                          </a:solidFill>
                          <a:effectLst/>
                          <a:latin typeface="Calibri Light"/>
                          <a:cs typeface="Arial" charset="0"/>
                        </a:rPr>
                        <a:t>Do you occasionally hear voices when no one is there?</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GB" sz="1800" b="0" i="0" u="none" strike="noStrike" cap="none" normalizeH="0" baseline="0" noProof="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3237686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Mental illness ≠ weakness!</a:t>
            </a:r>
          </a:p>
        </p:txBody>
      </p:sp>
      <p:sp>
        <p:nvSpPr>
          <p:cNvPr id="3" name="Inhaltsplatzhalter 2"/>
          <p:cNvSpPr>
            <a:spLocks noGrp="1"/>
          </p:cNvSpPr>
          <p:nvPr>
            <p:ph idx="1"/>
          </p:nvPr>
        </p:nvSpPr>
        <p:spPr/>
        <p:txBody>
          <a:bodyPr/>
          <a:lstStyle/>
          <a:p>
            <a:r>
              <a:rPr lang="en-GB" sz="2400" dirty="0">
                <a:solidFill>
                  <a:srgbClr val="333333"/>
                </a:solidFill>
                <a:latin typeface="Calibri Light"/>
                <a:ea typeface="Verdana" panose="020B0604030504040204" pitchFamily="34" charset="0"/>
                <a:cs typeface="Verdana" panose="020B0604030504040204" pitchFamily="34" charset="0"/>
              </a:rPr>
              <a:t>No one is </a:t>
            </a:r>
            <a:r>
              <a:rPr lang="en-GB" sz="2400" b="1" i="1" dirty="0">
                <a:solidFill>
                  <a:srgbClr val="333333"/>
                </a:solidFill>
                <a:latin typeface="Calibri Light"/>
                <a:ea typeface="Verdana" panose="020B0604030504040204" pitchFamily="34" charset="0"/>
                <a:cs typeface="Verdana" panose="020B0604030504040204" pitchFamily="34" charset="0"/>
              </a:rPr>
              <a:t>immune</a:t>
            </a:r>
            <a:r>
              <a:rPr lang="en-GB" sz="2400" dirty="0">
                <a:solidFill>
                  <a:srgbClr val="333333"/>
                </a:solidFill>
                <a:latin typeface="Calibri Light"/>
                <a:ea typeface="Verdana" panose="020B0604030504040204" pitchFamily="34" charset="0"/>
                <a:cs typeface="Verdana" panose="020B0604030504040204" pitchFamily="34" charset="0"/>
              </a:rPr>
              <a:t> to mental crises!</a:t>
            </a:r>
            <a:br>
              <a:rPr lang="en-GB" sz="2400" dirty="0">
                <a:solidFill>
                  <a:srgbClr val="333333"/>
                </a:solidFill>
                <a:latin typeface="Calibri Light"/>
                <a:ea typeface="Verdana" panose="020B0604030504040204" pitchFamily="34" charset="0"/>
                <a:cs typeface="Verdana" panose="020B0604030504040204" pitchFamily="34" charset="0"/>
              </a:rPr>
            </a:br>
            <a:r>
              <a:rPr lang="en-GB" sz="2400" dirty="0">
                <a:solidFill>
                  <a:srgbClr val="333333"/>
                </a:solidFill>
                <a:latin typeface="Calibri Light"/>
                <a:ea typeface="Verdana" panose="020B0604030504040204" pitchFamily="34" charset="0"/>
                <a:cs typeface="Verdana" panose="020B0604030504040204" pitchFamily="34" charset="0"/>
              </a:rPr>
              <a:t>More than one in four people suffer from a mental disorder in the course of a year.</a:t>
            </a:r>
          </a:p>
          <a:p>
            <a:r>
              <a:rPr lang="en-GB" sz="2400" kern="0" dirty="0">
                <a:solidFill>
                  <a:srgbClr val="333333"/>
                </a:solidFill>
                <a:latin typeface="Calibri Light"/>
                <a:ea typeface="Verdana" panose="020B0604030504040204" pitchFamily="34" charset="0"/>
                <a:cs typeface="Verdana" panose="020B0604030504040204" pitchFamily="34" charset="0"/>
              </a:rPr>
              <a:t>A mental illness should not be regarded as a weakness, but rather as an expression of particular sensitivity.</a:t>
            </a:r>
          </a:p>
          <a:p>
            <a:pPr>
              <a:defRPr/>
            </a:pPr>
            <a:r>
              <a:rPr lang="en-GB" sz="2400" dirty="0">
                <a:solidFill>
                  <a:srgbClr val="004992"/>
                </a:solidFill>
                <a:latin typeface="Calibri Light"/>
                <a:ea typeface="Verdana" panose="020B0604030504040204" pitchFamily="34" charset="0"/>
                <a:cs typeface="Verdana" panose="020B0604030504040204" pitchFamily="34" charset="0"/>
              </a:rPr>
              <a:t>Heritage: </a:t>
            </a:r>
            <a:r>
              <a:rPr lang="en-GB" sz="2400" dirty="0">
                <a:solidFill>
                  <a:srgbClr val="333333"/>
                </a:solidFill>
                <a:latin typeface="Calibri Light"/>
                <a:ea typeface="Verdana" panose="020B0604030504040204" pitchFamily="34" charset="0"/>
                <a:cs typeface="Verdana" panose="020B0604030504040204" pitchFamily="34" charset="0"/>
              </a:rPr>
              <a:t>Genes play a role in many illnesses.</a:t>
            </a:r>
          </a:p>
          <a:p>
            <a:pPr>
              <a:defRPr/>
            </a:pPr>
            <a:r>
              <a:rPr lang="en-GB" sz="2400" dirty="0">
                <a:solidFill>
                  <a:srgbClr val="004992"/>
                </a:solidFill>
                <a:latin typeface="Calibri Light"/>
                <a:ea typeface="Verdana" panose="020B0604030504040204" pitchFamily="34" charset="0"/>
                <a:cs typeface="Verdana" panose="020B0604030504040204" pitchFamily="34" charset="0"/>
              </a:rPr>
              <a:t>Environment: </a:t>
            </a:r>
            <a:r>
              <a:rPr lang="en-GB" sz="2400" dirty="0">
                <a:solidFill>
                  <a:srgbClr val="333333"/>
                </a:solidFill>
                <a:latin typeface="Calibri Light"/>
                <a:ea typeface="Verdana" panose="020B0604030504040204" pitchFamily="34" charset="0"/>
                <a:cs typeface="Verdana" panose="020B0604030504040204" pitchFamily="34" charset="0"/>
              </a:rPr>
              <a:t>Traumatic negative experiences can also have a negative impact on our mental health and increase the likelihood of mental illness in people with or without a predisposition for a mental illness.</a:t>
            </a:r>
            <a:endParaRPr lang="en-GB" sz="2400" strike="sngStrike" dirty="0">
              <a:solidFill>
                <a:srgbClr val="333333"/>
              </a:solidFill>
              <a:latin typeface="Calibri Light"/>
              <a:ea typeface="Verdana" panose="020B0604030504040204" pitchFamily="34" charset="0"/>
              <a:cs typeface="Verdana" panose="020B0604030504040204" pitchFamily="34" charset="0"/>
            </a:endParaRPr>
          </a:p>
          <a:p>
            <a:endParaRPr lang="en-GB" sz="240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27</a:t>
            </a:fld>
            <a:endParaRPr lang="de-DE">
              <a:latin typeface="Calibri Light"/>
            </a:endParaRPr>
          </a:p>
        </p:txBody>
      </p:sp>
      <p:pic>
        <p:nvPicPr>
          <p:cNvPr id="6146" name="Picture 2" descr="Löwenzahn, Saatgut, Unkraut, Farbe, Pflanze, Wachstum"/>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12075" r="18626"/>
          <a:stretch/>
        </p:blipFill>
        <p:spPr bwMode="auto">
          <a:xfrm>
            <a:off x="10346059" y="914400"/>
            <a:ext cx="1849116" cy="1732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970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11075-CC23-1555-A87E-F4B98702F5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AD213A-36CC-58B6-0F6B-120A7076BD1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is stigma and what is self-stigma?</a:t>
            </a:r>
            <a:endParaRPr lang="de-DE" sz="3600" dirty="0">
              <a:latin typeface="Calibri Light"/>
            </a:endParaRPr>
          </a:p>
        </p:txBody>
      </p:sp>
      <p:sp>
        <p:nvSpPr>
          <p:cNvPr id="3" name="Inhaltsplatzhalter 2">
            <a:extLst>
              <a:ext uri="{FF2B5EF4-FFF2-40B4-BE49-F238E27FC236}">
                <a16:creationId xmlns:a16="http://schemas.microsoft.com/office/drawing/2014/main" id="{ACF1FC23-D5A1-54CC-5B08-71F1D4DFF040}"/>
              </a:ext>
            </a:extLst>
          </p:cNvPr>
          <p:cNvSpPr>
            <a:spLocks noGrp="1"/>
          </p:cNvSpPr>
          <p:nvPr>
            <p:ph idx="1"/>
          </p:nvPr>
        </p:nvSpPr>
        <p:spPr/>
        <p:txBody>
          <a:bodyPr/>
          <a:lstStyle/>
          <a:p>
            <a:pPr>
              <a:lnSpc>
                <a:spcPct val="100000"/>
              </a:lnSpc>
              <a:spcBef>
                <a:spcPts val="1200"/>
              </a:spcBef>
              <a:buClr>
                <a:srgbClr val="333333"/>
              </a:buClr>
            </a:pPr>
            <a:r>
              <a:rPr lang="de-DE" sz="2000" dirty="0">
                <a:solidFill>
                  <a:srgbClr val="004992"/>
                </a:solidFill>
                <a:latin typeface="Calibri Light"/>
                <a:ea typeface="ＭＳ Ｐゴシック"/>
                <a:cs typeface="Verdana"/>
              </a:rPr>
              <a:t>???</a:t>
            </a:r>
          </a:p>
        </p:txBody>
      </p:sp>
      <p:sp>
        <p:nvSpPr>
          <p:cNvPr id="8" name="Footer Placeholder 7">
            <a:extLst>
              <a:ext uri="{FF2B5EF4-FFF2-40B4-BE49-F238E27FC236}">
                <a16:creationId xmlns:a16="http://schemas.microsoft.com/office/drawing/2014/main" id="{44745F39-07C5-B44A-8B06-6FAD07C021DD}"/>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9" name="Slide Number Placeholder 8">
            <a:extLst>
              <a:ext uri="{FF2B5EF4-FFF2-40B4-BE49-F238E27FC236}">
                <a16:creationId xmlns:a16="http://schemas.microsoft.com/office/drawing/2014/main" id="{F5274859-B512-488D-2445-77EC071AC74A}"/>
              </a:ext>
            </a:extLst>
          </p:cNvPr>
          <p:cNvSpPr>
            <a:spLocks noGrp="1"/>
          </p:cNvSpPr>
          <p:nvPr>
            <p:ph type="sldNum" sz="quarter" idx="12"/>
          </p:nvPr>
        </p:nvSpPr>
        <p:spPr/>
        <p:txBody>
          <a:bodyPr/>
          <a:lstStyle/>
          <a:p>
            <a:fld id="{E145D7AE-92F4-4245-966E-F23936500660}" type="slidenum">
              <a:rPr lang="de-DE" smtClean="0">
                <a:latin typeface="Calibri Light"/>
              </a:rPr>
              <a:pPr/>
              <a:t>28</a:t>
            </a:fld>
            <a:endParaRPr lang="de-DE">
              <a:latin typeface="Calibri Light"/>
            </a:endParaRPr>
          </a:p>
        </p:txBody>
      </p:sp>
    </p:spTree>
    <p:extLst>
      <p:ext uri="{BB962C8B-B14F-4D97-AF65-F5344CB8AC3E}">
        <p14:creationId xmlns:p14="http://schemas.microsoft.com/office/powerpoint/2010/main" val="2750448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What is stigma and what is self-stigma?</a:t>
            </a:r>
          </a:p>
        </p:txBody>
      </p:sp>
      <p:sp>
        <p:nvSpPr>
          <p:cNvPr id="3" name="Inhaltsplatzhalter 2"/>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en-GB" sz="2000" dirty="0">
                <a:solidFill>
                  <a:srgbClr val="004992"/>
                </a:solidFill>
                <a:latin typeface="Calibri Light"/>
                <a:ea typeface="ＭＳ Ｐゴシック"/>
              </a:rPr>
              <a:t>Stigma is a Greek word. Literally, it means: </a:t>
            </a:r>
            <a:r>
              <a:rPr lang="en-GB" sz="2000" dirty="0">
                <a:solidFill>
                  <a:srgbClr val="333333"/>
                </a:solidFill>
                <a:latin typeface="Calibri Light"/>
                <a:ea typeface="ＭＳ Ｐゴシック"/>
              </a:rPr>
              <a:t>point, wound, or brand.</a:t>
            </a:r>
          </a:p>
          <a:p>
            <a:pPr marL="342900" indent="-342900">
              <a:lnSpc>
                <a:spcPct val="100000"/>
              </a:lnSpc>
              <a:spcBef>
                <a:spcPts val="1200"/>
              </a:spcBef>
              <a:buClr>
                <a:srgbClr val="333333"/>
              </a:buClr>
              <a:buFont typeface="WingDings"/>
              <a:buChar char=""/>
            </a:pPr>
            <a:r>
              <a:rPr lang="en-GB" sz="2000" dirty="0">
                <a:solidFill>
                  <a:srgbClr val="004992"/>
                </a:solidFill>
                <a:latin typeface="Calibri Light"/>
                <a:ea typeface="ＭＳ Ｐゴシック"/>
              </a:rPr>
              <a:t>Stigmatization </a:t>
            </a:r>
            <a:r>
              <a:rPr lang="en-GB" sz="2000" dirty="0">
                <a:solidFill>
                  <a:srgbClr val="333333"/>
                </a:solidFill>
                <a:latin typeface="Calibri Light"/>
                <a:ea typeface="ＭＳ Ｐゴシック"/>
              </a:rPr>
              <a:t>occurs</a:t>
            </a:r>
            <a:r>
              <a:rPr lang="en-GB" sz="2000" b="1" dirty="0">
                <a:solidFill>
                  <a:srgbClr val="333333"/>
                </a:solidFill>
                <a:latin typeface="Calibri Light"/>
                <a:ea typeface="ＭＳ Ｐゴシック"/>
              </a:rPr>
              <a:t> </a:t>
            </a:r>
            <a:r>
              <a:rPr lang="en-GB" sz="2000" dirty="0">
                <a:solidFill>
                  <a:srgbClr val="333333"/>
                </a:solidFill>
                <a:latin typeface="Calibri Light"/>
                <a:ea typeface="ＭＳ Ｐゴシック"/>
              </a:rPr>
              <a:t>when</a:t>
            </a:r>
            <a:r>
              <a:rPr lang="en-GB" sz="2000" b="1" dirty="0">
                <a:solidFill>
                  <a:srgbClr val="333333"/>
                </a:solidFill>
                <a:latin typeface="Calibri Light"/>
                <a:ea typeface="ＭＳ Ｐゴシック"/>
              </a:rPr>
              <a:t> </a:t>
            </a:r>
            <a:r>
              <a:rPr lang="en-GB" sz="2000" dirty="0">
                <a:solidFill>
                  <a:srgbClr val="333333"/>
                </a:solidFill>
                <a:latin typeface="Calibri Light"/>
                <a:ea typeface="ＭＳ Ｐゴシック"/>
              </a:rPr>
              <a:t>people or groups are associated with negative attributes.</a:t>
            </a:r>
          </a:p>
          <a:p>
            <a:pPr marL="342900" indent="-342900">
              <a:lnSpc>
                <a:spcPct val="100000"/>
              </a:lnSpc>
              <a:spcBef>
                <a:spcPts val="1200"/>
              </a:spcBef>
              <a:buClr>
                <a:srgbClr val="333333"/>
              </a:buClr>
              <a:buFont typeface="WingDings"/>
              <a:buChar char=""/>
            </a:pPr>
            <a:r>
              <a:rPr lang="en-GB" sz="2000" dirty="0">
                <a:solidFill>
                  <a:srgbClr val="333333"/>
                </a:solidFill>
                <a:latin typeface="Calibri Light"/>
                <a:ea typeface="ＭＳ Ｐゴシック"/>
              </a:rPr>
              <a:t>This is done without a critical reality check.</a:t>
            </a:r>
          </a:p>
          <a:p>
            <a:pPr marL="342900" indent="-342900">
              <a:lnSpc>
                <a:spcPct val="100000"/>
              </a:lnSpc>
              <a:spcBef>
                <a:spcPts val="1200"/>
              </a:spcBef>
              <a:buClr>
                <a:srgbClr val="333333"/>
              </a:buClr>
              <a:buFont typeface="WingDings"/>
              <a:buChar char=""/>
            </a:pPr>
            <a:r>
              <a:rPr lang="en-GB" sz="2000" dirty="0">
                <a:solidFill>
                  <a:srgbClr val="333333"/>
                </a:solidFill>
                <a:latin typeface="Calibri Light"/>
                <a:ea typeface="ＭＳ Ｐゴシック"/>
              </a:rPr>
              <a:t>Stigma may lead individuals to be devalued and/or segregated. </a:t>
            </a:r>
          </a:p>
          <a:p>
            <a:pPr marL="342900" indent="-342900">
              <a:lnSpc>
                <a:spcPct val="100000"/>
              </a:lnSpc>
              <a:spcBef>
                <a:spcPts val="1200"/>
              </a:spcBef>
              <a:buClr>
                <a:srgbClr val="333333"/>
              </a:buClr>
              <a:buFont typeface="WingDings"/>
              <a:buChar char=""/>
            </a:pPr>
            <a:r>
              <a:rPr lang="en-GB" sz="2000" dirty="0">
                <a:solidFill>
                  <a:srgbClr val="333333"/>
                </a:solidFill>
                <a:latin typeface="Calibri Light"/>
                <a:ea typeface="ＭＳ Ｐゴシック"/>
              </a:rPr>
              <a:t>Stigma can occur in the case of certain diseases (e.g., HIV), visible disabilities, or mental illnesses, such as psychosis.</a:t>
            </a:r>
          </a:p>
          <a:p>
            <a:pPr marL="342900" indent="-342900">
              <a:lnSpc>
                <a:spcPct val="100000"/>
              </a:lnSpc>
              <a:spcBef>
                <a:spcPts val="1200"/>
              </a:spcBef>
              <a:buClr>
                <a:srgbClr val="333333"/>
              </a:buClr>
              <a:buFont typeface="WingDings"/>
              <a:buChar char=""/>
            </a:pPr>
            <a:r>
              <a:rPr lang="en-GB" sz="2000" dirty="0">
                <a:solidFill>
                  <a:srgbClr val="333333"/>
                </a:solidFill>
                <a:latin typeface="Calibri Light"/>
              </a:rPr>
              <a:t>"</a:t>
            </a:r>
            <a:r>
              <a:rPr lang="en-GB" sz="2000" dirty="0">
                <a:solidFill>
                  <a:srgbClr val="333333"/>
                </a:solidFill>
                <a:latin typeface="Calibri Light"/>
                <a:ea typeface="ＭＳ Ｐゴシック"/>
              </a:rPr>
              <a:t>Self-stigma</a:t>
            </a:r>
            <a:r>
              <a:rPr lang="en-GB" sz="2000" dirty="0">
                <a:solidFill>
                  <a:srgbClr val="333333"/>
                </a:solidFill>
                <a:latin typeface="Calibri Light"/>
              </a:rPr>
              <a:t>"</a:t>
            </a:r>
            <a:r>
              <a:rPr lang="en-GB" sz="2000" dirty="0">
                <a:solidFill>
                  <a:srgbClr val="333333"/>
                </a:solidFill>
                <a:latin typeface="Calibri Light"/>
                <a:ea typeface="ＭＳ Ｐゴシック"/>
              </a:rPr>
              <a:t> means that the affected people have internalised the stigma, which they experienced from outside, so strongly that they consider themselves to be </a:t>
            </a:r>
            <a:r>
              <a:rPr lang="en-GB" sz="2000" dirty="0">
                <a:solidFill>
                  <a:srgbClr val="333333"/>
                </a:solidFill>
                <a:latin typeface="Calibri Light"/>
              </a:rPr>
              <a:t>"</a:t>
            </a:r>
            <a:r>
              <a:rPr lang="en-GB" sz="2000" dirty="0">
                <a:solidFill>
                  <a:srgbClr val="333333"/>
                </a:solidFill>
                <a:latin typeface="Calibri Light"/>
                <a:ea typeface="ＭＳ Ｐゴシック"/>
              </a:rPr>
              <a:t>inferior.</a:t>
            </a:r>
            <a:r>
              <a:rPr lang="en-GB" sz="2000" dirty="0">
                <a:solidFill>
                  <a:srgbClr val="333333"/>
                </a:solidFill>
                <a:latin typeface="Calibri Light"/>
              </a:rPr>
              <a:t>"</a:t>
            </a:r>
            <a:endParaRPr lang="en-GB" sz="2000" dirty="0">
              <a:solidFill>
                <a:srgbClr val="333333"/>
              </a:solidFill>
              <a:latin typeface="Calibri Light"/>
              <a:ea typeface="ＭＳ Ｐゴシック"/>
            </a:endParaRPr>
          </a:p>
        </p:txBody>
      </p:sp>
      <p:sp>
        <p:nvSpPr>
          <p:cNvPr id="8" name="Footer Placeholder 7"/>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29</a:t>
            </a:fld>
            <a:endParaRPr lang="de-DE">
              <a:latin typeface="Calibri Light"/>
            </a:endParaRPr>
          </a:p>
        </p:txBody>
      </p:sp>
    </p:spTree>
    <p:extLst>
      <p:ext uri="{BB962C8B-B14F-4D97-AF65-F5344CB8AC3E}">
        <p14:creationId xmlns:p14="http://schemas.microsoft.com/office/powerpoint/2010/main" val="1383625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a:t>The stigma of psychosis</a:t>
            </a:r>
          </a:p>
        </p:txBody>
      </p:sp>
      <p:sp>
        <p:nvSpPr>
          <p:cNvPr id="3" name="Content Placeholder 2"/>
          <p:cNvSpPr>
            <a:spLocks noGrp="1"/>
          </p:cNvSpPr>
          <p:nvPr>
            <p:ph idx="1"/>
          </p:nvPr>
        </p:nvSpPr>
        <p:spPr>
          <a:xfrm>
            <a:off x="408955" y="2204284"/>
            <a:ext cx="11340000" cy="4248000"/>
          </a:xfrm>
        </p:spPr>
        <p:txBody>
          <a:bodyPr/>
          <a:lstStyle/>
          <a:p>
            <a:pPr lvl="0" defTabSz="914400" fontAlgn="base"/>
            <a:r>
              <a:rPr lang="en-GB" sz="2000">
                <a:solidFill>
                  <a:srgbClr val="004992"/>
                </a:solidFill>
                <a:latin typeface="Calibri Light"/>
                <a:ea typeface="Verdana" pitchFamily="34" charset="0"/>
                <a:cs typeface="Verdana" pitchFamily="34" charset="0"/>
              </a:rPr>
              <a:t>Common but false assumptions that some people hold about individuals who experience psychosis:</a:t>
            </a:r>
          </a:p>
          <a:p>
            <a:pPr marL="342900" lvl="0" indent="-342900" defTabSz="914400" fontAlgn="base">
              <a:buClr>
                <a:srgbClr val="333333"/>
              </a:buClr>
              <a:buFont typeface="WingDings"/>
              <a:buChar char=""/>
            </a:pPr>
            <a:r>
              <a:rPr lang="en-GB" sz="2000">
                <a:solidFill>
                  <a:srgbClr val="333333"/>
                </a:solidFill>
                <a:latin typeface="Calibri Light"/>
                <a:ea typeface="Verdana" pitchFamily="34" charset="0"/>
                <a:cs typeface="Verdana" pitchFamily="34" charset="0"/>
              </a:rPr>
              <a:t>They are dangerous and unpredictable</a:t>
            </a:r>
          </a:p>
          <a:p>
            <a:pPr marL="342900" lvl="0" indent="-342900" defTabSz="914400" fontAlgn="base">
              <a:buClr>
                <a:srgbClr val="333333"/>
              </a:buClr>
              <a:buFont typeface="WingDings"/>
              <a:buChar char=""/>
            </a:pPr>
            <a:r>
              <a:rPr lang="en-GB" sz="2000">
                <a:solidFill>
                  <a:srgbClr val="333333"/>
                </a:solidFill>
                <a:latin typeface="Calibri Light"/>
                <a:ea typeface="Verdana" pitchFamily="34" charset="0"/>
                <a:cs typeface="Verdana" pitchFamily="34" charset="0"/>
              </a:rPr>
              <a:t>They have multiple personalities (psychosis)</a:t>
            </a:r>
          </a:p>
          <a:p>
            <a:pPr marL="342900" lvl="0" indent="-342900" defTabSz="914400" fontAlgn="base">
              <a:buClr>
                <a:srgbClr val="333333"/>
              </a:buClr>
              <a:buFont typeface="WingDings"/>
              <a:buChar char=""/>
            </a:pPr>
            <a:r>
              <a:rPr lang="en-GB" sz="2000">
                <a:solidFill>
                  <a:srgbClr val="333333"/>
                </a:solidFill>
                <a:latin typeface="Calibri Light"/>
                <a:ea typeface="Verdana" pitchFamily="34" charset="0"/>
                <a:cs typeface="Verdana" pitchFamily="34" charset="0"/>
              </a:rPr>
              <a:t>They are not intelligent</a:t>
            </a:r>
          </a:p>
          <a:p>
            <a:pPr marL="342900" lvl="0" indent="-342900" defTabSz="914400" fontAlgn="base">
              <a:buClr>
                <a:srgbClr val="333333"/>
              </a:buClr>
              <a:buFont typeface="WingDings"/>
              <a:buChar char=""/>
            </a:pPr>
            <a:r>
              <a:rPr lang="en-GB" sz="2000">
                <a:solidFill>
                  <a:srgbClr val="333333"/>
                </a:solidFill>
                <a:latin typeface="Calibri Light"/>
                <a:ea typeface="Verdana" pitchFamily="34" charset="0"/>
                <a:cs typeface="Verdana" pitchFamily="34" charset="0"/>
              </a:rPr>
              <a:t>Psychosis is a permanent condition</a:t>
            </a:r>
          </a:p>
          <a:p>
            <a:pPr lvl="0" algn="ctr" defTabSz="914400">
              <a:lnSpc>
                <a:spcPct val="100000"/>
              </a:lnSpc>
              <a:spcBef>
                <a:spcPts val="1200"/>
              </a:spcBef>
              <a:defRPr/>
            </a:pPr>
            <a:endParaRPr lang="en-GB" sz="2000">
              <a:solidFill>
                <a:srgbClr val="004992"/>
              </a:solidFill>
              <a:latin typeface="Calibri Light"/>
              <a:ea typeface="Verdana" panose="020B0604030504040204" pitchFamily="34" charset="0"/>
              <a:cs typeface="Verdana" panose="020B0604030504040204" pitchFamily="34" charset="0"/>
            </a:endParaRPr>
          </a:p>
          <a:p>
            <a:pPr lvl="0" algn="ctr" defTabSz="914400">
              <a:lnSpc>
                <a:spcPct val="100000"/>
              </a:lnSpc>
              <a:spcBef>
                <a:spcPts val="1200"/>
              </a:spcBef>
              <a:defRPr/>
            </a:pPr>
            <a:r>
              <a:rPr lang="en-GB" sz="2000">
                <a:solidFill>
                  <a:srgbClr val="004992"/>
                </a:solidFill>
                <a:latin typeface="Calibri Light"/>
                <a:ea typeface="Verdana" panose="020B0604030504040204" pitchFamily="34" charset="0"/>
                <a:cs typeface="Verdana" panose="020B0604030504040204" pitchFamily="34" charset="0"/>
              </a:rPr>
              <a:t>Justified? NO!</a:t>
            </a:r>
            <a:endParaRPr lang="en-GB" sz="2000">
              <a:solidFill>
                <a:srgbClr val="333333"/>
              </a:solidFill>
              <a:latin typeface="Calibri Light"/>
              <a:ea typeface="ＭＳ Ｐゴシック"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pPr/>
              <a:t>30</a:t>
            </a:fld>
            <a:endParaRPr lang="de-DE"/>
          </a:p>
        </p:txBody>
      </p:sp>
      <p:pic>
        <p:nvPicPr>
          <p:cNvPr id="8" name="Picture 7"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433664"/>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251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t>The stigma of psychosis</a:t>
            </a:r>
            <a:endParaRPr lang="en-GB" sz="3600">
              <a:latin typeface="Calibri Light"/>
            </a:endParaRPr>
          </a:p>
        </p:txBody>
      </p:sp>
      <p:sp>
        <p:nvSpPr>
          <p:cNvPr id="3" name="Inhaltsplatzhalter 2"/>
          <p:cNvSpPr>
            <a:spLocks noGrp="1"/>
          </p:cNvSpPr>
          <p:nvPr>
            <p:ph idx="1"/>
          </p:nvPr>
        </p:nvSpPr>
        <p:spPr/>
        <p:txBody>
          <a:bodyPr/>
          <a:lstStyle/>
          <a:p>
            <a:pPr eaLnBrk="1" fontAlgn="auto" hangingPunct="1">
              <a:buClr>
                <a:srgbClr val="333333"/>
              </a:buClr>
              <a:defRPr/>
            </a:pPr>
            <a:r>
              <a:rPr lang="en-GB" sz="2400" dirty="0">
                <a:solidFill>
                  <a:srgbClr val="004992"/>
                </a:solidFill>
                <a:latin typeface="Calibri Light"/>
                <a:ea typeface="Verdana" pitchFamily="34" charset="0"/>
                <a:cs typeface="Verdana" pitchFamily="34" charset="0"/>
              </a:rPr>
              <a:t>Justified? NO!</a:t>
            </a:r>
          </a:p>
          <a:p>
            <a:pPr>
              <a:buClr>
                <a:srgbClr val="333333"/>
              </a:buClr>
            </a:pPr>
            <a:r>
              <a:rPr lang="en-GB" sz="2400" dirty="0">
                <a:solidFill>
                  <a:srgbClr val="004992"/>
                </a:solidFill>
                <a:latin typeface="Calibri Light"/>
                <a:ea typeface="Verdana" pitchFamily="34" charset="0"/>
                <a:cs typeface="Verdana" pitchFamily="34" charset="0"/>
              </a:rPr>
              <a:t>dangerous and unpredictable?</a:t>
            </a:r>
          </a:p>
          <a:p>
            <a:pPr>
              <a:defRPr/>
            </a:pPr>
            <a:r>
              <a:rPr lang="en-GB" sz="2000" dirty="0">
                <a:solidFill>
                  <a:srgbClr val="333333"/>
                </a:solidFill>
                <a:latin typeface="Calibri Light"/>
                <a:ea typeface="Verdana" pitchFamily="34" charset="0"/>
                <a:cs typeface="Verdana" pitchFamily="34" charset="0"/>
              </a:rPr>
              <a:t>People with psychosis are more likely to be victims of abuse and violence than offenders.</a:t>
            </a:r>
            <a:endParaRPr lang="en-GB" sz="2000" u="sng" dirty="0">
              <a:solidFill>
                <a:srgbClr val="333333"/>
              </a:solidFill>
              <a:latin typeface="Calibri Light"/>
              <a:ea typeface="Verdana" pitchFamily="34" charset="0"/>
              <a:cs typeface="Verdana" pitchFamily="34" charset="0"/>
            </a:endParaRPr>
          </a:p>
          <a:p>
            <a:pPr>
              <a:defRPr/>
            </a:pPr>
            <a:r>
              <a:rPr lang="en-GB" sz="2000" u="sng" dirty="0">
                <a:solidFill>
                  <a:srgbClr val="333333"/>
                </a:solidFill>
                <a:latin typeface="Calibri Light"/>
                <a:ea typeface="Verdana" pitchFamily="34" charset="0"/>
                <a:cs typeface="Verdana" pitchFamily="34" charset="0"/>
              </a:rPr>
              <a:t>However</a:t>
            </a:r>
            <a:r>
              <a:rPr lang="en-GB" sz="2000" dirty="0">
                <a:solidFill>
                  <a:srgbClr val="333333"/>
                </a:solidFill>
                <a:latin typeface="Calibri Light"/>
                <a:ea typeface="Verdana" pitchFamily="34" charset="0"/>
                <a:cs typeface="Verdana" pitchFamily="34" charset="0"/>
              </a:rPr>
              <a:t>: </a:t>
            </a:r>
          </a:p>
          <a:p>
            <a:pPr marL="342900" indent="-342900">
              <a:buClr>
                <a:srgbClr val="333333"/>
              </a:buClr>
              <a:buFont typeface="WingDings"/>
              <a:buChar char=""/>
              <a:defRPr/>
            </a:pPr>
            <a:r>
              <a:rPr lang="en-GB" sz="2000" dirty="0">
                <a:solidFill>
                  <a:srgbClr val="333333"/>
                </a:solidFill>
                <a:latin typeface="Calibri Light"/>
                <a:ea typeface="Verdana" pitchFamily="34" charset="0"/>
                <a:cs typeface="Verdana" pitchFamily="34" charset="0"/>
              </a:rPr>
              <a:t>If they are offenders, newspapers may be more likely to report it because it makes better headlines: the method the crime is carried out may be more peculiar or less well understood (e.g., a mentally ill person assaulted the German politicians Lafontaine and Schäuble).</a:t>
            </a:r>
          </a:p>
          <a:p>
            <a:pPr marL="342900" indent="-342900">
              <a:buClr>
                <a:srgbClr val="333333"/>
              </a:buClr>
              <a:buFont typeface="WingDings"/>
              <a:buChar char=""/>
              <a:defRPr/>
            </a:pPr>
            <a:r>
              <a:rPr lang="en-GB" sz="2000" dirty="0">
                <a:solidFill>
                  <a:srgbClr val="333333"/>
                </a:solidFill>
                <a:latin typeface="Calibri Light"/>
                <a:ea typeface="Verdana" pitchFamily="34" charset="0"/>
                <a:cs typeface="Verdana" pitchFamily="34" charset="0"/>
              </a:rPr>
              <a:t>The strategy of lawyers to justify acts of violence with claims of mental illness (true or not) occasionally reinforces this impression.</a:t>
            </a:r>
          </a:p>
        </p:txBody>
      </p:sp>
      <p:sp>
        <p:nvSpPr>
          <p:cNvPr id="6" name="Footer Placeholder 5"/>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31</a:t>
            </a:fld>
            <a:endParaRPr lang="de-DE">
              <a:latin typeface="Calibri Light"/>
            </a:endParaRPr>
          </a:p>
        </p:txBody>
      </p:sp>
    </p:spTree>
    <p:extLst>
      <p:ext uri="{BB962C8B-B14F-4D97-AF65-F5344CB8AC3E}">
        <p14:creationId xmlns:p14="http://schemas.microsoft.com/office/powerpoint/2010/main" val="3744758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t>The stigma of psychosis</a:t>
            </a:r>
            <a:endParaRPr lang="en-GB" sz="3600">
              <a:latin typeface="Calibri Light"/>
            </a:endParaRPr>
          </a:p>
        </p:txBody>
      </p:sp>
      <p:sp>
        <p:nvSpPr>
          <p:cNvPr id="3" name="Inhaltsplatzhalter 2"/>
          <p:cNvSpPr>
            <a:spLocks noGrp="1"/>
          </p:cNvSpPr>
          <p:nvPr>
            <p:ph idx="1"/>
          </p:nvPr>
        </p:nvSpPr>
        <p:spPr/>
        <p:txBody>
          <a:bodyPr/>
          <a:lstStyle/>
          <a:p>
            <a:r>
              <a:rPr lang="en-GB" sz="2400">
                <a:solidFill>
                  <a:srgbClr val="004992"/>
                </a:solidFill>
                <a:latin typeface="Calibri Light"/>
                <a:ea typeface="Verdana" pitchFamily="34" charset="0"/>
                <a:cs typeface="Verdana" pitchFamily="34" charset="0"/>
              </a:rPr>
              <a:t>Justified? NO!</a:t>
            </a:r>
          </a:p>
          <a:p>
            <a:pPr marL="342900" indent="-342900">
              <a:buClr>
                <a:srgbClr val="333333"/>
              </a:buClr>
              <a:buFont typeface="WingDings"/>
              <a:buChar char=""/>
              <a:defRPr/>
            </a:pPr>
            <a:r>
              <a:rPr lang="en-GB" sz="2400">
                <a:solidFill>
                  <a:srgbClr val="004992"/>
                </a:solidFill>
                <a:latin typeface="Calibri Light"/>
                <a:ea typeface="Verdana" pitchFamily="34" charset="0"/>
                <a:cs typeface="Verdana" pitchFamily="34" charset="0"/>
              </a:rPr>
              <a:t>Multiple personalities: </a:t>
            </a:r>
            <a:br>
              <a:rPr lang="en-GB" sz="2400">
                <a:solidFill>
                  <a:srgbClr val="004992"/>
                </a:solidFill>
                <a:latin typeface="Calibri Light"/>
                <a:ea typeface="Verdana" pitchFamily="34" charset="0"/>
                <a:cs typeface="Verdana" pitchFamily="34" charset="0"/>
              </a:rPr>
            </a:br>
            <a:r>
              <a:rPr lang="en-GB" sz="2400">
                <a:solidFill>
                  <a:srgbClr val="333333"/>
                </a:solidFill>
                <a:latin typeface="Calibri Light"/>
                <a:ea typeface="Verdana" pitchFamily="34" charset="0"/>
                <a:cs typeface="Verdana" pitchFamily="34" charset="0"/>
              </a:rPr>
              <a:t>The translation of the word "schizophrenia" from Greek often leads to the misunderstanding that those affected have a "split personality." However, that disorder has nothing to do with the characteristics of psychosis/schizophrenia and has been renamed dissociative identity disorder (people with this disorder report different, clearly distinguishable identities).</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32</a:t>
            </a:fld>
            <a:endParaRPr lang="de-DE">
              <a:latin typeface="Calibri Light"/>
            </a:endParaRPr>
          </a:p>
        </p:txBody>
      </p:sp>
    </p:spTree>
    <p:extLst>
      <p:ext uri="{BB962C8B-B14F-4D97-AF65-F5344CB8AC3E}">
        <p14:creationId xmlns:p14="http://schemas.microsoft.com/office/powerpoint/2010/main" val="827584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t>The stigma of psychosis</a:t>
            </a:r>
            <a:endParaRPr lang="en-GB" sz="3600">
              <a:latin typeface="Calibri Light"/>
            </a:endParaRPr>
          </a:p>
        </p:txBody>
      </p:sp>
      <p:sp>
        <p:nvSpPr>
          <p:cNvPr id="3" name="Inhaltsplatzhalter 2"/>
          <p:cNvSpPr>
            <a:spLocks noGrp="1"/>
          </p:cNvSpPr>
          <p:nvPr>
            <p:ph idx="1"/>
          </p:nvPr>
        </p:nvSpPr>
        <p:spPr/>
        <p:txBody>
          <a:bodyPr/>
          <a:lstStyle/>
          <a:p>
            <a:r>
              <a:rPr lang="en-GB" sz="2400">
                <a:solidFill>
                  <a:srgbClr val="004992"/>
                </a:solidFill>
                <a:latin typeface="Calibri Light"/>
                <a:ea typeface="Verdana" pitchFamily="34" charset="0"/>
                <a:cs typeface="Verdana" pitchFamily="34" charset="0"/>
              </a:rPr>
              <a:t>Justified? NO!</a:t>
            </a:r>
          </a:p>
          <a:p>
            <a:pPr marL="342900" indent="-342900">
              <a:buClr>
                <a:srgbClr val="333333"/>
              </a:buClr>
              <a:buFont typeface="WingDings"/>
              <a:buChar char=""/>
            </a:pPr>
            <a:r>
              <a:rPr lang="en-GB" sz="2400">
                <a:solidFill>
                  <a:srgbClr val="004992"/>
                </a:solidFill>
                <a:latin typeface="Calibri Light"/>
                <a:ea typeface="Verdana" pitchFamily="34" charset="0"/>
                <a:cs typeface="Verdana" pitchFamily="34" charset="0"/>
              </a:rPr>
              <a:t>Not intelligent? </a:t>
            </a:r>
            <a:br>
              <a:rPr lang="en-GB" sz="2400">
                <a:solidFill>
                  <a:srgbClr val="004992"/>
                </a:solidFill>
                <a:latin typeface="Calibri Light"/>
                <a:ea typeface="Verdana" pitchFamily="34" charset="0"/>
                <a:cs typeface="Verdana" pitchFamily="34" charset="0"/>
              </a:rPr>
            </a:br>
            <a:r>
              <a:rPr lang="en-GB" sz="2400">
                <a:solidFill>
                  <a:srgbClr val="333333"/>
                </a:solidFill>
                <a:latin typeface="Calibri Light"/>
                <a:ea typeface="Verdana" pitchFamily="34" charset="0"/>
                <a:cs typeface="Verdana" pitchFamily="34" charset="0"/>
              </a:rPr>
              <a:t>The formation of mental disorders is not related to intelligence. Just as with the general population, many people who experience psychosis can have above average intelligence.</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33</a:t>
            </a:fld>
            <a:endParaRPr lang="de-DE">
              <a:latin typeface="Calibri Light"/>
            </a:endParaRPr>
          </a:p>
        </p:txBody>
      </p:sp>
    </p:spTree>
    <p:extLst>
      <p:ext uri="{BB962C8B-B14F-4D97-AF65-F5344CB8AC3E}">
        <p14:creationId xmlns:p14="http://schemas.microsoft.com/office/powerpoint/2010/main" val="2630410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t>The stigma of psychosis</a:t>
            </a:r>
            <a:endParaRPr lang="en-GB" sz="3600">
              <a:latin typeface="Calibri Light"/>
            </a:endParaRPr>
          </a:p>
        </p:txBody>
      </p:sp>
      <p:sp>
        <p:nvSpPr>
          <p:cNvPr id="3" name="Inhaltsplatzhalter 2"/>
          <p:cNvSpPr>
            <a:spLocks noGrp="1"/>
          </p:cNvSpPr>
          <p:nvPr>
            <p:ph idx="1"/>
          </p:nvPr>
        </p:nvSpPr>
        <p:spPr/>
        <p:txBody>
          <a:bodyPr/>
          <a:lstStyle/>
          <a:p>
            <a:r>
              <a:rPr lang="en-GB" sz="2400" dirty="0">
                <a:solidFill>
                  <a:srgbClr val="004992"/>
                </a:solidFill>
                <a:latin typeface="Calibri Light"/>
                <a:ea typeface="Verdana" pitchFamily="34" charset="0"/>
                <a:cs typeface="Verdana" pitchFamily="34" charset="0"/>
              </a:rPr>
              <a:t>Justified? NO!</a:t>
            </a:r>
          </a:p>
          <a:p>
            <a:pPr marL="342900" indent="-342900">
              <a:buClr>
                <a:srgbClr val="333333"/>
              </a:buClr>
              <a:buFont typeface="WingDings"/>
              <a:buChar char=""/>
            </a:pPr>
            <a:r>
              <a:rPr lang="en-GB" sz="2400" dirty="0">
                <a:solidFill>
                  <a:srgbClr val="004992"/>
                </a:solidFill>
                <a:latin typeface="Calibri Light"/>
                <a:ea typeface="Verdana" pitchFamily="34" charset="0"/>
                <a:cs typeface="Verdana" pitchFamily="34" charset="0"/>
              </a:rPr>
              <a:t>Permanent condition?</a:t>
            </a:r>
            <a:br>
              <a:rPr lang="en-GB" sz="2400" dirty="0">
                <a:solidFill>
                  <a:srgbClr val="004992"/>
                </a:solidFill>
                <a:latin typeface="Calibri Light"/>
                <a:ea typeface="Verdana" pitchFamily="34" charset="0"/>
                <a:cs typeface="Verdana" pitchFamily="34" charset="0"/>
              </a:rPr>
            </a:br>
            <a:r>
              <a:rPr lang="en-GB" sz="2400" dirty="0">
                <a:solidFill>
                  <a:srgbClr val="333333"/>
                </a:solidFill>
                <a:latin typeface="Calibri Light"/>
                <a:ea typeface="Verdana" pitchFamily="34" charset="0"/>
                <a:cs typeface="Verdana" pitchFamily="34" charset="0"/>
              </a:rPr>
              <a:t>The disease is chronic in only a third of cases. With the right treatment, many patients are able to lead productive and fulfilling lives.</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34</a:t>
            </a:fld>
            <a:endParaRPr lang="de-DE">
              <a:latin typeface="Calibri Light"/>
            </a:endParaRPr>
          </a:p>
        </p:txBody>
      </p:sp>
    </p:spTree>
    <p:extLst>
      <p:ext uri="{BB962C8B-B14F-4D97-AF65-F5344CB8AC3E}">
        <p14:creationId xmlns:p14="http://schemas.microsoft.com/office/powerpoint/2010/main" val="366624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Why are we doing this?</a:t>
            </a:r>
          </a:p>
        </p:txBody>
      </p:sp>
      <p:sp>
        <p:nvSpPr>
          <p:cNvPr id="9" name="Content Placeholder 8"/>
          <p:cNvSpPr>
            <a:spLocks noGrp="1"/>
          </p:cNvSpPr>
          <p:nvPr>
            <p:ph idx="1"/>
          </p:nvPr>
        </p:nvSpPr>
        <p:spPr/>
        <p:txBody>
          <a:bodyPr/>
          <a:lstStyle/>
          <a:p>
            <a:pPr lvl="0" defTabSz="914400" fontAlgn="base">
              <a:defRPr/>
            </a:pPr>
            <a:r>
              <a:rPr lang="en-GB" sz="2400">
                <a:solidFill>
                  <a:srgbClr val="333333"/>
                </a:solidFill>
                <a:latin typeface="Calibri Light"/>
                <a:ea typeface="ＭＳ Ｐゴシック" charset="0"/>
              </a:rPr>
              <a:t>Many people diagnosed with </a:t>
            </a:r>
            <a:r>
              <a:rPr lang="en-GB" sz="2400">
                <a:solidFill>
                  <a:srgbClr val="333333"/>
                </a:solidFill>
                <a:latin typeface="Calibri Light"/>
              </a:rPr>
              <a:t>"</a:t>
            </a:r>
            <a:r>
              <a:rPr lang="en-GB" sz="2400">
                <a:solidFill>
                  <a:srgbClr val="333333"/>
                </a:solidFill>
                <a:latin typeface="Calibri Light"/>
                <a:ea typeface="ＭＳ Ｐゴシック" charset="0"/>
              </a:rPr>
              <a:t>schizophrenia</a:t>
            </a:r>
            <a:r>
              <a:rPr lang="en-GB" sz="2400">
                <a:solidFill>
                  <a:srgbClr val="333333"/>
                </a:solidFill>
                <a:latin typeface="Calibri Light"/>
              </a:rPr>
              <a:t>"</a:t>
            </a:r>
            <a:r>
              <a:rPr lang="en-GB" sz="2400">
                <a:solidFill>
                  <a:srgbClr val="333333"/>
                </a:solidFill>
                <a:latin typeface="Calibri Light"/>
                <a:ea typeface="Verdana" pitchFamily="34" charset="0"/>
                <a:cs typeface="Verdana" pitchFamily="34" charset="0"/>
              </a:rPr>
              <a:t> </a:t>
            </a:r>
            <a:r>
              <a:rPr lang="en-GB" sz="2400">
                <a:solidFill>
                  <a:srgbClr val="333333"/>
                </a:solidFill>
                <a:latin typeface="Calibri Light"/>
                <a:ea typeface="ＭＳ Ｐゴシック" charset="0"/>
              </a:rPr>
              <a:t>or </a:t>
            </a:r>
            <a:r>
              <a:rPr lang="en-GB" sz="2400">
                <a:solidFill>
                  <a:srgbClr val="333333"/>
                </a:solidFill>
                <a:latin typeface="Calibri Light"/>
              </a:rPr>
              <a:t>"</a:t>
            </a:r>
            <a:r>
              <a:rPr lang="en-GB" sz="2400">
                <a:solidFill>
                  <a:srgbClr val="333333"/>
                </a:solidFill>
                <a:latin typeface="Calibri Light"/>
                <a:ea typeface="ＭＳ Ｐゴシック" charset="0"/>
              </a:rPr>
              <a:t>psychosis</a:t>
            </a:r>
            <a:r>
              <a:rPr lang="en-GB" sz="2400">
                <a:solidFill>
                  <a:srgbClr val="333333"/>
                </a:solidFill>
                <a:latin typeface="Calibri Light"/>
              </a:rPr>
              <a:t>"</a:t>
            </a:r>
            <a:r>
              <a:rPr lang="en-GB" sz="2400">
                <a:solidFill>
                  <a:srgbClr val="333333"/>
                </a:solidFill>
                <a:latin typeface="Calibri Light"/>
                <a:ea typeface="ＭＳ Ｐゴシック" charset="0"/>
              </a:rPr>
              <a:t> (but not all!) may experience discrimination if their diagnosis arouses incorrect assumptions or associations.</a:t>
            </a:r>
          </a:p>
          <a:p>
            <a:pPr lvl="0" defTabSz="914400" fontAlgn="base">
              <a:defRPr/>
            </a:pPr>
            <a:r>
              <a:rPr lang="en-GB" sz="2400">
                <a:solidFill>
                  <a:srgbClr val="333333"/>
                </a:solidFill>
                <a:latin typeface="Calibri Light"/>
                <a:ea typeface="ＭＳ Ｐゴシック" charset="0"/>
              </a:rPr>
              <a:t>In order to reduce stigma, common stereotypes about people with schizophrenia or psychosis must be identified and corrected or addressed.</a:t>
            </a:r>
            <a:endParaRPr lang="en-GB" sz="2400" i="1">
              <a:solidFill>
                <a:srgbClr val="004992"/>
              </a:solidFill>
              <a:latin typeface="Calibri Light"/>
              <a:ea typeface="ＭＳ Ｐゴシック" charset="0"/>
            </a:endParaRPr>
          </a:p>
          <a:p>
            <a:pPr lvl="0" defTabSz="914400" fontAlgn="base">
              <a:defRPr/>
            </a:pPr>
            <a:r>
              <a:rPr lang="en-GB" sz="2400" u="sng">
                <a:solidFill>
                  <a:srgbClr val="004992"/>
                </a:solidFill>
                <a:latin typeface="Calibri Light"/>
                <a:ea typeface="ＭＳ Ｐゴシック" charset="0"/>
              </a:rPr>
              <a:t>Relevant</a:t>
            </a:r>
            <a:r>
              <a:rPr lang="en-GB" sz="2400">
                <a:solidFill>
                  <a:srgbClr val="004992"/>
                </a:solidFill>
                <a:latin typeface="Calibri Light"/>
                <a:ea typeface="ＭＳ Ｐゴシック" charset="0"/>
              </a:rPr>
              <a:t>:</a:t>
            </a:r>
            <a:r>
              <a:rPr lang="en-GB" sz="2400" i="1">
                <a:solidFill>
                  <a:srgbClr val="004992"/>
                </a:solidFill>
                <a:latin typeface="Calibri Light"/>
                <a:ea typeface="ＭＳ Ｐゴシック" charset="0"/>
              </a:rPr>
              <a:t> </a:t>
            </a:r>
            <a:r>
              <a:rPr lang="en-GB" sz="2400">
                <a:solidFill>
                  <a:srgbClr val="333333"/>
                </a:solidFill>
                <a:latin typeface="Calibri Light"/>
                <a:ea typeface="ＭＳ Ｐゴシック" charset="0"/>
              </a:rPr>
              <a:t>If you take a closer look, every person has qualities that make them unique. Many prejudices or stereotypes are based on one aspect of a person’s identity. These prejudices or stereotypes can lead us to mistreat people who do not deserve to be judged negatively. </a:t>
            </a:r>
            <a:r>
              <a:rPr lang="en-GB" sz="2400" u="sng">
                <a:solidFill>
                  <a:srgbClr val="333333"/>
                </a:solidFill>
                <a:latin typeface="Calibri Light"/>
                <a:ea typeface="ＭＳ Ｐゴシック" charset="0"/>
              </a:rPr>
              <a:t>Mental illness is only one part aspect of a person’s identity.</a:t>
            </a:r>
          </a:p>
          <a:p>
            <a:endParaRPr lang="en-GB" sz="240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35</a:t>
            </a:fld>
            <a:endParaRPr lang="de-DE">
              <a:latin typeface="Calibri Light"/>
            </a:endParaRPr>
          </a:p>
        </p:txBody>
      </p:sp>
    </p:spTree>
    <p:extLst>
      <p:ext uri="{BB962C8B-B14F-4D97-AF65-F5344CB8AC3E}">
        <p14:creationId xmlns:p14="http://schemas.microsoft.com/office/powerpoint/2010/main" val="2388629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dirty="0">
                <a:latin typeface="Calibri Light"/>
              </a:rPr>
              <a:t>Consequences of stigmatization</a:t>
            </a:r>
          </a:p>
        </p:txBody>
      </p:sp>
      <p:sp>
        <p:nvSpPr>
          <p:cNvPr id="5" name="Footer Placeholder 4"/>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36</a:t>
            </a:fld>
            <a:endParaRPr lang="de-DE">
              <a:latin typeface="Calibri Light"/>
            </a:endParaRPr>
          </a:p>
        </p:txBody>
      </p:sp>
      <p:sp>
        <p:nvSpPr>
          <p:cNvPr id="7" name="Inhaltsplatzhalter 2"/>
          <p:cNvSpPr txBox="1">
            <a:spLocks/>
          </p:cNvSpPr>
          <p:nvPr/>
        </p:nvSpPr>
        <p:spPr bwMode="gray">
          <a:xfrm>
            <a:off x="408954" y="6021288"/>
            <a:ext cx="11376000" cy="4319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fontAlgn="auto">
              <a:spcAft>
                <a:spcPts val="1200"/>
              </a:spcAft>
            </a:pPr>
            <a:r>
              <a:rPr lang="en-GB" sz="2000" dirty="0">
                <a:solidFill>
                  <a:srgbClr val="333333"/>
                </a:solidFill>
                <a:latin typeface="Calibri Light"/>
                <a:ea typeface="Verdana" pitchFamily="34" charset="0"/>
                <a:cs typeface="Verdana" pitchFamily="34" charset="0"/>
              </a:rPr>
              <a:t>The terms psychosis and schizophrenia give rise to misconceptions in many people.</a:t>
            </a:r>
          </a:p>
        </p:txBody>
      </p:sp>
      <p:graphicFrame>
        <p:nvGraphicFramePr>
          <p:cNvPr id="8" name="Diagramm 3"/>
          <p:cNvGraphicFramePr>
            <a:graphicFrameLocks noChangeAspect="1"/>
          </p:cNvGraphicFramePr>
          <p:nvPr>
            <p:extLst>
              <p:ext uri="{D42A27DB-BD31-4B8C-83A1-F6EECF244321}">
                <p14:modId xmlns:p14="http://schemas.microsoft.com/office/powerpoint/2010/main" val="1915034083"/>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Should I tell others about my illness, and if so, how?</a:t>
            </a:r>
          </a:p>
        </p:txBody>
      </p:sp>
      <p:sp>
        <p:nvSpPr>
          <p:cNvPr id="3" name="Inhaltsplatzhalter 2"/>
          <p:cNvSpPr>
            <a:spLocks noGrp="1"/>
          </p:cNvSpPr>
          <p:nvPr>
            <p:ph idx="1"/>
          </p:nvPr>
        </p:nvSpPr>
        <p:spPr>
          <a:xfrm>
            <a:off x="411480" y="2203704"/>
            <a:ext cx="5669280" cy="4291560"/>
          </a:xfrm>
        </p:spPr>
        <p:txBody>
          <a:bodyPr/>
          <a:lstStyle/>
          <a:p>
            <a:pPr>
              <a:defRPr/>
            </a:pPr>
            <a:r>
              <a:rPr lang="en-GB" sz="2400">
                <a:solidFill>
                  <a:srgbClr val="333333"/>
                </a:solidFill>
                <a:latin typeface="Calibri Light"/>
                <a:ea typeface="Verdana" pitchFamily="34" charset="0"/>
                <a:cs typeface="Verdana" pitchFamily="34" charset="0"/>
              </a:rPr>
              <a:t>Do you need to tell others that you are diagnosed with psychosis?</a:t>
            </a:r>
          </a:p>
          <a:p>
            <a:pPr marL="342900" indent="-342900">
              <a:buClr>
                <a:srgbClr val="333333"/>
              </a:buClr>
              <a:buFont typeface="WingDings"/>
              <a:buChar char=""/>
              <a:defRPr/>
            </a:pPr>
            <a:r>
              <a:rPr lang="en-GB" sz="2400">
                <a:solidFill>
                  <a:srgbClr val="333333"/>
                </a:solidFill>
                <a:latin typeface="Calibri Light"/>
                <a:ea typeface="Verdana" pitchFamily="34" charset="0"/>
                <a:cs typeface="Verdana" pitchFamily="34" charset="0"/>
              </a:rPr>
              <a:t>A diagnosis of psychosis or schizophrenia (like any other mental illness) is not notifiable, that is, it does not have to be disclosed.</a:t>
            </a:r>
          </a:p>
          <a:p>
            <a:pPr>
              <a:defRPr/>
            </a:pPr>
            <a:r>
              <a:rPr lang="en-GB" sz="2400" b="1">
                <a:solidFill>
                  <a:srgbClr val="333333"/>
                </a:solidFill>
                <a:latin typeface="Calibri Light"/>
                <a:ea typeface="Verdana" pitchFamily="34" charset="0"/>
                <a:cs typeface="Verdana" pitchFamily="34" charset="0"/>
              </a:rPr>
              <a:t>It is up to you whether you inform others about the diagnosis.</a:t>
            </a:r>
          </a:p>
          <a:p>
            <a:pPr>
              <a:defRPr/>
            </a:pPr>
            <a:endParaRPr lang="en-GB"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37</a:t>
            </a:fld>
            <a:endParaRPr lang="de-DE">
              <a:latin typeface="Calibri Light"/>
            </a:endParaRPr>
          </a:p>
        </p:txBody>
      </p:sp>
      <p:pic>
        <p:nvPicPr>
          <p:cNvPr id="7"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Should I tell others about my illness, and if so, how?</a:t>
            </a:r>
          </a:p>
        </p:txBody>
      </p:sp>
      <p:sp>
        <p:nvSpPr>
          <p:cNvPr id="3" name="Inhaltsplatzhalter 2"/>
          <p:cNvSpPr>
            <a:spLocks noGrp="1"/>
          </p:cNvSpPr>
          <p:nvPr>
            <p:ph idx="1"/>
          </p:nvPr>
        </p:nvSpPr>
        <p:spPr>
          <a:xfrm>
            <a:off x="411480" y="2203704"/>
            <a:ext cx="5669280" cy="4291560"/>
          </a:xfrm>
        </p:spPr>
        <p:txBody>
          <a:bodyPr/>
          <a:lstStyle/>
          <a:p>
            <a:pPr>
              <a:defRPr/>
            </a:pPr>
            <a:r>
              <a:rPr lang="en-GB" sz="2400">
                <a:solidFill>
                  <a:srgbClr val="333333"/>
                </a:solidFill>
                <a:latin typeface="Calibri Light"/>
                <a:ea typeface="Verdana" pitchFamily="34" charset="0"/>
                <a:cs typeface="Verdana" pitchFamily="34" charset="0"/>
              </a:rPr>
              <a:t>Do you need to tell others that you are diagnosed with psychosis?</a:t>
            </a:r>
          </a:p>
          <a:p>
            <a:pPr marL="342900" indent="-342900">
              <a:buClr>
                <a:srgbClr val="333333"/>
              </a:buClr>
              <a:buFont typeface="WingDings"/>
              <a:buChar char=""/>
              <a:defRPr/>
            </a:pPr>
            <a:r>
              <a:rPr lang="en-GB" sz="2400">
                <a:solidFill>
                  <a:srgbClr val="333333"/>
                </a:solidFill>
                <a:latin typeface="Calibri Light"/>
                <a:ea typeface="Verdana" pitchFamily="34" charset="0"/>
                <a:cs typeface="Verdana" pitchFamily="34" charset="0"/>
              </a:rPr>
              <a:t>It can be important for you to talk to a person you trust about your illness;</a:t>
            </a:r>
            <a:endParaRPr lang="en-GB" sz="2400">
              <a:solidFill>
                <a:srgbClr val="333333"/>
              </a:solidFill>
              <a:latin typeface="Calibri Light"/>
              <a:ea typeface="Verdana" pitchFamily="34" charset="0"/>
              <a:cs typeface="Verdana" pitchFamily="34" charset="0"/>
              <a:sym typeface="Wingdings" panose="05000000000000000000" pitchFamily="2" charset="2"/>
            </a:endParaRPr>
          </a:p>
          <a:p>
            <a:pPr marL="342900" indent="-342900">
              <a:buClr>
                <a:srgbClr val="333333"/>
              </a:buClr>
              <a:buFont typeface="WingDings"/>
              <a:buChar char=""/>
              <a:defRPr/>
            </a:pPr>
            <a:r>
              <a:rPr lang="en-GB" sz="2400">
                <a:solidFill>
                  <a:srgbClr val="333333"/>
                </a:solidFill>
                <a:latin typeface="Calibri Light"/>
                <a:ea typeface="Verdana" pitchFamily="34" charset="0"/>
                <a:cs typeface="Verdana" pitchFamily="34" charset="0"/>
              </a:rPr>
              <a:t>Often, significant others spot the early signs of an emerging psychotic phase earlier than the patients themselves.</a:t>
            </a:r>
          </a:p>
          <a:p>
            <a:pPr>
              <a:defRPr/>
            </a:pPr>
            <a:endParaRPr lang="en-GB"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38</a:t>
            </a:fld>
            <a:endParaRPr lang="de-DE">
              <a:latin typeface="Calibri Light"/>
            </a:endParaRPr>
          </a:p>
        </p:txBody>
      </p:sp>
      <p:pic>
        <p:nvPicPr>
          <p:cNvPr id="7"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33880669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How can I communicate my illness?</a:t>
            </a:r>
          </a:p>
        </p:txBody>
      </p:sp>
      <p:sp>
        <p:nvSpPr>
          <p:cNvPr id="3" name="Inhaltsplatzhalter 2"/>
          <p:cNvSpPr>
            <a:spLocks noGrp="1"/>
          </p:cNvSpPr>
          <p:nvPr>
            <p:ph idx="1"/>
          </p:nvPr>
        </p:nvSpPr>
        <p:spPr/>
        <p:txBody>
          <a:bodyPr/>
          <a:lstStyle/>
          <a:p>
            <a:r>
              <a:rPr lang="en-GB" sz="2400">
                <a:solidFill>
                  <a:srgbClr val="004992"/>
                </a:solidFill>
                <a:latin typeface="Calibri Light"/>
                <a:ea typeface="ＭＳ Ｐゴシック"/>
              </a:rPr>
              <a:t>Explain your symptoms rather than sharing the diagnosis. </a:t>
            </a:r>
          </a:p>
          <a:p>
            <a:pPr marL="342900" indent="-342900">
              <a:buClr>
                <a:srgbClr val="333333"/>
              </a:buClr>
              <a:buFont typeface="WingDings"/>
              <a:buChar char=""/>
              <a:defRPr/>
            </a:pPr>
            <a:r>
              <a:rPr lang="en-GB" sz="2400">
                <a:solidFill>
                  <a:srgbClr val="333333"/>
                </a:solidFill>
                <a:latin typeface="Calibri Light"/>
                <a:ea typeface="Verdana" panose="020B0604030504040204" pitchFamily="34" charset="0"/>
                <a:cs typeface="Verdana" panose="020B0604030504040204" pitchFamily="34" charset="0"/>
              </a:rPr>
              <a:t>Especially if you do not know people very well, it is often advisable to describe your symptoms rather than to share the (ambiguous) name of your diagnosis (schizophrenia, psychosis).</a:t>
            </a:r>
          </a:p>
          <a:p>
            <a:pPr marL="342900" indent="-342900">
              <a:buClr>
                <a:srgbClr val="333333"/>
              </a:buClr>
              <a:buFont typeface="WingDings"/>
              <a:buChar char=""/>
              <a:defRPr/>
            </a:pPr>
            <a:r>
              <a:rPr lang="en-GB" sz="2400">
                <a:solidFill>
                  <a:srgbClr val="333333"/>
                </a:solidFill>
                <a:latin typeface="Calibri Light"/>
                <a:ea typeface="Verdana" panose="020B0604030504040204" pitchFamily="34" charset="0"/>
                <a:cs typeface="Verdana" panose="020B0604030504040204" pitchFamily="34" charset="0"/>
              </a:rPr>
              <a:t>To be able to explain your illness to others, you need to become an expert in it yourself!</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39</a:t>
            </a:fld>
            <a:endParaRPr lang="de-DE">
              <a:latin typeface="Calibri Light"/>
            </a:endParaRPr>
          </a:p>
        </p:txBody>
      </p:sp>
    </p:spTree>
    <p:extLst>
      <p:ext uri="{BB962C8B-B14F-4D97-AF65-F5344CB8AC3E}">
        <p14:creationId xmlns:p14="http://schemas.microsoft.com/office/powerpoint/2010/main" val="2682560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How can I communicate about my illness?</a:t>
            </a:r>
          </a:p>
        </p:txBody>
      </p:sp>
      <p:sp>
        <p:nvSpPr>
          <p:cNvPr id="3" name="Inhaltsplatzhalter 2"/>
          <p:cNvSpPr>
            <a:spLocks noGrp="1"/>
          </p:cNvSpPr>
          <p:nvPr>
            <p:ph idx="1"/>
          </p:nvPr>
        </p:nvSpPr>
        <p:spPr/>
        <p:txBody>
          <a:bodyPr/>
          <a:lstStyle/>
          <a:p>
            <a:r>
              <a:rPr lang="en-GB" sz="2400">
                <a:solidFill>
                  <a:srgbClr val="004992"/>
                </a:solidFill>
                <a:latin typeface="Calibri Light"/>
                <a:ea typeface="ＭＳ Ｐゴシック"/>
              </a:rPr>
              <a:t>The main symptoms of psychosis and schizophrenia:</a:t>
            </a:r>
          </a:p>
          <a:p>
            <a:pPr algn="ctr"/>
            <a:r>
              <a:rPr lang="en-GB" sz="2400">
                <a:solidFill>
                  <a:schemeClr val="tx1"/>
                </a:solidFill>
                <a:latin typeface="Calibri Light"/>
                <a:ea typeface="ＭＳ Ｐゴシック"/>
              </a:rPr>
              <a:t>???</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40</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1ED6C-D438-812F-14AB-6DCAAC23DA36}"/>
            </a:ext>
          </a:extLst>
        </p:cNvPr>
        <p:cNvGrpSpPr/>
        <p:nvPr/>
      </p:nvGrpSpPr>
      <p:grpSpPr>
        <a:xfrm>
          <a:off x="0" y="0"/>
          <a:ext cx="0" cy="0"/>
          <a:chOff x="0" y="0"/>
          <a:chExt cx="0" cy="0"/>
        </a:xfrm>
      </p:grpSpPr>
      <p:sp>
        <p:nvSpPr>
          <p:cNvPr id="107521" name="Titel 1">
            <a:extLst>
              <a:ext uri="{FF2B5EF4-FFF2-40B4-BE49-F238E27FC236}">
                <a16:creationId xmlns:a16="http://schemas.microsoft.com/office/drawing/2014/main" id="{6723DB4F-7492-2CAB-2B33-CBA9ABB497F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How can I communicate about my illness?</a:t>
            </a:r>
          </a:p>
        </p:txBody>
      </p:sp>
      <p:sp>
        <p:nvSpPr>
          <p:cNvPr id="3" name="Inhaltsplatzhalter 2">
            <a:extLst>
              <a:ext uri="{FF2B5EF4-FFF2-40B4-BE49-F238E27FC236}">
                <a16:creationId xmlns:a16="http://schemas.microsoft.com/office/drawing/2014/main" id="{C9A8990D-55D3-79B0-C58F-E31DABC4EF1D}"/>
              </a:ext>
            </a:extLst>
          </p:cNvPr>
          <p:cNvSpPr>
            <a:spLocks noGrp="1"/>
          </p:cNvSpPr>
          <p:nvPr>
            <p:ph idx="1"/>
          </p:nvPr>
        </p:nvSpPr>
        <p:spPr/>
        <p:txBody>
          <a:bodyPr/>
          <a:lstStyle/>
          <a:p>
            <a:r>
              <a:rPr lang="en-GB" sz="2400">
                <a:solidFill>
                  <a:srgbClr val="004992"/>
                </a:solidFill>
                <a:latin typeface="Calibri Light"/>
                <a:ea typeface="ＭＳ Ｐゴシック"/>
              </a:rPr>
              <a:t>The main symptoms of psychosis and schizophrenia:</a:t>
            </a:r>
          </a:p>
          <a:p>
            <a:pPr marL="342900" indent="-342900">
              <a:buClr>
                <a:srgbClr val="333333"/>
              </a:buClr>
              <a:buFont typeface="WingDings"/>
              <a:buChar char=""/>
            </a:pPr>
            <a:r>
              <a:rPr lang="en-GB" sz="2400">
                <a:solidFill>
                  <a:srgbClr val="333333"/>
                </a:solidFill>
                <a:latin typeface="Calibri Light"/>
                <a:ea typeface="ＭＳ Ｐゴシック"/>
              </a:rPr>
              <a:t>Hallucinations</a:t>
            </a:r>
          </a:p>
          <a:p>
            <a:pPr marL="342900" indent="-342900">
              <a:buClr>
                <a:srgbClr val="333333"/>
              </a:buClr>
              <a:buFont typeface="WingDings"/>
              <a:buChar char=""/>
            </a:pPr>
            <a:r>
              <a:rPr lang="en-GB" sz="2400">
                <a:solidFill>
                  <a:srgbClr val="333333"/>
                </a:solidFill>
                <a:latin typeface="Calibri Light"/>
                <a:ea typeface="ＭＳ Ｐゴシック"/>
              </a:rPr>
              <a:t>Delusions </a:t>
            </a:r>
          </a:p>
          <a:p>
            <a:pPr marL="342900" indent="-342900">
              <a:buClr>
                <a:srgbClr val="333333"/>
              </a:buClr>
              <a:buFont typeface="WingDings"/>
              <a:buChar char=""/>
            </a:pPr>
            <a:r>
              <a:rPr lang="en-GB" sz="2400">
                <a:solidFill>
                  <a:srgbClr val="333333"/>
                </a:solidFill>
                <a:latin typeface="Calibri Light"/>
                <a:ea typeface="ＭＳ Ｐゴシック"/>
              </a:rPr>
              <a:t>Other (nonspecific) symptoms such as depression (this can also occur in other disorders)</a:t>
            </a:r>
          </a:p>
        </p:txBody>
      </p:sp>
      <p:sp>
        <p:nvSpPr>
          <p:cNvPr id="2" name="Footer Placeholder 1">
            <a:extLst>
              <a:ext uri="{FF2B5EF4-FFF2-40B4-BE49-F238E27FC236}">
                <a16:creationId xmlns:a16="http://schemas.microsoft.com/office/drawing/2014/main" id="{46C849DD-831D-4127-CCDE-4131BB99F0F1}"/>
              </a:ext>
            </a:extLst>
          </p:cNvPr>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a:extLst>
              <a:ext uri="{FF2B5EF4-FFF2-40B4-BE49-F238E27FC236}">
                <a16:creationId xmlns:a16="http://schemas.microsoft.com/office/drawing/2014/main" id="{6FA27811-91BB-331E-5340-ACE111088552}"/>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41</a:t>
            </a:fld>
            <a:endParaRPr lang="de-DE">
              <a:latin typeface="Calibri Light"/>
            </a:endParaRPr>
          </a:p>
        </p:txBody>
      </p:sp>
      <p:sp>
        <p:nvSpPr>
          <p:cNvPr id="107523" name="Ellipse 3">
            <a:extLst>
              <a:ext uri="{FF2B5EF4-FFF2-40B4-BE49-F238E27FC236}">
                <a16:creationId xmlns:a16="http://schemas.microsoft.com/office/drawing/2014/main" id="{BAF396EA-44EA-A2D0-02F9-54DA232BD532}"/>
              </a:ext>
            </a:extLst>
          </p:cNvPr>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a:extLst>
              <a:ext uri="{FF2B5EF4-FFF2-40B4-BE49-F238E27FC236}">
                <a16:creationId xmlns:a16="http://schemas.microsoft.com/office/drawing/2014/main" id="{EA013AD5-B04C-5728-D7B5-AACEA5F57988}"/>
              </a:ext>
            </a:extLst>
          </p:cNvPr>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15815518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about my illness?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en-GB" sz="2400" b="1" dirty="0">
                <a:solidFill>
                  <a:srgbClr val="333333"/>
                </a:solidFill>
                <a:latin typeface="Calibri Light"/>
                <a:ea typeface="ＭＳ Ｐゴシック"/>
              </a:rPr>
              <a:t>Hallucinate: </a:t>
            </a:r>
            <a:r>
              <a:rPr lang="en-GB" sz="2400" dirty="0">
                <a:solidFill>
                  <a:srgbClr val="333333"/>
                </a:solidFill>
                <a:latin typeface="Calibri Light"/>
                <a:ea typeface="ＭＳ Ｐゴシック"/>
              </a:rPr>
              <a:t>To hear, see, feel, or taste things that are not there (e.g., hearing offensive voices) </a:t>
            </a:r>
          </a:p>
          <a:p>
            <a:pPr>
              <a:buClr>
                <a:srgbClr val="333333"/>
              </a:buClr>
            </a:pPr>
            <a:r>
              <a:rPr lang="en-GB" sz="2400" dirty="0">
                <a:solidFill>
                  <a:srgbClr val="004992"/>
                </a:solidFill>
                <a:latin typeface="Calibri Light"/>
                <a:ea typeface="Verdana" panose="020B0604030504040204" pitchFamily="34" charset="0"/>
                <a:cs typeface="Verdana" panose="020B0604030504040204" pitchFamily="34" charset="0"/>
              </a:rPr>
              <a:t>How can I describe my symptom to others?</a:t>
            </a:r>
          </a:p>
          <a:p>
            <a:r>
              <a:rPr lang="en-GB" sz="2400" i="1" dirty="0">
                <a:solidFill>
                  <a:srgbClr val="333333"/>
                </a:solidFill>
                <a:latin typeface="Calibri Light"/>
              </a:rPr>
              <a:t>"</a:t>
            </a:r>
            <a:r>
              <a:rPr lang="en-GB" sz="2400" i="1" dirty="0">
                <a:solidFill>
                  <a:srgbClr val="333333"/>
                </a:solidFill>
                <a:latin typeface="Calibri Light"/>
                <a:ea typeface="ＭＳ Ｐゴシック"/>
              </a:rPr>
              <a:t>It is comparable to thinking of a catchy tune but stronger, so you think it is real. Or, it’s like hearing the phone ringing when you are impatiently waiting for someone to call but there is no one on the phone.</a:t>
            </a:r>
            <a:r>
              <a:rPr lang="en-GB" sz="2400" i="1" dirty="0">
                <a:solidFill>
                  <a:srgbClr val="333333"/>
                </a:solidFill>
                <a:latin typeface="Calibri Light"/>
              </a:rPr>
              <a:t>"</a:t>
            </a:r>
            <a:endParaRPr lang="en-GB" sz="2400" i="1"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42</a:t>
            </a:fld>
            <a:endParaRPr lang="de-DE">
              <a:latin typeface="Calibri Light"/>
            </a:endParaRPr>
          </a:p>
        </p:txBody>
      </p:sp>
      <p:sp>
        <p:nvSpPr>
          <p:cNvPr id="5" name="Ellipse 4"/>
          <p:cNvSpPr/>
          <p:nvPr/>
        </p:nvSpPr>
        <p:spPr bwMode="auto">
          <a:xfrm>
            <a:off x="6495901" y="1988840"/>
            <a:ext cx="259765" cy="1081980"/>
          </a:xfrm>
          <a:prstGeom prst="ellipse">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defTabSz="914400" rtl="0" eaLnBrk="1" fontAlgn="base" latinLnBrk="0" hangingPunct="1">
              <a:lnSpc>
                <a:spcPct val="100000"/>
              </a:lnSpc>
              <a:spcBef>
                <a:spcPct val="0"/>
              </a:spcBef>
              <a:spcAft>
                <a:spcPct val="0"/>
              </a:spcAft>
              <a:buClrTx/>
              <a:buSzTx/>
              <a:buFontTx/>
              <a:buNone/>
              <a:tabLst/>
            </a:pPr>
            <a:endParaRPr kumimoji="0" lang="de-DE" sz="4400" b="0" i="0" u="none" strike="noStrike" cap="none" normalizeH="0" baseline="0">
              <a:ln>
                <a:noFill/>
              </a:ln>
              <a:solidFill>
                <a:schemeClr val="tx2"/>
              </a:solidFill>
              <a:effectLst/>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about my illness?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en-GB" sz="2400" b="1" dirty="0">
                <a:solidFill>
                  <a:srgbClr val="333333"/>
                </a:solidFill>
                <a:latin typeface="Calibri Light"/>
                <a:ea typeface="ＭＳ Ｐゴシック"/>
              </a:rPr>
              <a:t>Delusions: </a:t>
            </a:r>
            <a:r>
              <a:rPr lang="en-GB" sz="2400" dirty="0">
                <a:solidFill>
                  <a:srgbClr val="333333"/>
                </a:solidFill>
                <a:latin typeface="Calibri Light"/>
                <a:ea typeface="ＭＳ Ｐゴシック"/>
              </a:rPr>
              <a:t>False beliefs that are not true (e.g., that you were chosen to save the world or are being pursued by the Secret Service)</a:t>
            </a:r>
          </a:p>
          <a:p>
            <a:pPr>
              <a:buClr>
                <a:srgbClr val="333333"/>
              </a:buClr>
            </a:pPr>
            <a:r>
              <a:rPr lang="en-GB" sz="2400" dirty="0">
                <a:solidFill>
                  <a:srgbClr val="004992"/>
                </a:solidFill>
                <a:latin typeface="Calibri Light"/>
                <a:ea typeface="Verdana" panose="020B0604030504040204" pitchFamily="34" charset="0"/>
                <a:cs typeface="Verdana" panose="020B0604030504040204" pitchFamily="34" charset="0"/>
              </a:rPr>
              <a:t>How can I describe my symptoms to others?</a:t>
            </a:r>
          </a:p>
          <a:p>
            <a:pPr lvl="1">
              <a:spcBef>
                <a:spcPts val="1999"/>
              </a:spcBef>
              <a:spcAft>
                <a:spcPts val="0"/>
              </a:spcAft>
              <a:buClr>
                <a:srgbClr val="000000"/>
              </a:buClr>
            </a:pPr>
            <a:r>
              <a:rPr lang="en-GB" sz="2400" i="1" dirty="0">
                <a:solidFill>
                  <a:srgbClr val="333333"/>
                </a:solidFill>
              </a:rPr>
              <a:t>"</a:t>
            </a:r>
            <a:r>
              <a:rPr lang="en-GB" sz="2400" i="1" dirty="0">
                <a:solidFill>
                  <a:srgbClr val="333333"/>
                </a:solidFill>
                <a:ea typeface="Verdana" panose="020B0604030504040204" pitchFamily="34" charset="0"/>
                <a:cs typeface="Verdana" panose="020B0604030504040204" pitchFamily="34" charset="0"/>
              </a:rPr>
              <a:t>Almost everyone has days when you have the strong feeling that the whole world is watching you (bad hair day; pimples on your face), especially when you don't feel good in your skin. This was much stronger for me. When I was ill, I was 100% sure that certain people were targeting me, watching and following me. But now I see things differently.</a:t>
            </a:r>
            <a:r>
              <a:rPr lang="en-GB" sz="2400" i="1" dirty="0">
                <a:solidFill>
                  <a:srgbClr val="333333"/>
                </a:solidFill>
              </a:rPr>
              <a:t>"</a:t>
            </a:r>
            <a:endParaRPr lang="en-GB" sz="2400" i="1"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43</a:t>
            </a:fld>
            <a:endParaRPr lang="de-DE">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about my illness?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en-GB" sz="2400" b="1" dirty="0">
                <a:solidFill>
                  <a:srgbClr val="333333"/>
                </a:solidFill>
                <a:latin typeface="Calibri Light"/>
                <a:ea typeface="ＭＳ Ｐゴシック"/>
              </a:rPr>
              <a:t>Other (nonspecific) symptoms: </a:t>
            </a:r>
            <a:r>
              <a:rPr lang="en-GB" sz="2400" dirty="0">
                <a:solidFill>
                  <a:srgbClr val="333333"/>
                </a:solidFill>
                <a:latin typeface="Calibri Light"/>
                <a:ea typeface="ＭＳ Ｐゴシック"/>
              </a:rPr>
              <a:t>For example depression, communication disorder, or attentional difficulties</a:t>
            </a:r>
          </a:p>
          <a:p>
            <a:pPr>
              <a:buClr>
                <a:srgbClr val="333333"/>
              </a:buClr>
            </a:pPr>
            <a:r>
              <a:rPr lang="en-GB" sz="2400" dirty="0">
                <a:solidFill>
                  <a:srgbClr val="004992"/>
                </a:solidFill>
                <a:latin typeface="Calibri Light"/>
                <a:ea typeface="Verdana" panose="020B0604030504040204" pitchFamily="34" charset="0"/>
                <a:cs typeface="Verdana" panose="020B0604030504040204" pitchFamily="34" charset="0"/>
              </a:rPr>
              <a:t>How can I describe my symptom to others?</a:t>
            </a:r>
          </a:p>
          <a:p>
            <a:pPr lvl="1">
              <a:spcBef>
                <a:spcPts val="1999"/>
              </a:spcBef>
              <a:spcAft>
                <a:spcPts val="0"/>
              </a:spcAft>
            </a:pPr>
            <a:r>
              <a:rPr lang="en-GB" sz="2400" i="1" dirty="0">
                <a:solidFill>
                  <a:srgbClr val="333333"/>
                </a:solidFill>
              </a:rPr>
              <a:t>"</a:t>
            </a:r>
            <a:r>
              <a:rPr lang="en-GB" sz="2400" i="1" dirty="0">
                <a:solidFill>
                  <a:srgbClr val="333333"/>
                </a:solidFill>
                <a:ea typeface="Verdana" panose="020B0604030504040204" pitchFamily="34" charset="0"/>
                <a:cs typeface="Verdana" panose="020B0604030504040204" pitchFamily="34" charset="0"/>
              </a:rPr>
              <a:t>Everyone has times when they are very sad, can't get themselves to do anything, and withdraw. This sadness can last for weeks, and nothing that can cheer you up. I didn't just feel sad; I felt completely hopeless and worthless. You think at that moment that it won't stop and that it's always been like that.</a:t>
            </a:r>
            <a:r>
              <a:rPr lang="en-GB" sz="2400" i="1" dirty="0">
                <a:solidFill>
                  <a:srgbClr val="333333"/>
                </a:solidFill>
              </a:rPr>
              <a:t>"</a:t>
            </a:r>
            <a:endParaRPr lang="en-GB" sz="2400" i="1"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44</a:t>
            </a:fld>
            <a:endParaRPr lang="de-DE">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Become an expert!</a:t>
            </a:r>
          </a:p>
        </p:txBody>
      </p:sp>
      <p:sp>
        <p:nvSpPr>
          <p:cNvPr id="3" name="Inhaltsplatzhalter 2"/>
          <p:cNvSpPr>
            <a:spLocks noGrp="1"/>
          </p:cNvSpPr>
          <p:nvPr>
            <p:ph idx="1"/>
          </p:nvPr>
        </p:nvSpPr>
        <p:spPr/>
        <p:txBody>
          <a:bodyPr/>
          <a:lstStyle/>
          <a:p>
            <a:r>
              <a:rPr lang="en-GB" sz="2400">
                <a:solidFill>
                  <a:srgbClr val="333333"/>
                </a:solidFill>
                <a:latin typeface="Calibri Light"/>
                <a:ea typeface="Verdana" panose="020B0604030504040204" pitchFamily="34" charset="0"/>
                <a:cs typeface="Verdana" panose="020B0604030504040204" pitchFamily="34" charset="0"/>
              </a:rPr>
              <a:t>Inform yourself about the topic of psychosis. This is the best way to correct other people's misconceptions with facts.</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45</a:t>
            </a:fld>
            <a:endParaRPr lang="de-DE">
              <a:latin typeface="Calibri Light"/>
            </a:endParaRPr>
          </a:p>
        </p:txBody>
      </p:sp>
    </p:spTree>
    <p:extLst>
      <p:ext uri="{BB962C8B-B14F-4D97-AF65-F5344CB8AC3E}">
        <p14:creationId xmlns:p14="http://schemas.microsoft.com/office/powerpoint/2010/main" val="2222993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Transfer to everyday life</a:t>
            </a:r>
          </a:p>
        </p:txBody>
      </p:sp>
      <p:sp>
        <p:nvSpPr>
          <p:cNvPr id="3" name="Inhaltsplatzhalter 2"/>
          <p:cNvSpPr>
            <a:spLocks noGrp="1"/>
          </p:cNvSpPr>
          <p:nvPr>
            <p:ph idx="1"/>
          </p:nvPr>
        </p:nvSpPr>
        <p:spPr/>
        <p:txBody>
          <a:bodyPr/>
          <a:lstStyle/>
          <a:p>
            <a:r>
              <a:rPr lang="en-GB" sz="2400" b="1">
                <a:solidFill>
                  <a:srgbClr val="333333"/>
                </a:solidFill>
                <a:latin typeface="Calibri Light"/>
                <a:ea typeface="Verdana" panose="020B0604030504040204" pitchFamily="34" charset="0"/>
                <a:cs typeface="Verdana" panose="020B0604030504040204" pitchFamily="34" charset="0"/>
              </a:rPr>
              <a:t>Learning Objectives:</a:t>
            </a:r>
          </a:p>
          <a:p>
            <a:pPr marL="285750" indent="-285750">
              <a:lnSpc>
                <a:spcPct val="100000"/>
              </a:lnSpc>
              <a:spcBef>
                <a:spcPts val="1200"/>
              </a:spcBef>
              <a:buClr>
                <a:srgbClr val="333333"/>
              </a:buClr>
              <a:buFont typeface="WingDings"/>
              <a:buChar char=""/>
            </a:pPr>
            <a:r>
              <a:rPr lang="en-GB">
                <a:solidFill>
                  <a:srgbClr val="333333"/>
                </a:solidFill>
                <a:latin typeface="Calibri Light"/>
                <a:ea typeface="Verdana" panose="020B0604030504040204" pitchFamily="34" charset="0"/>
                <a:cs typeface="Verdana" panose="020B0604030504040204" pitchFamily="34" charset="0"/>
              </a:rPr>
              <a:t>To prevent prejudice and stigma, it is important to communicate well about your illness to other people.</a:t>
            </a:r>
          </a:p>
          <a:p>
            <a:pPr marL="285750" indent="-285750">
              <a:lnSpc>
                <a:spcPct val="100000"/>
              </a:lnSpc>
              <a:spcBef>
                <a:spcPts val="1200"/>
              </a:spcBef>
              <a:buClr>
                <a:srgbClr val="333333"/>
              </a:buClr>
              <a:buFont typeface="WingDings"/>
              <a:buChar char=""/>
            </a:pPr>
            <a:r>
              <a:rPr lang="en-GB">
                <a:solidFill>
                  <a:srgbClr val="333333"/>
                </a:solidFill>
                <a:latin typeface="Calibri Light"/>
                <a:ea typeface="Verdana" panose="020B0604030504040204" pitchFamily="34" charset="0"/>
                <a:cs typeface="Verdana" panose="020B0604030504040204" pitchFamily="34" charset="0"/>
              </a:rPr>
              <a:t>Mental disorders are common.</a:t>
            </a:r>
          </a:p>
          <a:p>
            <a:pPr marL="285750" indent="-285750">
              <a:lnSpc>
                <a:spcPct val="100000"/>
              </a:lnSpc>
              <a:spcBef>
                <a:spcPts val="1200"/>
              </a:spcBef>
              <a:buClr>
                <a:srgbClr val="333333"/>
              </a:buClr>
              <a:buFont typeface="WingDings"/>
              <a:buChar char=""/>
            </a:pPr>
            <a:r>
              <a:rPr lang="en-GB">
                <a:solidFill>
                  <a:srgbClr val="333333"/>
                </a:solidFill>
                <a:latin typeface="Calibri Light"/>
                <a:ea typeface="Verdana" panose="020B0604030504040204" pitchFamily="34" charset="0"/>
                <a:cs typeface="Verdana" panose="020B0604030504040204" pitchFamily="34" charset="0"/>
              </a:rPr>
              <a:t>You are not obliged to disclose your illness to others.</a:t>
            </a:r>
          </a:p>
          <a:p>
            <a:pPr marL="285750" indent="-285750">
              <a:lnSpc>
                <a:spcPct val="100000"/>
              </a:lnSpc>
              <a:spcBef>
                <a:spcPts val="1200"/>
              </a:spcBef>
              <a:buClr>
                <a:srgbClr val="333333"/>
              </a:buClr>
              <a:buFont typeface="WingDings"/>
              <a:buChar char=""/>
            </a:pPr>
            <a:r>
              <a:rPr lang="en-GB" sz="1800">
                <a:solidFill>
                  <a:srgbClr val="333333"/>
                </a:solidFill>
                <a:latin typeface="Calibri Light"/>
                <a:ea typeface="Verdana" panose="020B0604030504040204" pitchFamily="34" charset="0"/>
                <a:cs typeface="Verdana" panose="020B0604030504040204" pitchFamily="34" charset="0"/>
              </a:rPr>
              <a:t>It can be helpful and also important to tell people you trust about your diagnosis, for general support and to help prevent  relapse.</a:t>
            </a:r>
            <a:endParaRPr lang="en-GB" sz="1800" strike="sngStrike">
              <a:solidFill>
                <a:srgbClr val="333333"/>
              </a:solidFill>
              <a:latin typeface="Calibri Light"/>
              <a:ea typeface="Verdana" panose="020B0604030504040204" pitchFamily="34" charset="0"/>
              <a:cs typeface="Verdana" panose="020B0604030504040204" pitchFamily="34" charset="0"/>
            </a:endParaRPr>
          </a:p>
          <a:p>
            <a:pPr marL="285750" indent="-285750">
              <a:lnSpc>
                <a:spcPct val="100000"/>
              </a:lnSpc>
              <a:spcBef>
                <a:spcPts val="1200"/>
              </a:spcBef>
              <a:buClr>
                <a:srgbClr val="333333"/>
              </a:buClr>
              <a:buFont typeface="WingDings"/>
              <a:buChar char=""/>
            </a:pPr>
            <a:r>
              <a:rPr lang="en-GB" sz="1800">
                <a:solidFill>
                  <a:srgbClr val="333333"/>
                </a:solidFill>
                <a:latin typeface="Calibri Light"/>
                <a:ea typeface="Verdana" panose="020B0604030504040204" pitchFamily="34" charset="0"/>
                <a:cs typeface="Verdana" panose="020B0604030504040204" pitchFamily="34" charset="0"/>
              </a:rPr>
              <a:t>Sometimes, others may hold inaccurate beliefs </a:t>
            </a:r>
            <a:r>
              <a:rPr lang="en-GB">
                <a:solidFill>
                  <a:srgbClr val="333333"/>
                </a:solidFill>
                <a:latin typeface="Calibri Light"/>
                <a:ea typeface="Verdana" panose="020B0604030504040204" pitchFamily="34" charset="0"/>
                <a:cs typeface="Verdana" panose="020B0604030504040204" pitchFamily="34" charset="0"/>
              </a:rPr>
              <a:t>about</a:t>
            </a:r>
            <a:r>
              <a:rPr lang="en-GB" sz="1800">
                <a:solidFill>
                  <a:srgbClr val="333333"/>
                </a:solidFill>
                <a:latin typeface="Calibri Light"/>
                <a:ea typeface="Verdana" panose="020B0604030504040204" pitchFamily="34" charset="0"/>
                <a:cs typeface="Verdana" panose="020B0604030504040204" pitchFamily="34" charset="0"/>
              </a:rPr>
              <a:t> an illness. Explaining your symptoms (of psychosis) can be more helpful than sharing a possibly misunderstood diagnosis. </a:t>
            </a:r>
            <a:r>
              <a:rPr lang="en-GB">
                <a:solidFill>
                  <a:srgbClr val="333333"/>
                </a:solidFill>
                <a:latin typeface="Calibri Light"/>
                <a:ea typeface="Verdana" panose="020B0604030504040204" pitchFamily="34" charset="0"/>
                <a:cs typeface="Verdana" panose="020B0604030504040204" pitchFamily="34" charset="0"/>
              </a:rPr>
              <a:t>Become an expert on your diagnosis!</a:t>
            </a:r>
          </a:p>
          <a:p>
            <a:pPr marL="285750" indent="-285750">
              <a:lnSpc>
                <a:spcPct val="100000"/>
              </a:lnSpc>
              <a:spcBef>
                <a:spcPts val="1200"/>
              </a:spcBef>
              <a:buClr>
                <a:srgbClr val="333333"/>
              </a:buClr>
              <a:buFont typeface="WingDings"/>
              <a:buChar char=""/>
            </a:pPr>
            <a:r>
              <a:rPr lang="en-GB">
                <a:solidFill>
                  <a:srgbClr val="333333"/>
                </a:solidFill>
                <a:latin typeface="Calibri Light"/>
                <a:ea typeface="Verdana" panose="020B0604030504040204" pitchFamily="34" charset="0"/>
                <a:cs typeface="Verdana" panose="020B0604030504040204" pitchFamily="34" charset="0"/>
              </a:rPr>
              <a:t>Stigmatization means that negative characteristics are attributed to people or groups without critical examination of what is and is not true.</a:t>
            </a:r>
          </a:p>
          <a:p>
            <a:pPr marL="285750" indent="-285750">
              <a:lnSpc>
                <a:spcPct val="100000"/>
              </a:lnSpc>
              <a:spcBef>
                <a:spcPts val="1200"/>
              </a:spcBef>
              <a:buClr>
                <a:srgbClr val="333333"/>
              </a:buClr>
              <a:buFont typeface="WingDings"/>
              <a:buChar char=""/>
            </a:pPr>
            <a:r>
              <a:rPr lang="en-GB">
                <a:solidFill>
                  <a:srgbClr val="333333"/>
                </a:solidFill>
                <a:latin typeface="Calibri Light"/>
                <a:ea typeface="Verdana" panose="020B0604030504040204" pitchFamily="34" charset="0"/>
                <a:cs typeface="Verdana" panose="020B0604030504040204" pitchFamily="34" charset="0"/>
              </a:rPr>
              <a:t>You are not your diagnosis! It is just one of the many characteristics you have as a person.</a:t>
            </a:r>
            <a:endParaRPr lang="en-GB" sz="240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46</a:t>
            </a:fld>
            <a:endParaRPr lang="de-DE">
              <a:latin typeface="Calibri Light"/>
            </a:endParaRPr>
          </a:p>
        </p:txBody>
      </p:sp>
    </p:spTree>
    <p:extLst>
      <p:ext uri="{BB962C8B-B14F-4D97-AF65-F5344CB8AC3E}">
        <p14:creationId xmlns:p14="http://schemas.microsoft.com/office/powerpoint/2010/main" val="38875892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What does this have to do with psychosis?</a:t>
            </a:r>
          </a:p>
        </p:txBody>
      </p:sp>
      <p:sp>
        <p:nvSpPr>
          <p:cNvPr id="4" name="Inhaltsplatzhalter 3"/>
          <p:cNvSpPr>
            <a:spLocks noGrp="1"/>
          </p:cNvSpPr>
          <p:nvPr>
            <p:ph idx="1"/>
          </p:nvPr>
        </p:nvSpPr>
        <p:spPr/>
        <p:txBody>
          <a:bodyPr/>
          <a:lstStyle/>
          <a:p>
            <a:r>
              <a:rPr lang="en-GB" sz="2000" dirty="0">
                <a:solidFill>
                  <a:srgbClr val="333333"/>
                </a:solidFill>
                <a:latin typeface="Calibri Light"/>
                <a:ea typeface="ＭＳ Ｐゴシック"/>
              </a:rPr>
              <a:t>Many people with psychosis (but not all!) have to struggle with prejudice. To prevent prejudice, it can be helpful to explain the disease to other people.</a:t>
            </a:r>
          </a:p>
          <a:p>
            <a:r>
              <a:rPr lang="en-GB" sz="1800" dirty="0">
                <a:solidFill>
                  <a:srgbClr val="004992"/>
                </a:solidFill>
                <a:latin typeface="Calibri Light"/>
                <a:ea typeface="ＭＳ Ｐゴシック"/>
              </a:rPr>
              <a:t>Example: </a:t>
            </a:r>
            <a:r>
              <a:rPr lang="en-GB" sz="1800" dirty="0">
                <a:solidFill>
                  <a:srgbClr val="333333"/>
                </a:solidFill>
                <a:latin typeface="Calibri Light"/>
                <a:ea typeface="ＭＳ Ｐゴシック"/>
              </a:rPr>
              <a:t>Due to a psychotic phase, Lisa spent the last few weeks in the hospital. So far, she has told almost no one about her illness, and so she has become more and more withdrawn from others.</a:t>
            </a:r>
          </a:p>
          <a:p>
            <a:r>
              <a:rPr lang="en-GB" sz="1800" dirty="0">
                <a:solidFill>
                  <a:srgbClr val="004992"/>
                </a:solidFill>
                <a:latin typeface="Calibri Light"/>
                <a:ea typeface="ＭＳ Ｐゴシック"/>
              </a:rPr>
              <a:t>Background: </a:t>
            </a:r>
            <a:r>
              <a:rPr lang="en-GB" sz="1800" dirty="0">
                <a:solidFill>
                  <a:srgbClr val="333333"/>
                </a:solidFill>
                <a:latin typeface="Calibri Light"/>
                <a:ea typeface="ＭＳ Ｐゴシック"/>
              </a:rPr>
              <a:t>In the past, Lisa had negative experiences with speaking openly about her psychosis. After she told her last boss about her illness, she was soon transferred. Therefore, she is afraid that her friends will think she is </a:t>
            </a:r>
            <a:r>
              <a:rPr lang="en-GB" sz="1800" i="1" dirty="0">
                <a:solidFill>
                  <a:srgbClr val="333333"/>
                </a:solidFill>
                <a:latin typeface="Calibri Light"/>
                <a:ea typeface="ＭＳ Ｐゴシック"/>
              </a:rPr>
              <a:t>crazy</a:t>
            </a:r>
            <a:r>
              <a:rPr lang="en-GB" sz="1800" dirty="0">
                <a:solidFill>
                  <a:srgbClr val="333333"/>
                </a:solidFill>
                <a:latin typeface="Calibri Light"/>
                <a:ea typeface="ＭＳ Ｐゴシック"/>
              </a:rPr>
              <a:t> and will turn their backs on her.</a:t>
            </a:r>
          </a:p>
          <a:p>
            <a:r>
              <a:rPr lang="en-GB" sz="1800" dirty="0">
                <a:solidFill>
                  <a:srgbClr val="004992"/>
                </a:solidFill>
                <a:latin typeface="Calibri Light"/>
                <a:ea typeface="ＭＳ Ｐゴシック"/>
              </a:rPr>
              <a:t>However: </a:t>
            </a:r>
            <a:r>
              <a:rPr lang="en-GB" sz="1800" dirty="0">
                <a:solidFill>
                  <a:srgbClr val="333333"/>
                </a:solidFill>
                <a:latin typeface="Calibri Light"/>
                <a:ea typeface="ＭＳ Ｐゴシック"/>
              </a:rPr>
              <a:t>During her current hospitalization, Lisa participated in MCT, as well as other therapies and activities, and she decided to stop hiding from her good friends. Almost all of them responded reasonably to Lisa’s description of her symptoms. One of them even reported own experiences of feeling persecuted and threatened.</a:t>
            </a:r>
          </a:p>
          <a:p>
            <a:endParaRPr lang="en-GB" sz="2000" dirty="0">
              <a:solidFill>
                <a:srgbClr val="333333"/>
              </a:solidFill>
              <a:latin typeface="Calibri Light"/>
              <a:ea typeface="Verdana" pitchFamily="34" charset="0"/>
              <a:cs typeface="Verdana" pitchFamily="34" charset="0"/>
            </a:endParaRPr>
          </a:p>
          <a:p>
            <a:endParaRPr lang="en-GB"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47</a:t>
            </a:fld>
            <a:endParaRPr lang="de-DE">
              <a:latin typeface="Calibri Light"/>
            </a:endParaRPr>
          </a:p>
        </p:txBody>
      </p:sp>
    </p:spTree>
    <p:extLst>
      <p:ext uri="{BB962C8B-B14F-4D97-AF65-F5344CB8AC3E}">
        <p14:creationId xmlns:p14="http://schemas.microsoft.com/office/powerpoint/2010/main" val="3107555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z="360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GB" i="1">
                <a:solidFill>
                  <a:srgbClr val="004992"/>
                </a:solidFill>
                <a:latin typeface="Calibri Light"/>
                <a:cs typeface="Verdana"/>
              </a:rPr>
              <a:t>for trainers:</a:t>
            </a:r>
          </a:p>
          <a:p>
            <a:pPr marL="114935" marR="333375" lvl="0" defTabSz="914400">
              <a:lnSpc>
                <a:spcPct val="100000"/>
              </a:lnSpc>
              <a:spcBef>
                <a:spcPts val="800"/>
              </a:spcBef>
            </a:pPr>
            <a:r>
              <a:rPr lang="en-GB">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48</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2307261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885900332"/>
              </p:ext>
            </p:extLst>
          </p:nvPr>
        </p:nvGraphicFramePr>
        <p:xfrm>
          <a:off x="408955" y="2204864"/>
          <a:ext cx="11375999" cy="389534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mj-l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Source/</a:t>
                      </a:r>
                      <a:endParaRPr kumimoji="0" lang="de-DE" sz="1000" b="0" i="0" u="none" strike="noStrike" cap="none" normalizeH="0" baseline="0" dirty="0">
                        <a:ln>
                          <a:noFill/>
                        </a:ln>
                        <a:solidFill>
                          <a:srgbClr val="333333"/>
                        </a:solidFill>
                        <a:effectLst/>
                        <a:latin typeface="+mj-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j-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 = genutzt unter </a:t>
                      </a:r>
                      <a:r>
                        <a:rPr kumimoji="0" lang="de-DE" sz="1000" b="0" i="0" u="none" strike="noStrike" cap="none" normalizeH="0" baseline="0" dirty="0" err="1">
                          <a:ln>
                            <a:noFill/>
                          </a:ln>
                          <a:solidFill>
                            <a:srgbClr val="333333"/>
                          </a:solidFill>
                          <a:effectLst/>
                          <a:latin typeface="+mj-lt"/>
                          <a:cs typeface="Times New Roman" pitchFamily="18" charset="0"/>
                        </a:rPr>
                        <a:t>creative</a:t>
                      </a:r>
                      <a:r>
                        <a:rPr kumimoji="0" lang="de-DE" sz="1000" b="0" i="0" u="none" strike="noStrike" cap="none" normalizeH="0" baseline="0" dirty="0">
                          <a:ln>
                            <a:noFill/>
                          </a:ln>
                          <a:solidFill>
                            <a:srgbClr val="333333"/>
                          </a:solidFill>
                          <a:effectLst/>
                          <a:latin typeface="+mj-lt"/>
                          <a:cs typeface="Times New Roman" pitchFamily="18" charset="0"/>
                        </a:rPr>
                        <a:t> </a:t>
                      </a:r>
                      <a:r>
                        <a:rPr kumimoji="0" lang="de-DE" sz="1000" b="0" i="0" u="none" strike="noStrike" cap="none" normalizeH="0" baseline="0" dirty="0" err="1">
                          <a:ln>
                            <a:noFill/>
                          </a:ln>
                          <a:solidFill>
                            <a:srgbClr val="333333"/>
                          </a:solidFill>
                          <a:effectLst/>
                          <a:latin typeface="+mj-lt"/>
                          <a:cs typeface="Times New Roman" pitchFamily="18" charset="0"/>
                        </a:rPr>
                        <a:t>commons</a:t>
                      </a:r>
                      <a:r>
                        <a:rPr kumimoji="0" lang="de-DE" sz="1000" b="0" i="0" u="none" strike="noStrike" cap="none" normalizeH="0" baseline="0" dirty="0">
                          <a:ln>
                            <a:noFill/>
                          </a:ln>
                          <a:solidFill>
                            <a:srgbClr val="333333"/>
                          </a:solidFill>
                          <a:effectLst/>
                          <a:latin typeface="+mj-l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i="0" kern="1200" dirty="0">
                          <a:solidFill>
                            <a:schemeClr val="dk1"/>
                          </a:solidFill>
                          <a:effectLst/>
                          <a:latin typeface="+mj-lt"/>
                          <a:ea typeface="+mn-ea"/>
                          <a:cs typeface="+mn-cs"/>
                        </a:rPr>
                        <a:t>Gage </a:t>
                      </a:r>
                      <a:r>
                        <a:rPr lang="de-DE" sz="1000" b="0" i="0" kern="1200" dirty="0" err="1">
                          <a:solidFill>
                            <a:schemeClr val="dk1"/>
                          </a:solidFill>
                          <a:effectLst/>
                          <a:latin typeface="+mj-lt"/>
                          <a:ea typeface="+mn-ea"/>
                          <a:cs typeface="+mn-cs"/>
                        </a:rPr>
                        <a:t>Skidmore</a:t>
                      </a:r>
                      <a:r>
                        <a:rPr lang="de-DE" sz="1000" b="0" i="0" kern="1200" dirty="0">
                          <a:solidFill>
                            <a:schemeClr val="dk1"/>
                          </a:solidFill>
                          <a:effectLst/>
                          <a:latin typeface="+mj-lt"/>
                          <a:ea typeface="+mn-ea"/>
                          <a:cs typeface="+mn-cs"/>
                        </a:rPr>
                        <a:t>, 20.07.2019</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Angelina Jolie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i="0" u="none" kern="1200" dirty="0">
                          <a:solidFill>
                            <a:schemeClr val="tx1"/>
                          </a:solidFill>
                          <a:effectLst/>
                          <a:latin typeface="+mj-lt"/>
                          <a:ea typeface="+mn-ea"/>
                          <a:cs typeface="+mn-cs"/>
                          <a:hlinkClick r:id="rId3" tooltip="w:Angelina Jolie">
                            <a:extLst>
                              <a:ext uri="{A12FA001-AC4F-418D-AE19-62706E023703}">
                                <ahyp:hlinkClr xmlns:ahyp="http://schemas.microsoft.com/office/drawing/2018/hyperlinkcolor" val="tx"/>
                              </a:ext>
                            </a:extLst>
                          </a:hlinkClick>
                        </a:rPr>
                        <a:t>Angelina Jolie</a:t>
                      </a:r>
                      <a:r>
                        <a:rPr lang="de-DE" sz="1000" b="0" i="0" u="none" kern="1200" dirty="0">
                          <a:solidFill>
                            <a:schemeClr val="tx1"/>
                          </a:solidFill>
                          <a:effectLst/>
                          <a:latin typeface="+mj-lt"/>
                          <a:ea typeface="+mn-ea"/>
                          <a:cs typeface="+mn-cs"/>
                        </a:rPr>
                        <a:t> </a:t>
                      </a:r>
                      <a:r>
                        <a:rPr lang="de-DE" sz="1000" b="0" i="0" u="none" kern="1200" dirty="0" err="1">
                          <a:solidFill>
                            <a:schemeClr val="tx1"/>
                          </a:solidFill>
                          <a:effectLst/>
                          <a:latin typeface="+mj-lt"/>
                          <a:ea typeface="+mn-ea"/>
                          <a:cs typeface="+mn-cs"/>
                        </a:rPr>
                        <a:t>speaking</a:t>
                      </a:r>
                      <a:r>
                        <a:rPr lang="de-DE" sz="1000" b="0" i="0" u="none" kern="1200" dirty="0">
                          <a:solidFill>
                            <a:schemeClr val="tx1"/>
                          </a:solidFill>
                          <a:effectLst/>
                          <a:latin typeface="+mj-lt"/>
                          <a:ea typeface="+mn-ea"/>
                          <a:cs typeface="+mn-cs"/>
                        </a:rPr>
                        <a:t> at </a:t>
                      </a:r>
                      <a:r>
                        <a:rPr lang="de-DE" sz="1000" b="0" i="0" u="none" kern="1200" dirty="0" err="1">
                          <a:solidFill>
                            <a:schemeClr val="tx1"/>
                          </a:solidFill>
                          <a:effectLst/>
                          <a:latin typeface="+mj-lt"/>
                          <a:ea typeface="+mn-ea"/>
                          <a:cs typeface="+mn-cs"/>
                        </a:rPr>
                        <a:t>the</a:t>
                      </a:r>
                      <a:r>
                        <a:rPr lang="de-DE" sz="1000" b="0" i="0" u="none" kern="1200" dirty="0">
                          <a:solidFill>
                            <a:schemeClr val="tx1"/>
                          </a:solidFill>
                          <a:effectLst/>
                          <a:latin typeface="+mj-lt"/>
                          <a:ea typeface="+mn-ea"/>
                          <a:cs typeface="+mn-cs"/>
                        </a:rPr>
                        <a:t> 2019 San Diego Comic-</a:t>
                      </a:r>
                      <a:r>
                        <a:rPr lang="de-DE" sz="1000" b="0" i="0" u="none" kern="1200" dirty="0" err="1">
                          <a:solidFill>
                            <a:schemeClr val="tx1"/>
                          </a:solidFill>
                          <a:effectLst/>
                          <a:latin typeface="+mj-lt"/>
                          <a:ea typeface="+mn-ea"/>
                          <a:cs typeface="+mn-cs"/>
                        </a:rPr>
                        <a:t>Con</a:t>
                      </a:r>
                      <a:r>
                        <a:rPr lang="de-DE" sz="1000" b="0" i="0" u="none" kern="1200" dirty="0">
                          <a:solidFill>
                            <a:schemeClr val="tx1"/>
                          </a:solidFill>
                          <a:effectLst/>
                          <a:latin typeface="+mj-lt"/>
                          <a:ea typeface="+mn-ea"/>
                          <a:cs typeface="+mn-cs"/>
                        </a:rPr>
                        <a:t> International in San Diego, California.</a:t>
                      </a:r>
                      <a:endParaRPr kumimoji="0" lang="de-DE" sz="1000" b="0" i="0" u="none" strike="noStrike" cap="none" normalizeH="0" baseline="0" dirty="0">
                        <a:ln>
                          <a:noFill/>
                        </a:ln>
                        <a:solidFill>
                          <a:schemeClr val="tx1"/>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Brian </a:t>
                      </a:r>
                      <a:r>
                        <a:rPr kumimoji="0" lang="de-DE" sz="1000" b="0" i="0" u="none" strike="noStrike" cap="none" normalizeH="0" baseline="0" dirty="0" err="1">
                          <a:ln>
                            <a:noFill/>
                          </a:ln>
                          <a:solidFill>
                            <a:srgbClr val="333333"/>
                          </a:solidFill>
                          <a:effectLst/>
                          <a:latin typeface="+mj-lt"/>
                          <a:cs typeface="Times New Roman" pitchFamily="18" charset="0"/>
                        </a:rPr>
                        <a:t>MInkoff</a:t>
                      </a:r>
                      <a:r>
                        <a:rPr kumimoji="0" lang="de-DE" sz="1000" b="0" i="0" u="none" strike="noStrike" cap="none" normalizeH="0" baseline="0" dirty="0">
                          <a:ln>
                            <a:noFill/>
                          </a:ln>
                          <a:solidFill>
                            <a:srgbClr val="333333"/>
                          </a:solidFill>
                          <a:effectLst/>
                          <a:latin typeface="+mj-lt"/>
                          <a:cs typeface="Times New Roman" pitchFamily="18" charset="0"/>
                        </a:rPr>
                        <a:t>-London Pixels, 28.06.2014</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David Beckham</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kern="1200" dirty="0">
                          <a:solidFill>
                            <a:schemeClr val="dk1"/>
                          </a:solidFill>
                          <a:effectLst/>
                          <a:latin typeface="+mj-lt"/>
                          <a:ea typeface="+mn-ea"/>
                          <a:cs typeface="+mn-cs"/>
                        </a:rPr>
                        <a:t>David Beckham in the royal box, Wimbledon 2014</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Takahiro </a:t>
                      </a:r>
                      <a:r>
                        <a:rPr kumimoji="0" lang="de-DE" sz="1000" b="0" i="0" u="none" strike="noStrike" cap="none" normalizeH="0" baseline="0" dirty="0" err="1">
                          <a:ln>
                            <a:noFill/>
                          </a:ln>
                          <a:solidFill>
                            <a:srgbClr val="333333"/>
                          </a:solidFill>
                          <a:effectLst/>
                          <a:latin typeface="+mj-lt"/>
                          <a:cs typeface="Times New Roman" pitchFamily="18" charset="0"/>
                        </a:rPr>
                        <a:t>Kyono</a:t>
                      </a:r>
                      <a:r>
                        <a:rPr kumimoji="0" lang="de-DE" sz="1000" b="0" i="0" u="none" strike="noStrike" cap="none" normalizeH="0" baseline="0" dirty="0">
                          <a:ln>
                            <a:noFill/>
                          </a:ln>
                          <a:solidFill>
                            <a:srgbClr val="333333"/>
                          </a:solidFill>
                          <a:effectLst/>
                          <a:latin typeface="+mj-lt"/>
                          <a:cs typeface="Times New Roman" pitchFamily="18" charset="0"/>
                        </a:rPr>
                        <a:t>, 27.04.2012</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Brian Wilson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The Beach Boy 50th Anniversary Reunion-New Orleans Jazz &amp; Heritage Festival 2021</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Daniel </a:t>
                      </a:r>
                      <a:r>
                        <a:rPr kumimoji="0" lang="en-GB" sz="1000" b="0" i="0" u="none" strike="noStrike" cap="none" normalizeH="0" baseline="0" dirty="0" err="1">
                          <a:ln>
                            <a:noFill/>
                          </a:ln>
                          <a:solidFill>
                            <a:srgbClr val="333333"/>
                          </a:solidFill>
                          <a:effectLst/>
                          <a:latin typeface="+mj-lt"/>
                          <a:cs typeface="Times New Roman" pitchFamily="18" charset="0"/>
                        </a:rPr>
                        <a:t>Ogren</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J.K. Rowling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J.K. Rowling reads from Harry Potter and the Sorcerer‘s Stone at the Easter Egg Roll at White House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Geralt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pixabay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Nachrichten Zeitung Globus Neulgkelten Lesen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News and globe/Nachrichten und Globus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Wow_Pho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pixabay</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Gelb Natürliche Blume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Yellow flower/gelbe blume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ColiNOOB</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pixabay</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Diamant Brilliant Edelstein Juwel Glänzend Edel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diamont/Diamant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Jordan Madrid</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j-lt"/>
                          <a:cs typeface="Times New Roman" pitchFamily="18" charset="0"/>
                        </a:rPr>
                        <a:t>unsplash</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mj-lt"/>
                          <a:cs typeface="Times New Roman" pitchFamily="18" charset="0"/>
                        </a:rPr>
                        <a:t>Compass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Compass, </a:t>
                      </a:r>
                      <a:r>
                        <a:rPr kumimoji="0" lang="de-DE" sz="1000" b="0" i="0" u="none" strike="noStrike" cap="none" normalizeH="0" baseline="0" dirty="0" err="1">
                          <a:ln>
                            <a:noFill/>
                          </a:ln>
                          <a:solidFill>
                            <a:srgbClr val="333333"/>
                          </a:solidFill>
                          <a:effectLst/>
                          <a:latin typeface="+mj-lt"/>
                          <a:cs typeface="Times New Roman" pitchFamily="18" charset="0"/>
                        </a:rPr>
                        <a:t>wood</a:t>
                      </a:r>
                      <a:r>
                        <a:rPr kumimoji="0" lang="de-DE" sz="1000" b="0" i="0" u="none" strike="noStrike" cap="none" normalizeH="0" baseline="0" dirty="0">
                          <a:ln>
                            <a:noFill/>
                          </a:ln>
                          <a:solidFill>
                            <a:srgbClr val="333333"/>
                          </a:solidFill>
                          <a:effectLst/>
                          <a:latin typeface="+mj-lt"/>
                          <a:cs typeface="Times New Roman" pitchFamily="18" charset="0"/>
                        </a:rPr>
                        <a:t>, </a:t>
                      </a:r>
                      <a:r>
                        <a:rPr kumimoji="0" lang="de-DE" sz="1000" b="0" i="0" u="none" strike="noStrike" cap="none" normalizeH="0" baseline="0" dirty="0" err="1">
                          <a:ln>
                            <a:noFill/>
                          </a:ln>
                          <a:solidFill>
                            <a:srgbClr val="333333"/>
                          </a:solidFill>
                          <a:effectLst/>
                          <a:latin typeface="+mj-lt"/>
                          <a:cs typeface="Times New Roman" pitchFamily="18" charset="0"/>
                        </a:rPr>
                        <a:t>metal</a:t>
                      </a:r>
                      <a:r>
                        <a:rPr kumimoji="0" lang="de-DE" sz="1000" b="0" i="0" u="none" strike="noStrike" cap="none" normalizeH="0" baseline="0" dirty="0">
                          <a:ln>
                            <a:noFill/>
                          </a:ln>
                          <a:solidFill>
                            <a:srgbClr val="333333"/>
                          </a:solidFill>
                          <a:effectLst/>
                          <a:latin typeface="+mj-lt"/>
                          <a:cs typeface="Times New Roman" pitchFamily="18" charset="0"/>
                        </a:rPr>
                        <a:t> and </a:t>
                      </a:r>
                      <a:r>
                        <a:rPr kumimoji="0" lang="de-DE" sz="1000" b="0" i="0" u="none" strike="noStrike" cap="none" normalizeH="0" baseline="0" dirty="0" err="1">
                          <a:ln>
                            <a:noFill/>
                          </a:ln>
                          <a:solidFill>
                            <a:srgbClr val="333333"/>
                          </a:solidFill>
                          <a:effectLst/>
                          <a:latin typeface="+mj-lt"/>
                          <a:cs typeface="Times New Roman" pitchFamily="18" charset="0"/>
                        </a:rPr>
                        <a:t>window</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41745432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dirty="0" err="1">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245627675"/>
              </p:ext>
            </p:extLst>
          </p:nvPr>
        </p:nvGraphicFramePr>
        <p:xfrm>
          <a:off x="408955" y="2204864"/>
          <a:ext cx="11375999" cy="27095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OpenClipart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-Vectors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dirty="0">
                          <a:solidFill>
                            <a:srgbClr val="333333"/>
                          </a:solidFill>
                          <a:latin typeface="Calibri Light"/>
                          <a:ea typeface="Verdana" panose="020B0604030504040204" pitchFamily="34" charset="0"/>
                          <a:cs typeface="Verdana" panose="020B0604030504040204" pitchFamily="34" charset="0"/>
                        </a:rPr>
                        <a:t>Tux Tier Vogel Buch Bücher Bücherwurm Bildung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penguin/</a:t>
                      </a:r>
                      <a:r>
                        <a:rPr kumimoji="0" lang="en-GB" sz="1000" b="0" i="0" u="none" strike="noStrike" cap="none" normalizeH="0" baseline="0" dirty="0" err="1">
                          <a:ln>
                            <a:noFill/>
                          </a:ln>
                          <a:solidFill>
                            <a:srgbClr val="333333"/>
                          </a:solidFill>
                          <a:effectLst/>
                          <a:latin typeface="Calibri Light"/>
                        </a:rPr>
                        <a:t>Pinguin</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Maialisa</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Löwenzahn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Saatgut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Unkraut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Farbe</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Pflanzen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Wachstum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dandelion/</a:t>
                      </a:r>
                      <a:r>
                        <a:rPr kumimoji="0" lang="en-GB" sz="1000" b="0" i="0" u="none" strike="noStrike" cap="none" normalizeH="0" baseline="0" dirty="0" err="1">
                          <a:ln>
                            <a:noFill/>
                          </a:ln>
                          <a:solidFill>
                            <a:srgbClr val="333333"/>
                          </a:solidFill>
                          <a:effectLst/>
                          <a:latin typeface="Calibri Light"/>
                          <a:cs typeface="Times New Roman" pitchFamily="18" charset="0"/>
                        </a:rPr>
                        <a:t>Löwenzahn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3dman_eu</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Weiße</a:t>
                      </a: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Männchen</a:t>
                      </a: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3d Man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Freigestellt</a:t>
                      </a: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3d Modell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figure with gavel/</a:t>
                      </a:r>
                      <a:r>
                        <a:rPr kumimoji="0" lang="en-GB" sz="1000" b="0" i="0" u="none" strike="noStrike" cap="none" normalizeH="0" baseline="0" dirty="0" err="1">
                          <a:ln>
                            <a:noFill/>
                          </a:ln>
                          <a:solidFill>
                            <a:srgbClr val="333333"/>
                          </a:solidFill>
                          <a:effectLst/>
                          <a:latin typeface="Calibri Light"/>
                        </a:rPr>
                        <a:t>Männchen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mit</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Richterhammer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a:ln>
                            <a:noFill/>
                          </a:ln>
                          <a:solidFill>
                            <a:srgbClr val="333333"/>
                          </a:solidFill>
                          <a:effectLst/>
                          <a:latin typeface="Calibri Light"/>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a:t>
                      </a:r>
                      <a:r>
                        <a:rPr kumimoji="0" lang="en-US" sz="1000" b="0" i="0" u="none" strike="noStrike" cap="none" normalizeH="0" baseline="0" dirty="0" err="1">
                          <a:ln>
                            <a:noFill/>
                          </a:ln>
                          <a:solidFill>
                            <a:srgbClr val="333333"/>
                          </a:solidFill>
                          <a:effectLst/>
                          <a:latin typeface="Calibri Light"/>
                        </a:rPr>
                        <a:t>Entscheidung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zwischen</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zwei</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bl>
          </a:graphicData>
        </a:graphic>
      </p:graphicFrame>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pPr/>
              <a:t>50</a:t>
            </a:fld>
            <a:endParaRPr lang="de-DE" dirty="0"/>
          </a:p>
        </p:txBody>
      </p:sp>
      <p:sp>
        <p:nvSpPr>
          <p:cNvPr id="7" name="Textfeld 5"/>
          <p:cNvSpPr txBox="1"/>
          <p:nvPr/>
        </p:nvSpPr>
        <p:spPr>
          <a:xfrm>
            <a:off x="408955" y="5591090"/>
            <a:ext cx="11376000" cy="861774"/>
          </a:xfrm>
          <a:prstGeom prst="rect">
            <a:avLst/>
          </a:prstGeom>
          <a:noFill/>
        </p:spPr>
        <p:txBody>
          <a:bodyPr wrap="square" rtlCol="0">
            <a:spAutoFit/>
          </a:bodyPr>
          <a:lstStyle/>
          <a:p>
            <a:r>
              <a:rPr lang="de-DE" sz="1000" dirty="0">
                <a:solidFill>
                  <a:srgbClr val="333333"/>
                </a:solidFill>
                <a:latin typeface="+mj-lt"/>
                <a:ea typeface="Verdana" panose="020B0604030504040204" pitchFamily="34" charset="0"/>
                <a:cs typeface="Verdana" panose="020B0604030504040204" pitchFamily="34" charset="0"/>
              </a:rPr>
              <a:t>Informationen zu den Erkrankungen der Prominenten:</a:t>
            </a:r>
          </a:p>
          <a:p>
            <a:r>
              <a:rPr lang="de-DE" sz="1000" dirty="0">
                <a:solidFill>
                  <a:srgbClr val="333333"/>
                </a:solidFill>
                <a:latin typeface="+mj-lt"/>
                <a:ea typeface="Verdana" panose="020B0604030504040204" pitchFamily="34" charset="0"/>
                <a:cs typeface="Verdana" panose="020B0604030504040204" pitchFamily="34" charset="0"/>
                <a:hlinkClick r:id="rId3"/>
              </a:rPr>
              <a:t>http://www.focus.de/kultur/vermischtes/depression-reich-beruehmt-depressiv_aid_971503.html</a:t>
            </a:r>
            <a:r>
              <a:rPr lang="de-DE" sz="1000" dirty="0">
                <a:solidFill>
                  <a:srgbClr val="333333"/>
                </a:solidFill>
                <a:latin typeface="+mj-lt"/>
                <a:ea typeface="Verdana" panose="020B0604030504040204" pitchFamily="34" charset="0"/>
                <a:cs typeface="Verdana" panose="020B0604030504040204" pitchFamily="34" charset="0"/>
              </a:rPr>
              <a:t> </a:t>
            </a:r>
          </a:p>
          <a:p>
            <a:r>
              <a:rPr lang="de-DE" sz="1000" dirty="0">
                <a:solidFill>
                  <a:srgbClr val="333333"/>
                </a:solidFill>
                <a:latin typeface="+mj-lt"/>
                <a:ea typeface="Verdana" panose="020B0604030504040204" pitchFamily="34" charset="0"/>
                <a:cs typeface="Verdana" panose="020B0604030504040204" pitchFamily="34" charset="0"/>
                <a:hlinkClick r:id="rId4"/>
              </a:rPr>
              <a:t>http://www.spiegel.de/spiegel/kulturspiegel/d-16352599.html</a:t>
            </a:r>
            <a:r>
              <a:rPr lang="de-DE" sz="1000" dirty="0">
                <a:solidFill>
                  <a:srgbClr val="333333"/>
                </a:solidFill>
                <a:latin typeface="+mj-lt"/>
                <a:ea typeface="Verdana" panose="020B0604030504040204" pitchFamily="34" charset="0"/>
                <a:cs typeface="Verdana" panose="020B0604030504040204" pitchFamily="34" charset="0"/>
              </a:rPr>
              <a:t> </a:t>
            </a:r>
          </a:p>
          <a:p>
            <a:r>
              <a:rPr lang="de-DE" sz="1000" dirty="0">
                <a:solidFill>
                  <a:srgbClr val="333333"/>
                </a:solidFill>
                <a:latin typeface="+mj-lt"/>
                <a:ea typeface="Verdana" panose="020B0604030504040204" pitchFamily="34" charset="0"/>
                <a:cs typeface="Verdana" panose="020B0604030504040204" pitchFamily="34" charset="0"/>
                <a:hlinkClick r:id="rId5"/>
              </a:rPr>
              <a:t>http://www.dailymail.co.uk/news/article-3111278/Beach-Boys-singer-Brian-Wilson-misdiagnosed-paranoid-schizophrenic-drugged-weeks-end-therapist-stars-new-documentary-claims.html</a:t>
            </a:r>
            <a:r>
              <a:rPr lang="de-DE" sz="1000" dirty="0">
                <a:solidFill>
                  <a:srgbClr val="333333"/>
                </a:solidFill>
                <a:latin typeface="+mj-lt"/>
                <a:ea typeface="Verdana" panose="020B0604030504040204" pitchFamily="34" charset="0"/>
                <a:cs typeface="Verdana" panose="020B0604030504040204" pitchFamily="34" charset="0"/>
              </a:rPr>
              <a:t> </a:t>
            </a:r>
          </a:p>
          <a:p>
            <a:r>
              <a:rPr lang="de-DE" sz="1000" dirty="0">
                <a:solidFill>
                  <a:srgbClr val="333333"/>
                </a:solidFill>
                <a:latin typeface="+mj-lt"/>
                <a:ea typeface="Verdana" panose="020B0604030504040204" pitchFamily="34" charset="0"/>
                <a:cs typeface="Verdana" panose="020B0604030504040204" pitchFamily="34" charset="0"/>
                <a:hlinkClick r:id="rId6"/>
              </a:rPr>
              <a:t>http://www.rp-online.de/panorama/leute/david-beckham-leidet-unter-zwangsstoerungen-aid-1.2042116</a:t>
            </a:r>
            <a:r>
              <a:rPr lang="de-DE" sz="1000" dirty="0">
                <a:solidFill>
                  <a:srgbClr val="333333"/>
                </a:solidFill>
                <a:latin typeface="+mj-lt"/>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247546400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173</TotalTime>
  <Words>5492</Words>
  <Application>Microsoft Macintosh PowerPoint</Application>
  <PresentationFormat>Custom</PresentationFormat>
  <Paragraphs>611</Paragraphs>
  <Slides>50</Slides>
  <Notes>47</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50</vt:i4>
      </vt:variant>
    </vt:vector>
  </HeadingPairs>
  <TitlesOfParts>
    <vt:vector size="64" baseType="lpstr">
      <vt:lpstr>ＭＳ Ｐゴシック</vt:lpstr>
      <vt:lpstr>Arial</vt:lpstr>
      <vt:lpstr>Calibri</vt:lpstr>
      <vt:lpstr>Calibri Light</vt:lpstr>
      <vt:lpstr>Symbol</vt:lpstr>
      <vt:lpstr>Verdana</vt:lpstr>
      <vt:lpstr>WingDings</vt:lpstr>
      <vt:lpstr>WingDings</vt:lpstr>
      <vt:lpstr>Wingdings 2</vt:lpstr>
      <vt:lpstr>UKE_PPT-Vorlage_16zu9</vt:lpstr>
      <vt:lpstr>2_UKE_PPT-Vorlage_16zu9</vt:lpstr>
      <vt:lpstr>4_UKE_PPT-Vorlage_16zu9</vt:lpstr>
      <vt:lpstr>1_UKE_PPT-Vorlage_16zu9</vt:lpstr>
      <vt:lpstr>3_UKE_PPT-Vorlage_16zu9</vt:lpstr>
      <vt:lpstr>MCT 10 B – Dealing with Prejudices (Stigma)</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Famous = Happy?</vt:lpstr>
      <vt:lpstr>Mentally ill… still valuable?</vt:lpstr>
      <vt:lpstr>First conclusion</vt:lpstr>
      <vt:lpstr>You are more than your diagnosis! </vt:lpstr>
      <vt:lpstr>Exercise</vt:lpstr>
      <vt:lpstr>Example: What could I pay more attention to? What is important to me?</vt:lpstr>
      <vt:lpstr>Homework</vt:lpstr>
      <vt:lpstr>Is it “normal” to have mental problems?</vt:lpstr>
      <vt:lpstr>Is it “normal” to have mental problems?</vt:lpstr>
      <vt:lpstr>Is it “normal” to have mental problems?</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Mental illness ≠ weakness!</vt:lpstr>
      <vt:lpstr>What is stigma and what is self-stigma?</vt:lpstr>
      <vt:lpstr>What is stigma and what is self-stigma?</vt:lpstr>
      <vt:lpstr>The stigma of psychosis</vt:lpstr>
      <vt:lpstr>The stigma of psychosis</vt:lpstr>
      <vt:lpstr>The stigma of psychosis</vt:lpstr>
      <vt:lpstr>The stigma of psychosis</vt:lpstr>
      <vt:lpstr>The stigma of psychosis</vt:lpstr>
      <vt:lpstr>Why are we doing this?</vt:lpstr>
      <vt:lpstr>Consequences of stigmatization</vt:lpstr>
      <vt:lpstr>Should I tell others about my illness, and if so, how?</vt:lpstr>
      <vt:lpstr>Should I tell others about my illness, and if so, how?</vt:lpstr>
      <vt:lpstr>How can I communicate my illness?</vt:lpstr>
      <vt:lpstr>How can I communicate about my illness?</vt:lpstr>
      <vt:lpstr>How can I communicate about my illness?</vt:lpstr>
      <vt:lpstr>How can I communicate about my illness?</vt:lpstr>
      <vt:lpstr>How can I communicate about my illness?</vt:lpstr>
      <vt:lpstr>How can I communicate about my illness?</vt:lpstr>
      <vt:lpstr>Become an expert!</vt:lpstr>
      <vt:lpstr>Transfer to everyday life</vt:lpstr>
      <vt:lpstr>What does this have to do with psychosis?</vt:lpstr>
      <vt:lpstr>Thank you for your attention!</vt:lpstr>
      <vt:lpstr>PowerPoint Presentation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Borgmann, Lisa (Stud. FPN)</cp:lastModifiedBy>
  <cp:revision>1339</cp:revision>
  <dcterms:created xsi:type="dcterms:W3CDTF">2015-02-11T16:30:55Z</dcterms:created>
  <dcterms:modified xsi:type="dcterms:W3CDTF">2024-02-23T11:44:26Z</dcterms:modified>
</cp:coreProperties>
</file>