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74"/>
  </p:notesMasterIdLst>
  <p:handoutMasterIdLst>
    <p:handoutMasterId r:id="rId75"/>
  </p:handoutMasterIdLst>
  <p:sldIdLst>
    <p:sldId id="618" r:id="rId2"/>
    <p:sldId id="619" r:id="rId3"/>
    <p:sldId id="606" r:id="rId4"/>
    <p:sldId id="607" r:id="rId5"/>
    <p:sldId id="555" r:id="rId6"/>
    <p:sldId id="517" r:id="rId7"/>
    <p:sldId id="551" r:id="rId8"/>
    <p:sldId id="554" r:id="rId9"/>
    <p:sldId id="608" r:id="rId10"/>
    <p:sldId id="609" r:id="rId11"/>
    <p:sldId id="301" r:id="rId12"/>
    <p:sldId id="507" r:id="rId13"/>
    <p:sldId id="510" r:id="rId14"/>
    <p:sldId id="511" r:id="rId15"/>
    <p:sldId id="522" r:id="rId16"/>
    <p:sldId id="610" r:id="rId17"/>
    <p:sldId id="611" r:id="rId18"/>
    <p:sldId id="612" r:id="rId19"/>
    <p:sldId id="556" r:id="rId20"/>
    <p:sldId id="557" r:id="rId21"/>
    <p:sldId id="558" r:id="rId22"/>
    <p:sldId id="559" r:id="rId23"/>
    <p:sldId id="560" r:id="rId24"/>
    <p:sldId id="561" r:id="rId25"/>
    <p:sldId id="562" r:id="rId26"/>
    <p:sldId id="563" r:id="rId27"/>
    <p:sldId id="564" r:id="rId28"/>
    <p:sldId id="565" r:id="rId29"/>
    <p:sldId id="566" r:id="rId30"/>
    <p:sldId id="567" r:id="rId31"/>
    <p:sldId id="568" r:id="rId32"/>
    <p:sldId id="569" r:id="rId33"/>
    <p:sldId id="570" r:id="rId34"/>
    <p:sldId id="571" r:id="rId35"/>
    <p:sldId id="572" r:id="rId36"/>
    <p:sldId id="573" r:id="rId37"/>
    <p:sldId id="574" r:id="rId38"/>
    <p:sldId id="575" r:id="rId39"/>
    <p:sldId id="576" r:id="rId40"/>
    <p:sldId id="613" r:id="rId41"/>
    <p:sldId id="577" r:id="rId42"/>
    <p:sldId id="578" r:id="rId43"/>
    <p:sldId id="579" r:id="rId44"/>
    <p:sldId id="580" r:id="rId45"/>
    <p:sldId id="581" r:id="rId46"/>
    <p:sldId id="582" r:id="rId47"/>
    <p:sldId id="583" r:id="rId48"/>
    <p:sldId id="584" r:id="rId49"/>
    <p:sldId id="585" r:id="rId50"/>
    <p:sldId id="586" r:id="rId51"/>
    <p:sldId id="587" r:id="rId52"/>
    <p:sldId id="588" r:id="rId53"/>
    <p:sldId id="589" r:id="rId54"/>
    <p:sldId id="590" r:id="rId55"/>
    <p:sldId id="591" r:id="rId56"/>
    <p:sldId id="592" r:id="rId57"/>
    <p:sldId id="593" r:id="rId58"/>
    <p:sldId id="594" r:id="rId59"/>
    <p:sldId id="595" r:id="rId60"/>
    <p:sldId id="596" r:id="rId61"/>
    <p:sldId id="597" r:id="rId62"/>
    <p:sldId id="598" r:id="rId63"/>
    <p:sldId id="599" r:id="rId64"/>
    <p:sldId id="600" r:id="rId65"/>
    <p:sldId id="499" r:id="rId66"/>
    <p:sldId id="614" r:id="rId67"/>
    <p:sldId id="615" r:id="rId68"/>
    <p:sldId id="487" r:id="rId69"/>
    <p:sldId id="616" r:id="rId70"/>
    <p:sldId id="617" r:id="rId71"/>
    <p:sldId id="605" r:id="rId72"/>
    <p:sldId id="518" r:id="rId73"/>
  </p:sldIdLst>
  <p:sldSz cx="12195175" cy="6858000"/>
  <p:notesSz cx="7099300" cy="10234613"/>
  <p:defaultTextStyle>
    <a:defPPr>
      <a:defRPr lang="de-DE"/>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68">
          <p15:clr>
            <a:srgbClr val="A4A3A4"/>
          </p15:clr>
        </p15:guide>
        <p15:guide id="2" pos="295">
          <p15:clr>
            <a:srgbClr val="A4A3A4"/>
          </p15:clr>
        </p15:guide>
        <p15:guide id="3" pos="3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8EFE"/>
    <a:srgbClr val="FF0066"/>
    <a:srgbClr val="FFFF00"/>
    <a:srgbClr val="FF0000"/>
    <a:srgbClr val="ADC0CB"/>
    <a:srgbClr val="FFCC99"/>
    <a:srgbClr val="006699"/>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9881" autoAdjust="0"/>
  </p:normalViewPr>
  <p:slideViewPr>
    <p:cSldViewPr>
      <p:cViewPr varScale="1">
        <p:scale>
          <a:sx n="67" d="100"/>
          <a:sy n="67" d="100"/>
        </p:scale>
        <p:origin x="680" y="52"/>
      </p:cViewPr>
      <p:guideLst>
        <p:guide orient="horz" pos="2568"/>
        <p:guide pos="295"/>
        <p:guide pos="3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GB"/>
          </a:p>
        </p:txBody>
      </p:sp>
      <p:sp>
        <p:nvSpPr>
          <p:cNvPr id="21299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GB"/>
          </a:p>
        </p:txBody>
      </p:sp>
      <p:sp>
        <p:nvSpPr>
          <p:cNvPr id="21299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F88256C5-0A10-4A6F-A911-3F880F3D5DA5}" type="slidenum">
              <a:rPr lang="en-GB"/>
              <a:pPr>
                <a:defRPr/>
              </a:pPr>
              <a:t>‹Nr.›</a:t>
            </a:fld>
            <a:endParaRPr lang="en-GB"/>
          </a:p>
        </p:txBody>
      </p:sp>
    </p:spTree>
    <p:extLst>
      <p:ext uri="{BB962C8B-B14F-4D97-AF65-F5344CB8AC3E}">
        <p14:creationId xmlns:p14="http://schemas.microsoft.com/office/powerpoint/2010/main" val="1699358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4608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smtClean="0"/>
            </a:lvl1pPr>
          </a:lstStyle>
          <a:p>
            <a:pPr>
              <a:defRPr/>
            </a:pPr>
            <a:fld id="{DE1FB0C7-FCDF-4EE8-AB28-4B671C83C5DD}" type="slidenum">
              <a:rPr lang="en-US"/>
              <a:pPr>
                <a:defRPr/>
              </a:pPr>
              <a:t>‹Nr.›</a:t>
            </a:fld>
            <a:endParaRPr lang="en-US"/>
          </a:p>
        </p:txBody>
      </p:sp>
    </p:spTree>
    <p:extLst>
      <p:ext uri="{BB962C8B-B14F-4D97-AF65-F5344CB8AC3E}">
        <p14:creationId xmlns:p14="http://schemas.microsoft.com/office/powerpoint/2010/main" val="21006456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38CFA2-A9F4-402E-A3A7-B1ADC685D4F8}" type="slidenum">
              <a:rPr lang="en-US" altLang="de-DE" sz="1300"/>
              <a:pPr>
                <a:spcBef>
                  <a:spcPct val="0"/>
                </a:spcBef>
              </a:pPr>
              <a:t>2</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7777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38CFA2-A9F4-402E-A3A7-B1ADC685D4F8}" type="slidenum">
              <a:rPr lang="en-US" altLang="de-DE" sz="1300"/>
              <a:pPr>
                <a:spcBef>
                  <a:spcPct val="0"/>
                </a:spcBef>
              </a:pPr>
              <a:t>3</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077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38CFA2-A9F4-402E-A3A7-B1ADC685D4F8}" type="slidenum">
              <a:rPr lang="en-US" altLang="de-DE" sz="1300"/>
              <a:pPr>
                <a:spcBef>
                  <a:spcPct val="0"/>
                </a:spcBef>
              </a:pPr>
              <a:t>4</a:t>
            </a:fld>
            <a:endParaRPr lang="en-US" altLang="de-DE" sz="1300"/>
          </a:p>
        </p:txBody>
      </p:sp>
      <p:sp>
        <p:nvSpPr>
          <p:cNvPr id="25603" name="Rectangle 2"/>
          <p:cNvSpPr>
            <a:spLocks noGrp="1" noRot="1" noChangeAspect="1" noChangeArrowheads="1" noTextEdit="1"/>
          </p:cNvSpPr>
          <p:nvPr>
            <p:ph type="sldImg"/>
          </p:nvPr>
        </p:nvSpPr>
        <p:spPr>
          <a:xfrm>
            <a:off x="138113" y="768350"/>
            <a:ext cx="6823075" cy="3836988"/>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8077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E1FB0C7-FCDF-4EE8-AB28-4B671C83C5DD}" type="slidenum">
              <a:rPr lang="en-US" smtClean="0"/>
              <a:pPr>
                <a:defRPr/>
              </a:pPr>
              <a:t>5</a:t>
            </a:fld>
            <a:endParaRPr lang="en-US"/>
          </a:p>
        </p:txBody>
      </p:sp>
    </p:spTree>
    <p:extLst>
      <p:ext uri="{BB962C8B-B14F-4D97-AF65-F5344CB8AC3E}">
        <p14:creationId xmlns:p14="http://schemas.microsoft.com/office/powerpoint/2010/main" val="3760779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E1FB0C7-FCDF-4EE8-AB28-4B671C83C5DD}" type="slidenum">
              <a:rPr lang="en-US" smtClean="0"/>
              <a:pPr>
                <a:defRPr/>
              </a:pPr>
              <a:t>6</a:t>
            </a:fld>
            <a:endParaRPr lang="en-US"/>
          </a:p>
        </p:txBody>
      </p:sp>
    </p:spTree>
    <p:extLst>
      <p:ext uri="{BB962C8B-B14F-4D97-AF65-F5344CB8AC3E}">
        <p14:creationId xmlns:p14="http://schemas.microsoft.com/office/powerpoint/2010/main" val="1896486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138113" y="768350"/>
            <a:ext cx="6823075" cy="3836988"/>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65139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4057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40576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38113" y="768350"/>
            <a:ext cx="6823075" cy="3836988"/>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640576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525815-B455-4C1E-A476-BB9C84A1CF0B}" type="slidenum">
              <a:rPr lang="en-US" altLang="de-DE" sz="1300"/>
              <a:pPr>
                <a:spcBef>
                  <a:spcPct val="0"/>
                </a:spcBef>
              </a:pPr>
              <a:t>11</a:t>
            </a:fld>
            <a:endParaRPr lang="en-US" altLang="de-DE" sz="1300"/>
          </a:p>
        </p:txBody>
      </p:sp>
      <p:sp>
        <p:nvSpPr>
          <p:cNvPr id="37891" name="Rectangle 2"/>
          <p:cNvSpPr>
            <a:spLocks noGrp="1" noRot="1" noChangeAspect="1" noChangeArrowheads="1" noTextEdit="1"/>
          </p:cNvSpPr>
          <p:nvPr>
            <p:ph type="sldImg"/>
          </p:nvPr>
        </p:nvSpPr>
        <p:spPr>
          <a:xfrm>
            <a:off x="138113" y="768350"/>
            <a:ext cx="6823075"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09460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1835DC-FB34-47A5-99A3-B4A61773C90F}" type="slidenum">
              <a:rPr lang="en-US" altLang="de-DE" sz="1300"/>
              <a:pPr>
                <a:spcBef>
                  <a:spcPct val="0"/>
                </a:spcBef>
              </a:pPr>
              <a:t>12</a:t>
            </a:fld>
            <a:endParaRPr lang="en-US"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4791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2B31F9-D781-4E55-B348-3D7872E7BA60}" type="slidenum">
              <a:rPr lang="en-US" altLang="de-DE" sz="1300"/>
              <a:pPr>
                <a:spcBef>
                  <a:spcPct val="0"/>
                </a:spcBef>
              </a:pPr>
              <a:t>13</a:t>
            </a:fld>
            <a:endParaRPr lang="en-US" altLang="de-DE" sz="1300"/>
          </a:p>
        </p:txBody>
      </p:sp>
      <p:sp>
        <p:nvSpPr>
          <p:cNvPr id="41987" name="Rectangle 2"/>
          <p:cNvSpPr>
            <a:spLocks noGrp="1" noRot="1" noChangeAspect="1" noChangeArrowheads="1" noTextEdit="1"/>
          </p:cNvSpPr>
          <p:nvPr>
            <p:ph type="sldImg"/>
          </p:nvPr>
        </p:nvSpPr>
        <p:spPr>
          <a:xfrm>
            <a:off x="138113" y="768350"/>
            <a:ext cx="6823075"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1921034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F1A975-47DD-449D-83C4-7F5025819CEC}" type="slidenum">
              <a:rPr lang="en-US" altLang="de-DE" sz="1300"/>
              <a:pPr>
                <a:spcBef>
                  <a:spcPct val="0"/>
                </a:spcBef>
              </a:pPr>
              <a:t>14</a:t>
            </a:fld>
            <a:endParaRPr lang="en-US" altLang="de-DE" sz="1300"/>
          </a:p>
        </p:txBody>
      </p:sp>
      <p:sp>
        <p:nvSpPr>
          <p:cNvPr id="44035" name="Rectangle 2"/>
          <p:cNvSpPr>
            <a:spLocks noGrp="1" noRot="1" noChangeAspect="1" noChangeArrowheads="1" noTextEdit="1"/>
          </p:cNvSpPr>
          <p:nvPr>
            <p:ph type="sldImg"/>
          </p:nvPr>
        </p:nvSpPr>
        <p:spPr>
          <a:xfrm>
            <a:off x="138113" y="768350"/>
            <a:ext cx="6823075"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latin typeface="Arial" panose="020B0604020202020204" pitchFamily="34" charset="0"/>
            </a:endParaRPr>
          </a:p>
        </p:txBody>
      </p:sp>
    </p:spTree>
    <p:extLst>
      <p:ext uri="{BB962C8B-B14F-4D97-AF65-F5344CB8AC3E}">
        <p14:creationId xmlns:p14="http://schemas.microsoft.com/office/powerpoint/2010/main" val="3431121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88993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88993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88993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38113" y="768350"/>
            <a:ext cx="6823075" cy="3836988"/>
          </a:xfrm>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88993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774019-9919-4E6F-A6E1-919BE2A518AB}" type="slidenum">
              <a:rPr lang="en-US" altLang="de-DE" sz="1300">
                <a:solidFill>
                  <a:srgbClr val="000000"/>
                </a:solidFill>
              </a:rPr>
              <a:pPr>
                <a:spcBef>
                  <a:spcPct val="0"/>
                </a:spcBef>
              </a:pPr>
              <a:t>19</a:t>
            </a:fld>
            <a:endParaRPr lang="en-US" altLang="de-DE" sz="1300">
              <a:solidFill>
                <a:srgbClr val="000000"/>
              </a:solidFill>
            </a:endParaRPr>
          </a:p>
        </p:txBody>
      </p:sp>
      <p:sp>
        <p:nvSpPr>
          <p:cNvPr id="54275" name="Rectangle 2"/>
          <p:cNvSpPr>
            <a:spLocks noGrp="1" noRot="1" noChangeAspect="1" noChangeArrowheads="1" noTextEdit="1"/>
          </p:cNvSpPr>
          <p:nvPr>
            <p:ph type="sldImg"/>
          </p:nvPr>
        </p:nvSpPr>
        <p:spPr>
          <a:xfrm>
            <a:off x="138113" y="768350"/>
            <a:ext cx="6823075" cy="3836988"/>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55865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7A6CA5-AF05-42A6-A22B-C4D842FD0E8D}" type="slidenum">
              <a:rPr lang="en-US" altLang="de-DE" sz="1300">
                <a:solidFill>
                  <a:srgbClr val="000000"/>
                </a:solidFill>
              </a:rPr>
              <a:pPr>
                <a:spcBef>
                  <a:spcPct val="0"/>
                </a:spcBef>
              </a:pPr>
              <a:t>20</a:t>
            </a:fld>
            <a:endParaRPr lang="en-US" altLang="de-DE" sz="1300">
              <a:solidFill>
                <a:srgbClr val="000000"/>
              </a:solidFill>
            </a:endParaRPr>
          </a:p>
        </p:txBody>
      </p:sp>
      <p:sp>
        <p:nvSpPr>
          <p:cNvPr id="56323" name="Rectangle 2"/>
          <p:cNvSpPr>
            <a:spLocks noGrp="1" noRot="1" noChangeAspect="1" noChangeArrowheads="1" noTextEdit="1"/>
          </p:cNvSpPr>
          <p:nvPr>
            <p:ph type="sldImg"/>
          </p:nvPr>
        </p:nvSpPr>
        <p:spPr>
          <a:xfrm>
            <a:off x="138113" y="768350"/>
            <a:ext cx="6823075" cy="3836988"/>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5736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8DD15F-A89D-4127-9BA4-6F74A50A9FC2}" type="slidenum">
              <a:rPr lang="en-US" altLang="de-DE" sz="1300">
                <a:solidFill>
                  <a:srgbClr val="000000"/>
                </a:solidFill>
              </a:rPr>
              <a:pPr>
                <a:spcBef>
                  <a:spcPct val="0"/>
                </a:spcBef>
              </a:pPr>
              <a:t>21</a:t>
            </a:fld>
            <a:endParaRPr lang="en-US" altLang="de-DE" sz="1300">
              <a:solidFill>
                <a:srgbClr val="000000"/>
              </a:solidFill>
            </a:endParaRPr>
          </a:p>
        </p:txBody>
      </p:sp>
      <p:sp>
        <p:nvSpPr>
          <p:cNvPr id="58371" name="Rectangle 2"/>
          <p:cNvSpPr>
            <a:spLocks noGrp="1" noRot="1" noChangeAspect="1" noChangeArrowheads="1" noTextEdit="1"/>
          </p:cNvSpPr>
          <p:nvPr>
            <p:ph type="sldImg"/>
          </p:nvPr>
        </p:nvSpPr>
        <p:spPr>
          <a:xfrm>
            <a:off x="138113" y="768350"/>
            <a:ext cx="6823075" cy="3836988"/>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65870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437F5B-B276-4581-ADC9-EA893AC1EF60}" type="slidenum">
              <a:rPr lang="en-US" altLang="de-DE" sz="1300">
                <a:solidFill>
                  <a:srgbClr val="000000"/>
                </a:solidFill>
              </a:rPr>
              <a:pPr>
                <a:spcBef>
                  <a:spcPct val="0"/>
                </a:spcBef>
              </a:pPr>
              <a:t>22</a:t>
            </a:fld>
            <a:endParaRPr lang="en-US" altLang="de-DE" sz="1300">
              <a:solidFill>
                <a:srgbClr val="000000"/>
              </a:solidFill>
            </a:endParaRPr>
          </a:p>
        </p:txBody>
      </p:sp>
      <p:sp>
        <p:nvSpPr>
          <p:cNvPr id="60419" name="Rectangle 2"/>
          <p:cNvSpPr>
            <a:spLocks noGrp="1" noRot="1" noChangeAspect="1" noChangeArrowheads="1" noTextEdit="1"/>
          </p:cNvSpPr>
          <p:nvPr>
            <p:ph type="sldImg"/>
          </p:nvPr>
        </p:nvSpPr>
        <p:spPr>
          <a:xfrm>
            <a:off x="138113" y="768350"/>
            <a:ext cx="6823075" cy="3836988"/>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5329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9B10E0-CD7C-4D87-BB39-AB98CA29D3B0}" type="slidenum">
              <a:rPr lang="en-US" altLang="de-DE" sz="1300">
                <a:solidFill>
                  <a:srgbClr val="000000"/>
                </a:solidFill>
              </a:rPr>
              <a:pPr>
                <a:spcBef>
                  <a:spcPct val="0"/>
                </a:spcBef>
              </a:pPr>
              <a:t>23</a:t>
            </a:fld>
            <a:endParaRPr lang="en-US" altLang="de-DE" sz="1300">
              <a:solidFill>
                <a:srgbClr val="000000"/>
              </a:solidFill>
            </a:endParaRPr>
          </a:p>
        </p:txBody>
      </p:sp>
      <p:sp>
        <p:nvSpPr>
          <p:cNvPr id="62467" name="Rectangle 2"/>
          <p:cNvSpPr>
            <a:spLocks noGrp="1" noRot="1" noChangeAspect="1" noChangeArrowheads="1" noTextEdit="1"/>
          </p:cNvSpPr>
          <p:nvPr>
            <p:ph type="sldImg"/>
          </p:nvPr>
        </p:nvSpPr>
        <p:spPr>
          <a:xfrm>
            <a:off x="138113" y="768350"/>
            <a:ext cx="6823075" cy="3836988"/>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53591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E1FB0C7-FCDF-4EE8-AB28-4B671C83C5DD}" type="slidenum">
              <a:rPr lang="en-US" smtClean="0"/>
              <a:pPr>
                <a:defRPr/>
              </a:pPr>
              <a:t>24</a:t>
            </a:fld>
            <a:endParaRPr lang="en-US"/>
          </a:p>
        </p:txBody>
      </p:sp>
    </p:spTree>
    <p:extLst>
      <p:ext uri="{BB962C8B-B14F-4D97-AF65-F5344CB8AC3E}">
        <p14:creationId xmlns:p14="http://schemas.microsoft.com/office/powerpoint/2010/main" val="3158537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E1FB0C7-FCDF-4EE8-AB28-4B671C83C5DD}" type="slidenum">
              <a:rPr lang="en-US" smtClean="0"/>
              <a:pPr>
                <a:defRPr/>
              </a:pPr>
              <a:t>25</a:t>
            </a:fld>
            <a:endParaRPr lang="en-US"/>
          </a:p>
        </p:txBody>
      </p:sp>
    </p:spTree>
    <p:extLst>
      <p:ext uri="{BB962C8B-B14F-4D97-AF65-F5344CB8AC3E}">
        <p14:creationId xmlns:p14="http://schemas.microsoft.com/office/powerpoint/2010/main" val="3364355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E1FB0C7-FCDF-4EE8-AB28-4B671C83C5DD}" type="slidenum">
              <a:rPr lang="en-US" smtClean="0"/>
              <a:pPr>
                <a:defRPr/>
              </a:pPr>
              <a:t>26</a:t>
            </a:fld>
            <a:endParaRPr lang="en-US"/>
          </a:p>
        </p:txBody>
      </p:sp>
    </p:spTree>
    <p:extLst>
      <p:ext uri="{BB962C8B-B14F-4D97-AF65-F5344CB8AC3E}">
        <p14:creationId xmlns:p14="http://schemas.microsoft.com/office/powerpoint/2010/main" val="1439037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E1FB0C7-FCDF-4EE8-AB28-4B671C83C5DD}" type="slidenum">
              <a:rPr lang="en-US" smtClean="0"/>
              <a:pPr>
                <a:defRPr/>
              </a:pPr>
              <a:t>27</a:t>
            </a:fld>
            <a:endParaRPr lang="en-US"/>
          </a:p>
        </p:txBody>
      </p:sp>
    </p:spTree>
    <p:extLst>
      <p:ext uri="{BB962C8B-B14F-4D97-AF65-F5344CB8AC3E}">
        <p14:creationId xmlns:p14="http://schemas.microsoft.com/office/powerpoint/2010/main" val="2007770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2E7B8E-F192-4624-91C4-45D04E1C222E}" type="slidenum">
              <a:rPr lang="en-US" altLang="de-DE" sz="1300">
                <a:solidFill>
                  <a:srgbClr val="000000"/>
                </a:solidFill>
              </a:rPr>
              <a:pPr>
                <a:spcBef>
                  <a:spcPct val="0"/>
                </a:spcBef>
              </a:pPr>
              <a:t>28</a:t>
            </a:fld>
            <a:endParaRPr lang="en-US" altLang="de-DE" sz="1300">
              <a:solidFill>
                <a:srgbClr val="000000"/>
              </a:solidFill>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212591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253022-5407-47A0-9E86-6860958B289C}" type="slidenum">
              <a:rPr lang="en-US" altLang="de-DE" sz="1300">
                <a:solidFill>
                  <a:srgbClr val="000000"/>
                </a:solidFill>
              </a:rPr>
              <a:pPr>
                <a:spcBef>
                  <a:spcPct val="0"/>
                </a:spcBef>
              </a:pPr>
              <a:t>29</a:t>
            </a:fld>
            <a:endParaRPr lang="en-US" altLang="de-DE" sz="1300">
              <a:solidFill>
                <a:srgbClr val="000000"/>
              </a:solidFill>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50113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8B0DC5-C783-4542-B144-D92973CB6CB4}" type="slidenum">
              <a:rPr lang="en-US" altLang="de-DE" sz="1300">
                <a:solidFill>
                  <a:srgbClr val="000000"/>
                </a:solidFill>
              </a:rPr>
              <a:pPr>
                <a:spcBef>
                  <a:spcPct val="0"/>
                </a:spcBef>
              </a:pPr>
              <a:t>30</a:t>
            </a:fld>
            <a:endParaRPr lang="en-US" altLang="de-DE" sz="1300">
              <a:solidFill>
                <a:srgbClr val="000000"/>
              </a:solidFill>
            </a:endParaRPr>
          </a:p>
        </p:txBody>
      </p:sp>
      <p:sp>
        <p:nvSpPr>
          <p:cNvPr id="72707" name="Rectangle 2"/>
          <p:cNvSpPr>
            <a:spLocks noGrp="1" noRot="1" noChangeAspect="1" noChangeArrowheads="1" noTextEdit="1"/>
          </p:cNvSpPr>
          <p:nvPr>
            <p:ph type="sldImg"/>
          </p:nvPr>
        </p:nvSpPr>
        <p:spPr>
          <a:xfrm>
            <a:off x="138113" y="768350"/>
            <a:ext cx="6823075" cy="3836988"/>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3110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6AA788-5F16-47B9-BC7A-779A5214516B}" type="slidenum">
              <a:rPr lang="en-US" altLang="de-DE" sz="1300">
                <a:solidFill>
                  <a:srgbClr val="000000"/>
                </a:solidFill>
              </a:rPr>
              <a:pPr>
                <a:spcBef>
                  <a:spcPct val="0"/>
                </a:spcBef>
              </a:pPr>
              <a:t>31</a:t>
            </a:fld>
            <a:endParaRPr lang="en-US" altLang="de-DE" sz="1300">
              <a:solidFill>
                <a:srgbClr val="000000"/>
              </a:solidFill>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09017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D2AC36-1FFA-423A-B6D4-E13068443F63}" type="slidenum">
              <a:rPr lang="en-US" altLang="de-DE" sz="1300">
                <a:solidFill>
                  <a:srgbClr val="000000"/>
                </a:solidFill>
              </a:rPr>
              <a:pPr>
                <a:spcBef>
                  <a:spcPct val="0"/>
                </a:spcBef>
              </a:pPr>
              <a:t>32</a:t>
            </a:fld>
            <a:endParaRPr lang="en-US" altLang="de-DE" sz="1300">
              <a:solidFill>
                <a:srgbClr val="000000"/>
              </a:solidFill>
            </a:endParaRPr>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716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16CE89-B17A-4166-8963-895EF8C51D0B}" type="slidenum">
              <a:rPr lang="en-US" altLang="de-DE" sz="1300">
                <a:solidFill>
                  <a:srgbClr val="000000"/>
                </a:solidFill>
              </a:rPr>
              <a:pPr>
                <a:spcBef>
                  <a:spcPct val="0"/>
                </a:spcBef>
              </a:pPr>
              <a:t>33</a:t>
            </a:fld>
            <a:endParaRPr lang="en-US" altLang="de-DE" sz="1300">
              <a:solidFill>
                <a:srgbClr val="000000"/>
              </a:solidFill>
            </a:endParaRPr>
          </a:p>
        </p:txBody>
      </p:sp>
      <p:sp>
        <p:nvSpPr>
          <p:cNvPr id="78851" name="Rectangle 2"/>
          <p:cNvSpPr>
            <a:spLocks noGrp="1" noRot="1" noChangeAspect="1" noChangeArrowheads="1" noTextEdit="1"/>
          </p:cNvSpPr>
          <p:nvPr>
            <p:ph type="sldImg"/>
          </p:nvPr>
        </p:nvSpPr>
        <p:spPr>
          <a:xfrm>
            <a:off x="138113" y="768350"/>
            <a:ext cx="6823075" cy="3836988"/>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413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373D7B-64A2-42A6-B0A2-825524DEC303}" type="slidenum">
              <a:rPr lang="en-US" altLang="de-DE" sz="1300">
                <a:solidFill>
                  <a:srgbClr val="000000"/>
                </a:solidFill>
              </a:rPr>
              <a:pPr>
                <a:spcBef>
                  <a:spcPct val="0"/>
                </a:spcBef>
              </a:pPr>
              <a:t>34</a:t>
            </a:fld>
            <a:endParaRPr lang="en-US" altLang="de-DE" sz="1300">
              <a:solidFill>
                <a:srgbClr val="000000"/>
              </a:solidFill>
            </a:endParaRPr>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904805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EF066B-1644-4762-A9F5-BBE9C2B3EAE7}" type="slidenum">
              <a:rPr lang="en-US" altLang="de-DE" sz="1300">
                <a:solidFill>
                  <a:srgbClr val="000000"/>
                </a:solidFill>
              </a:rPr>
              <a:pPr>
                <a:spcBef>
                  <a:spcPct val="0"/>
                </a:spcBef>
              </a:pPr>
              <a:t>35</a:t>
            </a:fld>
            <a:endParaRPr lang="en-US" altLang="de-DE" sz="1300">
              <a:solidFill>
                <a:srgbClr val="000000"/>
              </a:solidFill>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910469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8C11E6-E146-482C-86BD-E324D9F3C50A}" type="slidenum">
              <a:rPr lang="en-US" altLang="de-DE" sz="1300">
                <a:solidFill>
                  <a:srgbClr val="000000"/>
                </a:solidFill>
              </a:rPr>
              <a:pPr>
                <a:spcBef>
                  <a:spcPct val="0"/>
                </a:spcBef>
              </a:pPr>
              <a:t>36</a:t>
            </a:fld>
            <a:endParaRPr lang="en-US" altLang="de-DE" sz="1300">
              <a:solidFill>
                <a:srgbClr val="000000"/>
              </a:solidFill>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52827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1B09B9-8DB1-4CC6-B6A9-8E52E6F97F4E}" type="slidenum">
              <a:rPr lang="en-US" altLang="de-DE" sz="1300">
                <a:solidFill>
                  <a:srgbClr val="000000"/>
                </a:solidFill>
              </a:rPr>
              <a:pPr>
                <a:spcBef>
                  <a:spcPct val="0"/>
                </a:spcBef>
              </a:pPr>
              <a:t>37</a:t>
            </a:fld>
            <a:endParaRPr lang="en-US" altLang="de-DE" sz="1300">
              <a:solidFill>
                <a:srgbClr val="000000"/>
              </a:solidFill>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403926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68D902-1259-47B5-A64C-5E12D28523DB}" type="slidenum">
              <a:rPr lang="en-US" altLang="de-DE" sz="1300">
                <a:solidFill>
                  <a:srgbClr val="000000"/>
                </a:solidFill>
              </a:rPr>
              <a:pPr>
                <a:spcBef>
                  <a:spcPct val="0"/>
                </a:spcBef>
              </a:pPr>
              <a:t>38</a:t>
            </a:fld>
            <a:endParaRPr lang="en-US" altLang="de-DE" sz="1300">
              <a:solidFill>
                <a:srgbClr val="000000"/>
              </a:solidFill>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917116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D0CF03-B357-418F-A5F3-0835D3347A73}" type="slidenum">
              <a:rPr lang="en-US" altLang="de-DE" sz="1300">
                <a:solidFill>
                  <a:srgbClr val="000000"/>
                </a:solidFill>
              </a:rPr>
              <a:pPr>
                <a:spcBef>
                  <a:spcPct val="0"/>
                </a:spcBef>
              </a:pPr>
              <a:t>39</a:t>
            </a:fld>
            <a:endParaRPr lang="en-US" altLang="de-DE" sz="1300">
              <a:solidFill>
                <a:srgbClr val="000000"/>
              </a:solidFill>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73519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40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E4A609-5804-47D9-903D-9E39BCD22D68}" type="slidenum">
              <a:rPr lang="en-US" altLang="de-DE" sz="1300">
                <a:solidFill>
                  <a:srgbClr val="000000"/>
                </a:solidFill>
              </a:rPr>
              <a:pPr>
                <a:spcBef>
                  <a:spcPct val="0"/>
                </a:spcBef>
              </a:pPr>
              <a:t>41</a:t>
            </a:fld>
            <a:endParaRPr lang="en-US" altLang="de-DE" sz="1300">
              <a:solidFill>
                <a:srgbClr val="000000"/>
              </a:solidFill>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827212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CB0594-22D0-4E4B-8B80-96DF0C05A85E}" type="slidenum">
              <a:rPr lang="en-US" altLang="de-DE" sz="1300">
                <a:solidFill>
                  <a:srgbClr val="000000"/>
                </a:solidFill>
              </a:rPr>
              <a:pPr>
                <a:spcBef>
                  <a:spcPct val="0"/>
                </a:spcBef>
              </a:pPr>
              <a:t>42</a:t>
            </a:fld>
            <a:endParaRPr lang="en-US" altLang="de-DE" sz="1300">
              <a:solidFill>
                <a:srgbClr val="000000"/>
              </a:solidFill>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033252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B89946-8BA5-4079-9CDC-C919B55ABB31}" type="slidenum">
              <a:rPr lang="en-US" altLang="de-DE" sz="1300">
                <a:solidFill>
                  <a:srgbClr val="000000"/>
                </a:solidFill>
              </a:rPr>
              <a:pPr>
                <a:spcBef>
                  <a:spcPct val="0"/>
                </a:spcBef>
              </a:pPr>
              <a:t>43</a:t>
            </a:fld>
            <a:endParaRPr lang="en-US" altLang="de-DE" sz="1300">
              <a:solidFill>
                <a:srgbClr val="000000"/>
              </a:solidFill>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82989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EDDCC4-7748-4C7E-BFDF-1A942C798C0A}" type="slidenum">
              <a:rPr lang="en-US" altLang="de-DE" sz="1300">
                <a:solidFill>
                  <a:srgbClr val="000000"/>
                </a:solidFill>
              </a:rPr>
              <a:pPr>
                <a:spcBef>
                  <a:spcPct val="0"/>
                </a:spcBef>
              </a:pPr>
              <a:t>44</a:t>
            </a:fld>
            <a:endParaRPr lang="en-US" altLang="de-DE" sz="1300">
              <a:solidFill>
                <a:srgbClr val="000000"/>
              </a:solidFill>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088969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8E9EC7-6BF0-4A4F-ACB1-5ADEA0C30BCD}" type="slidenum">
              <a:rPr lang="en-US" altLang="de-DE" sz="1300">
                <a:solidFill>
                  <a:srgbClr val="000000"/>
                </a:solidFill>
              </a:rPr>
              <a:pPr>
                <a:spcBef>
                  <a:spcPct val="0"/>
                </a:spcBef>
              </a:pPr>
              <a:t>45</a:t>
            </a:fld>
            <a:endParaRPr lang="en-US" altLang="de-DE" sz="1300">
              <a:solidFill>
                <a:srgbClr val="000000"/>
              </a:solidFill>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18575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E1B1F2-2717-4253-88D5-F2FAE4FED1AF}" type="slidenum">
              <a:rPr lang="en-US" altLang="de-DE" sz="1300">
                <a:solidFill>
                  <a:srgbClr val="000000"/>
                </a:solidFill>
              </a:rPr>
              <a:pPr>
                <a:spcBef>
                  <a:spcPct val="0"/>
                </a:spcBef>
              </a:pPr>
              <a:t>46</a:t>
            </a:fld>
            <a:endParaRPr lang="en-US" altLang="de-DE" sz="1300">
              <a:solidFill>
                <a:srgbClr val="000000"/>
              </a:solidFill>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845165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26F46F-D150-4DF1-BE01-031B30A13252}" type="slidenum">
              <a:rPr lang="en-US" altLang="de-DE" sz="1300">
                <a:solidFill>
                  <a:srgbClr val="000000"/>
                </a:solidFill>
              </a:rPr>
              <a:pPr>
                <a:spcBef>
                  <a:spcPct val="0"/>
                </a:spcBef>
              </a:pPr>
              <a:t>47</a:t>
            </a:fld>
            <a:endParaRPr lang="en-US" altLang="de-DE" sz="1300">
              <a:solidFill>
                <a:srgbClr val="000000"/>
              </a:solidFill>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51952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4A7D3C-B781-4870-8FB0-9D511E4EB72D}" type="slidenum">
              <a:rPr lang="en-US" altLang="de-DE" sz="1300">
                <a:solidFill>
                  <a:srgbClr val="000000"/>
                </a:solidFill>
              </a:rPr>
              <a:pPr>
                <a:spcBef>
                  <a:spcPct val="0"/>
                </a:spcBef>
              </a:pPr>
              <a:t>48</a:t>
            </a:fld>
            <a:endParaRPr lang="en-US" altLang="de-DE" sz="1300">
              <a:solidFill>
                <a:srgbClr val="000000"/>
              </a:solidFill>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189672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800442-059A-4B4F-93E1-B6F08D9001D5}" type="slidenum">
              <a:rPr lang="en-US" altLang="de-DE" sz="1300">
                <a:solidFill>
                  <a:srgbClr val="000000"/>
                </a:solidFill>
              </a:rPr>
              <a:pPr>
                <a:spcBef>
                  <a:spcPct val="0"/>
                </a:spcBef>
              </a:pPr>
              <a:t>49</a:t>
            </a:fld>
            <a:endParaRPr lang="en-US" altLang="de-DE" sz="1300">
              <a:solidFill>
                <a:srgbClr val="000000"/>
              </a:solidFill>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050568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E56C73-694C-43CA-8E4C-092A71E6AB61}" type="slidenum">
              <a:rPr lang="en-US" altLang="de-DE" sz="1300">
                <a:solidFill>
                  <a:srgbClr val="000000"/>
                </a:solidFill>
              </a:rPr>
              <a:pPr>
                <a:spcBef>
                  <a:spcPct val="0"/>
                </a:spcBef>
              </a:pPr>
              <a:t>50</a:t>
            </a:fld>
            <a:endParaRPr lang="en-US" altLang="de-DE" sz="1300">
              <a:solidFill>
                <a:srgbClr val="000000"/>
              </a:solidFill>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049202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150223-7063-44EA-AB54-BD87685EECB6}" type="slidenum">
              <a:rPr lang="en-US" altLang="de-DE" sz="1300">
                <a:solidFill>
                  <a:srgbClr val="000000"/>
                </a:solidFill>
              </a:rPr>
              <a:pPr>
                <a:spcBef>
                  <a:spcPct val="0"/>
                </a:spcBef>
              </a:pPr>
              <a:t>51</a:t>
            </a:fld>
            <a:endParaRPr lang="en-US" altLang="de-DE" sz="1300">
              <a:solidFill>
                <a:srgbClr val="000000"/>
              </a:solidFill>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412940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99588E-FA04-464E-8972-B02EACEE1491}" type="slidenum">
              <a:rPr lang="en-US" altLang="de-DE" sz="1300">
                <a:solidFill>
                  <a:srgbClr val="000000"/>
                </a:solidFill>
              </a:rPr>
              <a:pPr>
                <a:spcBef>
                  <a:spcPct val="0"/>
                </a:spcBef>
              </a:pPr>
              <a:t>52</a:t>
            </a:fld>
            <a:endParaRPr lang="en-US" altLang="de-DE" sz="1300">
              <a:solidFill>
                <a:srgbClr val="000000"/>
              </a:solidFill>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013448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A5FFBC-CB4D-4218-8F03-2D5A30DEB262}" type="slidenum">
              <a:rPr lang="en-US" altLang="de-DE" sz="1300">
                <a:solidFill>
                  <a:srgbClr val="000000"/>
                </a:solidFill>
              </a:rPr>
              <a:pPr>
                <a:spcBef>
                  <a:spcPct val="0"/>
                </a:spcBef>
              </a:pPr>
              <a:t>53</a:t>
            </a:fld>
            <a:endParaRPr lang="en-US" altLang="de-DE" sz="1300">
              <a:solidFill>
                <a:srgbClr val="000000"/>
              </a:solidFill>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760751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A8A1B0-8B0C-40FD-B360-ECA93D53F89D}" type="slidenum">
              <a:rPr lang="en-US" altLang="de-DE" sz="1300">
                <a:solidFill>
                  <a:srgbClr val="000000"/>
                </a:solidFill>
              </a:rPr>
              <a:pPr>
                <a:spcBef>
                  <a:spcPct val="0"/>
                </a:spcBef>
              </a:pPr>
              <a:t>54</a:t>
            </a:fld>
            <a:endParaRPr lang="en-US" altLang="de-DE" sz="1300">
              <a:solidFill>
                <a:srgbClr val="000000"/>
              </a:solidFill>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7546525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E31BDE-4884-4CA7-8D38-5664419E84CD}" type="slidenum">
              <a:rPr lang="en-US" altLang="de-DE" sz="1300">
                <a:solidFill>
                  <a:srgbClr val="000000"/>
                </a:solidFill>
              </a:rPr>
              <a:pPr>
                <a:spcBef>
                  <a:spcPct val="0"/>
                </a:spcBef>
              </a:pPr>
              <a:t>55</a:t>
            </a:fld>
            <a:endParaRPr lang="en-US" altLang="de-DE" sz="1300">
              <a:solidFill>
                <a:srgbClr val="000000"/>
              </a:solidFill>
            </a:endParaRPr>
          </a:p>
        </p:txBody>
      </p:sp>
      <p:sp>
        <p:nvSpPr>
          <p:cNvPr id="122883" name="Rectangle 2"/>
          <p:cNvSpPr>
            <a:spLocks noGrp="1" noRot="1" noChangeAspect="1" noChangeArrowheads="1" noTextEdit="1"/>
          </p:cNvSpPr>
          <p:nvPr>
            <p:ph type="sldImg"/>
          </p:nvPr>
        </p:nvSpPr>
        <p:spPr>
          <a:xfrm>
            <a:off x="138113" y="768350"/>
            <a:ext cx="6823075"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542590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80A113-E53B-493C-8E83-3106C5DA55D9}" type="slidenum">
              <a:rPr lang="en-US" altLang="de-DE" sz="1300">
                <a:solidFill>
                  <a:srgbClr val="000000"/>
                </a:solidFill>
              </a:rPr>
              <a:pPr>
                <a:spcBef>
                  <a:spcPct val="0"/>
                </a:spcBef>
              </a:pPr>
              <a:t>56</a:t>
            </a:fld>
            <a:endParaRPr lang="en-US" altLang="de-DE" sz="1300">
              <a:solidFill>
                <a:srgbClr val="000000"/>
              </a:solidFill>
            </a:endParaRPr>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111535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D65AE9-C8A1-4987-883C-E4C79F54A3E9}" type="slidenum">
              <a:rPr lang="en-US" altLang="de-DE" sz="1300">
                <a:solidFill>
                  <a:srgbClr val="000000"/>
                </a:solidFill>
              </a:rPr>
              <a:pPr>
                <a:spcBef>
                  <a:spcPct val="0"/>
                </a:spcBef>
              </a:pPr>
              <a:t>57</a:t>
            </a:fld>
            <a:endParaRPr lang="en-US"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282639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F860D46-554F-4115-8285-6E90D8F16D1E}" type="slidenum">
              <a:rPr lang="en-US" altLang="de-DE" sz="1300">
                <a:solidFill>
                  <a:srgbClr val="000000"/>
                </a:solidFill>
              </a:rPr>
              <a:pPr>
                <a:spcBef>
                  <a:spcPct val="0"/>
                </a:spcBef>
              </a:pPr>
              <a:t>58</a:t>
            </a:fld>
            <a:endParaRPr lang="en-US" altLang="de-DE" sz="1300">
              <a:solidFill>
                <a:srgbClr val="000000"/>
              </a:solidFill>
            </a:endParaRPr>
          </a:p>
        </p:txBody>
      </p:sp>
      <p:sp>
        <p:nvSpPr>
          <p:cNvPr id="129027" name="Rectangle 2"/>
          <p:cNvSpPr>
            <a:spLocks noGrp="1" noRot="1" noChangeAspect="1" noChangeArrowheads="1" noTextEdit="1"/>
          </p:cNvSpPr>
          <p:nvPr>
            <p:ph type="sldImg"/>
          </p:nvPr>
        </p:nvSpPr>
        <p:spPr>
          <a:xfrm>
            <a:off x="138113" y="768350"/>
            <a:ext cx="6823075"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636593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2593D8-1263-45B5-B1C3-32D69A3FBEBA}" type="slidenum">
              <a:rPr lang="en-US" altLang="de-DE" sz="1300">
                <a:solidFill>
                  <a:srgbClr val="000000"/>
                </a:solidFill>
              </a:rPr>
              <a:pPr>
                <a:spcBef>
                  <a:spcPct val="0"/>
                </a:spcBef>
              </a:pPr>
              <a:t>59</a:t>
            </a:fld>
            <a:endParaRPr lang="en-US" altLang="de-DE" sz="1300">
              <a:solidFill>
                <a:srgbClr val="000000"/>
              </a:solidFill>
            </a:endParaRPr>
          </a:p>
        </p:txBody>
      </p:sp>
      <p:sp>
        <p:nvSpPr>
          <p:cNvPr id="131075" name="Rectangle 2"/>
          <p:cNvSpPr>
            <a:spLocks noGrp="1" noRot="1" noChangeAspect="1" noChangeArrowheads="1" noTextEdit="1"/>
          </p:cNvSpPr>
          <p:nvPr>
            <p:ph type="sldImg"/>
          </p:nvPr>
        </p:nvSpPr>
        <p:spPr>
          <a:xfrm>
            <a:off x="138113" y="768350"/>
            <a:ext cx="6823075"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241306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FC432E-8591-4DCA-882B-83F31343F030}" type="slidenum">
              <a:rPr lang="en-US" altLang="de-DE" sz="1300">
                <a:solidFill>
                  <a:srgbClr val="000000"/>
                </a:solidFill>
              </a:rPr>
              <a:pPr>
                <a:spcBef>
                  <a:spcPct val="0"/>
                </a:spcBef>
              </a:pPr>
              <a:t>60</a:t>
            </a:fld>
            <a:endParaRPr lang="en-US" altLang="de-DE" sz="1300">
              <a:solidFill>
                <a:srgbClr val="000000"/>
              </a:solidFill>
            </a:endParaRPr>
          </a:p>
        </p:txBody>
      </p:sp>
      <p:sp>
        <p:nvSpPr>
          <p:cNvPr id="133123" name="Rectangle 2"/>
          <p:cNvSpPr>
            <a:spLocks noGrp="1" noRot="1" noChangeAspect="1" noChangeArrowheads="1" noTextEdit="1"/>
          </p:cNvSpPr>
          <p:nvPr>
            <p:ph type="sldImg"/>
          </p:nvPr>
        </p:nvSpPr>
        <p:spPr>
          <a:xfrm>
            <a:off x="138113" y="768350"/>
            <a:ext cx="6823075"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174767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37152F-406D-4471-AEFC-6C5F4A284C2B}" type="slidenum">
              <a:rPr lang="en-US" altLang="de-DE" sz="1300">
                <a:solidFill>
                  <a:srgbClr val="000000"/>
                </a:solidFill>
              </a:rPr>
              <a:pPr>
                <a:spcBef>
                  <a:spcPct val="0"/>
                </a:spcBef>
              </a:pPr>
              <a:t>61</a:t>
            </a:fld>
            <a:endParaRPr lang="en-US" altLang="de-DE" sz="1300">
              <a:solidFill>
                <a:srgbClr val="000000"/>
              </a:solidFill>
            </a:endParaRPr>
          </a:p>
        </p:txBody>
      </p:sp>
      <p:sp>
        <p:nvSpPr>
          <p:cNvPr id="135171" name="Rectangle 2"/>
          <p:cNvSpPr>
            <a:spLocks noGrp="1" noRot="1" noChangeAspect="1" noChangeArrowheads="1" noTextEdit="1"/>
          </p:cNvSpPr>
          <p:nvPr>
            <p:ph type="sldImg"/>
          </p:nvPr>
        </p:nvSpPr>
        <p:spPr>
          <a:xfrm>
            <a:off x="138113" y="768350"/>
            <a:ext cx="6823075"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862609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C1D203-8A12-46DF-9985-535B21A926F8}" type="slidenum">
              <a:rPr lang="en-US" altLang="de-DE" sz="1300">
                <a:solidFill>
                  <a:srgbClr val="000000"/>
                </a:solidFill>
              </a:rPr>
              <a:pPr>
                <a:spcBef>
                  <a:spcPct val="0"/>
                </a:spcBef>
              </a:pPr>
              <a:t>62</a:t>
            </a:fld>
            <a:endParaRPr lang="en-US" altLang="de-DE" sz="1300">
              <a:solidFill>
                <a:srgbClr val="000000"/>
              </a:solidFill>
            </a:endParaRPr>
          </a:p>
        </p:txBody>
      </p:sp>
      <p:sp>
        <p:nvSpPr>
          <p:cNvPr id="137219" name="Rectangle 2"/>
          <p:cNvSpPr>
            <a:spLocks noGrp="1" noRot="1" noChangeAspect="1" noChangeArrowheads="1" noTextEdit="1"/>
          </p:cNvSpPr>
          <p:nvPr>
            <p:ph type="sldImg"/>
          </p:nvPr>
        </p:nvSpPr>
        <p:spPr>
          <a:xfrm>
            <a:off x="138113" y="768350"/>
            <a:ext cx="6823075"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57612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71C1A4-134E-40A6-8488-92794621373F}" type="slidenum">
              <a:rPr lang="en-US" altLang="de-DE" sz="1300">
                <a:solidFill>
                  <a:srgbClr val="000000"/>
                </a:solidFill>
              </a:rPr>
              <a:pPr>
                <a:spcBef>
                  <a:spcPct val="0"/>
                </a:spcBef>
              </a:pPr>
              <a:t>63</a:t>
            </a:fld>
            <a:endParaRPr lang="en-US" altLang="de-DE" sz="1300">
              <a:solidFill>
                <a:srgbClr val="000000"/>
              </a:solidFill>
            </a:endParaRPr>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579113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E136A0-D2E3-4A43-BBA9-81F216119C51}" type="slidenum">
              <a:rPr lang="en-US" altLang="de-DE" sz="1300">
                <a:solidFill>
                  <a:srgbClr val="000000"/>
                </a:solidFill>
              </a:rPr>
              <a:pPr>
                <a:spcBef>
                  <a:spcPct val="0"/>
                </a:spcBef>
              </a:pPr>
              <a:t>64</a:t>
            </a:fld>
            <a:endParaRPr lang="en-US" altLang="de-DE" sz="1300">
              <a:solidFill>
                <a:srgbClr val="000000"/>
              </a:solidFill>
            </a:endParaRPr>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806264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274A41-8B97-466C-8B92-4174F7AEBA39}" type="slidenum">
              <a:rPr lang="en-US" altLang="de-DE" sz="1300"/>
              <a:pPr>
                <a:spcBef>
                  <a:spcPct val="0"/>
                </a:spcBef>
              </a:pPr>
              <a:t>65</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16278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274A41-8B97-466C-8B92-4174F7AEBA39}" type="slidenum">
              <a:rPr lang="en-US" altLang="de-DE" sz="1300"/>
              <a:pPr>
                <a:spcBef>
                  <a:spcPct val="0"/>
                </a:spcBef>
              </a:pPr>
              <a:t>66</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16278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274A41-8B97-466C-8B92-4174F7AEBA39}" type="slidenum">
              <a:rPr lang="en-US" altLang="de-DE" sz="1300"/>
              <a:pPr>
                <a:spcBef>
                  <a:spcPct val="0"/>
                </a:spcBef>
              </a:pPr>
              <a:t>67</a:t>
            </a:fld>
            <a:endParaRPr lang="en-US" altLang="de-DE" sz="1300"/>
          </a:p>
        </p:txBody>
      </p:sp>
      <p:sp>
        <p:nvSpPr>
          <p:cNvPr id="147459" name="Rectangle 2"/>
          <p:cNvSpPr>
            <a:spLocks noGrp="1" noRot="1" noChangeAspect="1" noChangeArrowheads="1" noTextEdit="1"/>
          </p:cNvSpPr>
          <p:nvPr>
            <p:ph type="sldImg"/>
          </p:nvPr>
        </p:nvSpPr>
        <p:spPr>
          <a:xfrm>
            <a:off x="138113" y="768350"/>
            <a:ext cx="6823075" cy="3836988"/>
          </a:xfrm>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316278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272CA8-C57F-44E6-B389-AC408A459310}" type="slidenum">
              <a:rPr lang="en-US" altLang="de-DE" sz="1300"/>
              <a:pPr>
                <a:spcBef>
                  <a:spcPct val="0"/>
                </a:spcBef>
              </a:pPr>
              <a:t>68</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67863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272CA8-C57F-44E6-B389-AC408A459310}" type="slidenum">
              <a:rPr lang="en-US" altLang="de-DE" sz="1300"/>
              <a:pPr>
                <a:spcBef>
                  <a:spcPct val="0"/>
                </a:spcBef>
              </a:pPr>
              <a:t>69</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67863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272CA8-C57F-44E6-B389-AC408A459310}" type="slidenum">
              <a:rPr lang="en-US" altLang="de-DE" sz="1300"/>
              <a:pPr>
                <a:spcBef>
                  <a:spcPct val="0"/>
                </a:spcBef>
              </a:pPr>
              <a:t>70</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667863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71</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xfrm>
            <a:off x="139700" y="768350"/>
            <a:ext cx="6821488" cy="3836988"/>
          </a:xfrm>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15364947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b="0" dirty="0">
                <a:latin typeface="+mj-lt"/>
              </a:rPr>
              <a:t>Permission to use the pictures in this module has been provided by the artists and copyright holders. For details (artist, title), please refer to the end of this presentation.</a:t>
            </a:r>
            <a:endParaRPr lang="es-ES" altLang="de-DE" sz="1000" b="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CE3508DF-8362-4306-8F6F-62470804162D}"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n-US"/>
              <a:t>Metacognitive Training 3 – Changing Beliefs</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3ED56552-26DB-4E85-934E-4B31BBDE254C}"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E536A99-5B91-4E19-8E10-3F935A199D99}"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E3508DF-8362-4306-8F6F-62470804162D}"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CE3508DF-8362-4306-8F6F-62470804162D}"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4006D024-EE3D-49EF-A5F8-2482DEB961F9}"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51607FF-DAC7-42BC-8614-122CDFFE59E3}"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n-US"/>
              <a:t>Metacognitive Training 3 – Changing Beliefs</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CE3508DF-8362-4306-8F6F-62470804162D}"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24.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4.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42.jpeg"/><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2.jpe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10.xml"/><Relationship Id="rId4" Type="http://schemas.openxmlformats.org/officeDocument/2006/relationships/image" Target="../media/image48.jpeg"/></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9.xml"/><Relationship Id="rId1" Type="http://schemas.openxmlformats.org/officeDocument/2006/relationships/slideLayout" Target="../slideLayouts/slideLayout10.xml"/><Relationship Id="rId5" Type="http://schemas.openxmlformats.org/officeDocument/2006/relationships/image" Target="../media/image48.jpeg"/><Relationship Id="rId4" Type="http://schemas.openxmlformats.org/officeDocument/2006/relationships/image" Target="../media/image49.jpeg"/></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48.jpeg"/><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3 A – </a:t>
            </a:r>
            <a:r>
              <a:rPr lang="en-US" dirty="0"/>
              <a:t>Changing Beliefs</a:t>
            </a: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Stevens &amp; Hauschildt</a:t>
            </a:r>
            <a:r>
              <a:rPr lang="nl-NL" sz="1600" dirty="0">
                <a:solidFill>
                  <a:srgbClr val="004992"/>
                </a:solidFill>
                <a:latin typeface="+mj-lt"/>
              </a:rPr>
              <a:t> (12|21)</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269751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Calibri Light"/>
              </a:rPr>
              <a:t>* You only see what you want to see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000000"/>
              </a:buClr>
              <a:buFont typeface="WingDings"/>
              <a:buChar char=""/>
            </a:pPr>
            <a:r>
              <a:rPr lang="en-US" altLang="de-DE" sz="2400" dirty="0">
                <a:solidFill>
                  <a:srgbClr val="004992"/>
                </a:solidFill>
                <a:latin typeface="Calibri Light"/>
              </a:rPr>
              <a:t>Reasons: </a:t>
            </a:r>
            <a:r>
              <a:rPr lang="en-US" altLang="de-DE" sz="2400" dirty="0">
                <a:solidFill>
                  <a:schemeClr val="tx1"/>
                </a:solidFill>
                <a:latin typeface="Calibri Light"/>
              </a:rPr>
              <a:t>???</a:t>
            </a:r>
            <a:br>
              <a:rPr lang="en-US" altLang="de-DE" sz="2400" dirty="0">
                <a:solidFill>
                  <a:srgbClr val="004992"/>
                </a:solidFill>
                <a:latin typeface="Calibri Light"/>
              </a:rPr>
            </a:br>
            <a:endParaRPr lang="en-US" altLang="de-DE" sz="2400" dirty="0">
              <a:solidFill>
                <a:srgbClr val="333333"/>
              </a:solidFill>
              <a:latin typeface="Calibri Light"/>
            </a:endParaRPr>
          </a:p>
          <a:p>
            <a:pPr marL="342900" lvl="0" indent="-342900" defTabSz="914400" fontAlgn="base">
              <a:buClr>
                <a:srgbClr val="000000"/>
              </a:buClr>
              <a:buFont typeface="WingDings"/>
              <a:buChar char=""/>
            </a:pPr>
            <a:r>
              <a:rPr lang="en-US" altLang="de-DE" sz="2400" dirty="0">
                <a:solidFill>
                  <a:srgbClr val="004992"/>
                </a:solidFill>
                <a:latin typeface="Calibri Light"/>
              </a:rPr>
              <a:t>Problems:</a:t>
            </a:r>
            <a:r>
              <a:rPr lang="en-US" altLang="de-DE" sz="240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Tree>
    <p:extLst>
      <p:ext uri="{BB962C8B-B14F-4D97-AF65-F5344CB8AC3E}">
        <p14:creationId xmlns:p14="http://schemas.microsoft.com/office/powerpoint/2010/main" val="22595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Calibri Light"/>
              </a:rPr>
              <a:t>* You only see what you want to see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000000"/>
              </a:buClr>
              <a:buFont typeface="WingDings"/>
              <a:buChar char=""/>
            </a:pPr>
            <a:r>
              <a:rPr lang="en-US" altLang="de-DE" sz="2400" dirty="0">
                <a:solidFill>
                  <a:srgbClr val="004992"/>
                </a:solidFill>
                <a:latin typeface="Calibri Light"/>
              </a:rPr>
              <a:t>Reasons:</a:t>
            </a:r>
            <a:r>
              <a:rPr lang="en-US" altLang="de-DE" sz="2400" dirty="0">
                <a:solidFill>
                  <a:srgbClr val="333333"/>
                </a:solidFill>
                <a:latin typeface="Calibri Light"/>
              </a:rPr>
              <a:t> Laziness, “confirmation bias”*, thoughtlessness, helps to orient in a complex world, pride</a:t>
            </a:r>
          </a:p>
          <a:p>
            <a:pPr marL="342900" lvl="0" indent="-342900" defTabSz="914400" fontAlgn="base">
              <a:buClr>
                <a:srgbClr val="000000"/>
              </a:buClr>
              <a:buFont typeface="WingDings"/>
              <a:buChar char=""/>
            </a:pPr>
            <a:r>
              <a:rPr lang="en-US" altLang="de-DE" sz="2400" dirty="0">
                <a:solidFill>
                  <a:srgbClr val="004992"/>
                </a:solidFill>
                <a:latin typeface="Calibri Light"/>
              </a:rPr>
              <a:t>Problems:</a:t>
            </a:r>
            <a:r>
              <a:rPr lang="en-US" altLang="de-DE" sz="2400" dirty="0">
                <a:solidFill>
                  <a:srgbClr val="333333"/>
                </a:solidFill>
                <a:latin typeface="Calibri Light"/>
              </a:rPr>
              <a:t> ???</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Tree>
    <p:extLst>
      <p:ext uri="{BB962C8B-B14F-4D97-AF65-F5344CB8AC3E}">
        <p14:creationId xmlns:p14="http://schemas.microsoft.com/office/powerpoint/2010/main" val="411750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5"/>
          <p:cNvSpPr txBox="1">
            <a:spLocks noChangeArrowheads="1"/>
          </p:cNvSpPr>
          <p:nvPr/>
        </p:nvSpPr>
        <p:spPr bwMode="auto">
          <a:xfrm>
            <a:off x="408955" y="6086151"/>
            <a:ext cx="1137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600" b="0" dirty="0">
                <a:solidFill>
                  <a:srgbClr val="333333"/>
                </a:solidFill>
                <a:latin typeface="Calibri Light"/>
              </a:rPr>
              <a:t>* You only see what you want to see</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Changing Beliefs</a:t>
            </a: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en-US" altLang="de-DE" sz="2400" dirty="0">
                <a:solidFill>
                  <a:srgbClr val="333333"/>
                </a:solidFill>
                <a:latin typeface="Calibri Light"/>
              </a:rPr>
              <a:t>Human tendency to </a:t>
            </a:r>
            <a:r>
              <a:rPr lang="de-DE" altLang="de-DE" sz="2400" dirty="0">
                <a:solidFill>
                  <a:srgbClr val="333333"/>
                </a:solidFill>
                <a:latin typeface="Calibri Light"/>
              </a:rPr>
              <a:t>hang onto first impressions</a:t>
            </a:r>
            <a:r>
              <a:rPr lang="en-US" altLang="de-DE" sz="2400" dirty="0">
                <a:solidFill>
                  <a:srgbClr val="333333"/>
                </a:solidFill>
                <a:latin typeface="Calibri Light"/>
              </a:rPr>
              <a:t> (e.g. prejudice, “the first impression is the only impression” attitude).</a:t>
            </a:r>
          </a:p>
          <a:p>
            <a:pPr marL="342900" lvl="0" indent="-342900" defTabSz="914400" fontAlgn="base">
              <a:buClr>
                <a:srgbClr val="000000"/>
              </a:buClr>
              <a:buFont typeface="WingDings"/>
              <a:buChar char=""/>
            </a:pPr>
            <a:r>
              <a:rPr lang="en-US" altLang="de-DE" sz="2400" dirty="0">
                <a:solidFill>
                  <a:srgbClr val="004992"/>
                </a:solidFill>
                <a:latin typeface="Calibri Light"/>
              </a:rPr>
              <a:t>Reasons:</a:t>
            </a:r>
            <a:r>
              <a:rPr lang="en-US" altLang="de-DE" sz="2400" dirty="0">
                <a:solidFill>
                  <a:srgbClr val="333333"/>
                </a:solidFill>
                <a:latin typeface="Calibri Light"/>
              </a:rPr>
              <a:t> Laziness, “confirmation bias”*, thoughtlessness, helps to orient in a complex world, pride</a:t>
            </a:r>
          </a:p>
          <a:p>
            <a:pPr marL="342900" lvl="0" indent="-342900" defTabSz="914400" fontAlgn="base">
              <a:buClr>
                <a:srgbClr val="000000"/>
              </a:buClr>
              <a:buFont typeface="WingDings"/>
              <a:buChar char=""/>
            </a:pPr>
            <a:r>
              <a:rPr lang="en-US" altLang="de-DE" sz="2400" dirty="0">
                <a:solidFill>
                  <a:srgbClr val="004992"/>
                </a:solidFill>
                <a:latin typeface="Calibri Light"/>
              </a:rPr>
              <a:t>Problems:</a:t>
            </a:r>
            <a:r>
              <a:rPr lang="en-US" altLang="de-DE" sz="2400" dirty="0">
                <a:solidFill>
                  <a:srgbClr val="333333"/>
                </a:solidFill>
                <a:latin typeface="Calibri Light"/>
              </a:rPr>
              <a:t> </a:t>
            </a:r>
            <a:r>
              <a:rPr lang="de-DE" altLang="de-DE" sz="2400" dirty="0">
                <a:solidFill>
                  <a:srgbClr val="333333"/>
                </a:solidFill>
                <a:latin typeface="Calibri Light"/>
              </a:rPr>
              <a:t>False</a:t>
            </a:r>
            <a:r>
              <a:rPr lang="en-US" altLang="de-DE" sz="2400" dirty="0">
                <a:solidFill>
                  <a:srgbClr val="333333"/>
                </a:solidFill>
                <a:latin typeface="Calibri Light"/>
              </a:rPr>
              <a:t> judgements (e.g. racial prejudices) are maintained, false over-</a:t>
            </a:r>
            <a:r>
              <a:rPr lang="en-US" altLang="de-DE" sz="2400" dirty="0" err="1">
                <a:solidFill>
                  <a:srgbClr val="333333"/>
                </a:solidFill>
                <a:latin typeface="Calibri Light"/>
              </a:rPr>
              <a:t>generalisation</a:t>
            </a:r>
            <a:r>
              <a:rPr lang="en-US" altLang="de-DE" sz="2400" dirty="0">
                <a:solidFill>
                  <a:srgbClr val="333333"/>
                </a:solidFill>
                <a:latin typeface="Calibri Light"/>
              </a:rPr>
              <a:t> (“seen one –</a:t>
            </a:r>
            <a:r>
              <a:rPr lang="de-DE" altLang="de-DE" sz="2400" dirty="0">
                <a:solidFill>
                  <a:srgbClr val="333333"/>
                </a:solidFill>
                <a:latin typeface="Calibri Light"/>
              </a:rPr>
              <a:t> </a:t>
            </a:r>
            <a:r>
              <a:rPr lang="en-US" altLang="de-DE" sz="2400" dirty="0">
                <a:solidFill>
                  <a:srgbClr val="333333"/>
                </a:solidFill>
                <a:latin typeface="Calibri Light"/>
              </a:rPr>
              <a:t>seen them all”), someone is not given a second chance who might have deserved one</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Tree>
    <p:extLst>
      <p:ext uri="{BB962C8B-B14F-4D97-AF65-F5344CB8AC3E}">
        <p14:creationId xmlns:p14="http://schemas.microsoft.com/office/powerpoint/2010/main" val="1107141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When predictions don't come true</a:t>
            </a:r>
          </a:p>
        </p:txBody>
      </p:sp>
      <p:sp>
        <p:nvSpPr>
          <p:cNvPr id="5" name="Content Placeholder 4"/>
          <p:cNvSpPr>
            <a:spLocks noGrp="1"/>
          </p:cNvSpPr>
          <p:nvPr>
            <p:ph idx="1"/>
          </p:nvPr>
        </p:nvSpPr>
        <p:spPr/>
        <p:txBody>
          <a:bodyPr/>
          <a:lstStyle/>
          <a:p>
            <a:pPr lvl="0" defTabSz="914400" fontAlgn="base">
              <a:lnSpc>
                <a:spcPct val="100000"/>
              </a:lnSpc>
              <a:spcBef>
                <a:spcPts val="1200"/>
              </a:spcBef>
              <a:buClr>
                <a:srgbClr val="006699"/>
              </a:buClr>
              <a:defRPr/>
            </a:pPr>
            <a:r>
              <a:rPr lang="de-DE" sz="2400" kern="0" dirty="0">
                <a:solidFill>
                  <a:srgbClr val="333333"/>
                </a:solidFill>
                <a:latin typeface="Calibri Light"/>
              </a:rPr>
              <a:t>Marion Keech, leader of a sect in Salt Lake City (USA), claimed to receive messages from outer space. It was revealed to her that the world would end in a great flood before dawn on December 21, 1954. However, she and her followers would be spared and rescued by a spaceship.</a:t>
            </a:r>
          </a:p>
          <a:p>
            <a:pPr lvl="0" defTabSz="914400" fontAlgn="base">
              <a:lnSpc>
                <a:spcPct val="100000"/>
              </a:lnSpc>
              <a:spcBef>
                <a:spcPts val="1200"/>
              </a:spcBef>
              <a:buClr>
                <a:srgbClr val="006699"/>
              </a:buClr>
              <a:defRPr/>
            </a:pPr>
            <a:r>
              <a:rPr lang="de-DE" sz="2400" kern="0" dirty="0">
                <a:solidFill>
                  <a:srgbClr val="333333"/>
                </a:solidFill>
                <a:latin typeface="Calibri Light"/>
              </a:rPr>
              <a:t>On the eve of the particular day the group gathered in Keech's living room and waited for the prophecy to fulfil.Midnight passed and … nothing happened. No flood, no spaceship, no nothing.</a:t>
            </a:r>
          </a:p>
          <a:p>
            <a:pPr lvl="0" algn="ctr" defTabSz="914400" fontAlgn="base">
              <a:lnSpc>
                <a:spcPct val="100000"/>
              </a:lnSpc>
              <a:spcBef>
                <a:spcPts val="1200"/>
              </a:spcBef>
              <a:buClr>
                <a:srgbClr val="006699"/>
              </a:buClr>
              <a:defRPr/>
            </a:pPr>
            <a:r>
              <a:rPr lang="de-DE" sz="2400" kern="0" dirty="0">
                <a:solidFill>
                  <a:srgbClr val="004992"/>
                </a:solidFill>
                <a:latin typeface="Calibri Light"/>
              </a:rPr>
              <a:t>How did the sect explain this situation?</a:t>
            </a:r>
          </a:p>
          <a:p>
            <a:pPr lvl="0" algn="ctr" defTabSz="914400" fontAlgn="base">
              <a:lnSpc>
                <a:spcPct val="100000"/>
              </a:lnSpc>
              <a:spcBef>
                <a:spcPts val="1200"/>
              </a:spcBef>
              <a:buClr>
                <a:srgbClr val="006699"/>
              </a:buClr>
              <a:defRPr/>
            </a:pPr>
            <a:r>
              <a:rPr lang="de-DE" sz="2400" kern="0" dirty="0">
                <a:solidFill>
                  <a:srgbClr val="004992"/>
                </a:solidFill>
                <a:latin typeface="Calibri Light"/>
              </a:rPr>
              <a:t>Did they give up their belief? What are you thinking?</a:t>
            </a:r>
            <a:br>
              <a:rPr lang="de-DE" sz="2400" kern="0" dirty="0">
                <a:solidFill>
                  <a:srgbClr val="004992"/>
                </a:solidFill>
                <a:latin typeface="Calibri Light"/>
              </a:rPr>
            </a:br>
            <a:r>
              <a:rPr lang="de-DE" sz="2400" kern="0" dirty="0">
                <a:solidFill>
                  <a:srgbClr val="004992"/>
                </a:solidFill>
                <a:latin typeface="Calibri Light"/>
              </a:rPr>
              <a:t>???</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6"/>
          <p:cNvSpPr txBox="1">
            <a:spLocks noChangeArrowheads="1"/>
          </p:cNvSpPr>
          <p:nvPr/>
        </p:nvSpPr>
        <p:spPr bwMode="auto">
          <a:xfrm>
            <a:off x="408954" y="6209079"/>
            <a:ext cx="1137600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80000"/>
              </a:lnSpc>
              <a:buFont typeface="Wingdings" panose="05000000000000000000" pitchFamily="2" charset="2"/>
              <a:buNone/>
            </a:pPr>
            <a:r>
              <a:rPr lang="de-DE" altLang="de-DE" sz="1200" b="0" dirty="0">
                <a:solidFill>
                  <a:srgbClr val="333333"/>
                </a:solidFill>
                <a:latin typeface="Calibri Light"/>
              </a:rPr>
              <a:t>* Source: Festinger et al., (1956) </a:t>
            </a:r>
            <a:r>
              <a:rPr lang="de-DE" altLang="de-DE" sz="1200" b="0" i="1" dirty="0">
                <a:solidFill>
                  <a:srgbClr val="333333"/>
                </a:solidFill>
                <a:latin typeface="Calibri Light"/>
              </a:rPr>
              <a:t>When Prophecy Fails</a:t>
            </a:r>
            <a:endParaRPr lang="de-DE" altLang="de-DE" sz="1200" b="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When predictions don't come true</a:t>
            </a:r>
          </a:p>
        </p:txBody>
      </p:sp>
      <p:sp>
        <p:nvSpPr>
          <p:cNvPr id="5" name="Content Placeholder 4"/>
          <p:cNvSpPr>
            <a:spLocks noGrp="1"/>
          </p:cNvSpPr>
          <p:nvPr>
            <p:ph idx="1"/>
          </p:nvPr>
        </p:nvSpPr>
        <p:spPr>
          <a:xfrm>
            <a:off x="408955" y="2204864"/>
            <a:ext cx="11340000" cy="4248000"/>
          </a:xfrm>
        </p:spPr>
        <p:txBody>
          <a:bodyPr/>
          <a:lstStyle/>
          <a:p>
            <a:pPr lvl="0" defTabSz="914400" fontAlgn="base"/>
            <a:r>
              <a:rPr lang="de-DE" altLang="de-DE" sz="2400" dirty="0">
                <a:solidFill>
                  <a:srgbClr val="333333"/>
                </a:solidFill>
                <a:latin typeface="Calibri Light"/>
              </a:rPr>
              <a:t>When it was clear that the prophecy had failed, Keech, the leader of the sect, was at first in great disbelief and cried.</a:t>
            </a:r>
          </a:p>
          <a:p>
            <a:pPr lvl="0" defTabSz="914400" fontAlgn="base"/>
            <a:r>
              <a:rPr lang="de-DE" altLang="de-DE" sz="2400" dirty="0">
                <a:solidFill>
                  <a:srgbClr val="333333"/>
                </a:solidFill>
                <a:latin typeface="Calibri Light"/>
              </a:rPr>
              <a:t>On the following morning, the group announced that God was so impressed by the little group that he had therefore called off the flood and spared the world.</a:t>
            </a:r>
          </a:p>
          <a:p>
            <a:pPr lvl="0" algn="ctr" defTabSz="914400" fontAlgn="base"/>
            <a:r>
              <a:rPr lang="de-DE" altLang="de-DE" sz="2400" dirty="0">
                <a:solidFill>
                  <a:srgbClr val="004992"/>
                </a:solidFill>
                <a:latin typeface="Calibri Light"/>
              </a:rPr>
              <a:t>This explanation is an example on how some people cope with predictions that don't come true:</a:t>
            </a:r>
          </a:p>
          <a:p>
            <a:pPr lvl="0" algn="ctr" defTabSz="914400" fontAlgn="base"/>
            <a:r>
              <a:rPr lang="de-DE" altLang="de-DE" sz="2400" dirty="0">
                <a:solidFill>
                  <a:srgbClr val="004992"/>
                </a:solidFill>
                <a:latin typeface="Calibri Light"/>
              </a:rPr>
              <a:t>'If it doesn't fit – use a bigger hammer!'</a:t>
            </a:r>
            <a:endParaRPr lang="en-US" sz="2400" dirty="0">
              <a:solidFill>
                <a:srgbClr val="004992"/>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pic>
        <p:nvPicPr>
          <p:cNvPr id="9"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859" y="5069915"/>
            <a:ext cx="1342316" cy="178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Inflexibility “in action” (“tunnel vision”)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graphicFrame>
        <p:nvGraphicFramePr>
          <p:cNvPr id="6" name="Group 36"/>
          <p:cNvGraphicFramePr>
            <a:graphicFrameLocks noGrp="1"/>
          </p:cNvGraphicFramePr>
          <p:nvPr>
            <p:extLst>
              <p:ext uri="{D42A27DB-BD31-4B8C-83A1-F6EECF244321}">
                <p14:modId xmlns:p14="http://schemas.microsoft.com/office/powerpoint/2010/main" val="2887719253"/>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domain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examples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geography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catastrophes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Inflexibility “in action” (“tunnel vision”)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8</a:t>
            </a:fld>
            <a:endParaRPr lang="de-DE"/>
          </a:p>
        </p:txBody>
      </p:sp>
      <p:graphicFrame>
        <p:nvGraphicFramePr>
          <p:cNvPr id="6" name="Group 36"/>
          <p:cNvGraphicFramePr>
            <a:graphicFrameLocks noGrp="1"/>
          </p:cNvGraphicFramePr>
          <p:nvPr>
            <p:extLst>
              <p:ext uri="{D42A27DB-BD31-4B8C-83A1-F6EECF244321}">
                <p14:modId xmlns:p14="http://schemas.microsoft.com/office/powerpoint/2010/main" val="174084895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domain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examples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geography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The world is flat! This theory was refuted by most scientists in medieval times. However, until the 20th century the Flat Earth Society existed which considered photos of the (ball-shaped) earth from space a conspiracy.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a:ln>
                            <a:noFill/>
                          </a:ln>
                          <a:solidFill>
                            <a:srgbClr val="004992"/>
                          </a:solidFill>
                          <a:effectLst/>
                          <a:latin typeface="Calibri Light"/>
                          <a:ea typeface="MS Mincho" pitchFamily="49" charset="-128"/>
                          <a:cs typeface="Times New Roman" pitchFamily="18" charset="0"/>
                        </a:rPr>
                        <a:t>???</a:t>
                      </a:r>
                      <a:endPar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catastrophes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Inflexibility “in action” (“tunnel vision”)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9</a:t>
            </a:fld>
            <a:endParaRPr lang="de-DE"/>
          </a:p>
        </p:txBody>
      </p:sp>
      <p:graphicFrame>
        <p:nvGraphicFramePr>
          <p:cNvPr id="6" name="Group 36"/>
          <p:cNvGraphicFramePr>
            <a:graphicFrameLocks noGrp="1"/>
          </p:cNvGraphicFramePr>
          <p:nvPr>
            <p:extLst>
              <p:ext uri="{D42A27DB-BD31-4B8C-83A1-F6EECF244321}">
                <p14:modId xmlns:p14="http://schemas.microsoft.com/office/powerpoint/2010/main" val="4289391270"/>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ＭＳ Ｐゴシック" charset="-128"/>
                        </a:rPr>
                        <a:t>domain</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examples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geography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The world is flat! This theory was refuted by most scientists in medieval times. However, until the 20th century the Flat Earth Society existed which considered photos of the (ball-shaped) earth from space a conspiracy.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a:ln>
                            <a:noFill/>
                          </a:ln>
                          <a:solidFill>
                            <a:srgbClr val="333333"/>
                          </a:solidFill>
                          <a:effectLst/>
                          <a:latin typeface="Calibri Light"/>
                          <a:ea typeface="ＭＳ Ｐゴシック" charset="-128"/>
                        </a:rPr>
                        <a:t>Glorification of a regime despite proof of evilness and brutality as well as its failure (e.g. fascism, Stalinism).</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catastrophes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WingDings"/>
                        <a:buNone/>
                        <a:tabLst/>
                      </a:pPr>
                      <a:r>
                        <a:rPr kumimoji="0" lang="de-DE" sz="2000" b="0" i="0" u="none" strike="noStrike" cap="none" normalizeH="0" baseline="0" dirty="0">
                          <a:ln>
                            <a:noFill/>
                          </a:ln>
                          <a:solidFill>
                            <a:srgbClr val="004992"/>
                          </a:solidFill>
                          <a:effectLst/>
                          <a:latin typeface="Calibri Light"/>
                          <a:ea typeface="MS Mincho" pitchFamily="49" charset="-128"/>
                          <a:cs typeface="Times New Roman" pitchFamily="18" charset="0"/>
                        </a:rPr>
                        <a:t>???</a:t>
                      </a: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0795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Inflexibility “in action” (“tunnel vision”)</a:t>
            </a:r>
            <a:endParaRPr lang="en-US" sz="36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10</a:t>
            </a:fld>
            <a:endParaRPr lang="de-DE"/>
          </a:p>
        </p:txBody>
      </p:sp>
      <p:graphicFrame>
        <p:nvGraphicFramePr>
          <p:cNvPr id="6" name="Group 36"/>
          <p:cNvGraphicFramePr>
            <a:graphicFrameLocks noGrp="1"/>
          </p:cNvGraphicFramePr>
          <p:nvPr>
            <p:extLst>
              <p:ext uri="{D42A27DB-BD31-4B8C-83A1-F6EECF244321}">
                <p14:modId xmlns:p14="http://schemas.microsoft.com/office/powerpoint/2010/main" val="877880194"/>
              </p:ext>
            </p:extLst>
          </p:nvPr>
        </p:nvGraphicFramePr>
        <p:xfrm>
          <a:off x="408955" y="2203704"/>
          <a:ext cx="11376001" cy="425196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domain</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ＭＳ Ｐゴシック" charset="-128"/>
                        </a:rPr>
                        <a:t>examples</a:t>
                      </a:r>
                      <a:endParaRPr kumimoji="0" lang="de-DE" sz="2000" b="0" i="0" u="none" strike="noStrike" cap="none" normalizeH="0" baseline="0" dirty="0">
                        <a:ln>
                          <a:noFill/>
                        </a:ln>
                        <a:solidFill>
                          <a:srgbClr val="000000"/>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258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geography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en-US" altLang="ja-JP" sz="2000" b="0" i="0" u="none" strike="noStrike" cap="none" normalizeH="0" baseline="0">
                          <a:ln>
                            <a:noFill/>
                          </a:ln>
                          <a:solidFill>
                            <a:srgbClr val="333333"/>
                          </a:solidFill>
                          <a:effectLst/>
                          <a:latin typeface="Calibri Light"/>
                          <a:ea typeface="MS Mincho" pitchFamily="49" charset="-128"/>
                          <a:cs typeface="Times New Roman" pitchFamily="18" charset="0"/>
                        </a:rPr>
                        <a:t>The world is flat! This theory was refuted by most scientists in medieval times. However, until the 20th century the Flat Earth Society existed which considered photos of the (ball-shaped) earth from space a conspiracy. </a:t>
                      </a:r>
                      <a:endParaRPr kumimoji="0" lang="de-DE" sz="2000" b="0" i="0" u="none" strike="noStrike" cap="none" normalizeH="0" baseline="0" dirty="0">
                        <a:ln>
                          <a:noFill/>
                        </a:ln>
                        <a:solidFill>
                          <a:srgbClr val="333333"/>
                        </a:solidFill>
                        <a:effectLst/>
                        <a:latin typeface="Calibri Light"/>
                        <a:ea typeface="MS Mincho" pitchFamily="49" charset="-128"/>
                        <a:cs typeface="Times New Roman" pitchFamily="18" charset="0"/>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society</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a:ln>
                            <a:noFill/>
                          </a:ln>
                          <a:solidFill>
                            <a:srgbClr val="333333"/>
                          </a:solidFill>
                          <a:effectLst/>
                          <a:latin typeface="Calibri Light"/>
                          <a:ea typeface="ＭＳ Ｐゴシック" charset="-128"/>
                        </a:rPr>
                        <a:t>Glorification of a regime despite proof of evilness and brutality as well as its failure (e.g. fascism, Stalinism).</a:t>
                      </a:r>
                      <a:endParaRPr kumimoji="0" lang="de-DE" sz="2000" b="0" i="0" u="none" strike="noStrike" cap="none" normalizeH="0" baseline="0" dirty="0">
                        <a:ln>
                          <a:noFill/>
                        </a:ln>
                        <a:solidFill>
                          <a:srgbClr val="E3EFF8"/>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4630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ea typeface="ＭＳ Ｐゴシック" charset="-128"/>
                        </a:rPr>
                        <a:t>catastrophes</a:t>
                      </a:r>
                      <a:endParaRPr kumimoji="0" lang="de-DE" sz="2000" b="0" i="0" u="none" strike="noStrike" cap="none" normalizeH="0" baseline="0" dirty="0">
                        <a:ln>
                          <a:noFill/>
                        </a:ln>
                        <a:solidFill>
                          <a:srgbClr val="333333"/>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a:ln>
                            <a:noFill/>
                          </a:ln>
                          <a:solidFill>
                            <a:srgbClr val="333333"/>
                          </a:solidFill>
                          <a:effectLst/>
                          <a:latin typeface="Calibri Light"/>
                          <a:ea typeface="ＭＳ Ｐゴシック" charset="-128"/>
                        </a:rPr>
                        <a:t>Ignoring warning signals is often the cause of avoidable accidents (e.g. avalanches: victims had often been warned about dangers before the event).</a:t>
                      </a:r>
                    </a:p>
                    <a:p>
                      <a:pPr marL="285750" marR="0" lvl="0" indent="-285750" algn="l" defTabSz="914400" rtl="0" eaLnBrk="1" fontAlgn="base" latinLnBrk="0" hangingPunct="1">
                        <a:lnSpc>
                          <a:spcPct val="100000"/>
                        </a:lnSpc>
                        <a:spcBef>
                          <a:spcPts val="1200"/>
                        </a:spcBef>
                        <a:spcAft>
                          <a:spcPts val="0"/>
                        </a:spcAft>
                        <a:buClr>
                          <a:srgbClr val="000000"/>
                        </a:buClr>
                        <a:buSzTx/>
                        <a:buFont typeface="WingDings"/>
                        <a:buChar char=""/>
                        <a:tabLst/>
                      </a:pPr>
                      <a:r>
                        <a:rPr kumimoji="0" lang="en-US" sz="2000" b="0" i="0" u="none" strike="noStrike" cap="none" normalizeH="0" baseline="0" dirty="0">
                          <a:ln>
                            <a:noFill/>
                          </a:ln>
                          <a:solidFill>
                            <a:srgbClr val="333333"/>
                          </a:solidFill>
                          <a:effectLst/>
                          <a:latin typeface="Calibri Light"/>
                          <a:ea typeface="ＭＳ Ｐゴシック" charset="-128"/>
                        </a:rPr>
                        <a:t>Titanic-catastrophe: due to its reputation to be unsinkable, warnings had not been taken seriously.</a:t>
                      </a:r>
                      <a:endParaRPr kumimoji="0" lang="de-DE" sz="2000" b="0" i="0" u="none" strike="noStrike" cap="none" normalizeH="0" baseline="0" dirty="0">
                        <a:ln>
                          <a:noFill/>
                        </a:ln>
                        <a:solidFill>
                          <a:srgbClr val="FFFFFF"/>
                        </a:solidFill>
                        <a:effectLst/>
                        <a:latin typeface="Calibri Light"/>
                        <a:ea typeface="ＭＳ Ｐゴシック" charset="-128"/>
                      </a:endParaRPr>
                    </a:p>
                  </a:txBody>
                  <a:tcPr marL="121952" marR="121952" marT="45711" marB="4571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23000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Why are we doing this?</a:t>
            </a:r>
            <a:endParaRPr lang="de-DE" altLang="de-DE" sz="3600">
              <a:latin typeface="Calibri Light"/>
            </a:endParaRPr>
          </a:p>
        </p:txBody>
      </p:sp>
      <p:sp>
        <p:nvSpPr>
          <p:cNvPr id="4" name="Content Placeholder 3"/>
          <p:cNvSpPr>
            <a:spLocks noGrp="1"/>
          </p:cNvSpPr>
          <p:nvPr>
            <p:ph idx="1"/>
          </p:nvPr>
        </p:nvSpPr>
        <p:spPr/>
        <p:txBody>
          <a:bodyPr/>
          <a:lstStyle/>
          <a:p>
            <a:pPr lvl="0" defTabSz="914400" fontAlgn="base"/>
            <a:r>
              <a:rPr lang="en-US" altLang="de-DE" sz="2400" dirty="0">
                <a:solidFill>
                  <a:srgbClr val="333333"/>
                </a:solidFill>
                <a:latin typeface="Calibri Light"/>
                <a:cs typeface="Times New Roman" panose="02020603050405020304" pitchFamily="18" charset="0"/>
              </a:rPr>
              <a:t>Studies show that many (but not all!) people with psychosis continue to cling to their opinion or belief about an event, even when confronted with </a:t>
            </a:r>
            <a:r>
              <a:rPr lang="de-DE" altLang="de-DE" sz="2400" dirty="0">
                <a:solidFill>
                  <a:srgbClr val="333333"/>
                </a:solidFill>
                <a:latin typeface="Calibri Light"/>
                <a:cs typeface="Times New Roman" panose="02020603050405020304" pitchFamily="18" charset="0"/>
              </a:rPr>
              <a:t>information that challenges this belief</a:t>
            </a:r>
            <a:r>
              <a:rPr lang="en-US" altLang="de-DE" sz="2400" dirty="0">
                <a:solidFill>
                  <a:srgbClr val="333333"/>
                </a:solidFill>
                <a:latin typeface="Calibri Light"/>
                <a:cs typeface="Times New Roman" panose="02020603050405020304" pitchFamily="18" charset="0"/>
              </a:rPr>
              <a:t>.</a:t>
            </a:r>
          </a:p>
          <a:p>
            <a:pPr lvl="0" defTabSz="914400" fontAlgn="base"/>
            <a:r>
              <a:rPr lang="en-US" altLang="de-DE" sz="2400" dirty="0">
                <a:solidFill>
                  <a:srgbClr val="004992"/>
                </a:solidFill>
                <a:latin typeface="Calibri Light"/>
              </a:rPr>
              <a:t>This may lead to interpersonal problems and may obstruct a healthy, realistic view of the environment.</a:t>
            </a:r>
            <a:endParaRPr lang="en-US" sz="2400" dirty="0">
              <a:solidFill>
                <a:srgbClr val="004992"/>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3 – Changing Beliefs</a:t>
            </a:r>
            <a:endParaRPr lang="de-DE"/>
          </a:p>
        </p:txBody>
      </p:sp>
      <p:sp>
        <p:nvSpPr>
          <p:cNvPr id="3" name="Slide Number Placeholder 2"/>
          <p:cNvSpPr>
            <a:spLocks noGrp="1"/>
          </p:cNvSpPr>
          <p:nvPr>
            <p:ph type="sldNum" sz="quarter" idx="12"/>
          </p:nvPr>
        </p:nvSpPr>
        <p:spPr/>
        <p:txBody>
          <a:bodyPr/>
          <a:lstStyle/>
          <a:p>
            <a:pPr>
              <a:defRPr/>
            </a:pPr>
            <a:fld id="{3ED56552-26DB-4E85-934E-4B31BBDE254C}" type="slidenum">
              <a:rPr lang="de-DE" smtClean="0"/>
              <a:pPr>
                <a:defRPr/>
              </a:pPr>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Calibri Light"/>
              </a:rPr>
              <a:t>How rigidly held beliefs promote misinterpretation during psychosis – examples</a:t>
            </a:r>
          </a:p>
        </p:txBody>
      </p:sp>
      <p:sp>
        <p:nvSpPr>
          <p:cNvPr id="4" name="Content Placeholder 3"/>
          <p:cNvSpPr>
            <a:spLocks noGrp="1"/>
          </p:cNvSpPr>
          <p:nvPr>
            <p:ph idx="1"/>
          </p:nvPr>
        </p:nvSpPr>
        <p:spPr/>
        <p:txBody>
          <a:bodyPr/>
          <a:lstStyle/>
          <a:p>
            <a:pPr marL="342900" lvl="0" indent="-342900" defTabSz="914377">
              <a:buClr>
                <a:srgbClr val="333333"/>
              </a:buClr>
              <a:buFont typeface="WingDings"/>
              <a:buChar char=""/>
            </a:pPr>
            <a:r>
              <a:rPr lang="en-US" altLang="de-DE" sz="2400" dirty="0">
                <a:solidFill>
                  <a:srgbClr val="333333"/>
                </a:solidFill>
                <a:latin typeface="Calibri Light"/>
                <a:ea typeface="+mj-ea"/>
                <a:cs typeface="+mj-cs"/>
              </a:rPr>
              <a:t>Avoiding discussions with friends and relatives about specific ideas because you expect/fear disagreement and do not trust others anymore.</a:t>
            </a:r>
          </a:p>
          <a:p>
            <a:pPr marL="342900" lvl="0" indent="-342900" defTabSz="914377">
              <a:buClr>
                <a:srgbClr val="333333"/>
              </a:buClr>
              <a:buFont typeface="WingDings"/>
              <a:buChar char=""/>
            </a:pPr>
            <a:r>
              <a:rPr lang="en-US" altLang="de-DE" sz="2400" dirty="0">
                <a:solidFill>
                  <a:srgbClr val="333333"/>
                </a:solidFill>
                <a:latin typeface="Calibri Light"/>
                <a:ea typeface="+mj-ea"/>
                <a:cs typeface="+mj-cs"/>
              </a:rPr>
              <a:t>People who disagree with your own beliefs are thought to be enemies or persecutors.</a:t>
            </a:r>
          </a:p>
          <a:p>
            <a:pPr marL="342900" lvl="0" indent="-342900" defTabSz="914377">
              <a:buClr>
                <a:srgbClr val="333333"/>
              </a:buClr>
              <a:buFont typeface="WingDings"/>
              <a:buChar char=""/>
            </a:pPr>
            <a:r>
              <a:rPr lang="en-US" altLang="de-DE" sz="2400" dirty="0">
                <a:solidFill>
                  <a:srgbClr val="333333"/>
                </a:solidFill>
                <a:latin typeface="Calibri Light"/>
                <a:ea typeface="+mj-ea"/>
                <a:cs typeface="+mj-cs"/>
              </a:rPr>
              <a:t>Information is derived from one source only (e.g. internet forums about conspiracy theories), with other more serious media (e.g. press agencies) not being considered.</a:t>
            </a:r>
            <a:endParaRPr lang="en-US" sz="2400" dirty="0">
              <a:solidFill>
                <a:srgbClr val="333333"/>
              </a:solidFill>
              <a:latin typeface="Calibri Light"/>
            </a:endParaRPr>
          </a:p>
        </p:txBody>
      </p:sp>
      <p:sp>
        <p:nvSpPr>
          <p:cNvPr id="2" name="Footer Placeholder 1"/>
          <p:cNvSpPr>
            <a:spLocks noGrp="1"/>
          </p:cNvSpPr>
          <p:nvPr>
            <p:ph type="ftr" sz="quarter" idx="11"/>
          </p:nvPr>
        </p:nvSpPr>
        <p:spPr/>
        <p:txBody>
          <a:bodyPr/>
          <a:lstStyle/>
          <a:p>
            <a:pPr>
              <a:defRPr/>
            </a:pPr>
            <a:r>
              <a:rPr lang="en-US"/>
              <a:t>Metacognitive Training 3 – Changing Beliefs</a:t>
            </a:r>
            <a:endParaRPr lang="de-DE"/>
          </a:p>
        </p:txBody>
      </p:sp>
      <p:sp>
        <p:nvSpPr>
          <p:cNvPr id="3" name="Slide Number Placeholder 2"/>
          <p:cNvSpPr>
            <a:spLocks noGrp="1"/>
          </p:cNvSpPr>
          <p:nvPr>
            <p:ph type="sldNum" sz="quarter" idx="12"/>
          </p:nvPr>
        </p:nvSpPr>
        <p:spPr/>
        <p:txBody>
          <a:bodyPr/>
          <a:lstStyle/>
          <a:p>
            <a:pPr>
              <a:defRPr/>
            </a:pPr>
            <a:fld id="{3ED56552-26DB-4E85-934E-4B31BBDE254C}" type="slidenum">
              <a:rPr lang="de-DE" smtClean="0"/>
              <a:pPr>
                <a:defRPr/>
              </a:pPr>
              <a:t>12</a:t>
            </a:fld>
            <a:endParaRPr lang="de-DE"/>
          </a:p>
        </p:txBody>
      </p:sp>
      <p:sp>
        <p:nvSpPr>
          <p:cNvPr id="38916" name="Rechteck 1"/>
          <p:cNvSpPr>
            <a:spLocks noChangeArrowheads="1"/>
          </p:cNvSpPr>
          <p:nvPr/>
        </p:nvSpPr>
        <p:spPr bwMode="auto">
          <a:xfrm>
            <a:off x="408954" y="5189190"/>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n-US" altLang="de-DE" sz="2400" b="0" dirty="0">
                <a:solidFill>
                  <a:srgbClr val="004992"/>
                </a:solidFill>
                <a:latin typeface="Calibri Light"/>
                <a:cs typeface="Times New Roman" panose="02020603050405020304" pitchFamily="18" charset="0"/>
              </a:rPr>
              <a:t>Can anyone contribute a short personal experience? </a:t>
            </a:r>
            <a:endParaRPr lang="de-DE" altLang="de-DE" sz="2400" b="0" dirty="0">
              <a:solidFill>
                <a:srgbClr val="004992"/>
              </a:solidFill>
              <a:latin typeface="Calibri Light"/>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Calibri Light"/>
              </a:rPr>
              <a:t>The three pictures below belong to a certain category. What is the category?</a:t>
            </a:r>
            <a:endParaRPr lang="de-DE" altLang="de-DE" sz="3600" dirty="0">
              <a:latin typeface="Calibri Light"/>
            </a:endParaRPr>
          </a:p>
        </p:txBody>
      </p:sp>
      <p:sp>
        <p:nvSpPr>
          <p:cNvPr id="4" name="Content Placeholder 3"/>
          <p:cNvSpPr>
            <a:spLocks noGrp="1"/>
          </p:cNvSpPr>
          <p:nvPr>
            <p:ph idx="1"/>
          </p:nvPr>
        </p:nvSpPr>
        <p:spPr/>
        <p:txBody>
          <a:bodyPr/>
          <a:lstStyle/>
          <a:p>
            <a:pPr algn="ctr">
              <a:lnSpc>
                <a:spcPct val="100000"/>
              </a:lnSpc>
              <a:spcBef>
                <a:spcPts val="1200"/>
              </a:spcBef>
            </a:pPr>
            <a:endParaRPr lang="en-US" sz="2400" dirty="0">
              <a:solidFill>
                <a:srgbClr val="333333"/>
              </a:solidFill>
              <a:latin typeface="Calibri Light"/>
            </a:endParaRPr>
          </a:p>
          <a:p>
            <a:pPr algn="ctr">
              <a:lnSpc>
                <a:spcPct val="100000"/>
              </a:lnSpc>
              <a:spcBef>
                <a:spcPts val="1200"/>
              </a:spcBef>
            </a:pPr>
            <a:endParaRPr lang="en-US" sz="2400" dirty="0">
              <a:solidFill>
                <a:srgbClr val="333333"/>
              </a:solidFill>
              <a:latin typeface="Calibri Light"/>
            </a:endParaRPr>
          </a:p>
          <a:p>
            <a:pPr algn="ctr">
              <a:lnSpc>
                <a:spcPct val="100000"/>
              </a:lnSpc>
              <a:spcBef>
                <a:spcPts val="1200"/>
              </a:spcBef>
            </a:pPr>
            <a:endParaRPr lang="en-US" sz="2400" dirty="0">
              <a:solidFill>
                <a:srgbClr val="333333"/>
              </a:solidFill>
              <a:latin typeface="Calibri Light"/>
            </a:endParaRPr>
          </a:p>
          <a:p>
            <a:pPr algn="ctr">
              <a:lnSpc>
                <a:spcPct val="100000"/>
              </a:lnSpc>
              <a:spcBef>
                <a:spcPts val="1200"/>
              </a:spcBef>
            </a:pPr>
            <a:endParaRPr lang="en-US" sz="2400" dirty="0">
              <a:solidFill>
                <a:srgbClr val="333333"/>
              </a:solidFill>
              <a:latin typeface="Calibri Light"/>
            </a:endParaRPr>
          </a:p>
          <a:p>
            <a:pPr algn="ctr">
              <a:lnSpc>
                <a:spcPct val="100000"/>
              </a:lnSpc>
              <a:spcBef>
                <a:spcPts val="1200"/>
              </a:spcBef>
            </a:pPr>
            <a:endParaRPr lang="en-US" sz="2400" dirty="0">
              <a:solidFill>
                <a:srgbClr val="333333"/>
              </a:solidFill>
              <a:latin typeface="Calibri Light"/>
            </a:endParaRPr>
          </a:p>
          <a:p>
            <a:pPr algn="ctr">
              <a:lnSpc>
                <a:spcPct val="100000"/>
              </a:lnSpc>
              <a:spcBef>
                <a:spcPts val="1200"/>
              </a:spcBef>
            </a:pPr>
            <a:r>
              <a:rPr lang="en-US" sz="2400" dirty="0">
                <a:solidFill>
                  <a:srgbClr val="333333"/>
                </a:solidFill>
                <a:latin typeface="Calibri Light"/>
              </a:rPr>
              <a:t>If you are confident about the underlying category, give your answer.</a:t>
            </a:r>
          </a:p>
          <a:p>
            <a:pPr algn="ctr">
              <a:lnSpc>
                <a:spcPct val="100000"/>
              </a:lnSpc>
              <a:spcBef>
                <a:spcPts val="1200"/>
              </a:spcBef>
            </a:pPr>
            <a:r>
              <a:rPr lang="en-US" sz="2400" dirty="0">
                <a:solidFill>
                  <a:srgbClr val="333333"/>
                </a:solidFill>
                <a:latin typeface="Calibri Light"/>
              </a:rPr>
              <a:t>You will get </a:t>
            </a:r>
            <a:r>
              <a:rPr lang="en-US" sz="2400">
                <a:solidFill>
                  <a:srgbClr val="333333"/>
                </a:solidFill>
                <a:latin typeface="Calibri Light"/>
              </a:rPr>
              <a:t>feedback (“yes” </a:t>
            </a:r>
            <a:r>
              <a:rPr lang="en-US" sz="2400" dirty="0">
                <a:solidFill>
                  <a:srgbClr val="333333"/>
                </a:solidFill>
                <a:latin typeface="Calibri Light"/>
              </a:rPr>
              <a:t>vs</a:t>
            </a:r>
            <a:r>
              <a:rPr lang="en-US" sz="2400">
                <a:solidFill>
                  <a:srgbClr val="333333"/>
                </a:solidFill>
                <a:latin typeface="Calibri Light"/>
              </a:rPr>
              <a:t>. “no”).</a:t>
            </a:r>
            <a:endParaRPr lang="en-US" sz="2400" dirty="0">
              <a:solidFill>
                <a:srgbClr val="333333"/>
              </a:solidFill>
              <a:latin typeface="Calibri Light"/>
            </a:endParaRPr>
          </a:p>
          <a:p>
            <a:pPr algn="ctr">
              <a:lnSpc>
                <a:spcPct val="100000"/>
              </a:lnSpc>
              <a:spcBef>
                <a:spcPts val="1200"/>
              </a:spcBef>
            </a:pPr>
            <a:r>
              <a:rPr lang="en-US" sz="2400" dirty="0">
                <a:solidFill>
                  <a:srgbClr val="333333"/>
                </a:solidFill>
                <a:latin typeface="Calibri Light"/>
              </a:rPr>
              <a:t>Please suggest other items in the sequence to test your assumption.</a:t>
            </a:r>
          </a:p>
        </p:txBody>
      </p:sp>
      <p:sp>
        <p:nvSpPr>
          <p:cNvPr id="2" name="Footer Placeholder 1"/>
          <p:cNvSpPr>
            <a:spLocks noGrp="1"/>
          </p:cNvSpPr>
          <p:nvPr>
            <p:ph type="ftr" sz="quarter" idx="11"/>
          </p:nvPr>
        </p:nvSpPr>
        <p:spPr/>
        <p:txBody>
          <a:bodyPr/>
          <a:lstStyle/>
          <a:p>
            <a:pPr>
              <a:defRPr/>
            </a:pPr>
            <a:r>
              <a:rPr lang="en-US"/>
              <a:t>Metacognitive Training 3 – Changing Beliefs</a:t>
            </a:r>
            <a:endParaRPr lang="de-DE"/>
          </a:p>
        </p:txBody>
      </p:sp>
      <p:sp>
        <p:nvSpPr>
          <p:cNvPr id="3" name="Slide Number Placeholder 2"/>
          <p:cNvSpPr>
            <a:spLocks noGrp="1"/>
          </p:cNvSpPr>
          <p:nvPr>
            <p:ph type="sldNum" sz="quarter" idx="12"/>
          </p:nvPr>
        </p:nvSpPr>
        <p:spPr/>
        <p:txBody>
          <a:bodyPr/>
          <a:lstStyle/>
          <a:p>
            <a:pPr>
              <a:defRPr/>
            </a:pPr>
            <a:fld id="{3ED56552-26DB-4E85-934E-4B31BBDE254C}" type="slidenum">
              <a:rPr lang="de-DE" smtClean="0"/>
              <a:pPr>
                <a:defRPr/>
              </a:pPr>
              <a:t>13</a:t>
            </a:fld>
            <a:endParaRPr lang="de-DE"/>
          </a:p>
        </p:txBody>
      </p:sp>
      <p:pic>
        <p:nvPicPr>
          <p:cNvPr id="12"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059" y="2359144"/>
            <a:ext cx="2463952"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Pentas Flowers-aussiegall-flick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355" y="2359144"/>
            <a:ext cx="21320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Mumbai Flowers-Swami Stream-flickr-c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1040" y="2359144"/>
            <a:ext cx="219456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8" name="Rectangle 10"/>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Category: living beings!</a:t>
            </a:r>
            <a:endParaRPr lang="de-DE" altLang="de-DE" sz="3600" dirty="0">
              <a:latin typeface="Calibri Light"/>
            </a:endParaRPr>
          </a:p>
        </p:txBody>
      </p:sp>
      <p:sp>
        <p:nvSpPr>
          <p:cNvPr id="19461" name="Text Box 5"/>
          <p:cNvSpPr>
            <a:spLocks noGrp="1" noChangeArrowheads="1"/>
          </p:cNvSpPr>
          <p:nvPr>
            <p:ph idx="1"/>
          </p:nvPr>
        </p:nvSpPr>
        <p:spPr/>
        <p:txBody>
          <a:bodyPr>
            <a:noAutofit/>
          </a:bodyPr>
          <a:lstStyle/>
          <a:p>
            <a:pPr eaLnBrk="1" hangingPunct="1">
              <a:lnSpc>
                <a:spcPct val="100000"/>
              </a:lnSpc>
              <a:spcBef>
                <a:spcPts val="1200"/>
              </a:spcBef>
              <a:buClr>
                <a:srgbClr val="333333"/>
              </a:buClr>
              <a:defRPr/>
            </a:pPr>
            <a:endParaRPr lang="de-DE" b="1" dirty="0">
              <a:solidFill>
                <a:srgbClr val="333333"/>
              </a:solidFill>
              <a:latin typeface="Calibri Light"/>
            </a:endParaRPr>
          </a:p>
          <a:p>
            <a:pPr eaLnBrk="1" hangingPunct="1">
              <a:lnSpc>
                <a:spcPct val="100000"/>
              </a:lnSpc>
              <a:spcBef>
                <a:spcPts val="1200"/>
              </a:spcBef>
              <a:buClr>
                <a:srgbClr val="333333"/>
              </a:buClr>
              <a:defRPr/>
            </a:pPr>
            <a:endParaRPr lang="de-DE" b="1" dirty="0">
              <a:solidFill>
                <a:srgbClr val="333333"/>
              </a:solidFill>
              <a:latin typeface="Calibri Light"/>
            </a:endParaRPr>
          </a:p>
          <a:p>
            <a:pPr eaLnBrk="1" hangingPunct="1">
              <a:lnSpc>
                <a:spcPct val="100000"/>
              </a:lnSpc>
              <a:spcBef>
                <a:spcPts val="1200"/>
              </a:spcBef>
              <a:buClr>
                <a:srgbClr val="333333"/>
              </a:buClr>
              <a:defRPr/>
            </a:pPr>
            <a:endParaRPr lang="de-DE" b="1" dirty="0">
              <a:solidFill>
                <a:srgbClr val="333333"/>
              </a:solidFill>
              <a:latin typeface="Calibri Light"/>
            </a:endParaRPr>
          </a:p>
          <a:p>
            <a:pPr eaLnBrk="1" hangingPunct="1">
              <a:lnSpc>
                <a:spcPct val="100000"/>
              </a:lnSpc>
              <a:spcBef>
                <a:spcPts val="1200"/>
              </a:spcBef>
              <a:buClr>
                <a:srgbClr val="333333"/>
              </a:buClr>
              <a:defRPr/>
            </a:pPr>
            <a:endParaRPr lang="de-DE" b="1" dirty="0">
              <a:solidFill>
                <a:srgbClr val="333333"/>
              </a:solidFill>
              <a:latin typeface="Calibri Light"/>
            </a:endParaRPr>
          </a:p>
          <a:p>
            <a:pPr eaLnBrk="1" hangingPunct="1">
              <a:lnSpc>
                <a:spcPct val="100000"/>
              </a:lnSpc>
              <a:spcBef>
                <a:spcPts val="1200"/>
              </a:spcBef>
              <a:buClr>
                <a:srgbClr val="333333"/>
              </a:buClr>
              <a:defRPr/>
            </a:pPr>
            <a:r>
              <a:rPr lang="de-DE" b="1" dirty="0">
                <a:solidFill>
                  <a:srgbClr val="333333"/>
                </a:solidFill>
                <a:latin typeface="Calibri Light"/>
              </a:rPr>
              <a:t>Common error: </a:t>
            </a:r>
            <a:r>
              <a:rPr lang="de-DE" dirty="0">
                <a:solidFill>
                  <a:srgbClr val="333333"/>
                </a:solidFill>
                <a:latin typeface="Calibri Light"/>
              </a:rPr>
              <a:t>Most people only search for information that supports their assumption but do not look for contradictory information (due to the confirmation bias). In this case, the seemingly correct category is flowers. Often, no alternative considerations/thoughts are taken into account.</a:t>
            </a:r>
          </a:p>
          <a:p>
            <a:pPr eaLnBrk="1" hangingPunct="1">
              <a:lnSpc>
                <a:spcPct val="100000"/>
              </a:lnSpc>
              <a:spcBef>
                <a:spcPts val="1200"/>
              </a:spcBef>
              <a:buClr>
                <a:srgbClr val="333333"/>
              </a:buClr>
              <a:defRPr/>
            </a:pPr>
            <a:r>
              <a:rPr lang="de-DE" dirty="0">
                <a:solidFill>
                  <a:srgbClr val="333333"/>
                </a:solidFill>
                <a:latin typeface="Calibri Light"/>
              </a:rPr>
              <a:t>Examples from everyday life:</a:t>
            </a:r>
          </a:p>
          <a:p>
            <a:pPr marL="285750" indent="-285750" eaLnBrk="1" hangingPunct="1">
              <a:lnSpc>
                <a:spcPct val="100000"/>
              </a:lnSpc>
              <a:spcBef>
                <a:spcPts val="1200"/>
              </a:spcBef>
              <a:buClr>
                <a:srgbClr val="333333"/>
              </a:buClr>
              <a:buFont typeface="WingDings"/>
              <a:buChar char=""/>
              <a:defRPr/>
            </a:pPr>
            <a:r>
              <a:rPr lang="de-DE" dirty="0">
                <a:solidFill>
                  <a:srgbClr val="333333"/>
                </a:solidFill>
                <a:latin typeface="Calibri Light"/>
              </a:rPr>
              <a:t>one only reads newspapers consistent with one´s own opinion.</a:t>
            </a:r>
          </a:p>
          <a:p>
            <a:pPr marL="285750" indent="-285750" eaLnBrk="1" hangingPunct="1">
              <a:lnSpc>
                <a:spcPct val="100000"/>
              </a:lnSpc>
              <a:spcBef>
                <a:spcPts val="1200"/>
              </a:spcBef>
              <a:buClr>
                <a:srgbClr val="333333"/>
              </a:buClr>
              <a:buFont typeface="WingDings"/>
              <a:buChar char=""/>
              <a:defRPr/>
            </a:pPr>
            <a:r>
              <a:rPr lang="de-DE" dirty="0">
                <a:solidFill>
                  <a:srgbClr val="333333"/>
                </a:solidFill>
                <a:latin typeface="Calibri Light"/>
              </a:rPr>
              <a:t>one avoids contact with people who think differently instead of discussing opposing views with them.</a:t>
            </a:r>
          </a:p>
          <a:p>
            <a:pPr eaLnBrk="1" hangingPunct="1">
              <a:lnSpc>
                <a:spcPct val="100000"/>
              </a:lnSpc>
              <a:spcBef>
                <a:spcPts val="1200"/>
              </a:spcBef>
              <a:buClr>
                <a:srgbClr val="333333"/>
              </a:buClr>
              <a:defRPr/>
            </a:pPr>
            <a:r>
              <a:rPr lang="de-DE" dirty="0">
                <a:solidFill>
                  <a:srgbClr val="004992"/>
                </a:solidFill>
                <a:latin typeface="Calibri Light"/>
              </a:rPr>
              <a:t>This might lead to one-sided attitudes and even foster incorrect judgements.</a:t>
            </a:r>
          </a:p>
        </p:txBody>
      </p:sp>
      <p:sp>
        <p:nvSpPr>
          <p:cNvPr id="2" name="Footer Placeholder 1"/>
          <p:cNvSpPr>
            <a:spLocks noGrp="1"/>
          </p:cNvSpPr>
          <p:nvPr>
            <p:ph type="ftr" sz="quarter" idx="11"/>
          </p:nvPr>
        </p:nvSpPr>
        <p:spPr/>
        <p:txBody>
          <a:bodyPr/>
          <a:lstStyle/>
          <a:p>
            <a:pPr>
              <a:defRPr/>
            </a:pPr>
            <a:r>
              <a:rPr lang="en-US"/>
              <a:t>Metacognitive Training 3 – Changing Beliefs</a:t>
            </a:r>
            <a:endParaRPr lang="de-DE"/>
          </a:p>
        </p:txBody>
      </p:sp>
      <p:sp>
        <p:nvSpPr>
          <p:cNvPr id="3" name="Slide Number Placeholder 2"/>
          <p:cNvSpPr>
            <a:spLocks noGrp="1"/>
          </p:cNvSpPr>
          <p:nvPr>
            <p:ph type="sldNum" sz="quarter" idx="12"/>
          </p:nvPr>
        </p:nvSpPr>
        <p:spPr/>
        <p:txBody>
          <a:bodyPr/>
          <a:lstStyle/>
          <a:p>
            <a:pPr>
              <a:defRPr/>
            </a:pPr>
            <a:fld id="{3ED56552-26DB-4E85-934E-4B31BBDE254C}" type="slidenum">
              <a:rPr lang="de-DE" smtClean="0"/>
              <a:pPr>
                <a:defRPr/>
              </a:pPr>
              <a:t>14</a:t>
            </a:fld>
            <a:endParaRPr lang="de-DE"/>
          </a:p>
        </p:txBody>
      </p:sp>
      <p:pic>
        <p:nvPicPr>
          <p:cNvPr id="20" name="Picture 17" descr="I wanna be your dog- e3000-flickr-cc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3790" y="2453680"/>
            <a:ext cx="1348314"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2911" y="2453680"/>
            <a:ext cx="150086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7124" y="2453680"/>
            <a:ext cx="134076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8955" y="2453680"/>
            <a:ext cx="1505749"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Pentas Flowers-aussiegall-flickr-cc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69724" y="2453680"/>
            <a:ext cx="1302906"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descr="Mumbai Flowers-Swami Stream-flickr-cc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27650" y="2453680"/>
            <a:ext cx="134112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9"/>
          <p:cNvSpPr>
            <a:spLocks noChangeArrowheads="1"/>
          </p:cNvSpPr>
          <p:nvPr/>
        </p:nvSpPr>
        <p:spPr bwMode="auto">
          <a:xfrm>
            <a:off x="408955" y="1844824"/>
            <a:ext cx="1137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0" indent="0" eaLnBrk="1" hangingPunct="1">
              <a:spcBef>
                <a:spcPts val="0"/>
              </a:spcBef>
              <a:spcAft>
                <a:spcPts val="0"/>
              </a:spcAft>
              <a:buNone/>
            </a:pPr>
            <a:r>
              <a:rPr lang="de-DE" altLang="de-DE" sz="1800" b="0" dirty="0">
                <a:solidFill>
                  <a:srgbClr val="333333"/>
                </a:solidFill>
                <a:latin typeface="Calibri Light"/>
              </a:rPr>
              <a:t>						Further options:</a:t>
            </a:r>
          </a:p>
        </p:txBody>
      </p:sp>
      <p:sp>
        <p:nvSpPr>
          <p:cNvPr id="28" name="Rectangle 21"/>
          <p:cNvSpPr>
            <a:spLocks noChangeArrowheads="1"/>
          </p:cNvSpPr>
          <p:nvPr/>
        </p:nvSpPr>
        <p:spPr bwMode="auto">
          <a:xfrm>
            <a:off x="5988235" y="2303338"/>
            <a:ext cx="5760720" cy="1280160"/>
          </a:xfrm>
          <a:prstGeom prst="rect">
            <a:avLst/>
          </a:prstGeom>
          <a:noFill/>
          <a:ln w="12700">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15</a:t>
            </a:fld>
            <a:endParaRPr 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000000"/>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16</a:t>
            </a:fld>
            <a:endParaRPr lang="de-DE"/>
          </a:p>
        </p:txBody>
      </p:sp>
    </p:spTree>
    <p:extLst>
      <p:ext uri="{BB962C8B-B14F-4D97-AF65-F5344CB8AC3E}">
        <p14:creationId xmlns:p14="http://schemas.microsoft.com/office/powerpoint/2010/main" val="3947559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000000"/>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000000"/>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17</a:t>
            </a:fld>
            <a:endParaRPr lang="de-DE"/>
          </a:p>
        </p:txBody>
      </p:sp>
    </p:spTree>
    <p:extLst>
      <p:ext uri="{BB962C8B-B14F-4D97-AF65-F5344CB8AC3E}">
        <p14:creationId xmlns:p14="http://schemas.microsoft.com/office/powerpoint/2010/main" val="2923233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Exercise</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a:solidFill>
                  <a:srgbClr val="333333"/>
                </a:solidFill>
                <a:latin typeface="Calibri Light"/>
              </a:rPr>
              <a:t>Three pictures illustrating a scenario will be shown to you, along with various interpretations.</a:t>
            </a:r>
          </a:p>
          <a:p>
            <a:pPr marL="342900" lvl="0" indent="-342900" defTabSz="914400" fontAlgn="base">
              <a:buClr>
                <a:srgbClr val="000000"/>
              </a:buClr>
              <a:buFont typeface="WingDings"/>
              <a:buChar char=""/>
            </a:pPr>
            <a:r>
              <a:rPr lang="en-US" altLang="de-DE" sz="2400" dirty="0">
                <a:solidFill>
                  <a:srgbClr val="333333"/>
                </a:solidFill>
                <a:latin typeface="Calibri Light"/>
              </a:rPr>
              <a:t>The pictures are shown in reverse order, the final event being shown first.</a:t>
            </a:r>
            <a:endParaRPr lang="de-DE" altLang="de-DE" sz="2400" dirty="0">
              <a:solidFill>
                <a:srgbClr val="333333"/>
              </a:solidFill>
              <a:latin typeface="Calibri Light"/>
            </a:endParaRPr>
          </a:p>
          <a:p>
            <a:pPr marL="342900" lvl="0" indent="-342900" defTabSz="914400" fontAlgn="base">
              <a:buClr>
                <a:srgbClr val="000000"/>
              </a:buClr>
              <a:buFont typeface="WingDings"/>
              <a:buChar char=""/>
            </a:pPr>
            <a:r>
              <a:rPr lang="en-US" altLang="de-DE" sz="2400" dirty="0">
                <a:solidFill>
                  <a:srgbClr val="333333"/>
                </a:solidFill>
                <a:latin typeface="Calibri Light"/>
              </a:rPr>
              <a:t>After each picture is shown, you will be asked to rate the plausibility or likelihood of each of the suggested interpretations. These have to be re-assessed each time a new picture is revealed for that scenario.</a:t>
            </a:r>
          </a:p>
          <a:p>
            <a:pPr marL="342900" lvl="0" indent="-342900" defTabSz="914400" fontAlgn="base">
              <a:buClr>
                <a:srgbClr val="000000"/>
              </a:buClr>
              <a:buFont typeface="WingDings"/>
              <a:buChar char=""/>
            </a:pPr>
            <a:r>
              <a:rPr lang="en-GB" altLang="ko-KR" sz="2400" dirty="0">
                <a:solidFill>
                  <a:srgbClr val="333333"/>
                </a:solidFill>
                <a:latin typeface="Calibri Light"/>
                <a:ea typeface="굴림" pitchFamily="34" charset="-127"/>
              </a:rPr>
              <a:t>Please discuss with the group how confident you are in your rating.</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18</a:t>
            </a:fld>
            <a:endParaRPr lang="de-DE"/>
          </a:p>
        </p:txBody>
      </p:sp>
    </p:spTree>
    <p:extLst>
      <p:ext uri="{BB962C8B-B14F-4D97-AF65-F5344CB8AC3E}">
        <p14:creationId xmlns:p14="http://schemas.microsoft.com/office/powerpoint/2010/main" val="614087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might have happened?</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19</a:t>
            </a:fld>
            <a:endParaRPr lang="de-DE"/>
          </a:p>
        </p:txBody>
      </p:sp>
      <p:pic>
        <p:nvPicPr>
          <p:cNvPr id="11"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20</a:t>
            </a:fld>
            <a:endParaRPr lang="de-DE"/>
          </a:p>
        </p:txBody>
      </p:sp>
      <p:pic>
        <p:nvPicPr>
          <p:cNvPr id="12"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247"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4598055"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74720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598055"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598055"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Caption_31"/>
          <p:cNvSpPr txBox="1">
            <a:spLocks noChangeArrowheads="1"/>
          </p:cNvSpPr>
          <p:nvPr/>
        </p:nvSpPr>
        <p:spPr bwMode="auto">
          <a:xfrm>
            <a:off x="7243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18"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happy because he was finally adopted.</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parents are praising their son for reporting a fire so it was put out </a:t>
            </a:r>
            <a:r>
              <a:rPr lang="en-CA" altLang="de-DE" sz="2000" b="0">
                <a:solidFill>
                  <a:srgbClr val="333333"/>
                </a:solidFill>
                <a:latin typeface="Calibri Light"/>
              </a:rPr>
              <a:t>quickly.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a:t>
            </a:r>
            <a:r>
              <a:rPr lang="en-CA" altLang="de-DE" sz="2000" b="0" dirty="0">
                <a:solidFill>
                  <a:srgbClr val="333333"/>
                </a:solidFill>
                <a:latin typeface="Calibri Light"/>
              </a:rPr>
              <a:t>boy received a good grade at school.</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set a fire without getting caught.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21</a:t>
            </a:fld>
            <a:endParaRPr lang="de-DE"/>
          </a:p>
        </p:txBody>
      </p:sp>
      <p:pic>
        <p:nvPicPr>
          <p:cNvPr id="14"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271"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960"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266907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2669079"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2669079"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939973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6525768"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6525768"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Caption_44"/>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26" name="Caption_43"/>
          <p:cNvSpPr txBox="1">
            <a:spLocks noChangeArrowheads="1"/>
          </p:cNvSpPr>
          <p:nvPr/>
        </p:nvSpPr>
        <p:spPr bwMode="auto">
          <a:xfrm>
            <a:off x="9174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27"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happy because he was finally adopted.</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parents are praising their son for reporting a fire so it was put out </a:t>
            </a:r>
            <a:r>
              <a:rPr lang="en-CA" altLang="de-DE" sz="2000" b="0">
                <a:solidFill>
                  <a:srgbClr val="333333"/>
                </a:solidFill>
                <a:latin typeface="Calibri Light"/>
              </a:rPr>
              <a:t>quickly.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a:t>
            </a:r>
            <a:r>
              <a:rPr lang="en-CA" altLang="de-DE" sz="2000" b="0" dirty="0">
                <a:solidFill>
                  <a:srgbClr val="333333"/>
                </a:solidFill>
                <a:latin typeface="Calibri Light"/>
              </a:rPr>
              <a:t>boy received a good grade at school.</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set a fire without getting caught.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22</a:t>
            </a:fld>
            <a:endParaRPr lang="de-DE"/>
          </a:p>
        </p:txBody>
      </p:sp>
      <p:pic>
        <p:nvPicPr>
          <p:cNvPr id="1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2" name="Caption_57"/>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3" name="Caption_55"/>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34" name="Caption_56"/>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5"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happy because he was finally adopted.</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parents are praising their son for reporting a fire so it was put out </a:t>
            </a:r>
            <a:r>
              <a:rPr lang="en-CA" altLang="de-DE" sz="2000" b="0">
                <a:solidFill>
                  <a:srgbClr val="333333"/>
                </a:solidFill>
                <a:latin typeface="Calibri Light"/>
              </a:rPr>
              <a:t>quickly.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a:t>
            </a:r>
            <a:r>
              <a:rPr lang="en-CA" altLang="de-DE" sz="2000" b="0" dirty="0">
                <a:solidFill>
                  <a:srgbClr val="333333"/>
                </a:solidFill>
                <a:latin typeface="Calibri Light"/>
              </a:rPr>
              <a:t>boy received a good grade at school.</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set a fire without getting caught.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23</a:t>
            </a:fld>
            <a:endParaRPr lang="de-DE"/>
          </a:p>
        </p:txBody>
      </p:sp>
      <p:pic>
        <p:nvPicPr>
          <p:cNvPr id="15"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616" y="2112263"/>
            <a:ext cx="294228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6304" y="2112263"/>
            <a:ext cx="294102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562" y="2112263"/>
            <a:ext cx="268165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Penutup"/>
          <p:cNvSpPr/>
          <p:nvPr/>
        </p:nvSpPr>
        <p:spPr bwMode="gray">
          <a:xfrm>
            <a:off x="10013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36159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001370" y="2100071"/>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001370" y="4319015"/>
            <a:ext cx="27060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59742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47265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4597424" y="2100071"/>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4597424" y="4319015"/>
            <a:ext cx="296667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4541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132808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454112" y="2100071"/>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454112" y="4319015"/>
            <a:ext cx="296541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58"/>
          <p:cNvSpPr txBox="1">
            <a:spLocks noChangeArrowheads="1"/>
          </p:cNvSpPr>
          <p:nvPr/>
        </p:nvSpPr>
        <p:spPr bwMode="auto">
          <a:xfrm>
            <a:off x="3395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31" name="Caption_56"/>
          <p:cNvSpPr txBox="1">
            <a:spLocks noChangeArrowheads="1"/>
          </p:cNvSpPr>
          <p:nvPr/>
        </p:nvSpPr>
        <p:spPr bwMode="auto">
          <a:xfrm>
            <a:off x="7256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2</a:t>
            </a:r>
          </a:p>
        </p:txBody>
      </p:sp>
      <p:sp>
        <p:nvSpPr>
          <p:cNvPr id="32" name="Caption_57"/>
          <p:cNvSpPr txBox="1">
            <a:spLocks noChangeArrowheads="1"/>
          </p:cNvSpPr>
          <p:nvPr/>
        </p:nvSpPr>
        <p:spPr bwMode="auto">
          <a:xfrm>
            <a:off x="11104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3</a:t>
            </a:r>
          </a:p>
        </p:txBody>
      </p:sp>
      <p:sp>
        <p:nvSpPr>
          <p:cNvPr id="33"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happy because he was finally adopted.</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Calibri Light"/>
              </a:rPr>
              <a:t>The parents are praising their son for reporting a fire so it was put out quickly.</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received a good grade at school.</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set a fire without getting caught.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24</a:t>
            </a:fld>
            <a:endParaRPr lang="de-DE"/>
          </a:p>
        </p:txBody>
      </p:sp>
      <p:pic>
        <p:nvPicPr>
          <p:cNvPr id="8" name="Picture 14" descr="autos3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1"/>
          <p:cNvSpPr txBox="1">
            <a:spLocks noChangeArrowheads="1"/>
          </p:cNvSpPr>
          <p:nvPr/>
        </p:nvSpPr>
        <p:spPr bwMode="auto">
          <a:xfrm>
            <a:off x="6951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14" name="Text Box 7"/>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arguing over the parking space in the shade.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right in telling the other person off for occupying two parking spaces</a:t>
            </a:r>
            <a:r>
              <a:rPr lang="de-DE"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driver of the grey car is being wrongly criticised.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disagree about the price of the car</a:t>
            </a:r>
            <a:r>
              <a:rPr lang="de-DE" altLang="de-DE" sz="2000" b="0">
                <a:solidFill>
                  <a:srgbClr val="333333"/>
                </a:solidFill>
                <a:latin typeface="Calibri Light"/>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25</a:t>
            </a:fld>
            <a:endParaRPr lang="de-DE"/>
          </a:p>
        </p:txBody>
      </p:sp>
      <p:pic>
        <p:nvPicPr>
          <p:cNvPr id="10" name="Picture 19"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7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27708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27708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7708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7929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235867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34"/>
          <p:cNvSpPr txBox="1">
            <a:spLocks noChangeArrowheads="1"/>
          </p:cNvSpPr>
          <p:nvPr/>
        </p:nvSpPr>
        <p:spPr bwMode="auto">
          <a:xfrm>
            <a:off x="857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21" name="Caption_33"/>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2" name="Text Box 7"/>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arguing over the parking space in the shade.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right in telling the other person off for occupying two parking spaces</a:t>
            </a:r>
            <a:r>
              <a:rPr lang="de-DE"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driver of the grey car is being wrongly criticised.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disagree about the price of the car</a:t>
            </a:r>
            <a:r>
              <a:rPr lang="de-DE" altLang="de-DE" sz="2000" b="0">
                <a:solidFill>
                  <a:srgbClr val="333333"/>
                </a:solidFill>
                <a:latin typeface="Calibri Light"/>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26</a:t>
            </a:fld>
            <a:endParaRPr lang="de-DE"/>
          </a:p>
        </p:txBody>
      </p:sp>
      <p:pic>
        <p:nvPicPr>
          <p:cNvPr id="12" name="Picture 16"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5"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47"/>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46"/>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45"/>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Text Box 7"/>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are arguing over the parking space in the shade.</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right in telling the other person off for occupying two parking spaces</a:t>
            </a:r>
            <a:r>
              <a:rPr lang="de-DE" altLang="de-DE" sz="2000" b="0">
                <a:solidFill>
                  <a:srgbClr val="333333"/>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driver of the grey car is being wrongly criticised.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men disagree about the price of the car</a:t>
            </a:r>
            <a:r>
              <a:rPr lang="de-DE" altLang="de-DE" sz="2000" b="0">
                <a:solidFill>
                  <a:srgbClr val="333333"/>
                </a:solidFill>
                <a:latin typeface="Calibri Light"/>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27</a:t>
            </a:fld>
            <a:endParaRPr lang="de-DE"/>
          </a:p>
        </p:txBody>
      </p:sp>
      <p:pic>
        <p:nvPicPr>
          <p:cNvPr id="11" name="Picture 10" descr="autos2e Kop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616"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autos3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2303"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autos1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4929" y="2112264"/>
            <a:ext cx="23342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165273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9199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652737"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652737"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01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16865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01424"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01424"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501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41734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50111" y="2100072"/>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50111" y="4319016"/>
            <a:ext cx="235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48"/>
          <p:cNvSpPr txBox="1">
            <a:spLocks noChangeArrowheads="1"/>
          </p:cNvSpPr>
          <p:nvPr/>
        </p:nvSpPr>
        <p:spPr bwMode="auto">
          <a:xfrm>
            <a:off x="3700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7" name="Caption_47"/>
          <p:cNvSpPr txBox="1">
            <a:spLocks noChangeArrowheads="1"/>
          </p:cNvSpPr>
          <p:nvPr/>
        </p:nvSpPr>
        <p:spPr bwMode="auto">
          <a:xfrm>
            <a:off x="10202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46"/>
          <p:cNvSpPr txBox="1">
            <a:spLocks noChangeArrowheads="1"/>
          </p:cNvSpPr>
          <p:nvPr/>
        </p:nvSpPr>
        <p:spPr bwMode="auto">
          <a:xfrm>
            <a:off x="68367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Text Box 7"/>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men are arguing over the parking space in the shade.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right in telling the other person off for occupying two parking spaces</a:t>
            </a:r>
            <a:r>
              <a:rPr lang="de-DE" altLang="de-DE" sz="2000" b="0" dirty="0">
                <a:solidFill>
                  <a:srgbClr val="333333"/>
                </a:solidFill>
                <a:latin typeface="Calibri Light"/>
              </a:rPr>
              <a:t>.</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driver of the grey car is being wrongly </a:t>
            </a:r>
            <a:r>
              <a:rPr lang="en-US" altLang="de-DE" sz="2000" b="0" dirty="0" err="1">
                <a:solidFill>
                  <a:srgbClr val="004992"/>
                </a:solidFill>
                <a:latin typeface="Calibri Light"/>
              </a:rPr>
              <a:t>criticised</a:t>
            </a:r>
            <a:r>
              <a:rPr lang="en-US" altLang="de-DE" sz="2000" b="0" dirty="0">
                <a:solidFill>
                  <a:srgbClr val="004992"/>
                </a:solidFill>
                <a:latin typeface="Calibri Light"/>
              </a:rPr>
              <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men disagree about the price of the car</a:t>
            </a:r>
            <a:r>
              <a:rPr lang="de-DE" altLang="de-DE" sz="2000" b="0" dirty="0">
                <a:solidFill>
                  <a:srgbClr val="333333"/>
                </a:solidFill>
                <a:latin typeface="Calibri Light"/>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28</a:t>
            </a:fld>
            <a:endParaRPr lang="de-DE"/>
          </a:p>
        </p:txBody>
      </p:sp>
      <p:pic>
        <p:nvPicPr>
          <p:cNvPr id="8" name="Picture 5"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8616"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9164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15365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916424" y="2100072"/>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916424" y="4319016"/>
            <a:ext cx="232867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30"/>
          <p:cNvSpPr txBox="1">
            <a:spLocks noChangeArrowheads="1"/>
          </p:cNvSpPr>
          <p:nvPr/>
        </p:nvSpPr>
        <p:spPr bwMode="auto">
          <a:xfrm>
            <a:off x="6811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8"/>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calling for help because an alien creature has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make a girl laugh by wearing a funny hat.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forgot how to bake a cake so he is calling his mother to ask her for the recipe.</a:t>
            </a:r>
            <a:endParaRPr lang="de-DE" altLang="de-DE" sz="2000" b="0">
              <a:solidFill>
                <a:srgbClr val="333333"/>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29</a:t>
            </a:fld>
            <a:endParaRPr lang="de-DE"/>
          </a:p>
        </p:txBody>
      </p:sp>
      <p:pic>
        <p:nvPicPr>
          <p:cNvPr id="9"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1189"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hape Penutup"/>
          <p:cNvSpPr/>
          <p:nvPr/>
        </p:nvSpPr>
        <p:spPr bwMode="gray">
          <a:xfrm>
            <a:off x="310899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54701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3108997"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108997"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76300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Caption_42"/>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0" name="Caption_39"/>
          <p:cNvSpPr txBox="1">
            <a:spLocks noChangeArrowheads="1"/>
          </p:cNvSpPr>
          <p:nvPr/>
        </p:nvSpPr>
        <p:spPr bwMode="auto">
          <a:xfrm>
            <a:off x="8539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Text Box 8"/>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calling for help because an alien creature has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make a girl laugh by wearing a funny hat.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forgot how to bake a cake so he is calling his mother to ask her for the recipe.</a:t>
            </a:r>
            <a:endParaRPr lang="de-DE" altLang="de-DE" sz="2000" b="0">
              <a:solidFill>
                <a:srgbClr val="333333"/>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30</a:t>
            </a:fld>
            <a:endParaRPr lang="de-DE"/>
          </a:p>
        </p:txBody>
      </p:sp>
      <p:pic>
        <p:nvPicPr>
          <p:cNvPr id="12"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4816030"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725404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4816030" y="2100072"/>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16030" y="4319016"/>
            <a:ext cx="284797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671599"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3836568"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671599" y="2100072"/>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671599" y="4319016"/>
            <a:ext cx="257492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232801"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470033" y="2100072"/>
            <a:ext cx="91440" cy="26289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32801" y="2100072"/>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232801" y="4319016"/>
            <a:ext cx="264718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62"/>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61"/>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49"/>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Text Box 8"/>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calling for help because an alien creature has landed on his head.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make a girl laugh by wearing a funny hat.</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forgot how to bake a cake so he is calling his mother to ask her for the recipe.</a:t>
            </a:r>
            <a:endParaRPr lang="de-DE" altLang="de-DE" sz="2000" b="0">
              <a:solidFill>
                <a:srgbClr val="333333"/>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31</a:t>
            </a:fld>
            <a:endParaRPr lang="de-DE"/>
          </a:p>
        </p:txBody>
      </p:sp>
      <p:pic>
        <p:nvPicPr>
          <p:cNvPr id="11" name="Picture 4" descr="pizza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993" y="2112264"/>
            <a:ext cx="23042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222" y="2112264"/>
            <a:ext cx="25050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3791" y="2112264"/>
            <a:ext cx="2232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hape Penutup"/>
          <p:cNvSpPr/>
          <p:nvPr/>
        </p:nvSpPr>
        <p:spPr bwMode="gray">
          <a:xfrm>
            <a:off x="16715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8365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671599" y="2100072"/>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671599" y="4319016"/>
            <a:ext cx="2256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160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2540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16030" y="2100072"/>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16030" y="4319016"/>
            <a:ext cx="25294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2328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47003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232801" y="2100072"/>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232801" y="4319016"/>
            <a:ext cx="232867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57"/>
          <p:cNvSpPr txBox="1">
            <a:spLocks noChangeArrowheads="1"/>
          </p:cNvSpPr>
          <p:nvPr/>
        </p:nvSpPr>
        <p:spPr bwMode="auto">
          <a:xfrm>
            <a:off x="3611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7" name="Caption_56"/>
          <p:cNvSpPr txBox="1">
            <a:spLocks noChangeArrowheads="1"/>
          </p:cNvSpPr>
          <p:nvPr/>
        </p:nvSpPr>
        <p:spPr bwMode="auto">
          <a:xfrm>
            <a:off x="7027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55"/>
          <p:cNvSpPr txBox="1">
            <a:spLocks noChangeArrowheads="1"/>
          </p:cNvSpPr>
          <p:nvPr/>
        </p:nvSpPr>
        <p:spPr bwMode="auto">
          <a:xfrm>
            <a:off x="10240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Text Box 8"/>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is distracted by the phone and the pizza dough he was just tossing landed on his head.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calling for help because an alien creature has landed on his head.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to make a girl laugh by wearing a funny hat.</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forgot how to bake a cake so he is calling his mother to ask her for the recipe.</a:t>
            </a:r>
            <a:endParaRPr lang="de-DE" altLang="de-DE" sz="2000" b="0" dirty="0">
              <a:solidFill>
                <a:srgbClr val="333333"/>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32</a:t>
            </a:fld>
            <a:endParaRPr lang="de-DE"/>
          </a:p>
        </p:txBody>
      </p:sp>
      <p:pic>
        <p:nvPicPr>
          <p:cNvPr id="8"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4549903"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53771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323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37711"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37711"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2"/>
          <p:cNvSpPr txBox="1">
            <a:spLocks noChangeArrowheads="1"/>
          </p:cNvSpPr>
          <p:nvPr/>
        </p:nvSpPr>
        <p:spPr bwMode="auto">
          <a:xfrm>
            <a:off x="730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The politician helps disadvantaged people.</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boss announces that there is no money to increase salaries, although he lives in luxury.</a:t>
            </a:r>
            <a:endParaRPr lang="en-CA" altLang="de-DE" sz="2000">
              <a:solidFill>
                <a:srgbClr val="333333"/>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33</a:t>
            </a:fld>
            <a:endParaRPr lang="de-DE"/>
          </a:p>
        </p:txBody>
      </p:sp>
      <p:pic>
        <p:nvPicPr>
          <p:cNvPr id="10" name="Picture 6" descr="Gala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5316"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1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073"/>
          <a:stretch/>
        </p:blipFill>
        <p:spPr bwMode="auto">
          <a:xfrm>
            <a:off x="6537960"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873124"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873124"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52042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6"/>
          <p:cNvSpPr txBox="1">
            <a:spLocks noChangeArrowheads="1"/>
          </p:cNvSpPr>
          <p:nvPr/>
        </p:nvSpPr>
        <p:spPr bwMode="auto">
          <a:xfrm>
            <a:off x="9288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1026"/>
          <p:cNvSpPr txBox="1">
            <a:spLocks noChangeArrowheads="1"/>
          </p:cNvSpPr>
          <p:nvPr/>
        </p:nvSpPr>
        <p:spPr bwMode="auto">
          <a:xfrm>
            <a:off x="52111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2"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The politician helps disadvantaged people.</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boss announces that there is no money to increase salaries, although he lives in luxury.</a:t>
            </a:r>
            <a:endParaRPr lang="en-CA" altLang="de-DE" sz="2000">
              <a:solidFill>
                <a:srgbClr val="333333"/>
              </a:solidFill>
              <a:latin typeface="Calibri Light"/>
            </a:endParaRPr>
          </a:p>
        </p:txBody>
      </p:sp>
      <p:sp>
        <p:nvSpPr>
          <p:cNvPr id="23" name="Rechteck 7"/>
          <p:cNvSpPr>
            <a:spLocks noChangeArrowheads="1"/>
          </p:cNvSpPr>
          <p:nvPr/>
        </p:nvSpPr>
        <p:spPr bwMode="auto">
          <a:xfrm>
            <a:off x="2949324" y="2133600"/>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2" name="Shape Penutup"/>
          <p:cNvSpPr/>
          <p:nvPr/>
        </p:nvSpPr>
        <p:spPr bwMode="gray">
          <a:xfrm>
            <a:off x="287312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34</a:t>
            </a:fld>
            <a:endParaRPr lang="de-DE"/>
          </a:p>
        </p:txBody>
      </p:sp>
      <p:pic>
        <p:nvPicPr>
          <p:cNvPr id="12"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8"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de-DE" altLang="de-DE" sz="2000" b="0">
                <a:solidFill>
                  <a:srgbClr val="333333"/>
                </a:solidFill>
                <a:latin typeface="Calibri Light"/>
              </a:rPr>
              <a:t>The politician helps disadvantaged people.</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boss announces that there is no money to increase salaries, although he lives in luxury.</a:t>
            </a:r>
            <a:endParaRPr lang="en-CA" altLang="de-DE" sz="2000">
              <a:solidFill>
                <a:srgbClr val="333333"/>
              </a:solidFill>
              <a:latin typeface="Calibri Light"/>
            </a:endParaRPr>
          </a:p>
        </p:txBody>
      </p:sp>
      <p:sp>
        <p:nvSpPr>
          <p:cNvPr id="31"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32"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5"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35</a:t>
            </a:fld>
            <a:endParaRPr lang="de-DE"/>
          </a:p>
        </p:txBody>
      </p:sp>
      <p:pic>
        <p:nvPicPr>
          <p:cNvPr id="11" name="Picture 2" descr="1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073"/>
          <a:stretch/>
        </p:blipFill>
        <p:spPr bwMode="auto">
          <a:xfrm>
            <a:off x="8364282" y="2112264"/>
            <a:ext cx="306171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Gala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1638" y="2112264"/>
            <a:ext cx="273824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Gala3E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439" y="2112264"/>
            <a:ext cx="276841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37179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016088" y="2100072"/>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016088" y="4319016"/>
            <a:ext cx="279334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37063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99446" y="2100072"/>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9446" y="4319016"/>
            <a:ext cx="276262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2089"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34674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2089" y="2100072"/>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2089" y="4319016"/>
            <a:ext cx="308609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31"/>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de-DE" altLang="de-DE" sz="1800">
                <a:latin typeface="Calibri Light"/>
              </a:rPr>
              <a:t>1</a:t>
            </a:r>
          </a:p>
        </p:txBody>
      </p:sp>
      <p:sp>
        <p:nvSpPr>
          <p:cNvPr id="27" name="Caption_30"/>
          <p:cNvSpPr txBox="1">
            <a:spLocks noChangeArrowheads="1"/>
          </p:cNvSpPr>
          <p:nvPr/>
        </p:nvSpPr>
        <p:spPr bwMode="auto">
          <a:xfrm>
            <a:off x="70399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20"/>
          <p:cNvSpPr txBox="1">
            <a:spLocks noChangeArrowheads="1"/>
          </p:cNvSpPr>
          <p:nvPr/>
        </p:nvSpPr>
        <p:spPr bwMode="auto">
          <a:xfrm>
            <a:off x="1111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de-DE" altLang="de-DE" sz="2000" b="0" dirty="0">
                <a:solidFill>
                  <a:srgbClr val="004992"/>
                </a:solidFill>
                <a:latin typeface="Calibri Light"/>
              </a:rPr>
              <a:t>The politician helps disadvantaged people.</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communist politician encourages the workers to work harder.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preacher is proclaiming the end of the world.</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boss announces that there is no money to increase salaries, although he lives in luxury.</a:t>
            </a:r>
            <a:endParaRPr lang="en-CA" altLang="de-DE" sz="2000" dirty="0">
              <a:solidFill>
                <a:srgbClr val="333333"/>
              </a:solidFill>
              <a:latin typeface="Calibri Light"/>
            </a:endParaRPr>
          </a:p>
        </p:txBody>
      </p:sp>
      <p:sp>
        <p:nvSpPr>
          <p:cNvPr id="30" name="Rechteck 13"/>
          <p:cNvSpPr>
            <a:spLocks noChangeArrowheads="1"/>
          </p:cNvSpPr>
          <p:nvPr/>
        </p:nvSpPr>
        <p:spPr bwMode="auto">
          <a:xfrm>
            <a:off x="1057027" y="2103120"/>
            <a:ext cx="1097280" cy="283464"/>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CHARITY GALA</a:t>
            </a:r>
          </a:p>
        </p:txBody>
      </p:sp>
      <p:sp>
        <p:nvSpPr>
          <p:cNvPr id="31" name="Rechteck 7"/>
          <p:cNvSpPr>
            <a:spLocks noChangeArrowheads="1"/>
          </p:cNvSpPr>
          <p:nvPr/>
        </p:nvSpPr>
        <p:spPr bwMode="auto">
          <a:xfrm>
            <a:off x="4754880" y="2146105"/>
            <a:ext cx="457200" cy="279400"/>
          </a:xfrm>
          <a:prstGeom prst="rect">
            <a:avLst/>
          </a:prstGeom>
          <a:solidFill>
            <a:schemeClr val="bg1"/>
          </a:solidFill>
          <a:ln w="9525" algn="ctr">
            <a:solidFill>
              <a:schemeClr val="tx1"/>
            </a:solidFill>
            <a:round/>
            <a:headEnd/>
            <a:tailEnd/>
          </a:ln>
          <a:effectLst/>
        </p:spPr>
        <p:txBody>
          <a:bodyPr lIns="45720" rIns="45720"/>
          <a:lstStyle>
            <a:lvl1pPr eaLnBrk="0" hangingPunct="0">
              <a:spcBef>
                <a:spcPct val="20000"/>
              </a:spcBef>
              <a:buClr>
                <a:srgbClr val="006699"/>
              </a:buClr>
              <a:buChar char="•"/>
              <a:defRPr sz="3200">
                <a:solidFill>
                  <a:schemeClr val="tx1"/>
                </a:solidFill>
                <a:latin typeface="Verdana" panose="020B0604030504040204" pitchFamily="34" charset="0"/>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r" eaLnBrk="1" hangingPunct="1">
              <a:spcBef>
                <a:spcPct val="0"/>
              </a:spcBef>
              <a:buClrTx/>
              <a:buFontTx/>
              <a:buNone/>
            </a:pPr>
            <a:r>
              <a:rPr lang="de-DE" altLang="de-DE" sz="1300" b="0" dirty="0">
                <a:latin typeface="Calibri Light"/>
              </a:rPr>
              <a:t>GALA</a:t>
            </a:r>
          </a:p>
        </p:txBody>
      </p:sp>
      <p:sp>
        <p:nvSpPr>
          <p:cNvPr id="14" name="Shape Penutup"/>
          <p:cNvSpPr/>
          <p:nvPr/>
        </p:nvSpPr>
        <p:spPr bwMode="gray">
          <a:xfrm>
            <a:off x="469944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101608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36</a:t>
            </a:fld>
            <a:endParaRPr lang="de-DE"/>
          </a:p>
        </p:txBody>
      </p:sp>
      <p:pic>
        <p:nvPicPr>
          <p:cNvPr id="8"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5058076" y="2112264"/>
            <a:ext cx="2045368" cy="2286000"/>
          </a:xfrm>
          <a:prstGeom prst="rect">
            <a:avLst/>
          </a:prstGeom>
          <a:noFill/>
        </p:spPr>
      </p:pic>
      <p:sp>
        <p:nvSpPr>
          <p:cNvPr id="9" name="Shape Penutup"/>
          <p:cNvSpPr/>
          <p:nvPr/>
        </p:nvSpPr>
        <p:spPr bwMode="gray">
          <a:xfrm>
            <a:off x="504588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6905324"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5045884"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5045884"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7"/>
          <p:cNvSpPr txBox="1">
            <a:spLocks noChangeArrowheads="1"/>
          </p:cNvSpPr>
          <p:nvPr/>
        </p:nvSpPr>
        <p:spPr bwMode="auto">
          <a:xfrm>
            <a:off x="6799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to trick the police chasing after him.</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on the woman’s swimming clothes for fun.</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the woman’s personal bodyguard.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man’s clothes are wet so he is stealing the woman’s clothes.</a:t>
            </a:r>
            <a:endParaRPr lang="de-DE" altLang="de-DE" sz="2000" b="0" dirty="0">
              <a:solidFill>
                <a:srgbClr val="333333"/>
              </a:solidFill>
              <a:latin typeface="Calibri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37</a:t>
            </a:fld>
            <a:endParaRPr lang="de-DE"/>
          </a:p>
        </p:txBody>
      </p:sp>
      <p:pic>
        <p:nvPicPr>
          <p:cNvPr id="10" name="Picture 4" descr="Kleidertausch_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6537960" y="2112264"/>
            <a:ext cx="2045368" cy="2286000"/>
          </a:xfrm>
          <a:prstGeom prst="rect">
            <a:avLst/>
          </a:prstGeom>
          <a:noFill/>
        </p:spPr>
      </p:pic>
      <p:pic>
        <p:nvPicPr>
          <p:cNvPr id="11" name="Picture 6" descr="Kleidertau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7560" y="2112264"/>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3253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42544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325368" y="2100072"/>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325368" y="4319016"/>
            <a:ext cx="23103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8385208"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2069752"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2"/>
          <p:cNvSpPr txBox="1">
            <a:spLocks noChangeAspect="1"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1" name="Caption_25"/>
          <p:cNvSpPr txBox="1">
            <a:spLocks noChangeArrowheads="1"/>
          </p:cNvSpPr>
          <p:nvPr/>
        </p:nvSpPr>
        <p:spPr bwMode="auto">
          <a:xfrm>
            <a:off x="8285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to trick the police chasing after him.</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on the woman’s swimming clothes for fun.</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the woman’s personal bodyguard.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man’s clothes are wet so he is stealing the woman’s clothes.</a:t>
            </a:r>
            <a:endParaRPr lang="de-DE" altLang="de-DE" sz="2000" b="0" dirty="0">
              <a:solidFill>
                <a:srgbClr val="333333"/>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38</a:t>
            </a:fld>
            <a:endParaRPr lang="de-DE"/>
          </a:p>
        </p:txBody>
      </p:sp>
      <p:pic>
        <p:nvPicPr>
          <p:cNvPr id="12"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Kleidertau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Kleidertausch_1"/>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sp>
        <p:nvSpPr>
          <p:cNvPr id="15"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6"/>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27"/>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9"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to trick the police chasing after him.</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trying on the woman’s swimming clothes for fun.</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 is the woman’s personal bodyguard.</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man’s clothes are wet so he is stealing the woman’s clothes.</a:t>
            </a:r>
            <a:endParaRPr lang="de-DE" altLang="de-DE" sz="2000" b="0">
              <a:solidFill>
                <a:srgbClr val="333333"/>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39</a:t>
            </a:fld>
            <a:endParaRPr lang="de-DE"/>
          </a:p>
        </p:txBody>
      </p:sp>
      <p:pic>
        <p:nvPicPr>
          <p:cNvPr id="11" name="Picture 7" descr="Kleidertau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930" y="2112264"/>
            <a:ext cx="228366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Kleidertausch_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8136990" y="2112264"/>
            <a:ext cx="2045846" cy="2286000"/>
          </a:xfrm>
          <a:prstGeom prst="rect">
            <a:avLst/>
          </a:prstGeom>
          <a:noFill/>
        </p:spPr>
      </p:pic>
      <p:pic>
        <p:nvPicPr>
          <p:cNvPr id="13" name="Picture 9" descr="Kleidertau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1184" y="2112264"/>
            <a:ext cx="1973346"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203899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82641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2038992" y="2100072"/>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2038992" y="4319016"/>
            <a:ext cx="19977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92673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024470"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26738" y="2100072"/>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738" y="4319016"/>
            <a:ext cx="230804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247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9984716" y="2100072"/>
            <a:ext cx="22860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24798" y="2100072"/>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24798" y="4319016"/>
            <a:ext cx="2070230"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32"/>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7" name="Caption_30"/>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31"/>
          <p:cNvSpPr txBox="1">
            <a:spLocks noChangeArrowheads="1"/>
          </p:cNvSpPr>
          <p:nvPr/>
        </p:nvSpPr>
        <p:spPr bwMode="auto">
          <a:xfrm>
            <a:off x="9885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Text Box 5"/>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is trying to trick the police chasing after him.</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trying on the woman’s swimming clothes for fun.</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the woman’s personal bodyguard.</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man’s clothes are wet so he is stealing the woman’s clothes.</a:t>
            </a:r>
            <a:endParaRPr lang="de-DE" altLang="de-DE" sz="2000" b="0" dirty="0">
              <a:solidFill>
                <a:srgbClr val="333333"/>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optional: Video 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en-US" sz="2400" dirty="0">
                <a:solidFill>
                  <a:srgbClr val="004992"/>
                </a:solidFill>
                <a:latin typeface="Calibri Light"/>
                <a:ea typeface="ＭＳ Ｐゴシック" panose="020B0600070205080204" pitchFamily="34" charset="-128"/>
              </a:rPr>
              <a:t>optional: Video clip presentations that address today‘s topic are available at the following web site:</a:t>
            </a:r>
            <a:r>
              <a:rPr lang="de-DE" sz="2400" dirty="0">
                <a:solidFill>
                  <a:srgbClr val="004992"/>
                </a:solidFill>
                <a:latin typeface="Calibri Light"/>
                <a:ea typeface="ＭＳ Ｐゴシック" panose="020B0600070205080204" pitchFamily="34" charset="-128"/>
              </a:rPr>
              <a:t>  </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en-US" sz="2400" dirty="0">
                <a:solidFill>
                  <a:srgbClr val="333333"/>
                </a:solidFill>
                <a:latin typeface="Calibri Light"/>
                <a:ea typeface="ＭＳ Ｐゴシック" panose="020B0600070205080204" pitchFamily="34" charset="-128"/>
              </a:rPr>
              <a:t>After the video, you may discuss how it is related to today’s topic.</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7" name="Fußzeilenplatzhalter 6"/>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8" name="Foliennummernplatzhalter 7"/>
          <p:cNvSpPr>
            <a:spLocks noGrp="1"/>
          </p:cNvSpPr>
          <p:nvPr>
            <p:ph type="sldNum" sz="quarter" idx="12"/>
          </p:nvPr>
        </p:nvSpPr>
        <p:spPr bwMode="gray"/>
        <p:txBody>
          <a:bodyPr/>
          <a:lstStyle/>
          <a:p>
            <a:fld id="{9B00EF49-7894-4F53-A8DD-F7DB3BFC5032}" type="slidenum">
              <a:rPr lang="de-DE" smtClean="0">
                <a:solidFill>
                  <a:srgbClr val="333333"/>
                </a:solidFill>
              </a:rPr>
              <a:pPr/>
              <a:t>40</a:t>
            </a:fld>
            <a:endParaRPr lang="de-DE" dirty="0">
              <a:solidFill>
                <a:srgbClr val="333333"/>
              </a:solidFill>
            </a:endParaRPr>
          </a:p>
        </p:txBody>
      </p:sp>
      <p:sp>
        <p:nvSpPr>
          <p:cNvPr id="16" name="Textfeld 15"/>
          <p:cNvSpPr txBox="1"/>
          <p:nvPr/>
        </p:nvSpPr>
        <p:spPr>
          <a:xfrm>
            <a:off x="3558224" y="5115160"/>
            <a:ext cx="5761584" cy="1015663"/>
          </a:xfrm>
          <a:prstGeom prst="rect">
            <a:avLst/>
          </a:prstGeom>
          <a:noFill/>
        </p:spPr>
        <p:txBody>
          <a:bodyPr wrap="square" rtlCol="0">
            <a:spAutoFit/>
          </a:bodyPr>
          <a:lstStyle/>
          <a:p>
            <a:pPr marL="182558" defTabSz="914400" eaLnBrk="0" fontAlgn="base" hangingPunct="0">
              <a:spcBef>
                <a:spcPct val="0"/>
              </a:spcBef>
              <a:spcAft>
                <a:spcPct val="0"/>
              </a:spcAft>
            </a:pPr>
            <a:r>
              <a:rPr lang="de-DE" dirty="0">
                <a:solidFill>
                  <a:prstClr val="white"/>
                </a:solidFill>
                <a:latin typeface="Verdana" panose="020B0604030504040204" pitchFamily="34" charset="0"/>
                <a:ea typeface="ＭＳ Ｐゴシック" panose="020B0600070205080204" pitchFamily="34" charset="-128"/>
              </a:rPr>
              <a:t>... viele wichtige Erinnerungen gehen ebenfalls verloren </a:t>
            </a:r>
            <a:br>
              <a:rPr lang="de-DE" dirty="0">
                <a:solidFill>
                  <a:prstClr val="white"/>
                </a:solidFill>
                <a:latin typeface="Verdana" panose="020B0604030504040204" pitchFamily="34" charset="0"/>
                <a:ea typeface="ＭＳ Ｐゴシック" panose="020B0600070205080204" pitchFamily="34" charset="-128"/>
              </a:rPr>
            </a:br>
            <a:r>
              <a:rPr lang="de-DE" dirty="0">
                <a:solidFill>
                  <a:prstClr val="white"/>
                </a:solidFill>
                <a:latin typeface="Verdana" panose="020B0604030504040204" pitchFamily="34" charset="0"/>
                <a:ea typeface="ＭＳ Ｐゴシック" panose="020B0600070205080204" pitchFamily="34" charset="-128"/>
              </a:rPr>
              <a:t>(Termine, Urlaubserinnerungen,  Schulwissen ...).</a:t>
            </a:r>
            <a:endParaRPr lang="de-DE" b="1" dirty="0">
              <a:solidFill>
                <a:prstClr val="white"/>
              </a:solidFill>
              <a:latin typeface="Verdana" panose="020B0604030504040204" pitchFamily="34" charset="0"/>
              <a:ea typeface="ＭＳ Ｐゴシック" panose="020B0600070205080204" pitchFamily="34" charset="-128"/>
            </a:endParaRPr>
          </a:p>
          <a:p>
            <a:pPr algn="ctr" defTabSz="914400" eaLnBrk="0" fontAlgn="base" hangingPunct="0">
              <a:spcBef>
                <a:spcPct val="0"/>
              </a:spcBef>
              <a:spcAft>
                <a:spcPct val="0"/>
              </a:spcAft>
            </a:pPr>
            <a:endParaRPr lang="de-DE" sz="2400" dirty="0">
              <a:solidFill>
                <a:prstClr val="white"/>
              </a:solidFill>
              <a:latin typeface="Verdana" panose="020B0604030504040204" pitchFamily="34" charset="0"/>
              <a:ea typeface="ＭＳ Ｐゴシック" panose="020B0600070205080204" pitchFamily="34" charset="-128"/>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b="0" i="1" spc="-5" dirty="0">
                <a:solidFill>
                  <a:srgbClr val="333333"/>
                </a:solidFill>
                <a:latin typeface="Calibri Light"/>
                <a:ea typeface="ＭＳ Ｐゴシック" panose="020B0600070205080204" pitchFamily="34" charset="-128"/>
                <a:cs typeface="Verdana"/>
              </a:rPr>
              <a:t>[for Trainers:</a:t>
            </a:r>
            <a:endParaRPr b="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en-US" b="0" dirty="0">
                <a:solidFill>
                  <a:srgbClr val="333333"/>
                </a:solidFill>
                <a:latin typeface="Calibri Light"/>
                <a:ea typeface="ＭＳ Ｐゴシック" panose="020B0600070205080204" pitchFamily="34" charset="-128"/>
              </a:rPr>
              <a:t>Some movie clips contain language that may not be appropriate for all audiences and across all cultures. Please carefully pre-screen videos before showing</a:t>
            </a:r>
            <a:r>
              <a:rPr lang="de-DE" b="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Tree>
    <p:extLst>
      <p:ext uri="{BB962C8B-B14F-4D97-AF65-F5344CB8AC3E}">
        <p14:creationId xmlns:p14="http://schemas.microsoft.com/office/powerpoint/2010/main" val="956411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41</a:t>
            </a:fld>
            <a:endParaRPr lang="de-DE"/>
          </a:p>
        </p:txBody>
      </p:sp>
      <p:pic>
        <p:nvPicPr>
          <p:cNvPr id="9" name="Picture 5" descr="angeln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8728"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hape Penutup"/>
          <p:cNvSpPr/>
          <p:nvPr/>
        </p:nvSpPr>
        <p:spPr bwMode="gray">
          <a:xfrm>
            <a:off x="485653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7213543"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856536" y="2100072"/>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4856536" y="4319016"/>
            <a:ext cx="244844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Caption_26"/>
          <p:cNvSpPr txBox="1">
            <a:spLocks noChangeArrowheads="1"/>
          </p:cNvSpPr>
          <p:nvPr/>
        </p:nvSpPr>
        <p:spPr bwMode="auto">
          <a:xfrm>
            <a:off x="6989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5"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enjoying the lovely day.</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has stolen worms for fishing.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42</a:t>
            </a:fld>
            <a:endParaRPr lang="de-DE"/>
          </a:p>
        </p:txBody>
      </p:sp>
      <p:pic>
        <p:nvPicPr>
          <p:cNvPr id="11" name="Picture 9" descr="angeln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0307"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angeln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Penutup"/>
          <p:cNvSpPr/>
          <p:nvPr/>
        </p:nvSpPr>
        <p:spPr bwMode="gray">
          <a:xfrm>
            <a:off x="332811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328115" y="2100072"/>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328115" y="4319016"/>
            <a:ext cx="230763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888277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6525768"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Caption_41"/>
          <p:cNvSpPr txBox="1">
            <a:spLocks noChangeArrowheads="1"/>
          </p:cNvSpPr>
          <p:nvPr/>
        </p:nvSpPr>
        <p:spPr bwMode="auto">
          <a:xfrm>
            <a:off x="866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3"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enjoying the lovely day.</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has stolen worms for fishing.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43</a:t>
            </a:fld>
            <a:endParaRPr lang="de-DE"/>
          </a:p>
        </p:txBody>
      </p:sp>
      <p:pic>
        <p:nvPicPr>
          <p:cNvPr id="13" name="Picture 11"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ngeln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Caption_53"/>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9" name="Caption_54"/>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Caption_55"/>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1"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enjoying the lovely day.</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has stolen worms for fishing.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44</a:t>
            </a:fld>
            <a:endParaRPr lang="de-DE"/>
          </a:p>
        </p:txBody>
      </p:sp>
      <p:pic>
        <p:nvPicPr>
          <p:cNvPr id="12" name="Picture 11" descr="angeln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3734" y="2112264"/>
            <a:ext cx="23109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angeln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133" y="2112264"/>
            <a:ext cx="22832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angeln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6786" y="2112264"/>
            <a:ext cx="2424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170154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9454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701542" y="2100072"/>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701542" y="4319016"/>
            <a:ext cx="23353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92694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14313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926941" y="2100072"/>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926941" y="4319016"/>
            <a:ext cx="230763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245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48160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24594" y="2100072"/>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24594" y="4319016"/>
            <a:ext cx="24484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54"/>
          <p:cNvSpPr txBox="1">
            <a:spLocks noChangeArrowheads="1"/>
          </p:cNvSpPr>
          <p:nvPr/>
        </p:nvSpPr>
        <p:spPr bwMode="auto">
          <a:xfrm>
            <a:off x="3725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55"/>
          <p:cNvSpPr txBox="1">
            <a:spLocks noChangeArrowheads="1"/>
          </p:cNvSpPr>
          <p:nvPr/>
        </p:nvSpPr>
        <p:spPr bwMode="auto">
          <a:xfrm>
            <a:off x="692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56"/>
          <p:cNvSpPr txBox="1">
            <a:spLocks noChangeArrowheads="1"/>
          </p:cNvSpPr>
          <p:nvPr/>
        </p:nvSpPr>
        <p:spPr bwMode="auto">
          <a:xfrm>
            <a:off x="10253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is enjoying the lovely day.</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Calibri Light"/>
              </a:rPr>
              <a:t>The boy snuck away from gardening to go fishing.</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wants to please his mom by catching a fish for her.</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has stolen worms for fishing.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45</a:t>
            </a:fld>
            <a:endParaRPr lang="de-DE"/>
          </a:p>
        </p:txBody>
      </p:sp>
      <p:pic>
        <p:nvPicPr>
          <p:cNvPr id="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623"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2443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45649" y="2100071"/>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24431" y="2100071"/>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24431" y="4319015"/>
            <a:ext cx="291265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4"/>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14"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two men are communicating through </a:t>
            </a:r>
            <a:r>
              <a:rPr lang="en-US" altLang="de-DE" sz="2000" b="0">
                <a:solidFill>
                  <a:srgbClr val="333333"/>
                </a:solidFill>
                <a:latin typeface="Calibri Light"/>
              </a:rPr>
              <a:t>ESP/telepathy.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a:t>
            </a:r>
            <a:r>
              <a:rPr lang="en-US" altLang="de-DE" sz="2000" b="0" dirty="0">
                <a:solidFill>
                  <a:srgbClr val="333333"/>
                </a:solidFill>
                <a:latin typeface="Calibri Light"/>
              </a:rPr>
              <a:t>man is surprised to see the other man opening the </a:t>
            </a:r>
            <a:r>
              <a:rPr lang="en-US" altLang="de-DE" sz="2000" b="0">
                <a:solidFill>
                  <a:srgbClr val="333333"/>
                </a:solidFill>
                <a:latin typeface="Calibri Light"/>
              </a:rPr>
              <a:t>door.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a:t>
            </a:r>
            <a:r>
              <a:rPr lang="en-US" altLang="de-DE" sz="2000" b="0" dirty="0">
                <a:solidFill>
                  <a:srgbClr val="333333"/>
                </a:solidFill>
                <a:latin typeface="Calibri Light"/>
              </a:rPr>
              <a:t>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turns around stunned, because the other man made a rude comment to </a:t>
            </a:r>
            <a:r>
              <a:rPr lang="en-US" altLang="de-DE" sz="2000" b="0">
                <a:solidFill>
                  <a:srgbClr val="333333"/>
                </a:solidFill>
                <a:latin typeface="Calibri Light"/>
              </a:rPr>
              <a:t>him.</a:t>
            </a:r>
            <a:endParaRPr lang="en-US" altLang="de-DE" sz="2000" b="0" dirty="0">
              <a:solidFill>
                <a:srgbClr val="333333"/>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46</a:t>
            </a:fld>
            <a:endParaRPr lang="de-DE"/>
          </a:p>
        </p:txBody>
      </p:sp>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7991"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2375799"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431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375799"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375799"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4698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1"/>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5"/>
            <a:ext cx="291265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18"/>
          <p:cNvSpPr txBox="1">
            <a:spLocks noChangeArrowheads="1"/>
          </p:cNvSpPr>
          <p:nvPr/>
        </p:nvSpPr>
        <p:spPr bwMode="auto">
          <a:xfrm>
            <a:off x="9123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1" name="Caption_19"/>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2"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two men are communicating through </a:t>
            </a:r>
            <a:r>
              <a:rPr lang="en-US" altLang="de-DE" sz="2000" b="0">
                <a:solidFill>
                  <a:srgbClr val="333333"/>
                </a:solidFill>
                <a:latin typeface="Calibri Light"/>
              </a:rPr>
              <a:t>ESP/telepathy.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a:t>
            </a:r>
            <a:r>
              <a:rPr lang="en-US" altLang="de-DE" sz="2000" b="0" dirty="0">
                <a:solidFill>
                  <a:srgbClr val="333333"/>
                </a:solidFill>
                <a:latin typeface="Calibri Light"/>
              </a:rPr>
              <a:t>man is surprised to see the other man opening the </a:t>
            </a:r>
            <a:r>
              <a:rPr lang="en-US" altLang="de-DE" sz="2000" b="0">
                <a:solidFill>
                  <a:srgbClr val="333333"/>
                </a:solidFill>
                <a:latin typeface="Calibri Light"/>
              </a:rPr>
              <a:t>door.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a:t>
            </a:r>
            <a:r>
              <a:rPr lang="en-US" altLang="de-DE" sz="2000" b="0" dirty="0">
                <a:solidFill>
                  <a:srgbClr val="333333"/>
                </a:solidFill>
                <a:latin typeface="Calibri Light"/>
              </a:rPr>
              <a:t>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turns around stunned, because the other man made a rude comment to </a:t>
            </a:r>
            <a:r>
              <a:rPr lang="en-US" altLang="de-DE" sz="2000" b="0">
                <a:solidFill>
                  <a:srgbClr val="333333"/>
                </a:solidFill>
                <a:latin typeface="Calibri Light"/>
              </a:rPr>
              <a:t>him.</a:t>
            </a:r>
            <a:endParaRPr lang="en-US" altLang="de-DE" sz="2000" b="0" dirty="0">
              <a:solidFill>
                <a:srgbClr val="333333"/>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47</a:t>
            </a:fld>
            <a:endParaRPr lang="de-DE"/>
          </a:p>
        </p:txBody>
      </p:sp>
      <p:pic>
        <p:nvPicPr>
          <p:cNvPr id="12"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2"/>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8" name="Caption_23"/>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9" name="Caption_24"/>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1</a:t>
            </a:r>
          </a:p>
        </p:txBody>
      </p:sp>
      <p:sp>
        <p:nvSpPr>
          <p:cNvPr id="30"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two men are communicating through </a:t>
            </a:r>
            <a:r>
              <a:rPr lang="en-US" altLang="de-DE" sz="2000" b="0">
                <a:solidFill>
                  <a:srgbClr val="333333"/>
                </a:solidFill>
                <a:latin typeface="Calibri Light"/>
              </a:rPr>
              <a:t>ESP/telepathy.</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a:t>
            </a:r>
            <a:r>
              <a:rPr lang="en-US" altLang="de-DE" sz="2000" b="0" dirty="0">
                <a:solidFill>
                  <a:srgbClr val="333333"/>
                </a:solidFill>
                <a:latin typeface="Calibri Light"/>
              </a:rPr>
              <a:t>man is surprised to see the other man opening the </a:t>
            </a:r>
            <a:r>
              <a:rPr lang="en-US" altLang="de-DE" sz="2000" b="0">
                <a:solidFill>
                  <a:srgbClr val="333333"/>
                </a:solidFill>
                <a:latin typeface="Calibri Light"/>
              </a:rPr>
              <a:t>door.</a:t>
            </a:r>
          </a:p>
          <a:p>
            <a:pPr eaLnBrk="1" hangingPunct="1">
              <a:spcBef>
                <a:spcPts val="1200"/>
              </a:spcBef>
              <a:spcAft>
                <a:spcPts val="0"/>
              </a:spcAft>
              <a:buClr>
                <a:srgbClr val="333333"/>
              </a:buClr>
              <a:buFont typeface="WingDings"/>
              <a:buAutoNum type="arabicPeriod"/>
            </a:pPr>
            <a:r>
              <a:rPr lang="en-US" altLang="de-DE" sz="2000" b="0">
                <a:solidFill>
                  <a:srgbClr val="333333"/>
                </a:solidFill>
                <a:latin typeface="Calibri Light"/>
              </a:rPr>
              <a:t>The </a:t>
            </a:r>
            <a:r>
              <a:rPr lang="en-US" altLang="de-DE" sz="2000" b="0" dirty="0">
                <a:solidFill>
                  <a:srgbClr val="333333"/>
                </a:solidFill>
                <a:latin typeface="Calibri Light"/>
              </a:rPr>
              <a:t>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turns around stunned, because the other man made a rude comment to </a:t>
            </a:r>
            <a:r>
              <a:rPr lang="en-US" altLang="de-DE" sz="2000" b="0">
                <a:solidFill>
                  <a:srgbClr val="333333"/>
                </a:solidFill>
                <a:latin typeface="Calibri Light"/>
              </a:rPr>
              <a:t>him.</a:t>
            </a:r>
            <a:endParaRPr lang="en-US" altLang="de-DE" sz="2000" b="0" dirty="0">
              <a:solidFill>
                <a:srgbClr val="333333"/>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48</a:t>
            </a:fld>
            <a:endParaRPr lang="de-DE"/>
          </a:p>
        </p:txBody>
      </p:sp>
      <p:pic>
        <p:nvPicPr>
          <p:cNvPr id="1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944" y="2112263"/>
            <a:ext cx="288827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975"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06" y="2112263"/>
            <a:ext cx="32355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300814"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469327"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00814"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00814"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450783"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61929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450783" y="2100071"/>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450783" y="4319015"/>
            <a:ext cx="325995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600752"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1421970"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600752" y="2100071"/>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600752" y="4319015"/>
            <a:ext cx="291265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3"/>
          <p:cNvSpPr txBox="1">
            <a:spLocks noChangeArrowheads="1"/>
          </p:cNvSpPr>
          <p:nvPr/>
        </p:nvSpPr>
        <p:spPr bwMode="auto">
          <a:xfrm>
            <a:off x="11193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3</a:t>
            </a:r>
          </a:p>
        </p:txBody>
      </p:sp>
      <p:sp>
        <p:nvSpPr>
          <p:cNvPr id="27" name="Caption_24"/>
          <p:cNvSpPr txBox="1">
            <a:spLocks noChangeArrowheads="1"/>
          </p:cNvSpPr>
          <p:nvPr/>
        </p:nvSpPr>
        <p:spPr bwMode="auto">
          <a:xfrm>
            <a:off x="739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a:solidFill>
                  <a:srgbClr val="000000"/>
                </a:solidFill>
                <a:latin typeface="Calibri Light"/>
              </a:rPr>
              <a:t>2</a:t>
            </a:r>
          </a:p>
        </p:txBody>
      </p:sp>
      <p:sp>
        <p:nvSpPr>
          <p:cNvPr id="28" name="Caption_25"/>
          <p:cNvSpPr txBox="1">
            <a:spLocks noChangeArrowheads="1"/>
          </p:cNvSpPr>
          <p:nvPr/>
        </p:nvSpPr>
        <p:spPr bwMode="auto">
          <a:xfrm>
            <a:off x="3255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800" dirty="0">
                <a:solidFill>
                  <a:srgbClr val="000000"/>
                </a:solidFill>
                <a:latin typeface="Calibri Light"/>
              </a:rPr>
              <a:t>1</a:t>
            </a:r>
          </a:p>
        </p:txBody>
      </p:sp>
      <p:sp>
        <p:nvSpPr>
          <p:cNvPr id="29"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two men are communicating through ESP/telepathy.</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is surprised to see the other man opening the door.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turns around, because the other man looks familiar.</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turns around stunned, because the other man made a rude comment to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49</a:t>
            </a:fld>
            <a:endParaRPr lang="de-DE"/>
          </a:p>
        </p:txBody>
      </p:sp>
      <p:pic>
        <p:nvPicPr>
          <p:cNvPr id="8" name="Picture 7"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7454"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635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43481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635262"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635262"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15"/>
          <p:cNvSpPr txBox="1">
            <a:spLocks noChangeArrowheads="1"/>
          </p:cNvSpPr>
          <p:nvPr/>
        </p:nvSpPr>
        <p:spPr bwMode="auto">
          <a:xfrm>
            <a:off x="7218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men are practising their cattle tying skills before the stampede.</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cowboy wants to buy a lasso.</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cowboy used a rope from the store to tie up the clerk and take the </a:t>
            </a:r>
            <a:r>
              <a:rPr lang="en-CA" altLang="de-DE" sz="2000" b="0">
                <a:solidFill>
                  <a:srgbClr val="333333"/>
                </a:solidFill>
                <a:latin typeface="Calibri Light"/>
              </a:rPr>
              <a:t>money.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a:t>
            </a:r>
            <a:r>
              <a:rPr lang="en-CA" altLang="de-DE" sz="2000" b="0" dirty="0">
                <a:solidFill>
                  <a:srgbClr val="333333"/>
                </a:solidFill>
                <a:latin typeface="Calibri Light"/>
              </a:rPr>
              <a:t>man wants to buy a new hat.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50</a:t>
            </a:fld>
            <a:endParaRPr lang="de-DE"/>
          </a:p>
        </p:txBody>
      </p:sp>
      <p:pic>
        <p:nvPicPr>
          <p:cNvPr id="10" name="Picture 8" descr="Cowboy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960"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4949"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325275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4312"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3252757"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252757"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325325"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0"/>
          <p:cNvSpPr txBox="1">
            <a:spLocks noChangeArrowheads="1"/>
          </p:cNvSpPr>
          <p:nvPr/>
        </p:nvSpPr>
        <p:spPr bwMode="auto">
          <a:xfrm>
            <a:off x="90979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1" name="Caption_21"/>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2"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men are practising their cattle tying skills before the stampede.</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cowboy wants to buy a lasso.</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cowboy used a rope from the store to tie up the clerk and take the </a:t>
            </a:r>
            <a:r>
              <a:rPr lang="en-CA" altLang="de-DE" sz="2000" b="0">
                <a:solidFill>
                  <a:srgbClr val="333333"/>
                </a:solidFill>
                <a:latin typeface="Calibri Light"/>
              </a:rPr>
              <a:t>money.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a:t>
            </a:r>
            <a:r>
              <a:rPr lang="en-CA" altLang="de-DE" sz="2000" b="0" dirty="0">
                <a:solidFill>
                  <a:srgbClr val="333333"/>
                </a:solidFill>
                <a:latin typeface="Calibri Light"/>
              </a:rPr>
              <a:t>man wants to buy a new hat.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51</a:t>
            </a:fld>
            <a:endParaRPr lang="de-DE"/>
          </a:p>
        </p:txBody>
      </p:sp>
      <p:pic>
        <p:nvPicPr>
          <p:cNvPr id="12" name="Picture 16"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wboy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Cowboy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25"/>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26"/>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Caption_27"/>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0"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men are practising their cattle tying skills before the stampede.</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cowboy wants to buy a lasso.</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cowboy used a rope from the store to tie up the clerk and take the </a:t>
            </a:r>
            <a:r>
              <a:rPr lang="en-CA" altLang="de-DE" sz="2000" b="0">
                <a:solidFill>
                  <a:srgbClr val="333333"/>
                </a:solidFill>
                <a:latin typeface="Calibri Light"/>
              </a:rPr>
              <a:t>money.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a:t>
            </a:r>
            <a:r>
              <a:rPr lang="en-CA" altLang="de-DE" sz="2000" b="0" dirty="0">
                <a:solidFill>
                  <a:srgbClr val="333333"/>
                </a:solidFill>
                <a:latin typeface="Calibri Light"/>
              </a:rPr>
              <a:t>man wants to buy a new hat.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52</a:t>
            </a:fld>
            <a:endParaRPr lang="de-DE"/>
          </a:p>
        </p:txBody>
      </p:sp>
      <p:pic>
        <p:nvPicPr>
          <p:cNvPr id="11" name="Picture 11" descr="Cowboy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5" y="2112264"/>
            <a:ext cx="251384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owboy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4465" y="2112264"/>
            <a:ext cx="28666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Cowboy_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1454" y="2112264"/>
            <a:ext cx="23586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146101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907806"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1461013" y="2100072"/>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1461013" y="4319016"/>
            <a:ext cx="253823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88926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1808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889262" y="2100072"/>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889262" y="4319016"/>
            <a:ext cx="23829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16227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96183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162273" y="2100072"/>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162273" y="4319016"/>
            <a:ext cx="289099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6"/>
          <p:cNvSpPr txBox="1">
            <a:spLocks noChangeArrowheads="1"/>
          </p:cNvSpPr>
          <p:nvPr/>
        </p:nvSpPr>
        <p:spPr bwMode="auto">
          <a:xfrm>
            <a:off x="3687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1</a:t>
            </a:r>
          </a:p>
        </p:txBody>
      </p:sp>
      <p:sp>
        <p:nvSpPr>
          <p:cNvPr id="27" name="Caption_27"/>
          <p:cNvSpPr txBox="1">
            <a:spLocks noChangeArrowheads="1"/>
          </p:cNvSpPr>
          <p:nvPr/>
        </p:nvSpPr>
        <p:spPr bwMode="auto">
          <a:xfrm>
            <a:off x="10736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8" name="Caption_28"/>
          <p:cNvSpPr txBox="1">
            <a:spLocks noChangeArrowheads="1"/>
          </p:cNvSpPr>
          <p:nvPr/>
        </p:nvSpPr>
        <p:spPr bwMode="auto">
          <a:xfrm>
            <a:off x="6964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men are practising their cattle tying skills before the stampede.</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cowboy wants to buy a lasso.</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Calibri Light"/>
              </a:rPr>
              <a:t>The cowboy used a rope from the store to tie up the clerk and take the money.</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man wants to buy a new hat.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53</a:t>
            </a:fld>
            <a:endParaRPr lang="de-DE"/>
          </a:p>
        </p:txBody>
      </p:sp>
      <p:sp>
        <p:nvSpPr>
          <p:cNvPr id="16" name="Caption_21"/>
          <p:cNvSpPr txBox="1">
            <a:spLocks noChangeArrowheads="1"/>
          </p:cNvSpPr>
          <p:nvPr/>
        </p:nvSpPr>
        <p:spPr bwMode="auto">
          <a:xfrm>
            <a:off x="7129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Police dogs are trying to prevent a boat theft.</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jumped into the water to escape the dogs.</a:t>
            </a:r>
          </a:p>
        </p:txBody>
      </p:sp>
      <p:pic>
        <p:nvPicPr>
          <p:cNvPr id="18"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0815"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ape Penutup"/>
          <p:cNvSpPr/>
          <p:nvPr/>
        </p:nvSpPr>
        <p:spPr bwMode="gray">
          <a:xfrm>
            <a:off x="471862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735145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4718623"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718623"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54</a:t>
            </a:fld>
            <a:endParaRPr lang="de-DE"/>
          </a:p>
        </p:txBody>
      </p:sp>
      <p:sp>
        <p:nvSpPr>
          <p:cNvPr id="24" name="Caption_30"/>
          <p:cNvSpPr txBox="1">
            <a:spLocks noChangeArrowheads="1"/>
          </p:cNvSpPr>
          <p:nvPr/>
        </p:nvSpPr>
        <p:spPr bwMode="auto">
          <a:xfrm>
            <a:off x="5211125" y="4368800"/>
            <a:ext cx="4149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5" name="Caption_29"/>
          <p:cNvSpPr txBox="1">
            <a:spLocks noChangeArrowheads="1"/>
          </p:cNvSpPr>
          <p:nvPr/>
        </p:nvSpPr>
        <p:spPr bwMode="auto">
          <a:xfrm>
            <a:off x="8907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6"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Police dogs are trying to prevent a boat theft.</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jumped into the water to escape the dogs.</a:t>
            </a:r>
          </a:p>
        </p:txBody>
      </p:sp>
      <p:pic>
        <p:nvPicPr>
          <p:cNvPr id="27" name="Picture 20" descr="Boot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196"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438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25221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55835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252219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252219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650700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913984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6507004" y="2100072"/>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6507004" y="4319016"/>
            <a:ext cx="272427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55</a:t>
            </a:fld>
            <a:endParaRPr lang="de-DE"/>
          </a:p>
        </p:txBody>
      </p:sp>
      <p:sp>
        <p:nvSpPr>
          <p:cNvPr id="32" name="Caption_39"/>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Caption_38"/>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4" name="Caption_40"/>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5"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Police dogs are trying to prevent a boat theft.</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girl jumped into the water to escape the dogs.</a:t>
            </a:r>
          </a:p>
        </p:txBody>
      </p:sp>
      <p:pic>
        <p:nvPicPr>
          <p:cNvPr id="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56</a:t>
            </a:fld>
            <a:endParaRPr lang="de-DE"/>
          </a:p>
        </p:txBody>
      </p:sp>
      <p:sp>
        <p:nvSpPr>
          <p:cNvPr id="31" name="Caption_40"/>
          <p:cNvSpPr txBox="1">
            <a:spLocks noChangeArrowheads="1"/>
          </p:cNvSpPr>
          <p:nvPr/>
        </p:nvSpPr>
        <p:spPr bwMode="auto">
          <a:xfrm>
            <a:off x="7192325" y="4368800"/>
            <a:ext cx="414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39"/>
          <p:cNvSpPr txBox="1">
            <a:spLocks noChangeArrowheads="1"/>
          </p:cNvSpPr>
          <p:nvPr/>
        </p:nvSpPr>
        <p:spPr bwMode="auto">
          <a:xfrm>
            <a:off x="334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3" name="Caption_41"/>
          <p:cNvSpPr txBox="1">
            <a:spLocks noChangeArrowheads="1"/>
          </p:cNvSpPr>
          <p:nvPr/>
        </p:nvSpPr>
        <p:spPr bwMode="auto">
          <a:xfrm>
            <a:off x="10914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3</a:t>
            </a:r>
          </a:p>
        </p:txBody>
      </p:sp>
      <p:sp>
        <p:nvSpPr>
          <p:cNvPr id="34" name="Text Box 4"/>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Police dogs are trying to prevent a boat theft.</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Calibri Light"/>
              </a:rPr>
              <a:t>The girl fell into the water because the dogs were chasing a cat.</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girl tries to save the cat from drifting away.</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girl jumped into the water to escape the dogs.</a:t>
            </a:r>
          </a:p>
        </p:txBody>
      </p:sp>
      <p:pic>
        <p:nvPicPr>
          <p:cNvPr id="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577" y="2112264"/>
            <a:ext cx="312836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0" descr="Boot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0150" y="2112264"/>
            <a:ext cx="269989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763" y="2112263"/>
            <a:ext cx="229171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hape Penutup"/>
          <p:cNvSpPr/>
          <p:nvPr/>
        </p:nvSpPr>
        <p:spPr bwMode="gray">
          <a:xfrm>
            <a:off x="1375571"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Shape Penutup"/>
          <p:cNvSpPr/>
          <p:nvPr/>
        </p:nvSpPr>
        <p:spPr bwMode="gray">
          <a:xfrm>
            <a:off x="3600226" y="2100071"/>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6" name="Shape Penutup"/>
          <p:cNvSpPr/>
          <p:nvPr/>
        </p:nvSpPr>
        <p:spPr bwMode="gray">
          <a:xfrm>
            <a:off x="1375571" y="2100071"/>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7" name="Shape Penutup"/>
          <p:cNvSpPr/>
          <p:nvPr/>
        </p:nvSpPr>
        <p:spPr bwMode="gray">
          <a:xfrm>
            <a:off x="1375571" y="4319015"/>
            <a:ext cx="2316095"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8" name="Shape Penutup"/>
          <p:cNvSpPr/>
          <p:nvPr/>
        </p:nvSpPr>
        <p:spPr bwMode="gray">
          <a:xfrm>
            <a:off x="450438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9" name="Shape Penutup"/>
          <p:cNvSpPr/>
          <p:nvPr/>
        </p:nvSpPr>
        <p:spPr bwMode="gray">
          <a:xfrm>
            <a:off x="75656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4504385" y="2100072"/>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504385" y="4319016"/>
            <a:ext cx="315274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8507957"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11140794"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8507957" y="2100072"/>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8507957" y="4319016"/>
            <a:ext cx="272427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57</a:t>
            </a:fld>
            <a:endParaRPr lang="de-DE"/>
          </a:p>
        </p:txBody>
      </p:sp>
      <p:pic>
        <p:nvPicPr>
          <p:cNvPr id="8" name="Picture 11" descr="Tisch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6968"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Penutup"/>
          <p:cNvSpPr/>
          <p:nvPr/>
        </p:nvSpPr>
        <p:spPr bwMode="gray">
          <a:xfrm>
            <a:off x="477477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0" name="Shape Penutup"/>
          <p:cNvSpPr/>
          <p:nvPr/>
        </p:nvSpPr>
        <p:spPr bwMode="gray">
          <a:xfrm>
            <a:off x="729530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Shape Penutup"/>
          <p:cNvSpPr/>
          <p:nvPr/>
        </p:nvSpPr>
        <p:spPr bwMode="gray">
          <a:xfrm>
            <a:off x="4774776"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2" name="Shape Penutup"/>
          <p:cNvSpPr/>
          <p:nvPr/>
        </p:nvSpPr>
        <p:spPr bwMode="gray">
          <a:xfrm>
            <a:off x="4774776"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6"/>
          <p:cNvSpPr txBox="1">
            <a:spLocks noChangeArrowheads="1"/>
          </p:cNvSpPr>
          <p:nvPr/>
        </p:nvSpPr>
        <p:spPr bwMode="auto">
          <a:xfrm>
            <a:off x="70786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4"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helps a drunk man.</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Two old friends meet on the street.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58</a:t>
            </a:fld>
            <a:endParaRPr lang="de-DE"/>
          </a:p>
        </p:txBody>
      </p:sp>
      <p:pic>
        <p:nvPicPr>
          <p:cNvPr id="10" name="Picture 7" descr="Tisch_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3461"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isch_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7960"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Penutup"/>
          <p:cNvSpPr/>
          <p:nvPr/>
        </p:nvSpPr>
        <p:spPr bwMode="gray">
          <a:xfrm>
            <a:off x="286126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5544312"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2861269" y="2100072"/>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2861269" y="4319016"/>
            <a:ext cx="2774483"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65257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04629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6525768" y="2100072"/>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5768" y="4319016"/>
            <a:ext cx="2611966"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40"/>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1" name="Caption_41"/>
          <p:cNvSpPr txBox="1">
            <a:spLocks noChangeArrowheads="1"/>
          </p:cNvSpPr>
          <p:nvPr/>
        </p:nvSpPr>
        <p:spPr bwMode="auto">
          <a:xfrm>
            <a:off x="88185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2"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helps a drunk man.</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Two old friends meet on the street.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59</a:t>
            </a:fld>
            <a:endParaRPr lang="de-DE"/>
          </a:p>
        </p:txBody>
      </p:sp>
      <p:pic>
        <p:nvPicPr>
          <p:cNvPr id="12" name="Picture 13"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Ti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Caption_52"/>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8" name="Caption_53"/>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9" name="Caption_54"/>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0"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helps a drunk man.</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CA" altLang="de-DE" sz="2000" b="0">
                <a:solidFill>
                  <a:srgbClr val="333333"/>
                </a:solidFill>
                <a:latin typeface="Calibri Light"/>
              </a:rPr>
              <a:t>Two old friends meet on the street.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60</a:t>
            </a:fld>
            <a:endParaRPr lang="de-DE"/>
          </a:p>
        </p:txBody>
      </p:sp>
      <p:pic>
        <p:nvPicPr>
          <p:cNvPr id="11" name="Picture 11" descr="Tisch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477" y="2112264"/>
            <a:ext cx="282583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Tisch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5710" y="2112264"/>
            <a:ext cx="275009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Tisch_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0209" y="2112264"/>
            <a:ext cx="258758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hape Penutup"/>
          <p:cNvSpPr/>
          <p:nvPr/>
        </p:nvSpPr>
        <p:spPr bwMode="gray">
          <a:xfrm>
            <a:off x="953285" y="2100072"/>
            <a:ext cx="118872"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371206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953285" y="2100072"/>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953285" y="4319016"/>
            <a:ext cx="2850218"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469351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7376561"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693518" y="2100072"/>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4693518" y="4319016"/>
            <a:ext cx="2774484"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8358017"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10878545"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358017" y="2100072"/>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8358017" y="4319016"/>
            <a:ext cx="261196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53"/>
          <p:cNvSpPr txBox="1">
            <a:spLocks noChangeArrowheads="1"/>
          </p:cNvSpPr>
          <p:nvPr/>
        </p:nvSpPr>
        <p:spPr bwMode="auto">
          <a:xfrm>
            <a:off x="34972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27" name="Caption_54"/>
          <p:cNvSpPr txBox="1">
            <a:spLocks noChangeArrowheads="1"/>
          </p:cNvSpPr>
          <p:nvPr/>
        </p:nvSpPr>
        <p:spPr bwMode="auto">
          <a:xfrm>
            <a:off x="715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28" name="Caption_55"/>
          <p:cNvSpPr txBox="1">
            <a:spLocks noChangeArrowheads="1"/>
          </p:cNvSpPr>
          <p:nvPr/>
        </p:nvSpPr>
        <p:spPr bwMode="auto">
          <a:xfrm>
            <a:off x="10660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9" name="Text Box 4"/>
          <p:cNvSpPr txBox="1">
            <a:spLocks noChangeArrowheads="1"/>
          </p:cNvSpPr>
          <p:nvPr/>
        </p:nvSpPr>
        <p:spPr bwMode="auto">
          <a:xfrm>
            <a:off x="408955" y="4846319"/>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saved the man from a robbery.</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The boy helps a drunk man.</a:t>
            </a:r>
          </a:p>
          <a:p>
            <a:pPr eaLnBrk="1" hangingPunct="1">
              <a:spcBef>
                <a:spcPts val="1200"/>
              </a:spcBef>
              <a:spcAft>
                <a:spcPts val="0"/>
              </a:spcAft>
              <a:buClr>
                <a:srgbClr val="004992"/>
              </a:buClr>
              <a:buFont typeface="WingDings"/>
              <a:buAutoNum type="arabicPeriod"/>
            </a:pPr>
            <a:r>
              <a:rPr lang="en-CA" altLang="de-DE" sz="2000" b="0" dirty="0">
                <a:solidFill>
                  <a:srgbClr val="004992"/>
                </a:solidFill>
                <a:latin typeface="Calibri Light"/>
              </a:rPr>
              <a:t>The boy accidentally hit the man with a table.</a:t>
            </a:r>
          </a:p>
          <a:p>
            <a:pPr eaLnBrk="1" hangingPunct="1">
              <a:spcBef>
                <a:spcPts val="1200"/>
              </a:spcBef>
              <a:spcAft>
                <a:spcPts val="0"/>
              </a:spcAft>
              <a:buClr>
                <a:srgbClr val="333333"/>
              </a:buClr>
              <a:buFont typeface="WingDings"/>
              <a:buAutoNum type="arabicPeriod"/>
            </a:pPr>
            <a:r>
              <a:rPr lang="en-CA" altLang="de-DE" sz="2000" b="0" dirty="0">
                <a:solidFill>
                  <a:srgbClr val="333333"/>
                </a:solidFill>
                <a:latin typeface="Calibri Light"/>
              </a:rPr>
              <a:t>Two old friends meet on the street.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How probable do you find each option?</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61</a:t>
            </a:fld>
            <a:endParaRPr lang="de-DE"/>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178"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hape Penutup"/>
          <p:cNvSpPr/>
          <p:nvPr/>
        </p:nvSpPr>
        <p:spPr bwMode="gray">
          <a:xfrm>
            <a:off x="4973986"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Shape Penutup"/>
          <p:cNvSpPr/>
          <p:nvPr/>
        </p:nvSpPr>
        <p:spPr bwMode="gray">
          <a:xfrm>
            <a:off x="7096093"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4" name="Shape Penutup"/>
          <p:cNvSpPr/>
          <p:nvPr/>
        </p:nvSpPr>
        <p:spPr bwMode="gray">
          <a:xfrm>
            <a:off x="4973986"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5" name="Shape Penutup"/>
          <p:cNvSpPr/>
          <p:nvPr/>
        </p:nvSpPr>
        <p:spPr bwMode="gray">
          <a:xfrm>
            <a:off x="4973986"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Caption_26"/>
          <p:cNvSpPr txBox="1">
            <a:spLocks noChangeArrowheads="1"/>
          </p:cNvSpPr>
          <p:nvPr/>
        </p:nvSpPr>
        <p:spPr bwMode="auto">
          <a:xfrm>
            <a:off x="68754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17"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with his mistress and hopes no one sees them.</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and the woman are stealing the </a:t>
            </a:r>
            <a:r>
              <a:rPr lang="en-US" altLang="de-DE" sz="2000" b="0">
                <a:solidFill>
                  <a:srgbClr val="333333"/>
                </a:solidFill>
                <a:latin typeface="Calibri Light"/>
              </a:rPr>
              <a:t>car.</a:t>
            </a:r>
            <a:endParaRPr lang="de-DE" altLang="de-DE" sz="2000" b="0" dirty="0">
              <a:solidFill>
                <a:srgbClr val="333333"/>
              </a:solidFill>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Has your judgement changed with the new picture?</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62</a:t>
            </a:fld>
            <a:endParaRPr lang="de-DE"/>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660"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082"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hape Penutup"/>
          <p:cNvSpPr/>
          <p:nvPr/>
        </p:nvSpPr>
        <p:spPr bwMode="gray">
          <a:xfrm>
            <a:off x="349646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6" name="Shape Penutup"/>
          <p:cNvSpPr/>
          <p:nvPr/>
        </p:nvSpPr>
        <p:spPr bwMode="gray">
          <a:xfrm>
            <a:off x="554554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7" name="Shape Penutup"/>
          <p:cNvSpPr/>
          <p:nvPr/>
        </p:nvSpPr>
        <p:spPr bwMode="gray">
          <a:xfrm>
            <a:off x="3496468"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Shape Penutup"/>
          <p:cNvSpPr/>
          <p:nvPr/>
        </p:nvSpPr>
        <p:spPr bwMode="gray">
          <a:xfrm>
            <a:off x="3496468"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652689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8648998"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6526890"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6526890"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35"/>
          <p:cNvSpPr txBox="1">
            <a:spLocks noChangeArrowheads="1"/>
          </p:cNvSpPr>
          <p:nvPr/>
        </p:nvSpPr>
        <p:spPr bwMode="auto">
          <a:xfrm>
            <a:off x="53260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2</a:t>
            </a:r>
          </a:p>
        </p:txBody>
      </p:sp>
      <p:sp>
        <p:nvSpPr>
          <p:cNvPr id="24" name="Caption_36"/>
          <p:cNvSpPr txBox="1">
            <a:spLocks noChangeArrowheads="1"/>
          </p:cNvSpPr>
          <p:nvPr/>
        </p:nvSpPr>
        <p:spPr bwMode="auto">
          <a:xfrm>
            <a:off x="84248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25"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with his mistress and hopes no one sees them.</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and the woman are stealing the </a:t>
            </a:r>
            <a:r>
              <a:rPr lang="en-US" altLang="de-DE" sz="2000" b="0">
                <a:solidFill>
                  <a:srgbClr val="333333"/>
                </a:solidFill>
                <a:latin typeface="Calibri Light"/>
              </a:rPr>
              <a:t>car.</a:t>
            </a:r>
            <a:endParaRPr lang="de-DE" altLang="de-DE" sz="2000" b="0" dirty="0">
              <a:solidFill>
                <a:srgbClr val="333333"/>
              </a:solidFill>
              <a:latin typeface="Calibri L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Please re-rate the probability!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63</a:t>
            </a:fld>
            <a:endParaRPr lang="de-DE"/>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1"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2"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3"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4"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with his mistress and hopes no one sees them.</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and the woman are stealing the </a:t>
            </a:r>
            <a:r>
              <a:rPr lang="en-US" altLang="de-DE" sz="2000" b="0">
                <a:solidFill>
                  <a:srgbClr val="333333"/>
                </a:solidFill>
                <a:latin typeface="Calibri Light"/>
              </a:rPr>
              <a:t>car.</a:t>
            </a:r>
            <a:endParaRPr lang="de-DE" altLang="de-DE" sz="2000" b="0" dirty="0">
              <a:solidFill>
                <a:srgbClr val="333333"/>
              </a:solidFill>
              <a:latin typeface="Calibri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64</a:t>
            </a:fld>
            <a:endParaRPr lang="de-DE"/>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012" y="2112264"/>
            <a:ext cx="23590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691" y="2112264"/>
            <a:ext cx="21161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3113" y="2112264"/>
            <a:ext cx="21891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hape Penutup"/>
          <p:cNvSpPr/>
          <p:nvPr/>
        </p:nvSpPr>
        <p:spPr bwMode="gray">
          <a:xfrm>
            <a:off x="173782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9" name="Shape Penutup"/>
          <p:cNvSpPr/>
          <p:nvPr/>
        </p:nvSpPr>
        <p:spPr bwMode="gray">
          <a:xfrm>
            <a:off x="402978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Shape Penutup"/>
          <p:cNvSpPr/>
          <p:nvPr/>
        </p:nvSpPr>
        <p:spPr bwMode="gray">
          <a:xfrm>
            <a:off x="1737820" y="2100072"/>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1" name="Shape Penutup"/>
          <p:cNvSpPr/>
          <p:nvPr/>
        </p:nvSpPr>
        <p:spPr bwMode="gray">
          <a:xfrm>
            <a:off x="1737820" y="4319016"/>
            <a:ext cx="2383409"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Shape Penutup"/>
          <p:cNvSpPr/>
          <p:nvPr/>
        </p:nvSpPr>
        <p:spPr bwMode="gray">
          <a:xfrm>
            <a:off x="5010499"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Shape Penutup"/>
          <p:cNvSpPr/>
          <p:nvPr/>
        </p:nvSpPr>
        <p:spPr bwMode="gray">
          <a:xfrm>
            <a:off x="7059580"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5010499" y="2100072"/>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5010499" y="4319016"/>
            <a:ext cx="2140521"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Shape Penutup"/>
          <p:cNvSpPr/>
          <p:nvPr/>
        </p:nvSpPr>
        <p:spPr bwMode="gray">
          <a:xfrm>
            <a:off x="8040921" y="2100072"/>
            <a:ext cx="91440"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7" name="Shape Penutup"/>
          <p:cNvSpPr/>
          <p:nvPr/>
        </p:nvSpPr>
        <p:spPr bwMode="gray">
          <a:xfrm>
            <a:off x="10163028" y="2100072"/>
            <a:ext cx="91441" cy="231038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8" name="Shape Penutup"/>
          <p:cNvSpPr/>
          <p:nvPr/>
        </p:nvSpPr>
        <p:spPr bwMode="gray">
          <a:xfrm>
            <a:off x="8040921" y="2100072"/>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9" name="Shape Penutup"/>
          <p:cNvSpPr/>
          <p:nvPr/>
        </p:nvSpPr>
        <p:spPr bwMode="gray">
          <a:xfrm>
            <a:off x="8040921" y="4319016"/>
            <a:ext cx="2213547" cy="9144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0" name="Caption_124931"/>
          <p:cNvSpPr txBox="1">
            <a:spLocks noChangeArrowheads="1"/>
          </p:cNvSpPr>
          <p:nvPr/>
        </p:nvSpPr>
        <p:spPr bwMode="auto">
          <a:xfrm>
            <a:off x="38147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dirty="0">
                <a:latin typeface="Calibri Light"/>
              </a:rPr>
              <a:t>1</a:t>
            </a:r>
          </a:p>
        </p:txBody>
      </p:sp>
      <p:sp>
        <p:nvSpPr>
          <p:cNvPr id="31" name="Caption_124932"/>
          <p:cNvSpPr txBox="1">
            <a:spLocks noChangeArrowheads="1"/>
          </p:cNvSpPr>
          <p:nvPr/>
        </p:nvSpPr>
        <p:spPr bwMode="auto">
          <a:xfrm>
            <a:off x="68373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2</a:t>
            </a:r>
          </a:p>
        </p:txBody>
      </p:sp>
      <p:sp>
        <p:nvSpPr>
          <p:cNvPr id="32" name="Caption_124933"/>
          <p:cNvSpPr txBox="1">
            <a:spLocks noChangeArrowheads="1"/>
          </p:cNvSpPr>
          <p:nvPr/>
        </p:nvSpPr>
        <p:spPr bwMode="auto">
          <a:xfrm>
            <a:off x="9936118" y="43688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1800">
                <a:latin typeface="Calibri Light"/>
              </a:rPr>
              <a:t>3</a:t>
            </a:r>
          </a:p>
        </p:txBody>
      </p:sp>
      <p:sp>
        <p:nvSpPr>
          <p:cNvPr id="33" name="Text Box 2"/>
          <p:cNvSpPr txBox="1">
            <a:spLocks noChangeArrowheads="1"/>
          </p:cNvSpPr>
          <p:nvPr/>
        </p:nvSpPr>
        <p:spPr bwMode="auto">
          <a:xfrm>
            <a:off x="408955" y="4846320"/>
            <a:ext cx="1137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oAutofit/>
          </a:bodyPr>
          <a:lstStyle>
            <a:lvl1pPr marL="342900" indent="-342900">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is watching a drive-in movie with his date.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in the car is with his mistress and hopes no one sees them.</a:t>
            </a:r>
          </a:p>
          <a:p>
            <a:pPr eaLnBrk="1" hangingPunct="1">
              <a:spcBef>
                <a:spcPts val="1200"/>
              </a:spcBef>
              <a:spcAft>
                <a:spcPts val="0"/>
              </a:spcAft>
              <a:buClr>
                <a:srgbClr val="004992"/>
              </a:buClr>
              <a:buFont typeface="WingDings"/>
              <a:buAutoNum type="arabicPeriod"/>
            </a:pPr>
            <a:r>
              <a:rPr lang="en-US" altLang="de-DE" sz="2000" b="0" dirty="0">
                <a:solidFill>
                  <a:srgbClr val="004992"/>
                </a:solidFill>
                <a:latin typeface="Calibri Light"/>
              </a:rPr>
              <a:t>The man in the car is taking a display dummy to his store.</a:t>
            </a:r>
          </a:p>
          <a:p>
            <a:pPr eaLnBrk="1" hangingPunct="1">
              <a:spcBef>
                <a:spcPts val="1200"/>
              </a:spcBef>
              <a:spcAft>
                <a:spcPts val="0"/>
              </a:spcAft>
              <a:buClr>
                <a:srgbClr val="333333"/>
              </a:buClr>
              <a:buFont typeface="WingDings"/>
              <a:buAutoNum type="arabicPeriod"/>
            </a:pPr>
            <a:r>
              <a:rPr lang="en-US" altLang="de-DE" sz="2000" b="0" dirty="0">
                <a:solidFill>
                  <a:srgbClr val="333333"/>
                </a:solidFill>
                <a:latin typeface="Calibri Light"/>
              </a:rPr>
              <a:t>The man and the woman are stealing the car.</a:t>
            </a:r>
            <a:endParaRPr lang="de-DE" altLang="de-DE" sz="2000" b="0" dirty="0">
              <a:solidFill>
                <a:srgbClr val="333333"/>
              </a:solidFill>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65</a:t>
            </a:fld>
            <a:endParaRPr 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lvl="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66</a:t>
            </a:fld>
            <a:endParaRPr lang="de-DE"/>
          </a:p>
        </p:txBody>
      </p:sp>
    </p:spTree>
    <p:extLst>
      <p:ext uri="{BB962C8B-B14F-4D97-AF65-F5344CB8AC3E}">
        <p14:creationId xmlns:p14="http://schemas.microsoft.com/office/powerpoint/2010/main" val="23803634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Transfer to everyday life</a:t>
            </a: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latin typeface="Calibri Light"/>
              </a:rPr>
              <a:t>Learning Objectives:</a:t>
            </a:r>
          </a:p>
          <a:p>
            <a:pPr marL="342900" lvl="0" indent="-342900" defTabSz="914400" fontAlgn="base">
              <a:buClr>
                <a:srgbClr val="333333"/>
              </a:buClr>
              <a:buFont typeface="WingDings"/>
              <a:buChar char=""/>
            </a:pPr>
            <a:r>
              <a:rPr lang="en-GB" altLang="de-DE" sz="2400" dirty="0">
                <a:solidFill>
                  <a:srgbClr val="333333"/>
                </a:solidFill>
                <a:latin typeface="Calibri Light"/>
                <a:cs typeface="Times New Roman" panose="02020603050405020304" pitchFamily="18" charset="0"/>
              </a:rPr>
              <a:t>Sometimes, events turn </a:t>
            </a:r>
            <a:r>
              <a:rPr lang="en-AU" altLang="de-DE" sz="2400" dirty="0">
                <a:solidFill>
                  <a:srgbClr val="333333"/>
                </a:solidFill>
                <a:latin typeface="Calibri Light"/>
                <a:cs typeface="Times New Roman" panose="02020603050405020304" pitchFamily="18" charset="0"/>
              </a:rPr>
              <a:t>out very differently than expected: Quick decisions often lead to wrong conclusions.</a:t>
            </a:r>
          </a:p>
          <a:p>
            <a:pPr marL="342900" lvl="0" indent="-342900" defTabSz="914400" fontAlgn="base">
              <a:buClr>
                <a:srgbClr val="333333"/>
              </a:buClr>
              <a:buFont typeface="WingDings"/>
              <a:buChar char=""/>
            </a:pPr>
            <a:r>
              <a:rPr lang="en-AU" altLang="de-DE" sz="2400" dirty="0">
                <a:solidFill>
                  <a:srgbClr val="333333"/>
                </a:solidFill>
                <a:latin typeface="Calibri Light"/>
                <a:cs typeface="Times New Roman" panose="02020603050405020304" pitchFamily="18" charset="0"/>
              </a:rPr>
              <a:t>You should always consider different interpretations/hypotheses and adjust your beliefs accordingly.</a:t>
            </a:r>
          </a:p>
          <a:p>
            <a:pPr marL="342900" lvl="0" indent="-342900" defTabSz="914400" fontAlgn="base">
              <a:buClr>
                <a:srgbClr val="333333"/>
              </a:buClr>
              <a:buFont typeface="WingDings"/>
              <a:buChar char=""/>
            </a:pPr>
            <a:r>
              <a:rPr lang="en-AU" altLang="de-DE" sz="2400" dirty="0">
                <a:solidFill>
                  <a:srgbClr val="333333"/>
                </a:solidFill>
                <a:latin typeface="Calibri Light"/>
              </a:rPr>
              <a:t>Seek as much information as possible to verify your judgement.</a:t>
            </a:r>
            <a:endParaRPr lang="en-US" sz="24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67</a:t>
            </a:fld>
            <a:endParaRPr lang="de-DE"/>
          </a:p>
        </p:txBody>
      </p:sp>
    </p:spTree>
    <p:extLst>
      <p:ext uri="{BB962C8B-B14F-4D97-AF65-F5344CB8AC3E}">
        <p14:creationId xmlns:p14="http://schemas.microsoft.com/office/powerpoint/2010/main" val="35861688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68</a:t>
            </a:fld>
            <a:endParaRPr 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dirty="0">
                <a:solidFill>
                  <a:srgbClr val="333333"/>
                </a:solidFill>
                <a:latin typeface="Calibri Light"/>
                <a:cs typeface="Times New Roman" panose="02020603050405020304" pitchFamily="18" charset="0"/>
              </a:rPr>
              <a:t>During psychosis, people may maintain false beliefs and ignore counterarguments. In some cases, this may have dramatic consequences.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Sven attacked his father. He was convinced that his father died long ago and that robots have taken possession of his body. </a:t>
            </a:r>
            <a:r>
              <a:rPr lang="en-GB" altLang="de-DE" sz="2000" dirty="0">
                <a:solidFill>
                  <a:srgbClr val="333333"/>
                </a:solidFill>
                <a:latin typeface="Calibri Light"/>
                <a:cs typeface="Times New Roman" panose="02020603050405020304" pitchFamily="18" charset="0"/>
              </a:rPr>
              <a:t>Even though his father was hurt by the attack and bled, providing evidence against his belief, Sven remained suspicious.</a:t>
            </a:r>
            <a:endParaRPr lang="de-DE" altLang="de-DE" sz="2000" dirty="0">
              <a:solidFill>
                <a:srgbClr val="333333"/>
              </a:solidFill>
              <a:latin typeface="Calibri Light"/>
              <a:cs typeface="Times New Roman" panose="02020603050405020304" pitchFamily="18" charset="0"/>
            </a:endParaRP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The father behaved in a peculiar way, not as nice as usual.</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People change when they grow older; maybe the father had his own problems or was overstrained with his son. Sven’s relatives could not convince him that everything was OK with his father.</a:t>
            </a: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69</a:t>
            </a:fld>
            <a:endParaRPr lang="de-DE"/>
          </a:p>
        </p:txBody>
      </p:sp>
    </p:spTree>
    <p:extLst>
      <p:ext uri="{BB962C8B-B14F-4D97-AF65-F5344CB8AC3E}">
        <p14:creationId xmlns:p14="http://schemas.microsoft.com/office/powerpoint/2010/main" val="11016447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p>
        </p:txBody>
      </p:sp>
      <p:sp>
        <p:nvSpPr>
          <p:cNvPr id="5" name="Content Placeholder 4"/>
          <p:cNvSpPr>
            <a:spLocks noGrp="1"/>
          </p:cNvSpPr>
          <p:nvPr>
            <p:ph idx="1"/>
          </p:nvPr>
        </p:nvSpPr>
        <p:spPr/>
        <p:txBody>
          <a:bodyPr/>
          <a:lstStyle/>
          <a:p>
            <a:pPr lvl="0" defTabSz="914400" fontAlgn="base"/>
            <a:r>
              <a:rPr lang="en-AU" altLang="de-DE" sz="2000">
                <a:solidFill>
                  <a:srgbClr val="333333"/>
                </a:solidFill>
                <a:latin typeface="Calibri Light"/>
                <a:cs typeface="Times New Roman" panose="02020603050405020304" pitchFamily="18" charset="0"/>
              </a:rPr>
              <a:t>During psychosis, people may maintain false beliefs and ignore counterarguments. </a:t>
            </a:r>
            <a:r>
              <a:rPr lang="en-AU" altLang="de-DE" sz="2000" dirty="0">
                <a:solidFill>
                  <a:srgbClr val="333333"/>
                </a:solidFill>
                <a:latin typeface="Calibri Light"/>
                <a:cs typeface="Times New Roman" panose="02020603050405020304" pitchFamily="18" charset="0"/>
              </a:rPr>
              <a:t>In some cases, this may have dramatic consequences.</a:t>
            </a:r>
          </a:p>
          <a:p>
            <a:pPr lvl="0" defTabSz="914400" fontAlgn="base"/>
            <a:r>
              <a:rPr lang="en-AU" altLang="de-DE" sz="2000" dirty="0">
                <a:solidFill>
                  <a:srgbClr val="004992"/>
                </a:solidFill>
                <a:latin typeface="Calibri Light"/>
                <a:cs typeface="Times New Roman" panose="02020603050405020304" pitchFamily="18" charset="0"/>
              </a:rPr>
              <a:t>Example: </a:t>
            </a:r>
            <a:r>
              <a:rPr lang="en-AU" altLang="de-DE" sz="2000" dirty="0">
                <a:solidFill>
                  <a:srgbClr val="333333"/>
                </a:solidFill>
                <a:latin typeface="Calibri Light"/>
                <a:cs typeface="Times New Roman" panose="02020603050405020304" pitchFamily="18" charset="0"/>
              </a:rPr>
              <a:t>Sven attacked his father. He was convinced that his father died long ago and that robots have taken possession of his body. </a:t>
            </a:r>
            <a:r>
              <a:rPr lang="en-GB" altLang="de-DE" sz="2000" dirty="0">
                <a:solidFill>
                  <a:srgbClr val="333333"/>
                </a:solidFill>
                <a:latin typeface="Calibri Light"/>
                <a:cs typeface="Times New Roman" panose="02020603050405020304" pitchFamily="18" charset="0"/>
              </a:rPr>
              <a:t>Even though his father was hurt by the attack and bled, providing evidence against his belief, Sven remained suspicious.</a:t>
            </a:r>
            <a:endParaRPr lang="de-DE" altLang="de-DE" sz="2000" dirty="0">
              <a:solidFill>
                <a:srgbClr val="333333"/>
              </a:solidFill>
              <a:latin typeface="Calibri Light"/>
              <a:cs typeface="Times New Roman" panose="02020603050405020304" pitchFamily="18" charset="0"/>
            </a:endParaRPr>
          </a:p>
          <a:p>
            <a:pPr lvl="0" defTabSz="914400" fontAlgn="base"/>
            <a:r>
              <a:rPr lang="en-AU" altLang="de-DE" sz="2000" dirty="0">
                <a:solidFill>
                  <a:srgbClr val="004992"/>
                </a:solidFill>
                <a:latin typeface="Calibri Light"/>
                <a:cs typeface="Times New Roman" panose="02020603050405020304" pitchFamily="18" charset="0"/>
              </a:rPr>
              <a:t>Background: </a:t>
            </a:r>
            <a:r>
              <a:rPr lang="en-AU" altLang="de-DE" sz="2000" dirty="0">
                <a:solidFill>
                  <a:srgbClr val="333333"/>
                </a:solidFill>
                <a:latin typeface="Calibri Light"/>
                <a:cs typeface="Times New Roman" panose="02020603050405020304" pitchFamily="18" charset="0"/>
              </a:rPr>
              <a:t>The father behaved in a peculiar way, not as nice as usual.</a:t>
            </a:r>
          </a:p>
          <a:p>
            <a:pPr lvl="0" defTabSz="914400" fontAlgn="base"/>
            <a:r>
              <a:rPr lang="en-AU" altLang="de-DE" sz="2000" dirty="0">
                <a:solidFill>
                  <a:srgbClr val="004992"/>
                </a:solidFill>
                <a:latin typeface="Calibri Light"/>
                <a:cs typeface="Times New Roman" panose="02020603050405020304" pitchFamily="18" charset="0"/>
              </a:rPr>
              <a:t>But: </a:t>
            </a:r>
            <a:r>
              <a:rPr lang="en-AU" altLang="de-DE" sz="2000" dirty="0">
                <a:solidFill>
                  <a:srgbClr val="333333"/>
                </a:solidFill>
                <a:latin typeface="Calibri Light"/>
                <a:cs typeface="Times New Roman" panose="02020603050405020304" pitchFamily="18" charset="0"/>
              </a:rPr>
              <a:t>People change when they grow older; maybe the father had his own problems or was overstrained with his son. Sven’s relatives could not convince him that everything was OK with his father.</a:t>
            </a:r>
          </a:p>
          <a:p>
            <a:pPr lvl="0" defTabSz="914400" fontAlgn="base"/>
            <a:r>
              <a:rPr lang="en-AU" altLang="de-DE" sz="2000" dirty="0">
                <a:solidFill>
                  <a:srgbClr val="333333"/>
                </a:solidFill>
                <a:latin typeface="Calibri Light"/>
              </a:rPr>
              <a:t>It is difficult to keep one’s cool when feeling threatened. So, be cautious about your judgements and ask people you trust for advice!</a:t>
            </a:r>
            <a:endParaRPr lang="en-US" sz="2000" dirty="0">
              <a:latin typeface="Calibri Light"/>
            </a:endParaRPr>
          </a:p>
        </p:txBody>
      </p:sp>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70</a:t>
            </a:fld>
            <a:endParaRPr lang="de-DE"/>
          </a:p>
        </p:txBody>
      </p:sp>
    </p:spTree>
    <p:extLst>
      <p:ext uri="{BB962C8B-B14F-4D97-AF65-F5344CB8AC3E}">
        <p14:creationId xmlns:p14="http://schemas.microsoft.com/office/powerpoint/2010/main" val="21374245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3ED56552-26DB-4E85-934E-4B31BBDE254C}" type="slidenum">
              <a:rPr lang="de-DE" smtClean="0"/>
              <a:pPr>
                <a:defRPr/>
              </a:pPr>
              <a:t>71</a:t>
            </a:fld>
            <a:endParaRPr 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Calibri Light"/>
                <a:ea typeface="ＭＳ Ｐゴシック" panose="020B0600070205080204" pitchFamily="34" charset="-128"/>
                <a:cs typeface="Verdana"/>
              </a:rPr>
              <a:t>www.uke.de/mct_app</a:t>
            </a:r>
            <a:endParaRPr lang="de-DE" b="0" dirty="0">
              <a:solidFill>
                <a:srgbClr val="333333"/>
              </a:solidFill>
              <a:latin typeface="Calibri Light"/>
              <a:ea typeface="ＭＳ Ｐゴシック" panose="020B0600070205080204" pitchFamily="34" charset="-128"/>
              <a:cs typeface="Verdan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6178083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t>Metacognitive Training 3 – Changing Beliefs</a:t>
            </a:r>
            <a:endParaRPr lang="de-DE"/>
          </a:p>
        </p:txBody>
      </p:sp>
      <p:sp>
        <p:nvSpPr>
          <p:cNvPr id="4" name="Slide Number Placeholder 3"/>
          <p:cNvSpPr>
            <a:spLocks noGrp="1"/>
          </p:cNvSpPr>
          <p:nvPr>
            <p:ph type="sldNum" sz="quarter" idx="12"/>
          </p:nvPr>
        </p:nvSpPr>
        <p:spPr/>
        <p:txBody>
          <a:bodyPr/>
          <a:lstStyle/>
          <a:p>
            <a:pPr>
              <a:defRPr/>
            </a:pPr>
            <a:fld id="{4006D024-EE3D-49EF-A5F8-2482DEB961F9}" type="slidenum">
              <a:rPr lang="de-DE" smtClean="0"/>
              <a:pPr>
                <a:defRPr/>
              </a:pPr>
              <a:t>72</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2802062505"/>
              </p:ext>
            </p:extLst>
          </p:nvPr>
        </p:nvGraphicFramePr>
        <p:xfrm>
          <a:off x="408954" y="2011680"/>
          <a:ext cx="11375999" cy="4328112"/>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24">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Jule Berlin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Sunset at the end of the world</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Sunset/Sonnenuntergang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fmc.nikon.d40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Flower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blossom/Gelbe Blüte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Aussiegall</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Pentas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Pink flowers/Pinkfarbene Blumen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Swami Stream</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Mumbai Flowers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Yellow and pink gerbara/Gelbe und pinkfarbene Gerbera</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 e3000</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ＭＳ Ｐゴシック" pitchFamily="34" charset="-128"/>
                        </a:rPr>
                        <a:t>I wanna be your dog</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Pug/Mops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moore fun</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Jellyfish</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Jelly fish/Qualle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Wesley Oostvogels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High Key Baby Portrait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CC</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Baby/Baby</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cs typeface="Times New Roman" pitchFamily="18" charset="0"/>
                        </a:rPr>
                        <a:t>Benny-Kristin Fischer</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Various picture sequences fire, chef, charity gala, criminal, boy, door, cowboy´s robbery, dogs, table, taxi, some motives are adapted from the Wechsler Intelligence Scale/Verschiedene Bildersequenzen Feuer, Koch, Wohltätigkeitsgala, Verbrecher, Junge, Tür, Überfall des Cowboys, Hunde, Tisch, Taxi, einige Motive sind angelehnt an Aufgaben des Wechsler 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274320">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Janne Hottenrott</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ＭＳ Ｐゴシック" pitchFamily="34" charset="-128"/>
                        </a:rPr>
                        <a:t>---</a:t>
                      </a: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altLang="de-DE" sz="1000" b="0" i="0" u="none" strike="noStrike" cap="none" normalizeH="0" baseline="0">
                          <a:ln>
                            <a:noFill/>
                          </a:ln>
                          <a:solidFill>
                            <a:srgbClr val="333333"/>
                          </a:solidFill>
                          <a:effectLst/>
                          <a:latin typeface="Calibri Light"/>
                          <a:ea typeface="ＭＳ Ｐゴシック" pitchFamily="34" charset="-128"/>
                        </a:rPr>
                        <a:t>Produced for the MCT/Anfertigung für das MKT; © Arbeitsgruppe Neuropsychologie</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defRPr sz="2800">
                          <a:solidFill>
                            <a:schemeClr val="tx1"/>
                          </a:solidFill>
                          <a:latin typeface="Verdana" pitchFamily="34" charset="0"/>
                          <a:ea typeface="ＭＳ Ｐゴシック" pitchFamily="34" charset="-128"/>
                        </a:defRPr>
                      </a:lvl1pPr>
                      <a:lvl2pPr marL="742950" indent="-285750" eaLnBrk="0" hangingPunct="0">
                        <a:spcBef>
                          <a:spcPct val="20000"/>
                        </a:spcBef>
                        <a:buClr>
                          <a:srgbClr val="006699"/>
                        </a:buClr>
                        <a:defRPr sz="2400">
                          <a:solidFill>
                            <a:schemeClr val="tx1"/>
                          </a:solidFill>
                          <a:latin typeface="Verdana" pitchFamily="34" charset="0"/>
                          <a:ea typeface="ＭＳ Ｐゴシック" pitchFamily="34" charset="-128"/>
                        </a:defRPr>
                      </a:lvl2pPr>
                      <a:lvl3pPr marL="1143000" indent="-228600" eaLnBrk="0" hangingPunct="0">
                        <a:spcBef>
                          <a:spcPct val="20000"/>
                        </a:spcBef>
                        <a:buClr>
                          <a:srgbClr val="006699"/>
                        </a:buClr>
                        <a:defRPr sz="2000">
                          <a:solidFill>
                            <a:schemeClr val="tx1"/>
                          </a:solidFill>
                          <a:latin typeface="Verdana" pitchFamily="34" charset="0"/>
                          <a:ea typeface="ＭＳ Ｐゴシック" pitchFamily="34" charset="-128"/>
                        </a:defRPr>
                      </a:lvl3pPr>
                      <a:lvl4pPr marL="1600200" indent="-228600" eaLnBrk="0" hangingPunct="0">
                        <a:spcBef>
                          <a:spcPct val="20000"/>
                        </a:spcBef>
                        <a:buClr>
                          <a:srgbClr val="006699"/>
                        </a:buClr>
                        <a:defRPr>
                          <a:solidFill>
                            <a:schemeClr val="tx1"/>
                          </a:solidFill>
                          <a:latin typeface="Verdana" pitchFamily="34" charset="0"/>
                          <a:ea typeface="ＭＳ Ｐゴシック" pitchFamily="34" charset="-128"/>
                        </a:defRPr>
                      </a:lvl4pPr>
                      <a:lvl5pPr marL="2057400" indent="-228600" eaLnBrk="0" hangingPunct="0">
                        <a:spcBef>
                          <a:spcPct val="20000"/>
                        </a:spcBef>
                        <a:buClr>
                          <a:srgbClr val="006699"/>
                        </a:buClr>
                        <a:defRPr>
                          <a:solidFill>
                            <a:schemeClr val="tx1"/>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006699"/>
                        </a:buClr>
                        <a:defRPr>
                          <a:solidFill>
                            <a:schemeClr val="tx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Picrture</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sequence parking space is adapted from the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Wechser</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Intelligence Scale/</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Bildersequenz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Parkplatz</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Motiv</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ist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angelehnt</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an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Aufgaben</a:t>
                      </a:r>
                      <a:r>
                        <a:rPr kumimoji="0" lang="en-GB" altLang="de-DE" sz="1000" b="0" i="0" u="none" strike="noStrike" cap="none" normalizeH="0" baseline="0" dirty="0">
                          <a:ln>
                            <a:noFill/>
                          </a:ln>
                          <a:solidFill>
                            <a:srgbClr val="333333"/>
                          </a:solidFill>
                          <a:effectLst/>
                          <a:latin typeface="Calibri Light"/>
                          <a:ea typeface="ＭＳ Ｐゴシック" pitchFamily="34" charset="-128"/>
                        </a:rPr>
                        <a:t> des Wechsler </a:t>
                      </a:r>
                      <a:r>
                        <a:rPr kumimoji="0" lang="en-GB" altLang="de-DE" sz="1000" b="0" i="0" u="none" strike="noStrike" cap="none" normalizeH="0" baseline="0" dirty="0" err="1">
                          <a:ln>
                            <a:noFill/>
                          </a:ln>
                          <a:solidFill>
                            <a:srgbClr val="333333"/>
                          </a:solidFill>
                          <a:effectLst/>
                          <a:latin typeface="Calibri Light"/>
                          <a:ea typeface="ＭＳ Ｐゴシック" pitchFamily="34" charset="-128"/>
                        </a:rPr>
                        <a:t>Intelligenztests</a:t>
                      </a:r>
                      <a:endParaRPr kumimoji="0" lang="en-GB" alt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marT="45712" marB="4571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mj-lt"/>
              </a:rPr>
              <a:t>A full list can be obtained via </a:t>
            </a:r>
            <a:r>
              <a:rPr lang="de-DE" altLang="de-DE" sz="1200" b="0" u="sng" dirty="0">
                <a:solidFill>
                  <a:srgbClr val="333333"/>
                </a:solidFill>
                <a:latin typeface="+mj-lt"/>
              </a:rPr>
              <a:t>www.uke.de/mct</a:t>
            </a:r>
            <a:r>
              <a:rPr lang="de-DE" altLang="de-DE" sz="1200" b="0" dirty="0">
                <a:solidFill>
                  <a:srgbClr val="333333"/>
                </a:solidFill>
                <a:latin typeface="+mj-lt"/>
              </a:rPr>
              <a:t>. </a:t>
            </a:r>
            <a:r>
              <a:rPr lang="en-GB" altLang="de-DE" sz="1200" b="0" dirty="0">
                <a:solidFill>
                  <a:srgbClr val="333333"/>
                </a:solidFill>
                <a:latin typeface="+mj-lt"/>
              </a:rPr>
              <a:t>If we have involuntarily breached copyright, please</a:t>
            </a:r>
            <a:r>
              <a:rPr lang="de-DE" altLang="de-DE" sz="1200" b="0" dirty="0">
                <a:solidFill>
                  <a:srgbClr val="333333"/>
                </a:solidFill>
                <a:latin typeface="+mj-lt"/>
              </a:rPr>
              <a:t> accept our apologies. In this case, we kindly ask creators for their</a:t>
            </a:r>
            <a:r>
              <a:rPr lang="en-GB" altLang="de-DE" sz="1200" b="0" dirty="0">
                <a:solidFill>
                  <a:srgbClr val="333333"/>
                </a:solidFill>
                <a:latin typeface="+mj-lt"/>
              </a:rPr>
              <a:t> permission to use their work under </a:t>
            </a:r>
            <a:r>
              <a:rPr lang="en-GB" altLang="de-DE" sz="1200" b="0">
                <a:solidFill>
                  <a:srgbClr val="333333"/>
                </a:solidFill>
                <a:latin typeface="+mj-lt"/>
              </a:rPr>
              <a:t>the “fair use” </a:t>
            </a:r>
            <a:r>
              <a:rPr lang="en-GB" altLang="de-DE" sz="1200" b="0" dirty="0">
                <a:solidFill>
                  <a:srgbClr val="333333"/>
                </a:solidFill>
                <a:latin typeface="+mj-lt"/>
              </a:rPr>
              <a:t>policy.</a:t>
            </a:r>
            <a:br>
              <a:rPr lang="de-DE" altLang="de-DE" sz="1200" b="0" dirty="0">
                <a:solidFill>
                  <a:srgbClr val="333333"/>
                </a:solidFill>
                <a:latin typeface="+mj-lt"/>
              </a:rPr>
            </a:br>
            <a:r>
              <a:rPr lang="de-DE" altLang="de-DE" sz="1200" b="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mj-lt"/>
              </a:rPr>
              <a:t>www.uke.de/mkt</a:t>
            </a:r>
            <a:r>
              <a:rPr lang="de-DE" altLang="de-DE" sz="1200" b="0" dirty="0">
                <a:solidFill>
                  <a:srgbClr val="333333"/>
                </a:solidFill>
                <a:latin typeface="+mj-l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5209</Words>
  <Application>Microsoft Office PowerPoint</Application>
  <PresentationFormat>Benutzerdefiniert</PresentationFormat>
  <Paragraphs>711</Paragraphs>
  <Slides>72</Slides>
  <Notes>72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72</vt:i4>
      </vt:variant>
    </vt:vector>
  </HeadingPairs>
  <TitlesOfParts>
    <vt:vector size="80" baseType="lpstr">
      <vt:lpstr>Arial</vt:lpstr>
      <vt:lpstr>Calibri</vt:lpstr>
      <vt:lpstr>Calibri Light</vt:lpstr>
      <vt:lpstr>Symbol</vt:lpstr>
      <vt:lpstr>Verdana</vt:lpstr>
      <vt:lpstr>WingDings</vt:lpstr>
      <vt:lpstr>WingDings</vt:lpstr>
      <vt:lpstr>UKE_PPT-Vorlage_16zu9</vt:lpstr>
      <vt:lpstr>MCT 3 A – Changing Beliefs</vt:lpstr>
      <vt:lpstr>Changing Beliefs</vt:lpstr>
      <vt:lpstr>Changing Beliefs</vt:lpstr>
      <vt:lpstr>Changing Beliefs</vt:lpstr>
      <vt:lpstr>When predictions don't come true</vt:lpstr>
      <vt:lpstr>When predictions don't come true</vt:lpstr>
      <vt:lpstr>Inflexibility “in action” (“tunnel vision”)</vt:lpstr>
      <vt:lpstr>Inflexibility “in action” (“tunnel vision”)</vt:lpstr>
      <vt:lpstr>Inflexibility “in action” (“tunnel vision”)</vt:lpstr>
      <vt:lpstr>Inflexibility “in action” (“tunnel vision”)</vt:lpstr>
      <vt:lpstr>Why are we doing this?</vt:lpstr>
      <vt:lpstr>How rigidly held beliefs promote misinterpretation during psychosis – examples</vt:lpstr>
      <vt:lpstr>The three pictures below belong to a certain category. What is the category?</vt:lpstr>
      <vt:lpstr>Category: living beings!</vt:lpstr>
      <vt:lpstr>Exercise</vt:lpstr>
      <vt:lpstr>Exercise</vt:lpstr>
      <vt:lpstr>Exercise</vt:lpstr>
      <vt:lpstr>Exercise</vt:lpstr>
      <vt:lpstr>What might have happened?</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PowerPoint-Präsentation</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optional: Video Clip</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How probable do you find each option?</vt:lpstr>
      <vt:lpstr>Has your judgement changed with the new picture?</vt:lpstr>
      <vt:lpstr>Please re-rate the probability!</vt:lpstr>
      <vt:lpstr>PowerPoint-Präsentation</vt:lpstr>
      <vt:lpstr>Transfer to everyday life</vt:lpstr>
      <vt:lpstr>Transfer to everyday life</vt:lpstr>
      <vt:lpstr>Transfer to everyday life</vt:lpstr>
      <vt:lpstr>What does this have to do with psychosis?</vt:lpstr>
      <vt:lpstr>What does this have to do with psychosis?</vt:lpstr>
      <vt:lpstr>What does this have to do with psychosis?</vt:lpstr>
      <vt:lpstr>Thank you for your attention!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288</cp:revision>
  <dcterms:created xsi:type="dcterms:W3CDTF">2004-06-30T16:15:23Z</dcterms:created>
  <dcterms:modified xsi:type="dcterms:W3CDTF">2021-12-21T10:45:02Z</dcterms:modified>
</cp:coreProperties>
</file>