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0"/>
  </p:notesMasterIdLst>
  <p:handoutMasterIdLst>
    <p:handoutMasterId r:id="rId91"/>
  </p:handoutMasterIdLst>
  <p:sldIdLst>
    <p:sldId id="949" r:id="rId2"/>
    <p:sldId id="914" r:id="rId3"/>
    <p:sldId id="932" r:id="rId4"/>
    <p:sldId id="929" r:id="rId5"/>
    <p:sldId id="930" r:id="rId6"/>
    <p:sldId id="931" r:id="rId7"/>
    <p:sldId id="847" r:id="rId8"/>
    <p:sldId id="851" r:id="rId9"/>
    <p:sldId id="950" r:id="rId10"/>
    <p:sldId id="951" r:id="rId11"/>
    <p:sldId id="952" r:id="rId12"/>
    <p:sldId id="446" r:id="rId13"/>
    <p:sldId id="901" r:id="rId14"/>
    <p:sldId id="902" r:id="rId15"/>
    <p:sldId id="903" r:id="rId16"/>
    <p:sldId id="904" r:id="rId17"/>
    <p:sldId id="905" r:id="rId18"/>
    <p:sldId id="908" r:id="rId19"/>
    <p:sldId id="933" r:id="rId20"/>
    <p:sldId id="934" r:id="rId21"/>
    <p:sldId id="793" r:id="rId22"/>
    <p:sldId id="794" r:id="rId23"/>
    <p:sldId id="795" r:id="rId24"/>
    <p:sldId id="796" r:id="rId25"/>
    <p:sldId id="797" r:id="rId26"/>
    <p:sldId id="798" r:id="rId27"/>
    <p:sldId id="871" r:id="rId28"/>
    <p:sldId id="935" r:id="rId29"/>
    <p:sldId id="936" r:id="rId30"/>
    <p:sldId id="872" r:id="rId31"/>
    <p:sldId id="896" r:id="rId32"/>
    <p:sldId id="937" r:id="rId33"/>
    <p:sldId id="938" r:id="rId34"/>
    <p:sldId id="803" r:id="rId35"/>
    <p:sldId id="939" r:id="rId36"/>
    <p:sldId id="940" r:id="rId37"/>
    <p:sldId id="941" r:id="rId38"/>
    <p:sldId id="746" r:id="rId39"/>
    <p:sldId id="942" r:id="rId40"/>
    <p:sldId id="943" r:id="rId41"/>
    <p:sldId id="884" r:id="rId42"/>
    <p:sldId id="857" r:id="rId43"/>
    <p:sldId id="944" r:id="rId44"/>
    <p:sldId id="818" r:id="rId45"/>
    <p:sldId id="819" r:id="rId46"/>
    <p:sldId id="820" r:id="rId47"/>
    <p:sldId id="821" r:id="rId48"/>
    <p:sldId id="822" r:id="rId49"/>
    <p:sldId id="823" r:id="rId50"/>
    <p:sldId id="924" r:id="rId51"/>
    <p:sldId id="844" r:id="rId52"/>
    <p:sldId id="845" r:id="rId53"/>
    <p:sldId id="846" r:id="rId54"/>
    <p:sldId id="804" r:id="rId55"/>
    <p:sldId id="807" r:id="rId56"/>
    <p:sldId id="805" r:id="rId57"/>
    <p:sldId id="806" r:id="rId58"/>
    <p:sldId id="808" r:id="rId59"/>
    <p:sldId id="811" r:id="rId60"/>
    <p:sldId id="809" r:id="rId61"/>
    <p:sldId id="810" r:id="rId62"/>
    <p:sldId id="815" r:id="rId63"/>
    <p:sldId id="816" r:id="rId64"/>
    <p:sldId id="817" r:id="rId65"/>
    <p:sldId id="827" r:id="rId66"/>
    <p:sldId id="828" r:id="rId67"/>
    <p:sldId id="829" r:id="rId68"/>
    <p:sldId id="830" r:id="rId69"/>
    <p:sldId id="836" r:id="rId70"/>
    <p:sldId id="831" r:id="rId71"/>
    <p:sldId id="832" r:id="rId72"/>
    <p:sldId id="833" r:id="rId73"/>
    <p:sldId id="837" r:id="rId74"/>
    <p:sldId id="834" r:id="rId75"/>
    <p:sldId id="835" r:id="rId76"/>
    <p:sldId id="790" r:id="rId77"/>
    <p:sldId id="945" r:id="rId78"/>
    <p:sldId id="946" r:id="rId79"/>
    <p:sldId id="792" r:id="rId80"/>
    <p:sldId id="947" r:id="rId81"/>
    <p:sldId id="948" r:id="rId82"/>
    <p:sldId id="925" r:id="rId83"/>
    <p:sldId id="897" r:id="rId84"/>
    <p:sldId id="916" r:id="rId85"/>
    <p:sldId id="917" r:id="rId86"/>
    <p:sldId id="918" r:id="rId87"/>
    <p:sldId id="919" r:id="rId88"/>
    <p:sldId id="920" r:id="rId89"/>
  </p:sldIdLst>
  <p:sldSz cx="12195175" cy="6858000"/>
  <p:notesSz cx="6797675" cy="9926638"/>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61" autoAdjust="0"/>
    <p:restoredTop sz="94660"/>
  </p:normalViewPr>
  <p:slideViewPr>
    <p:cSldViewPr>
      <p:cViewPr varScale="1">
        <p:scale>
          <a:sx n="67" d="100"/>
          <a:sy n="67" d="100"/>
        </p:scale>
        <p:origin x="820" y="52"/>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a:noFill/>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a:noFill/>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a:noFill/>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a:noFill/>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pPr>
              <a:defRPr/>
            </a:pPr>
            <a:fld id="{D91F1D96-8986-466D-A67D-955319F45894}" type="slidenum">
              <a:rPr lang="en-GB" altLang="de-DE"/>
              <a:pPr>
                <a:defRPr/>
              </a:pPr>
              <a:t>‹Nr.›</a:t>
            </a:fld>
            <a:endParaRPr lang="en-GB" altLang="de-DE"/>
          </a:p>
        </p:txBody>
      </p:sp>
    </p:spTree>
    <p:extLst>
      <p:ext uri="{BB962C8B-B14F-4D97-AF65-F5344CB8AC3E}">
        <p14:creationId xmlns:p14="http://schemas.microsoft.com/office/powerpoint/2010/main" val="3981408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a:noFill/>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a:noFill/>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a:noFill/>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a:noFill/>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pPr>
              <a:defRPr/>
            </a:pPr>
            <a:fld id="{1FBB751A-00D7-434A-BC66-5175A985D894}" type="slidenum">
              <a:rPr lang="en-US" altLang="de-DE"/>
              <a:pPr>
                <a:defRPr/>
              </a:pPr>
              <a:t>‹Nr.›</a:t>
            </a:fld>
            <a:endParaRPr lang="en-US" altLang="de-DE"/>
          </a:p>
        </p:txBody>
      </p:sp>
    </p:spTree>
    <p:extLst>
      <p:ext uri="{BB962C8B-B14F-4D97-AF65-F5344CB8AC3E}">
        <p14:creationId xmlns:p14="http://schemas.microsoft.com/office/powerpoint/2010/main" val="645692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8741D-1F7A-41C1-87FE-2E0981FD1AC2}"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05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8741D-1F7A-41C1-87FE-2E0981FD1AC2}"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05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8741D-1F7A-41C1-87FE-2E0981FD1AC2}"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05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8741D-1F7A-41C1-87FE-2E0981FD1AC2}"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0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8741D-1F7A-41C1-87FE-2E0981FD1AC2}"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05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EF1BA-28DB-413E-A8DA-121C0B5E9D20}"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90488" y="744538"/>
            <a:ext cx="6618287" cy="3722687"/>
          </a:xfrm>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188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79E5FC-9E40-4E1A-AFF6-091F54F03998}" type="slidenum">
              <a:rPr lang="en-US" altLang="de-DE" sz="1300" smtClean="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90488" y="744538"/>
            <a:ext cx="6618287"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864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79E5FC-9E40-4E1A-AFF6-091F54F03998}" type="slidenum">
              <a:rPr lang="en-US" altLang="de-DE" sz="1300" smtClean="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90488" y="744538"/>
            <a:ext cx="6618287"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864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79E5FC-9E40-4E1A-AFF6-091F54F03998}" type="slidenum">
              <a:rPr lang="en-US" altLang="de-DE" sz="1300" smtClean="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90488" y="744538"/>
            <a:ext cx="6618287"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864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79E5FC-9E40-4E1A-AFF6-091F54F03998}" type="slidenum">
              <a:rPr lang="en-US" altLang="de-DE" sz="1300" smtClean="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90488" y="744538"/>
            <a:ext cx="6618287"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864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79CAA-9726-4C8A-B562-47475959DA63}" type="slidenum">
              <a:rPr lang="en-US" altLang="de-DE" sz="1300" smtClean="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90488" y="744538"/>
            <a:ext cx="6618287" cy="3722687"/>
          </a:xfrm>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414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AF7D46-96E5-4C05-8323-0D17A60419FA}" type="slidenum">
              <a:rPr lang="en-US" altLang="de-DE" sz="1300" smtClean="0"/>
              <a:pPr>
                <a:spcBef>
                  <a:spcPct val="0"/>
                </a:spcBef>
              </a:pPr>
              <a:t>13</a:t>
            </a:fld>
            <a:endParaRPr lang="en-US" altLang="de-DE" sz="1300"/>
          </a:p>
        </p:txBody>
      </p:sp>
      <p:sp>
        <p:nvSpPr>
          <p:cNvPr id="2969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D568D2-FAD3-466F-8541-8FFE4EC1FD5C}" type="slidenum">
              <a:rPr lang="de-DE" altLang="de-DE"/>
              <a:pPr algn="r" eaLnBrk="1" hangingPunct="1">
                <a:spcBef>
                  <a:spcPct val="0"/>
                </a:spcBef>
              </a:pPr>
              <a:t>13</a:t>
            </a:fld>
            <a:endParaRPr lang="de-DE" altLang="de-DE"/>
          </a:p>
        </p:txBody>
      </p:sp>
      <p:sp>
        <p:nvSpPr>
          <p:cNvPr id="29700" name="Rectangle 2"/>
          <p:cNvSpPr>
            <a:spLocks noGrp="1" noRot="1" noChangeAspect="1" noChangeArrowheads="1" noTextEdit="1"/>
          </p:cNvSpPr>
          <p:nvPr>
            <p:ph type="sldImg"/>
          </p:nvPr>
        </p:nvSpPr>
        <p:spPr>
          <a:xfrm>
            <a:off x="90488" y="744538"/>
            <a:ext cx="6616700" cy="3722687"/>
          </a:xfrm>
          <a:ln/>
        </p:spPr>
      </p:sp>
      <p:sp>
        <p:nvSpPr>
          <p:cNvPr id="2970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69872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26F4B0-E775-4361-865B-3BBF651B1F91}" type="slidenum">
              <a:rPr lang="en-US" altLang="de-DE" sz="1300" smtClean="0"/>
              <a:pPr>
                <a:spcBef>
                  <a:spcPct val="0"/>
                </a:spcBef>
              </a:pPr>
              <a:t>14</a:t>
            </a:fld>
            <a:endParaRPr lang="en-US" altLang="de-DE" sz="1300"/>
          </a:p>
        </p:txBody>
      </p:sp>
      <p:sp>
        <p:nvSpPr>
          <p:cNvPr id="3174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40E6F76-ACFA-4CF1-955A-9EA46930CD50}" type="slidenum">
              <a:rPr lang="de-DE" altLang="de-DE"/>
              <a:pPr algn="r" eaLnBrk="1" hangingPunct="1">
                <a:spcBef>
                  <a:spcPct val="0"/>
                </a:spcBef>
              </a:pPr>
              <a:t>14</a:t>
            </a:fld>
            <a:endParaRPr lang="de-DE" altLang="de-DE"/>
          </a:p>
        </p:txBody>
      </p:sp>
      <p:sp>
        <p:nvSpPr>
          <p:cNvPr id="31748" name="Rectangle 2"/>
          <p:cNvSpPr>
            <a:spLocks noGrp="1" noRot="1" noChangeAspect="1" noChangeArrowheads="1" noTextEdit="1"/>
          </p:cNvSpPr>
          <p:nvPr>
            <p:ph type="sldImg"/>
          </p:nvPr>
        </p:nvSpPr>
        <p:spPr>
          <a:xfrm>
            <a:off x="90488" y="744538"/>
            <a:ext cx="6616700" cy="3722687"/>
          </a:xfrm>
          <a:ln/>
        </p:spPr>
      </p:sp>
      <p:sp>
        <p:nvSpPr>
          <p:cNvPr id="3174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2923858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1D1023-E7EE-4FDC-BB86-7F01C1BE71EB}" type="slidenum">
              <a:rPr lang="en-US" altLang="de-DE" sz="1300" smtClean="0"/>
              <a:pPr>
                <a:spcBef>
                  <a:spcPct val="0"/>
                </a:spcBef>
              </a:pPr>
              <a:t>15</a:t>
            </a:fld>
            <a:endParaRPr lang="en-US" altLang="de-DE" sz="1300"/>
          </a:p>
        </p:txBody>
      </p:sp>
      <p:sp>
        <p:nvSpPr>
          <p:cNvPr id="3379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053FCA-6B66-4506-B664-86A7A5DB2A31}" type="slidenum">
              <a:rPr lang="de-DE" altLang="de-DE"/>
              <a:pPr algn="r" eaLnBrk="1" hangingPunct="1">
                <a:spcBef>
                  <a:spcPct val="0"/>
                </a:spcBef>
              </a:pPr>
              <a:t>15</a:t>
            </a:fld>
            <a:endParaRPr lang="de-DE" altLang="de-DE"/>
          </a:p>
        </p:txBody>
      </p:sp>
      <p:sp>
        <p:nvSpPr>
          <p:cNvPr id="33796" name="Rectangle 2"/>
          <p:cNvSpPr>
            <a:spLocks noGrp="1" noRot="1" noChangeAspect="1" noChangeArrowheads="1" noTextEdit="1"/>
          </p:cNvSpPr>
          <p:nvPr>
            <p:ph type="sldImg"/>
          </p:nvPr>
        </p:nvSpPr>
        <p:spPr>
          <a:xfrm>
            <a:off x="90488" y="744538"/>
            <a:ext cx="6616700" cy="3722687"/>
          </a:xfrm>
          <a:ln/>
        </p:spPr>
      </p:sp>
      <p:sp>
        <p:nvSpPr>
          <p:cNvPr id="3379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27762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D2C2C-A7F7-4370-AA82-150F478A416D}" type="slidenum">
              <a:rPr lang="en-US" altLang="de-DE" sz="1300" smtClean="0"/>
              <a:pPr>
                <a:spcBef>
                  <a:spcPct val="0"/>
                </a:spcBef>
              </a:pPr>
              <a:t>16</a:t>
            </a:fld>
            <a:endParaRPr lang="en-US" altLang="de-DE" sz="1300"/>
          </a:p>
        </p:txBody>
      </p:sp>
      <p:sp>
        <p:nvSpPr>
          <p:cNvPr id="3584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44BCE5B-B0B8-4C07-8931-8A4522D05368}" type="slidenum">
              <a:rPr lang="de-DE" altLang="de-DE"/>
              <a:pPr algn="r" eaLnBrk="1" hangingPunct="1">
                <a:spcBef>
                  <a:spcPct val="0"/>
                </a:spcBef>
              </a:pPr>
              <a:t>16</a:t>
            </a:fld>
            <a:endParaRPr lang="de-DE" altLang="de-DE"/>
          </a:p>
        </p:txBody>
      </p:sp>
      <p:sp>
        <p:nvSpPr>
          <p:cNvPr id="35844" name="Rectangle 2"/>
          <p:cNvSpPr>
            <a:spLocks noGrp="1" noRot="1" noChangeAspect="1" noChangeArrowheads="1" noTextEdit="1"/>
          </p:cNvSpPr>
          <p:nvPr>
            <p:ph type="sldImg"/>
          </p:nvPr>
        </p:nvSpPr>
        <p:spPr>
          <a:xfrm>
            <a:off x="90488" y="744538"/>
            <a:ext cx="6616700" cy="3722687"/>
          </a:xfrm>
          <a:ln/>
        </p:spPr>
      </p:sp>
      <p:sp>
        <p:nvSpPr>
          <p:cNvPr id="3584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829508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26D1D8-9846-4F51-9C50-6CEB3ACBE939}" type="slidenum">
              <a:rPr lang="en-US" altLang="de-DE" sz="1300" smtClean="0"/>
              <a:pPr>
                <a:spcBef>
                  <a:spcPct val="0"/>
                </a:spcBef>
              </a:pPr>
              <a:t>17</a:t>
            </a:fld>
            <a:endParaRPr lang="en-US" altLang="de-DE" sz="1300"/>
          </a:p>
        </p:txBody>
      </p:sp>
      <p:sp>
        <p:nvSpPr>
          <p:cNvPr id="3789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0BD62A-39FF-4D9B-8D87-F19B0B41013E}" type="slidenum">
              <a:rPr lang="de-DE" altLang="de-DE"/>
              <a:pPr algn="r" eaLnBrk="1" hangingPunct="1">
                <a:spcBef>
                  <a:spcPct val="0"/>
                </a:spcBef>
              </a:pPr>
              <a:t>17</a:t>
            </a:fld>
            <a:endParaRPr lang="de-DE" altLang="de-DE"/>
          </a:p>
        </p:txBody>
      </p:sp>
      <p:sp>
        <p:nvSpPr>
          <p:cNvPr id="37892" name="Rectangle 2"/>
          <p:cNvSpPr>
            <a:spLocks noGrp="1" noRot="1" noChangeAspect="1" noChangeArrowheads="1" noTextEdit="1"/>
          </p:cNvSpPr>
          <p:nvPr>
            <p:ph type="sldImg"/>
          </p:nvPr>
        </p:nvSpPr>
        <p:spPr>
          <a:xfrm>
            <a:off x="90488" y="744538"/>
            <a:ext cx="6616700" cy="3722687"/>
          </a:xfrm>
          <a:ln/>
        </p:spPr>
      </p:sp>
      <p:sp>
        <p:nvSpPr>
          <p:cNvPr id="3789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69548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62F5FA-4715-4D54-9C32-20CE4DC505F5}" type="slidenum">
              <a:rPr lang="en-US" altLang="de-DE" sz="1300" smtClean="0"/>
              <a:pPr>
                <a:spcBef>
                  <a:spcPct val="0"/>
                </a:spcBef>
              </a:pPr>
              <a:t>18</a:t>
            </a:fld>
            <a:endParaRPr lang="en-US" altLang="de-DE" sz="1300"/>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847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62F5FA-4715-4D54-9C32-20CE4DC505F5}" type="slidenum">
              <a:rPr lang="en-US" altLang="de-DE" sz="1300" smtClean="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847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62F5FA-4715-4D54-9C32-20CE4DC505F5}" type="slidenum">
              <a:rPr lang="en-US" altLang="de-DE" sz="1300" smtClean="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3847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8CECD-5743-4EDC-8650-EB029DA58900}"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028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644D27-8C6D-46B2-B13E-D79FA553400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0924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5D3969-A4F3-4054-B952-17C7DD9FB17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0408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1635C3-FBE7-4953-B0B4-FF2C5865C9B4}"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7672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1CF1F0-32D0-4E60-88A6-EAD5CF60FFFB}"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3151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3A8057-5F42-440A-AACB-C38666061D20}"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9189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78785D-C480-47DD-BFD0-13639FE66276}" type="slidenum">
              <a:rPr lang="en-US" altLang="de-DE" sz="1300" smtClean="0"/>
              <a:pPr>
                <a:spcBef>
                  <a:spcPct val="0"/>
                </a:spcBef>
              </a:pPr>
              <a:t>27</a:t>
            </a:fld>
            <a:endParaRPr lang="en-US" altLang="de-DE" sz="1300"/>
          </a:p>
        </p:txBody>
      </p:sp>
      <p:sp>
        <p:nvSpPr>
          <p:cNvPr id="62467" name="Rectangle 2"/>
          <p:cNvSpPr>
            <a:spLocks noGrp="1" noRot="1" noChangeAspect="1" noChangeArrowheads="1" noTextEdit="1"/>
          </p:cNvSpPr>
          <p:nvPr>
            <p:ph type="sldImg"/>
          </p:nvPr>
        </p:nvSpPr>
        <p:spPr>
          <a:xfrm>
            <a:off x="90488" y="744538"/>
            <a:ext cx="6618287" cy="3722687"/>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0241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78785D-C480-47DD-BFD0-13639FE66276}" type="slidenum">
              <a:rPr lang="en-US" altLang="de-DE" sz="1300" smtClean="0"/>
              <a:pPr>
                <a:spcBef>
                  <a:spcPct val="0"/>
                </a:spcBef>
              </a:pPr>
              <a:t>28</a:t>
            </a:fld>
            <a:endParaRPr lang="en-US" altLang="de-DE" sz="1300"/>
          </a:p>
        </p:txBody>
      </p:sp>
      <p:sp>
        <p:nvSpPr>
          <p:cNvPr id="62467" name="Rectangle 2"/>
          <p:cNvSpPr>
            <a:spLocks noGrp="1" noRot="1" noChangeAspect="1" noChangeArrowheads="1" noTextEdit="1"/>
          </p:cNvSpPr>
          <p:nvPr>
            <p:ph type="sldImg"/>
          </p:nvPr>
        </p:nvSpPr>
        <p:spPr>
          <a:xfrm>
            <a:off x="90488" y="744538"/>
            <a:ext cx="6618287" cy="3722687"/>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0241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78785D-C480-47DD-BFD0-13639FE66276}" type="slidenum">
              <a:rPr lang="en-US" altLang="de-DE" sz="1300" smtClean="0"/>
              <a:pPr>
                <a:spcBef>
                  <a:spcPct val="0"/>
                </a:spcBef>
              </a:pPr>
              <a:t>29</a:t>
            </a:fld>
            <a:endParaRPr lang="en-US" altLang="de-DE" sz="1300"/>
          </a:p>
        </p:txBody>
      </p:sp>
      <p:sp>
        <p:nvSpPr>
          <p:cNvPr id="62467" name="Rectangle 2"/>
          <p:cNvSpPr>
            <a:spLocks noGrp="1" noRot="1" noChangeAspect="1" noChangeArrowheads="1" noTextEdit="1"/>
          </p:cNvSpPr>
          <p:nvPr>
            <p:ph type="sldImg"/>
          </p:nvPr>
        </p:nvSpPr>
        <p:spPr>
          <a:xfrm>
            <a:off x="90488" y="744538"/>
            <a:ext cx="6618287" cy="3722687"/>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0241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CBE1BB-937A-4170-8A01-A282497B7597}"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90488" y="744538"/>
            <a:ext cx="6618287" cy="3722687"/>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3966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DC351-5CBA-464D-A9A9-7A0A08A32CAC}" type="slidenum">
              <a:rPr lang="en-US" altLang="de-DE" sz="1300" smtClean="0"/>
              <a:pPr>
                <a:spcBef>
                  <a:spcPct val="0"/>
                </a:spcBef>
              </a:pPr>
              <a:t>31</a:t>
            </a:fld>
            <a:endParaRPr lang="en-US" altLang="de-DE" sz="1300"/>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473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DC351-5CBA-464D-A9A9-7A0A08A32CAC}" type="slidenum">
              <a:rPr lang="en-US" altLang="de-DE" sz="1300" smtClean="0"/>
              <a:pPr>
                <a:spcBef>
                  <a:spcPct val="0"/>
                </a:spcBef>
              </a:pPr>
              <a:t>32</a:t>
            </a:fld>
            <a:endParaRPr lang="en-US" altLang="de-DE" sz="1300"/>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473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DC351-5CBA-464D-A9A9-7A0A08A32CAC}" type="slidenum">
              <a:rPr lang="en-US" altLang="de-DE" sz="1300" smtClean="0"/>
              <a:pPr>
                <a:spcBef>
                  <a:spcPct val="0"/>
                </a:spcBef>
              </a:pPr>
              <a:t>33</a:t>
            </a:fld>
            <a:endParaRPr lang="en-US" altLang="de-DE" sz="1300"/>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4731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67344D-F08B-47E7-9BFD-77CBD2F83173}" type="slidenum">
              <a:rPr lang="en-US" altLang="de-DE" sz="1300" smtClean="0"/>
              <a:pPr>
                <a:spcBef>
                  <a:spcPct val="0"/>
                </a:spcBef>
              </a:pPr>
              <a:t>34</a:t>
            </a:fld>
            <a:endParaRPr lang="en-US" altLang="de-DE" sz="1300"/>
          </a:p>
        </p:txBody>
      </p:sp>
      <p:sp>
        <p:nvSpPr>
          <p:cNvPr id="788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1313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67344D-F08B-47E7-9BFD-77CBD2F83173}" type="slidenum">
              <a:rPr lang="en-US" altLang="de-DE" sz="1300" smtClean="0"/>
              <a:pPr>
                <a:spcBef>
                  <a:spcPct val="0"/>
                </a:spcBef>
              </a:pPr>
              <a:t>35</a:t>
            </a:fld>
            <a:endParaRPr lang="en-US" altLang="de-DE" sz="1300"/>
          </a:p>
        </p:txBody>
      </p:sp>
      <p:sp>
        <p:nvSpPr>
          <p:cNvPr id="788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13133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67344D-F08B-47E7-9BFD-77CBD2F83173}" type="slidenum">
              <a:rPr lang="en-US" altLang="de-DE" sz="1300" smtClean="0"/>
              <a:pPr>
                <a:spcBef>
                  <a:spcPct val="0"/>
                </a:spcBef>
              </a:pPr>
              <a:t>36</a:t>
            </a:fld>
            <a:endParaRPr lang="en-US" altLang="de-DE" sz="1300"/>
          </a:p>
        </p:txBody>
      </p:sp>
      <p:sp>
        <p:nvSpPr>
          <p:cNvPr id="788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1313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67344D-F08B-47E7-9BFD-77CBD2F83173}"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1313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907D1-35A1-4F5B-AF3E-C1EEB2F0997D}" type="slidenum">
              <a:rPr lang="en-US" altLang="de-DE" sz="1300" smtClean="0"/>
              <a:pPr>
                <a:spcBef>
                  <a:spcPct val="0"/>
                </a:spcBef>
              </a:pPr>
              <a:t>38</a:t>
            </a:fld>
            <a:endParaRPr lang="en-US" altLang="de-DE" sz="1300"/>
          </a:p>
        </p:txBody>
      </p:sp>
      <p:sp>
        <p:nvSpPr>
          <p:cNvPr id="849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90102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907D1-35A1-4F5B-AF3E-C1EEB2F0997D}" type="slidenum">
              <a:rPr lang="en-US" altLang="de-DE" sz="1300" smtClean="0"/>
              <a:pPr>
                <a:spcBef>
                  <a:spcPct val="0"/>
                </a:spcBef>
              </a:pPr>
              <a:t>39</a:t>
            </a:fld>
            <a:endParaRPr lang="en-US" altLang="de-DE" sz="1300"/>
          </a:p>
        </p:txBody>
      </p:sp>
      <p:sp>
        <p:nvSpPr>
          <p:cNvPr id="849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90102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907D1-35A1-4F5B-AF3E-C1EEB2F0997D}"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9010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CC628D-1062-4494-A289-DCBAD24D482E}"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90488" y="744538"/>
            <a:ext cx="6618287" cy="3722687"/>
          </a:xfrm>
          <a:ln/>
        </p:spPr>
      </p:sp>
      <p:sp>
        <p:nvSpPr>
          <p:cNvPr id="87044" name="Rectangle 3"/>
          <p:cNvSpPr>
            <a:spLocks noGrp="1" noChangeArrowheads="1"/>
          </p:cNvSpPr>
          <p:nvPr>
            <p:ph type="body" idx="1"/>
          </p:nvPr>
        </p:nvSpPr>
        <p:spPr>
          <a:xfrm>
            <a:off x="904875" y="4714875"/>
            <a:ext cx="498792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79952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948117-47DB-46FB-8DC1-03623FB2B272}"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8278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948117-47DB-46FB-8DC1-03623FB2B272}"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8278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8494DB-EBB3-4ACC-9A67-54D215D558AC}"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5703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3508A-F05E-4EFF-821C-399576B46D7D}"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319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76CE9C-F8C3-48B8-98FD-928F6C802E76}"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7580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463DA5-578C-4BA1-9657-CC8582B489CD}"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6716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AE5AE-F537-4D99-92A2-6BC030396424}"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01380" name="Rectangle 1027"/>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6692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03039A-FD0D-4C4E-BE2D-B0F6CF255E2D}"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54940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FE7939-C9E5-4BA7-A069-700A8D5EC7B8}" type="slidenum">
              <a:rPr lang="en-US" altLang="de-DE" sz="1300" smtClean="0"/>
              <a:pPr>
                <a:spcBef>
                  <a:spcPct val="0"/>
                </a:spcBef>
              </a:pPr>
              <a:t>51</a:t>
            </a:fld>
            <a:endParaRPr lang="en-US" altLang="de-DE" sz="1300"/>
          </a:p>
        </p:txBody>
      </p:sp>
      <p:sp>
        <p:nvSpPr>
          <p:cNvPr id="106499" name="Rectangle 1026"/>
          <p:cNvSpPr>
            <a:spLocks noGrp="1" noRot="1" noChangeAspect="1" noChangeArrowheads="1" noTextEdit="1"/>
          </p:cNvSpPr>
          <p:nvPr>
            <p:ph type="sldImg"/>
          </p:nvPr>
        </p:nvSpPr>
        <p:spPr>
          <a:xfrm>
            <a:off x="90488" y="744538"/>
            <a:ext cx="6618287" cy="3722687"/>
          </a:xfrm>
          <a:ln/>
        </p:spPr>
      </p:sp>
      <p:sp>
        <p:nvSpPr>
          <p:cNvPr id="10650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94531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D3DA45-468C-48EF-9BAE-300006E398D7}"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90488" y="744538"/>
            <a:ext cx="6618287" cy="3722687"/>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91199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6885A2-E5D8-487B-BED0-C6786656076F}"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90488" y="744538"/>
            <a:ext cx="6618287" cy="3722687"/>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81346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5A8048-586F-442E-86EA-D2EF6FA27E88}"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59832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F0168C-0889-495A-B12C-95EB33E40EB6}"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19745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246E4-C914-42C4-A8E1-667638A0F2CF}"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5557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3631FC-204B-458B-B5D4-9640BD53D0B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71217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29F829-3A55-49D9-ADF4-BB74113331F8}"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98920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98D67F-6123-48BE-8FE3-BEBEF7198210}"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3455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8F67A2-7941-4A02-90CF-F4D7E168ECAD}" type="slidenum">
              <a:rPr lang="en-US" altLang="de-DE" sz="1300" smtClean="0"/>
              <a:pPr>
                <a:spcBef>
                  <a:spcPct val="0"/>
                </a:spcBef>
              </a:pPr>
              <a:t>60</a:t>
            </a:fld>
            <a:endParaRPr lang="en-US" altLang="de-DE" sz="1300"/>
          </a:p>
        </p:txBody>
      </p:sp>
      <p:sp>
        <p:nvSpPr>
          <p:cNvPr id="12493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4932" name="Rectangle 1027"/>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3238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1A7D2D-45EF-4B24-926C-7B09735D7D91}" type="slidenum">
              <a:rPr lang="en-US" altLang="de-DE" sz="1300" smtClean="0"/>
              <a:pPr>
                <a:spcBef>
                  <a:spcPct val="0"/>
                </a:spcBef>
              </a:pPr>
              <a:t>61</a:t>
            </a:fld>
            <a:endParaRPr lang="en-US" altLang="de-DE" sz="1300"/>
          </a:p>
        </p:txBody>
      </p:sp>
      <p:sp>
        <p:nvSpPr>
          <p:cNvPr id="12697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6980" name="Rectangle 1027"/>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4838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B4FAF4-A006-446A-B947-377888B3D575}"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4838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7A0545-7968-4701-87E5-6304DF591F0C}"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78688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5405F-CC1F-49B6-A945-5BBDD9FBC723}"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6191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C880A5-FE26-428B-ABD8-746BC398B4F3}"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64473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151C9E-D8B5-428A-AE74-7E998045D823}"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28796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AB92D8-78CB-4BF3-9F8F-4F7C7C7228F9}"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9705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15A921-29CE-4118-81CB-7D7EE896591E}"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4986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9DC4B0-6E96-4B1D-9A77-17C8B82BF6BA}"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65606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4D82E2-FD5A-4681-8C74-F0AFB810712E}"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551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6596D8-DD25-4E07-81D8-6B7FD148C28D}"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36375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D578FF-C677-4F2F-80EB-39263FE8C8BD}"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04084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3A455-39DB-49B3-89DD-2E0C0EAFE18F}"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7002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CA5567-EE33-4F2D-A731-0679D99219C8}"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4964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F44A63-C453-4227-BC0F-FEE4731A98E3}"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3795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CC8A06-1C8D-440C-AB3F-219348387B61}" type="slidenum">
              <a:rPr lang="en-US" altLang="de-DE" sz="1300" smtClean="0"/>
              <a:pPr>
                <a:spcBef>
                  <a:spcPct val="0"/>
                </a:spcBef>
              </a:pPr>
              <a:t>76</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23352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CC8A06-1C8D-440C-AB3F-219348387B61}" type="slidenum">
              <a:rPr lang="en-US" altLang="de-DE" sz="1300" smtClean="0"/>
              <a:pPr>
                <a:spcBef>
                  <a:spcPct val="0"/>
                </a:spcBef>
              </a:pPr>
              <a:t>77</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23352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CC8A06-1C8D-440C-AB3F-219348387B61}" type="slidenum">
              <a:rPr lang="en-US" altLang="de-DE" sz="1300" smtClean="0"/>
              <a:pPr>
                <a:spcBef>
                  <a:spcPct val="0"/>
                </a:spcBef>
              </a:pPr>
              <a:t>78</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miter lim="800000"/>
            <a:headEnd/>
            <a:tailEnd/>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23352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9ED1D-6BC6-46B1-84DF-753F851D440C}" type="slidenum">
              <a:rPr lang="en-US" altLang="de-DE" sz="1300" smtClean="0"/>
              <a:pPr>
                <a:spcBef>
                  <a:spcPct val="0"/>
                </a:spcBef>
              </a:pPr>
              <a:t>79</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3789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9ED1D-6BC6-46B1-84DF-753F851D440C}" type="slidenum">
              <a:rPr lang="en-US" altLang="de-DE" sz="1300" smtClean="0"/>
              <a:pPr>
                <a:spcBef>
                  <a:spcPct val="0"/>
                </a:spcBef>
              </a:pPr>
              <a:t>80</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3789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9ED1D-6BC6-46B1-84DF-753F851D440C}" type="slidenum">
              <a:rPr lang="en-US" altLang="de-DE" sz="1300" smtClean="0"/>
              <a:pPr>
                <a:spcBef>
                  <a:spcPct val="0"/>
                </a:spcBef>
              </a:pPr>
              <a:t>81</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3789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6EBAB8-1E14-4D93-8DED-17AD4F4A964D}" type="slidenum">
              <a:rPr lang="en-US" altLang="de-DE" sz="1300" smtClean="0"/>
              <a:pPr>
                <a:spcBef>
                  <a:spcPct val="0"/>
                </a:spcBef>
              </a:pPr>
              <a:t>83</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3715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760810-0521-4EB1-BF1F-999454638C5A}" type="slidenum">
              <a:rPr lang="en-US" altLang="de-DE" sz="1300" smtClean="0"/>
              <a:pPr>
                <a:spcBef>
                  <a:spcPct val="0"/>
                </a:spcBef>
              </a:pPr>
              <a:t>84</a:t>
            </a:fld>
            <a:endParaRPr lang="en-US" altLang="de-DE" sz="1300"/>
          </a:p>
        </p:txBody>
      </p:sp>
      <p:sp>
        <p:nvSpPr>
          <p:cNvPr id="174083" name="Rectangle 2"/>
          <p:cNvSpPr>
            <a:spLocks noGrp="1" noRot="1" noChangeAspect="1" noChangeArrowheads="1" noTextEdit="1"/>
          </p:cNvSpPr>
          <p:nvPr>
            <p:ph type="sldImg"/>
          </p:nvPr>
        </p:nvSpPr>
        <p:spPr>
          <a:xfrm>
            <a:off x="90488" y="744538"/>
            <a:ext cx="6616700" cy="3722687"/>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6477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2F28D4-C124-43CE-BDF9-F688BF1FBE5F}" type="slidenum">
              <a:rPr lang="en-US" altLang="de-DE" sz="1300" smtClean="0"/>
              <a:pPr>
                <a:spcBef>
                  <a:spcPct val="0"/>
                </a:spcBef>
              </a:pPr>
              <a:t>85</a:t>
            </a:fld>
            <a:endParaRPr lang="en-US" altLang="de-DE" sz="1300"/>
          </a:p>
        </p:txBody>
      </p:sp>
      <p:sp>
        <p:nvSpPr>
          <p:cNvPr id="176131" name="Rectangle 2"/>
          <p:cNvSpPr>
            <a:spLocks noGrp="1" noRot="1" noChangeAspect="1" noChangeArrowheads="1" noTextEdit="1"/>
          </p:cNvSpPr>
          <p:nvPr>
            <p:ph type="sldImg"/>
          </p:nvPr>
        </p:nvSpPr>
        <p:spPr>
          <a:xfrm>
            <a:off x="90488" y="744538"/>
            <a:ext cx="6616700" cy="3722687"/>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05206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7E4600-BFC3-43E3-89B5-A1FE50CB8EB1}" type="slidenum">
              <a:rPr lang="en-US" altLang="de-DE" sz="1300" smtClean="0"/>
              <a:pPr>
                <a:spcBef>
                  <a:spcPct val="0"/>
                </a:spcBef>
              </a:pPr>
              <a:t>86</a:t>
            </a:fld>
            <a:endParaRPr lang="en-US" altLang="de-DE" sz="1300"/>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57330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FBB751A-00D7-434A-BC66-5175A985D894}" type="slidenum">
              <a:rPr lang="en-US" altLang="de-DE" smtClean="0"/>
              <a:pPr>
                <a:defRPr/>
              </a:pPr>
              <a:t>87</a:t>
            </a:fld>
            <a:endParaRPr lang="en-US" altLang="de-DE"/>
          </a:p>
        </p:txBody>
      </p:sp>
    </p:spTree>
    <p:extLst>
      <p:ext uri="{BB962C8B-B14F-4D97-AF65-F5344CB8AC3E}">
        <p14:creationId xmlns:p14="http://schemas.microsoft.com/office/powerpoint/2010/main" val="16351004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D1B6DC-AA7C-4B94-824F-3AB8872990B1}" type="slidenum">
              <a:rPr lang="en-US" altLang="de-DE" sz="1300" smtClean="0"/>
              <a:pPr>
                <a:spcBef>
                  <a:spcPct val="0"/>
                </a:spcBef>
              </a:pPr>
              <a:t>88</a:t>
            </a:fld>
            <a:endParaRPr lang="en-US" altLang="de-DE" sz="1300"/>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5094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17165126-51A6-4E36-B959-C2BD359324A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6656CF5-2589-4FD7-A48A-D67EE562402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3505F790-7559-4DFE-B5DA-32C37432352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17165126-51A6-4E36-B959-C2BD359324A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17165126-51A6-4E36-B959-C2BD359324A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lvl1pPr>
              <a:defRPr b="0"/>
            </a:lvl1pPr>
          </a:lstStyle>
          <a:p>
            <a:pPr>
              <a:defRPr/>
            </a:pPr>
            <a:fld id="{A8A908F2-5746-42C3-A9EA-915B9D5BAE7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36DD3F94-CC51-4EF5-802B-E02E9A77F46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7165126-51A6-4E36-B959-C2BD359324A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6.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B – </a:t>
            </a:r>
            <a:r>
              <a:rPr lang="en-US" dirty="0"/>
              <a:t>Memory</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977436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a:t>
            </a:r>
            <a:r>
              <a:rPr lang="en-US" altLang="de-DE" sz="2400" dirty="0" err="1">
                <a:solidFill>
                  <a:srgbClr val="333333"/>
                </a:solidFill>
                <a:latin typeface="Calibri Light"/>
              </a:rPr>
              <a:t>memorise</a:t>
            </a:r>
            <a:r>
              <a:rPr lang="en-US" altLang="de-DE" sz="2400" dirty="0">
                <a:solidFill>
                  <a:srgbClr val="333333"/>
                </a:solidFill>
                <a:latin typeface="Calibri Light"/>
              </a:rPr>
              <a:t> information is limited.</a:t>
            </a:r>
            <a:br>
              <a:rPr lang="en-US" altLang="de-DE" sz="2400" dirty="0">
                <a:solidFill>
                  <a:srgbClr val="333333"/>
                </a:solidFill>
                <a:latin typeface="Calibri Light"/>
              </a:rPr>
            </a:b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a:t>
            </a:r>
            <a:r>
              <a:rPr lang="en-US" altLang="de-DE" sz="2400" dirty="0" err="1">
                <a:solidFill>
                  <a:srgbClr val="333333"/>
                </a:solidFill>
                <a:latin typeface="Calibri Light"/>
              </a:rPr>
              <a:t>memorise</a:t>
            </a:r>
            <a:r>
              <a:rPr lang="en-US" altLang="de-DE" sz="2400" dirty="0">
                <a:solidFill>
                  <a:srgbClr val="333333"/>
                </a:solidFill>
                <a:latin typeface="Calibri Light"/>
              </a:rPr>
              <a:t> information is limited.</a:t>
            </a: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a:t>
            </a:fld>
            <a:endParaRPr lang="de-DE" altLang="de-DE"/>
          </a:p>
        </p:txBody>
      </p:sp>
    </p:spTree>
    <p:extLst>
      <p:ext uri="{BB962C8B-B14F-4D97-AF65-F5344CB8AC3E}">
        <p14:creationId xmlns:p14="http://schemas.microsoft.com/office/powerpoint/2010/main" val="1866664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a:t>
            </a:r>
            <a:r>
              <a:rPr lang="en-US" altLang="de-DE" sz="2400" dirty="0" err="1">
                <a:solidFill>
                  <a:srgbClr val="333333"/>
                </a:solidFill>
                <a:latin typeface="Calibri Light"/>
              </a:rPr>
              <a:t>memorise</a:t>
            </a:r>
            <a:r>
              <a:rPr lang="en-US" altLang="de-DE" sz="2400" dirty="0">
                <a:solidFill>
                  <a:srgbClr val="333333"/>
                </a:solidFill>
                <a:latin typeface="Calibri Light"/>
              </a:rPr>
              <a:t> information is limited.</a:t>
            </a: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rPr>
              <a:t>Advantage:</a:t>
            </a:r>
            <a:r>
              <a:rPr lang="en-US" altLang="de-DE" sz="2400" dirty="0">
                <a:solidFill>
                  <a:srgbClr val="333333"/>
                </a:solidFill>
                <a:latin typeface="Calibri Light"/>
              </a:rPr>
              <a:t> ??? </a:t>
            </a:r>
            <a:r>
              <a:rPr lang="en-US" altLang="de-DE" sz="2400" dirty="0">
                <a:solidFill>
                  <a:srgbClr val="FFFFFF"/>
                </a:solidFill>
                <a:latin typeface="Calibri Light"/>
              </a:rPr>
              <a:t>Our brain is not overloaded with useless information. Mostly, irrelevant information is lost ... </a:t>
            </a:r>
            <a:r>
              <a:rPr lang="en-US" altLang="de-DE" sz="2400" i="1" dirty="0">
                <a:solidFill>
                  <a:srgbClr val="FFFFFF"/>
                </a:solidFill>
                <a:latin typeface="Calibri Light"/>
              </a:rPr>
              <a:t>but</a:t>
            </a:r>
          </a:p>
          <a:p>
            <a:pPr marL="342900" lvl="0" indent="-342900" defTabSz="914400" fontAlgn="base">
              <a:buClr>
                <a:srgbClr val="000000"/>
              </a:buClr>
              <a:buFont typeface="WingDings"/>
              <a:buChar char=""/>
            </a:pPr>
            <a:r>
              <a:rPr lang="en-US" altLang="de-DE" sz="2400" dirty="0">
                <a:solidFill>
                  <a:srgbClr val="004992"/>
                </a:solidFill>
                <a:latin typeface="Calibri Light"/>
              </a:rPr>
              <a:t>Disadvantage:</a:t>
            </a:r>
            <a:r>
              <a:rPr lang="en-US" altLang="de-DE" sz="2400" dirty="0">
                <a:solidFill>
                  <a:srgbClr val="333333"/>
                </a:solidFill>
                <a:latin typeface="Calibri Light"/>
              </a:rPr>
              <a:t> ??? </a:t>
            </a:r>
            <a:r>
              <a:rPr lang="en-US" altLang="de-DE" sz="2400" dirty="0">
                <a:solidFill>
                  <a:srgbClr val="FFFFFF"/>
                </a:solidFill>
                <a:latin typeface="Calibri Light"/>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4</a:t>
            </a:fld>
            <a:endParaRPr lang="de-DE" altLang="de-DE"/>
          </a:p>
        </p:txBody>
      </p:sp>
    </p:spTree>
    <p:extLst>
      <p:ext uri="{BB962C8B-B14F-4D97-AF65-F5344CB8AC3E}">
        <p14:creationId xmlns:p14="http://schemas.microsoft.com/office/powerpoint/2010/main" val="3820094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a:t>
            </a:r>
            <a:r>
              <a:rPr lang="en-US" altLang="de-DE" sz="2400" dirty="0" err="1">
                <a:solidFill>
                  <a:srgbClr val="333333"/>
                </a:solidFill>
                <a:latin typeface="Calibri Light"/>
              </a:rPr>
              <a:t>memorise</a:t>
            </a:r>
            <a:r>
              <a:rPr lang="en-US" altLang="de-DE" sz="2400" dirty="0">
                <a:solidFill>
                  <a:srgbClr val="333333"/>
                </a:solidFill>
                <a:latin typeface="Calibri Light"/>
              </a:rPr>
              <a:t> information is limited.</a:t>
            </a: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rPr>
              <a:t>Advantage:</a:t>
            </a:r>
            <a:r>
              <a:rPr lang="en-US" altLang="de-DE" sz="2400" dirty="0">
                <a:solidFill>
                  <a:srgbClr val="333333"/>
                </a:solidFill>
                <a:latin typeface="Calibri Light"/>
              </a:rPr>
              <a:t> Our brain is not overloaded with useless information. Mostly, irrelevant information is lost ... </a:t>
            </a:r>
            <a:r>
              <a:rPr lang="en-US" altLang="de-DE" sz="2400" i="1" dirty="0">
                <a:solidFill>
                  <a:srgbClr val="004992"/>
                </a:solidFill>
                <a:latin typeface="Calibri Light"/>
              </a:rPr>
              <a:t>but</a:t>
            </a:r>
          </a:p>
          <a:p>
            <a:pPr marL="342900" lvl="0" indent="-342900" defTabSz="914400" fontAlgn="base">
              <a:buClr>
                <a:srgbClr val="000000"/>
              </a:buClr>
              <a:buFont typeface="WingDings"/>
              <a:buChar char=""/>
            </a:pPr>
            <a:r>
              <a:rPr lang="en-US" altLang="de-DE" sz="2400" dirty="0">
                <a:solidFill>
                  <a:srgbClr val="004992"/>
                </a:solidFill>
                <a:latin typeface="Calibri Light"/>
              </a:rPr>
              <a:t>Disadvantage:</a:t>
            </a:r>
            <a:r>
              <a:rPr lang="en-US" altLang="de-DE" sz="2400" dirty="0">
                <a:solidFill>
                  <a:srgbClr val="333333"/>
                </a:solidFill>
                <a:latin typeface="Calibri Light"/>
              </a:rPr>
              <a:t> ??? </a:t>
            </a:r>
            <a:r>
              <a:rPr lang="en-US" altLang="de-DE" sz="2400" dirty="0">
                <a:solidFill>
                  <a:srgbClr val="FFFFFF"/>
                </a:solidFill>
                <a:latin typeface="Calibri Light"/>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5</a:t>
            </a:fld>
            <a:endParaRPr lang="de-DE" altLang="de-DE"/>
          </a:p>
        </p:txBody>
      </p:sp>
    </p:spTree>
    <p:extLst>
      <p:ext uri="{BB962C8B-B14F-4D97-AF65-F5344CB8AC3E}">
        <p14:creationId xmlns:p14="http://schemas.microsoft.com/office/powerpoint/2010/main" val="1860469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a:t>
            </a:r>
            <a:r>
              <a:rPr lang="en-US" altLang="de-DE" sz="2400" dirty="0" err="1">
                <a:solidFill>
                  <a:srgbClr val="333333"/>
                </a:solidFill>
                <a:latin typeface="Calibri Light"/>
              </a:rPr>
              <a:t>memorise</a:t>
            </a:r>
            <a:r>
              <a:rPr lang="en-US" altLang="de-DE" sz="2400" dirty="0">
                <a:solidFill>
                  <a:srgbClr val="333333"/>
                </a:solidFill>
                <a:latin typeface="Calibri Light"/>
              </a:rPr>
              <a:t> information is limited.</a:t>
            </a: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rPr>
              <a:t>Advantage:</a:t>
            </a:r>
            <a:r>
              <a:rPr lang="en-US" altLang="de-DE" sz="2400" dirty="0">
                <a:solidFill>
                  <a:srgbClr val="333333"/>
                </a:solidFill>
                <a:latin typeface="Calibri Light"/>
              </a:rPr>
              <a:t> Our brain is not overloaded with useless information. Mostly, irrelevant information is lost ... </a:t>
            </a:r>
            <a:r>
              <a:rPr lang="en-US" altLang="de-DE" sz="2400" i="1" dirty="0">
                <a:solidFill>
                  <a:srgbClr val="004992"/>
                </a:solidFill>
                <a:latin typeface="Calibri Light"/>
              </a:rPr>
              <a:t>but</a:t>
            </a:r>
          </a:p>
          <a:p>
            <a:pPr marL="342900" lvl="0" indent="-342900" defTabSz="914400" fontAlgn="base">
              <a:buClr>
                <a:srgbClr val="000000"/>
              </a:buClr>
              <a:buFont typeface="WingDings"/>
              <a:buChar char=""/>
            </a:pPr>
            <a:r>
              <a:rPr lang="en-US" altLang="de-DE" sz="2400" dirty="0">
                <a:solidFill>
                  <a:srgbClr val="004992"/>
                </a:solidFill>
                <a:latin typeface="Calibri Light"/>
              </a:rPr>
              <a:t>Disadvantage:</a:t>
            </a:r>
            <a:r>
              <a:rPr lang="en-US" altLang="de-DE" sz="2400" dirty="0">
                <a:solidFill>
                  <a:srgbClr val="333333"/>
                </a:solidFill>
                <a:latin typeface="Calibri Light"/>
              </a:rPr>
              <a:t> ... important information also vanishes (appointments, memories from holidays, knowledge acquired in school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6</a:t>
            </a:fld>
            <a:endParaRPr lang="de-DE" altLang="de-DE"/>
          </a:p>
        </p:txBody>
      </p:sp>
    </p:spTree>
    <p:extLst>
      <p:ext uri="{BB962C8B-B14F-4D97-AF65-F5344CB8AC3E}">
        <p14:creationId xmlns:p14="http://schemas.microsoft.com/office/powerpoint/2010/main" val="351681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latin typeface="Calibri Light"/>
              </a:rPr>
              <a:t>???</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a:t>
            </a:fld>
            <a:endParaRPr lang="de-DE" altLang="de-DE"/>
          </a:p>
        </p:txBody>
      </p:sp>
      <p:sp>
        <p:nvSpPr>
          <p:cNvPr id="7" name="Title 6"/>
          <p:cNvSpPr>
            <a:spLocks noGrp="1"/>
          </p:cNvSpPr>
          <p:nvPr>
            <p:ph type="title"/>
          </p:nvPr>
        </p:nvSpPr>
        <p:spPr/>
        <p:txBody>
          <a:bodyPr/>
          <a:lstStyle/>
          <a:p>
            <a:r>
              <a:rPr lang="en-US" sz="3600">
                <a:solidFill>
                  <a:srgbClr val="004992"/>
                </a:solidFill>
                <a:latin typeface="Calibri Light"/>
              </a:rPr>
              <a:t>What impairs memory?</a:t>
            </a:r>
            <a:endParaRPr lang="en-US" sz="3600" dirty="0">
              <a:solidFill>
                <a:srgbClr val="004992"/>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rPr>
              <a:t>distraction</a:t>
            </a:r>
            <a:r>
              <a:rPr lang="en-US" altLang="de-DE" sz="2400" dirty="0">
                <a:solidFill>
                  <a:srgbClr val="333333"/>
                </a:solidFill>
                <a:latin typeface="Calibri Light"/>
              </a:rPr>
              <a:t> while studying (e.g. radio, other persons in room, unpleasant atmosphere)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rPr>
              <a:t>distraction</a:t>
            </a:r>
            <a:r>
              <a:rPr lang="en-US" altLang="de-DE" sz="2400" dirty="0">
                <a:solidFill>
                  <a:srgbClr val="333333"/>
                </a:solidFill>
                <a:latin typeface="Calibri Light"/>
              </a:rPr>
              <a:t> while studying (e.g. radio, other persons in room, unpleasant atmosphere)</a:t>
            </a:r>
          </a:p>
          <a:p>
            <a:pPr marL="342900" lvl="0" indent="-342900" defTabSz="914400" fontAlgn="base">
              <a:buClr>
                <a:srgbClr val="333333"/>
              </a:buClr>
              <a:buFont typeface="WingDings"/>
              <a:buChar char=""/>
            </a:pPr>
            <a:r>
              <a:rPr lang="en-US" altLang="de-DE" sz="2400" dirty="0">
                <a:solidFill>
                  <a:srgbClr val="004992"/>
                </a:solidFill>
                <a:latin typeface="Calibri Light"/>
              </a:rPr>
              <a:t>stress &amp; pressure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9</a:t>
            </a:fld>
            <a:endParaRPr lang="de-DE" altLang="de-DE"/>
          </a:p>
        </p:txBody>
      </p:sp>
    </p:spTree>
    <p:extLst>
      <p:ext uri="{BB962C8B-B14F-4D97-AF65-F5344CB8AC3E}">
        <p14:creationId xmlns:p14="http://schemas.microsoft.com/office/powerpoint/2010/main" val="1255094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rPr>
              <a:t>distraction</a:t>
            </a:r>
            <a:r>
              <a:rPr lang="en-US" altLang="de-DE" sz="2400" dirty="0">
                <a:solidFill>
                  <a:srgbClr val="333333"/>
                </a:solidFill>
                <a:latin typeface="Calibri Light"/>
              </a:rPr>
              <a:t> while studying (e.g. radio, other persons in room, unpleasant atmosphere)</a:t>
            </a:r>
          </a:p>
          <a:p>
            <a:pPr marL="342900" lvl="0" indent="-342900" defTabSz="914400" fontAlgn="base">
              <a:buClr>
                <a:srgbClr val="333333"/>
              </a:buClr>
              <a:buFont typeface="WingDings"/>
              <a:buChar char=""/>
            </a:pPr>
            <a:r>
              <a:rPr lang="en-US" altLang="de-DE" sz="2400" dirty="0">
                <a:solidFill>
                  <a:srgbClr val="004992"/>
                </a:solidFill>
                <a:latin typeface="Calibri Light"/>
              </a:rPr>
              <a:t>stress &amp; pressure</a:t>
            </a:r>
          </a:p>
          <a:p>
            <a:pPr marL="342900" lvl="0" indent="-342900" defTabSz="914400" fontAlgn="base">
              <a:buClr>
                <a:srgbClr val="333333"/>
              </a:buClr>
              <a:buFont typeface="WingDings"/>
              <a:buChar char=""/>
            </a:pPr>
            <a:r>
              <a:rPr lang="de-DE" altLang="de-DE" sz="2400" dirty="0">
                <a:solidFill>
                  <a:srgbClr val="004992"/>
                </a:solidFill>
                <a:latin typeface="Calibri Light"/>
              </a:rPr>
              <a:t>excessive alcohol consumption</a:t>
            </a:r>
            <a:r>
              <a:rPr lang="en-US" altLang="de-DE"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10</a:t>
            </a:fld>
            <a:endParaRPr lang="de-DE" altLang="de-DE"/>
          </a:p>
        </p:txBody>
      </p:sp>
    </p:spTree>
    <p:extLst>
      <p:ext uri="{BB962C8B-B14F-4D97-AF65-F5344CB8AC3E}">
        <p14:creationId xmlns:p14="http://schemas.microsoft.com/office/powerpoint/2010/main" val="1767563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rPr>
              <a:t>distraction</a:t>
            </a:r>
            <a:r>
              <a:rPr lang="en-US" altLang="de-DE" sz="2400" dirty="0">
                <a:solidFill>
                  <a:srgbClr val="333333"/>
                </a:solidFill>
                <a:latin typeface="Calibri Light"/>
              </a:rPr>
              <a:t> while studying (e.g. radio, other persons in room, unpleasant atmosphere)</a:t>
            </a:r>
          </a:p>
          <a:p>
            <a:pPr marL="342900" lvl="0" indent="-342900" defTabSz="914400" fontAlgn="base">
              <a:buClr>
                <a:srgbClr val="333333"/>
              </a:buClr>
              <a:buFont typeface="WingDings"/>
              <a:buChar char=""/>
            </a:pPr>
            <a:r>
              <a:rPr lang="en-US" altLang="de-DE" sz="2400" dirty="0">
                <a:solidFill>
                  <a:srgbClr val="004992"/>
                </a:solidFill>
                <a:latin typeface="Calibri Light"/>
              </a:rPr>
              <a:t>stress &amp; pressure</a:t>
            </a:r>
          </a:p>
          <a:p>
            <a:pPr marL="342900" lvl="0" indent="-342900" defTabSz="914400" fontAlgn="base">
              <a:buClr>
                <a:srgbClr val="333333"/>
              </a:buClr>
              <a:buFont typeface="WingDings"/>
              <a:buChar char=""/>
            </a:pPr>
            <a:r>
              <a:rPr lang="de-DE" altLang="de-DE" sz="2400" dirty="0">
                <a:solidFill>
                  <a:srgbClr val="004992"/>
                </a:solidFill>
                <a:latin typeface="Calibri Light"/>
              </a:rPr>
              <a:t>excessive alcohol consumption</a:t>
            </a:r>
            <a:r>
              <a:rPr lang="en-US" altLang="de-DE" sz="2400" dirty="0">
                <a:solidFill>
                  <a:srgbClr val="004992"/>
                </a:solidFill>
                <a:latin typeface="Calibri Light"/>
              </a:rPr>
              <a:t>!</a:t>
            </a:r>
          </a:p>
          <a:p>
            <a:pPr marL="342900" lvl="0" indent="-342900" defTabSz="914400" fontAlgn="base">
              <a:buClr>
                <a:srgbClr val="000000"/>
              </a:buClr>
              <a:buFont typeface="WingDings"/>
              <a:buChar char=""/>
            </a:pPr>
            <a:r>
              <a:rPr lang="de-DE" altLang="de-DE" sz="2400" dirty="0">
                <a:solidFill>
                  <a:srgbClr val="004992"/>
                </a:solidFill>
                <a:latin typeface="Calibri Light"/>
              </a:rPr>
              <a:t>distracting </a:t>
            </a:r>
            <a:r>
              <a:rPr lang="en-US" altLang="de-DE" sz="2400" dirty="0">
                <a:solidFill>
                  <a:srgbClr val="004992"/>
                </a:solidFill>
                <a:latin typeface="Calibri Light"/>
              </a:rPr>
              <a:t>activities after studying</a:t>
            </a:r>
            <a:r>
              <a:rPr lang="en-US" altLang="de-DE" sz="2400" dirty="0">
                <a:solidFill>
                  <a:srgbClr val="333333"/>
                </a:solidFill>
                <a:latin typeface="Calibri Light"/>
              </a:rPr>
              <a:t> (e.g. watching TV)</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11</a:t>
            </a:fld>
            <a:endParaRPr lang="de-DE" altLang="de-DE"/>
          </a:p>
        </p:txBody>
      </p:sp>
    </p:spTree>
    <p:extLst>
      <p:ext uri="{BB962C8B-B14F-4D97-AF65-F5344CB8AC3E}">
        <p14:creationId xmlns:p14="http://schemas.microsoft.com/office/powerpoint/2010/main" val="2971155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memorise things better?</a:t>
            </a:r>
          </a:p>
        </p:txBody>
      </p:sp>
      <p:sp>
        <p:nvSpPr>
          <p:cNvPr id="6" name="Content Placeholder 5"/>
          <p:cNvSpPr>
            <a:spLocks noGrp="1"/>
          </p:cNvSpPr>
          <p:nvPr>
            <p:ph idx="1"/>
          </p:nvPr>
        </p:nvSpPr>
        <p:spPr>
          <a:xfrm>
            <a:off x="408956" y="2204864"/>
            <a:ext cx="5486400" cy="4248000"/>
          </a:xfrm>
        </p:spPr>
        <p:txBody>
          <a:bodyPr/>
          <a:lstStyle/>
          <a:p>
            <a:pPr lvl="0" defTabSz="914400" fontAlgn="base"/>
            <a:r>
              <a:rPr lang="de-DE" altLang="de-DE" sz="2400" dirty="0">
                <a:solidFill>
                  <a:srgbClr val="004992"/>
                </a:solidFill>
                <a:latin typeface="Calibri Light"/>
              </a:rPr>
              <a:t>The more senses involved during learning, the better recollection!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12</a:t>
            </a:fld>
            <a:endParaRPr lang="de-DE" altLang="de-DE"/>
          </a:p>
        </p:txBody>
      </p:sp>
      <p:sp>
        <p:nvSpPr>
          <p:cNvPr id="28"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Memory recollection in %</a:t>
            </a:r>
            <a:endParaRPr lang="en-GB" altLang="de-DE" sz="1400" b="1" dirty="0">
              <a:latin typeface="Calibri Light"/>
            </a:endParaRPr>
          </a:p>
        </p:txBody>
      </p:sp>
      <p:sp>
        <p:nvSpPr>
          <p:cNvPr id="34"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5"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6"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7"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8"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9"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40"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41"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42"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Arial" panose="020B0604020202020204" pitchFamily="34" charset="0"/>
              </a:rPr>
              <a:t>discussing</a:t>
            </a:r>
            <a:endParaRPr lang="en-GB" altLang="de-DE" sz="1200" b="1" dirty="0">
              <a:latin typeface="Arial" panose="020B0604020202020204" pitchFamily="34" charset="0"/>
            </a:endParaRPr>
          </a:p>
        </p:txBody>
      </p:sp>
      <p:sp>
        <p:nvSpPr>
          <p:cNvPr id="43"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discussing</a:t>
            </a:r>
            <a:endParaRPr lang="en-GB" altLang="de-DE" sz="1200" b="1" dirty="0">
              <a:latin typeface="Arial" panose="020B0604020202020204" pitchFamily="34" charset="0"/>
            </a:endParaRPr>
          </a:p>
        </p:txBody>
      </p:sp>
      <p:sp>
        <p:nvSpPr>
          <p:cNvPr id="44"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applying</a:t>
            </a:r>
            <a:endParaRPr lang="en-GB" altLang="de-DE" sz="1200" b="1"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en-US" sz="3600" dirty="0">
                <a:solidFill>
                  <a:srgbClr val="004992"/>
                </a:solidFill>
                <a:latin typeface="Calibri Light"/>
              </a:rPr>
              <a:t>Does our memory work like a video recorder?</a:t>
            </a:r>
            <a:br>
              <a:rPr lang="en-US" sz="3600" dirty="0">
                <a:solidFill>
                  <a:srgbClr val="004992"/>
                </a:solidFill>
                <a:latin typeface="Calibri Light"/>
              </a:rPr>
            </a:br>
            <a:r>
              <a:rPr lang="en-US" sz="2400" dirty="0">
                <a:solidFill>
                  <a:srgbClr val="004992"/>
                </a:solidFill>
                <a:latin typeface="Calibri Light"/>
              </a:rPr>
              <a:t>(for an alternative exercise see end of presentation)</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13</a:t>
            </a:fld>
            <a:endParaRPr lang="de-DE" altLang="de-DE"/>
          </a:p>
        </p:txBody>
      </p:sp>
      <p:pic>
        <p:nvPicPr>
          <p:cNvPr id="11"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408955" y="5197136"/>
            <a:ext cx="1137600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dirty="0">
                <a:solidFill>
                  <a:srgbClr val="333333"/>
                </a:solidFill>
                <a:latin typeface="Calibri Light"/>
              </a:rPr>
              <a:t>The American psychologist Elizabeth Loftus showed participants a series of photographs. One picture showed a red car stopped in front of a give way sign       . </a:t>
            </a:r>
          </a:p>
        </p:txBody>
      </p:sp>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24"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Does our memory work like a video recorder?</a:t>
            </a:r>
          </a:p>
        </p:txBody>
      </p:sp>
      <p:sp>
        <p:nvSpPr>
          <p:cNvPr id="6" name="Content Placeholder 5"/>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After the photos were presented, t</a:t>
            </a:r>
            <a:r>
              <a:rPr lang="en-CA" altLang="de-DE" sz="2400" dirty="0">
                <a:solidFill>
                  <a:srgbClr val="333333"/>
                </a:solidFill>
                <a:latin typeface="Calibri Light"/>
                <a:cs typeface="Times New Roman" panose="02020603050405020304" pitchFamily="18" charset="0"/>
              </a:rPr>
              <a:t>he experimenter tried to trick the memory of some participants with a misleading question:</a:t>
            </a:r>
            <a:endParaRPr lang="en-US" altLang="de-DE" sz="2400" dirty="0">
              <a:solidFill>
                <a:srgbClr val="333333"/>
              </a:solidFill>
              <a:latin typeface="Calibri Light"/>
              <a:cs typeface="Times New Roman" panose="02020603050405020304" pitchFamily="18" charset="0"/>
            </a:endParaRPr>
          </a:p>
          <a:p>
            <a:pPr lvl="0" defTabSz="914400" fontAlgn="base"/>
            <a:r>
              <a:rPr lang="en-US" altLang="de-DE" sz="2400" dirty="0">
                <a:solidFill>
                  <a:srgbClr val="333333"/>
                </a:solidFill>
                <a:latin typeface="Calibri Light"/>
                <a:cs typeface="Times New Roman" panose="02020603050405020304" pitchFamily="18" charset="0"/>
              </a:rPr>
              <a:t>“In that picture, was another car passing the red car while it was stopped in front of the </a:t>
            </a:r>
            <a:r>
              <a:rPr lang="en-US" altLang="de-DE" sz="2400" i="1" dirty="0">
                <a:solidFill>
                  <a:srgbClr val="333333"/>
                </a:solidFill>
                <a:latin typeface="Calibri Light"/>
                <a:cs typeface="Times New Roman" panose="02020603050405020304" pitchFamily="18" charset="0"/>
              </a:rPr>
              <a:t>stop sign</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333333"/>
                </a:solidFill>
                <a:latin typeface="Calibri Light"/>
                <a:cs typeface="Times New Roman" panose="02020603050405020304" pitchFamily="18" charset="0"/>
              </a:rPr>
              <a:t>(In fact, the car was stopped in front of a </a:t>
            </a:r>
            <a:r>
              <a:rPr lang="en-US" altLang="de-DE" sz="2400" i="1" dirty="0">
                <a:solidFill>
                  <a:srgbClr val="333333"/>
                </a:solidFill>
                <a:latin typeface="Calibri Light"/>
                <a:cs typeface="Times New Roman" panose="02020603050405020304" pitchFamily="18" charset="0"/>
              </a:rPr>
              <a:t>give way</a:t>
            </a:r>
            <a:r>
              <a:rPr lang="en-US" altLang="de-DE" sz="2400" dirty="0">
                <a:solidFill>
                  <a:srgbClr val="333333"/>
                </a:solidFill>
                <a:latin typeface="Calibri Light"/>
                <a:cs typeface="Times New Roman" panose="02020603050405020304" pitchFamily="18" charset="0"/>
              </a:rPr>
              <a:t> </a:t>
            </a:r>
            <a:r>
              <a:rPr lang="en-US" altLang="de-DE" sz="2400" i="1" dirty="0">
                <a:solidFill>
                  <a:srgbClr val="333333"/>
                </a:solidFill>
                <a:latin typeface="Calibri Light"/>
                <a:cs typeface="Times New Roman" panose="02020603050405020304" pitchFamily="18" charset="0"/>
              </a:rPr>
              <a:t>sign</a:t>
            </a:r>
            <a:r>
              <a:rPr lang="en-US"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Later, two photographs were shown.</a:t>
            </a:r>
            <a:br>
              <a:rPr lang="en-US" sz="3600" dirty="0">
                <a:solidFill>
                  <a:srgbClr val="004992"/>
                </a:solidFill>
                <a:latin typeface="Calibri Light"/>
              </a:rPr>
            </a:br>
            <a:r>
              <a:rPr lang="en-US" dirty="0">
                <a:solidFill>
                  <a:srgbClr val="004992"/>
                </a:solidFill>
                <a:latin typeface="Calibri Light"/>
              </a:rPr>
              <a:t>The participants had to decide which photo had originally been displayed. Do you think memory can be misled?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15</a:t>
            </a:fld>
            <a:endParaRPr lang="de-DE" altLang="de-DE"/>
          </a:p>
        </p:txBody>
      </p:sp>
      <p:pic>
        <p:nvPicPr>
          <p:cNvPr id="22"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Presented!</a:t>
            </a:r>
            <a:endParaRPr lang="de-DE" altLang="de-DE" sz="1800" b="0" dirty="0">
              <a:latin typeface="Calibri Light"/>
              <a:cs typeface="Times New Roman" panose="02020603050405020304" pitchFamily="18" charset="0"/>
            </a:endParaRPr>
          </a:p>
        </p:txBody>
      </p:sp>
      <p:sp>
        <p:nvSpPr>
          <p:cNvPr id="27" name="Caption_27"/>
          <p:cNvSpPr txBox="1">
            <a:spLocks noChangeArrowheads="1"/>
          </p:cNvSpPr>
          <p:nvPr/>
        </p:nvSpPr>
        <p:spPr bwMode="auto">
          <a:xfrm>
            <a:off x="4346649" y="3343276"/>
            <a:ext cx="3169475"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400" b="0" i="1" dirty="0">
                <a:latin typeface="Calibri Light"/>
                <a:ea typeface="Gulim" pitchFamily="34" charset="-127"/>
              </a:rPr>
              <a:t>Did another car pass the red car while it was stopped in front of the </a:t>
            </a:r>
            <a:r>
              <a:rPr lang="en-US" altLang="ko-KR" sz="1400" b="0" i="1" dirty="0">
                <a:solidFill>
                  <a:srgbClr val="FF0000"/>
                </a:solidFill>
                <a:latin typeface="Calibri Light"/>
                <a:ea typeface="Gulim" pitchFamily="34" charset="-127"/>
              </a:rPr>
              <a:t>stop sign</a:t>
            </a:r>
            <a:r>
              <a:rPr lang="en-US" altLang="ko-KR" sz="1400" b="0" i="1" dirty="0">
                <a:latin typeface="Calibri Light"/>
                <a:ea typeface="Gulim" pitchFamily="34" charset="-127"/>
              </a:rPr>
              <a:t>? </a:t>
            </a:r>
            <a:endParaRPr lang="fr-FR" altLang="de-DE" sz="1400" i="1" dirty="0">
              <a:latin typeface="Calibri Light"/>
            </a:endParaRPr>
          </a:p>
        </p:txBody>
      </p:sp>
      <p:sp>
        <p:nvSpPr>
          <p:cNvPr id="28" name="Caption_2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800" b="0">
                <a:latin typeface="Calibri Light"/>
                <a:cs typeface="Times New Roman" panose="02020603050405020304" pitchFamily="18" charset="0"/>
              </a:rPr>
              <a:t>Which picture was originally presented?</a:t>
            </a:r>
            <a:endParaRPr lang="de-DE" altLang="de-DE" sz="1800" b="0" dirty="0">
              <a:latin typeface="Calibri Light"/>
              <a:cs typeface="Times New Roman" panose="02020603050405020304" pitchFamily="18" charset="0"/>
            </a:endParaRPr>
          </a:p>
        </p:txBody>
      </p:sp>
      <p:sp>
        <p:nvSpPr>
          <p:cNvPr id="29"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Misleading Question</a:t>
            </a:r>
            <a:endParaRPr lang="de-DE" altLang="de-DE" sz="1800" b="0" dirty="0">
              <a:latin typeface="Calibri Light"/>
              <a:cs typeface="Times New Roman" panose="02020603050405020304" pitchFamily="18" charset="0"/>
            </a:endParaRPr>
          </a:p>
        </p:txBody>
      </p:sp>
      <p:sp>
        <p:nvSpPr>
          <p:cNvPr id="30"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3"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Calibri Light"/>
                <a:cs typeface="Times New Roman" panose="02020603050405020304" pitchFamily="18" charset="0"/>
              </a:rPr>
              <a:t>Time course</a:t>
            </a:r>
            <a:endParaRPr lang="de-DE" altLang="de-DE" sz="1800" b="0" i="1"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3" name="Text Box 7"/>
          <p:cNvSpPr txBox="1">
            <a:spLocks noChangeArrowheads="1"/>
          </p:cNvSpPr>
          <p:nvPr/>
        </p:nvSpPr>
        <p:spPr bwMode="auto">
          <a:xfrm>
            <a:off x="6529635" y="2204864"/>
            <a:ext cx="522040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
                <a:srgbClr val="333333"/>
              </a:buClr>
              <a:buNone/>
            </a:pPr>
            <a:r>
              <a:rPr lang="en-US" altLang="de-DE" sz="2400" dirty="0">
                <a:solidFill>
                  <a:srgbClr val="333333"/>
                </a:solidFill>
                <a:latin typeface="Calibri Light"/>
                <a:cs typeface="Times New Roman" panose="02020603050405020304" pitchFamily="18" charset="0"/>
              </a:rPr>
              <a:t>Without the misleading question, only 25% said they saw a stop sign in the original picture.</a:t>
            </a:r>
          </a:p>
          <a:p>
            <a:pPr eaLnBrk="1" hangingPunct="1">
              <a:lnSpc>
                <a:spcPct val="105000"/>
              </a:lnSpc>
              <a:spcBef>
                <a:spcPts val="1999"/>
              </a:spcBef>
              <a:spcAft>
                <a:spcPts val="0"/>
              </a:spcAft>
              <a:buClr>
                <a:srgbClr val="333333"/>
              </a:buClr>
              <a:buNone/>
            </a:pPr>
            <a:r>
              <a:rPr lang="en-US" altLang="de-DE" sz="2400" dirty="0">
                <a:solidFill>
                  <a:srgbClr val="333333"/>
                </a:solidFill>
                <a:latin typeface="Calibri Light"/>
              </a:rPr>
              <a:t>… whereas 59% of the participants who received misleading information </a:t>
            </a:r>
            <a:r>
              <a:rPr lang="en-CA" altLang="de-DE" sz="2400" dirty="0">
                <a:solidFill>
                  <a:srgbClr val="333333"/>
                </a:solidFill>
                <a:latin typeface="Calibri Light"/>
              </a:rPr>
              <a:t>said they saw a stop sign</a:t>
            </a:r>
            <a:r>
              <a:rPr lang="en-US" altLang="de-DE" sz="2400" dirty="0">
                <a:solidFill>
                  <a:srgbClr val="333333"/>
                </a:solidFill>
                <a:latin typeface="Calibri Ligh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Our memory does not perfectly match reality!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16</a:t>
            </a:fld>
            <a:endParaRPr lang="de-DE" altLang="de-DE"/>
          </a:p>
        </p:txBody>
      </p:sp>
      <p:pic>
        <p:nvPicPr>
          <p:cNvPr id="16"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2. … but what is remembered?</a:t>
            </a:r>
            <a:endParaRPr lang="en-US" altLang="de-DE" sz="1600" b="1" i="1" dirty="0">
              <a:latin typeface="Calibri Light"/>
              <a:cs typeface="Times New Roman" panose="02020603050405020304" pitchFamily="18" charset="0"/>
            </a:endParaRPr>
          </a:p>
        </p:txBody>
      </p:sp>
      <p:sp>
        <p:nvSpPr>
          <p:cNvPr id="19"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1. Presented!</a:t>
            </a:r>
            <a:endParaRPr lang="en-US" altLang="de-DE" sz="1600" b="1" i="1" dirty="0">
              <a:latin typeface="Calibri Light"/>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Our memory does not perfectly match reality!</a:t>
            </a:r>
          </a:p>
        </p:txBody>
      </p:sp>
      <p:sp>
        <p:nvSpPr>
          <p:cNvPr id="36866" name="Rectangle 2"/>
          <p:cNvSpPr>
            <a:spLocks noGrp="1" noChangeArrowheads="1"/>
          </p:cNvSpPr>
          <p:nvPr>
            <p:ph idx="1"/>
          </p:nvPr>
        </p:nvSpPr>
        <p:spPr/>
        <p:txBody>
          <a:bodyPr>
            <a:noAutofit/>
          </a:bodyPr>
          <a:lstStyle/>
          <a:p>
            <a:pPr marL="0" indent="0" eaLnBrk="1" hangingPunct="1">
              <a:buClrTx/>
              <a:buFont typeface="Wingdings" panose="05000000000000000000" pitchFamily="2" charset="2"/>
              <a:buNone/>
            </a:pPr>
            <a:r>
              <a:rPr lang="en-US" altLang="de-DE" sz="2400">
                <a:solidFill>
                  <a:srgbClr val="333333"/>
                </a:solidFill>
                <a:latin typeface="Calibri Light"/>
              </a:rPr>
              <a:t>This </a:t>
            </a:r>
            <a:r>
              <a:rPr lang="en-US" altLang="de-DE" sz="2400" dirty="0">
                <a:solidFill>
                  <a:srgbClr val="333333"/>
                </a:solidFill>
                <a:latin typeface="Calibri Light"/>
              </a:rPr>
              <a:t>investigation and many others show that human memory is good but not perfect</a:t>
            </a:r>
            <a:r>
              <a:rPr lang="en-US" altLang="de-DE" sz="2400">
                <a:solidFill>
                  <a:srgbClr val="333333"/>
                </a:solidFill>
                <a:latin typeface="Calibri Light"/>
              </a:rPr>
              <a:t>. </a:t>
            </a:r>
            <a:endParaRPr lang="en-US" altLang="de-DE" sz="2400" dirty="0">
              <a:solidFill>
                <a:srgbClr val="333333"/>
              </a:solidFill>
              <a:latin typeface="Calibri Light"/>
            </a:endParaRPr>
          </a:p>
          <a:p>
            <a:pPr marL="0" indent="0" eaLnBrk="1" hangingPunct="1">
              <a:buClrTx/>
              <a:buFont typeface="Wingdings" panose="05000000000000000000" pitchFamily="2" charset="2"/>
              <a:buNone/>
            </a:pP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tend</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rearrange</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add</a:t>
            </a:r>
            <a:r>
              <a:rPr lang="de-DE" altLang="de-DE" sz="2400" dirty="0">
                <a:solidFill>
                  <a:srgbClr val="333333"/>
                </a:solidFill>
                <a:latin typeface="Calibri Light"/>
              </a:rPr>
              <a:t> </a:t>
            </a:r>
            <a:r>
              <a:rPr lang="de-DE" altLang="de-DE" sz="2400" dirty="0" err="1">
                <a:solidFill>
                  <a:srgbClr val="333333"/>
                </a:solidFill>
                <a:latin typeface="Calibri Light"/>
              </a:rPr>
              <a:t>things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our</a:t>
            </a:r>
            <a:r>
              <a:rPr lang="de-DE" altLang="de-DE" sz="2400" dirty="0">
                <a:solidFill>
                  <a:srgbClr val="333333"/>
                </a:solidFill>
                <a:latin typeface="Calibri Light"/>
              </a:rPr>
              <a:t> </a:t>
            </a:r>
            <a:r>
              <a:rPr lang="de-DE" altLang="de-DE" sz="2400" dirty="0" err="1">
                <a:solidFill>
                  <a:srgbClr val="333333"/>
                </a:solidFill>
                <a:latin typeface="Calibri Light"/>
              </a:rPr>
              <a:t>memories</a:t>
            </a:r>
            <a:r>
              <a:rPr lang="de-DE" altLang="de-DE" sz="2400" dirty="0">
                <a:solidFill>
                  <a:srgbClr val="333333"/>
                </a:solidFill>
                <a:latin typeface="Calibri Light"/>
              </a:rPr>
              <a:t> </a:t>
            </a:r>
            <a:r>
              <a:rPr lang="de-DE" altLang="de-DE" sz="2400" dirty="0" err="1">
                <a:solidFill>
                  <a:srgbClr val="333333"/>
                </a:solidFill>
                <a:latin typeface="Calibri Light"/>
              </a:rPr>
              <a:t>that</a:t>
            </a:r>
            <a:r>
              <a:rPr lang="de-DE" altLang="de-DE" sz="2400" dirty="0">
                <a:solidFill>
                  <a:srgbClr val="333333"/>
                </a:solidFill>
                <a:latin typeface="Calibri Light"/>
              </a:rPr>
              <a:t> </a:t>
            </a:r>
            <a:r>
              <a:rPr lang="de-DE" altLang="de-DE" sz="2400" dirty="0" err="1">
                <a:solidFill>
                  <a:srgbClr val="333333"/>
                </a:solidFill>
                <a:latin typeface="Calibri Light"/>
              </a:rPr>
              <a:t>have</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past</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that</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have</a:t>
            </a:r>
            <a:r>
              <a:rPr lang="de-DE" altLang="de-DE" sz="2400" dirty="0">
                <a:solidFill>
                  <a:srgbClr val="333333"/>
                </a:solidFill>
                <a:latin typeface="Calibri Light"/>
              </a:rPr>
              <a:t> </a:t>
            </a:r>
            <a:r>
              <a:rPr lang="de-DE" altLang="de-DE" sz="2400" dirty="0" err="1">
                <a:solidFill>
                  <a:srgbClr val="333333"/>
                </a:solidFill>
                <a:latin typeface="Calibri Light"/>
              </a:rPr>
              <a:t>heard</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t>
            </a:r>
            <a:r>
              <a:rPr lang="de-DE" altLang="de-DE" sz="2400" err="1">
                <a:solidFill>
                  <a:srgbClr val="333333"/>
                </a:solidFill>
                <a:latin typeface="Calibri Light"/>
              </a:rPr>
              <a:t>later</a:t>
            </a:r>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301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301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itchFamily="34" charset="-127"/>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19</a:t>
            </a:fld>
            <a:endParaRPr lang="de-DE" altLang="de-DE"/>
          </a:p>
        </p:txBody>
      </p:sp>
    </p:spTree>
    <p:extLst>
      <p:ext uri="{BB962C8B-B14F-4D97-AF65-F5344CB8AC3E}">
        <p14:creationId xmlns:p14="http://schemas.microsoft.com/office/powerpoint/2010/main" val="582383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3011"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itchFamily="34" charset="-127"/>
            </a:endParaRPr>
          </a:p>
          <a:p>
            <a:pPr algn="ctr" eaLnBrk="1" hangingPunct="1">
              <a:tabLst>
                <a:tab pos="361950" algn="l"/>
              </a:tabLst>
            </a:pPr>
            <a:r>
              <a:rPr lang="de-DE" altLang="de-DE" sz="2400" dirty="0">
                <a:solidFill>
                  <a:srgbClr val="004992"/>
                </a:solidFill>
                <a:latin typeface="Calibri Light"/>
              </a:rPr>
              <a:t>Try to recall as many details as possible!</a:t>
            </a:r>
            <a:endParaRPr lang="de-DE" altLang="de-DE"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20</a:t>
            </a:fld>
            <a:endParaRPr lang="de-DE" altLang="de-DE"/>
          </a:p>
        </p:txBody>
      </p:sp>
    </p:spTree>
    <p:extLst>
      <p:ext uri="{BB962C8B-B14F-4D97-AF65-F5344CB8AC3E}">
        <p14:creationId xmlns:p14="http://schemas.microsoft.com/office/powerpoint/2010/main" val="548125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21</a:t>
            </a:fld>
            <a:endParaRPr lang="de-DE" altLang="de-DE"/>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030"/>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The blacksmith</a:t>
            </a:r>
            <a:br>
              <a:rPr lang="en-US" altLang="de-DE" sz="3600" dirty="0">
                <a:solidFill>
                  <a:srgbClr val="004992"/>
                </a:solidFill>
                <a:latin typeface="Calibri Light"/>
              </a:rPr>
            </a:br>
            <a:r>
              <a:rPr lang="en-US" altLang="de-DE" dirty="0">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47106"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tongs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window</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anvil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leather</a:t>
            </a:r>
            <a:r>
              <a:rPr lang="de-DE" altLang="de-DE" sz="2400" dirty="0">
                <a:solidFill>
                  <a:srgbClr val="333333"/>
                </a:solidFill>
                <a:latin typeface="Calibri Light"/>
              </a:rPr>
              <a:t> </a:t>
            </a:r>
            <a:r>
              <a:rPr lang="de-DE" altLang="de-DE" sz="2400" dirty="0" err="1">
                <a:solidFill>
                  <a:srgbClr val="333333"/>
                </a:solidFill>
                <a:latin typeface="Calibri Light"/>
              </a:rPr>
              <a:t>apron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spectators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tools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hammer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The blacksmith</a:t>
            </a:r>
          </a:p>
        </p:txBody>
      </p:sp>
      <p:sp>
        <p:nvSpPr>
          <p:cNvPr id="49155"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tongs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window</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anvil</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leather</a:t>
            </a:r>
            <a:r>
              <a:rPr lang="de-DE" altLang="de-DE" sz="2400" dirty="0">
                <a:solidFill>
                  <a:srgbClr val="333333"/>
                </a:solidFill>
                <a:latin typeface="Calibri Light"/>
              </a:rPr>
              <a:t> </a:t>
            </a:r>
            <a:r>
              <a:rPr lang="de-DE" altLang="de-DE" sz="2400" dirty="0" err="1">
                <a:solidFill>
                  <a:srgbClr val="333333"/>
                </a:solidFill>
                <a:latin typeface="Calibri Light"/>
              </a:rPr>
              <a:t>apron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spectators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tools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hammer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23</a:t>
            </a:fld>
            <a:endParaRPr lang="de-DE" altLang="de-DE"/>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8881730" y="55991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ea typeface="Arial Unicode MS" pitchFamily="34" charset="-128"/>
              </a:rPr>
              <a:t>© geobra Brandstätter </a:t>
            </a:r>
            <a:endParaRPr lang="de-DE" altLang="de-DE" sz="8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24</a:t>
            </a:fld>
            <a:endParaRPr lang="de-DE" altLang="de-DE"/>
          </a:p>
        </p:txBody>
      </p:sp>
      <p:pic>
        <p:nvPicPr>
          <p:cNvPr id="8"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Pirate ship</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53250"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sails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pirates</a:t>
            </a:r>
            <a:r>
              <a:rPr lang="en-US" altLang="de-DE" sz="2400" dirty="0">
                <a:solidFill>
                  <a:srgbClr val="333333"/>
                </a:solidFill>
                <a:latin typeface="Calibri Light"/>
              </a:rPr>
              <a:t>’ </a:t>
            </a:r>
            <a:r>
              <a:rPr lang="de-DE" altLang="de-DE" sz="2400" dirty="0" err="1">
                <a:solidFill>
                  <a:srgbClr val="333333"/>
                </a:solidFill>
                <a:latin typeface="Calibri Light"/>
              </a:rPr>
              <a:t>flag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lookout</a:t>
            </a:r>
            <a:r>
              <a:rPr lang="de-DE" altLang="de-DE" sz="2400" dirty="0">
                <a:solidFill>
                  <a:srgbClr val="333333"/>
                </a:solidFill>
                <a:latin typeface="Calibri Light"/>
              </a:rPr>
              <a:t> on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mast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anchor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monkey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ladder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windows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 ship</a:t>
            </a:r>
          </a:p>
        </p:txBody>
      </p:sp>
      <p:sp>
        <p:nvSpPr>
          <p:cNvPr id="55300"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sails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pirates</a:t>
            </a:r>
            <a:r>
              <a:rPr lang="en-US" altLang="de-DE" sz="2400" dirty="0">
                <a:solidFill>
                  <a:srgbClr val="004992"/>
                </a:solidFill>
                <a:latin typeface="Calibri Light"/>
              </a:rPr>
              <a:t>’</a:t>
            </a:r>
            <a:r>
              <a:rPr lang="de-DE" altLang="de-DE" sz="2400" dirty="0">
                <a:solidFill>
                  <a:srgbClr val="004992"/>
                </a:solidFill>
                <a:latin typeface="Calibri Light"/>
              </a:rPr>
              <a:t> </a:t>
            </a:r>
            <a:r>
              <a:rPr lang="de-DE" altLang="de-DE" sz="2400" dirty="0" err="1">
                <a:solidFill>
                  <a:srgbClr val="004992"/>
                </a:solidFill>
                <a:latin typeface="Calibri Light"/>
              </a:rPr>
              <a:t>flag</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lookout</a:t>
            </a:r>
            <a:r>
              <a:rPr lang="de-DE" altLang="de-DE" sz="2400" dirty="0">
                <a:solidFill>
                  <a:srgbClr val="333333"/>
                </a:solidFill>
                <a:latin typeface="Calibri Light"/>
              </a:rPr>
              <a:t> on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mast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anchor</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monkey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ladder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windows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26</a:t>
            </a:fld>
            <a:endParaRPr lang="de-DE" altLang="de-DE"/>
          </a:p>
        </p:txBody>
      </p:sp>
      <p:pic>
        <p:nvPicPr>
          <p:cNvPr id="12"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144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Not everything we recall has actually happened! </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144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past and related events (e.g. typical beach scene from holidays). Some objects are added </a:t>
            </a:r>
            <a:r>
              <a:rPr lang="de-DE" altLang="de-DE" sz="2400">
                <a:solidFill>
                  <a:srgbClr val="333333"/>
                </a:solidFill>
                <a:latin typeface="Calibri Light"/>
              </a:rPr>
              <a:t>by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the example: hammer, anchor)!</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28</a:t>
            </a:fld>
            <a:endParaRPr lang="de-DE" altLang="de-DE"/>
          </a:p>
        </p:txBody>
      </p:sp>
    </p:spTree>
    <p:extLst>
      <p:ext uri="{BB962C8B-B14F-4D97-AF65-F5344CB8AC3E}">
        <p14:creationId xmlns:p14="http://schemas.microsoft.com/office/powerpoint/2010/main" val="2833456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144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past and related events (e.g. typical beach scene from holidays). Some objects are added </a:t>
            </a:r>
            <a:r>
              <a:rPr lang="de-DE" altLang="de-DE" sz="2400">
                <a:solidFill>
                  <a:srgbClr val="333333"/>
                </a:solidFill>
                <a:latin typeface="Calibri Light"/>
              </a:rPr>
              <a:t>by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hammer</a:t>
            </a:r>
            <a:r>
              <a:rPr lang="de-DE" altLang="de-DE" sz="2400" dirty="0">
                <a:solidFill>
                  <a:srgbClr val="333333"/>
                </a:solidFill>
                <a:latin typeface="Calibri Light"/>
              </a:rPr>
              <a:t>, </a:t>
            </a:r>
            <a:r>
              <a:rPr lang="de-DE" altLang="de-DE" sz="2400" dirty="0" err="1">
                <a:solidFill>
                  <a:srgbClr val="333333"/>
                </a:solidFill>
                <a:latin typeface="Calibri Light"/>
              </a:rPr>
              <a:t>anchor</a:t>
            </a:r>
            <a:r>
              <a:rPr lang="de-DE" altLang="de-DE" sz="2400" dirty="0">
                <a:solidFill>
                  <a:srgbClr val="333333"/>
                </a:solidFill>
                <a:latin typeface="Calibri Light"/>
              </a:rPr>
              <a:t>)!</a:t>
            </a:r>
          </a:p>
          <a:p>
            <a:pPr marL="342900" indent="-342900" eaLnBrk="1" hangingPunct="1">
              <a:buClr>
                <a:srgbClr val="000000"/>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 </a:t>
            </a:r>
            <a:r>
              <a:rPr lang="de-DE" altLang="de-DE" sz="2400" dirty="0">
                <a:solidFill>
                  <a:srgbClr val="333333"/>
                </a:solidFill>
                <a:latin typeface="Calibri Light"/>
              </a:rPr>
              <a:t>false memories are </a:t>
            </a:r>
            <a:r>
              <a:rPr lang="de-DE" altLang="de-DE" sz="2400">
                <a:solidFill>
                  <a:srgbClr val="333333"/>
                </a:solidFill>
                <a:latin typeface="Calibri Light"/>
              </a:rPr>
              <a:t>rather </a:t>
            </a:r>
            <a:r>
              <a:rPr lang="en-CA" altLang="de-DE" sz="2400">
                <a:solidFill>
                  <a:srgbClr val="333333"/>
                </a:solidFill>
                <a:latin typeface="Calibri Light"/>
              </a:rPr>
              <a:t>“pale”</a:t>
            </a:r>
            <a:r>
              <a:rPr lang="de-DE" altLang="de-DE" sz="240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29</a:t>
            </a:fld>
            <a:endParaRPr lang="de-DE" altLang="de-DE"/>
          </a:p>
        </p:txBody>
      </p:sp>
    </p:spTree>
    <p:extLst>
      <p:ext uri="{BB962C8B-B14F-4D97-AF65-F5344CB8AC3E}">
        <p14:creationId xmlns:p14="http://schemas.microsoft.com/office/powerpoint/2010/main" val="3873234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6" name="Content Placeholder 5"/>
          <p:cNvSpPr>
            <a:spLocks noGrp="1"/>
          </p:cNvSpPr>
          <p:nvPr>
            <p:ph idx="1"/>
          </p:nvPr>
        </p:nvSpPr>
        <p:spPr/>
        <p:txBody>
          <a:bodyPr/>
          <a:lstStyle/>
          <a:p>
            <a:pPr lvl="0" defTabSz="914400" fontAlgn="base"/>
            <a:r>
              <a:rPr lang="de-DE" altLang="de-DE" sz="2400">
                <a:solidFill>
                  <a:srgbClr val="004992"/>
                </a:solidFill>
                <a:latin typeface="Calibri Light"/>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rPr>
              <a:t>Memory biases:</a:t>
            </a:r>
            <a:r>
              <a:rPr lang="en-US" altLang="de-DE" sz="2400" dirty="0">
                <a:solidFill>
                  <a:srgbClr val="333333"/>
                </a:solidFill>
                <a:latin typeface="Calibri Light"/>
              </a:rPr>
              <a:t> </a:t>
            </a:r>
            <a:br>
              <a:rPr lang="en-US" altLang="de-DE" sz="2400">
                <a:solidFill>
                  <a:srgbClr val="333333"/>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a:t>
            </a:r>
            <a:r>
              <a:rPr lang="en-US" altLang="de-DE" sz="2400" dirty="0" err="1">
                <a:solidFill>
                  <a:srgbClr val="333333"/>
                </a:solidFill>
                <a:latin typeface="Calibri Light"/>
              </a:rPr>
              <a:t>memorised</a:t>
            </a:r>
            <a:r>
              <a:rPr lang="en-US" altLang="de-DE" sz="2400" dirty="0">
                <a:solidFill>
                  <a:srgbClr val="333333"/>
                </a:solidFill>
                <a:latin typeface="Calibri Light"/>
              </a:rPr>
              <a:t> than negative events</a:t>
            </a:r>
            <a:br>
              <a:rPr lang="en-US" altLang="de-DE" sz="2400">
                <a:solidFill>
                  <a:srgbClr val="333333"/>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a:t>
            </a:r>
            <a:r>
              <a:rPr lang="en-US" altLang="de-DE" sz="2400" dirty="0" err="1">
                <a:solidFill>
                  <a:srgbClr val="333333"/>
                </a:solidFill>
                <a:latin typeface="Calibri Light"/>
              </a:rPr>
              <a:t>memorised</a:t>
            </a:r>
            <a:r>
              <a:rPr lang="en-US" altLang="de-DE" sz="2400" dirty="0">
                <a:solidFill>
                  <a:srgbClr val="333333"/>
                </a:solidFill>
                <a:latin typeface="Calibri Light"/>
              </a:rPr>
              <a:t> than positive events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32</a:t>
            </a:fld>
            <a:endParaRPr lang="de-DE" altLang="de-DE"/>
          </a:p>
        </p:txBody>
      </p:sp>
    </p:spTree>
    <p:extLst>
      <p:ext uri="{BB962C8B-B14F-4D97-AF65-F5344CB8AC3E}">
        <p14:creationId xmlns:p14="http://schemas.microsoft.com/office/powerpoint/2010/main" val="3187352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rPr>
              <a:t>Memory biases:</a:t>
            </a:r>
            <a:r>
              <a:rPr lang="en-US" altLang="de-DE" sz="2400" dirty="0">
                <a:solidFill>
                  <a:srgbClr val="333333"/>
                </a:solidFill>
                <a:latin typeface="Calibri Light"/>
              </a:rPr>
              <a:t> </a:t>
            </a:r>
            <a:br>
              <a:rPr lang="en-US" altLang="de-DE" sz="2400">
                <a:solidFill>
                  <a:srgbClr val="333333"/>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a:t>
            </a:r>
            <a:r>
              <a:rPr lang="en-US" altLang="de-DE" sz="2400" dirty="0" err="1">
                <a:solidFill>
                  <a:srgbClr val="333333"/>
                </a:solidFill>
                <a:latin typeface="Calibri Light"/>
              </a:rPr>
              <a:t>memorised</a:t>
            </a:r>
            <a:r>
              <a:rPr lang="en-US" altLang="de-DE" sz="2400" dirty="0">
                <a:solidFill>
                  <a:srgbClr val="333333"/>
                </a:solidFill>
                <a:latin typeface="Calibri Light"/>
              </a:rPr>
              <a:t> than negative events</a:t>
            </a:r>
            <a:br>
              <a:rPr lang="en-US" altLang="de-DE" sz="2400">
                <a:solidFill>
                  <a:srgbClr val="333333"/>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a:t>
            </a:r>
            <a:r>
              <a:rPr lang="en-US" altLang="de-DE" sz="2400" dirty="0" err="1">
                <a:solidFill>
                  <a:srgbClr val="333333"/>
                </a:solidFill>
                <a:latin typeface="Calibri Light"/>
              </a:rPr>
              <a:t>memorised</a:t>
            </a:r>
            <a:r>
              <a:rPr lang="en-US" altLang="de-DE" sz="2400" dirty="0">
                <a:solidFill>
                  <a:srgbClr val="333333"/>
                </a:solidFill>
                <a:latin typeface="Calibri Light"/>
              </a:rPr>
              <a:t> than positive events</a:t>
            </a:r>
          </a:p>
          <a:p>
            <a:pPr marL="342900" lvl="0" indent="-342900" defTabSz="914400" fontAlgn="base">
              <a:buClr>
                <a:srgbClr val="000000"/>
              </a:buClr>
              <a:buFont typeface="WingDings"/>
              <a:buChar char=""/>
            </a:pPr>
            <a:r>
              <a:rPr lang="en-US" altLang="de-DE" sz="2400" dirty="0">
                <a:solidFill>
                  <a:srgbClr val="004992"/>
                </a:solidFill>
                <a:latin typeface="Calibri Light"/>
              </a:rPr>
              <a:t>Illusions/false memories:</a:t>
            </a:r>
            <a:r>
              <a:rPr lang="en-US" altLang="de-DE" sz="2400" dirty="0">
                <a:solidFill>
                  <a:srgbClr val="333333"/>
                </a:solidFill>
                <a:latin typeface="Calibri Light"/>
              </a:rPr>
              <a:t> remembering things that have not taken place!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33</a:t>
            </a:fld>
            <a:endParaRPr lang="de-DE" altLang="de-DE"/>
          </a:p>
        </p:txBody>
      </p:sp>
    </p:spTree>
    <p:extLst>
      <p:ext uri="{BB962C8B-B14F-4D97-AF65-F5344CB8AC3E}">
        <p14:creationId xmlns:p14="http://schemas.microsoft.com/office/powerpoint/2010/main" val="451822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34</a:t>
            </a:fld>
            <a:endParaRPr lang="de-DE" altLang="de-DE"/>
          </a:p>
        </p:txBody>
      </p:sp>
      <p:graphicFrame>
        <p:nvGraphicFramePr>
          <p:cNvPr id="23" name="Table 22"/>
          <p:cNvGraphicFramePr>
            <a:graphicFrameLocks noGrp="1"/>
          </p:cNvGraphicFramePr>
          <p:nvPr>
            <p:extLst>
              <p:ext uri="{D42A27DB-BD31-4B8C-83A1-F6EECF244321}">
                <p14:modId xmlns:p14="http://schemas.microsoft.com/office/powerpoint/2010/main" val="3782624122"/>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a:t>
                      </a:r>
                      <a:r>
                        <a:rPr kumimoji="0" lang="en-US" sz="1800" b="0" i="0" u="none" strike="noStrike" cap="none" normalizeH="0" baseline="0" dirty="0">
                          <a:ln>
                            <a:noFill/>
                          </a:ln>
                          <a:solidFill>
                            <a:schemeClr val="tx1"/>
                          </a:solidFill>
                          <a:effectLst/>
                          <a:latin typeface="Calibri Light"/>
                          <a:ea typeface="ＭＳ Ｐゴシック" pitchFamily="34" charset="-128"/>
                        </a:rPr>
                        <a:t>it again</a:t>
                      </a:r>
                      <a:r>
                        <a:rPr kumimoji="0" lang="en-US" sz="1800" b="0" i="0" u="none" strike="noStrike" cap="none" normalizeH="0" baseline="0">
                          <a:ln>
                            <a:noFill/>
                          </a:ln>
                          <a:solidFill>
                            <a:schemeClr val="tx1"/>
                          </a:solidFill>
                          <a:effectLst/>
                          <a:latin typeface="Calibri Light"/>
                          <a:ea typeface="ＭＳ Ｐゴシック" pitchFamily="34" charset="-128"/>
                        </a:rPr>
                        <a:t>, Sam” </a:t>
                      </a:r>
                      <a:r>
                        <a:rPr kumimoji="0" lang="en-US" sz="1800" b="0" i="0" u="none" strike="noStrike" cap="none" normalizeH="0" baseline="0" dirty="0">
                          <a:ln>
                            <a:noFill/>
                          </a:ln>
                          <a:solidFill>
                            <a:schemeClr val="tx1"/>
                          </a:solidFill>
                          <a:effectLst/>
                          <a:latin typeface="Calibri Light"/>
                          <a:ea typeface="ＭＳ Ｐゴシック" pitchFamily="34" charset="-128"/>
                        </a:rPr>
                        <a:t>– is a phrase Ingrid Bergman or Humphrey Bogart never said to Sam (Dooley Wilson), the nightclub pianist and reluctant performer of the sentimental song ‘As Time Goes By’ in Casablanca (1942). The closest Bogart came to the phrase was this</a:t>
                      </a:r>
                      <a:r>
                        <a:rPr kumimoji="0" lang="en-US" sz="1800" b="0" i="0" u="none" strike="noStrike" cap="none" normalizeH="0" baseline="0">
                          <a:ln>
                            <a:noFill/>
                          </a:ln>
                          <a:solidFill>
                            <a:schemeClr val="tx1"/>
                          </a:solidFill>
                          <a:effectLst/>
                          <a:latin typeface="Calibri Light"/>
                          <a:ea typeface="ＭＳ Ｐゴシック" pitchFamily="34" charset="-128"/>
                        </a:rPr>
                        <a:t>: “You </a:t>
                      </a:r>
                      <a:r>
                        <a:rPr kumimoji="0" lang="en-US" sz="1800" b="0" i="0" u="none" strike="noStrike" cap="none" normalizeH="0" baseline="0" dirty="0">
                          <a:ln>
                            <a:noFill/>
                          </a:ln>
                          <a:solidFill>
                            <a:schemeClr val="tx1"/>
                          </a:solidFill>
                          <a:effectLst/>
                          <a:latin typeface="Calibri Light"/>
                          <a:ea typeface="ＭＳ Ｐゴシック" pitchFamily="34" charset="-128"/>
                        </a:rPr>
                        <a:t>played it for her, you can play it for me ... If she can stand it, I can. Play </a:t>
                      </a:r>
                      <a:r>
                        <a:rPr kumimoji="0" lang="en-US" sz="1800" b="0" i="0" u="none" strike="noStrike" cap="none" normalizeH="0" baseline="0">
                          <a:ln>
                            <a:noFill/>
                          </a:ln>
                          <a:solidFill>
                            <a:schemeClr val="tx1"/>
                          </a:solidFill>
                          <a:effectLst/>
                          <a:latin typeface="Calibri Light"/>
                          <a:ea typeface="ＭＳ Ｐゴシック" pitchFamily="34" charset="-128"/>
                        </a:rPr>
                        <a:t>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7" name="Picture 26"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35</a:t>
            </a:fld>
            <a:endParaRPr lang="de-DE" altLang="de-DE"/>
          </a:p>
        </p:txBody>
      </p:sp>
      <p:graphicFrame>
        <p:nvGraphicFramePr>
          <p:cNvPr id="23" name="Table 22"/>
          <p:cNvGraphicFramePr>
            <a:graphicFrameLocks noGrp="1"/>
          </p:cNvGraphicFramePr>
          <p:nvPr>
            <p:extLst>
              <p:ext uri="{D42A27DB-BD31-4B8C-83A1-F6EECF244321}">
                <p14:modId xmlns:p14="http://schemas.microsoft.com/office/powerpoint/2010/main" val="53050306"/>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6" name="Picture 2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Humphrey Bogart 1948 - 1horsetown - 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665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36</a:t>
            </a:fld>
            <a:endParaRPr lang="de-DE" altLang="de-DE"/>
          </a:p>
        </p:txBody>
      </p:sp>
      <p:graphicFrame>
        <p:nvGraphicFramePr>
          <p:cNvPr id="23" name="Table 22"/>
          <p:cNvGraphicFramePr>
            <a:graphicFrameLocks noGrp="1"/>
          </p:cNvGraphicFramePr>
          <p:nvPr>
            <p:extLst>
              <p:ext uri="{D42A27DB-BD31-4B8C-83A1-F6EECF244321}">
                <p14:modId xmlns:p14="http://schemas.microsoft.com/office/powerpoint/2010/main" val="3232579269"/>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ea typeface="ＭＳ Ｐゴシック" pitchFamily="34" charset="-128"/>
                        </a:rPr>
                        <a:t>By means of certain interrogation methods and suggestive remarks, false memories can </a:t>
                      </a:r>
                      <a:r>
                        <a:rPr kumimoji="0" lang="en-US" sz="1800" b="0" i="0" u="none" strike="noStrike" cap="none" normalizeH="0" baseline="0">
                          <a:ln>
                            <a:noFill/>
                          </a:ln>
                          <a:solidFill>
                            <a:schemeClr val="tx1"/>
                          </a:solidFill>
                          <a:effectLst/>
                          <a:latin typeface="Calibri Light"/>
                          <a:ea typeface="ＭＳ Ｐゴシック" pitchFamily="34" charset="-128"/>
                        </a:rPr>
                        <a:t>be “created”. </a:t>
                      </a:r>
                      <a:r>
                        <a:rPr kumimoji="0" lang="en-US" sz="1800" b="0" i="0" u="none" strike="noStrike" cap="none" normalizeH="0" baseline="0" dirty="0">
                          <a:ln>
                            <a:noFill/>
                          </a:ln>
                          <a:solidFill>
                            <a:schemeClr val="tx1"/>
                          </a:solidFill>
                          <a:effectLst/>
                          <a:latin typeface="Calibri Light"/>
                          <a:ea typeface="ＭＳ Ｐゴシック" pitchFamily="34" charset="-128"/>
                        </a:rPr>
                        <a:t>There are a number of court cases, in which innocent people confessed in court after they had been convinced during intensive interrogations of having committed a crime.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5" name="Picture 24"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Humphrey Bogart 1948 - 1horsetown - 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693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37</a:t>
            </a:fld>
            <a:endParaRPr lang="de-DE" altLang="de-DE"/>
          </a:p>
        </p:txBody>
      </p:sp>
      <p:graphicFrame>
        <p:nvGraphicFramePr>
          <p:cNvPr id="23" name="Table 22"/>
          <p:cNvGraphicFramePr>
            <a:graphicFrameLocks noGrp="1"/>
          </p:cNvGraphicFramePr>
          <p:nvPr>
            <p:extLst>
              <p:ext uri="{D42A27DB-BD31-4B8C-83A1-F6EECF244321}">
                <p14:modId xmlns:p14="http://schemas.microsoft.com/office/powerpoint/2010/main" val="114559940"/>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By means of certain interrogation methods and suggestive remarks, false memories can be “created”. There are a number of court cases, in which innocent people confessed in court after they had been convinced during intensive interrogations of having committed a crime.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ea typeface="ＭＳ Ｐゴシック" pitchFamily="34" charset="-128"/>
                        </a:rPr>
                        <a:t>In an experiment, participants were shown manipulated photos, in which they were flying with their father in a hot air balloon. 50% of the participants later said that they recollected that episode from childhood, which in fact never took place.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4" name="Picture 23" descr="oefe - flickr - Noch ein Ballon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Humphrey Bogart 1948 - 1horsetown - 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07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39</a:t>
            </a:fld>
            <a:endParaRPr lang="de-DE" altLang="de-DE"/>
          </a:p>
        </p:txBody>
      </p:sp>
    </p:spTree>
    <p:extLst>
      <p:ext uri="{BB962C8B-B14F-4D97-AF65-F5344CB8AC3E}">
        <p14:creationId xmlns:p14="http://schemas.microsoft.com/office/powerpoint/2010/main" val="1754772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40</a:t>
            </a:fld>
            <a:endParaRPr lang="de-DE" altLang="de-DE"/>
          </a:p>
        </p:txBody>
      </p:sp>
    </p:spTree>
    <p:extLst>
      <p:ext uri="{BB962C8B-B14F-4D97-AF65-F5344CB8AC3E}">
        <p14:creationId xmlns:p14="http://schemas.microsoft.com/office/powerpoint/2010/main" val="1959954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memory errors promote misinterpretations during psychosis – examples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41</a:t>
            </a:fld>
            <a:endParaRPr lang="de-DE" altLang="de-DE"/>
          </a:p>
        </p:txBody>
      </p:sp>
      <p:sp>
        <p:nvSpPr>
          <p:cNvPr id="86038" name="Rechteck 1"/>
          <p:cNvSpPr>
            <a:spLocks noChangeArrowheads="1"/>
          </p:cNvSpPr>
          <p:nvPr/>
        </p:nvSpPr>
        <p:spPr bwMode="auto">
          <a:xfrm>
            <a:off x="408954" y="569324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a:solidFill>
                  <a:srgbClr val="004992"/>
                </a:solidFill>
                <a:latin typeface="Calibri Light"/>
                <a:cs typeface="Times New Roman" panose="02020603050405020304" pitchFamily="18" charset="0"/>
              </a:rPr>
              <a:t>Can anyone contribute a short personal experience? </a:t>
            </a:r>
            <a:endParaRPr lang="de-DE" altLang="de-DE" sz="200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274007002"/>
              </p:ext>
            </p:extLst>
          </p:nvPr>
        </p:nvGraphicFramePr>
        <p:xfrm>
          <a:off x="408954" y="2203704"/>
          <a:ext cx="11376002" cy="320040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False memory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Actual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Argument with a friend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He called you </a:t>
                      </a:r>
                      <a:r>
                        <a:rPr kumimoji="0" lang="en-US" sz="2000" b="0" i="0" u="none" strike="noStrike" cap="none" normalizeH="0" baseline="0">
                          <a:ln>
                            <a:noFill/>
                          </a:ln>
                          <a:solidFill>
                            <a:srgbClr val="333333"/>
                          </a:solidFill>
                          <a:effectLst/>
                          <a:latin typeface="Calibri Light"/>
                          <a:ea typeface="ＭＳ Ｐゴシック" pitchFamily="34" charset="-128"/>
                        </a:rPr>
                        <a:t>an “idiot.”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Your friend raised his voice. Certain expressions “were in the air”, but were never actually said.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You approach the nurse with a question</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She did not care and even laughed at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Yet, the nurse was understanding, unfortunately, she had no time – due to anger about other things, the situation was not properly recalled.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01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Try to detect what has been shown and what has been left out.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43</a:t>
            </a:fld>
            <a:endParaRPr lang="de-DE" altLang="de-DE"/>
          </a:p>
        </p:txBody>
      </p:sp>
    </p:spTree>
    <p:extLst>
      <p:ext uri="{BB962C8B-B14F-4D97-AF65-F5344CB8AC3E}">
        <p14:creationId xmlns:p14="http://schemas.microsoft.com/office/powerpoint/2010/main" val="1024886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44</a:t>
            </a:fld>
            <a:endParaRPr lang="de-DE" altLang="de-DE"/>
          </a:p>
        </p:txBody>
      </p:sp>
      <p:pic>
        <p:nvPicPr>
          <p:cNvPr id="7"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Bank robbers</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94210"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opened safe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blowtorch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welding tank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notes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coins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flashlight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 robbers</a:t>
            </a:r>
          </a:p>
        </p:txBody>
      </p:sp>
      <p:sp>
        <p:nvSpPr>
          <p:cNvPr id="962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opened safe</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blowtorch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welding tank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notes</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coins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flashlight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46</a:t>
            </a:fld>
            <a:endParaRPr lang="de-DE" altLang="de-DE"/>
          </a:p>
        </p:txBody>
      </p:sp>
      <p:pic>
        <p:nvPicPr>
          <p:cNvPr id="11"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47</a:t>
            </a:fld>
            <a:endParaRPr lang="de-DE" altLang="de-DE"/>
          </a:p>
        </p:txBody>
      </p:sp>
      <p:pic>
        <p:nvPicPr>
          <p:cNvPr id="7"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Classroom</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00354"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sponge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grey coat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 bag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chalk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ponytail</a:t>
            </a:r>
          </a:p>
          <a:p>
            <a:pPr marL="342900" indent="-342900" eaLnBrk="1" hangingPunct="1">
              <a:lnSpc>
                <a:spcPct val="100000"/>
              </a:lnSpc>
              <a:spcBef>
                <a:spcPts val="1200"/>
              </a:spcBef>
              <a:buClr>
                <a:srgbClr val="333333"/>
              </a:buClr>
              <a:buFont typeface="WingDings"/>
              <a:buChar char=""/>
            </a:pPr>
            <a:r>
              <a:rPr lang="en-US" altLang="de-DE" sz="2400">
                <a:solidFill>
                  <a:srgbClr val="333333"/>
                </a:solidFill>
                <a:latin typeface="Calibri Light"/>
              </a:rPr>
              <a:t>teacher’s</a:t>
            </a:r>
            <a:r>
              <a:rPr lang="de-DE" altLang="de-DE" sz="2400">
                <a:solidFill>
                  <a:srgbClr val="333333"/>
                </a:solidFill>
                <a:latin typeface="Calibri Light"/>
              </a:rPr>
              <a:t> chair</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02404"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sponge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grey coat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desk</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blackboard</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school bag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chalk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ponytail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a:t>
            </a:r>
            <a:r>
              <a:rPr lang="en-US" altLang="de-DE" sz="2400">
                <a:solidFill>
                  <a:srgbClr val="333333"/>
                </a:solidFill>
                <a:latin typeface="Calibri Light"/>
              </a:rPr>
              <a:t>’</a:t>
            </a:r>
            <a:r>
              <a:rPr lang="de-DE" altLang="de-DE" sz="2400">
                <a:solidFill>
                  <a:srgbClr val="333333"/>
                </a:solidFill>
                <a:latin typeface="Calibri Light"/>
              </a:rPr>
              <a:t>s chair</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49</a:t>
            </a:fld>
            <a:endParaRPr lang="de-DE" altLang="de-DE"/>
          </a:p>
        </p:txBody>
      </p:sp>
      <p:pic>
        <p:nvPicPr>
          <p:cNvPr id="11"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a:t>
            </a:r>
            <a:r>
              <a:rPr lang="en-US" sz="2400">
                <a:solidFill>
                  <a:srgbClr val="004992"/>
                </a:solidFill>
                <a:latin typeface="Calibri Light"/>
                <a:ea typeface="ＭＳ Ｐゴシック" panose="020B0600070205080204" pitchFamily="34" charset="-128"/>
              </a:rPr>
              <a:t>site:</a:t>
            </a:r>
            <a:r>
              <a:rPr lang="de-DE" sz="240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a:t>
            </a:r>
            <a:r>
              <a:rPr lang="en-US" sz="2400">
                <a:solidFill>
                  <a:srgbClr val="333333"/>
                </a:solidFill>
                <a:latin typeface="Calibri Light"/>
                <a:ea typeface="ＭＳ Ｐゴシック" panose="020B0600070205080204" pitchFamily="34" charset="-128"/>
              </a:rPr>
              <a:t>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6656CF5-2589-4FD7-A48A-D67EE5624029}" type="slidenum">
              <a:rPr lang="de-DE" altLang="de-DE" smtClean="0"/>
              <a:pPr>
                <a:defRPr/>
              </a:pPr>
              <a:t>50</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638262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51</a:t>
            </a:fld>
            <a:endParaRPr lang="de-DE" altLang="de-DE"/>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Beach</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07522"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beach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Orca whale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snorkel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towel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blue sky</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seagull</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Beach</a:t>
            </a:r>
          </a:p>
        </p:txBody>
      </p:sp>
      <p:sp>
        <p:nvSpPr>
          <p:cNvPr id="1095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beach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Orca whale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snorkel</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towel</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blue sky</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seagull</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53</a:t>
            </a:fld>
            <a:endParaRPr lang="de-DE" altLang="de-DE"/>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54</a:t>
            </a:fld>
            <a:endParaRPr lang="de-DE" altLang="de-DE"/>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a:latin typeface="Calibri Light"/>
            </a:endParaRPr>
          </a:p>
        </p:txBody>
      </p:sp>
      <p:sp>
        <p:nvSpPr>
          <p:cNvPr id="113667"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latin typeface="Calibri Light"/>
              </a:rPr>
              <a:t>What do you typically see in a shop?</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Shop</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1571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shop assistant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cash register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counter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cigar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board with items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window display</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Shop</a:t>
            </a:r>
          </a:p>
        </p:txBody>
      </p:sp>
      <p:sp>
        <p:nvSpPr>
          <p:cNvPr id="1177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shop assistant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cash register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counter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cigar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board with items</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window display</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57</a:t>
            </a:fld>
            <a:endParaRPr lang="de-DE" altLang="de-DE"/>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58</a:t>
            </a:fld>
            <a:endParaRPr lang="de-DE" altLang="de-DE"/>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a:latin typeface="Calibri Light"/>
            </a:endParaRPr>
          </a:p>
        </p:txBody>
      </p:sp>
      <p:sp>
        <p:nvSpPr>
          <p:cNvPr id="60419" name="Rectangle 3"/>
          <p:cNvSpPr>
            <a:spLocks noGrp="1" noChangeArrowheads="1"/>
          </p:cNvSpPr>
          <p:nvPr>
            <p:ph idx="1"/>
          </p:nvPr>
        </p:nvSpPr>
        <p:spPr/>
        <p:txBody>
          <a:bodyPr>
            <a:noAutofit/>
          </a:bodyPr>
          <a:lstStyle/>
          <a:p>
            <a:pPr marL="0" indent="0" eaLnBrk="1" hangingPunct="1">
              <a:buFont typeface="Wingdings" panose="05000000000000000000" pitchFamily="2" charset="2"/>
              <a:buNone/>
              <a:defRPr/>
            </a:pPr>
            <a:r>
              <a:rPr lang="de-DE" sz="2400" dirty="0" err="1">
                <a:solidFill>
                  <a:srgbClr val="333333"/>
                </a:solidFill>
                <a:latin typeface="Calibri Light"/>
              </a:rPr>
              <a:t>What</a:t>
            </a:r>
            <a:r>
              <a:rPr lang="de-DE" sz="2400" dirty="0">
                <a:solidFill>
                  <a:srgbClr val="333333"/>
                </a:solidFill>
                <a:latin typeface="Calibri Light"/>
              </a:rPr>
              <a:t> </a:t>
            </a:r>
            <a:r>
              <a:rPr lang="de-DE" sz="2400" dirty="0" err="1">
                <a:solidFill>
                  <a:srgbClr val="333333"/>
                </a:solidFill>
                <a:latin typeface="Calibri Light"/>
              </a:rPr>
              <a:t>would</a:t>
            </a:r>
            <a:r>
              <a:rPr lang="de-DE" sz="2400" dirty="0">
                <a:solidFill>
                  <a:srgbClr val="333333"/>
                </a:solidFill>
                <a:latin typeface="Calibri Light"/>
              </a:rPr>
              <a:t> </a:t>
            </a:r>
            <a:r>
              <a:rPr lang="de-DE" sz="2400" dirty="0" err="1">
                <a:solidFill>
                  <a:srgbClr val="333333"/>
                </a:solidFill>
                <a:latin typeface="Calibri Light"/>
              </a:rPr>
              <a:t>you</a:t>
            </a:r>
            <a:r>
              <a:rPr lang="de-DE" sz="2400" dirty="0">
                <a:solidFill>
                  <a:srgbClr val="333333"/>
                </a:solidFill>
                <a:latin typeface="Calibri Light"/>
              </a:rPr>
              <a:t> </a:t>
            </a:r>
            <a:r>
              <a:rPr lang="de-DE" sz="2400" dirty="0" err="1">
                <a:solidFill>
                  <a:srgbClr val="333333"/>
                </a:solidFill>
                <a:latin typeface="Calibri Light"/>
              </a:rPr>
              <a:t>typically</a:t>
            </a:r>
            <a:r>
              <a:rPr lang="de-DE" sz="2400" dirty="0">
                <a:solidFill>
                  <a:srgbClr val="333333"/>
                </a:solidFill>
                <a:latin typeface="Calibri Light"/>
              </a:rPr>
              <a:t> </a:t>
            </a:r>
            <a:r>
              <a:rPr lang="de-DE" sz="2400" dirty="0" err="1">
                <a:solidFill>
                  <a:srgbClr val="333333"/>
                </a:solidFill>
                <a:latin typeface="Calibri Light"/>
              </a:rPr>
              <a:t>expect</a:t>
            </a:r>
            <a:r>
              <a:rPr lang="de-DE" sz="2400" dirty="0">
                <a:solidFill>
                  <a:srgbClr val="333333"/>
                </a:solidFill>
                <a:latin typeface="Calibri Light"/>
              </a:rPr>
              <a:t> </a:t>
            </a:r>
            <a:r>
              <a:rPr lang="de-DE" sz="2400" dirty="0" err="1">
                <a:solidFill>
                  <a:srgbClr val="333333"/>
                </a:solidFill>
                <a:latin typeface="Calibri Light"/>
              </a:rPr>
              <a:t>at</a:t>
            </a:r>
            <a:r>
              <a:rPr lang="de-DE" sz="2400" dirty="0">
                <a:solidFill>
                  <a:srgbClr val="333333"/>
                </a:solidFill>
                <a:latin typeface="Calibri Light"/>
              </a:rPr>
              <a:t> a </a:t>
            </a:r>
            <a:r>
              <a:rPr lang="de-DE" sz="2400" dirty="0" err="1">
                <a:solidFill>
                  <a:srgbClr val="333333"/>
                </a:solidFill>
                <a:latin typeface="Calibri Light"/>
              </a:rPr>
              <a:t>swimming</a:t>
            </a:r>
            <a:r>
              <a:rPr lang="de-DE" sz="2400" dirty="0">
                <a:solidFill>
                  <a:srgbClr val="333333"/>
                </a:solidFill>
                <a:latin typeface="Calibri Light"/>
              </a:rPr>
              <a:t> </a:t>
            </a:r>
            <a:r>
              <a:rPr lang="de-DE" sz="2400" err="1">
                <a:solidFill>
                  <a:srgbClr val="333333"/>
                </a:solidFill>
                <a:latin typeface="Calibri Light"/>
              </a:rPr>
              <a:t>pool</a:t>
            </a: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Pool</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2390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 duck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towels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cooler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shower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deck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sunhat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newspaper</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Pool</a:t>
            </a:r>
          </a:p>
        </p:txBody>
      </p:sp>
      <p:sp>
        <p:nvSpPr>
          <p:cNvPr id="125957" name="Rectangle 102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 duck</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towels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cooler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shower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deck chair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sunhat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newspaper</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61</a:t>
            </a:fld>
            <a:endParaRPr lang="de-DE" altLang="de-DE"/>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62</a:t>
            </a:fld>
            <a:endParaRPr lang="de-DE" altLang="de-DE"/>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Bank</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30050"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cash 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security window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safe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till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lockers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sp>
        <p:nvSpPr>
          <p:cNvPr id="1320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cameras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cash 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security window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safe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till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dog</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lockers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64</a:t>
            </a:fld>
            <a:endParaRPr lang="de-DE" altLang="de-DE"/>
          </a:p>
        </p:txBody>
      </p:sp>
      <p:pic>
        <p:nvPicPr>
          <p:cNvPr id="11"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65</a:t>
            </a:fld>
            <a:endParaRPr lang="de-DE" altLang="de-DE"/>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Camping</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36194"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camper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bikes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blue sky</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sp>
        <p:nvSpPr>
          <p:cNvPr id="1382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camper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tent</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bikes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blue sky</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67</a:t>
            </a:fld>
            <a:endParaRPr lang="de-DE" altLang="de-DE"/>
          </a:p>
        </p:txBody>
      </p:sp>
      <p:pic>
        <p:nvPicPr>
          <p:cNvPr id="11"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Rectangle 4"/>
          <p:cNvSpPr>
            <a:spLocks noChangeArrowheads="1"/>
          </p:cNvSpPr>
          <p:nvPr/>
        </p:nvSpPr>
        <p:spPr bwMode="auto">
          <a:xfrm>
            <a:off x="8183048"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ea typeface="Arial Unicode MS" pitchFamily="34" charset="-128"/>
              </a:rPr>
              <a:t>© geobra Brandstätter </a:t>
            </a:r>
            <a:endParaRPr lang="de-DE" altLang="de-DE" sz="8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68</a:t>
            </a:fld>
            <a:endParaRPr lang="de-DE" altLang="de-DE"/>
          </a:p>
        </p:txBody>
      </p:sp>
      <p:pic>
        <p:nvPicPr>
          <p:cNvPr id="8"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a:latin typeface="Calibri Light"/>
            </a:endParaRPr>
          </a:p>
        </p:txBody>
      </p:sp>
      <p:sp>
        <p:nvSpPr>
          <p:cNvPr id="14233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err="1">
                <a:solidFill>
                  <a:srgbClr val="333333"/>
                </a:solidFill>
                <a:latin typeface="Calibri Light"/>
              </a:rPr>
              <a:t>What</a:t>
            </a:r>
            <a:r>
              <a:rPr lang="de-DE" altLang="de-DE" sz="2400" dirty="0">
                <a:solidFill>
                  <a:srgbClr val="333333"/>
                </a:solidFill>
                <a:latin typeface="Calibri Light"/>
              </a:rPr>
              <a:t> do </a:t>
            </a:r>
            <a:r>
              <a:rPr lang="de-DE" altLang="de-DE" sz="2400" dirty="0" err="1">
                <a:solidFill>
                  <a:srgbClr val="333333"/>
                </a:solidFill>
                <a:latin typeface="Calibri Light"/>
              </a:rPr>
              <a:t>you</a:t>
            </a:r>
            <a:r>
              <a:rPr lang="de-DE" altLang="de-DE" sz="2400" dirty="0">
                <a:solidFill>
                  <a:srgbClr val="333333"/>
                </a:solidFill>
                <a:latin typeface="Calibri Light"/>
              </a:rPr>
              <a:t> </a:t>
            </a:r>
            <a:r>
              <a:rPr lang="de-DE" altLang="de-DE" sz="2400" dirty="0" err="1">
                <a:solidFill>
                  <a:srgbClr val="333333"/>
                </a:solidFill>
                <a:latin typeface="Calibri Light"/>
              </a:rPr>
              <a:t>expect</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see</a:t>
            </a:r>
            <a:r>
              <a:rPr lang="de-DE" altLang="de-DE" sz="2400" dirty="0">
                <a:solidFill>
                  <a:srgbClr val="333333"/>
                </a:solidFill>
                <a:latin typeface="Calibri Light"/>
              </a:rPr>
              <a:t>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err="1">
                <a:solidFill>
                  <a:srgbClr val="333333"/>
                </a:solidFill>
                <a:latin typeface="Calibri Light"/>
              </a:rPr>
              <a:t>zoo</a:t>
            </a:r>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Zoo</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44386"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giraffes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fence around zoo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elephant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zookeeper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peacock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ticket desk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lion</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Zoo</a:t>
            </a:r>
          </a:p>
        </p:txBody>
      </p:sp>
      <p:sp>
        <p:nvSpPr>
          <p:cNvPr id="1464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giraffes</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fence around zoo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elephant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zookeeper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peacock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ticket desk</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lion</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71</a:t>
            </a:fld>
            <a:endParaRPr lang="de-DE" altLang="de-DE"/>
          </a:p>
        </p:txBody>
      </p:sp>
      <p:pic>
        <p:nvPicPr>
          <p:cNvPr id="12"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72</a:t>
            </a:fld>
            <a:endParaRPr lang="de-DE" altLang="de-DE"/>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a:latin typeface="Calibri Light"/>
            </a:endParaRPr>
          </a:p>
        </p:txBody>
      </p:sp>
      <p:sp>
        <p:nvSpPr>
          <p:cNvPr id="74755" name="Rectangle 3"/>
          <p:cNvSpPr>
            <a:spLocks noGrp="1" noChangeArrowheads="1"/>
          </p:cNvSpPr>
          <p:nvPr>
            <p:ph idx="1"/>
          </p:nvPr>
        </p:nvSpPr>
        <p:spPr/>
        <p:txBody>
          <a:bodyPr>
            <a:noAutofit/>
          </a:bodyPr>
          <a:lstStyle/>
          <a:p>
            <a:pPr marL="0" indent="0" eaLnBrk="1" hangingPunct="1">
              <a:buFont typeface="Wingdings" panose="05000000000000000000" pitchFamily="2" charset="2"/>
              <a:buNone/>
              <a:defRPr/>
            </a:pPr>
            <a:r>
              <a:rPr lang="de-DE" sz="2400" dirty="0" err="1">
                <a:solidFill>
                  <a:srgbClr val="333333"/>
                </a:solidFill>
                <a:latin typeface="Calibri Light"/>
              </a:rPr>
              <a:t>What</a:t>
            </a:r>
            <a:r>
              <a:rPr lang="de-DE" sz="2400" dirty="0">
                <a:solidFill>
                  <a:srgbClr val="333333"/>
                </a:solidFill>
                <a:latin typeface="Calibri Light"/>
              </a:rPr>
              <a:t> do </a:t>
            </a:r>
            <a:r>
              <a:rPr lang="de-DE" sz="2400" dirty="0" err="1">
                <a:solidFill>
                  <a:srgbClr val="333333"/>
                </a:solidFill>
                <a:latin typeface="Calibri Light"/>
              </a:rPr>
              <a:t>you</a:t>
            </a:r>
            <a:r>
              <a:rPr lang="de-DE" sz="2400" dirty="0">
                <a:solidFill>
                  <a:srgbClr val="333333"/>
                </a:solidFill>
                <a:latin typeface="Calibri Light"/>
              </a:rPr>
              <a:t> </a:t>
            </a:r>
            <a:r>
              <a:rPr lang="de-DE" sz="2400" dirty="0" err="1">
                <a:solidFill>
                  <a:srgbClr val="333333"/>
                </a:solidFill>
                <a:latin typeface="Calibri Light"/>
              </a:rPr>
              <a:t>typically</a:t>
            </a:r>
            <a:r>
              <a:rPr lang="de-DE" sz="2400" dirty="0">
                <a:solidFill>
                  <a:srgbClr val="333333"/>
                </a:solidFill>
                <a:latin typeface="Calibri Light"/>
              </a:rPr>
              <a:t> find in a </a:t>
            </a:r>
            <a:r>
              <a:rPr lang="de-DE" sz="2400" dirty="0" err="1">
                <a:solidFill>
                  <a:srgbClr val="333333"/>
                </a:solidFill>
                <a:latin typeface="Calibri Light"/>
              </a:rPr>
              <a:t>living</a:t>
            </a:r>
            <a:r>
              <a:rPr lang="de-DE" sz="2400" dirty="0">
                <a:solidFill>
                  <a:srgbClr val="333333"/>
                </a:solidFill>
                <a:latin typeface="Calibri Light"/>
              </a:rPr>
              <a:t> </a:t>
            </a:r>
            <a:r>
              <a:rPr lang="de-DE" sz="2400" err="1">
                <a:solidFill>
                  <a:srgbClr val="333333"/>
                </a:solidFill>
                <a:latin typeface="Calibri Light"/>
              </a:rPr>
              <a:t>room</a:t>
            </a: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p>
          <a:p>
            <a:pPr eaLnBrk="1" hangingPunct="1">
              <a:defRPr/>
            </a:pPr>
            <a:r>
              <a:rPr lang="de-DE" sz="2400">
                <a:solidFill>
                  <a:srgbClr val="333333"/>
                </a:solidFill>
                <a:latin typeface="Calibri Light"/>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Living room</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52578"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clock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cupboard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flowers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painting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Living room</a:t>
            </a:r>
          </a:p>
        </p:txBody>
      </p:sp>
      <p:sp>
        <p:nvSpPr>
          <p:cNvPr id="154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chairs</a:t>
            </a:r>
          </a:p>
          <a:p>
            <a:pPr marL="342900" indent="-342900" eaLnBrk="1" hangingPunct="1">
              <a:lnSpc>
                <a:spcPct val="100000"/>
              </a:lnSpc>
              <a:spcBef>
                <a:spcPts val="1200"/>
              </a:spcBef>
              <a:buClr>
                <a:srgbClr val="000000"/>
              </a:buClr>
              <a:buFont typeface="WingDings"/>
              <a:buChar char=""/>
            </a:pPr>
            <a:r>
              <a:rPr lang="de-DE" altLang="de-DE" sz="2400">
                <a:solidFill>
                  <a:srgbClr val="004992"/>
                </a:solidFill>
                <a:latin typeface="Calibri Light"/>
              </a:rPr>
              <a:t>table cloth</a:t>
            </a:r>
            <a:endParaRPr lang="de-DE" altLang="de-DE" sz="240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clock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cupboard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flowers</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painting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A6656CF5-2589-4FD7-A48A-D67EE5624029}" type="slidenum">
              <a:rPr lang="de-DE" altLang="de-DE" smtClean="0"/>
              <a:pPr>
                <a:defRPr/>
              </a:pPr>
              <a:t>75</a:t>
            </a:fld>
            <a:endParaRPr lang="de-DE" altLang="de-DE"/>
          </a:p>
        </p:txBody>
      </p:sp>
      <p:pic>
        <p:nvPicPr>
          <p:cNvPr id="11"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77</a:t>
            </a:fld>
            <a:endParaRPr lang="de-DE" altLang="de-DE"/>
          </a:p>
        </p:txBody>
      </p:sp>
    </p:spTree>
    <p:extLst>
      <p:ext uri="{BB962C8B-B14F-4D97-AF65-F5344CB8AC3E}">
        <p14:creationId xmlns:p14="http://schemas.microsoft.com/office/powerpoint/2010/main" val="36138052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br>
              <a:rPr lang="en-US" altLang="de-DE" sz="2400" dirty="0">
                <a:solidFill>
                  <a:srgbClr val="004992"/>
                </a:solidFill>
                <a:latin typeface="Calibri Light"/>
                <a:cs typeface="Times New Roman" panose="02020603050405020304" pitchFamily="18" charset="0"/>
              </a:rPr>
            </a:br>
            <a:r>
              <a:rPr lang="en-US" altLang="de-DE" sz="2400" u="sng" dirty="0">
                <a:solidFill>
                  <a:srgbClr val="333333"/>
                </a:solidFill>
                <a:latin typeface="Calibri Light"/>
                <a:cs typeface="Times New Roman" panose="02020603050405020304" pitchFamily="18" charset="0"/>
              </a:rPr>
              <a:t>Example</a:t>
            </a:r>
            <a:r>
              <a:rPr lang="en-US" altLang="de-DE" sz="2400" dirty="0">
                <a:solidFill>
                  <a:srgbClr val="333333"/>
                </a:solidFill>
                <a:latin typeface="Calibri Light"/>
                <a:cs typeface="Times New Roman" panose="02020603050405020304" pitchFamily="18" charset="0"/>
              </a:rPr>
              <a:t>: You had a quarrel with someone and </a:t>
            </a:r>
            <a:r>
              <a:rPr lang="en-US" altLang="de-DE" sz="2400" i="1" dirty="0">
                <a:solidFill>
                  <a:srgbClr val="333333"/>
                </a:solidFill>
                <a:latin typeface="Calibri Light"/>
                <a:cs typeface="Times New Roman" panose="02020603050405020304" pitchFamily="18" charset="0"/>
              </a:rPr>
              <a:t>vaguely </a:t>
            </a:r>
            <a:r>
              <a:rPr lang="en-US" altLang="de-DE" sz="2400" dirty="0">
                <a:solidFill>
                  <a:srgbClr val="333333"/>
                </a:solidFill>
                <a:latin typeface="Calibri Light"/>
                <a:cs typeface="Times New Roman" panose="02020603050405020304" pitchFamily="18" charset="0"/>
              </a:rPr>
              <a:t>remember that he/she made insulting remarks. Consider that your memory may have played tricks on you or that your recollection may be distorted. Also, ask people who were present </a:t>
            </a:r>
            <a:r>
              <a:rPr lang="de-DE" altLang="de-DE" sz="2400" dirty="0">
                <a:solidFill>
                  <a:srgbClr val="333333"/>
                </a:solidFill>
                <a:latin typeface="Calibri Light"/>
                <a:cs typeface="Times New Roman" panose="02020603050405020304" pitchFamily="18" charset="0"/>
              </a:rPr>
              <a:t>on</a:t>
            </a:r>
            <a:r>
              <a:rPr lang="en-US" altLang="de-DE" sz="2400" dirty="0">
                <a:solidFill>
                  <a:srgbClr val="333333"/>
                </a:solidFill>
                <a:latin typeface="Calibri Light"/>
                <a:cs typeface="Times New Roman" panose="02020603050405020304" pitchFamily="18" charset="0"/>
              </a:rPr>
              <a:t> the occasion.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78</a:t>
            </a:fld>
            <a:endParaRPr lang="de-DE" altLang="de-DE"/>
          </a:p>
        </p:txBody>
      </p:sp>
    </p:spTree>
    <p:extLst>
      <p:ext uri="{BB962C8B-B14F-4D97-AF65-F5344CB8AC3E}">
        <p14:creationId xmlns:p14="http://schemas.microsoft.com/office/powerpoint/2010/main" val="669524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r>
              <a:rPr lang="en-AU" altLang="de-DE" sz="2000" dirty="0">
                <a:solidFill>
                  <a:srgbClr val="004992"/>
                </a:solidFill>
                <a:latin typeface="Calibri Light"/>
              </a:rPr>
              <a:t>Example: </a:t>
            </a:r>
            <a:r>
              <a:rPr lang="en-AU" altLang="de-DE" sz="2000" dirty="0">
                <a:solidFill>
                  <a:schemeClr val="tx1"/>
                </a:solidFill>
                <a:latin typeface="Calibri Light"/>
              </a:rPr>
              <a:t>Kar</a:t>
            </a:r>
            <a:r>
              <a:rPr lang="en-AU" altLang="de-DE" sz="2000" dirty="0">
                <a:solidFill>
                  <a:srgbClr val="333333"/>
                </a:solidFill>
                <a:latin typeface="Calibri Light"/>
              </a:rPr>
              <a:t>la remembers being recruited for a terrorist-attack.</a:t>
            </a:r>
          </a:p>
          <a:p>
            <a:pPr lvl="0" defTabSz="914400" fontAlgn="base"/>
            <a:r>
              <a:rPr lang="en-AU" altLang="de-DE" sz="2000" dirty="0">
                <a:solidFill>
                  <a:srgbClr val="004992"/>
                </a:solidFill>
                <a:latin typeface="Calibri Light"/>
              </a:rPr>
              <a:t>Background: </a:t>
            </a:r>
            <a:r>
              <a:rPr lang="en-AU" altLang="de-DE" sz="2000" dirty="0">
                <a:solidFill>
                  <a:schemeClr val="tx1"/>
                </a:solidFill>
                <a:latin typeface="Calibri Light"/>
              </a:rPr>
              <a:t>A</a:t>
            </a:r>
            <a:r>
              <a:rPr lang="en-AU" altLang="de-DE" sz="2000" dirty="0">
                <a:solidFill>
                  <a:srgbClr val="333333"/>
                </a:solidFill>
                <a:latin typeface="Calibri Light"/>
              </a:rPr>
              <a:t> middle-eastern looking man boarded the bus and asked Karla whether the seat next to her was taken. She misinterpreted this as a code word for a recruitment attempt. </a:t>
            </a:r>
            <a:r>
              <a:rPr lang="de-DE" altLang="de-DE" sz="2000" dirty="0">
                <a:solidFill>
                  <a:srgbClr val="333333"/>
                </a:solidFill>
                <a:latin typeface="Calibri Light"/>
              </a:rPr>
              <a:t>This false interpretation was further embellished in her memory, for example that the man handed her an envelope and introduced himself </a:t>
            </a:r>
            <a:r>
              <a:rPr lang="de-DE" altLang="de-DE" sz="2000" dirty="0" err="1">
                <a:solidFill>
                  <a:srgbClr val="333333"/>
                </a:solidFill>
                <a:latin typeface="Calibri Light"/>
              </a:rPr>
              <a:t>as</a:t>
            </a:r>
            <a:r>
              <a:rPr lang="de-DE" altLang="de-DE" sz="2000" dirty="0">
                <a:solidFill>
                  <a:srgbClr val="333333"/>
                </a:solidFill>
                <a:latin typeface="Calibri Light"/>
              </a:rPr>
              <a:t> “Ali” (these details were not deliberately added).</a:t>
            </a:r>
            <a:endParaRPr lang="en-AU"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80</a:t>
            </a:fld>
            <a:endParaRPr lang="de-DE" altLang="de-DE"/>
          </a:p>
        </p:txBody>
      </p:sp>
    </p:spTree>
    <p:extLst>
      <p:ext uri="{BB962C8B-B14F-4D97-AF65-F5344CB8AC3E}">
        <p14:creationId xmlns:p14="http://schemas.microsoft.com/office/powerpoint/2010/main" val="37064283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r>
              <a:rPr lang="en-AU" altLang="de-DE" sz="2000" dirty="0">
                <a:solidFill>
                  <a:srgbClr val="004992"/>
                </a:solidFill>
                <a:latin typeface="Calibri Light"/>
              </a:rPr>
              <a:t>Example: </a:t>
            </a:r>
            <a:r>
              <a:rPr lang="en-AU" altLang="de-DE" sz="2000" dirty="0">
                <a:solidFill>
                  <a:schemeClr val="tx1"/>
                </a:solidFill>
                <a:latin typeface="Calibri Light"/>
              </a:rPr>
              <a:t>Kar</a:t>
            </a:r>
            <a:r>
              <a:rPr lang="en-AU" altLang="de-DE" sz="2000" dirty="0">
                <a:solidFill>
                  <a:srgbClr val="333333"/>
                </a:solidFill>
                <a:latin typeface="Calibri Light"/>
              </a:rPr>
              <a:t>la remembers being recruited for a terrorist-attack.</a:t>
            </a:r>
          </a:p>
          <a:p>
            <a:pPr lvl="0" defTabSz="914400" fontAlgn="base"/>
            <a:r>
              <a:rPr lang="en-AU" altLang="de-DE" sz="2000" dirty="0">
                <a:solidFill>
                  <a:srgbClr val="004992"/>
                </a:solidFill>
                <a:latin typeface="Calibri Light"/>
              </a:rPr>
              <a:t>Background: </a:t>
            </a:r>
            <a:r>
              <a:rPr lang="en-AU" altLang="de-DE" sz="2000" dirty="0">
                <a:solidFill>
                  <a:schemeClr val="tx1"/>
                </a:solidFill>
                <a:latin typeface="Calibri Light"/>
              </a:rPr>
              <a:t>A m</a:t>
            </a:r>
            <a:r>
              <a:rPr lang="en-AU" altLang="de-DE" sz="2000" dirty="0">
                <a:solidFill>
                  <a:srgbClr val="333333"/>
                </a:solidFill>
                <a:latin typeface="Calibri Light"/>
              </a:rPr>
              <a:t>iddle-eastern looking man boarded the bus and asked Karla whether the seat next to her was taken. She misinterpreted this as a code word for a recruitment attempt. </a:t>
            </a:r>
            <a:r>
              <a:rPr lang="de-DE" altLang="de-DE" sz="2000" dirty="0">
                <a:solidFill>
                  <a:srgbClr val="333333"/>
                </a:solidFill>
                <a:latin typeface="Calibri Light"/>
              </a:rPr>
              <a:t>This false interpretation was further embellished in her memory, for example that the man handed her an envelope and introduced himself </a:t>
            </a:r>
            <a:r>
              <a:rPr lang="de-DE" altLang="de-DE" sz="2000" dirty="0" err="1">
                <a:solidFill>
                  <a:srgbClr val="333333"/>
                </a:solidFill>
                <a:latin typeface="Calibri Light"/>
              </a:rPr>
              <a:t>as</a:t>
            </a:r>
            <a:r>
              <a:rPr lang="de-DE" altLang="de-DE" sz="2000" dirty="0">
                <a:solidFill>
                  <a:srgbClr val="333333"/>
                </a:solidFill>
                <a:latin typeface="Calibri Light"/>
              </a:rPr>
              <a:t> “Ali” (these details were not deliberately added).</a:t>
            </a:r>
            <a:endParaRPr lang="en-AU" altLang="de-DE" sz="2000" dirty="0">
              <a:solidFill>
                <a:srgbClr val="333333"/>
              </a:solidFill>
              <a:latin typeface="Calibri Light"/>
            </a:endParaRPr>
          </a:p>
          <a:p>
            <a:pPr lvl="0" defTabSz="914400" fontAlgn="base"/>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81</a:t>
            </a:fld>
            <a:endParaRPr lang="de-DE" altLang="de-DE"/>
          </a:p>
        </p:txBody>
      </p:sp>
    </p:spTree>
    <p:extLst>
      <p:ext uri="{BB962C8B-B14F-4D97-AF65-F5344CB8AC3E}">
        <p14:creationId xmlns:p14="http://schemas.microsoft.com/office/powerpoint/2010/main" val="6639633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a:t>
            </a:r>
            <a:r>
              <a:rPr lang="en-US" sz="3600"/>
              <a:t>for your attention</a:t>
            </a:r>
            <a:r>
              <a:rPr lang="en-US" sz="3600" dirty="0"/>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6656CF5-2589-4FD7-A48A-D67EE5624029}" type="slidenum">
              <a:rPr lang="de-DE" altLang="de-DE" smtClean="0"/>
              <a:pPr>
                <a:defRPr/>
              </a:pPr>
              <a:t>82</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207601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83</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75449612"/>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Do we all see and remember the same things?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84</a:t>
            </a:fld>
            <a:endParaRPr lang="de-DE" altLang="de-DE"/>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dirty="0">
                <a:solidFill>
                  <a:srgbClr val="333333"/>
                </a:solidFill>
                <a:latin typeface="Calibri Light"/>
                <a:cs typeface="Times New Roman" panose="02020603050405020304" pitchFamily="18" charset="0"/>
              </a:rPr>
              <a:t>Example: 3 painters draw the same Spanish village square …</a:t>
            </a:r>
            <a:endParaRPr lang="fr-FR" altLang="de-DE" sz="2400" b="0" dirty="0">
              <a:solidFill>
                <a:srgbClr val="333333"/>
              </a:solidFill>
              <a:latin typeface="Calibri Light"/>
              <a:cs typeface="Times New Roman" panose="02020603050405020304"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Please look for differences in the three paintings relating, for example, to size and </a:t>
            </a:r>
            <a:r>
              <a:rPr lang="en-US" sz="3600" dirty="0" err="1">
                <a:solidFill>
                  <a:srgbClr val="004992"/>
                </a:solidFill>
                <a:latin typeface="Calibri Light"/>
              </a:rPr>
              <a:t>colours</a:t>
            </a:r>
            <a:r>
              <a:rPr lang="en-US" sz="3600" dirty="0">
                <a:solidFill>
                  <a:srgbClr val="004992"/>
                </a:solidFill>
                <a:latin typeface="Calibri Light"/>
              </a:rPr>
              <a:t>! What things have been portrayed differently or been omitted?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85</a:t>
            </a:fld>
            <a:endParaRPr lang="de-DE" altLang="de-DE"/>
          </a:p>
        </p:txBody>
      </p:sp>
      <p:pic>
        <p:nvPicPr>
          <p:cNvPr id="20"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sp>
        <p:nvSpPr>
          <p:cNvPr id="24"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25"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Calibri Light"/>
                <a:cs typeface="Times New Roman" pitchFamily="18" charset="0"/>
              </a:rPr>
              <a:t>Andreas Weißgerber: The village square is very colourful. The pink house to the right (see arrows) is purple in the painting of Mr. Hampel and red in that of Mr. Schack. </a:t>
            </a:r>
            <a:endParaRPr lang="de-DE" sz="1400" b="0" i="1" dirty="0">
              <a:solidFill>
                <a:srgbClr val="FF0000"/>
              </a:solidFill>
              <a:latin typeface="Calibri Light"/>
              <a:cs typeface="Times New Roman" pitchFamily="18" charset="0"/>
            </a:endParaRPr>
          </a:p>
        </p:txBody>
      </p:sp>
      <p:sp>
        <p:nvSpPr>
          <p:cNvPr id="3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Calibri Light"/>
                <a:cs typeface="Times New Roman" pitchFamily="18" charset="0"/>
              </a:rPr>
              <a:t>Bernd Hampel: In this painting the objectis are very close together. Unlike in the other two paintings, the wall to the left has three arches (see circles). </a:t>
            </a:r>
            <a:endParaRPr lang="de-DE" sz="1400" b="0" dirty="0">
              <a:latin typeface="Calibri Light"/>
              <a:cs typeface="Times New Roman" pitchFamily="18" charset="0"/>
            </a:endParaRPr>
          </a:p>
        </p:txBody>
      </p:sp>
      <p:sp>
        <p:nvSpPr>
          <p:cNvPr id="31"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Calibri Light"/>
                <a:cs typeface="Times New Roman" pitchFamily="18" charset="0"/>
              </a:rPr>
              <a:t>Helmut Schack: The painting has an earthy colour. The palms are not as straight as in the other paintings. </a:t>
            </a:r>
            <a:endParaRPr lang="de-DE" sz="1400" b="0" i="1" dirty="0">
              <a:solidFill>
                <a:srgbClr val="FF0000"/>
              </a:solidFill>
              <a:latin typeface="Calibri Light"/>
              <a:cs typeface="Times New Roman" pitchFamily="18" charset="0"/>
            </a:endParaRPr>
          </a:p>
        </p:txBody>
      </p:sp>
      <p:sp>
        <p:nvSpPr>
          <p:cNvPr id="5" name="Title 4"/>
          <p:cNvSpPr>
            <a:spLocks noGrp="1"/>
          </p:cNvSpPr>
          <p:nvPr>
            <p:ph type="title"/>
          </p:nvPr>
        </p:nvSpPr>
        <p:spPr/>
        <p:txBody>
          <a:bodyPr/>
          <a:lstStyle/>
          <a:p>
            <a:r>
              <a:rPr lang="en-US" sz="3600" dirty="0">
                <a:solidFill>
                  <a:srgbClr val="004992"/>
                </a:solidFill>
                <a:latin typeface="Calibri Light"/>
              </a:rPr>
              <a:t>Everyone perceives things differently! Like in the three paintings: the same village square but with many variations!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86</a:t>
            </a:fld>
            <a:endParaRPr lang="de-DE" altLang="de-DE"/>
          </a:p>
        </p:txBody>
      </p:sp>
      <p:sp>
        <p:nvSpPr>
          <p:cNvPr id="33"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4"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5"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36"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7"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8"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Our memory does not work like a camera! </a:t>
            </a:r>
            <a:r>
              <a:rPr lang="en-US" sz="3600" dirty="0" err="1">
                <a:solidFill>
                  <a:srgbClr val="004992"/>
                </a:solidFill>
                <a:latin typeface="Calibri Light"/>
              </a:rPr>
              <a:t>Recognise</a:t>
            </a:r>
            <a:r>
              <a:rPr lang="en-US" sz="3600" dirty="0">
                <a:solidFill>
                  <a:srgbClr val="004992"/>
                </a:solidFill>
                <a:latin typeface="Calibri Light"/>
              </a:rPr>
              <a:t> that you may be mistaken.</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87</a:t>
            </a:fld>
            <a:endParaRPr lang="de-DE" altLang="de-DE"/>
          </a:p>
        </p:txBody>
      </p:sp>
      <p:pic>
        <p:nvPicPr>
          <p:cNvPr id="27"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en-US" sz="1200" b="0">
                <a:latin typeface="Calibri Light"/>
                <a:cs typeface="Times New Roman" pitchFamily="18" charset="0"/>
              </a:rPr>
              <a:t>Bernd Hampel: There are only two arches on the wall to the left (see red circle).</a:t>
            </a:r>
            <a:endParaRPr lang="de-DE" sz="1200" b="0" dirty="0">
              <a:latin typeface="Calibri Light"/>
              <a:cs typeface="Times New Roman" pitchFamily="18" charset="0"/>
            </a:endParaRPr>
          </a:p>
        </p:txBody>
      </p:sp>
      <p:sp>
        <p:nvSpPr>
          <p:cNvPr id="32"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en-US" sz="1200" b="0">
                <a:latin typeface="Calibri Light"/>
                <a:cs typeface="Times New Roman" pitchFamily="18" charset="0"/>
              </a:rPr>
              <a:t>Helmut Schack: The original palms are very straight.</a:t>
            </a:r>
            <a:endParaRPr lang="de-DE" sz="1200" b="0" dirty="0">
              <a:latin typeface="Calibri Light"/>
              <a:cs typeface="Times New Roman" pitchFamily="18" charset="0"/>
            </a:endParaRPr>
          </a:p>
        </p:txBody>
      </p:sp>
      <p:sp>
        <p:nvSpPr>
          <p:cNvPr id="33"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en-US" sz="1200" b="0">
                <a:latin typeface="Calibri Light"/>
                <a:cs typeface="Times New Roman" pitchFamily="18" charset="0"/>
              </a:rPr>
              <a:t>Andreas Weißgerber: The proportions are coherent, but the colours do not match (e.g., the stone walls are not in fact green).</a:t>
            </a:r>
            <a:endParaRPr lang="de-DE" sz="1200" b="0" dirty="0">
              <a:latin typeface="Calibri Light"/>
              <a:cs typeface="Times New Roman" pitchFamily="18" charset="0"/>
            </a:endParaRPr>
          </a:p>
        </p:txBody>
      </p:sp>
      <p:sp>
        <p:nvSpPr>
          <p:cNvPr id="34"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en-US" sz="1400" b="0">
                <a:latin typeface="Calibri Light"/>
                <a:cs typeface="Times New Roman" pitchFamily="18" charset="0"/>
              </a:rPr>
              <a:t>Photo of the original village square: Please note that the two cars weren‘t there when the paintings were made.</a:t>
            </a:r>
            <a:endParaRPr lang="de-DE" sz="1400" b="0" dirty="0">
              <a:latin typeface="Calibri Light"/>
              <a:cs typeface="Times New Roman" pitchFamily="18" charset="0"/>
            </a:endParaRPr>
          </a:p>
        </p:txBody>
      </p:sp>
      <p:sp>
        <p:nvSpPr>
          <p:cNvPr id="35"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36"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A8A908F2-5746-42C3-A9EA-915B9D5BAE72}" type="slidenum">
              <a:rPr lang="de-DE" altLang="de-DE" smtClean="0"/>
              <a:pPr>
                <a:defRPr/>
              </a:pPr>
              <a:t>88</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4269723243"/>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4430</Words>
  <Application>Microsoft Office PowerPoint</Application>
  <PresentationFormat>Benutzerdefiniert</PresentationFormat>
  <Paragraphs>741</Paragraphs>
  <Slides>88</Slides>
  <Notes>88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88</vt:i4>
      </vt:variant>
    </vt:vector>
  </HeadingPairs>
  <TitlesOfParts>
    <vt:vector size="97" baseType="lpstr">
      <vt:lpstr>Arial</vt:lpstr>
      <vt:lpstr>Calibri</vt:lpstr>
      <vt:lpstr>Calibri Light</vt:lpstr>
      <vt:lpstr>Symbol</vt:lpstr>
      <vt:lpstr>Times New Roman</vt:lpstr>
      <vt:lpstr>Verdana</vt:lpstr>
      <vt:lpstr>WingDings</vt:lpstr>
      <vt:lpstr>WingDings</vt:lpstr>
      <vt:lpstr>UKE_PPT-Vorlage_16zu9</vt:lpstr>
      <vt:lpstr>MCT 5 B – Memory</vt:lpstr>
      <vt:lpstr>Memory</vt:lpstr>
      <vt:lpstr>Memory</vt:lpstr>
      <vt:lpstr>Memory</vt:lpstr>
      <vt:lpstr>Memory</vt:lpstr>
      <vt:lpstr>Memory</vt:lpstr>
      <vt:lpstr>What impairs memory?</vt:lpstr>
      <vt:lpstr>What impairs memory?</vt:lpstr>
      <vt:lpstr>What impairs memory?</vt:lpstr>
      <vt:lpstr>What impairs memory?</vt:lpstr>
      <vt:lpstr>What impairs memory?</vt:lpstr>
      <vt:lpstr>How can I memorise things better?</vt:lpstr>
      <vt:lpstr>Does our memory work like a video recorder? (for an alternative exercise see end of presentation)</vt:lpstr>
      <vt:lpstr>Does our memory work like a video recorder?</vt:lpstr>
      <vt:lpstr>Later, two photographs were shown. The participants had to decide which photo had originally been displayed. Do you think memory can be misled?</vt:lpstr>
      <vt:lpstr>Our memory does not perfectly match reality!</vt:lpstr>
      <vt:lpstr>Our memory does not perfectly match reality!</vt:lpstr>
      <vt:lpstr>Exercise</vt:lpstr>
      <vt:lpstr>Exercise</vt:lpstr>
      <vt:lpstr>Exercise</vt:lpstr>
      <vt:lpstr>PowerPoint-Präsentation</vt:lpstr>
      <vt:lpstr>The blacksmith What did you see? How confident are you?</vt:lpstr>
      <vt:lpstr>The blacksmith</vt:lpstr>
      <vt:lpstr>PowerPoint-Präsentation</vt:lpstr>
      <vt:lpstr>Pirate ship What did you see? How confident are you?</vt:lpstr>
      <vt:lpstr>Pirate ship</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Bank robbers What did you see? How confident are you?</vt:lpstr>
      <vt:lpstr>Bank robbers</vt:lpstr>
      <vt:lpstr>PowerPoint-Präsentation</vt:lpstr>
      <vt:lpstr>Classroom What did you see? How confident are you?</vt:lpstr>
      <vt:lpstr>Classroom</vt:lpstr>
      <vt:lpstr>optional: Video Clip</vt:lpstr>
      <vt:lpstr>PowerPoint-Präsentation</vt:lpstr>
      <vt:lpstr>Beach What did you see? How confident are you?</vt:lpstr>
      <vt:lpstr>Beach</vt:lpstr>
      <vt:lpstr>PowerPoint-Präsentation</vt:lpstr>
      <vt:lpstr>Brainstorming</vt:lpstr>
      <vt:lpstr>Shop What did you see? How confident are you?</vt:lpstr>
      <vt:lpstr>Shop</vt:lpstr>
      <vt:lpstr>PowerPoint-Präsentation</vt:lpstr>
      <vt:lpstr>Brainstorming</vt:lpstr>
      <vt:lpstr>Pool What did you see? How confident are you?</vt:lpstr>
      <vt:lpstr>Pool</vt:lpstr>
      <vt:lpstr>PowerPoint-Präsentation</vt:lpstr>
      <vt:lpstr>Bank What did you see? How confident are you?</vt:lpstr>
      <vt:lpstr>Bank</vt:lpstr>
      <vt:lpstr>PowerPoint-Präsentation</vt:lpstr>
      <vt:lpstr>Camping What did you see? How confident are you?</vt:lpstr>
      <vt:lpstr>Camping</vt:lpstr>
      <vt:lpstr>PowerPoint-Präsentation</vt:lpstr>
      <vt:lpstr>Brainstorming</vt:lpstr>
      <vt:lpstr>Zoo What did you see? How confident are you?</vt:lpstr>
      <vt:lpstr>Zoo</vt:lpstr>
      <vt:lpstr>PowerPoint-Präsentation</vt:lpstr>
      <vt:lpstr>Brainstorming</vt:lpstr>
      <vt:lpstr>Living room What did you see? How confident are you?</vt:lpstr>
      <vt:lpstr>Living room</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Do we all see and remember the same things?</vt:lpstr>
      <vt:lpstr>Please look for differences in the three paintings relating, for example, to size and colours! What things have been portrayed differently or been omitted?</vt:lpstr>
      <vt:lpstr>Everyone perceives things differently! Like in the three paintings: the same village square but with many variations!</vt:lpstr>
      <vt:lpstr>Our memory does not work like a camera! Recognise that you may be mistaken.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276</cp:revision>
  <dcterms:created xsi:type="dcterms:W3CDTF">2004-06-30T16:15:23Z</dcterms:created>
  <dcterms:modified xsi:type="dcterms:W3CDTF">2021-12-21T10:57:22Z</dcterms:modified>
</cp:coreProperties>
</file>