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2"/>
  </p:notesMasterIdLst>
  <p:handoutMasterIdLst>
    <p:handoutMasterId r:id="rId43"/>
  </p:handoutMasterIdLst>
  <p:sldIdLst>
    <p:sldId id="507" r:id="rId2"/>
    <p:sldId id="451" r:id="rId3"/>
    <p:sldId id="452" r:id="rId4"/>
    <p:sldId id="453" r:id="rId5"/>
    <p:sldId id="454" r:id="rId6"/>
    <p:sldId id="455" r:id="rId7"/>
    <p:sldId id="456" r:id="rId8"/>
    <p:sldId id="490" r:id="rId9"/>
    <p:sldId id="489" r:id="rId10"/>
    <p:sldId id="491" r:id="rId11"/>
    <p:sldId id="463" r:id="rId12"/>
    <p:sldId id="492" r:id="rId13"/>
    <p:sldId id="493" r:id="rId14"/>
    <p:sldId id="494" r:id="rId15"/>
    <p:sldId id="466" r:id="rId16"/>
    <p:sldId id="495" r:id="rId17"/>
    <p:sldId id="496" r:id="rId18"/>
    <p:sldId id="467" r:id="rId19"/>
    <p:sldId id="469" r:id="rId20"/>
    <p:sldId id="508" r:id="rId21"/>
    <p:sldId id="470" r:id="rId22"/>
    <p:sldId id="473" r:id="rId23"/>
    <p:sldId id="497" r:id="rId24"/>
    <p:sldId id="498" r:id="rId25"/>
    <p:sldId id="474" r:id="rId26"/>
    <p:sldId id="475" r:id="rId27"/>
    <p:sldId id="476" r:id="rId28"/>
    <p:sldId id="477" r:id="rId29"/>
    <p:sldId id="499" r:id="rId30"/>
    <p:sldId id="500" r:id="rId31"/>
    <p:sldId id="501" r:id="rId32"/>
    <p:sldId id="502" r:id="rId33"/>
    <p:sldId id="503" r:id="rId34"/>
    <p:sldId id="504" r:id="rId35"/>
    <p:sldId id="480" r:id="rId36"/>
    <p:sldId id="505" r:id="rId37"/>
    <p:sldId id="506" r:id="rId38"/>
    <p:sldId id="481" r:id="rId39"/>
    <p:sldId id="488" r:id="rId40"/>
    <p:sldId id="483" r:id="rId41"/>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34" autoAdjust="0"/>
    <p:restoredTop sz="94664" autoAdjust="0"/>
  </p:normalViewPr>
  <p:slideViewPr>
    <p:cSldViewPr>
      <p:cViewPr varScale="1">
        <p:scale>
          <a:sx n="67" d="100"/>
          <a:sy n="67" d="100"/>
        </p:scale>
        <p:origin x="660" y="52"/>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064B8DC-3817-402A-A252-1B41E1E83CC6}" type="slidenum">
              <a:rPr lang="en-US" altLang="de-DE"/>
              <a:pPr>
                <a:defRPr/>
              </a:pPr>
              <a:t>‹Nr.›</a:t>
            </a:fld>
            <a:endParaRPr lang="en-US" altLang="de-DE"/>
          </a:p>
        </p:txBody>
      </p:sp>
    </p:spTree>
    <p:extLst>
      <p:ext uri="{BB962C8B-B14F-4D97-AF65-F5344CB8AC3E}">
        <p14:creationId xmlns:p14="http://schemas.microsoft.com/office/powerpoint/2010/main" val="31017833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DBFA97E-23E6-4437-867E-FC78161836E0}" type="slidenum">
              <a:rPr lang="en-US" altLang="de-DE"/>
              <a:pPr>
                <a:defRPr/>
              </a:pPr>
              <a:t>‹Nr.›</a:t>
            </a:fld>
            <a:endParaRPr lang="en-US" altLang="de-DE"/>
          </a:p>
        </p:txBody>
      </p:sp>
    </p:spTree>
    <p:extLst>
      <p:ext uri="{BB962C8B-B14F-4D97-AF65-F5344CB8AC3E}">
        <p14:creationId xmlns:p14="http://schemas.microsoft.com/office/powerpoint/2010/main" val="12977762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2CDB5A-4B7E-427F-8B9F-D2275AF93E23}"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6574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9B5BC0-5299-4EA9-AEA7-AAEE817C0A87}"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0023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37D5D-9375-459A-9877-29AB2A0D3338}"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997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E33B0B-38F4-4B99-A4A3-0DBC12D40AFB}"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2827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71902C-2515-4374-86A4-100F8028B6CD}"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6158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CD2E1-7D95-47C1-AFB2-D8BC32B3C141}"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123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CD2E1-7D95-47C1-AFB2-D8BC32B3C141}" type="slidenum">
              <a:rPr lang="en-US" altLang="de-DE" sz="1300" smtClean="0"/>
              <a:pPr>
                <a:spcBef>
                  <a:spcPct val="0"/>
                </a:spcBef>
              </a:pPr>
              <a:t>8</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123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CD2E1-7D95-47C1-AFB2-D8BC32B3C141}" type="slidenum">
              <a:rPr lang="en-US" altLang="de-DE" sz="1300" smtClean="0"/>
              <a:pPr>
                <a:spcBef>
                  <a:spcPct val="0"/>
                </a:spcBef>
              </a:pPr>
              <a:t>9</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123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CD2E1-7D95-47C1-AFB2-D8BC32B3C141}" type="slidenum">
              <a:rPr lang="en-US" altLang="de-DE" sz="1300" smtClean="0"/>
              <a:pPr>
                <a:spcBef>
                  <a:spcPct val="0"/>
                </a:spcBef>
              </a:pPr>
              <a:t>10</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123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0E9304-B2E8-4E08-93F8-09EB3050E5BA}"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277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0E9304-B2E8-4E08-93F8-09EB3050E5BA}"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277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0E9304-B2E8-4E08-93F8-09EB3050E5BA}"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277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0E9304-B2E8-4E08-93F8-09EB3050E5BA}"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277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0234E5-25A6-4419-B5B0-7D680ABF6ACE}" type="slidenum">
              <a:rPr lang="en-US" altLang="de-DE" sz="1300" smtClean="0"/>
              <a:pPr>
                <a:spcBef>
                  <a:spcPct val="0"/>
                </a:spcBef>
              </a:pPr>
              <a:t>15</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2040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0234E5-25A6-4419-B5B0-7D680ABF6ACE}" type="slidenum">
              <a:rPr lang="en-US" altLang="de-DE" sz="1300" smtClean="0"/>
              <a:pPr>
                <a:spcBef>
                  <a:spcPct val="0"/>
                </a:spcBef>
              </a:pPr>
              <a:t>16</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2040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0234E5-25A6-4419-B5B0-7D680ABF6ACE}"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2040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1E2C6E-EB34-443D-A999-F1A38FDE5965}"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1372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770F5D-DA43-4409-B92D-12BD3793C8A2}" type="slidenum">
              <a:rPr lang="en-US" altLang="de-DE" sz="1300" smtClean="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2840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770F5D-DA43-4409-B92D-12BD3793C8A2}"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2840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48BB80-B653-47FC-9B86-ACC4B48314EA}" type="slidenum">
              <a:rPr lang="en-US" altLang="de-DE" sz="1300" smtClean="0"/>
              <a:pPr>
                <a:spcBef>
                  <a:spcPct val="0"/>
                </a:spcBef>
              </a:pPr>
              <a:t>21</a:t>
            </a:fld>
            <a:endParaRPr lang="en-US" altLang="de-DE" sz="1300"/>
          </a:p>
        </p:txBody>
      </p:sp>
      <p:sp>
        <p:nvSpPr>
          <p:cNvPr id="47107" name="Rectangle 2050"/>
          <p:cNvSpPr>
            <a:spLocks noGrp="1" noRot="1" noChangeAspect="1" noChangeArrowheads="1" noTextEdit="1"/>
          </p:cNvSpPr>
          <p:nvPr>
            <p:ph type="sldImg"/>
          </p:nvPr>
        </p:nvSpPr>
        <p:spPr>
          <a:xfrm>
            <a:off x="139700" y="768350"/>
            <a:ext cx="6821488"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9503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9169A2-5215-4B91-BABF-D7E22637380F}" type="slidenum">
              <a:rPr lang="en-US" altLang="de-DE" sz="1300" smtClean="0"/>
              <a:pPr>
                <a:spcBef>
                  <a:spcPct val="0"/>
                </a:spcBef>
              </a:pPr>
              <a:t>22</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534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9169A2-5215-4B91-BABF-D7E22637380F}" type="slidenum">
              <a:rPr lang="en-US" altLang="de-DE" sz="1300" smtClean="0"/>
              <a:pPr>
                <a:spcBef>
                  <a:spcPct val="0"/>
                </a:spcBef>
              </a:pPr>
              <a:t>23</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534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9169A2-5215-4B91-BABF-D7E22637380F}"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534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7ADC89-8DC7-4F27-86B6-F03DC0E7100E}"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8942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6B122-CFA1-4B9E-BBB6-B7F85549D61E}"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6817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768CB9-CAA5-4102-BC42-ABE87DB0C043}"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0593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A5365E-DD41-4669-AF03-E2A17CC3AC36}"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67018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AD019F-727E-46F4-917B-0F34821E352A}" type="slidenum">
              <a:rPr lang="en-US" altLang="de-DE" sz="1300" smtClean="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82395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222482-F6FA-45BF-A785-4D6F34C6A5E0}" type="slidenum">
              <a:rPr lang="en-US" altLang="de-DE" sz="1300" smtClean="0"/>
              <a:pPr>
                <a:spcBef>
                  <a:spcPct val="0"/>
                </a:spcBef>
              </a:pPr>
              <a:t>30</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245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A0A2BC-A34B-46A4-949B-26D4B2D54220}" type="slidenum">
              <a:rPr lang="en-US" altLang="de-DE" sz="1300" smtClean="0"/>
              <a:pPr>
                <a:spcBef>
                  <a:spcPct val="0"/>
                </a:spcBef>
              </a:pPr>
              <a:t>31</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09521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FF554B-7182-4C49-8F90-EBFF1F07ED1B}" type="slidenum">
              <a:rPr lang="en-US" altLang="de-DE" sz="1300" smtClean="0"/>
              <a:pPr>
                <a:spcBef>
                  <a:spcPct val="0"/>
                </a:spcBef>
              </a:pPr>
              <a:t>32</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01823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F28F22-7EA7-4381-A3EF-6E37EF2119CF}"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41511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75E73B-BA7F-4638-B54B-0252493E17C6}" type="slidenum">
              <a:rPr lang="en-US" altLang="de-DE" sz="1300" smtClean="0"/>
              <a:pPr>
                <a:spcBef>
                  <a:spcPct val="0"/>
                </a:spcBef>
              </a:pPr>
              <a:t>35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75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75E73B-BA7F-4638-B54B-0252493E17C6}" type="slidenum">
              <a:rPr lang="en-US" altLang="de-DE" sz="1300" smtClean="0"/>
              <a:pPr>
                <a:spcBef>
                  <a:spcPct val="0"/>
                </a:spcBef>
              </a:pPr>
              <a:t>36</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75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75E73B-BA7F-4638-B54B-0252493E17C6}" type="slidenum">
              <a:rPr lang="en-US" altLang="de-DE" sz="1300" smtClean="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75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224473-5DD4-4ED2-9BA4-7B623D64E641}" type="slidenum">
              <a:rPr lang="en-US" altLang="de-DE" sz="1300" smtClean="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1316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93A432-B496-4FAF-939B-9E70239B5395}" type="slidenum">
              <a:rPr lang="en-US" altLang="de-DE" sz="1300" smtClean="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3951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620E9261-2F86-4626-9D92-9A008BBE8D5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6 – To Empathise …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75CE0FC2-F8F2-457B-BE94-9EABFFF6795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F679715-EC57-41C4-84BF-D0FBE662578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20E9261-2F86-4626-9D92-9A008BBE8D5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20E9261-2F86-4626-9D92-9A008BBE8D5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6375DAA4-83FE-4704-BF88-BE68739CE4D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629C896-E3D3-417C-9E64-37394494E898}"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6 – To Empathise …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20E9261-2F86-4626-9D92-9A008BBE8D5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a:t>
            </a:r>
            <a:r>
              <a:rPr lang="de-DE"/>
              <a:t>6 B – </a:t>
            </a:r>
            <a:r>
              <a:rPr lang="en-US" dirty="0"/>
              <a:t>To </a:t>
            </a:r>
            <a:r>
              <a:rPr lang="en-US" dirty="0" err="1"/>
              <a:t>Empathise</a:t>
            </a:r>
            <a:r>
              <a:rPr lang="en-US" dirty="0"/>
              <a:t> …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24556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you get to know someone, where do you look first?</a:t>
            </a:r>
            <a:br>
              <a:rPr lang="en-US" sz="3600">
                <a:solidFill>
                  <a:srgbClr val="004992"/>
                </a:solidFill>
                <a:latin typeface="Calibri Light"/>
              </a:rPr>
            </a:br>
            <a:r>
              <a:rPr lang="en-US">
                <a:solidFill>
                  <a:srgbClr val="004992"/>
                </a:solidFill>
                <a:latin typeface="Calibri Light"/>
              </a:rPr>
              <a:t>How reliable are these cues for a good evaluation?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other? ...</a:t>
            </a:r>
            <a:endParaRPr lang="de-DE" altLang="de-DE" sz="2000" i="1" dirty="0">
              <a:latin typeface="Calibri Light"/>
            </a:endParaRPr>
          </a:p>
        </p:txBody>
      </p:sp>
      <p:sp>
        <p:nvSpPr>
          <p:cNvPr id="2" name="Title 1"/>
          <p:cNvSpPr>
            <a:spLocks noGrp="1"/>
          </p:cNvSpPr>
          <p:nvPr>
            <p:ph type="title"/>
          </p:nvPr>
        </p:nvSpPr>
        <p:spPr/>
        <p:txBody>
          <a:bodyPr/>
          <a:lstStyle/>
          <a:p>
            <a:r>
              <a:rPr lang="en-US" sz="3600" dirty="0">
                <a:solidFill>
                  <a:srgbClr val="004992"/>
                </a:solidFill>
                <a:latin typeface="Calibri Light"/>
              </a:rPr>
              <a:t>When you get to know someone, where do you look first?</a:t>
            </a:r>
            <a:br>
              <a:rPr lang="en-US" sz="3600" dirty="0">
                <a:solidFill>
                  <a:srgbClr val="004992"/>
                </a:solidFill>
                <a:latin typeface="Calibri Light"/>
              </a:rPr>
            </a:br>
            <a:r>
              <a:rPr lang="en-US" dirty="0">
                <a:solidFill>
                  <a:srgbClr val="004992"/>
                </a:solidFill>
                <a:latin typeface="Calibri Light"/>
              </a:rPr>
              <a:t>How reliable </a:t>
            </a:r>
            <a:r>
              <a:rPr lang="en-US" dirty="0">
                <a:latin typeface="Calibri Light"/>
              </a:rPr>
              <a:t>are these </a:t>
            </a:r>
            <a:r>
              <a:rPr lang="en-US" dirty="0">
                <a:solidFill>
                  <a:srgbClr val="004992"/>
                </a:solidFill>
                <a:latin typeface="Calibri Light"/>
              </a:rPr>
              <a:t>cues for a good evaluation?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hands?</a:t>
            </a:r>
          </a:p>
        </p:txBody>
      </p:sp>
      <p:sp>
        <p:nvSpPr>
          <p:cNvPr id="21"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clothes?</a:t>
            </a:r>
            <a:endParaRPr lang="de-DE" altLang="de-DE" sz="2000" dirty="0">
              <a:solidFill>
                <a:srgbClr val="333333"/>
              </a:solidFill>
              <a:latin typeface="Calibri Light"/>
            </a:endParaRPr>
          </a:p>
        </p:txBody>
      </p:sp>
      <p:sp>
        <p:nvSpPr>
          <p:cNvPr id="26"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language?</a:t>
            </a:r>
            <a:endParaRPr lang="de-DE" altLang="de-DE" sz="2000" dirty="0">
              <a:solidFill>
                <a:srgbClr val="333333"/>
              </a:solidFill>
              <a:latin typeface="Calibri Light"/>
            </a:endParaRPr>
          </a:p>
        </p:txBody>
      </p:sp>
      <p:sp>
        <p:nvSpPr>
          <p:cNvPr id="27"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eyes?</a:t>
            </a:r>
            <a:endParaRPr lang="de-DE" altLang="de-DE" sz="2000" dirty="0">
              <a:latin typeface="Calibri Light"/>
            </a:endParaRPr>
          </a:p>
        </p:txBody>
      </p:sp>
      <p:sp>
        <p:nvSpPr>
          <p:cNvPr id="28"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body language/</a:t>
            </a:r>
            <a:br>
              <a:rPr lang="de-DE" altLang="de-DE" sz="2000">
                <a:latin typeface="Calibri Light"/>
              </a:rPr>
            </a:br>
            <a:r>
              <a:rPr lang="de-DE" altLang="de-DE" sz="2000">
                <a:latin typeface="Calibri Light"/>
              </a:rPr>
              <a:t>posture?</a:t>
            </a:r>
            <a:endParaRPr lang="de-DE" altLang="de-DE" sz="2000" dirty="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What other sources of information may be considered? How reliable are these?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What other sources of information may be considered? How reliable are these?</a:t>
            </a:r>
            <a:endParaRPr lang="en-US" sz="3600" dirty="0">
              <a:solidFill>
                <a:srgbClr val="004992"/>
              </a:solidFill>
              <a:latin typeface="Calibri Light"/>
            </a:endParaRPr>
          </a:p>
        </p:txBody>
      </p:sp>
      <p:sp>
        <p:nvSpPr>
          <p:cNvPr id="5" name="Content Placeholder 4"/>
          <p:cNvSpPr>
            <a:spLocks noGrp="1"/>
          </p:cNvSpPr>
          <p:nvPr>
            <p:ph idx="1"/>
          </p:nvPr>
        </p:nvSpPr>
        <p:spPr>
          <a:xfrm>
            <a:off x="408955" y="2204864"/>
            <a:ext cx="6126480" cy="4248000"/>
          </a:xfrm>
        </p:spPr>
        <p:txBody>
          <a:bodyPr/>
          <a:lstStyle/>
          <a:p>
            <a:pPr marL="342900" lvl="0" indent="-342900" defTabSz="914400" fontAlgn="base">
              <a:buClr>
                <a:srgbClr val="333333"/>
              </a:buClr>
              <a:buFont typeface="WingDings"/>
              <a:buChar char=""/>
              <a:defRPr/>
            </a:pPr>
            <a:r>
              <a:rPr lang="en-US" sz="2400" dirty="0">
                <a:solidFill>
                  <a:srgbClr val="333333"/>
                </a:solidFill>
                <a:latin typeface="Calibri Light"/>
              </a:rPr>
              <a:t>prior knowledge on person (hearsay): for example, a remark by a friend</a:t>
            </a:r>
          </a:p>
          <a:p>
            <a:pPr marL="342900" lvl="0" indent="-342900" defTabSz="914400" fontAlgn="base">
              <a:buClr>
                <a:srgbClr val="333333"/>
              </a:buClr>
              <a:buFont typeface="WingDings"/>
              <a:buChar char=""/>
              <a:defRPr/>
            </a:pPr>
            <a:r>
              <a:rPr lang="en-US" sz="2400" dirty="0">
                <a:solidFill>
                  <a:srgbClr val="333333"/>
                </a:solidFill>
                <a:latin typeface="Calibri Light"/>
              </a:rPr>
              <a:t>prior knowledge on similar persons/groups: e.g. </a:t>
            </a:r>
            <a:r>
              <a:rPr lang="en-US" sz="2400" i="1" dirty="0">
                <a:solidFill>
                  <a:srgbClr val="333333"/>
                </a:solidFill>
                <a:latin typeface="Calibri Light"/>
              </a:rPr>
              <a:t>biker</a:t>
            </a:r>
          </a:p>
          <a:p>
            <a:pPr marL="342900" lvl="0" indent="-342900" defTabSz="914400" fontAlgn="base">
              <a:buClr>
                <a:srgbClr val="333333"/>
              </a:buClr>
              <a:buFont typeface="WingDings"/>
              <a:buChar char=""/>
              <a:defRPr/>
            </a:pPr>
            <a:r>
              <a:rPr lang="en-US" sz="2400">
                <a:solidFill>
                  <a:srgbClr val="333333"/>
                </a:solidFill>
                <a:latin typeface="Calibri Light"/>
              </a:rPr>
              <a:t>“gut feeling”/</a:t>
            </a:r>
            <a:r>
              <a:rPr lang="en-US" sz="2400" dirty="0">
                <a:solidFill>
                  <a:srgbClr val="333333"/>
                </a:solidFill>
                <a:latin typeface="Calibri Light"/>
              </a:rPr>
              <a:t>intuition</a:t>
            </a:r>
          </a:p>
          <a:p>
            <a:pPr marL="342900" lvl="0" indent="-342900" defTabSz="914400" fontAlgn="base">
              <a:buClr>
                <a:srgbClr val="333333"/>
              </a:buClr>
              <a:buFont typeface="WingDings"/>
              <a:buChar char=""/>
              <a:defRPr/>
            </a:pPr>
            <a:r>
              <a:rPr lang="en-GB" sz="2400" dirty="0">
                <a:solidFill>
                  <a:srgbClr val="333333"/>
                </a:solidFill>
                <a:latin typeface="Calibri Light"/>
              </a:rPr>
              <a:t>something written: for example, from e-mails or internet chats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Advantages and disadvantages of certain social cues</a:t>
            </a:r>
          </a:p>
        </p:txBody>
      </p:sp>
      <p:sp>
        <p:nvSpPr>
          <p:cNvPr id="5" name="Content Placeholder 4"/>
          <p:cNvSpPr>
            <a:spLocks noGrp="1"/>
          </p:cNvSpPr>
          <p:nvPr>
            <p:ph idx="1"/>
          </p:nvPr>
        </p:nvSpPr>
        <p:spPr/>
        <p:txBody>
          <a:bodyPr/>
          <a:lstStyle/>
          <a:p>
            <a:pPr lvl="0" defTabSz="914377"/>
            <a:r>
              <a:rPr lang="en-US" sz="2400" dirty="0">
                <a:solidFill>
                  <a:srgbClr val="333333"/>
                </a:solidFill>
                <a:latin typeface="Calibri Light"/>
                <a:ea typeface="+mj-ea"/>
                <a:cs typeface="+mj-cs"/>
              </a:rPr>
              <a:t>Now that we have discussed aspects contributing to the appraisal of a person, we shall focus on the strengths and weaknesses of these social cues.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0" name="Group 2"/>
          <p:cNvGraphicFramePr>
            <a:graphicFrameLocks noGrp="1"/>
          </p:cNvGraphicFramePr>
          <p:nvPr>
            <p:extLst>
              <p:ext uri="{D42A27DB-BD31-4B8C-83A1-F6EECF244321}">
                <p14:modId xmlns:p14="http://schemas.microsoft.com/office/powerpoint/2010/main" val="166835417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0" name="Group 2"/>
          <p:cNvGraphicFramePr>
            <a:graphicFrameLocks noGrp="1"/>
          </p:cNvGraphicFramePr>
          <p:nvPr>
            <p:extLst>
              <p:ext uri="{D42A27DB-BD31-4B8C-83A1-F6EECF244321}">
                <p14:modId xmlns:p14="http://schemas.microsoft.com/office/powerpoint/2010/main" val="290991614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a:t>
                      </a:r>
                      <a:r>
                        <a:rPr kumimoji="0" lang="en-US" sz="2000" b="0" i="0" u="none" strike="noStrike" cap="none" normalizeH="0" baseline="0" err="1">
                          <a:ln>
                            <a:noFill/>
                          </a:ln>
                          <a:solidFill>
                            <a:srgbClr val="333333"/>
                          </a:solidFill>
                          <a:effectLst/>
                          <a:latin typeface="Calibri Light"/>
                        </a:rPr>
                        <a:t>emphasise</a:t>
                      </a:r>
                      <a:r>
                        <a:rPr kumimoji="0" lang="en-US" sz="2000" b="0" i="0" u="none" strike="noStrike" cap="none" normalizeH="0" baseline="0">
                          <a:ln>
                            <a:noFill/>
                          </a:ln>
                          <a:solidFill>
                            <a:srgbClr val="333333"/>
                          </a:solidFill>
                          <a:effectLst/>
                          <a:latin typeface="Calibri Light"/>
                        </a:rPr>
                        <a:t> words (</a:t>
                      </a:r>
                      <a:r>
                        <a:rPr kumimoji="0" lang="en-US" sz="2000" b="0" i="0" u="none" strike="noStrike" cap="none" normalizeH="0" baseline="0" dirty="0">
                          <a:ln>
                            <a:noFill/>
                          </a:ln>
                          <a:solidFill>
                            <a:srgbClr val="333333"/>
                          </a:solidFill>
                          <a:effectLst/>
                          <a:latin typeface="Calibri Light"/>
                        </a:rPr>
                        <a:t>e.g. clenched fists when angry, raised hand when greeting, lowered head when praying).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505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0" name="Group 2"/>
          <p:cNvGraphicFramePr>
            <a:graphicFrameLocks noGrp="1"/>
          </p:cNvGraphicFramePr>
          <p:nvPr>
            <p:extLst>
              <p:ext uri="{D42A27DB-BD31-4B8C-83A1-F6EECF244321}">
                <p14:modId xmlns:p14="http://schemas.microsoft.com/office/powerpoint/2010/main" val="35095447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a:t>
                      </a:r>
                      <a:r>
                        <a:rPr kumimoji="0" lang="en-US" sz="2000" b="0" i="0" u="none" strike="noStrike" cap="none" normalizeH="0" baseline="0" err="1">
                          <a:ln>
                            <a:noFill/>
                          </a:ln>
                          <a:solidFill>
                            <a:srgbClr val="333333"/>
                          </a:solidFill>
                          <a:effectLst/>
                          <a:latin typeface="Calibri Light"/>
                        </a:rPr>
                        <a:t>emphasise</a:t>
                      </a:r>
                      <a:r>
                        <a:rPr kumimoji="0" lang="en-US" sz="2000" b="0" i="0" u="none" strike="noStrike" cap="none" normalizeH="0" baseline="0">
                          <a:ln>
                            <a:noFill/>
                          </a:ln>
                          <a:solidFill>
                            <a:srgbClr val="333333"/>
                          </a:solidFill>
                          <a:effectLst/>
                          <a:latin typeface="Calibri Light"/>
                        </a:rPr>
                        <a:t> words (</a:t>
                      </a:r>
                      <a:r>
                        <a:rPr kumimoji="0" lang="en-US" sz="2000" b="0" i="0" u="none" strike="noStrike" cap="none" normalizeH="0" baseline="0" dirty="0">
                          <a:ln>
                            <a:noFill/>
                          </a:ln>
                          <a:solidFill>
                            <a:srgbClr val="333333"/>
                          </a:solidFill>
                          <a:effectLst/>
                          <a:latin typeface="Calibri Light"/>
                        </a:rPr>
                        <a:t>e.g. clenched fists when angry, raised hand when greeting, lowered head when praying).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Indirect signs are often meaningful: wild gestures can indicate nervousness (however, be aware of cultural differences!); slouching can be a sign of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126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0" name="Group 2"/>
          <p:cNvGraphicFramePr>
            <a:graphicFrameLocks noGrp="1"/>
          </p:cNvGraphicFramePr>
          <p:nvPr>
            <p:extLst>
              <p:ext uri="{D42A27DB-BD31-4B8C-83A1-F6EECF244321}">
                <p14:modId xmlns:p14="http://schemas.microsoft.com/office/powerpoint/2010/main" val="326967070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a:t>
                      </a:r>
                      <a:r>
                        <a:rPr kumimoji="0" lang="en-US" sz="2000" b="0" i="0" u="none" strike="noStrike" cap="none" normalizeH="0" baseline="0" err="1">
                          <a:ln>
                            <a:noFill/>
                          </a:ln>
                          <a:solidFill>
                            <a:srgbClr val="333333"/>
                          </a:solidFill>
                          <a:effectLst/>
                          <a:latin typeface="Calibri Light"/>
                        </a:rPr>
                        <a:t>emphasise</a:t>
                      </a:r>
                      <a:r>
                        <a:rPr kumimoji="0" lang="en-US" sz="2000" b="0" i="0" u="none" strike="noStrike" cap="none" normalizeH="0" baseline="0">
                          <a:ln>
                            <a:noFill/>
                          </a:ln>
                          <a:solidFill>
                            <a:srgbClr val="333333"/>
                          </a:solidFill>
                          <a:effectLst/>
                          <a:latin typeface="Calibri Light"/>
                        </a:rPr>
                        <a:t> words (</a:t>
                      </a:r>
                      <a:r>
                        <a:rPr kumimoji="0" lang="en-US" sz="2000" b="0" i="0" u="none" strike="noStrike" cap="none" normalizeH="0" baseline="0" dirty="0">
                          <a:ln>
                            <a:noFill/>
                          </a:ln>
                          <a:solidFill>
                            <a:srgbClr val="333333"/>
                          </a:solidFill>
                          <a:effectLst/>
                          <a:latin typeface="Calibri Light"/>
                        </a:rPr>
                        <a:t>e.g. clenched fists when angry, raised hand when greeting, lowered head when praying).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Indirect signs are often meaningful: wild gestures can indicate nervousness (however, be aware of cultural differences!); slouching can be a sign of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Body language can lead to false interpretation.</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Example: Someone who looks self-confident can be putting up a front. Or postural stoop can appear as if someone has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156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11</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130209373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Written statements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err="1">
                          <a:solidFill>
                            <a:srgbClr val="333333"/>
                          </a:solidFill>
                          <a:latin typeface="Calibri Light"/>
                        </a:rPr>
                        <a:t>Example</a:t>
                      </a:r>
                      <a:r>
                        <a:rPr lang="es-ES" altLang="de-DE" sz="2000" b="0" dirty="0">
                          <a:solidFill>
                            <a:srgbClr val="333333"/>
                          </a:solidFill>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Calibri Light"/>
                        </a:rPr>
                        <a:t>“Don‘t </a:t>
                      </a:r>
                      <a:r>
                        <a:rPr lang="en-US" altLang="de-DE" sz="2000" b="0" dirty="0">
                          <a:solidFill>
                            <a:srgbClr val="333333"/>
                          </a:solidFill>
                          <a:latin typeface="Calibri Light"/>
                        </a:rPr>
                        <a:t>work too </a:t>
                      </a:r>
                      <a:r>
                        <a:rPr lang="en-US" altLang="de-DE" sz="2000" b="0">
                          <a:solidFill>
                            <a:srgbClr val="333333"/>
                          </a:solidFill>
                          <a:latin typeface="Calibri Light"/>
                        </a:rPr>
                        <a:t>hard!”</a:t>
                      </a: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Times New Roman"/>
                          <a:sym typeface="Wingdings" panose="05000000000000000000" pitchFamily="2" charset="2"/>
                        </a:rPr>
                        <a:t>→</a:t>
                      </a:r>
                      <a:r>
                        <a:rPr lang="en-US" altLang="de-DE" sz="2000" b="0">
                          <a:solidFill>
                            <a:srgbClr val="333333"/>
                          </a:solidFill>
                          <a:latin typeface="Calibri Light"/>
                        </a:rPr>
                        <a:t> </a:t>
                      </a:r>
                      <a:r>
                        <a:rPr lang="en-US" altLang="de-DE" sz="2000" b="0" dirty="0">
                          <a:solidFill>
                            <a:srgbClr val="333333"/>
                          </a:solidFill>
                          <a:latin typeface="Calibri Light"/>
                        </a:rPr>
                        <a:t>sarcasm, sympathy, empty phrase?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12</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343121893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Written statements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err="1">
                          <a:solidFill>
                            <a:srgbClr val="333333"/>
                          </a:solidFill>
                          <a:latin typeface="Calibri Light"/>
                        </a:rPr>
                        <a:t>Example</a:t>
                      </a:r>
                      <a:r>
                        <a:rPr lang="es-ES" altLang="de-DE" sz="2000" b="0" dirty="0">
                          <a:solidFill>
                            <a:srgbClr val="333333"/>
                          </a:solidFill>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Calibri Light"/>
                        </a:rPr>
                        <a:t>“Don‘t </a:t>
                      </a:r>
                      <a:r>
                        <a:rPr lang="en-US" altLang="de-DE" sz="2000" b="0" dirty="0">
                          <a:solidFill>
                            <a:srgbClr val="333333"/>
                          </a:solidFill>
                          <a:latin typeface="Calibri Light"/>
                        </a:rPr>
                        <a:t>work too </a:t>
                      </a:r>
                      <a:r>
                        <a:rPr lang="en-US" altLang="de-DE" sz="2000" b="0">
                          <a:solidFill>
                            <a:srgbClr val="333333"/>
                          </a:solidFill>
                          <a:latin typeface="Calibri Light"/>
                        </a:rPr>
                        <a:t>hard!”</a:t>
                      </a: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Times New Roman"/>
                          <a:sym typeface="Wingdings" panose="05000000000000000000" pitchFamily="2" charset="2"/>
                        </a:rPr>
                        <a:t>→</a:t>
                      </a:r>
                      <a:r>
                        <a:rPr lang="en-US" altLang="de-DE" sz="2000" b="0">
                          <a:solidFill>
                            <a:srgbClr val="333333"/>
                          </a:solidFill>
                          <a:latin typeface="Calibri Light"/>
                        </a:rPr>
                        <a:t> </a:t>
                      </a:r>
                      <a:r>
                        <a:rPr lang="en-US" altLang="de-DE" sz="2000" b="0" dirty="0">
                          <a:solidFill>
                            <a:srgbClr val="333333"/>
                          </a:solidFill>
                          <a:latin typeface="Calibri Light"/>
                        </a:rPr>
                        <a:t>sarcasm, sympathy, empty phrase?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059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13</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88622197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Written statements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err="1">
                          <a:solidFill>
                            <a:srgbClr val="333333"/>
                          </a:solidFill>
                          <a:latin typeface="Calibri Light"/>
                        </a:rPr>
                        <a:t>Example</a:t>
                      </a:r>
                      <a:r>
                        <a:rPr lang="es-ES" altLang="de-DE" sz="2000" b="0" dirty="0">
                          <a:solidFill>
                            <a:srgbClr val="333333"/>
                          </a:solidFill>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Calibri Light"/>
                        </a:rPr>
                        <a:t>“Don‘t </a:t>
                      </a:r>
                      <a:r>
                        <a:rPr lang="en-US" altLang="de-DE" sz="2000" b="0" dirty="0">
                          <a:solidFill>
                            <a:srgbClr val="333333"/>
                          </a:solidFill>
                          <a:latin typeface="Calibri Light"/>
                        </a:rPr>
                        <a:t>work too </a:t>
                      </a:r>
                      <a:r>
                        <a:rPr lang="en-US" altLang="de-DE" sz="2000" b="0">
                          <a:solidFill>
                            <a:srgbClr val="333333"/>
                          </a:solidFill>
                          <a:latin typeface="Calibri Light"/>
                        </a:rPr>
                        <a:t>hard!”</a:t>
                      </a: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Times New Roman"/>
                          <a:sym typeface="Wingdings" panose="05000000000000000000" pitchFamily="2" charset="2"/>
                        </a:rPr>
                        <a:t>→</a:t>
                      </a:r>
                      <a:r>
                        <a:rPr lang="en-US" altLang="de-DE" sz="2000" b="0">
                          <a:solidFill>
                            <a:srgbClr val="333333"/>
                          </a:solidFill>
                          <a:latin typeface="Calibri Light"/>
                        </a:rPr>
                        <a:t> </a:t>
                      </a:r>
                      <a:r>
                        <a:rPr lang="en-US" altLang="de-DE" sz="2000" b="0" dirty="0">
                          <a:solidFill>
                            <a:srgbClr val="333333"/>
                          </a:solidFill>
                          <a:latin typeface="Calibri Light"/>
                        </a:rPr>
                        <a:t>sarcasm, sympathy, empty phrase?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Sometimes, you have to read between the lines to understand the meaning. However, this can lead to incorrect conclusions!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442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14</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74284315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Written statements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err="1">
                          <a:solidFill>
                            <a:srgbClr val="333333"/>
                          </a:solidFill>
                          <a:latin typeface="Calibri Light"/>
                        </a:rPr>
                        <a:t>Example</a:t>
                      </a:r>
                      <a:r>
                        <a:rPr lang="es-ES" altLang="de-DE" sz="2000" b="0" dirty="0">
                          <a:solidFill>
                            <a:srgbClr val="333333"/>
                          </a:solidFill>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Calibri Light"/>
                        </a:rPr>
                        <a:t>“Don‘t </a:t>
                      </a:r>
                      <a:r>
                        <a:rPr lang="en-US" altLang="de-DE" sz="2000" b="0" dirty="0">
                          <a:solidFill>
                            <a:srgbClr val="333333"/>
                          </a:solidFill>
                          <a:latin typeface="Calibri Light"/>
                        </a:rPr>
                        <a:t>work too </a:t>
                      </a:r>
                      <a:r>
                        <a:rPr lang="en-US" altLang="de-DE" sz="2000" b="0">
                          <a:solidFill>
                            <a:srgbClr val="333333"/>
                          </a:solidFill>
                          <a:latin typeface="Calibri Light"/>
                        </a:rPr>
                        <a:t>hard!”</a:t>
                      </a: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Times New Roman"/>
                          <a:sym typeface="Wingdings" panose="05000000000000000000" pitchFamily="2" charset="2"/>
                        </a:rPr>
                        <a:t>→</a:t>
                      </a:r>
                      <a:r>
                        <a:rPr lang="en-US" altLang="de-DE" sz="2000" b="0">
                          <a:solidFill>
                            <a:srgbClr val="333333"/>
                          </a:solidFill>
                          <a:latin typeface="Calibri Light"/>
                        </a:rPr>
                        <a:t> </a:t>
                      </a:r>
                      <a:r>
                        <a:rPr lang="en-US" altLang="de-DE" sz="2000" b="0" dirty="0">
                          <a:solidFill>
                            <a:srgbClr val="333333"/>
                          </a:solidFill>
                          <a:latin typeface="Calibri Light"/>
                        </a:rPr>
                        <a:t>sarcasm, sympathy, empty phrase?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Sometimes, you have to read between the lines to understand the meaning. However, this can lead to incorrect conclusions!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A new study shows that email-writers and email-readers are very confident about </a:t>
                      </a:r>
                      <a:r>
                        <a:rPr kumimoji="0" lang="en-US" sz="2000" b="0" i="0" u="none" strike="noStrike" cap="none" normalizeH="0" baseline="0">
                          <a:ln>
                            <a:noFill/>
                          </a:ln>
                          <a:solidFill>
                            <a:srgbClr val="333333"/>
                          </a:solidFill>
                          <a:effectLst/>
                          <a:latin typeface="Calibri Light"/>
                        </a:rPr>
                        <a:t>the “tone” </a:t>
                      </a:r>
                      <a:r>
                        <a:rPr kumimoji="0" lang="en-US" sz="2000" b="0" i="0" u="none" strike="noStrike" cap="none" normalizeH="0" baseline="0" dirty="0">
                          <a:ln>
                            <a:noFill/>
                          </a:ln>
                          <a:solidFill>
                            <a:srgbClr val="333333"/>
                          </a:solidFill>
                          <a:effectLst/>
                          <a:latin typeface="Calibri Light"/>
                        </a:rPr>
                        <a:t>of an email. In reality, there is a congruency of about 56%, which is little above chance!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571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15</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142793257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16</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286897928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Knowing a different culture or ethnic group helps to understand people who belong to that group. Every culture has its own unwritten social laws.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9523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17</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134055483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Knowing a different culture or ethnic group helps to understand people who belong to that group. Every culture has its own unwritten social laws.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Caution: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People often act in a non-stereotypical way! People who share a certain faith or people from certain countries are sometimes confronted with prejudices (e.g. </a:t>
                      </a:r>
                      <a:r>
                        <a:rPr kumimoji="0" lang="en-US" sz="2000" b="0" i="0" u="none" strike="noStrike" cap="none" normalizeH="0" baseline="0" dirty="0" err="1">
                          <a:ln>
                            <a:noFill/>
                          </a:ln>
                          <a:solidFill>
                            <a:srgbClr val="333333"/>
                          </a:solidFill>
                          <a:effectLst/>
                          <a:latin typeface="Calibri Light"/>
                        </a:rPr>
                        <a:t>muslims</a:t>
                      </a:r>
                      <a:r>
                        <a:rPr kumimoji="0" lang="en-US" sz="2000" b="0" i="0" u="none" strike="noStrike" cap="none" normalizeH="0" baseline="0" dirty="0">
                          <a:ln>
                            <a:noFill/>
                          </a:ln>
                          <a:solidFill>
                            <a:srgbClr val="333333"/>
                          </a:solidFill>
                          <a:effectLst/>
                          <a:latin typeface="Calibri Light"/>
                        </a:rPr>
                        <a:t> are fanatic; US-Americans are arrogant and only eat junk-food).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239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Appearance and reality!</a:t>
            </a:r>
          </a:p>
        </p:txBody>
      </p:sp>
      <p:sp>
        <p:nvSpPr>
          <p:cNvPr id="5" name="Content Placeholder 4"/>
          <p:cNvSpPr>
            <a:spLocks noGrp="1"/>
          </p:cNvSpPr>
          <p:nvPr>
            <p:ph idx="1"/>
          </p:nvPr>
        </p:nvSpPr>
        <p:spPr/>
        <p:txBody>
          <a:bodyPr/>
          <a:lstStyle/>
          <a:p>
            <a:r>
              <a:rPr lang="en-US" sz="2400" dirty="0">
                <a:solidFill>
                  <a:srgbClr val="004992"/>
                </a:solidFill>
                <a:latin typeface="Calibri Light"/>
              </a:rPr>
              <a:t>… none of the previously discussed aspects (e.g. body language) can be completely trusted on their own!</a:t>
            </a:r>
          </a:p>
          <a:p>
            <a:r>
              <a:rPr lang="en-US" sz="2400" i="1" dirty="0">
                <a:solidFill>
                  <a:srgbClr val="333333"/>
                </a:solidFill>
                <a:latin typeface="Calibri Light"/>
              </a:rPr>
              <a:t>One has to consider all aspects!</a:t>
            </a:r>
            <a:br>
              <a:rPr lang="en-US" sz="2400" dirty="0">
                <a:solidFill>
                  <a:srgbClr val="333333"/>
                </a:solidFill>
                <a:latin typeface="Calibri Light"/>
              </a:rPr>
            </a:br>
            <a:r>
              <a:rPr lang="en-US" sz="2400" dirty="0">
                <a:solidFill>
                  <a:srgbClr val="333333"/>
                </a:solidFill>
                <a:latin typeface="Calibri Light"/>
              </a:rPr>
              <a:t>In combination, they help with judging a complex situation …</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endParaRPr lang="en-US" sz="2400" dirty="0">
              <a:solidFill>
                <a:srgbClr val="004992"/>
              </a:solidFill>
              <a:latin typeface="Calibri Light"/>
              <a:cs typeface="Times New Roman" pitchFamily="18" charset="0"/>
            </a:endParaRP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3" name="Slide Number Placeholder 2"/>
          <p:cNvSpPr>
            <a:spLocks noGrp="1"/>
          </p:cNvSpPr>
          <p:nvPr>
            <p:ph type="sldNum" sz="quarter" idx="12"/>
          </p:nvPr>
        </p:nvSpPr>
        <p:spPr/>
        <p:txBody>
          <a:bodyPr/>
          <a:lstStyle/>
          <a:p>
            <a:pPr>
              <a:defRPr/>
            </a:pPr>
            <a:fld id="{75CE0FC2-F8F2-457B-BE94-9EABFFF6795C}"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endParaRPr lang="en-US" sz="2400" dirty="0">
              <a:solidFill>
                <a:srgbClr val="004992"/>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deducing the motives/future activities of other persons from ongoing </a:t>
            </a:r>
            <a:r>
              <a:rPr lang="en-US" sz="2400" dirty="0" err="1">
                <a:solidFill>
                  <a:srgbClr val="004992"/>
                </a:solidFill>
                <a:latin typeface="Calibri Light"/>
                <a:cs typeface="Times New Roman" pitchFamily="18" charset="0"/>
              </a:rPr>
              <a:t>behaviour</a:t>
            </a:r>
            <a:r>
              <a:rPr lang="en-US" sz="2400" dirty="0">
                <a:solidFill>
                  <a:srgbClr val="004992"/>
                </a:solidFill>
                <a:latin typeface="Calibri Light"/>
                <a:cs typeface="Times New Roman" pitchFamily="18" charset="0"/>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3" name="Slide Number Placeholder 2"/>
          <p:cNvSpPr>
            <a:spLocks noGrp="1"/>
          </p:cNvSpPr>
          <p:nvPr>
            <p:ph type="sldNum" sz="quarter" idx="12"/>
          </p:nvPr>
        </p:nvSpPr>
        <p:spPr/>
        <p:txBody>
          <a:bodyPr/>
          <a:lstStyle/>
          <a:p>
            <a:pPr>
              <a:defRPr/>
            </a:pPr>
            <a:fld id="{75CE0FC2-F8F2-457B-BE94-9EABFFF6795C}" type="slidenum">
              <a:rPr lang="de-DE" altLang="de-DE" smtClean="0"/>
              <a:pPr>
                <a:defRPr/>
              </a:pPr>
              <a:t>20</a:t>
            </a:fld>
            <a:endParaRPr lang="de-DE" altLang="de-DE"/>
          </a:p>
        </p:txBody>
      </p:sp>
    </p:spTree>
    <p:extLst>
      <p:ext uri="{BB962C8B-B14F-4D97-AF65-F5344CB8AC3E}">
        <p14:creationId xmlns:p14="http://schemas.microsoft.com/office/powerpoint/2010/main" val="1565744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lack of empathy promotes misinterpretations during psychosis – examples</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21</a:t>
            </a:fld>
            <a:endParaRPr lang="de-DE" altLang="de-DE"/>
          </a:p>
        </p:txBody>
      </p:sp>
      <p:sp>
        <p:nvSpPr>
          <p:cNvPr id="46106" name="Rechteck 1"/>
          <p:cNvSpPr>
            <a:spLocks noChangeArrowheads="1"/>
          </p:cNvSpPr>
          <p:nvPr/>
        </p:nvSpPr>
        <p:spPr bwMode="auto">
          <a:xfrm>
            <a:off x="408954" y="619760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2000" dirty="0">
                <a:solidFill>
                  <a:srgbClr val="004992"/>
                </a:solidFill>
                <a:latin typeface="Calibri Light"/>
                <a:cs typeface="Times New Roman" panose="02020603050405020304" pitchFamily="18" charset="0"/>
              </a:rPr>
              <a:t>Can anyone contribute a short personal experience? </a:t>
            </a:r>
            <a:endParaRPr lang="de-DE" altLang="de-DE" sz="2000" dirty="0">
              <a:solidFill>
                <a:srgbClr val="004992"/>
              </a:solidFill>
              <a:latin typeface="Calibri Light"/>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218696875"/>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Calibri Light"/>
                        </a:rPr>
                        <a:t>Event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Explanation during psychosis</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Other explanations</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After the doctor talked to you, he laughs with the nurse.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“They are laughing about me.”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Pure coincidence, doctor and nurse were talking about something else.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Pedestrian looks at you twice and also turns around later.</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333333"/>
                          </a:solidFill>
                          <a:effectLst/>
                          <a:latin typeface="Calibri Light"/>
                          <a:ea typeface="ＭＳ Ｐゴシック" pitchFamily="34" charset="-128"/>
                        </a:rPr>
                        <a:t>You are convinced the man is chasing you.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Pedestrian is irritated, because you appeared horrified at his first look. He turns again to find out what is wrong.</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Another person blinks at you.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This morse code is a warning.</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The person is blinded by the sun; coincidence, interest.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a:p>
            <a:pPr lvl="0" defTabSz="914400" fontAlgn="base">
              <a:buClr>
                <a:srgbClr val="336699"/>
              </a:buClr>
              <a:defRPr/>
            </a:pPr>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a:p>
            <a:pPr lvl="0" defTabSz="914400" fontAlgn="base">
              <a:buClr>
                <a:srgbClr val="336699"/>
              </a:buClr>
              <a:defRPr/>
            </a:pPr>
            <a:endParaRPr lang="de-DE" sz="2400" dirty="0">
              <a:solidFill>
                <a:srgbClr val="333333"/>
              </a:solidFill>
              <a:latin typeface="Calibri Light"/>
            </a:endParaRPr>
          </a:p>
          <a:p>
            <a:pPr lvl="0" defTabSz="914400" fontAlgn="base">
              <a:defRPr/>
            </a:pPr>
            <a:r>
              <a:rPr lang="de-DE" sz="2400" b="1" dirty="0">
                <a:latin typeface="Calibri Light"/>
              </a:rPr>
              <a:t>I</a:t>
            </a:r>
            <a:r>
              <a:rPr lang="de-DE" sz="2400" b="1" dirty="0">
                <a:solidFill>
                  <a:srgbClr val="004992"/>
                </a:solidFill>
                <a:latin typeface="Calibri Light"/>
              </a:rPr>
              <a:t>mportant</a:t>
            </a:r>
            <a:endParaRPr lang="de-DE" sz="2400" dirty="0">
              <a:solidFill>
                <a:srgbClr val="004992"/>
              </a:solidFill>
              <a:latin typeface="Calibri Light"/>
            </a:endParaRPr>
          </a:p>
          <a:p>
            <a:pPr marL="342900" lvl="0" indent="-342900" defTabSz="914400" fontAlgn="base">
              <a:buClr>
                <a:srgbClr val="333333"/>
              </a:buClr>
              <a:buFont typeface="WingDings"/>
              <a:buChar char=""/>
              <a:defRPr/>
            </a:pPr>
            <a:r>
              <a:rPr lang="de-DE" sz="2400" dirty="0">
                <a:solidFill>
                  <a:srgbClr val="333333"/>
                </a:solidFill>
                <a:latin typeface="Calibri Light"/>
              </a:rPr>
              <a:t>You have to distinguish between information available to you and information the characters have about one another!</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23</a:t>
            </a:fld>
            <a:endParaRPr lang="de-DE" altLang="de-DE"/>
          </a:p>
        </p:txBody>
      </p:sp>
    </p:spTree>
    <p:extLst>
      <p:ext uri="{BB962C8B-B14F-4D97-AF65-F5344CB8AC3E}">
        <p14:creationId xmlns:p14="http://schemas.microsoft.com/office/powerpoint/2010/main" val="587610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a:p>
            <a:pPr lvl="0" defTabSz="914400" fontAlgn="base">
              <a:buClr>
                <a:srgbClr val="336699"/>
              </a:buClr>
              <a:defRPr/>
            </a:pPr>
            <a:endParaRPr lang="de-DE" sz="2400" dirty="0">
              <a:solidFill>
                <a:srgbClr val="333333"/>
              </a:solidFill>
              <a:latin typeface="Calibri Light"/>
            </a:endParaRPr>
          </a:p>
          <a:p>
            <a:pPr lvl="0" defTabSz="914400" fontAlgn="base">
              <a:defRPr/>
            </a:pPr>
            <a:r>
              <a:rPr lang="de-DE" sz="2400" b="1" dirty="0">
                <a:latin typeface="Calibri Light"/>
              </a:rPr>
              <a:t>Imp</a:t>
            </a:r>
            <a:r>
              <a:rPr lang="de-DE" sz="2400" b="1" dirty="0">
                <a:solidFill>
                  <a:srgbClr val="004992"/>
                </a:solidFill>
                <a:latin typeface="Calibri Light"/>
              </a:rPr>
              <a:t>ortant</a:t>
            </a:r>
            <a:endParaRPr lang="de-DE" sz="2400" dirty="0">
              <a:solidFill>
                <a:srgbClr val="004992"/>
              </a:solidFill>
              <a:latin typeface="Calibri Light"/>
            </a:endParaRPr>
          </a:p>
          <a:p>
            <a:pPr marL="342900" lvl="0" indent="-342900" defTabSz="914400" fontAlgn="base">
              <a:buClr>
                <a:srgbClr val="333333"/>
              </a:buClr>
              <a:buFont typeface="WingDings"/>
              <a:buChar char=""/>
              <a:defRPr/>
            </a:pPr>
            <a:r>
              <a:rPr lang="de-DE" sz="2400" dirty="0">
                <a:solidFill>
                  <a:srgbClr val="333333"/>
                </a:solidFill>
                <a:latin typeface="Calibri Light"/>
              </a:rPr>
              <a:t>You have to distinguish between information available to you and information the characters have about one another!</a:t>
            </a:r>
          </a:p>
          <a:p>
            <a:pPr marL="342900" lvl="0" indent="-342900" defTabSz="914400" fontAlgn="base">
              <a:buClr>
                <a:srgbClr val="333333"/>
              </a:buClr>
              <a:buFont typeface="WingDings"/>
              <a:buChar char=""/>
              <a:defRPr/>
            </a:pPr>
            <a:r>
              <a:rPr lang="de-DE" sz="2400" dirty="0">
                <a:solidFill>
                  <a:srgbClr val="333333"/>
                </a:solidFill>
                <a:latin typeface="Calibri Light"/>
              </a:rPr>
              <a:t>What additional information is needed to provide definite answers to the questions at the end?</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24</a:t>
            </a:fld>
            <a:endParaRPr lang="de-DE" altLang="de-DE"/>
          </a:p>
        </p:txBody>
      </p:sp>
    </p:spTree>
    <p:extLst>
      <p:ext uri="{BB962C8B-B14F-4D97-AF65-F5344CB8AC3E}">
        <p14:creationId xmlns:p14="http://schemas.microsoft.com/office/powerpoint/2010/main" val="3189684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7"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100" dirty="0">
                <a:solidFill>
                  <a:srgbClr val="333333"/>
                </a:solidFill>
                <a:latin typeface="Calibri Light"/>
              </a:rPr>
              <a:t>He is big!</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25</a:t>
            </a:fld>
            <a:endParaRPr lang="de-DE" altLang="de-DE"/>
          </a:p>
        </p:txBody>
      </p:sp>
      <p:sp>
        <p:nvSpPr>
          <p:cNvPr id="14"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a:latin typeface="Calibri Light"/>
              </a:rPr>
              <a:t>Example: An overweight man falls off a chair</a:t>
            </a:r>
            <a:endParaRPr lang="de-DE" altLang="de-DE" sz="2400" dirty="0">
              <a:latin typeface="Calibri Light"/>
            </a:endParaRPr>
          </a:p>
        </p:txBody>
      </p:sp>
      <p:sp>
        <p:nvSpPr>
          <p:cNvPr id="15" name="Caption_23"/>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000">
                <a:solidFill>
                  <a:srgbClr val="004992"/>
                </a:solidFill>
                <a:latin typeface="Calibri Light"/>
              </a:rPr>
              <a:t>What might people think ...? Are they correct?</a:t>
            </a:r>
            <a:endParaRPr lang="de-DE" altLang="de-DE" sz="2000" dirty="0">
              <a:solidFill>
                <a:srgbClr val="004992"/>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Text Box 7"/>
          <p:cNvSpPr txBox="1">
            <a:spLocks noChangeArrowheads="1"/>
          </p:cNvSpPr>
          <p:nvPr/>
        </p:nvSpPr>
        <p:spPr bwMode="auto">
          <a:xfrm>
            <a:off x="5974789" y="2605088"/>
            <a:ext cx="86594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600">
                <a:solidFill>
                  <a:srgbClr val="333333"/>
                </a:solidFill>
                <a:latin typeface="Calibri Light"/>
              </a:rPr>
              <a:t>He is big!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An overweight man falls off a chair</a:t>
            </a:r>
            <a:br>
              <a:rPr lang="en-US" sz="3600">
                <a:solidFill>
                  <a:srgbClr val="004992"/>
                </a:solidFill>
                <a:latin typeface="Calibri Light"/>
              </a:rPr>
            </a:br>
            <a:r>
              <a:rPr lang="en-US">
                <a:solidFill>
                  <a:srgbClr val="004992"/>
                </a:solidFill>
                <a:latin typeface="Calibri Light"/>
              </a:rPr>
              <a:t>What might most people think?</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26</a:t>
            </a:fld>
            <a:endParaRPr lang="de-DE" altLang="de-DE"/>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en-US" altLang="de-DE" sz="2000" dirty="0">
                <a:solidFill>
                  <a:srgbClr val="004992"/>
                </a:solidFill>
                <a:latin typeface="Calibri Light"/>
              </a:rPr>
              <a:t>Likely:</a:t>
            </a:r>
            <a:r>
              <a:rPr lang="en-US" altLang="de-DE" sz="2000" dirty="0">
                <a:solidFill>
                  <a:srgbClr val="333333"/>
                </a:solidFill>
                <a:latin typeface="Calibri Light"/>
              </a:rPr>
              <a:t> Man is too heavy for chair.</a:t>
            </a:r>
          </a:p>
          <a:p>
            <a:pPr eaLnBrk="1" hangingPunct="1">
              <a:spcBef>
                <a:spcPts val="1200"/>
              </a:spcBef>
              <a:buFontTx/>
              <a:buNone/>
            </a:pPr>
            <a:r>
              <a:rPr lang="en-US" altLang="de-DE" sz="2000" dirty="0">
                <a:solidFill>
                  <a:srgbClr val="004992"/>
                </a:solidFill>
                <a:latin typeface="Calibri Light"/>
              </a:rPr>
              <a:t>Less likely:</a:t>
            </a:r>
            <a:r>
              <a:rPr lang="en-US" altLang="de-DE" sz="2000" dirty="0">
                <a:solidFill>
                  <a:srgbClr val="333333"/>
                </a:solidFill>
                <a:latin typeface="Calibri Light"/>
              </a:rPr>
              <a:t> Man has tilted on his chair; chair is too fragile.</a:t>
            </a:r>
          </a:p>
          <a:p>
            <a:pPr eaLnBrk="1" hangingPunct="1">
              <a:spcBef>
                <a:spcPts val="1200"/>
              </a:spcBef>
              <a:buFontTx/>
              <a:buNone/>
            </a:pPr>
            <a:r>
              <a:rPr lang="en-US" altLang="de-DE" sz="2000" b="1" dirty="0">
                <a:solidFill>
                  <a:srgbClr val="004992"/>
                </a:solidFill>
                <a:latin typeface="Calibri Light"/>
              </a:rPr>
              <a:t>Very unlikely</a:t>
            </a:r>
            <a:r>
              <a:rPr lang="en-US" altLang="de-DE" sz="2000" dirty="0">
                <a:solidFill>
                  <a:srgbClr val="004992"/>
                </a:solidFill>
                <a:latin typeface="Calibri Light"/>
              </a:rPr>
              <a:t> assumption that people may have had but is </a:t>
            </a:r>
            <a:r>
              <a:rPr lang="en-US" altLang="de-DE" sz="2000" b="1" dirty="0">
                <a:solidFill>
                  <a:srgbClr val="004992"/>
                </a:solidFill>
                <a:latin typeface="Calibri Light"/>
              </a:rPr>
              <a:t>TRUE</a:t>
            </a:r>
            <a:r>
              <a:rPr lang="en-US" altLang="de-DE" sz="2000" dirty="0">
                <a:solidFill>
                  <a:srgbClr val="004992"/>
                </a:solidFill>
                <a:latin typeface="Calibri Light"/>
              </a:rPr>
              <a:t>:</a:t>
            </a:r>
            <a:r>
              <a:rPr lang="en-US" altLang="de-DE" sz="2000" dirty="0">
                <a:solidFill>
                  <a:srgbClr val="333333"/>
                </a:solidFill>
                <a:latin typeface="Calibri Light"/>
              </a:rPr>
              <a:t> Chair has been cut with a saw – unlikely assumption because no one observed the boy in the first picture sawing the leg of the chair!</a:t>
            </a:r>
            <a:endParaRPr lang="de-DE" altLang="de-DE" sz="2000" dirty="0">
              <a:solidFill>
                <a:srgbClr val="333333"/>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Let’s go!</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28</a:t>
            </a:fld>
            <a:endParaRPr lang="de-DE" altLang="de-DE"/>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The lights are green!</a:t>
            </a:r>
            <a:endParaRPr lang="de-DE" altLang="de-DE" sz="1800" b="1" dirty="0">
              <a:latin typeface="Calibri Light"/>
            </a:endParaRPr>
          </a:p>
        </p:txBody>
      </p:sp>
      <p:sp>
        <p:nvSpPr>
          <p:cNvPr id="11" name="Caption_16"/>
          <p:cNvSpPr>
            <a:spLocks noChangeArrowheads="1"/>
          </p:cNvSpPr>
          <p:nvPr/>
        </p:nvSpPr>
        <p:spPr bwMode="auto">
          <a:xfrm>
            <a:off x="3246329" y="5884164"/>
            <a:ext cx="5668860"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n-US" altLang="de-DE" sz="2400">
                <a:solidFill>
                  <a:srgbClr val="004992"/>
                </a:solidFill>
                <a:latin typeface="Calibri Light"/>
              </a:rPr>
              <a:t>How might the woman feel in the situation?</a:t>
            </a:r>
            <a:endParaRPr lang="de-DE"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29</a:t>
            </a:fld>
            <a:endParaRPr lang="de-DE" altLang="de-DE"/>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I do not answer such stupid questions!</a:t>
            </a:r>
            <a:endParaRPr lang="en-GB" altLang="de-DE" sz="1400" dirty="0">
              <a:latin typeface="Calibri Light"/>
            </a:endParaRPr>
          </a:p>
        </p:txBody>
      </p:sp>
      <p:sp>
        <p:nvSpPr>
          <p:cNvPr id="13"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Could you please tell me when this book is due?</a:t>
            </a:r>
            <a:endParaRPr lang="en-GB" altLang="de-DE" sz="1400" dirty="0">
              <a:latin typeface="Calibri Light"/>
            </a:endParaRPr>
          </a:p>
        </p:txBody>
      </p:sp>
      <p:sp>
        <p:nvSpPr>
          <p:cNvPr id="14"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i="1" dirty="0">
                <a:latin typeface="Calibri Light"/>
              </a:rPr>
              <a:t>Have you seen that annoying job satisfaction questionnaire?</a:t>
            </a:r>
            <a:endParaRPr lang="de-DE" altLang="de-DE" sz="1400" dirty="0">
              <a:latin typeface="Calibri Light"/>
            </a:endParaRPr>
          </a:p>
        </p:txBody>
      </p:sp>
      <p:sp>
        <p:nvSpPr>
          <p:cNvPr id="15"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might the man think?</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4293787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30</a:t>
            </a:fld>
            <a:endParaRPr lang="de-DE" altLang="de-DE"/>
          </a:p>
        </p:txBody>
      </p:sp>
      <p:pic>
        <p:nvPicPr>
          <p:cNvPr id="16"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6"/>
          <p:cNvSpPr txBox="1">
            <a:spLocks noChangeArrowheads="1"/>
          </p:cNvSpPr>
          <p:nvPr/>
        </p:nvSpPr>
        <p:spPr bwMode="auto">
          <a:xfrm>
            <a:off x="3793331" y="1397968"/>
            <a:ext cx="1508760" cy="182880"/>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dirty="0">
                <a:latin typeface="Calibri Light"/>
              </a:rPr>
              <a:t>English </a:t>
            </a:r>
            <a:r>
              <a:rPr lang="es-ES" altLang="de-DE" sz="1000" dirty="0" err="1">
                <a:latin typeface="Calibri Light"/>
              </a:rPr>
              <a:t>Course</a:t>
            </a:r>
            <a:r>
              <a:rPr lang="es-ES" altLang="de-DE" sz="1000" dirty="0">
                <a:latin typeface="Calibri Light"/>
              </a:rPr>
              <a:t> 1A</a:t>
            </a:r>
            <a:endParaRPr lang="de-DE" altLang="de-DE" sz="1000" dirty="0">
              <a:latin typeface="Calibri Light"/>
            </a:endParaRPr>
          </a:p>
        </p:txBody>
      </p:sp>
      <p:sp>
        <p:nvSpPr>
          <p:cNvPr id="18"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Keep off the grass</a:t>
            </a:r>
            <a:endParaRPr lang="de-DE" altLang="de-DE" sz="800" b="1" dirty="0">
              <a:latin typeface="Calibri Light"/>
              <a:cs typeface="Arial" panose="020B0604020202020204" pitchFamily="34" charset="0"/>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Calibri Light"/>
                <a:cs typeface="Arial" panose="020B0604020202020204" pitchFamily="34" charset="0"/>
              </a:rPr>
              <a:t>Keep off the grass</a:t>
            </a:r>
          </a:p>
        </p:txBody>
      </p:sp>
      <p:sp>
        <p:nvSpPr>
          <p:cNvPr id="20"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ich bin</a:t>
            </a:r>
          </a:p>
          <a:p>
            <a:pPr eaLnBrk="1" hangingPunct="1">
              <a:lnSpc>
                <a:spcPct val="40000"/>
              </a:lnSpc>
              <a:spcBef>
                <a:spcPct val="50000"/>
              </a:spcBef>
              <a:buFontTx/>
              <a:buNone/>
            </a:pPr>
            <a:r>
              <a:rPr lang="de-DE" altLang="de-DE" sz="1000" b="1">
                <a:latin typeface="Calibri Light"/>
              </a:rPr>
              <a:t>du bist</a:t>
            </a:r>
            <a:endParaRPr lang="de-DE" altLang="de-DE" sz="1000" b="1" dirty="0">
              <a:latin typeface="Calibri Light"/>
            </a:endParaRPr>
          </a:p>
        </p:txBody>
      </p:sp>
      <p:sp>
        <p:nvSpPr>
          <p:cNvPr id="21"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Language School</a:t>
            </a:r>
            <a:endParaRPr lang="de-DE" sz="2400" kern="10" dirty="0">
              <a:ln w="9525">
                <a:solidFill>
                  <a:srgbClr val="000000"/>
                </a:solidFill>
                <a:round/>
                <a:headEnd/>
                <a:tailEnd/>
              </a:ln>
              <a:solidFill>
                <a:srgbClr val="000000"/>
              </a:solidFill>
              <a:latin typeface="Calibri Light"/>
            </a:endParaRPr>
          </a:p>
        </p:txBody>
      </p:sp>
      <p:sp>
        <p:nvSpPr>
          <p:cNvPr id="22"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does the park ranger probably think ...? Is he correct?</a:t>
            </a:r>
            <a:endParaRPr lang="de-DE" altLang="de-DE" sz="2400" dirty="0">
              <a:solidFill>
                <a:srgbClr val="004992"/>
              </a:solidFill>
              <a:latin typeface="Calibri Light"/>
            </a:endParaRPr>
          </a:p>
        </p:txBody>
      </p:sp>
      <p:sp>
        <p:nvSpPr>
          <p:cNvPr id="24"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Calibri Light"/>
              </a:rPr>
              <a:t>Fußball spielen?</a:t>
            </a:r>
            <a:endParaRPr lang="en-GB" altLang="de-DE" sz="1400" b="1" dirty="0">
              <a:latin typeface="Calibri Light"/>
            </a:endParaRPr>
          </a:p>
        </p:txBody>
      </p:sp>
    </p:spTree>
    <p:extLst>
      <p:ext uri="{BB962C8B-B14F-4D97-AF65-F5344CB8AC3E}">
        <p14:creationId xmlns:p14="http://schemas.microsoft.com/office/powerpoint/2010/main" val="2796010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p:txBody>
          <a:bodyPr/>
          <a:lstStyle/>
          <a:p>
            <a:pPr>
              <a:defRPr/>
            </a:pPr>
            <a:fld id="{6375DAA4-83FE-4704-BF88-BE68739CE4D6}" type="slidenum">
              <a:rPr lang="de-DE" altLang="de-DE" smtClean="0"/>
              <a:pPr>
                <a:defRPr/>
              </a:pPr>
              <a:t>31</a:t>
            </a:fld>
            <a:endParaRPr lang="de-DE" altLang="de-DE"/>
          </a:p>
        </p:txBody>
      </p:sp>
      <p:pic>
        <p:nvPicPr>
          <p:cNvPr id="10"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might the man in front of the picture think ...? Is he correct?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885476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32</a:t>
            </a:fld>
            <a:endParaRPr lang="de-DE" altLang="de-DE"/>
          </a:p>
        </p:txBody>
      </p:sp>
      <p:sp>
        <p:nvSpPr>
          <p:cNvPr id="15"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Wake up, darling! It is time to go to school!</a:t>
            </a:r>
            <a:endParaRPr lang="de-DE" altLang="de-DE" sz="900" dirty="0">
              <a:latin typeface="Calibri Light"/>
            </a:endParaRPr>
          </a:p>
        </p:txBody>
      </p:sp>
      <p:sp>
        <p:nvSpPr>
          <p:cNvPr id="17"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I am </a:t>
            </a:r>
          </a:p>
          <a:p>
            <a:pPr algn="ctr" eaLnBrk="1" hangingPunct="1">
              <a:spcBef>
                <a:spcPts val="0"/>
              </a:spcBef>
              <a:spcAft>
                <a:spcPts val="0"/>
              </a:spcAft>
              <a:buNone/>
            </a:pPr>
            <a:r>
              <a:rPr lang="en-US" altLang="de-DE" sz="1000">
                <a:latin typeface="Calibri Light"/>
              </a:rPr>
              <a:t>feeling quite ill!</a:t>
            </a:r>
            <a:endParaRPr lang="de-DE" altLang="de-DE" sz="1000" dirty="0">
              <a:latin typeface="Calibri Light"/>
            </a:endParaRPr>
          </a:p>
        </p:txBody>
      </p:sp>
      <p:sp>
        <p:nvSpPr>
          <p:cNvPr id="18"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is the mother thinking? Do we need additional information to decide?</a:t>
            </a:r>
            <a:endParaRPr lang="de-DE" altLang="de-DE" sz="2400" dirty="0">
              <a:solidFill>
                <a:srgbClr val="004992"/>
              </a:solidFill>
              <a:latin typeface="Calibri Light"/>
            </a:endParaRPr>
          </a:p>
        </p:txBody>
      </p:sp>
      <p:sp>
        <p:nvSpPr>
          <p:cNvPr id="14"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Calibri Light"/>
              </a:rPr>
              <a:t>Here’s a thermometer, I will be right back to check your temperature!</a:t>
            </a:r>
            <a:endParaRPr lang="de-DE" altLang="de-DE" sz="1000" dirty="0">
              <a:latin typeface="Calibri Light"/>
            </a:endParaRPr>
          </a:p>
        </p:txBody>
      </p:sp>
    </p:spTree>
    <p:extLst>
      <p:ext uri="{BB962C8B-B14F-4D97-AF65-F5344CB8AC3E}">
        <p14:creationId xmlns:p14="http://schemas.microsoft.com/office/powerpoint/2010/main" val="706771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33</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9923102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34</a:t>
            </a:fld>
            <a:endParaRPr lang="de-DE" altLang="de-DE"/>
          </a:p>
        </p:txBody>
      </p:sp>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What might the man in the final picture think …? </a:t>
            </a:r>
          </a:p>
          <a:p>
            <a:pPr algn="ctr" eaLnBrk="1" hangingPunct="1">
              <a:lnSpc>
                <a:spcPct val="90000"/>
              </a:lnSpc>
              <a:spcBef>
                <a:spcPts val="0"/>
              </a:spcBef>
              <a:buFontTx/>
              <a:buNone/>
            </a:pPr>
            <a:r>
              <a:rPr lang="en-US" altLang="de-DE" sz="2400">
                <a:solidFill>
                  <a:srgbClr val="004992"/>
                </a:solidFill>
                <a:latin typeface="Calibri Light"/>
              </a:rPr>
              <a:t>Is he correct?</a:t>
            </a:r>
            <a:endParaRPr lang="de-DE" altLang="de-DE" sz="2400" dirty="0">
              <a:solidFill>
                <a:srgbClr val="004992"/>
              </a:solidFill>
              <a:latin typeface="Calibri Light"/>
            </a:endParaRPr>
          </a:p>
        </p:txBody>
      </p:sp>
      <p:sp>
        <p:nvSpPr>
          <p:cNvPr id="14"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Ms Miller, may I invite you for a cup of coffee?</a:t>
            </a:r>
            <a:endParaRPr lang="de-DE" altLang="de-DE" sz="1200" b="1" dirty="0">
              <a:latin typeface="Calibri Light"/>
            </a:endParaRPr>
          </a:p>
        </p:txBody>
      </p:sp>
      <p:sp>
        <p:nvSpPr>
          <p:cNvPr id="13"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I am sorry, I already have other plans for today.</a:t>
            </a:r>
            <a:endParaRPr lang="de-DE" altLang="de-DE" sz="1200" b="1" dirty="0">
              <a:latin typeface="Calibri Light"/>
            </a:endParaRPr>
          </a:p>
        </p:txBody>
      </p:sp>
    </p:spTree>
    <p:extLst>
      <p:ext uri="{BB962C8B-B14F-4D97-AF65-F5344CB8AC3E}">
        <p14:creationId xmlns:p14="http://schemas.microsoft.com/office/powerpoint/2010/main" val="3972821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36</a:t>
            </a:fld>
            <a:endParaRPr lang="de-DE" altLang="de-DE"/>
          </a:p>
        </p:txBody>
      </p:sp>
    </p:spTree>
    <p:extLst>
      <p:ext uri="{BB962C8B-B14F-4D97-AF65-F5344CB8AC3E}">
        <p14:creationId xmlns:p14="http://schemas.microsoft.com/office/powerpoint/2010/main" val="3637173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Caution: Our current state of mood influences how we perceive our environment (e.g. how you appraise a person).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37</a:t>
            </a:fld>
            <a:endParaRPr lang="de-DE" altLang="de-DE"/>
          </a:p>
        </p:txBody>
      </p:sp>
    </p:spTree>
    <p:extLst>
      <p:ext uri="{BB962C8B-B14F-4D97-AF65-F5344CB8AC3E}">
        <p14:creationId xmlns:p14="http://schemas.microsoft.com/office/powerpoint/2010/main" val="8470130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6" name="Content Placeholder 5"/>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a:t>
            </a:r>
            <a:r>
              <a:rPr lang="en-US" altLang="de-DE" sz="2400" dirty="0">
                <a:solidFill>
                  <a:srgbClr val="333333"/>
                </a:solidFill>
                <a:latin typeface="Calibri Light"/>
                <a:cs typeface="Times New Roman" panose="02020603050405020304" pitchFamily="18" charset="0"/>
              </a:rPr>
              <a:t>many (but not all!) </a:t>
            </a:r>
            <a:r>
              <a:rPr lang="en-AU" altLang="de-DE" sz="2400" dirty="0">
                <a:solidFill>
                  <a:srgbClr val="333333"/>
                </a:solidFill>
                <a:latin typeface="Calibri Light"/>
                <a:cs typeface="Times New Roman" panose="02020603050405020304" pitchFamily="18" charset="0"/>
              </a:rPr>
              <a:t>people are in danger of misinterpreting or over-interpreting facial expressions and actions.</a:t>
            </a:r>
          </a:p>
          <a:p>
            <a:pPr lvl="0" defTabSz="914400" fontAlgn="base"/>
            <a:r>
              <a:rPr lang="en-AU" altLang="de-DE" sz="2400" dirty="0">
                <a:solidFill>
                  <a:srgbClr val="004992"/>
                </a:solidFill>
                <a:latin typeface="Calibri Light"/>
                <a:cs typeface="Times New Roman" panose="02020603050405020304" pitchFamily="18" charset="0"/>
              </a:rPr>
              <a:t>Example: </a:t>
            </a:r>
            <a:r>
              <a:rPr lang="en-AU" altLang="de-DE" sz="2400" dirty="0">
                <a:solidFill>
                  <a:srgbClr val="333333"/>
                </a:solidFill>
                <a:latin typeface="Calibri Light"/>
                <a:cs typeface="Times New Roman" panose="02020603050405020304" pitchFamily="18" charset="0"/>
              </a:rPr>
              <a:t>Neil feels stared at, he has the feeling that</a:t>
            </a:r>
            <a:r>
              <a:rPr lang="en-AU" altLang="de-DE" sz="2400">
                <a:solidFill>
                  <a:srgbClr val="333333"/>
                </a:solidFill>
                <a:latin typeface="Calibri Light"/>
                <a:cs typeface="Times New Roman" panose="02020603050405020304" pitchFamily="18" charset="0"/>
              </a:rPr>
              <a:t>: “They </a:t>
            </a:r>
            <a:r>
              <a:rPr lang="en-AU" altLang="de-DE" sz="2400" dirty="0">
                <a:solidFill>
                  <a:srgbClr val="333333"/>
                </a:solidFill>
                <a:latin typeface="Calibri Light"/>
                <a:cs typeface="Times New Roman" panose="02020603050405020304" pitchFamily="18" charset="0"/>
              </a:rPr>
              <a:t>are out to get </a:t>
            </a:r>
            <a:r>
              <a:rPr lang="en-AU" altLang="de-DE" sz="2400">
                <a:solidFill>
                  <a:srgbClr val="333333"/>
                </a:solidFill>
                <a:latin typeface="Calibri Light"/>
                <a:cs typeface="Times New Roman" panose="02020603050405020304" pitchFamily="18" charset="0"/>
              </a:rPr>
              <a:t>me.”</a:t>
            </a:r>
            <a:endParaRPr lang="en-AU" altLang="de-DE" sz="2400" dirty="0">
              <a:solidFill>
                <a:srgbClr val="333333"/>
              </a:solidFill>
              <a:latin typeface="Calibri Light"/>
              <a:cs typeface="Times New Roman" panose="02020603050405020304" pitchFamily="18" charset="0"/>
            </a:endParaRPr>
          </a:p>
          <a:p>
            <a:pPr lvl="0" defTabSz="914400" fontAlgn="base"/>
            <a:r>
              <a:rPr lang="en-AU" altLang="de-DE" sz="2400" dirty="0">
                <a:solidFill>
                  <a:srgbClr val="004992"/>
                </a:solidFill>
                <a:latin typeface="Calibri Light"/>
                <a:cs typeface="Times New Roman" panose="02020603050405020304" pitchFamily="18" charset="0"/>
              </a:rPr>
              <a:t>Background: </a:t>
            </a:r>
            <a:r>
              <a:rPr lang="en-AU" altLang="de-DE" sz="2400" dirty="0">
                <a:solidFill>
                  <a:srgbClr val="333333"/>
                </a:solidFill>
                <a:latin typeface="Calibri Light"/>
                <a:cs typeface="Times New Roman" panose="02020603050405020304" pitchFamily="18" charset="0"/>
              </a:rPr>
              <a:t>Neil has been fearful/frightened for weeks and is wearing dark sunglasses for disguise.</a:t>
            </a:r>
          </a:p>
          <a:p>
            <a:pPr lvl="0" defTabSz="914400" fontAlgn="base"/>
            <a:r>
              <a:rPr lang="en-AU" altLang="de-DE" sz="2400" dirty="0">
                <a:solidFill>
                  <a:srgbClr val="004992"/>
                </a:solidFill>
                <a:latin typeface="Calibri Light"/>
                <a:cs typeface="Times New Roman" panose="02020603050405020304" pitchFamily="18" charset="0"/>
              </a:rPr>
              <a:t>But: </a:t>
            </a:r>
            <a:r>
              <a:rPr lang="en-AU" altLang="de-DE" sz="2400" dirty="0">
                <a:solidFill>
                  <a:srgbClr val="333333"/>
                </a:solidFill>
                <a:latin typeface="Calibri Light"/>
                <a:cs typeface="Times New Roman" panose="02020603050405020304" pitchFamily="18" charset="0"/>
              </a:rPr>
              <a:t>Because of his peculiar behaviour, he is attracting special attention. O</a:t>
            </a:r>
            <a:r>
              <a:rPr lang="en-US" altLang="de-DE" sz="2400" dirty="0" err="1">
                <a:solidFill>
                  <a:srgbClr val="333333"/>
                </a:solidFill>
                <a:latin typeface="Calibri Light"/>
                <a:cs typeface="Times New Roman" panose="02020603050405020304" pitchFamily="18" charset="0"/>
              </a:rPr>
              <a:t>thers</a:t>
            </a:r>
            <a:r>
              <a:rPr lang="en-US" altLang="de-DE" sz="2400" dirty="0">
                <a:solidFill>
                  <a:srgbClr val="333333"/>
                </a:solidFill>
                <a:latin typeface="Calibri Light"/>
                <a:cs typeface="Times New Roman" panose="02020603050405020304" pitchFamily="18" charset="0"/>
              </a:rPr>
              <a:t> are looking at him to try to figure out why he is acting the way he is.</a:t>
            </a:r>
            <a:endParaRPr lang="en-AU" altLang="de-DE" sz="2400" dirty="0">
              <a:solidFill>
                <a:srgbClr val="333333"/>
              </a:solidFill>
              <a:latin typeface="Calibri Light"/>
              <a:cs typeface="Times New Roman" panose="02020603050405020304" pitchFamily="18" charset="0"/>
            </a:endParaRPr>
          </a:p>
          <a:p>
            <a:pPr lvl="0" defTabSz="914400" fontAlgn="base"/>
            <a:r>
              <a:rPr lang="en-AU" altLang="de-DE" sz="2400" dirty="0">
                <a:solidFill>
                  <a:srgbClr val="333333"/>
                </a:solidFill>
                <a:latin typeface="Calibri Light"/>
                <a:cs typeface="Times New Roman" panose="02020603050405020304" pitchFamily="18" charset="0"/>
              </a:rPr>
              <a:t>We all make mistakes! Always take different perspectives into account.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p:txBody>
          <a:bodyPr/>
          <a:lstStyle/>
          <a:p>
            <a:pPr>
              <a:defRPr/>
            </a:pPr>
            <a:fld id="{6375DAA4-83FE-4704-BF88-BE68739CE4D6}"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a:t>
            </a:r>
            <a:r>
              <a:rPr lang="en-US" sz="3600"/>
              <a:t>for your attention</a:t>
            </a:r>
            <a:r>
              <a:rPr lang="en-US" sz="3600" dirty="0"/>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75CE0FC2-F8F2-457B-BE94-9EABFFF6795C}" type="slidenum">
              <a:rPr lang="de-DE" altLang="de-DE" smtClean="0"/>
              <a:pPr>
                <a:defRPr/>
              </a:pPr>
              <a:t>39</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611279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40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475813114"/>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 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3022</Words>
  <Application>Microsoft Office PowerPoint</Application>
  <PresentationFormat>Benutzerdefiniert</PresentationFormat>
  <Paragraphs>375</Paragraphs>
  <Slides>40</Slides>
  <Notes>40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40</vt:i4>
      </vt:variant>
    </vt:vector>
  </HeadingPairs>
  <TitlesOfParts>
    <vt:vector size="48" baseType="lpstr">
      <vt:lpstr>Arial</vt:lpstr>
      <vt:lpstr>Calibri</vt:lpstr>
      <vt:lpstr>Calibri Light</vt:lpstr>
      <vt:lpstr>Symbol</vt:lpstr>
      <vt:lpstr>Times New Roman</vt:lpstr>
      <vt:lpstr>Verdana</vt:lpstr>
      <vt:lpstr>WingDings</vt:lpstr>
      <vt:lpstr>UKE_PPT-Vorlage_16zu9</vt:lpstr>
      <vt:lpstr>MCT 6 B – To Empathise … II</vt:lpstr>
      <vt:lpstr>When you get to know someone, where do you look first? How reliable are these cues for a good evaluation?</vt:lpstr>
      <vt:lpstr>When you get to know someone, where do you look first? How reliable are these cues for a good evaluation?</vt:lpstr>
      <vt:lpstr>What other sources of information may be considered? How reliable are these?</vt:lpstr>
      <vt:lpstr>What other sources of information may be considered? How reliable are these?</vt:lpstr>
      <vt:lpstr>Advantages and disadvantages of certain social cues</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Appearance and reality!</vt:lpstr>
      <vt:lpstr>Why are we doing this?</vt:lpstr>
      <vt:lpstr>Why are we doing this?</vt:lpstr>
      <vt:lpstr>How lack of empathy promotes misinterpretations during psychosis – examples</vt:lpstr>
      <vt:lpstr>Exercise</vt:lpstr>
      <vt:lpstr>Exercise</vt:lpstr>
      <vt:lpstr>Exercise</vt:lpstr>
      <vt:lpstr>PowerPoint-Präsentation</vt:lpstr>
      <vt:lpstr>An overweight man falls off a chair What might most people think?</vt:lpstr>
      <vt:lpstr>Let’s go!</vt:lpstr>
      <vt:lpstr>PowerPoint-Präsentation</vt:lpstr>
      <vt:lpstr>PowerPoint-Präsentation</vt:lpstr>
      <vt:lpstr>PowerPoint-Präsentation</vt:lpstr>
      <vt:lpstr>PowerPoint-Präsentation</vt:lpstr>
      <vt:lpstr>PowerPoint-Präsentation</vt:lpstr>
      <vt:lpstr>optional: Video Clip</vt:lpstr>
      <vt:lpstr>PowerPoint-Präsentation</vt:lpstr>
      <vt:lpstr>Transfer to everyday life</vt:lpstr>
      <vt:lpstr>Transfer to everyday life</vt:lpstr>
      <vt:lpstr>Transfer to everyday life</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256</cp:revision>
  <dcterms:created xsi:type="dcterms:W3CDTF">2004-06-30T16:15:23Z</dcterms:created>
  <dcterms:modified xsi:type="dcterms:W3CDTF">2021-12-21T13:30:40Z</dcterms:modified>
</cp:coreProperties>
</file>