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Lst>
  <p:notesMasterIdLst>
    <p:notesMasterId r:id="rId59"/>
  </p:notesMasterIdLst>
  <p:handoutMasterIdLst>
    <p:handoutMasterId r:id="rId60"/>
  </p:handoutMasterIdLst>
  <p:sldIdLst>
    <p:sldId id="445" r:id="rId2"/>
    <p:sldId id="403" r:id="rId3"/>
    <p:sldId id="432" r:id="rId4"/>
    <p:sldId id="433" r:id="rId5"/>
    <p:sldId id="434" r:id="rId6"/>
    <p:sldId id="291" r:id="rId7"/>
    <p:sldId id="404" r:id="rId8"/>
    <p:sldId id="386" r:id="rId9"/>
    <p:sldId id="343" r:id="rId10"/>
    <p:sldId id="374" r:id="rId11"/>
    <p:sldId id="435" r:id="rId12"/>
    <p:sldId id="345" r:id="rId13"/>
    <p:sldId id="346" r:id="rId14"/>
    <p:sldId id="302" r:id="rId15"/>
    <p:sldId id="436" r:id="rId16"/>
    <p:sldId id="437" r:id="rId17"/>
    <p:sldId id="303" r:id="rId18"/>
    <p:sldId id="304" r:id="rId19"/>
    <p:sldId id="306" r:id="rId20"/>
    <p:sldId id="439" r:id="rId21"/>
    <p:sldId id="438" r:id="rId22"/>
    <p:sldId id="307" r:id="rId23"/>
    <p:sldId id="308" r:id="rId24"/>
    <p:sldId id="405" r:id="rId25"/>
    <p:sldId id="406" r:id="rId26"/>
    <p:sldId id="428" r:id="rId27"/>
    <p:sldId id="407" r:id="rId28"/>
    <p:sldId id="313" r:id="rId29"/>
    <p:sldId id="332" r:id="rId30"/>
    <p:sldId id="370" r:id="rId31"/>
    <p:sldId id="328" r:id="rId32"/>
    <p:sldId id="427" r:id="rId33"/>
    <p:sldId id="408" r:id="rId34"/>
    <p:sldId id="421" r:id="rId35"/>
    <p:sldId id="422" r:id="rId36"/>
    <p:sldId id="441" r:id="rId37"/>
    <p:sldId id="414" r:id="rId38"/>
    <p:sldId id="440" r:id="rId39"/>
    <p:sldId id="442" r:id="rId40"/>
    <p:sldId id="415" r:id="rId41"/>
    <p:sldId id="325" r:id="rId42"/>
    <p:sldId id="321" r:id="rId43"/>
    <p:sldId id="324" r:id="rId44"/>
    <p:sldId id="349" r:id="rId45"/>
    <p:sldId id="335" r:id="rId46"/>
    <p:sldId id="329" r:id="rId47"/>
    <p:sldId id="326" r:id="rId48"/>
    <p:sldId id="331" r:id="rId49"/>
    <p:sldId id="333" r:id="rId50"/>
    <p:sldId id="418" r:id="rId51"/>
    <p:sldId id="443" r:id="rId52"/>
    <p:sldId id="444" r:id="rId53"/>
    <p:sldId id="347" r:id="rId54"/>
    <p:sldId id="348" r:id="rId55"/>
    <p:sldId id="431" r:id="rId56"/>
    <p:sldId id="381" r:id="rId57"/>
    <p:sldId id="382" r:id="rId58"/>
  </p:sldIdLst>
  <p:sldSz cx="12195175" cy="6858000"/>
  <p:notesSz cx="7099300" cy="10234613"/>
  <p:defaultTextStyle>
    <a:defPPr>
      <a:defRPr lang="en-US"/>
    </a:defPPr>
    <a:lvl1pPr algn="l" rtl="0" eaLnBrk="0" fontAlgn="base" hangingPunct="0">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1pPr>
    <a:lvl2pPr marL="457200" algn="l" rtl="0" eaLnBrk="0" fontAlgn="base" hangingPunct="0">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2pPr>
    <a:lvl3pPr marL="914400" algn="l" rtl="0" eaLnBrk="0" fontAlgn="base" hangingPunct="0">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3pPr>
    <a:lvl4pPr marL="1371600" algn="l" rtl="0" eaLnBrk="0" fontAlgn="base" hangingPunct="0">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4pPr>
    <a:lvl5pPr marL="1828800" algn="l" rtl="0" eaLnBrk="0" fontAlgn="base" hangingPunct="0">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5pPr>
    <a:lvl6pPr marL="22860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1525">
          <p15:clr>
            <a:srgbClr val="A4A3A4"/>
          </p15:clr>
        </p15:guide>
        <p15:guide id="2" pos="5712">
          <p15:clr>
            <a:srgbClr val="A4A3A4"/>
          </p15:clr>
        </p15:guide>
        <p15:guide id="3" pos="761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C3F7"/>
    <a:srgbClr val="8DC6FF"/>
    <a:srgbClr val="FFFF00"/>
    <a:srgbClr val="99CCFF"/>
    <a:srgbClr val="CCECFF"/>
    <a:srgbClr val="FF5050"/>
    <a:srgbClr val="DDDDDD"/>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636" autoAdjust="0"/>
    <p:restoredTop sz="99873" autoAdjust="0"/>
  </p:normalViewPr>
  <p:slideViewPr>
    <p:cSldViewPr>
      <p:cViewPr varScale="1">
        <p:scale>
          <a:sx n="67" d="100"/>
          <a:sy n="67" d="100"/>
        </p:scale>
        <p:origin x="696" y="52"/>
      </p:cViewPr>
      <p:guideLst>
        <p:guide orient="horz" pos="1525"/>
        <p:guide pos="5712"/>
        <p:guide pos="761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84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cs typeface="Times New Roman" pitchFamily="18" charset="0"/>
              </a:defRPr>
            </a:lvl1pPr>
          </a:lstStyle>
          <a:p>
            <a:pPr>
              <a:defRPr/>
            </a:pPr>
            <a:endParaRPr lang="en-GB"/>
          </a:p>
        </p:txBody>
      </p:sp>
      <p:sp>
        <p:nvSpPr>
          <p:cNvPr id="9523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cs typeface="Times New Roman" pitchFamily="18" charset="0"/>
              </a:defRPr>
            </a:lvl1pPr>
          </a:lstStyle>
          <a:p>
            <a:pPr>
              <a:defRPr/>
            </a:pPr>
            <a:endParaRPr lang="en-GB"/>
          </a:p>
        </p:txBody>
      </p:sp>
      <p:sp>
        <p:nvSpPr>
          <p:cNvPr id="9523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cs typeface="Times New Roman" pitchFamily="18" charset="0"/>
              </a:defRPr>
            </a:lvl1pPr>
          </a:lstStyle>
          <a:p>
            <a:pPr>
              <a:defRPr/>
            </a:pPr>
            <a:endParaRPr lang="en-GB"/>
          </a:p>
        </p:txBody>
      </p:sp>
      <p:sp>
        <p:nvSpPr>
          <p:cNvPr id="9523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668202A5-6F51-41C2-8BBF-7A71B1EC9425}" type="slidenum">
              <a:rPr lang="en-GB" altLang="de-DE"/>
              <a:pPr>
                <a:defRPr/>
              </a:pPr>
              <a:t>‹Nr.›</a:t>
            </a:fld>
            <a:endParaRPr lang="en-GB" altLang="de-DE"/>
          </a:p>
        </p:txBody>
      </p:sp>
    </p:spTree>
    <p:extLst>
      <p:ext uri="{BB962C8B-B14F-4D97-AF65-F5344CB8AC3E}">
        <p14:creationId xmlns:p14="http://schemas.microsoft.com/office/powerpoint/2010/main" val="5710856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cs typeface="Times New Roman" pitchFamily="18" charset="0"/>
              </a:defRPr>
            </a:lvl1pPr>
          </a:lstStyle>
          <a:p>
            <a:pPr>
              <a:defRPr/>
            </a:pPr>
            <a:endParaRPr lang="en-US"/>
          </a:p>
        </p:txBody>
      </p:sp>
      <p:sp>
        <p:nvSpPr>
          <p:cNvPr id="399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cs typeface="Times New Roman" pitchFamily="18" charset="0"/>
              </a:defRPr>
            </a:lvl1pPr>
          </a:lstStyle>
          <a:p>
            <a:pPr>
              <a:defRPr/>
            </a:pPr>
            <a:endParaRPr lang="en-US"/>
          </a:p>
        </p:txBody>
      </p:sp>
      <p:sp>
        <p:nvSpPr>
          <p:cNvPr id="205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399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cs typeface="Times New Roman" pitchFamily="18" charset="0"/>
              </a:defRPr>
            </a:lvl1pPr>
          </a:lstStyle>
          <a:p>
            <a:pPr>
              <a:defRPr/>
            </a:pPr>
            <a:endParaRPr lang="en-US"/>
          </a:p>
        </p:txBody>
      </p:sp>
      <p:sp>
        <p:nvSpPr>
          <p:cNvPr id="399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67E780E0-AA70-4627-88AF-4983684B67FE}" type="slidenum">
              <a:rPr lang="en-US" altLang="de-DE"/>
              <a:pPr>
                <a:defRPr/>
              </a:pPr>
              <a:t>‹Nr.›</a:t>
            </a:fld>
            <a:endParaRPr lang="en-US" altLang="de-DE"/>
          </a:p>
        </p:txBody>
      </p:sp>
    </p:spTree>
    <p:extLst>
      <p:ext uri="{BB962C8B-B14F-4D97-AF65-F5344CB8AC3E}">
        <p14:creationId xmlns:p14="http://schemas.microsoft.com/office/powerpoint/2010/main" val="34946305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8D443BC2-3D10-4168-ABA7-1EEC55ED4D64}" type="slidenum">
              <a:rPr lang="en-US" altLang="de-DE" sz="1300" smtClean="0">
                <a:latin typeface="Verdana" panose="020B0604030504040204" pitchFamily="34" charset="0"/>
              </a:rPr>
              <a:pPr>
                <a:spcBef>
                  <a:spcPct val="0"/>
                </a:spcBef>
              </a:pPr>
              <a:t>2</a:t>
            </a:fld>
            <a:endParaRPr lang="en-US" altLang="de-DE" sz="1300">
              <a:latin typeface="Verdana" panose="020B0604030504040204" pitchFamily="34" charset="0"/>
            </a:endParaRPr>
          </a:p>
        </p:txBody>
      </p:sp>
      <p:sp>
        <p:nvSpPr>
          <p:cNvPr id="11267" name="Rectangle 2"/>
          <p:cNvSpPr>
            <a:spLocks noGrp="1" noRot="1" noChangeAspect="1" noChangeArrowheads="1" noTextEdit="1"/>
          </p:cNvSpPr>
          <p:nvPr>
            <p:ph type="sldImg"/>
          </p:nvPr>
        </p:nvSpPr>
        <p:spPr>
          <a:xfrm>
            <a:off x="138113" y="768350"/>
            <a:ext cx="6823075" cy="3836988"/>
          </a:xfrm>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4719338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8D443BC2-3D10-4168-ABA7-1EEC55ED4D64}" type="slidenum">
              <a:rPr lang="en-US" altLang="de-DE" sz="1300" smtClean="0">
                <a:latin typeface="Verdana" panose="020B0604030504040204" pitchFamily="34" charset="0"/>
              </a:rPr>
              <a:pPr>
                <a:spcBef>
                  <a:spcPct val="0"/>
                </a:spcBef>
              </a:pPr>
              <a:t>3</a:t>
            </a:fld>
            <a:endParaRPr lang="en-US" altLang="de-DE" sz="1300">
              <a:latin typeface="Verdana" panose="020B0604030504040204" pitchFamily="34" charset="0"/>
            </a:endParaRPr>
          </a:p>
        </p:txBody>
      </p:sp>
      <p:sp>
        <p:nvSpPr>
          <p:cNvPr id="11267" name="Rectangle 2"/>
          <p:cNvSpPr>
            <a:spLocks noGrp="1" noRot="1" noChangeAspect="1" noChangeArrowheads="1" noTextEdit="1"/>
          </p:cNvSpPr>
          <p:nvPr>
            <p:ph type="sldImg"/>
          </p:nvPr>
        </p:nvSpPr>
        <p:spPr>
          <a:xfrm>
            <a:off x="138113" y="768350"/>
            <a:ext cx="6823075" cy="3836988"/>
          </a:xfrm>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4719338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8D443BC2-3D10-4168-ABA7-1EEC55ED4D64}" type="slidenum">
              <a:rPr lang="en-US" altLang="de-DE" sz="1300" smtClean="0">
                <a:latin typeface="Verdana" panose="020B0604030504040204" pitchFamily="34" charset="0"/>
              </a:rPr>
              <a:pPr>
                <a:spcBef>
                  <a:spcPct val="0"/>
                </a:spcBef>
              </a:pPr>
              <a:t>4</a:t>
            </a:fld>
            <a:endParaRPr lang="en-US" altLang="de-DE" sz="1300">
              <a:latin typeface="Verdana" panose="020B0604030504040204" pitchFamily="34" charset="0"/>
            </a:endParaRPr>
          </a:p>
        </p:txBody>
      </p:sp>
      <p:sp>
        <p:nvSpPr>
          <p:cNvPr id="11267" name="Rectangle 2"/>
          <p:cNvSpPr>
            <a:spLocks noGrp="1" noRot="1" noChangeAspect="1" noChangeArrowheads="1" noTextEdit="1"/>
          </p:cNvSpPr>
          <p:nvPr>
            <p:ph type="sldImg"/>
          </p:nvPr>
        </p:nvSpPr>
        <p:spPr>
          <a:xfrm>
            <a:off x="138113" y="768350"/>
            <a:ext cx="6823075" cy="3836988"/>
          </a:xfrm>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4719338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0112A32-5D4E-4ABF-91C1-319E714DCBEA}" type="slidenum">
              <a:rPr lang="en-US" altLang="de-DE" sz="1300" smtClean="0">
                <a:latin typeface="Verdana" panose="020B0604030504040204" pitchFamily="34" charset="0"/>
              </a:rPr>
              <a:pPr>
                <a:spcBef>
                  <a:spcPct val="0"/>
                </a:spcBef>
              </a:pPr>
              <a:t>5</a:t>
            </a:fld>
            <a:endParaRPr lang="en-US" altLang="de-DE" sz="1300">
              <a:latin typeface="Verdana" panose="020B0604030504040204" pitchFamily="34" charset="0"/>
            </a:endParaRPr>
          </a:p>
        </p:txBody>
      </p:sp>
      <p:sp>
        <p:nvSpPr>
          <p:cNvPr id="15363" name="Rectangle 2"/>
          <p:cNvSpPr>
            <a:spLocks noGrp="1" noRot="1" noChangeAspect="1" noChangeArrowheads="1" noTextEdit="1"/>
          </p:cNvSpPr>
          <p:nvPr>
            <p:ph type="sldImg"/>
          </p:nvPr>
        </p:nvSpPr>
        <p:spPr>
          <a:xfrm>
            <a:off x="138113" y="768350"/>
            <a:ext cx="6823075" cy="3836988"/>
          </a:xfrm>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6063032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0112A32-5D4E-4ABF-91C1-319E714DCBEA}" type="slidenum">
              <a:rPr lang="en-US" altLang="de-DE" sz="1300" smtClean="0">
                <a:latin typeface="Verdana" panose="020B0604030504040204" pitchFamily="34" charset="0"/>
              </a:rPr>
              <a:pPr>
                <a:spcBef>
                  <a:spcPct val="0"/>
                </a:spcBef>
              </a:pPr>
              <a:t>6</a:t>
            </a:fld>
            <a:endParaRPr lang="en-US" altLang="de-DE" sz="1300">
              <a:latin typeface="Verdana" panose="020B0604030504040204" pitchFamily="34" charset="0"/>
            </a:endParaRPr>
          </a:p>
        </p:txBody>
      </p:sp>
      <p:sp>
        <p:nvSpPr>
          <p:cNvPr id="15363" name="Rectangle 2"/>
          <p:cNvSpPr>
            <a:spLocks noGrp="1" noRot="1" noChangeAspect="1" noChangeArrowheads="1" noTextEdit="1"/>
          </p:cNvSpPr>
          <p:nvPr>
            <p:ph type="sldImg"/>
          </p:nvPr>
        </p:nvSpPr>
        <p:spPr>
          <a:xfrm>
            <a:off x="138113" y="768350"/>
            <a:ext cx="6823075" cy="3836988"/>
          </a:xfrm>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6063032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5A71887-9E5E-4B17-A554-0AFA608641B7}" type="slidenum">
              <a:rPr lang="en-US" altLang="de-DE" sz="1300" smtClean="0">
                <a:latin typeface="Verdana" panose="020B0604030504040204" pitchFamily="34" charset="0"/>
              </a:rPr>
              <a:pPr>
                <a:spcBef>
                  <a:spcPct val="0"/>
                </a:spcBef>
              </a:pPr>
              <a:t>7</a:t>
            </a:fld>
            <a:endParaRPr lang="en-US" altLang="de-DE" sz="1300">
              <a:latin typeface="Verdana" panose="020B0604030504040204" pitchFamily="34" charset="0"/>
            </a:endParaRPr>
          </a:p>
        </p:txBody>
      </p:sp>
      <p:sp>
        <p:nvSpPr>
          <p:cNvPr id="17411" name="Rectangle 2"/>
          <p:cNvSpPr>
            <a:spLocks noGrp="1" noRot="1" noChangeAspect="1" noChangeArrowheads="1" noTextEdit="1"/>
          </p:cNvSpPr>
          <p:nvPr>
            <p:ph type="sldImg"/>
          </p:nvPr>
        </p:nvSpPr>
        <p:spPr>
          <a:xfrm>
            <a:off x="138113" y="768350"/>
            <a:ext cx="6823075" cy="3836988"/>
          </a:xfrm>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0524626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6978708-42D2-49AA-AC75-1E70157F31A0}" type="slidenum">
              <a:rPr lang="en-US" altLang="de-DE" sz="1300" smtClean="0">
                <a:latin typeface="Verdana" panose="020B0604030504040204" pitchFamily="34" charset="0"/>
              </a:rPr>
              <a:pPr>
                <a:spcBef>
                  <a:spcPct val="0"/>
                </a:spcBef>
              </a:pPr>
              <a:t>8</a:t>
            </a:fld>
            <a:endParaRPr lang="en-US" altLang="de-DE" sz="1300">
              <a:latin typeface="Verdana" panose="020B0604030504040204" pitchFamily="34" charset="0"/>
            </a:endParaRPr>
          </a:p>
        </p:txBody>
      </p:sp>
      <p:sp>
        <p:nvSpPr>
          <p:cNvPr id="19459" name="Rectangle 2"/>
          <p:cNvSpPr>
            <a:spLocks noGrp="1" noRot="1" noChangeAspect="1" noChangeArrowheads="1" noTextEdit="1"/>
          </p:cNvSpPr>
          <p:nvPr>
            <p:ph type="sldImg"/>
          </p:nvPr>
        </p:nvSpPr>
        <p:spPr>
          <a:xfrm>
            <a:off x="138113" y="768350"/>
            <a:ext cx="6823075" cy="3836988"/>
          </a:xfrm>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7454716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9DF3A1A5-23F1-4D73-A3FF-3C1EBAD31D4F}" type="slidenum">
              <a:rPr lang="en-US" altLang="de-DE" sz="1300" smtClean="0">
                <a:latin typeface="Verdana" panose="020B0604030504040204" pitchFamily="34" charset="0"/>
              </a:rPr>
              <a:pPr>
                <a:spcBef>
                  <a:spcPct val="0"/>
                </a:spcBef>
              </a:pPr>
              <a:t>9</a:t>
            </a:fld>
            <a:endParaRPr lang="en-US" altLang="de-DE" sz="1300">
              <a:latin typeface="Verdana" panose="020B0604030504040204" pitchFamily="34" charset="0"/>
            </a:endParaRPr>
          </a:p>
        </p:txBody>
      </p:sp>
      <p:sp>
        <p:nvSpPr>
          <p:cNvPr id="21507" name="Rectangle 2"/>
          <p:cNvSpPr>
            <a:spLocks noGrp="1" noRot="1" noChangeAspect="1" noChangeArrowheads="1" noTextEdit="1"/>
          </p:cNvSpPr>
          <p:nvPr>
            <p:ph type="sldImg"/>
          </p:nvPr>
        </p:nvSpPr>
        <p:spPr>
          <a:xfrm>
            <a:off x="138113" y="768350"/>
            <a:ext cx="6823075" cy="3836988"/>
          </a:xfrm>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51801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6D809FB-6F1D-48FE-94BA-035B00E26768}" type="slidenum">
              <a:rPr lang="en-US" altLang="de-DE" sz="1300" smtClean="0">
                <a:latin typeface="Verdana" panose="020B0604030504040204" pitchFamily="34" charset="0"/>
              </a:rPr>
              <a:pPr>
                <a:spcBef>
                  <a:spcPct val="0"/>
                </a:spcBef>
              </a:pPr>
              <a:t>10</a:t>
            </a:fld>
            <a:endParaRPr lang="en-US" altLang="de-DE" sz="1300">
              <a:latin typeface="Verdana" panose="020B0604030504040204" pitchFamily="34" charset="0"/>
            </a:endParaRPr>
          </a:p>
        </p:txBody>
      </p:sp>
      <p:sp>
        <p:nvSpPr>
          <p:cNvPr id="23555" name="Rectangle 2"/>
          <p:cNvSpPr>
            <a:spLocks noGrp="1" noRot="1" noChangeAspect="1" noChangeArrowheads="1" noTextEdit="1"/>
          </p:cNvSpPr>
          <p:nvPr>
            <p:ph type="sldImg"/>
          </p:nvPr>
        </p:nvSpPr>
        <p:spPr>
          <a:xfrm>
            <a:off x="138113" y="768350"/>
            <a:ext cx="6823075"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6094411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6D809FB-6F1D-48FE-94BA-035B00E26768}" type="slidenum">
              <a:rPr lang="en-US" altLang="de-DE" sz="1300" smtClean="0">
                <a:latin typeface="Verdana" panose="020B0604030504040204" pitchFamily="34" charset="0"/>
              </a:rPr>
              <a:pPr>
                <a:spcBef>
                  <a:spcPct val="0"/>
                </a:spcBef>
              </a:pPr>
              <a:t>11</a:t>
            </a:fld>
            <a:endParaRPr lang="en-US" altLang="de-DE" sz="1300">
              <a:latin typeface="Verdana" panose="020B0604030504040204" pitchFamily="34" charset="0"/>
            </a:endParaRPr>
          </a:p>
        </p:txBody>
      </p:sp>
      <p:sp>
        <p:nvSpPr>
          <p:cNvPr id="23555" name="Rectangle 2"/>
          <p:cNvSpPr>
            <a:spLocks noGrp="1" noRot="1" noChangeAspect="1" noChangeArrowheads="1" noTextEdit="1"/>
          </p:cNvSpPr>
          <p:nvPr>
            <p:ph type="sldImg"/>
          </p:nvPr>
        </p:nvSpPr>
        <p:spPr>
          <a:xfrm>
            <a:off x="138113" y="768350"/>
            <a:ext cx="6823075"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6094411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8223BF9-9E26-4C7A-A741-98826D362A57}" type="slidenum">
              <a:rPr lang="en-US" altLang="de-DE" sz="1300" smtClean="0">
                <a:latin typeface="Verdana" panose="020B0604030504040204" pitchFamily="34" charset="0"/>
              </a:rPr>
              <a:pPr>
                <a:spcBef>
                  <a:spcPct val="0"/>
                </a:spcBef>
              </a:pPr>
              <a:t>12</a:t>
            </a:fld>
            <a:endParaRPr lang="en-US" altLang="de-DE" sz="1300">
              <a:latin typeface="Verdana" panose="020B0604030504040204" pitchFamily="34" charset="0"/>
            </a:endParaRPr>
          </a:p>
        </p:txBody>
      </p:sp>
      <p:sp>
        <p:nvSpPr>
          <p:cNvPr id="27651" name="Rectangle 2"/>
          <p:cNvSpPr>
            <a:spLocks noGrp="1" noRot="1" noChangeAspect="1" noChangeArrowheads="1" noTextEdit="1"/>
          </p:cNvSpPr>
          <p:nvPr>
            <p:ph type="sldImg"/>
          </p:nvPr>
        </p:nvSpPr>
        <p:spPr>
          <a:xfrm>
            <a:off x="138113" y="768350"/>
            <a:ext cx="6823075" cy="3836988"/>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8936607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A5719F6E-02A7-456A-8579-E508FA51C525}" type="slidenum">
              <a:rPr lang="en-US" altLang="de-DE" sz="1300" smtClean="0">
                <a:latin typeface="Verdana" panose="020B0604030504040204" pitchFamily="34" charset="0"/>
              </a:rPr>
              <a:pPr>
                <a:spcBef>
                  <a:spcPct val="0"/>
                </a:spcBef>
              </a:pPr>
              <a:t>13</a:t>
            </a:fld>
            <a:endParaRPr lang="en-US" altLang="de-DE" sz="1300">
              <a:latin typeface="Verdana" panose="020B0604030504040204" pitchFamily="34" charset="0"/>
            </a:endParaRPr>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1774769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270EC51-4EAC-4C74-ACD7-E14CDCCA91BF}" type="slidenum">
              <a:rPr lang="en-US" altLang="de-DE" sz="1300" smtClean="0">
                <a:latin typeface="Verdana" panose="020B0604030504040204" pitchFamily="34" charset="0"/>
              </a:rPr>
              <a:pPr>
                <a:spcBef>
                  <a:spcPct val="0"/>
                </a:spcBef>
              </a:pPr>
              <a:t>14</a:t>
            </a:fld>
            <a:endParaRPr lang="en-US" altLang="de-DE" sz="1300">
              <a:latin typeface="Verdana" panose="020B0604030504040204" pitchFamily="34" charset="0"/>
            </a:endParaRPr>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5724740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270EC51-4EAC-4C74-ACD7-E14CDCCA91BF}" type="slidenum">
              <a:rPr lang="en-US" altLang="de-DE" sz="1300" smtClean="0">
                <a:latin typeface="Verdana" panose="020B0604030504040204" pitchFamily="34" charset="0"/>
              </a:rPr>
              <a:pPr>
                <a:spcBef>
                  <a:spcPct val="0"/>
                </a:spcBef>
              </a:pPr>
              <a:t>15</a:t>
            </a:fld>
            <a:endParaRPr lang="en-US" altLang="de-DE" sz="1300">
              <a:latin typeface="Verdana" panose="020B0604030504040204" pitchFamily="34" charset="0"/>
            </a:endParaRPr>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5724740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270EC51-4EAC-4C74-ACD7-E14CDCCA91BF}" type="slidenum">
              <a:rPr lang="en-US" altLang="de-DE" sz="1300" smtClean="0">
                <a:latin typeface="Verdana" panose="020B0604030504040204" pitchFamily="34" charset="0"/>
              </a:rPr>
              <a:pPr>
                <a:spcBef>
                  <a:spcPct val="0"/>
                </a:spcBef>
              </a:pPr>
              <a:t>16</a:t>
            </a:fld>
            <a:endParaRPr lang="en-US" altLang="de-DE" sz="1300">
              <a:latin typeface="Verdana" panose="020B0604030504040204" pitchFamily="34" charset="0"/>
            </a:endParaRPr>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5724740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F90649F8-D888-4D65-9624-3A4166C6CABF}" type="slidenum">
              <a:rPr lang="en-US" altLang="de-DE" sz="1300" smtClean="0">
                <a:latin typeface="Verdana" panose="020B0604030504040204" pitchFamily="34" charset="0"/>
              </a:rPr>
              <a:pPr>
                <a:spcBef>
                  <a:spcPct val="0"/>
                </a:spcBef>
              </a:pPr>
              <a:t>17</a:t>
            </a:fld>
            <a:endParaRPr lang="en-US" altLang="de-DE" sz="1300">
              <a:latin typeface="Verdana" panose="020B0604030504040204" pitchFamily="34" charset="0"/>
            </a:endParaRPr>
          </a:p>
        </p:txBody>
      </p:sp>
      <p:sp>
        <p:nvSpPr>
          <p:cNvPr id="37891" name="Rectangle 2"/>
          <p:cNvSpPr>
            <a:spLocks noGrp="1" noRot="1" noChangeAspect="1" noChangeArrowheads="1" noTextEdit="1"/>
          </p:cNvSpPr>
          <p:nvPr>
            <p:ph type="sldImg"/>
          </p:nvPr>
        </p:nvSpPr>
        <p:spPr>
          <a:xfrm>
            <a:off x="138113" y="768350"/>
            <a:ext cx="6823075"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7313321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7D2CCE7C-F7A7-4E24-A3A5-B14319461715}" type="slidenum">
              <a:rPr lang="en-US" altLang="de-DE" sz="1300" smtClean="0">
                <a:latin typeface="Verdana" panose="020B0604030504040204" pitchFamily="34" charset="0"/>
              </a:rPr>
              <a:pPr>
                <a:spcBef>
                  <a:spcPct val="0"/>
                </a:spcBef>
              </a:pPr>
              <a:t>18</a:t>
            </a:fld>
            <a:endParaRPr lang="en-US" altLang="de-DE" sz="1300">
              <a:latin typeface="Verdana" panose="020B0604030504040204" pitchFamily="34" charset="0"/>
            </a:endParaRPr>
          </a:p>
        </p:txBody>
      </p:sp>
      <p:sp>
        <p:nvSpPr>
          <p:cNvPr id="39939" name="Rectangle 2"/>
          <p:cNvSpPr>
            <a:spLocks noGrp="1" noRot="1" noChangeAspect="1" noChangeArrowheads="1" noTextEdit="1"/>
          </p:cNvSpPr>
          <p:nvPr>
            <p:ph type="sldImg"/>
          </p:nvPr>
        </p:nvSpPr>
        <p:spPr>
          <a:xfrm>
            <a:off x="138113" y="768350"/>
            <a:ext cx="6823075" cy="3836988"/>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4057815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7E89BD1A-6075-4052-A12D-199BC7C0F4AF}" type="slidenum">
              <a:rPr lang="en-US" altLang="de-DE" sz="1300" smtClean="0">
                <a:latin typeface="Verdana" panose="020B0604030504040204" pitchFamily="34" charset="0"/>
              </a:rPr>
              <a:pPr>
                <a:spcBef>
                  <a:spcPct val="0"/>
                </a:spcBef>
              </a:pPr>
              <a:t>19</a:t>
            </a:fld>
            <a:endParaRPr lang="en-US" altLang="de-DE" sz="1300">
              <a:latin typeface="Verdana" panose="020B0604030504040204" pitchFamily="34" charset="0"/>
            </a:endParaRPr>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40697337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7E89BD1A-6075-4052-A12D-199BC7C0F4AF}" type="slidenum">
              <a:rPr lang="en-US" altLang="de-DE" sz="1300" smtClean="0">
                <a:latin typeface="Verdana" panose="020B0604030504040204" pitchFamily="34" charset="0"/>
              </a:rPr>
              <a:pPr>
                <a:spcBef>
                  <a:spcPct val="0"/>
                </a:spcBef>
              </a:pPr>
              <a:t>20</a:t>
            </a:fld>
            <a:endParaRPr lang="en-US" altLang="de-DE" sz="1300">
              <a:latin typeface="Verdana" panose="020B0604030504040204" pitchFamily="34" charset="0"/>
            </a:endParaRPr>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40697337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7E89BD1A-6075-4052-A12D-199BC7C0F4AF}" type="slidenum">
              <a:rPr lang="en-US" altLang="de-DE" sz="1300" smtClean="0">
                <a:latin typeface="Verdana" panose="020B0604030504040204" pitchFamily="34" charset="0"/>
              </a:rPr>
              <a:pPr>
                <a:spcBef>
                  <a:spcPct val="0"/>
                </a:spcBef>
              </a:pPr>
              <a:t>21</a:t>
            </a:fld>
            <a:endParaRPr lang="en-US" altLang="de-DE" sz="1300">
              <a:latin typeface="Verdana" panose="020B0604030504040204" pitchFamily="34" charset="0"/>
            </a:endParaRPr>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40697337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43C031-B826-4178-A012-0859CC44A155}" type="slidenum">
              <a:rPr lang="en-US" altLang="de-DE" sz="1300" smtClean="0">
                <a:latin typeface="Verdana" panose="020B0604030504040204" pitchFamily="34" charset="0"/>
              </a:rPr>
              <a:pPr>
                <a:spcBef>
                  <a:spcPct val="0"/>
                </a:spcBef>
              </a:pPr>
              <a:t>22</a:t>
            </a:fld>
            <a:endParaRPr lang="en-US" altLang="de-DE" sz="1300">
              <a:latin typeface="Verdana" panose="020B0604030504040204" pitchFamily="34" charset="0"/>
            </a:endParaRPr>
          </a:p>
        </p:txBody>
      </p:sp>
      <p:sp>
        <p:nvSpPr>
          <p:cNvPr id="48131" name="Rectangle 2"/>
          <p:cNvSpPr>
            <a:spLocks noGrp="1" noRot="1" noChangeAspect="1" noChangeArrowheads="1" noTextEdit="1"/>
          </p:cNvSpPr>
          <p:nvPr>
            <p:ph type="sldImg"/>
          </p:nvPr>
        </p:nvSpPr>
        <p:spPr>
          <a:xfrm>
            <a:off x="138113" y="768350"/>
            <a:ext cx="6823075"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8572272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C946FD09-3619-473F-9AF8-4C43F9BA4269}" type="slidenum">
              <a:rPr lang="en-US" altLang="de-DE" sz="1300" smtClean="0">
                <a:latin typeface="Verdana" panose="020B0604030504040204" pitchFamily="34" charset="0"/>
              </a:rPr>
              <a:pPr>
                <a:spcBef>
                  <a:spcPct val="0"/>
                </a:spcBef>
              </a:pPr>
              <a:t>23</a:t>
            </a:fld>
            <a:endParaRPr lang="en-US" altLang="de-DE" sz="1300">
              <a:latin typeface="Verdana" panose="020B0604030504040204" pitchFamily="34" charset="0"/>
            </a:endParaRPr>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7609041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C8043179-792F-4618-AAD3-FA2934808D78}" type="slidenum">
              <a:rPr lang="en-US" altLang="de-DE" sz="1300" smtClean="0">
                <a:latin typeface="Verdana" panose="020B0604030504040204" pitchFamily="34" charset="0"/>
              </a:rPr>
              <a:pPr>
                <a:spcBef>
                  <a:spcPct val="0"/>
                </a:spcBef>
              </a:pPr>
              <a:t>24</a:t>
            </a:fld>
            <a:endParaRPr lang="en-US" altLang="de-DE" sz="1300">
              <a:latin typeface="Verdana" panose="020B0604030504040204" pitchFamily="34" charset="0"/>
            </a:endParaRPr>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443350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ABA91EF2-D3E1-4E83-8614-001846F1DA8B}" type="slidenum">
              <a:rPr lang="en-US" altLang="de-DE" sz="1300" smtClean="0">
                <a:latin typeface="Verdana" panose="020B0604030504040204" pitchFamily="34" charset="0"/>
              </a:rPr>
              <a:pPr>
                <a:spcBef>
                  <a:spcPct val="0"/>
                </a:spcBef>
              </a:pPr>
              <a:t>25</a:t>
            </a:fld>
            <a:endParaRPr lang="en-US" altLang="de-DE" sz="1300">
              <a:latin typeface="Verdana" panose="020B0604030504040204" pitchFamily="34" charset="0"/>
            </a:endParaRPr>
          </a:p>
        </p:txBody>
      </p:sp>
      <p:sp>
        <p:nvSpPr>
          <p:cNvPr id="54275" name="Rectangle 2"/>
          <p:cNvSpPr>
            <a:spLocks noGrp="1" noRot="1" noChangeAspect="1" noChangeArrowheads="1" noTextEdit="1"/>
          </p:cNvSpPr>
          <p:nvPr>
            <p:ph type="sldImg"/>
          </p:nvPr>
        </p:nvSpPr>
        <p:spPr>
          <a:xfrm>
            <a:off x="138113" y="768350"/>
            <a:ext cx="6823075" cy="3836988"/>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5993787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F9ABD64-15BD-4DD2-ADB0-EEC88F740A9B}" type="slidenum">
              <a:rPr lang="en-US" altLang="de-DE" sz="1300" smtClean="0">
                <a:latin typeface="Verdana" panose="020B0604030504040204" pitchFamily="34" charset="0"/>
              </a:rPr>
              <a:pPr>
                <a:spcBef>
                  <a:spcPct val="0"/>
                </a:spcBef>
              </a:pPr>
              <a:t>26</a:t>
            </a:fld>
            <a:endParaRPr lang="en-US" altLang="de-DE" sz="1300">
              <a:latin typeface="Verdana" panose="020B0604030504040204" pitchFamily="34" charset="0"/>
            </a:endParaRPr>
          </a:p>
        </p:txBody>
      </p:sp>
      <p:sp>
        <p:nvSpPr>
          <p:cNvPr id="56323" name="Rectangle 2"/>
          <p:cNvSpPr>
            <a:spLocks noGrp="1" noRot="1" noChangeAspect="1" noChangeArrowheads="1" noTextEdit="1"/>
          </p:cNvSpPr>
          <p:nvPr>
            <p:ph type="sldImg"/>
          </p:nvPr>
        </p:nvSpPr>
        <p:spPr>
          <a:xfrm>
            <a:off x="139700" y="768350"/>
            <a:ext cx="6821488" cy="383698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8363828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CF31468-3BD5-473D-90DD-F55D5BCB92B9}" type="slidenum">
              <a:rPr lang="en-US" altLang="de-DE" sz="1300" smtClean="0">
                <a:latin typeface="Verdana" panose="020B0604030504040204" pitchFamily="34" charset="0"/>
              </a:rPr>
              <a:pPr>
                <a:spcBef>
                  <a:spcPct val="0"/>
                </a:spcBef>
              </a:pPr>
              <a:t>27</a:t>
            </a:fld>
            <a:endParaRPr lang="en-US" altLang="de-DE" sz="1300">
              <a:latin typeface="Verdana" panose="020B0604030504040204" pitchFamily="34" charset="0"/>
            </a:endParaRPr>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8014818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74584A44-98BA-4A8F-8D62-0D93A21DD3F7}" type="slidenum">
              <a:rPr lang="en-US" altLang="de-DE" sz="1300" smtClean="0">
                <a:latin typeface="Verdana" panose="020B0604030504040204" pitchFamily="34" charset="0"/>
              </a:rPr>
              <a:pPr>
                <a:spcBef>
                  <a:spcPct val="0"/>
                </a:spcBef>
              </a:pPr>
              <a:t>28</a:t>
            </a:fld>
            <a:endParaRPr lang="en-US" altLang="de-DE" sz="1300">
              <a:latin typeface="Verdana" panose="020B0604030504040204" pitchFamily="34" charset="0"/>
            </a:endParaRPr>
          </a:p>
        </p:txBody>
      </p:sp>
      <p:sp>
        <p:nvSpPr>
          <p:cNvPr id="60419" name="Rectangle 2"/>
          <p:cNvSpPr>
            <a:spLocks noGrp="1" noRot="1" noChangeAspect="1" noChangeArrowheads="1" noTextEdit="1"/>
          </p:cNvSpPr>
          <p:nvPr>
            <p:ph type="sldImg"/>
          </p:nvPr>
        </p:nvSpPr>
        <p:spPr>
          <a:xfrm>
            <a:off x="138113" y="768350"/>
            <a:ext cx="6823075" cy="383698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8806966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30F43DF-0D85-43A2-950F-9649E91C6163}" type="slidenum">
              <a:rPr lang="en-US" altLang="de-DE" sz="1300" smtClean="0">
                <a:latin typeface="Verdana" panose="020B0604030504040204" pitchFamily="34" charset="0"/>
              </a:rPr>
              <a:pPr>
                <a:spcBef>
                  <a:spcPct val="0"/>
                </a:spcBef>
              </a:pPr>
              <a:t>29</a:t>
            </a:fld>
            <a:endParaRPr lang="en-US" altLang="de-DE" sz="1300">
              <a:latin typeface="Verdana" panose="020B0604030504040204" pitchFamily="34" charset="0"/>
            </a:endParaRPr>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493209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71B266F9-C64E-4BCE-804F-396C07C25BB6}" type="slidenum">
              <a:rPr lang="en-US" altLang="de-DE" sz="1300" smtClean="0">
                <a:latin typeface="Verdana" panose="020B0604030504040204" pitchFamily="34" charset="0"/>
              </a:rPr>
              <a:pPr>
                <a:spcBef>
                  <a:spcPct val="0"/>
                </a:spcBef>
              </a:pPr>
              <a:t>30</a:t>
            </a:fld>
            <a:endParaRPr lang="en-US" altLang="de-DE" sz="1300">
              <a:latin typeface="Verdana" panose="020B0604030504040204" pitchFamily="34" charset="0"/>
            </a:endParaRPr>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611911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0F3A0BE-9619-421C-84D6-11C74821FF65}" type="slidenum">
              <a:rPr lang="en-US" altLang="de-DE" sz="1300" smtClean="0">
                <a:latin typeface="Verdana" panose="020B0604030504040204" pitchFamily="34" charset="0"/>
              </a:rPr>
              <a:pPr>
                <a:spcBef>
                  <a:spcPct val="0"/>
                </a:spcBef>
              </a:pPr>
              <a:t>31</a:t>
            </a:fld>
            <a:endParaRPr lang="en-US" altLang="de-DE" sz="1300">
              <a:latin typeface="Verdana" panose="020B0604030504040204" pitchFamily="34" charset="0"/>
            </a:endParaRPr>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7675668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4A2492D-0BF9-45B5-9F47-C1294861F473}" type="slidenum">
              <a:rPr lang="en-US" altLang="de-DE" sz="1300" smtClean="0">
                <a:latin typeface="Verdana" panose="020B0604030504040204" pitchFamily="34" charset="0"/>
              </a:rPr>
              <a:pPr>
                <a:spcBef>
                  <a:spcPct val="0"/>
                </a:spcBef>
              </a:pPr>
              <a:t>32</a:t>
            </a:fld>
            <a:endParaRPr lang="en-US" altLang="de-DE" sz="1300">
              <a:latin typeface="Verdana" panose="020B0604030504040204" pitchFamily="34" charset="0"/>
            </a:endParaRPr>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4929163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1AC072DA-2EBE-4C24-BE2F-8E451F00A88D}" type="slidenum">
              <a:rPr lang="en-US" altLang="de-DE" sz="1300" smtClean="0">
                <a:latin typeface="Verdana" panose="020B0604030504040204" pitchFamily="34" charset="0"/>
              </a:rPr>
              <a:pPr>
                <a:spcBef>
                  <a:spcPct val="0"/>
                </a:spcBef>
              </a:pPr>
              <a:t>33</a:t>
            </a:fld>
            <a:endParaRPr lang="en-US" altLang="de-DE" sz="1300">
              <a:latin typeface="Verdana" panose="020B0604030504040204" pitchFamily="34" charset="0"/>
            </a:endParaRPr>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02208619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07FD41B-3A7F-4B17-B249-07988B09E3E9}" type="slidenum">
              <a:rPr lang="en-US" altLang="de-DE" sz="1300" smtClean="0">
                <a:latin typeface="Verdana" panose="020B0604030504040204" pitchFamily="34" charset="0"/>
              </a:rPr>
              <a:pPr>
                <a:spcBef>
                  <a:spcPct val="0"/>
                </a:spcBef>
              </a:pPr>
              <a:t>34</a:t>
            </a:fld>
            <a:endParaRPr lang="en-US" altLang="de-DE" sz="1300">
              <a:latin typeface="Verdana" panose="020B0604030504040204" pitchFamily="34" charset="0"/>
            </a:endParaRPr>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13302894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86369CA5-B428-4238-BA6C-CD44036D7930}" type="slidenum">
              <a:rPr lang="en-US" altLang="de-DE" sz="1300" smtClean="0">
                <a:latin typeface="Verdana" panose="020B0604030504040204" pitchFamily="34" charset="0"/>
              </a:rPr>
              <a:pPr>
                <a:spcBef>
                  <a:spcPct val="0"/>
                </a:spcBef>
              </a:pPr>
              <a:t>35</a:t>
            </a:fld>
            <a:endParaRPr lang="en-US" altLang="de-DE" sz="1300">
              <a:latin typeface="Verdana" panose="020B0604030504040204" pitchFamily="34" charset="0"/>
            </a:endParaRPr>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391724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9358FC5-BAAD-40C0-BB7C-86A788D8EE2E}" type="slidenum">
              <a:rPr lang="en-US" altLang="de-DE" sz="1300" smtClean="0">
                <a:latin typeface="Verdana" panose="020B0604030504040204" pitchFamily="34" charset="0"/>
              </a:rPr>
              <a:pPr>
                <a:spcBef>
                  <a:spcPct val="0"/>
                </a:spcBef>
              </a:pPr>
              <a:t>36</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8208807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9358FC5-BAAD-40C0-BB7C-86A788D8EE2E}" type="slidenum">
              <a:rPr lang="en-US" altLang="de-DE" sz="1300" smtClean="0">
                <a:latin typeface="Verdana" panose="020B0604030504040204" pitchFamily="34" charset="0"/>
              </a:rPr>
              <a:pPr>
                <a:spcBef>
                  <a:spcPct val="0"/>
                </a:spcBef>
              </a:pPr>
              <a:t>37</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820880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9358FC5-BAAD-40C0-BB7C-86A788D8EE2E}" type="slidenum">
              <a:rPr lang="en-US" altLang="de-DE" sz="1300" smtClean="0">
                <a:latin typeface="Verdana" panose="020B0604030504040204" pitchFamily="34" charset="0"/>
              </a:rPr>
              <a:pPr>
                <a:spcBef>
                  <a:spcPct val="0"/>
                </a:spcBef>
              </a:pPr>
              <a:t>38</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8208807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9358FC5-BAAD-40C0-BB7C-86A788D8EE2E}" type="slidenum">
              <a:rPr lang="en-US" altLang="de-DE" sz="1300" smtClean="0">
                <a:latin typeface="Verdana" panose="020B0604030504040204" pitchFamily="34" charset="0"/>
              </a:rPr>
              <a:pPr>
                <a:spcBef>
                  <a:spcPct val="0"/>
                </a:spcBef>
              </a:pPr>
              <a:t>39</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8208807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1D7BAB9C-615C-4709-B931-AF4468B07344}" type="slidenum">
              <a:rPr lang="en-US" altLang="de-DE" sz="1300" smtClean="0">
                <a:latin typeface="Verdana" panose="020B0604030504040204" pitchFamily="34" charset="0"/>
              </a:rPr>
              <a:pPr>
                <a:spcBef>
                  <a:spcPct val="0"/>
                </a:spcBef>
              </a:pPr>
              <a:t>40</a:t>
            </a:fld>
            <a:endParaRPr lang="en-US" altLang="de-DE" sz="1300">
              <a:latin typeface="Verdana" panose="020B0604030504040204" pitchFamily="34" charset="0"/>
            </a:endParaRPr>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4621966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D0B81780-E782-4CBE-AF3B-CD062DF3BB6F}" type="slidenum">
              <a:rPr lang="en-US" altLang="de-DE" sz="1300" smtClean="0">
                <a:latin typeface="Verdana" panose="020B0604030504040204" pitchFamily="34" charset="0"/>
              </a:rPr>
              <a:pPr>
                <a:spcBef>
                  <a:spcPct val="0"/>
                </a:spcBef>
              </a:pPr>
              <a:t>41</a:t>
            </a:fld>
            <a:endParaRPr lang="en-US" altLang="de-DE" sz="1300">
              <a:latin typeface="Verdana" panose="020B0604030504040204" pitchFamily="34" charset="0"/>
            </a:endParaRPr>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44230814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C0233A30-688A-468D-9E04-EF1C98BABCE9}" type="slidenum">
              <a:rPr lang="en-US" altLang="de-DE" sz="1300" smtClean="0">
                <a:latin typeface="Verdana" panose="020B0604030504040204" pitchFamily="34" charset="0"/>
              </a:rPr>
              <a:pPr>
                <a:spcBef>
                  <a:spcPct val="0"/>
                </a:spcBef>
              </a:pPr>
              <a:t>42</a:t>
            </a:fld>
            <a:endParaRPr lang="en-US" altLang="de-DE" sz="1300">
              <a:latin typeface="Verdana" panose="020B0604030504040204" pitchFamily="34" charset="0"/>
            </a:endParaRPr>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9572208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F709332-1CA2-42B8-8B99-F79A14E47E8B}" type="slidenum">
              <a:rPr lang="en-US" altLang="de-DE" sz="1300" smtClean="0">
                <a:latin typeface="Verdana" panose="020B0604030504040204" pitchFamily="34" charset="0"/>
              </a:rPr>
              <a:pPr>
                <a:spcBef>
                  <a:spcPct val="0"/>
                </a:spcBef>
              </a:pPr>
              <a:t>43</a:t>
            </a:fld>
            <a:endParaRPr lang="en-US" altLang="de-DE" sz="1300">
              <a:latin typeface="Verdana" panose="020B0604030504040204" pitchFamily="34" charset="0"/>
            </a:endParaRPr>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3979092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8347E669-1506-4D9A-AB71-1F31C413CCCD}" type="slidenum">
              <a:rPr lang="en-US" altLang="de-DE" sz="1300" smtClean="0">
                <a:latin typeface="Verdana" panose="020B0604030504040204" pitchFamily="34" charset="0"/>
              </a:rPr>
              <a:pPr>
                <a:spcBef>
                  <a:spcPct val="0"/>
                </a:spcBef>
              </a:pPr>
              <a:t>44</a:t>
            </a:fld>
            <a:endParaRPr lang="en-US" altLang="de-DE" sz="1300">
              <a:latin typeface="Verdana" panose="020B0604030504040204" pitchFamily="34" charset="0"/>
            </a:endParaRPr>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83154188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C6F906C0-4070-4CF9-A8D3-A09EAE4CA8AC}" type="slidenum">
              <a:rPr lang="en-US" altLang="de-DE" sz="1300" smtClean="0">
                <a:latin typeface="Verdana" panose="020B0604030504040204" pitchFamily="34" charset="0"/>
              </a:rPr>
              <a:pPr>
                <a:spcBef>
                  <a:spcPct val="0"/>
                </a:spcBef>
              </a:pPr>
              <a:t>45</a:t>
            </a:fld>
            <a:endParaRPr lang="en-US" altLang="de-DE" sz="1300">
              <a:latin typeface="Verdana" panose="020B0604030504040204" pitchFamily="34" charset="0"/>
            </a:endParaRPr>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91315346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BF842066-FF24-4C4E-890E-C4AB7CDB2CB7}" type="slidenum">
              <a:rPr lang="en-US" altLang="de-DE" sz="1300" smtClean="0">
                <a:latin typeface="Verdana" panose="020B0604030504040204" pitchFamily="34" charset="0"/>
              </a:rPr>
              <a:pPr>
                <a:spcBef>
                  <a:spcPct val="0"/>
                </a:spcBef>
              </a:pPr>
              <a:t>46</a:t>
            </a:fld>
            <a:endParaRPr lang="en-US" altLang="de-DE" sz="1300">
              <a:latin typeface="Verdana" panose="020B0604030504040204" pitchFamily="34" charset="0"/>
            </a:endParaRPr>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4488885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6EBD3B3-B31C-4967-BE7C-C6F31963F490}" type="slidenum">
              <a:rPr lang="en-US" altLang="de-DE" sz="1300" smtClean="0">
                <a:latin typeface="Verdana" panose="020B0604030504040204" pitchFamily="34" charset="0"/>
              </a:rPr>
              <a:pPr>
                <a:spcBef>
                  <a:spcPct val="0"/>
                </a:spcBef>
              </a:pPr>
              <a:t>47</a:t>
            </a:fld>
            <a:endParaRPr lang="en-US" altLang="de-DE" sz="1300">
              <a:latin typeface="Verdana" panose="020B0604030504040204" pitchFamily="34" charset="0"/>
            </a:endParaRPr>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70768846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F6C482B9-567C-4E0D-BD04-CC183A5DE5FE}" type="slidenum">
              <a:rPr lang="en-US" altLang="de-DE" sz="1300" smtClean="0">
                <a:latin typeface="Verdana" panose="020B0604030504040204" pitchFamily="34" charset="0"/>
              </a:rPr>
              <a:pPr>
                <a:spcBef>
                  <a:spcPct val="0"/>
                </a:spcBef>
              </a:pPr>
              <a:t>48</a:t>
            </a:fld>
            <a:endParaRPr lang="en-US" altLang="de-DE"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56233300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C6FA2521-62B8-4CAA-AAA0-9288359A45E4}" type="slidenum">
              <a:rPr lang="en-US" altLang="de-DE" sz="1300" smtClean="0">
                <a:latin typeface="Verdana" panose="020B0604030504040204" pitchFamily="34" charset="0"/>
              </a:rPr>
              <a:pPr>
                <a:spcBef>
                  <a:spcPct val="0"/>
                </a:spcBef>
              </a:pPr>
              <a:t>49</a:t>
            </a:fld>
            <a:endParaRPr lang="en-US" altLang="de-DE" sz="1300">
              <a:latin typeface="Verdana" panose="020B0604030504040204" pitchFamily="34" charset="0"/>
            </a:endParaRPr>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58334275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B5E5A112-81A2-45A9-B188-2F468C6D302E}" type="slidenum">
              <a:rPr lang="en-US" altLang="de-DE" sz="1300" smtClean="0">
                <a:latin typeface="Verdana" panose="020B0604030504040204" pitchFamily="34" charset="0"/>
              </a:rPr>
              <a:pPr>
                <a:spcBef>
                  <a:spcPct val="0"/>
                </a:spcBef>
              </a:pPr>
              <a:t>50</a:t>
            </a:fld>
            <a:endParaRPr lang="en-US" altLang="de-DE" sz="1300">
              <a:latin typeface="Verdana" panose="020B0604030504040204" pitchFamily="34" charset="0"/>
            </a:endParaRPr>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06943360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B5E5A112-81A2-45A9-B188-2F468C6D302E}" type="slidenum">
              <a:rPr lang="en-US" altLang="de-DE" sz="1300" smtClean="0">
                <a:latin typeface="Verdana" panose="020B0604030504040204" pitchFamily="34" charset="0"/>
              </a:rPr>
              <a:pPr>
                <a:spcBef>
                  <a:spcPct val="0"/>
                </a:spcBef>
              </a:pPr>
              <a:t>51</a:t>
            </a:fld>
            <a:endParaRPr lang="en-US" altLang="de-DE" sz="1300">
              <a:latin typeface="Verdana" panose="020B0604030504040204" pitchFamily="34" charset="0"/>
            </a:endParaRPr>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06943360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B5E5A112-81A2-45A9-B188-2F468C6D302E}" type="slidenum">
              <a:rPr lang="en-US" altLang="de-DE" sz="1300" smtClean="0">
                <a:latin typeface="Verdana" panose="020B0604030504040204" pitchFamily="34" charset="0"/>
              </a:rPr>
              <a:pPr>
                <a:spcBef>
                  <a:spcPct val="0"/>
                </a:spcBef>
              </a:pPr>
              <a:t>52</a:t>
            </a:fld>
            <a:endParaRPr lang="en-US" altLang="de-DE" sz="1300">
              <a:latin typeface="Verdana" panose="020B0604030504040204" pitchFamily="34" charset="0"/>
            </a:endParaRPr>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06943360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D4A52373-A9BB-4132-9104-24D0852C4295}" type="slidenum">
              <a:rPr lang="en-US" altLang="de-DE" sz="1300" smtClean="0">
                <a:latin typeface="Verdana" panose="020B0604030504040204" pitchFamily="34" charset="0"/>
              </a:rPr>
              <a:pPr>
                <a:spcBef>
                  <a:spcPct val="0"/>
                </a:spcBef>
              </a:pPr>
              <a:t>53</a:t>
            </a:fld>
            <a:endParaRPr lang="en-US" altLang="de-DE" sz="1300">
              <a:latin typeface="Verdana" panose="020B0604030504040204" pitchFamily="34" charset="0"/>
            </a:endParaRPr>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52846945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CB6777A-C063-466C-AB64-065B30D48BDD}" type="slidenum">
              <a:rPr lang="en-US" altLang="de-DE" sz="1300" smtClean="0">
                <a:latin typeface="Verdana" panose="020B0604030504040204" pitchFamily="34" charset="0"/>
              </a:rPr>
              <a:pPr>
                <a:spcBef>
                  <a:spcPct val="0"/>
                </a:spcBef>
              </a:pPr>
              <a:t>54</a:t>
            </a:fld>
            <a:endParaRPr lang="en-US" altLang="de-DE" sz="1300">
              <a:latin typeface="Verdana" panose="020B0604030504040204" pitchFamily="34" charset="0"/>
            </a:endParaRPr>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82834511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977914D5-DB12-40A3-9E6C-26F41E7B570B}" type="slidenum">
              <a:rPr lang="en-US" altLang="de-DE" sz="1300" smtClean="0">
                <a:latin typeface="Verdana" panose="020B0604030504040204" pitchFamily="34" charset="0"/>
              </a:rPr>
              <a:pPr>
                <a:spcBef>
                  <a:spcPct val="0"/>
                </a:spcBef>
              </a:pPr>
              <a:t>56</a:t>
            </a:fld>
            <a:endParaRPr lang="en-US" altLang="de-DE" sz="1300">
              <a:latin typeface="Verdana" panose="020B0604030504040204" pitchFamily="34" charset="0"/>
            </a:endParaRPr>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de-DE"/>
          </a:p>
        </p:txBody>
      </p:sp>
    </p:spTree>
    <p:extLst>
      <p:ext uri="{BB962C8B-B14F-4D97-AF65-F5344CB8AC3E}">
        <p14:creationId xmlns:p14="http://schemas.microsoft.com/office/powerpoint/2010/main" val="310798612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83CE700E-EE63-420D-8D5C-9B179DAFD904}" type="slidenum">
              <a:rPr lang="en-US" altLang="de-DE" sz="1300" smtClean="0">
                <a:latin typeface="Verdana" panose="020B0604030504040204" pitchFamily="34" charset="0"/>
              </a:rPr>
              <a:pPr>
                <a:spcBef>
                  <a:spcPct val="0"/>
                </a:spcBef>
              </a:pPr>
              <a:t>57</a:t>
            </a:fld>
            <a:endParaRPr lang="en-US" altLang="de-DE" sz="13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de-DE"/>
          </a:p>
        </p:txBody>
      </p:sp>
    </p:spTree>
    <p:extLst>
      <p:ext uri="{BB962C8B-B14F-4D97-AF65-F5344CB8AC3E}">
        <p14:creationId xmlns:p14="http://schemas.microsoft.com/office/powerpoint/2010/main" val="29944784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Permission to use the pictures in this module has been provided by the artists and copyright holders.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en-US"/>
              <a:t>Metacognitive Training 1 – Attribution Blaming and Taking Credit</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en-US"/>
              <a:t>Metacognitive Training 1 – Attribution Blaming and Taking Credit</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en-US"/>
              <a:t>Metacognitive Training 1 – Attribution Blaming and Taking Credit</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en-US"/>
              <a:t>Metacognitive Training 1 – Attribution Blaming and Taking Credit</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en-US"/>
              <a:t>Metacognitive Training 1 – Attribution Blaming and Taking Credit</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en-US"/>
              <a:t>Metacognitive Training 1 – Attribution Blaming and Taking Credit</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en-US"/>
              <a:t>Metacognitive Training 1 – Attribution Blaming and Taking Credit</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r>
              <a:rPr lang="en-US"/>
              <a:t>Metacognitive Training 1 – Attribution Blaming and Taking Credit</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B00EF49-7894-4F53-A8DD-F7DB3BFC5032}" type="slidenum">
              <a:rPr lang="de-DE" smtClean="0"/>
              <a:pPr/>
              <a:t>‹Nr.›</a:t>
            </a:fld>
            <a:endParaRPr lang="de-DE" dirty="0"/>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2.png"/><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12.png"/><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2.png"/><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2.png"/><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10.xml"/><Relationship Id="rId5" Type="http://schemas.openxmlformats.org/officeDocument/2006/relationships/image" Target="../media/image14.png"/><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1.xml"/><Relationship Id="rId1" Type="http://schemas.openxmlformats.org/officeDocument/2006/relationships/slideLayout" Target="../slideLayouts/slideLayout10.xml"/><Relationship Id="rId5" Type="http://schemas.openxmlformats.org/officeDocument/2006/relationships/image" Target="../media/image14.png"/><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14.png"/><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14.png"/><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5.xml"/><Relationship Id="rId1" Type="http://schemas.openxmlformats.org/officeDocument/2006/relationships/slideLayout" Target="../slideLayouts/slideLayout5.xml"/><Relationship Id="rId4" Type="http://schemas.openxmlformats.org/officeDocument/2006/relationships/image" Target="../media/image32.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1 B – </a:t>
            </a:r>
            <a:r>
              <a:rPr lang="en-US" dirty="0"/>
              <a:t>Attribution Blaming and Taking Credit</a:t>
            </a: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Stevens &amp; Hauschildt</a:t>
            </a:r>
            <a:r>
              <a:rPr lang="nl-NL" sz="1600" dirty="0">
                <a:solidFill>
                  <a:srgbClr val="004992"/>
                </a:solidFill>
                <a:latin typeface="+mj-lt"/>
              </a:rPr>
              <a:t> (12|21)</a:t>
            </a:r>
            <a:endParaRPr lang="pt-BR" sz="1600" dirty="0">
              <a:solidFill>
                <a:srgbClr val="004992"/>
              </a:solidFill>
              <a:latin typeface="+mj-lt"/>
            </a:endParaRP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22472874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Calibri Light"/>
              </a:rPr>
              <a:t>Attribution: Blaming and taking credit</a:t>
            </a:r>
            <a:endParaRPr lang="en-US" sz="3600" dirty="0">
              <a:solidFill>
                <a:srgbClr val="004992"/>
              </a:solidFill>
              <a:latin typeface="Calibri Light"/>
            </a:endParaRPr>
          </a:p>
        </p:txBody>
      </p:sp>
      <p:sp>
        <p:nvSpPr>
          <p:cNvPr id="10245" name="Rectangle 5"/>
          <p:cNvSpPr>
            <a:spLocks noGrp="1" noChangeArrowheads="1"/>
          </p:cNvSpPr>
          <p:nvPr>
            <p:ph idx="1"/>
          </p:nvPr>
        </p:nvSpPr>
        <p:spPr>
          <a:noFill/>
        </p:spPr>
        <p:txBody>
          <a:bodyPr>
            <a:noAutofit/>
          </a:bodyPr>
          <a:lstStyle/>
          <a:p>
            <a:pPr eaLnBrk="1" hangingPunct="1">
              <a:tabLst>
                <a:tab pos="0" algn="l"/>
              </a:tabLst>
            </a:pPr>
            <a:r>
              <a:rPr lang="en-US" altLang="de-DE" sz="2400" dirty="0">
                <a:solidFill>
                  <a:srgbClr val="333333"/>
                </a:solidFill>
                <a:latin typeface="Calibri Light"/>
              </a:rPr>
              <a:t>Attribution = working out causes for events (e.g. blaming ourselves/others or giving or taking credit for things that happen)</a:t>
            </a: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2</a:t>
            </a:fld>
            <a:endParaRPr lang="de-DE"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Calibri Light"/>
              </a:rPr>
              <a:t>Attribution: Blaming and taking credit</a:t>
            </a:r>
            <a:endParaRPr lang="en-US" sz="3600" dirty="0">
              <a:solidFill>
                <a:srgbClr val="004992"/>
              </a:solidFill>
              <a:latin typeface="Calibri Light"/>
            </a:endParaRPr>
          </a:p>
        </p:txBody>
      </p:sp>
      <p:sp>
        <p:nvSpPr>
          <p:cNvPr id="10245" name="Rectangle 5"/>
          <p:cNvSpPr>
            <a:spLocks noGrp="1" noChangeArrowheads="1"/>
          </p:cNvSpPr>
          <p:nvPr>
            <p:ph idx="1"/>
          </p:nvPr>
        </p:nvSpPr>
        <p:spPr>
          <a:noFill/>
        </p:spPr>
        <p:txBody>
          <a:bodyPr>
            <a:noAutofit/>
          </a:bodyPr>
          <a:lstStyle/>
          <a:p>
            <a:pPr eaLnBrk="1" hangingPunct="1">
              <a:tabLst>
                <a:tab pos="0" algn="l"/>
              </a:tabLst>
            </a:pPr>
            <a:r>
              <a:rPr lang="en-US" altLang="de-DE" sz="2400" dirty="0">
                <a:solidFill>
                  <a:srgbClr val="333333"/>
                </a:solidFill>
                <a:latin typeface="Calibri Light"/>
              </a:rPr>
              <a:t>Attribution = working out causes for events (e.g. blaming ourselves/others or giving or taking credit for things that happen)</a:t>
            </a:r>
          </a:p>
          <a:p>
            <a:pPr lvl="0" defTabSz="914377"/>
            <a:r>
              <a:rPr lang="en-US" altLang="de-DE" sz="2400" dirty="0">
                <a:solidFill>
                  <a:srgbClr val="333333"/>
                </a:solidFill>
                <a:latin typeface="Calibri Light"/>
                <a:ea typeface="+mj-ea"/>
                <a:cs typeface="+mj-cs"/>
              </a:rPr>
              <a:t>We often overlook the idea that the same event can have very different causes</a:t>
            </a: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a:t>
            </a:fld>
            <a:endParaRPr lang="de-DE" dirty="0"/>
          </a:p>
        </p:txBody>
      </p:sp>
    </p:spTree>
    <p:extLst>
      <p:ext uri="{BB962C8B-B14F-4D97-AF65-F5344CB8AC3E}">
        <p14:creationId xmlns:p14="http://schemas.microsoft.com/office/powerpoint/2010/main" val="9777782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Calibri Light"/>
              </a:rPr>
              <a:t>Attribution: Blaming and taking credit</a:t>
            </a:r>
            <a:endParaRPr lang="en-US" sz="3600" dirty="0">
              <a:solidFill>
                <a:srgbClr val="004992"/>
              </a:solidFill>
              <a:latin typeface="Calibri Light"/>
            </a:endParaRPr>
          </a:p>
        </p:txBody>
      </p:sp>
      <p:sp>
        <p:nvSpPr>
          <p:cNvPr id="10245" name="Rectangle 5"/>
          <p:cNvSpPr>
            <a:spLocks noGrp="1" noChangeArrowheads="1"/>
          </p:cNvSpPr>
          <p:nvPr>
            <p:ph idx="1"/>
          </p:nvPr>
        </p:nvSpPr>
        <p:spPr>
          <a:noFill/>
        </p:spPr>
        <p:txBody>
          <a:bodyPr>
            <a:noAutofit/>
          </a:bodyPr>
          <a:lstStyle/>
          <a:p>
            <a:pPr eaLnBrk="1" hangingPunct="1">
              <a:tabLst>
                <a:tab pos="0" algn="l"/>
              </a:tabLst>
            </a:pPr>
            <a:r>
              <a:rPr lang="en-US" altLang="de-DE" sz="2400" dirty="0">
                <a:solidFill>
                  <a:srgbClr val="333333"/>
                </a:solidFill>
                <a:latin typeface="Calibri Light"/>
              </a:rPr>
              <a:t>Attribution = working out causes for events (e.g. blaming ourselves/others or giving or taking credit for things that happen)</a:t>
            </a:r>
          </a:p>
          <a:p>
            <a:pPr lvl="0" defTabSz="914377"/>
            <a:r>
              <a:rPr lang="en-US" altLang="de-DE" sz="2400" dirty="0">
                <a:solidFill>
                  <a:srgbClr val="333333"/>
                </a:solidFill>
                <a:latin typeface="Calibri Light"/>
                <a:ea typeface="+mj-ea"/>
                <a:cs typeface="+mj-cs"/>
              </a:rPr>
              <a:t>We often overlook the idea that the same event can have very different causes</a:t>
            </a:r>
          </a:p>
          <a:p>
            <a:pPr lvl="0" defTabSz="914377"/>
            <a:endParaRPr lang="en-US" altLang="de-DE" sz="2400" dirty="0">
              <a:solidFill>
                <a:srgbClr val="333333"/>
              </a:solidFill>
              <a:latin typeface="Calibri Light"/>
              <a:ea typeface="+mj-ea"/>
              <a:cs typeface="+mj-cs"/>
            </a:endParaRPr>
          </a:p>
          <a:p>
            <a:pPr lvl="0" defTabSz="914400" fontAlgn="base"/>
            <a:r>
              <a:rPr lang="de-DE" altLang="de-DE" sz="2400" b="1" dirty="0">
                <a:solidFill>
                  <a:srgbClr val="004992"/>
                </a:solidFill>
                <a:latin typeface="Calibri Light"/>
                <a:cs typeface="Times New Roman" panose="02020603050405020304" pitchFamily="18" charset="0"/>
              </a:rPr>
              <a:t>What causes could have contributed to the following situation?</a:t>
            </a:r>
          </a:p>
          <a:p>
            <a:pPr lvl="0" defTabSz="914400" fontAlgn="base"/>
            <a:r>
              <a:rPr lang="de-DE" altLang="de-DE" sz="2400" dirty="0">
                <a:solidFill>
                  <a:srgbClr val="333333"/>
                </a:solidFill>
                <a:latin typeface="Calibri Light"/>
                <a:cs typeface="Times New Roman" panose="02020603050405020304" pitchFamily="18" charset="0"/>
              </a:rPr>
              <a:t>A good friend didn‘t call you on your birthday</a:t>
            </a:r>
            <a:endParaRPr lang="en-US"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a:t>
            </a:fld>
            <a:endParaRPr lang="de-DE" dirty="0"/>
          </a:p>
        </p:txBody>
      </p:sp>
    </p:spTree>
    <p:extLst>
      <p:ext uri="{BB962C8B-B14F-4D97-AF65-F5344CB8AC3E}">
        <p14:creationId xmlns:p14="http://schemas.microsoft.com/office/powerpoint/2010/main" val="6740521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r>
              <a:rPr lang="en-US" sz="2400" dirty="0">
                <a:solidFill>
                  <a:srgbClr val="333333"/>
                </a:solidFill>
                <a:latin typeface="Calibri Light"/>
              </a:rPr>
              <a:t>Why did your friend not call you?</a:t>
            </a:r>
          </a:p>
          <a:p>
            <a:pPr lvl="0" defTabSz="914400" fontAlgn="base"/>
            <a:r>
              <a:rPr lang="en-CA" altLang="de-DE" sz="2400" dirty="0">
                <a:solidFill>
                  <a:srgbClr val="004992"/>
                </a:solidFill>
                <a:latin typeface="Calibri Light"/>
                <a:cs typeface="Times New Roman" panose="02020603050405020304" pitchFamily="18" charset="0"/>
              </a:rPr>
              <a:t>Possible causes for this behaviour …</a:t>
            </a:r>
          </a:p>
          <a:p>
            <a:pPr lvl="0" defTabSz="914400" fontAlgn="base">
              <a:buClr>
                <a:srgbClr val="333333"/>
              </a:buClr>
            </a:pPr>
            <a:r>
              <a:rPr lang="en-US" altLang="de-DE" sz="2400" dirty="0">
                <a:solidFill>
                  <a:srgbClr val="333333"/>
                </a:solidFill>
                <a:latin typeface="Calibri Light"/>
                <a:cs typeface="Times New Roman" panose="02020603050405020304" pitchFamily="18" charset="0"/>
              </a:rPr>
              <a:t>???</a:t>
            </a:r>
            <a:endParaRPr lang="en-US" sz="2400" dirty="0">
              <a:latin typeface="Calibri Light"/>
            </a:endParaRP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5</a:t>
            </a:fld>
            <a:endParaRPr lang="de-DE" dirty="0"/>
          </a:p>
        </p:txBody>
      </p:sp>
      <p:sp>
        <p:nvSpPr>
          <p:cNvPr id="5" name="Title 4"/>
          <p:cNvSpPr>
            <a:spLocks noGrp="1"/>
          </p:cNvSpPr>
          <p:nvPr>
            <p:ph type="title"/>
          </p:nvPr>
        </p:nvSpPr>
        <p:spPr/>
        <p:txBody>
          <a:bodyPr/>
          <a:lstStyle/>
          <a:p>
            <a:r>
              <a:rPr lang="en-US" sz="3600">
                <a:solidFill>
                  <a:srgbClr val="004992"/>
                </a:solidFill>
                <a:latin typeface="Calibri Light"/>
              </a:rPr>
              <a:t>Explanations</a:t>
            </a:r>
          </a:p>
        </p:txBody>
      </p:sp>
    </p:spTree>
    <p:extLst>
      <p:ext uri="{BB962C8B-B14F-4D97-AF65-F5344CB8AC3E}">
        <p14:creationId xmlns:p14="http://schemas.microsoft.com/office/powerpoint/2010/main" val="16656844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r>
              <a:rPr lang="en-US" sz="2400" dirty="0">
                <a:solidFill>
                  <a:srgbClr val="333333"/>
                </a:solidFill>
                <a:latin typeface="Calibri Light"/>
              </a:rPr>
              <a:t>Why did your friend not call you?</a:t>
            </a:r>
          </a:p>
          <a:p>
            <a:pPr lvl="0" defTabSz="914400" fontAlgn="base"/>
            <a:r>
              <a:rPr lang="en-CA" altLang="de-DE" sz="2400" dirty="0">
                <a:solidFill>
                  <a:srgbClr val="004992"/>
                </a:solidFill>
                <a:latin typeface="Calibri Light"/>
                <a:cs typeface="Times New Roman" panose="02020603050405020304" pitchFamily="18" charset="0"/>
              </a:rPr>
              <a:t>Possible causes for this behaviour …</a:t>
            </a:r>
          </a:p>
          <a:p>
            <a:pPr marL="342900" lvl="0" indent="-342900" defTabSz="914400" fontAlgn="base">
              <a:buClr>
                <a:srgbClr val="333333"/>
              </a:buClr>
              <a:buFont typeface="WingDings"/>
              <a:buChar char=""/>
            </a:pPr>
            <a:r>
              <a:rPr lang="en-CA" altLang="de-DE" sz="2400" dirty="0">
                <a:solidFill>
                  <a:srgbClr val="333333"/>
                </a:solidFill>
                <a:latin typeface="Calibri Light"/>
                <a:cs typeface="Times New Roman" panose="02020603050405020304" pitchFamily="18" charset="0"/>
              </a:rPr>
              <a:t>I’m not important to her. </a:t>
            </a:r>
            <a:r>
              <a:rPr lang="de-DE" altLang="de-DE" sz="2400" dirty="0">
                <a:solidFill>
                  <a:srgbClr val="333333"/>
                </a:solidFill>
                <a:latin typeface="Calibri Light"/>
                <a:cs typeface="Times New Roman" panose="02020603050405020304" pitchFamily="18" charset="0"/>
              </a:rPr>
              <a:t>If it were someone else she wouldn‘t have forgotten.</a:t>
            </a:r>
            <a:endParaRPr lang="en-CA" altLang="de-DE" sz="2400"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en-CA" altLang="de-DE" sz="2400" dirty="0">
                <a:solidFill>
                  <a:srgbClr val="333333"/>
                </a:solidFill>
                <a:latin typeface="Calibri Light"/>
                <a:cs typeface="Times New Roman" panose="02020603050405020304" pitchFamily="18" charset="0"/>
              </a:rPr>
              <a:t>She’s a very disorganised woman and might even forget about her own birthday.</a:t>
            </a:r>
          </a:p>
          <a:p>
            <a:pPr marL="342900" lvl="0" indent="-342900" defTabSz="914400" fontAlgn="base">
              <a:buClr>
                <a:srgbClr val="333333"/>
              </a:buClr>
              <a:buFont typeface="WingDings"/>
              <a:buChar char=""/>
            </a:pPr>
            <a:r>
              <a:rPr lang="en-CA" altLang="de-DE" sz="2400" dirty="0">
                <a:solidFill>
                  <a:srgbClr val="333333"/>
                </a:solidFill>
                <a:latin typeface="Calibri Light"/>
                <a:cs typeface="Times New Roman" panose="02020603050405020304" pitchFamily="18" charset="0"/>
              </a:rPr>
              <a:t>She has an important exam to pass and no time for anything else.</a:t>
            </a:r>
            <a:endParaRPr lang="en-US" sz="2400" dirty="0">
              <a:latin typeface="Calibri Light"/>
            </a:endParaRP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6</a:t>
            </a:fld>
            <a:endParaRPr lang="de-DE" dirty="0"/>
          </a:p>
        </p:txBody>
      </p:sp>
      <p:sp>
        <p:nvSpPr>
          <p:cNvPr id="5" name="Title 4"/>
          <p:cNvSpPr>
            <a:spLocks noGrp="1"/>
          </p:cNvSpPr>
          <p:nvPr>
            <p:ph type="title"/>
          </p:nvPr>
        </p:nvSpPr>
        <p:spPr/>
        <p:txBody>
          <a:bodyPr/>
          <a:lstStyle/>
          <a:p>
            <a:r>
              <a:rPr lang="en-US" sz="3600">
                <a:solidFill>
                  <a:srgbClr val="004992"/>
                </a:solidFill>
                <a:latin typeface="Calibri Light"/>
              </a:rPr>
              <a:t>Explanations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Calibri Light"/>
              </a:rPr>
              <a:t>Explanations</a:t>
            </a:r>
          </a:p>
        </p:txBody>
      </p:sp>
      <p:sp>
        <p:nvSpPr>
          <p:cNvPr id="4" name="Content Placeholder 3"/>
          <p:cNvSpPr>
            <a:spLocks noGrp="1"/>
          </p:cNvSpPr>
          <p:nvPr>
            <p:ph idx="1"/>
          </p:nvPr>
        </p:nvSpPr>
        <p:spPr/>
        <p:txBody>
          <a:bodyPr/>
          <a:lstStyle/>
          <a:p>
            <a:pPr lvl="0" defTabSz="914377"/>
            <a:r>
              <a:rPr lang="en-US" altLang="de-DE" sz="2400" dirty="0">
                <a:solidFill>
                  <a:srgbClr val="333333"/>
                </a:solidFill>
                <a:latin typeface="Calibri Light"/>
                <a:ea typeface="+mj-ea"/>
                <a:cs typeface="+mj-cs"/>
              </a:rPr>
              <a:t>Why did your friend not call you?</a:t>
            </a:r>
          </a:p>
          <a:p>
            <a:pPr lvl="0" defTabSz="914400" fontAlgn="base"/>
            <a:r>
              <a:rPr lang="en-CA" altLang="de-DE" sz="2400" dirty="0">
                <a:solidFill>
                  <a:srgbClr val="004992"/>
                </a:solidFill>
                <a:latin typeface="Calibri Light"/>
                <a:cs typeface="Times New Roman" panose="02020603050405020304" pitchFamily="18" charset="0"/>
              </a:rPr>
              <a:t>Possible causes for this behaviour …</a:t>
            </a:r>
            <a:endParaRPr lang="en-US" sz="2400" dirty="0">
              <a:latin typeface="Calibri Light"/>
            </a:endParaRP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7</a:t>
            </a:fld>
            <a:endParaRPr lang="de-DE" dirty="0"/>
          </a:p>
        </p:txBody>
      </p:sp>
      <p:graphicFrame>
        <p:nvGraphicFramePr>
          <p:cNvPr id="8" name="Group 68"/>
          <p:cNvGraphicFramePr>
            <a:graphicFrameLocks/>
          </p:cNvGraphicFramePr>
          <p:nvPr>
            <p:extLst>
              <p:ext uri="{D42A27DB-BD31-4B8C-83A1-F6EECF244321}">
                <p14:modId xmlns:p14="http://schemas.microsoft.com/office/powerpoint/2010/main" val="2215277300"/>
              </p:ext>
            </p:extLst>
          </p:nvPr>
        </p:nvGraphicFramePr>
        <p:xfrm>
          <a:off x="408955" y="3471161"/>
          <a:ext cx="11376000" cy="1936952"/>
        </p:xfrm>
        <a:graphic>
          <a:graphicData uri="http://schemas.openxmlformats.org/drawingml/2006/table">
            <a:tbl>
              <a:tblPr/>
              <a:tblGrid>
                <a:gridCol w="2736304">
                  <a:extLst>
                    <a:ext uri="{9D8B030D-6E8A-4147-A177-3AD203B41FA5}">
                      <a16:colId xmlns:a16="http://schemas.microsoft.com/office/drawing/2014/main" val="20000"/>
                    </a:ext>
                  </a:extLst>
                </a:gridCol>
                <a:gridCol w="8639696">
                  <a:extLst>
                    <a:ext uri="{9D8B030D-6E8A-4147-A177-3AD203B41FA5}">
                      <a16:colId xmlns:a16="http://schemas.microsoft.com/office/drawing/2014/main" val="20001"/>
                    </a:ext>
                  </a:extLst>
                </a:gridCol>
              </a:tblGrid>
              <a:tr h="557012">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a:ln>
                            <a:noFill/>
                          </a:ln>
                          <a:solidFill>
                            <a:srgbClr val="004992"/>
                          </a:solidFill>
                          <a:effectLst/>
                          <a:latin typeface="+mj-lt"/>
                          <a:cs typeface="Times New Roman" pitchFamily="18" charset="0"/>
                        </a:rPr>
                        <a:t>... myself</a:t>
                      </a:r>
                      <a:endParaRPr kumimoji="0" lang="de-DE" sz="2400" b="0" i="0" u="none" strike="noStrike" cap="none" normalizeH="0" baseline="0" dirty="0">
                        <a:ln>
                          <a:noFill/>
                        </a:ln>
                        <a:solidFill>
                          <a:srgbClr val="004992"/>
                        </a:solidFill>
                        <a:effectLst/>
                        <a:latin typeface="+mj-lt"/>
                        <a:cs typeface="Times New Roman" pitchFamily="18" charset="0"/>
                      </a:endParaRPr>
                    </a:p>
                  </a:txBody>
                  <a:tcPr marL="121952" marR="121952" marT="45704" marB="45704"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400" b="0" i="0" u="none" strike="noStrike" cap="none" normalizeH="0" baseline="0">
                          <a:ln>
                            <a:noFill/>
                          </a:ln>
                          <a:solidFill>
                            <a:srgbClr val="333333"/>
                          </a:solidFill>
                          <a:effectLst/>
                          <a:latin typeface="+mj-lt"/>
                          <a:cs typeface="Times New Roman" pitchFamily="18" charset="0"/>
                        </a:rPr>
                        <a:t>I’m not important enough.</a:t>
                      </a:r>
                      <a:endParaRPr kumimoji="0" lang="en-US"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557012">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a:ln>
                            <a:noFill/>
                          </a:ln>
                          <a:solidFill>
                            <a:srgbClr val="004992"/>
                          </a:solidFill>
                          <a:effectLst/>
                          <a:latin typeface="+mj-lt"/>
                          <a:cs typeface="Times New Roman" pitchFamily="18" charset="0"/>
                        </a:rPr>
                        <a:t>... others</a:t>
                      </a:r>
                      <a:endParaRPr kumimoji="0" lang="de-DE" sz="2400" b="0" i="0" u="none" strike="noStrike" cap="none" normalizeH="0" baseline="0" dirty="0">
                        <a:ln>
                          <a:noFill/>
                        </a:ln>
                        <a:solidFill>
                          <a:srgbClr val="004992"/>
                        </a:solidFill>
                        <a:effectLst/>
                        <a:latin typeface="+mj-lt"/>
                        <a:cs typeface="Times New Roman" pitchFamily="18" charset="0"/>
                      </a:endParaRPr>
                    </a:p>
                  </a:txBody>
                  <a:tcPr marL="121952" marR="121952" marT="45704" marB="45704"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mj-lt"/>
                          <a:cs typeface="Times New Roman" pitchFamily="18" charset="0"/>
                        </a:rPr>
                        <a:t>She’s disorganised.</a:t>
                      </a:r>
                      <a:endParaRPr kumimoji="0" lang="en-US"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806216">
                <a:tc>
                  <a:txBody>
                    <a:bodyPr/>
                    <a:lstStyle/>
                    <a:p>
                      <a:pPr marL="358775" marR="0" lvl="0" indent="-358775" algn="l" defTabSz="914400" rtl="0" eaLnBrk="1" fontAlgn="base" latinLnBrk="0" hangingPunct="1">
                        <a:lnSpc>
                          <a:spcPct val="100000"/>
                        </a:lnSpc>
                        <a:spcBef>
                          <a:spcPct val="0"/>
                        </a:spcBef>
                        <a:spcAft>
                          <a:spcPct val="0"/>
                        </a:spcAft>
                        <a:buClr>
                          <a:srgbClr val="336699"/>
                        </a:buClr>
                        <a:buSzTx/>
                        <a:buFont typeface="Wingdings" pitchFamily="2" charset="2"/>
                        <a:buNone/>
                        <a:tabLst/>
                      </a:pPr>
                      <a:r>
                        <a:rPr kumimoji="0" lang="es-ES" sz="2400" b="0" i="0" u="none" strike="noStrike" cap="none" normalizeH="0" baseline="0">
                          <a:ln>
                            <a:noFill/>
                          </a:ln>
                          <a:solidFill>
                            <a:srgbClr val="004992"/>
                          </a:solidFill>
                          <a:effectLst/>
                          <a:latin typeface="+mj-lt"/>
                          <a:cs typeface="Times New Roman" pitchFamily="18" charset="0"/>
                        </a:rPr>
                        <a:t>... a situation or chance	</a:t>
                      </a:r>
                      <a:endParaRPr kumimoji="0" lang="de-DE" sz="2400" b="0" i="0" u="none" strike="noStrike" cap="none" normalizeH="0" baseline="0" dirty="0">
                        <a:ln>
                          <a:noFill/>
                        </a:ln>
                        <a:solidFill>
                          <a:srgbClr val="004992"/>
                        </a:solidFill>
                        <a:effectLst/>
                        <a:latin typeface="+mj-lt"/>
                        <a:cs typeface="Times New Roman" pitchFamily="18" charset="0"/>
                      </a:endParaRPr>
                    </a:p>
                  </a:txBody>
                  <a:tcPr marL="121952" marR="121952" marT="45704" marB="45704"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a:ln>
                            <a:noFill/>
                          </a:ln>
                          <a:solidFill>
                            <a:srgbClr val="333333"/>
                          </a:solidFill>
                          <a:effectLst/>
                          <a:latin typeface="+mj-lt"/>
                          <a:cs typeface="Times New Roman" pitchFamily="18" charset="0"/>
                        </a:rPr>
                        <a:t>She has an exam to pass and no time.</a:t>
                      </a:r>
                      <a:endParaRPr kumimoji="0" lang="de-DE"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Blaming and Taking Credit</a:t>
            </a:r>
          </a:p>
        </p:txBody>
      </p:sp>
      <p:sp>
        <p:nvSpPr>
          <p:cNvPr id="4" name="Content Placeholder 3"/>
          <p:cNvSpPr>
            <a:spLocks noGrp="1"/>
          </p:cNvSpPr>
          <p:nvPr>
            <p:ph idx="1"/>
          </p:nvPr>
        </p:nvSpPr>
        <p:spPr/>
        <p:txBody>
          <a:bodyPr/>
          <a:lstStyle/>
          <a:p>
            <a:pPr lvl="0" defTabSz="914400" fontAlgn="base"/>
            <a:r>
              <a:rPr lang="en-US" altLang="de-DE" sz="2400">
                <a:solidFill>
                  <a:srgbClr val="333333"/>
                </a:solidFill>
                <a:latin typeface="Calibri Light"/>
                <a:cs typeface="Times New Roman" panose="02020603050405020304" pitchFamily="18" charset="0"/>
              </a:rPr>
              <a:t>As the example shows, events can have many different causes.</a:t>
            </a:r>
          </a:p>
          <a:p>
            <a:pPr lvl="0" defTabSz="914400" fontAlgn="base"/>
            <a:r>
              <a:rPr lang="en-US" altLang="de-DE" sz="2400" dirty="0">
                <a:solidFill>
                  <a:srgbClr val="333333"/>
                </a:solidFill>
                <a:latin typeface="Calibri Light"/>
                <a:cs typeface="Times New Roman" panose="02020603050405020304" pitchFamily="18" charset="0"/>
              </a:rPr>
              <a:t>In most cases, several factors contribute to a situation.</a:t>
            </a:r>
          </a:p>
          <a:p>
            <a:pPr lvl="0" defTabSz="914400" fontAlgn="base"/>
            <a:r>
              <a:rPr lang="en-US" altLang="de-DE" sz="2400" dirty="0">
                <a:solidFill>
                  <a:srgbClr val="333333"/>
                </a:solidFill>
                <a:latin typeface="Calibri Light"/>
                <a:cs typeface="Times New Roman" panose="02020603050405020304" pitchFamily="18" charset="0"/>
              </a:rPr>
              <a:t>Nevertheless, many people have</a:t>
            </a:r>
            <a:r>
              <a:rPr lang="de-DE" altLang="de-DE" sz="2400" dirty="0">
                <a:solidFill>
                  <a:srgbClr val="333333"/>
                </a:solidFill>
                <a:latin typeface="Calibri Light"/>
                <a:cs typeface="Times New Roman" panose="02020603050405020304" pitchFamily="18" charset="0"/>
              </a:rPr>
              <a:t> a </a:t>
            </a:r>
            <a:r>
              <a:rPr lang="en-US" altLang="de-DE" sz="2400" dirty="0">
                <a:solidFill>
                  <a:srgbClr val="333333"/>
                </a:solidFill>
                <a:latin typeface="Calibri Light"/>
                <a:cs typeface="Times New Roman" panose="02020603050405020304" pitchFamily="18" charset="0"/>
              </a:rPr>
              <a:t>preference for one aspect (e.g. blaming others instead of oneself or the reverse).</a:t>
            </a:r>
            <a:endParaRPr lang="en-US" sz="2400" dirty="0">
              <a:latin typeface="Calibri Light"/>
            </a:endParaRP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8</a:t>
            </a:fld>
            <a:endParaRPr lang="de-DE"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Calibri Light"/>
              </a:rPr>
              <a:t>You‘re discharged from hospital almost symptom-free.</a:t>
            </a:r>
          </a:p>
        </p:txBody>
      </p:sp>
      <p:sp>
        <p:nvSpPr>
          <p:cNvPr id="4" name="Content Placeholder 3"/>
          <p:cNvSpPr>
            <a:spLocks noGrp="1"/>
          </p:cNvSpPr>
          <p:nvPr>
            <p:ph idx="1"/>
          </p:nvPr>
        </p:nvSpPr>
        <p:spPr/>
        <p:txBody>
          <a:bodyPr/>
          <a:lstStyle/>
          <a:p>
            <a:pPr lvl="0" defTabSz="914377"/>
            <a:r>
              <a:rPr lang="en-US" altLang="de-DE" sz="2400" dirty="0">
                <a:solidFill>
                  <a:srgbClr val="004992"/>
                </a:solidFill>
                <a:latin typeface="Calibri Light"/>
                <a:ea typeface="+mj-ea"/>
                <a:cs typeface="+mj-cs"/>
              </a:rPr>
              <a:t>Reasons ...</a:t>
            </a:r>
          </a:p>
          <a:p>
            <a:pPr lvl="0" defTabSz="914377"/>
            <a:r>
              <a:rPr lang="en-US" altLang="de-DE" sz="2400" dirty="0">
                <a:solidFill>
                  <a:srgbClr val="333333"/>
                </a:solidFill>
                <a:latin typeface="Calibri Light"/>
                <a:ea typeface="+mj-ea"/>
                <a:cs typeface="+mj-cs"/>
              </a:rPr>
              <a:t>... myself</a:t>
            </a:r>
          </a:p>
          <a:p>
            <a:pPr lvl="0" defTabSz="914377"/>
            <a:r>
              <a:rPr lang="en-US" altLang="de-DE" sz="2400" dirty="0">
                <a:solidFill>
                  <a:srgbClr val="333333"/>
                </a:solidFill>
                <a:latin typeface="Calibri Light"/>
                <a:ea typeface="+mj-ea"/>
                <a:cs typeface="+mj-cs"/>
              </a:rPr>
              <a:t>... others</a:t>
            </a:r>
          </a:p>
          <a:p>
            <a:pPr lvl="0" defTabSz="914377"/>
            <a:r>
              <a:rPr lang="en-US" altLang="de-DE" sz="2400" dirty="0">
                <a:solidFill>
                  <a:srgbClr val="333333"/>
                </a:solidFill>
                <a:latin typeface="Calibri Light"/>
                <a:ea typeface="+mj-ea"/>
                <a:cs typeface="+mj-cs"/>
              </a:rPr>
              <a:t>... a situation or chance</a:t>
            </a: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9</a:t>
            </a:fld>
            <a:endParaRPr lang="de-DE" dirty="0"/>
          </a:p>
        </p:txBody>
      </p:sp>
      <p:sp>
        <p:nvSpPr>
          <p:cNvPr id="20484" name="Rectangle 4"/>
          <p:cNvSpPr>
            <a:spLocks noChangeArrowheads="1"/>
          </p:cNvSpPr>
          <p:nvPr/>
        </p:nvSpPr>
        <p:spPr bwMode="auto">
          <a:xfrm>
            <a:off x="813012" y="6301224"/>
            <a:ext cx="10365899" cy="302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90000"/>
              </a:lnSpc>
              <a:buClrTx/>
              <a:buFontTx/>
              <a:buNone/>
            </a:pPr>
            <a:endParaRPr lang="en-US" altLang="de-DE" sz="2800">
              <a:solidFill>
                <a:srgbClr val="333333"/>
              </a:solidFill>
              <a:latin typeface="Calibri Light"/>
            </a:endParaRPr>
          </a:p>
        </p:txBody>
      </p:sp>
      <p:pic>
        <p:nvPicPr>
          <p:cNvPr id="10"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You‘re discharged from hospital almost symptom-free.</a:t>
            </a:r>
            <a:endParaRPr lang="en-US" altLang="de-DE" sz="3600" dirty="0">
              <a:latin typeface="Calibri Light"/>
            </a:endParaRPr>
          </a:p>
        </p:txBody>
      </p:sp>
      <p:sp>
        <p:nvSpPr>
          <p:cNvPr id="22530" name="Rectangle 2"/>
          <p:cNvSpPr>
            <a:spLocks noGrp="1" noChangeArrowheads="1"/>
          </p:cNvSpPr>
          <p:nvPr>
            <p:ph idx="1"/>
          </p:nvPr>
        </p:nvSpPr>
        <p:spPr/>
        <p:txBody>
          <a:bodyPr>
            <a:noAutofit/>
          </a:bodyPr>
          <a:lstStyle/>
          <a:p>
            <a:pPr eaLnBrk="1" hangingPunct="1">
              <a:lnSpc>
                <a:spcPct val="100000"/>
              </a:lnSpc>
              <a:spcBef>
                <a:spcPts val="0"/>
              </a:spcBef>
            </a:pPr>
            <a:r>
              <a:rPr lang="de-DE" altLang="de-DE" sz="1600" b="1" dirty="0" err="1">
                <a:solidFill>
                  <a:srgbClr val="004992"/>
                </a:solidFill>
                <a:latin typeface="Calibri Light"/>
              </a:rPr>
              <a:t>Explanations</a:t>
            </a:r>
            <a:r>
              <a:rPr lang="de-DE" altLang="de-DE" sz="1600" b="1" dirty="0">
                <a:solidFill>
                  <a:srgbClr val="004992"/>
                </a:solidFill>
                <a:latin typeface="Calibri Light"/>
              </a:rPr>
              <a:t> ...</a:t>
            </a:r>
          </a:p>
          <a:p>
            <a:pPr eaLnBrk="1" hangingPunct="1"/>
            <a:r>
              <a:rPr lang="de-DE" altLang="de-DE" sz="1600" b="1" dirty="0">
                <a:solidFill>
                  <a:srgbClr val="004992"/>
                </a:solidFill>
                <a:latin typeface="Calibri Light"/>
              </a:rPr>
              <a:t>... </a:t>
            </a:r>
            <a:r>
              <a:rPr lang="de-DE" altLang="de-DE" sz="1600" b="1" dirty="0" err="1">
                <a:solidFill>
                  <a:srgbClr val="004992"/>
                </a:solidFill>
                <a:latin typeface="Calibri Light"/>
              </a:rPr>
              <a:t>myself</a:t>
            </a:r>
            <a:r>
              <a:rPr lang="de-DE" altLang="de-DE" sz="1600" b="1" dirty="0">
                <a:solidFill>
                  <a:srgbClr val="004992"/>
                </a:solidFill>
                <a:latin typeface="Calibri Light"/>
              </a:rPr>
              <a:t>:</a:t>
            </a:r>
          </a:p>
          <a:p>
            <a:pPr eaLnBrk="1" hangingPunct="1">
              <a:lnSpc>
                <a:spcPct val="100000"/>
              </a:lnSpc>
              <a:spcBef>
                <a:spcPts val="0"/>
              </a:spcBef>
            </a:pPr>
            <a:r>
              <a:rPr lang="de-DE" altLang="de-DE" sz="1600" i="1" dirty="0">
                <a:solidFill>
                  <a:srgbClr val="004992"/>
                </a:solidFill>
                <a:latin typeface="Calibri Light"/>
              </a:rPr>
              <a:t>(can be changed to some extent)</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latin typeface="Calibri Light"/>
              </a:rPr>
              <a:t>The </a:t>
            </a:r>
            <a:r>
              <a:rPr lang="de-DE" altLang="de-DE" sz="1600" dirty="0" err="1">
                <a:solidFill>
                  <a:srgbClr val="333333"/>
                </a:solidFill>
                <a:latin typeface="Calibri Light"/>
              </a:rPr>
              <a:t>recovery</a:t>
            </a:r>
            <a:r>
              <a:rPr lang="de-DE" altLang="de-DE" sz="1600" dirty="0">
                <a:solidFill>
                  <a:srgbClr val="333333"/>
                </a:solidFill>
                <a:latin typeface="Calibri Light"/>
              </a:rPr>
              <a:t> </a:t>
            </a:r>
            <a:r>
              <a:rPr lang="de-DE" altLang="de-DE" sz="1600" dirty="0" err="1">
                <a:solidFill>
                  <a:srgbClr val="333333"/>
                </a:solidFill>
                <a:latin typeface="Calibri Light"/>
              </a:rPr>
              <a:t>process</a:t>
            </a:r>
            <a:r>
              <a:rPr lang="de-DE" altLang="de-DE" sz="1600" dirty="0">
                <a:solidFill>
                  <a:srgbClr val="333333"/>
                </a:solidFill>
                <a:latin typeface="Calibri Light"/>
              </a:rPr>
              <a:t> was </a:t>
            </a:r>
            <a:r>
              <a:rPr lang="de-DE" altLang="de-DE" sz="1600" dirty="0" err="1">
                <a:solidFill>
                  <a:srgbClr val="333333"/>
                </a:solidFill>
                <a:latin typeface="Calibri Light"/>
              </a:rPr>
              <a:t>successful</a:t>
            </a:r>
            <a:r>
              <a:rPr lang="de-DE" altLang="de-DE" sz="1600" dirty="0">
                <a:solidFill>
                  <a:srgbClr val="333333"/>
                </a:solidFill>
                <a:latin typeface="Calibri Light"/>
              </a:rPr>
              <a:t> </a:t>
            </a:r>
            <a:r>
              <a:rPr lang="de-DE" altLang="de-DE" sz="1600" dirty="0" err="1">
                <a:solidFill>
                  <a:srgbClr val="333333"/>
                </a:solidFill>
                <a:latin typeface="Calibri Light"/>
              </a:rPr>
              <a:t>because</a:t>
            </a:r>
            <a:r>
              <a:rPr lang="de-DE" altLang="de-DE" sz="1600" dirty="0">
                <a:solidFill>
                  <a:srgbClr val="333333"/>
                </a:solidFill>
                <a:latin typeface="Calibri Light"/>
              </a:rPr>
              <a:t> I was </a:t>
            </a:r>
            <a:r>
              <a:rPr lang="de-DE" altLang="de-DE" sz="1600" dirty="0" err="1">
                <a:solidFill>
                  <a:srgbClr val="333333"/>
                </a:solidFill>
                <a:latin typeface="Calibri Light"/>
              </a:rPr>
              <a:t>highly</a:t>
            </a:r>
            <a:r>
              <a:rPr lang="de-DE" altLang="de-DE" sz="1600" dirty="0">
                <a:solidFill>
                  <a:srgbClr val="333333"/>
                </a:solidFill>
                <a:latin typeface="Calibri Light"/>
              </a:rPr>
              <a:t> </a:t>
            </a:r>
            <a:r>
              <a:rPr lang="de-DE" altLang="de-DE" sz="1600" dirty="0" err="1">
                <a:solidFill>
                  <a:srgbClr val="333333"/>
                </a:solidFill>
                <a:latin typeface="Calibri Light"/>
              </a:rPr>
              <a:t>motivated</a:t>
            </a:r>
            <a:r>
              <a:rPr lang="de-DE" altLang="de-DE" sz="1600" dirty="0">
                <a:solidFill>
                  <a:srgbClr val="333333"/>
                </a:solidFill>
                <a:latin typeface="Calibri Light"/>
              </a:rPr>
              <a:t>.</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latin typeface="Calibri Light"/>
              </a:rPr>
              <a:t>I </a:t>
            </a:r>
            <a:r>
              <a:rPr lang="de-DE" altLang="de-DE" sz="1600" dirty="0" err="1">
                <a:solidFill>
                  <a:srgbClr val="333333"/>
                </a:solidFill>
                <a:latin typeface="Calibri Light"/>
              </a:rPr>
              <a:t>insisted</a:t>
            </a:r>
            <a:r>
              <a:rPr lang="de-DE" altLang="de-DE" sz="1600" dirty="0">
                <a:solidFill>
                  <a:srgbClr val="333333"/>
                </a:solidFill>
                <a:latin typeface="Calibri Light"/>
              </a:rPr>
              <a:t> on </a:t>
            </a:r>
            <a:r>
              <a:rPr lang="de-DE" altLang="de-DE" sz="1600" dirty="0" err="1">
                <a:solidFill>
                  <a:srgbClr val="333333"/>
                </a:solidFill>
                <a:latin typeface="Calibri Light"/>
              </a:rPr>
              <a:t>certain</a:t>
            </a:r>
            <a:r>
              <a:rPr lang="de-DE" altLang="de-DE" sz="1600" dirty="0">
                <a:solidFill>
                  <a:srgbClr val="333333"/>
                </a:solidFill>
                <a:latin typeface="Calibri Light"/>
              </a:rPr>
              <a:t> </a:t>
            </a:r>
            <a:r>
              <a:rPr lang="de-DE" altLang="de-DE" sz="1600" dirty="0" err="1">
                <a:solidFill>
                  <a:srgbClr val="333333"/>
                </a:solidFill>
                <a:latin typeface="Calibri Light"/>
              </a:rPr>
              <a:t>treatment</a:t>
            </a:r>
            <a:r>
              <a:rPr lang="de-DE" altLang="de-DE" sz="1600" dirty="0">
                <a:solidFill>
                  <a:srgbClr val="333333"/>
                </a:solidFill>
                <a:latin typeface="Calibri Light"/>
              </a:rPr>
              <a:t> </a:t>
            </a:r>
            <a:r>
              <a:rPr lang="de-DE" altLang="de-DE" sz="1600" dirty="0" err="1">
                <a:solidFill>
                  <a:srgbClr val="333333"/>
                </a:solidFill>
                <a:latin typeface="Calibri Light"/>
              </a:rPr>
              <a:t>options</a:t>
            </a:r>
            <a:r>
              <a:rPr lang="de-DE" altLang="de-DE" sz="1600" dirty="0">
                <a:solidFill>
                  <a:srgbClr val="333333"/>
                </a:solidFill>
                <a:latin typeface="Calibri Light"/>
              </a:rPr>
              <a:t>, </a:t>
            </a:r>
            <a:r>
              <a:rPr lang="de-DE" altLang="de-DE" sz="1600" dirty="0" err="1">
                <a:solidFill>
                  <a:srgbClr val="333333"/>
                </a:solidFill>
                <a:latin typeface="Calibri Light"/>
              </a:rPr>
              <a:t>which</a:t>
            </a:r>
            <a:r>
              <a:rPr lang="de-DE" altLang="de-DE" sz="1600" dirty="0">
                <a:solidFill>
                  <a:srgbClr val="333333"/>
                </a:solidFill>
                <a:latin typeface="Calibri Light"/>
              </a:rPr>
              <a:t> </a:t>
            </a:r>
            <a:r>
              <a:rPr lang="de-DE" altLang="de-DE" sz="1600" dirty="0" err="1">
                <a:solidFill>
                  <a:srgbClr val="333333"/>
                </a:solidFill>
                <a:latin typeface="Calibri Light"/>
              </a:rPr>
              <a:t>played</a:t>
            </a:r>
            <a:r>
              <a:rPr lang="de-DE" altLang="de-DE" sz="1600" dirty="0">
                <a:solidFill>
                  <a:srgbClr val="333333"/>
                </a:solidFill>
                <a:latin typeface="Calibri Light"/>
              </a:rPr>
              <a:t> a </a:t>
            </a:r>
            <a:r>
              <a:rPr lang="de-DE" altLang="de-DE" sz="1600" dirty="0" err="1">
                <a:solidFill>
                  <a:srgbClr val="333333"/>
                </a:solidFill>
                <a:latin typeface="Calibri Light"/>
              </a:rPr>
              <a:t>major</a:t>
            </a:r>
            <a:r>
              <a:rPr lang="de-DE" altLang="de-DE" sz="1600" dirty="0">
                <a:solidFill>
                  <a:srgbClr val="333333"/>
                </a:solidFill>
                <a:latin typeface="Calibri Light"/>
              </a:rPr>
              <a:t> </a:t>
            </a:r>
            <a:r>
              <a:rPr lang="de-DE" altLang="de-DE" sz="1600" dirty="0" err="1">
                <a:solidFill>
                  <a:srgbClr val="333333"/>
                </a:solidFill>
                <a:latin typeface="Calibri Light"/>
              </a:rPr>
              <a:t>part</a:t>
            </a:r>
            <a:r>
              <a:rPr lang="de-DE" altLang="de-DE" sz="1600" dirty="0">
                <a:solidFill>
                  <a:srgbClr val="333333"/>
                </a:solidFill>
                <a:latin typeface="Calibri Light"/>
              </a:rPr>
              <a:t> in </a:t>
            </a:r>
            <a:r>
              <a:rPr lang="de-DE" altLang="de-DE" sz="1600" dirty="0" err="1">
                <a:solidFill>
                  <a:srgbClr val="333333"/>
                </a:solidFill>
                <a:latin typeface="Calibri Light"/>
              </a:rPr>
              <a:t>me</a:t>
            </a:r>
            <a:r>
              <a:rPr lang="de-DE" altLang="de-DE" sz="1600" dirty="0">
                <a:solidFill>
                  <a:srgbClr val="333333"/>
                </a:solidFill>
                <a:latin typeface="Calibri Light"/>
              </a:rPr>
              <a:t> </a:t>
            </a:r>
            <a:r>
              <a:rPr lang="de-DE" altLang="de-DE" sz="1600" dirty="0" err="1">
                <a:solidFill>
                  <a:srgbClr val="333333"/>
                </a:solidFill>
                <a:latin typeface="Calibri Light"/>
              </a:rPr>
              <a:t>getting</a:t>
            </a:r>
            <a:r>
              <a:rPr lang="de-DE" altLang="de-DE" sz="1600" dirty="0">
                <a:solidFill>
                  <a:srgbClr val="333333"/>
                </a:solidFill>
                <a:latin typeface="Calibri Light"/>
              </a:rPr>
              <a:t> </a:t>
            </a:r>
            <a:r>
              <a:rPr lang="de-DE" altLang="de-DE" sz="1600" dirty="0" err="1">
                <a:solidFill>
                  <a:srgbClr val="333333"/>
                </a:solidFill>
                <a:latin typeface="Calibri Light"/>
              </a:rPr>
              <a:t>well</a:t>
            </a:r>
            <a:endParaRPr lang="de-DE" altLang="de-DE" sz="1600" dirty="0">
              <a:solidFill>
                <a:srgbClr val="333333"/>
              </a:solidFill>
              <a:latin typeface="Calibri Light"/>
            </a:endParaRPr>
          </a:p>
          <a:p>
            <a:pPr eaLnBrk="1" hangingPunct="1">
              <a:lnSpc>
                <a:spcPct val="100000"/>
              </a:lnSpc>
              <a:spcBef>
                <a:spcPts val="1200"/>
              </a:spcBef>
            </a:pPr>
            <a:r>
              <a:rPr lang="de-DE" altLang="de-DE" sz="1600" i="1" dirty="0">
                <a:solidFill>
                  <a:srgbClr val="004992"/>
                </a:solidFill>
                <a:latin typeface="Calibri Light"/>
              </a:rPr>
              <a:t>(more difficult to change).</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latin typeface="Calibri Light"/>
              </a:rPr>
              <a:t>I </a:t>
            </a:r>
            <a:r>
              <a:rPr lang="de-DE" altLang="de-DE" sz="1600" dirty="0" err="1">
                <a:solidFill>
                  <a:srgbClr val="333333"/>
                </a:solidFill>
                <a:latin typeface="Calibri Light"/>
              </a:rPr>
              <a:t>think</a:t>
            </a:r>
            <a:r>
              <a:rPr lang="de-DE" altLang="de-DE" sz="1600" dirty="0">
                <a:solidFill>
                  <a:srgbClr val="333333"/>
                </a:solidFill>
                <a:latin typeface="Calibri Light"/>
              </a:rPr>
              <a:t> I </a:t>
            </a:r>
            <a:r>
              <a:rPr lang="de-DE" altLang="de-DE" sz="1600" dirty="0" err="1">
                <a:solidFill>
                  <a:srgbClr val="333333"/>
                </a:solidFill>
                <a:latin typeface="Calibri Light"/>
              </a:rPr>
              <a:t>would</a:t>
            </a:r>
            <a:r>
              <a:rPr lang="de-DE" altLang="de-DE" sz="1600" dirty="0">
                <a:solidFill>
                  <a:srgbClr val="333333"/>
                </a:solidFill>
                <a:latin typeface="Calibri Light"/>
              </a:rPr>
              <a:t> </a:t>
            </a:r>
            <a:r>
              <a:rPr lang="de-DE" altLang="de-DE" sz="1600" dirty="0" err="1">
                <a:solidFill>
                  <a:srgbClr val="333333"/>
                </a:solidFill>
                <a:latin typeface="Calibri Light"/>
              </a:rPr>
              <a:t>have</a:t>
            </a:r>
            <a:r>
              <a:rPr lang="de-DE" altLang="de-DE" sz="1600" dirty="0">
                <a:solidFill>
                  <a:srgbClr val="333333"/>
                </a:solidFill>
                <a:latin typeface="Calibri Light"/>
              </a:rPr>
              <a:t> </a:t>
            </a:r>
            <a:r>
              <a:rPr lang="de-DE" altLang="de-DE" sz="1600" dirty="0" err="1">
                <a:solidFill>
                  <a:srgbClr val="333333"/>
                </a:solidFill>
                <a:latin typeface="Calibri Light"/>
              </a:rPr>
              <a:t>recovered</a:t>
            </a:r>
            <a:r>
              <a:rPr lang="de-DE" altLang="de-DE" sz="1600" dirty="0">
                <a:solidFill>
                  <a:srgbClr val="333333"/>
                </a:solidFill>
                <a:latin typeface="Calibri Light"/>
              </a:rPr>
              <a:t> </a:t>
            </a:r>
            <a:r>
              <a:rPr lang="de-DE" altLang="de-DE" sz="1600" dirty="0" err="1">
                <a:solidFill>
                  <a:srgbClr val="333333"/>
                </a:solidFill>
                <a:latin typeface="Calibri Light"/>
              </a:rPr>
              <a:t>anyway</a:t>
            </a:r>
            <a:r>
              <a:rPr lang="de-DE" altLang="de-DE" sz="1600" dirty="0">
                <a:solidFill>
                  <a:srgbClr val="333333"/>
                </a:solidFill>
                <a:latin typeface="Calibri Light"/>
              </a:rPr>
              <a:t> </a:t>
            </a:r>
            <a:r>
              <a:rPr lang="de-DE" altLang="de-DE" sz="1600" dirty="0" err="1">
                <a:solidFill>
                  <a:srgbClr val="333333"/>
                </a:solidFill>
                <a:latin typeface="Calibri Light"/>
              </a:rPr>
              <a:t>without</a:t>
            </a:r>
            <a:r>
              <a:rPr lang="de-DE" altLang="de-DE" sz="1600" dirty="0">
                <a:solidFill>
                  <a:srgbClr val="333333"/>
                </a:solidFill>
                <a:latin typeface="Calibri Light"/>
              </a:rPr>
              <a:t> </a:t>
            </a:r>
            <a:r>
              <a:rPr lang="de-DE" altLang="de-DE" sz="1600" dirty="0" err="1">
                <a:solidFill>
                  <a:srgbClr val="333333"/>
                </a:solidFill>
                <a:latin typeface="Calibri Light"/>
              </a:rPr>
              <a:t>therapy</a:t>
            </a:r>
            <a:r>
              <a:rPr lang="de-DE" altLang="de-DE" sz="1600" dirty="0">
                <a:solidFill>
                  <a:srgbClr val="333333"/>
                </a:solidFill>
                <a:latin typeface="Calibri Light"/>
              </a:rPr>
              <a:t> </a:t>
            </a:r>
            <a:r>
              <a:rPr lang="de-DE" altLang="de-DE" sz="1600" dirty="0" err="1">
                <a:solidFill>
                  <a:srgbClr val="333333"/>
                </a:solidFill>
                <a:latin typeface="Calibri Light"/>
              </a:rPr>
              <a:t>or</a:t>
            </a:r>
            <a:r>
              <a:rPr lang="de-DE" altLang="de-DE" sz="1600" dirty="0">
                <a:solidFill>
                  <a:srgbClr val="333333"/>
                </a:solidFill>
                <a:latin typeface="Calibri Light"/>
              </a:rPr>
              <a:t> </a:t>
            </a:r>
            <a:r>
              <a:rPr lang="de-DE" altLang="de-DE" sz="1600" dirty="0" err="1">
                <a:solidFill>
                  <a:srgbClr val="333333"/>
                </a:solidFill>
                <a:latin typeface="Calibri Light"/>
              </a:rPr>
              <a:t>drugs</a:t>
            </a:r>
            <a:r>
              <a:rPr lang="de-DE" altLang="de-DE" sz="1600" dirty="0">
                <a:solidFill>
                  <a:srgbClr val="333333"/>
                </a:solidFill>
                <a:latin typeface="Calibri Light"/>
              </a:rPr>
              <a:t>.</a:t>
            </a:r>
          </a:p>
          <a:p>
            <a:pPr marL="285750" indent="-285750" eaLnBrk="1" hangingPunct="1">
              <a:lnSpc>
                <a:spcPct val="100000"/>
              </a:lnSpc>
              <a:spcBef>
                <a:spcPts val="0"/>
              </a:spcBef>
              <a:buClr>
                <a:srgbClr val="333333"/>
              </a:buClr>
              <a:buFont typeface="WingDings"/>
              <a:buChar char=""/>
            </a:pPr>
            <a:r>
              <a:rPr lang="de-DE" altLang="de-DE" sz="1600" dirty="0" err="1">
                <a:solidFill>
                  <a:srgbClr val="333333"/>
                </a:solidFill>
                <a:latin typeface="Calibri Light"/>
              </a:rPr>
              <a:t>Recovery</a:t>
            </a:r>
            <a:r>
              <a:rPr lang="de-DE" altLang="de-DE" sz="1600" dirty="0">
                <a:solidFill>
                  <a:srgbClr val="333333"/>
                </a:solidFill>
                <a:latin typeface="Calibri Light"/>
              </a:rPr>
              <a:t> was due </a:t>
            </a:r>
            <a:r>
              <a:rPr lang="de-DE" altLang="de-DE" sz="1600" dirty="0" err="1">
                <a:solidFill>
                  <a:srgbClr val="333333"/>
                </a:solidFill>
                <a:latin typeface="Calibri Light"/>
              </a:rPr>
              <a:t>to</a:t>
            </a:r>
            <a:r>
              <a:rPr lang="de-DE" altLang="de-DE" sz="1600" dirty="0">
                <a:solidFill>
                  <a:srgbClr val="333333"/>
                </a:solidFill>
                <a:latin typeface="Calibri Light"/>
              </a:rPr>
              <a:t> </a:t>
            </a:r>
            <a:r>
              <a:rPr lang="de-DE" altLang="de-DE" sz="1600" dirty="0" err="1">
                <a:solidFill>
                  <a:srgbClr val="333333"/>
                </a:solidFill>
                <a:latin typeface="Calibri Light"/>
              </a:rPr>
              <a:t>my</a:t>
            </a:r>
            <a:r>
              <a:rPr lang="de-DE" altLang="de-DE" sz="1600" dirty="0">
                <a:solidFill>
                  <a:srgbClr val="333333"/>
                </a:solidFill>
                <a:latin typeface="Calibri Light"/>
              </a:rPr>
              <a:t> </a:t>
            </a:r>
            <a:r>
              <a:rPr lang="de-DE" altLang="de-DE" sz="1600" i="1" dirty="0" err="1">
                <a:solidFill>
                  <a:srgbClr val="333333"/>
                </a:solidFill>
                <a:latin typeface="Calibri Light"/>
              </a:rPr>
              <a:t>excellent</a:t>
            </a:r>
            <a:r>
              <a:rPr lang="de-DE" altLang="de-DE" sz="1600" i="1" dirty="0">
                <a:solidFill>
                  <a:srgbClr val="333333"/>
                </a:solidFill>
                <a:latin typeface="Calibri Light"/>
              </a:rPr>
              <a:t> genes.</a:t>
            </a:r>
          </a:p>
          <a:p>
            <a:pPr eaLnBrk="1" hangingPunct="1">
              <a:buClr>
                <a:schemeClr val="tx1"/>
              </a:buClr>
            </a:pPr>
            <a:r>
              <a:rPr lang="de-DE" altLang="de-DE" sz="1600" b="1" dirty="0">
                <a:solidFill>
                  <a:srgbClr val="004992"/>
                </a:solidFill>
                <a:latin typeface="Calibri Light"/>
              </a:rPr>
              <a:t>... </a:t>
            </a:r>
            <a:r>
              <a:rPr lang="de-DE" altLang="de-DE" sz="1600" b="1" dirty="0" err="1">
                <a:solidFill>
                  <a:srgbClr val="004992"/>
                </a:solidFill>
                <a:latin typeface="Calibri Light"/>
              </a:rPr>
              <a:t>others</a:t>
            </a:r>
            <a:r>
              <a:rPr lang="de-DE" altLang="de-DE" sz="1600" b="1" dirty="0">
                <a:solidFill>
                  <a:srgbClr val="004992"/>
                </a:solidFill>
                <a:latin typeface="Calibri Light"/>
              </a:rPr>
              <a:t>:</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latin typeface="Calibri Light"/>
              </a:rPr>
              <a:t>The </a:t>
            </a:r>
            <a:r>
              <a:rPr lang="de-DE" altLang="de-DE" sz="1600" dirty="0" err="1">
                <a:solidFill>
                  <a:srgbClr val="333333"/>
                </a:solidFill>
                <a:latin typeface="Calibri Light"/>
              </a:rPr>
              <a:t>medical</a:t>
            </a:r>
            <a:r>
              <a:rPr lang="de-DE" altLang="de-DE" sz="1600" dirty="0">
                <a:solidFill>
                  <a:srgbClr val="333333"/>
                </a:solidFill>
                <a:latin typeface="Calibri Light"/>
              </a:rPr>
              <a:t> </a:t>
            </a:r>
            <a:r>
              <a:rPr lang="de-DE" altLang="de-DE" sz="1600" dirty="0" err="1">
                <a:solidFill>
                  <a:srgbClr val="333333"/>
                </a:solidFill>
                <a:latin typeface="Calibri Light"/>
              </a:rPr>
              <a:t>staff</a:t>
            </a:r>
            <a:r>
              <a:rPr lang="de-DE" altLang="de-DE" sz="1600" dirty="0">
                <a:solidFill>
                  <a:srgbClr val="333333"/>
                </a:solidFill>
                <a:latin typeface="Calibri Light"/>
              </a:rPr>
              <a:t> in </a:t>
            </a:r>
            <a:r>
              <a:rPr lang="de-DE" altLang="de-DE" sz="1600" dirty="0" err="1">
                <a:solidFill>
                  <a:srgbClr val="333333"/>
                </a:solidFill>
                <a:latin typeface="Calibri Light"/>
              </a:rPr>
              <a:t>this</a:t>
            </a:r>
            <a:r>
              <a:rPr lang="de-DE" altLang="de-DE" sz="1600" dirty="0">
                <a:solidFill>
                  <a:srgbClr val="333333"/>
                </a:solidFill>
                <a:latin typeface="Calibri Light"/>
              </a:rPr>
              <a:t> </a:t>
            </a:r>
            <a:r>
              <a:rPr lang="de-DE" altLang="de-DE" sz="1600" dirty="0" err="1">
                <a:solidFill>
                  <a:srgbClr val="333333"/>
                </a:solidFill>
                <a:latin typeface="Calibri Light"/>
              </a:rPr>
              <a:t>hospital</a:t>
            </a:r>
            <a:r>
              <a:rPr lang="de-DE" altLang="de-DE" sz="1600" dirty="0">
                <a:solidFill>
                  <a:srgbClr val="333333"/>
                </a:solidFill>
                <a:latin typeface="Calibri Light"/>
              </a:rPr>
              <a:t> </a:t>
            </a:r>
            <a:r>
              <a:rPr lang="de-DE" altLang="de-DE" sz="1600" dirty="0" err="1">
                <a:solidFill>
                  <a:srgbClr val="333333"/>
                </a:solidFill>
                <a:latin typeface="Calibri Light"/>
              </a:rPr>
              <a:t>is</a:t>
            </a:r>
            <a:r>
              <a:rPr lang="de-DE" altLang="de-DE" sz="1600" dirty="0">
                <a:solidFill>
                  <a:srgbClr val="333333"/>
                </a:solidFill>
                <a:latin typeface="Calibri Light"/>
              </a:rPr>
              <a:t> </a:t>
            </a:r>
            <a:r>
              <a:rPr lang="de-DE" altLang="de-DE" sz="1600" dirty="0" err="1">
                <a:solidFill>
                  <a:srgbClr val="333333"/>
                </a:solidFill>
                <a:latin typeface="Calibri Light"/>
              </a:rPr>
              <a:t>highly</a:t>
            </a:r>
            <a:r>
              <a:rPr lang="de-DE" altLang="de-DE" sz="1600" dirty="0">
                <a:solidFill>
                  <a:srgbClr val="333333"/>
                </a:solidFill>
                <a:latin typeface="Calibri Light"/>
              </a:rPr>
              <a:t> </a:t>
            </a:r>
            <a:r>
              <a:rPr lang="de-DE" altLang="de-DE" sz="1600" dirty="0" err="1">
                <a:solidFill>
                  <a:srgbClr val="333333"/>
                </a:solidFill>
                <a:latin typeface="Calibri Light"/>
              </a:rPr>
              <a:t>competent</a:t>
            </a:r>
            <a:r>
              <a:rPr lang="de-DE" altLang="de-DE" sz="1600" dirty="0">
                <a:solidFill>
                  <a:srgbClr val="333333"/>
                </a:solidFill>
                <a:latin typeface="Calibri Light"/>
              </a:rPr>
              <a:t>.</a:t>
            </a:r>
          </a:p>
          <a:p>
            <a:pPr marL="285750" indent="-285750" eaLnBrk="1" hangingPunct="1">
              <a:lnSpc>
                <a:spcPct val="100000"/>
              </a:lnSpc>
              <a:spcBef>
                <a:spcPts val="0"/>
              </a:spcBef>
              <a:buClr>
                <a:srgbClr val="333333"/>
              </a:buClr>
              <a:buFont typeface="WingDings"/>
              <a:buChar char=""/>
            </a:pPr>
            <a:r>
              <a:rPr lang="de-DE" altLang="de-DE" sz="1600" dirty="0" err="1">
                <a:solidFill>
                  <a:srgbClr val="333333"/>
                </a:solidFill>
                <a:latin typeface="Calibri Light"/>
              </a:rPr>
              <a:t>Without</a:t>
            </a:r>
            <a:r>
              <a:rPr lang="de-DE" altLang="de-DE" sz="1600" dirty="0">
                <a:solidFill>
                  <a:srgbClr val="333333"/>
                </a:solidFill>
                <a:latin typeface="Calibri Light"/>
              </a:rPr>
              <a:t> </a:t>
            </a:r>
            <a:r>
              <a:rPr lang="de-DE" altLang="de-DE" sz="1600" dirty="0" err="1">
                <a:solidFill>
                  <a:srgbClr val="333333"/>
                </a:solidFill>
                <a:latin typeface="Calibri Light"/>
              </a:rPr>
              <a:t>my</a:t>
            </a:r>
            <a:r>
              <a:rPr lang="de-DE" altLang="de-DE" sz="1600" dirty="0">
                <a:solidFill>
                  <a:srgbClr val="333333"/>
                </a:solidFill>
                <a:latin typeface="Calibri Light"/>
              </a:rPr>
              <a:t> </a:t>
            </a:r>
            <a:r>
              <a:rPr lang="de-DE" altLang="de-DE" sz="1600" dirty="0" err="1">
                <a:solidFill>
                  <a:srgbClr val="333333"/>
                </a:solidFill>
                <a:latin typeface="Calibri Light"/>
              </a:rPr>
              <a:t>family</a:t>
            </a:r>
            <a:r>
              <a:rPr lang="de-DE" altLang="de-DE" sz="1600" dirty="0">
                <a:solidFill>
                  <a:srgbClr val="333333"/>
                </a:solidFill>
                <a:latin typeface="Calibri Light"/>
              </a:rPr>
              <a:t>, </a:t>
            </a:r>
            <a:r>
              <a:rPr lang="de-DE" altLang="de-DE" sz="1600" dirty="0" err="1">
                <a:solidFill>
                  <a:srgbClr val="333333"/>
                </a:solidFill>
                <a:latin typeface="Calibri Light"/>
              </a:rPr>
              <a:t>it</a:t>
            </a:r>
            <a:r>
              <a:rPr lang="de-DE" altLang="de-DE" sz="1600" dirty="0">
                <a:solidFill>
                  <a:srgbClr val="333333"/>
                </a:solidFill>
                <a:latin typeface="Calibri Light"/>
              </a:rPr>
              <a:t> </a:t>
            </a:r>
            <a:r>
              <a:rPr lang="de-DE" altLang="de-DE" sz="1600" dirty="0" err="1">
                <a:solidFill>
                  <a:srgbClr val="333333"/>
                </a:solidFill>
                <a:latin typeface="Calibri Light"/>
              </a:rPr>
              <a:t>wouldn´t</a:t>
            </a:r>
            <a:r>
              <a:rPr lang="de-DE" altLang="de-DE" sz="1600" dirty="0">
                <a:solidFill>
                  <a:srgbClr val="333333"/>
                </a:solidFill>
                <a:latin typeface="Calibri Light"/>
              </a:rPr>
              <a:t> </a:t>
            </a:r>
            <a:r>
              <a:rPr lang="de-DE" altLang="de-DE" sz="1600" dirty="0" err="1">
                <a:solidFill>
                  <a:srgbClr val="333333"/>
                </a:solidFill>
                <a:latin typeface="Calibri Light"/>
              </a:rPr>
              <a:t>have</a:t>
            </a:r>
            <a:r>
              <a:rPr lang="de-DE" altLang="de-DE" sz="1600" dirty="0">
                <a:solidFill>
                  <a:srgbClr val="333333"/>
                </a:solidFill>
                <a:latin typeface="Calibri Light"/>
              </a:rPr>
              <a:t> </a:t>
            </a:r>
            <a:r>
              <a:rPr lang="de-DE" altLang="de-DE" sz="1600" dirty="0" err="1">
                <a:solidFill>
                  <a:srgbClr val="333333"/>
                </a:solidFill>
                <a:latin typeface="Calibri Light"/>
              </a:rPr>
              <a:t>been</a:t>
            </a:r>
            <a:r>
              <a:rPr lang="de-DE" altLang="de-DE" sz="1600" dirty="0">
                <a:solidFill>
                  <a:srgbClr val="333333"/>
                </a:solidFill>
                <a:latin typeface="Calibri Light"/>
              </a:rPr>
              <a:t> such a </a:t>
            </a:r>
            <a:r>
              <a:rPr lang="de-DE" altLang="de-DE" sz="1600" dirty="0" err="1">
                <a:solidFill>
                  <a:srgbClr val="333333"/>
                </a:solidFill>
                <a:latin typeface="Calibri Light"/>
              </a:rPr>
              <a:t>success</a:t>
            </a:r>
            <a:r>
              <a:rPr lang="de-DE" altLang="de-DE" sz="1600" dirty="0">
                <a:solidFill>
                  <a:srgbClr val="333333"/>
                </a:solidFill>
                <a:latin typeface="Calibri Light"/>
              </a:rPr>
              <a:t>.</a:t>
            </a:r>
          </a:p>
          <a:p>
            <a:pPr eaLnBrk="1" hangingPunct="1"/>
            <a:r>
              <a:rPr lang="de-DE" altLang="de-DE" sz="1600" b="1" dirty="0">
                <a:solidFill>
                  <a:srgbClr val="004992"/>
                </a:solidFill>
                <a:latin typeface="Calibri Light"/>
              </a:rPr>
              <a:t>... a situation or chance:</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latin typeface="Calibri Light"/>
              </a:rPr>
              <a:t>I was </a:t>
            </a:r>
            <a:r>
              <a:rPr lang="de-DE" altLang="de-DE" sz="1600" dirty="0" err="1">
                <a:solidFill>
                  <a:srgbClr val="333333"/>
                </a:solidFill>
                <a:latin typeface="Calibri Light"/>
              </a:rPr>
              <a:t>fortunate</a:t>
            </a:r>
            <a:r>
              <a:rPr lang="de-DE" altLang="de-DE" sz="1600" dirty="0">
                <a:solidFill>
                  <a:srgbClr val="333333"/>
                </a:solidFill>
                <a:latin typeface="Calibri Light"/>
              </a:rPr>
              <a:t> </a:t>
            </a:r>
            <a:r>
              <a:rPr lang="de-DE" altLang="de-DE" sz="1600" dirty="0" err="1">
                <a:solidFill>
                  <a:srgbClr val="333333"/>
                </a:solidFill>
                <a:latin typeface="Calibri Light"/>
              </a:rPr>
              <a:t>that</a:t>
            </a:r>
            <a:r>
              <a:rPr lang="de-DE" altLang="de-DE" sz="1600" dirty="0">
                <a:solidFill>
                  <a:srgbClr val="333333"/>
                </a:solidFill>
                <a:latin typeface="Calibri Light"/>
              </a:rPr>
              <a:t> </a:t>
            </a:r>
            <a:r>
              <a:rPr lang="de-DE" altLang="de-DE" sz="1600" dirty="0" err="1">
                <a:solidFill>
                  <a:srgbClr val="333333"/>
                </a:solidFill>
                <a:latin typeface="Calibri Light"/>
              </a:rPr>
              <a:t>the</a:t>
            </a:r>
            <a:r>
              <a:rPr lang="de-DE" altLang="de-DE" sz="1600" dirty="0">
                <a:solidFill>
                  <a:srgbClr val="333333"/>
                </a:solidFill>
                <a:latin typeface="Calibri Light"/>
              </a:rPr>
              <a:t> </a:t>
            </a:r>
            <a:r>
              <a:rPr lang="de-DE" altLang="de-DE" sz="1600" dirty="0" err="1">
                <a:solidFill>
                  <a:srgbClr val="333333"/>
                </a:solidFill>
                <a:latin typeface="Calibri Light"/>
              </a:rPr>
              <a:t>hospital</a:t>
            </a:r>
            <a:r>
              <a:rPr lang="de-DE" altLang="de-DE" sz="1600" dirty="0">
                <a:solidFill>
                  <a:srgbClr val="333333"/>
                </a:solidFill>
                <a:latin typeface="Calibri Light"/>
              </a:rPr>
              <a:t> </a:t>
            </a:r>
            <a:r>
              <a:rPr lang="de-DE" altLang="de-DE" sz="1600" dirty="0" err="1">
                <a:solidFill>
                  <a:srgbClr val="333333"/>
                </a:solidFill>
                <a:latin typeface="Calibri Light"/>
              </a:rPr>
              <a:t>staff</a:t>
            </a:r>
            <a:r>
              <a:rPr lang="de-DE" altLang="de-DE" sz="1600" dirty="0">
                <a:solidFill>
                  <a:srgbClr val="333333"/>
                </a:solidFill>
                <a:latin typeface="Calibri Light"/>
              </a:rPr>
              <a:t> </a:t>
            </a:r>
            <a:r>
              <a:rPr lang="de-DE" altLang="de-DE" sz="1600" dirty="0" err="1">
                <a:solidFill>
                  <a:srgbClr val="333333"/>
                </a:solidFill>
                <a:latin typeface="Calibri Light"/>
              </a:rPr>
              <a:t>wasn´t</a:t>
            </a:r>
            <a:r>
              <a:rPr lang="de-DE" altLang="de-DE" sz="1600" dirty="0">
                <a:solidFill>
                  <a:srgbClr val="333333"/>
                </a:solidFill>
                <a:latin typeface="Calibri Light"/>
              </a:rPr>
              <a:t> </a:t>
            </a:r>
            <a:r>
              <a:rPr lang="de-DE" altLang="de-DE" sz="1600" dirty="0" err="1">
                <a:solidFill>
                  <a:srgbClr val="333333"/>
                </a:solidFill>
                <a:latin typeface="Calibri Light"/>
              </a:rPr>
              <a:t>as</a:t>
            </a:r>
            <a:r>
              <a:rPr lang="de-DE" altLang="de-DE" sz="1600" dirty="0">
                <a:solidFill>
                  <a:srgbClr val="333333"/>
                </a:solidFill>
                <a:latin typeface="Calibri Light"/>
              </a:rPr>
              <a:t> </a:t>
            </a:r>
            <a:r>
              <a:rPr lang="de-DE" altLang="de-DE" sz="1600" dirty="0" err="1">
                <a:solidFill>
                  <a:srgbClr val="333333"/>
                </a:solidFill>
                <a:latin typeface="Calibri Light"/>
              </a:rPr>
              <a:t>busy</a:t>
            </a:r>
            <a:r>
              <a:rPr lang="de-DE" altLang="de-DE" sz="1600" dirty="0">
                <a:solidFill>
                  <a:srgbClr val="333333"/>
                </a:solidFill>
                <a:latin typeface="Calibri Light"/>
              </a:rPr>
              <a:t> </a:t>
            </a:r>
            <a:r>
              <a:rPr lang="de-DE" altLang="de-DE" sz="1600" dirty="0" err="1">
                <a:solidFill>
                  <a:srgbClr val="333333"/>
                </a:solidFill>
                <a:latin typeface="Calibri Light"/>
              </a:rPr>
              <a:t>as</a:t>
            </a:r>
            <a:r>
              <a:rPr lang="de-DE" altLang="de-DE" sz="1600" dirty="0">
                <a:solidFill>
                  <a:srgbClr val="333333"/>
                </a:solidFill>
                <a:latin typeface="Calibri Light"/>
              </a:rPr>
              <a:t> </a:t>
            </a:r>
            <a:r>
              <a:rPr lang="de-DE" altLang="de-DE" sz="1600" dirty="0" err="1">
                <a:solidFill>
                  <a:srgbClr val="333333"/>
                </a:solidFill>
                <a:latin typeface="Calibri Light"/>
              </a:rPr>
              <a:t>usual</a:t>
            </a:r>
            <a:r>
              <a:rPr lang="de-DE" altLang="de-DE" sz="1600" dirty="0">
                <a:solidFill>
                  <a:srgbClr val="333333"/>
                </a:solidFill>
                <a:latin typeface="Calibri Light"/>
              </a:rPr>
              <a:t>.</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latin typeface="Calibri Light"/>
              </a:rPr>
              <a:t>The </a:t>
            </a:r>
            <a:r>
              <a:rPr lang="de-DE" altLang="de-DE" sz="1600" dirty="0" err="1">
                <a:solidFill>
                  <a:srgbClr val="333333"/>
                </a:solidFill>
                <a:latin typeface="Calibri Light"/>
              </a:rPr>
              <a:t>recovery</a:t>
            </a:r>
            <a:r>
              <a:rPr lang="de-DE" altLang="de-DE" sz="1600" dirty="0">
                <a:solidFill>
                  <a:srgbClr val="333333"/>
                </a:solidFill>
                <a:latin typeface="Calibri Light"/>
              </a:rPr>
              <a:t> was due </a:t>
            </a:r>
            <a:r>
              <a:rPr lang="de-DE" altLang="de-DE" sz="1600" dirty="0" err="1">
                <a:solidFill>
                  <a:srgbClr val="333333"/>
                </a:solidFill>
                <a:latin typeface="Calibri Light"/>
              </a:rPr>
              <a:t>to</a:t>
            </a:r>
            <a:r>
              <a:rPr lang="de-DE" altLang="de-DE" sz="1600" dirty="0">
                <a:solidFill>
                  <a:srgbClr val="333333"/>
                </a:solidFill>
                <a:latin typeface="Calibri Light"/>
              </a:rPr>
              <a:t> </a:t>
            </a:r>
            <a:r>
              <a:rPr lang="de-DE" altLang="de-DE" sz="1600" dirty="0" err="1">
                <a:solidFill>
                  <a:srgbClr val="333333"/>
                </a:solidFill>
                <a:latin typeface="Calibri Light"/>
              </a:rPr>
              <a:t>the</a:t>
            </a:r>
            <a:r>
              <a:rPr lang="de-DE" altLang="de-DE" sz="1600" dirty="0">
                <a:solidFill>
                  <a:srgbClr val="333333"/>
                </a:solidFill>
                <a:latin typeface="Calibri Light"/>
              </a:rPr>
              <a:t> </a:t>
            </a:r>
            <a:r>
              <a:rPr lang="de-DE" altLang="de-DE" sz="1600" dirty="0" err="1">
                <a:solidFill>
                  <a:srgbClr val="333333"/>
                </a:solidFill>
                <a:latin typeface="Calibri Light"/>
              </a:rPr>
              <a:t>medication</a:t>
            </a:r>
            <a:r>
              <a:rPr lang="de-DE" altLang="de-DE" sz="1600" dirty="0">
                <a:solidFill>
                  <a:srgbClr val="333333"/>
                </a:solidFill>
                <a:latin typeface="Calibri Light"/>
              </a:rPr>
              <a:t> I </a:t>
            </a:r>
            <a:r>
              <a:rPr lang="de-DE" altLang="de-DE" sz="1600" dirty="0" err="1">
                <a:solidFill>
                  <a:srgbClr val="333333"/>
                </a:solidFill>
                <a:latin typeface="Calibri Light"/>
              </a:rPr>
              <a:t>took</a:t>
            </a:r>
            <a:r>
              <a:rPr lang="de-DE" altLang="de-DE" sz="1600" dirty="0">
                <a:solidFill>
                  <a:srgbClr val="333333"/>
                </a:solidFill>
                <a:latin typeface="Calibri Light"/>
              </a:rPr>
              <a:t>.</a:t>
            </a:r>
            <a:endParaRPr lang="en-US" altLang="de-DE" sz="16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10</a:t>
            </a:fld>
            <a:endParaRPr lang="de-DE" dirty="0"/>
          </a:p>
        </p:txBody>
      </p:sp>
      <p:pic>
        <p:nvPicPr>
          <p:cNvPr id="8"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You‘re discharged from hospital almost symptom-free.</a:t>
            </a:r>
            <a:endParaRPr lang="en-US" altLang="de-DE" sz="3600" dirty="0">
              <a:latin typeface="Calibri Light"/>
            </a:endParaRPr>
          </a:p>
        </p:txBody>
      </p:sp>
      <p:sp>
        <p:nvSpPr>
          <p:cNvPr id="22530" name="Rectangle 2"/>
          <p:cNvSpPr>
            <a:spLocks noGrp="1" noChangeArrowheads="1"/>
          </p:cNvSpPr>
          <p:nvPr>
            <p:ph idx="1"/>
          </p:nvPr>
        </p:nvSpPr>
        <p:spPr/>
        <p:txBody>
          <a:bodyPr>
            <a:noAutofit/>
          </a:bodyPr>
          <a:lstStyle/>
          <a:p>
            <a:pPr eaLnBrk="1" hangingPunct="1">
              <a:lnSpc>
                <a:spcPct val="100000"/>
              </a:lnSpc>
              <a:spcBef>
                <a:spcPts val="0"/>
              </a:spcBef>
            </a:pPr>
            <a:r>
              <a:rPr lang="de-DE" altLang="de-DE" sz="1600" b="1" dirty="0" err="1">
                <a:solidFill>
                  <a:srgbClr val="004992"/>
                </a:solidFill>
                <a:latin typeface="Calibri Light"/>
              </a:rPr>
              <a:t>Explanations</a:t>
            </a:r>
            <a:r>
              <a:rPr lang="de-DE" altLang="de-DE" sz="1600" b="1" dirty="0">
                <a:solidFill>
                  <a:srgbClr val="004992"/>
                </a:solidFill>
                <a:latin typeface="Calibri Light"/>
              </a:rPr>
              <a:t> ...</a:t>
            </a:r>
          </a:p>
          <a:p>
            <a:pPr eaLnBrk="1" hangingPunct="1"/>
            <a:r>
              <a:rPr lang="de-DE" altLang="de-DE" sz="1600" b="1" dirty="0">
                <a:solidFill>
                  <a:srgbClr val="004992"/>
                </a:solidFill>
                <a:latin typeface="Calibri Light"/>
              </a:rPr>
              <a:t>... </a:t>
            </a:r>
            <a:r>
              <a:rPr lang="de-DE" altLang="de-DE" sz="1600" b="1" dirty="0" err="1">
                <a:solidFill>
                  <a:srgbClr val="004992"/>
                </a:solidFill>
                <a:latin typeface="Calibri Light"/>
              </a:rPr>
              <a:t>myself</a:t>
            </a:r>
            <a:r>
              <a:rPr lang="de-DE" altLang="de-DE" sz="1600" b="1" dirty="0">
                <a:solidFill>
                  <a:srgbClr val="004992"/>
                </a:solidFill>
                <a:latin typeface="Calibri Light"/>
              </a:rPr>
              <a:t>:</a:t>
            </a:r>
          </a:p>
          <a:p>
            <a:pPr eaLnBrk="1" hangingPunct="1">
              <a:lnSpc>
                <a:spcPct val="100000"/>
              </a:lnSpc>
              <a:spcBef>
                <a:spcPts val="0"/>
              </a:spcBef>
            </a:pPr>
            <a:r>
              <a:rPr lang="de-DE" altLang="de-DE" sz="1600" i="1" dirty="0">
                <a:solidFill>
                  <a:srgbClr val="004992"/>
                </a:solidFill>
                <a:latin typeface="Calibri Light"/>
              </a:rPr>
              <a:t>(can be changed to some extent)</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latin typeface="Calibri Light"/>
              </a:rPr>
              <a:t>The </a:t>
            </a:r>
            <a:r>
              <a:rPr lang="de-DE" altLang="de-DE" sz="1600" dirty="0" err="1">
                <a:solidFill>
                  <a:srgbClr val="333333"/>
                </a:solidFill>
                <a:latin typeface="Calibri Light"/>
              </a:rPr>
              <a:t>recovery</a:t>
            </a:r>
            <a:r>
              <a:rPr lang="de-DE" altLang="de-DE" sz="1600" dirty="0">
                <a:solidFill>
                  <a:srgbClr val="333333"/>
                </a:solidFill>
                <a:latin typeface="Calibri Light"/>
              </a:rPr>
              <a:t> </a:t>
            </a:r>
            <a:r>
              <a:rPr lang="de-DE" altLang="de-DE" sz="1600" dirty="0" err="1">
                <a:solidFill>
                  <a:srgbClr val="333333"/>
                </a:solidFill>
                <a:latin typeface="Calibri Light"/>
              </a:rPr>
              <a:t>process</a:t>
            </a:r>
            <a:r>
              <a:rPr lang="de-DE" altLang="de-DE" sz="1600" dirty="0">
                <a:solidFill>
                  <a:srgbClr val="333333"/>
                </a:solidFill>
                <a:latin typeface="Calibri Light"/>
              </a:rPr>
              <a:t> was </a:t>
            </a:r>
            <a:r>
              <a:rPr lang="de-DE" altLang="de-DE" sz="1600" dirty="0" err="1">
                <a:solidFill>
                  <a:srgbClr val="333333"/>
                </a:solidFill>
                <a:latin typeface="Calibri Light"/>
              </a:rPr>
              <a:t>successful</a:t>
            </a:r>
            <a:r>
              <a:rPr lang="de-DE" altLang="de-DE" sz="1600" dirty="0">
                <a:solidFill>
                  <a:srgbClr val="333333"/>
                </a:solidFill>
                <a:latin typeface="Calibri Light"/>
              </a:rPr>
              <a:t> </a:t>
            </a:r>
            <a:r>
              <a:rPr lang="de-DE" altLang="de-DE" sz="1600" dirty="0" err="1">
                <a:solidFill>
                  <a:srgbClr val="333333"/>
                </a:solidFill>
                <a:latin typeface="Calibri Light"/>
              </a:rPr>
              <a:t>because</a:t>
            </a:r>
            <a:r>
              <a:rPr lang="de-DE" altLang="de-DE" sz="1600" dirty="0">
                <a:solidFill>
                  <a:srgbClr val="333333"/>
                </a:solidFill>
                <a:latin typeface="Calibri Light"/>
              </a:rPr>
              <a:t> I was </a:t>
            </a:r>
            <a:r>
              <a:rPr lang="de-DE" altLang="de-DE" sz="1600" dirty="0" err="1">
                <a:solidFill>
                  <a:srgbClr val="333333"/>
                </a:solidFill>
                <a:latin typeface="Calibri Light"/>
              </a:rPr>
              <a:t>highly</a:t>
            </a:r>
            <a:r>
              <a:rPr lang="de-DE" altLang="de-DE" sz="1600" dirty="0">
                <a:solidFill>
                  <a:srgbClr val="333333"/>
                </a:solidFill>
                <a:latin typeface="Calibri Light"/>
              </a:rPr>
              <a:t> </a:t>
            </a:r>
            <a:r>
              <a:rPr lang="de-DE" altLang="de-DE" sz="1600" dirty="0" err="1">
                <a:solidFill>
                  <a:srgbClr val="333333"/>
                </a:solidFill>
                <a:latin typeface="Calibri Light"/>
              </a:rPr>
              <a:t>motivated</a:t>
            </a:r>
            <a:r>
              <a:rPr lang="de-DE" altLang="de-DE" sz="1600" dirty="0">
                <a:solidFill>
                  <a:srgbClr val="333333"/>
                </a:solidFill>
                <a:latin typeface="Calibri Light"/>
              </a:rPr>
              <a:t>.</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latin typeface="Calibri Light"/>
              </a:rPr>
              <a:t>I </a:t>
            </a:r>
            <a:r>
              <a:rPr lang="de-DE" altLang="de-DE" sz="1600" dirty="0" err="1">
                <a:solidFill>
                  <a:srgbClr val="333333"/>
                </a:solidFill>
                <a:latin typeface="Calibri Light"/>
              </a:rPr>
              <a:t>insisted</a:t>
            </a:r>
            <a:r>
              <a:rPr lang="de-DE" altLang="de-DE" sz="1600" dirty="0">
                <a:solidFill>
                  <a:srgbClr val="333333"/>
                </a:solidFill>
                <a:latin typeface="Calibri Light"/>
              </a:rPr>
              <a:t> on </a:t>
            </a:r>
            <a:r>
              <a:rPr lang="de-DE" altLang="de-DE" sz="1600" dirty="0" err="1">
                <a:solidFill>
                  <a:srgbClr val="333333"/>
                </a:solidFill>
                <a:latin typeface="Calibri Light"/>
              </a:rPr>
              <a:t>certain</a:t>
            </a:r>
            <a:r>
              <a:rPr lang="de-DE" altLang="de-DE" sz="1600" dirty="0">
                <a:solidFill>
                  <a:srgbClr val="333333"/>
                </a:solidFill>
                <a:latin typeface="Calibri Light"/>
              </a:rPr>
              <a:t> </a:t>
            </a:r>
            <a:r>
              <a:rPr lang="de-DE" altLang="de-DE" sz="1600" dirty="0" err="1">
                <a:solidFill>
                  <a:srgbClr val="333333"/>
                </a:solidFill>
                <a:latin typeface="Calibri Light"/>
              </a:rPr>
              <a:t>treatment</a:t>
            </a:r>
            <a:r>
              <a:rPr lang="de-DE" altLang="de-DE" sz="1600" dirty="0">
                <a:solidFill>
                  <a:srgbClr val="333333"/>
                </a:solidFill>
                <a:latin typeface="Calibri Light"/>
              </a:rPr>
              <a:t> </a:t>
            </a:r>
            <a:r>
              <a:rPr lang="de-DE" altLang="de-DE" sz="1600" dirty="0" err="1">
                <a:solidFill>
                  <a:srgbClr val="333333"/>
                </a:solidFill>
                <a:latin typeface="Calibri Light"/>
              </a:rPr>
              <a:t>options</a:t>
            </a:r>
            <a:r>
              <a:rPr lang="de-DE" altLang="de-DE" sz="1600" dirty="0">
                <a:solidFill>
                  <a:srgbClr val="333333"/>
                </a:solidFill>
                <a:latin typeface="Calibri Light"/>
              </a:rPr>
              <a:t>, </a:t>
            </a:r>
            <a:r>
              <a:rPr lang="de-DE" altLang="de-DE" sz="1600" dirty="0" err="1">
                <a:solidFill>
                  <a:srgbClr val="333333"/>
                </a:solidFill>
                <a:latin typeface="Calibri Light"/>
              </a:rPr>
              <a:t>which</a:t>
            </a:r>
            <a:r>
              <a:rPr lang="de-DE" altLang="de-DE" sz="1600" dirty="0">
                <a:solidFill>
                  <a:srgbClr val="333333"/>
                </a:solidFill>
                <a:latin typeface="Calibri Light"/>
              </a:rPr>
              <a:t> </a:t>
            </a:r>
            <a:r>
              <a:rPr lang="de-DE" altLang="de-DE" sz="1600" dirty="0" err="1">
                <a:solidFill>
                  <a:srgbClr val="333333"/>
                </a:solidFill>
                <a:latin typeface="Calibri Light"/>
              </a:rPr>
              <a:t>played</a:t>
            </a:r>
            <a:r>
              <a:rPr lang="de-DE" altLang="de-DE" sz="1600" dirty="0">
                <a:solidFill>
                  <a:srgbClr val="333333"/>
                </a:solidFill>
                <a:latin typeface="Calibri Light"/>
              </a:rPr>
              <a:t> a </a:t>
            </a:r>
            <a:r>
              <a:rPr lang="de-DE" altLang="de-DE" sz="1600" dirty="0" err="1">
                <a:solidFill>
                  <a:srgbClr val="333333"/>
                </a:solidFill>
                <a:latin typeface="Calibri Light"/>
              </a:rPr>
              <a:t>major</a:t>
            </a:r>
            <a:r>
              <a:rPr lang="de-DE" altLang="de-DE" sz="1600" dirty="0">
                <a:solidFill>
                  <a:srgbClr val="333333"/>
                </a:solidFill>
                <a:latin typeface="Calibri Light"/>
              </a:rPr>
              <a:t> </a:t>
            </a:r>
            <a:r>
              <a:rPr lang="de-DE" altLang="de-DE" sz="1600" dirty="0" err="1">
                <a:solidFill>
                  <a:srgbClr val="333333"/>
                </a:solidFill>
                <a:latin typeface="Calibri Light"/>
              </a:rPr>
              <a:t>part</a:t>
            </a:r>
            <a:r>
              <a:rPr lang="de-DE" altLang="de-DE" sz="1600" dirty="0">
                <a:solidFill>
                  <a:srgbClr val="333333"/>
                </a:solidFill>
                <a:latin typeface="Calibri Light"/>
              </a:rPr>
              <a:t> in </a:t>
            </a:r>
            <a:r>
              <a:rPr lang="de-DE" altLang="de-DE" sz="1600" dirty="0" err="1">
                <a:solidFill>
                  <a:srgbClr val="333333"/>
                </a:solidFill>
                <a:latin typeface="Calibri Light"/>
              </a:rPr>
              <a:t>me</a:t>
            </a:r>
            <a:r>
              <a:rPr lang="de-DE" altLang="de-DE" sz="1600" dirty="0">
                <a:solidFill>
                  <a:srgbClr val="333333"/>
                </a:solidFill>
                <a:latin typeface="Calibri Light"/>
              </a:rPr>
              <a:t> </a:t>
            </a:r>
            <a:r>
              <a:rPr lang="de-DE" altLang="de-DE" sz="1600" dirty="0" err="1">
                <a:solidFill>
                  <a:srgbClr val="333333"/>
                </a:solidFill>
                <a:latin typeface="Calibri Light"/>
              </a:rPr>
              <a:t>getting</a:t>
            </a:r>
            <a:r>
              <a:rPr lang="de-DE" altLang="de-DE" sz="1600" dirty="0">
                <a:solidFill>
                  <a:srgbClr val="333333"/>
                </a:solidFill>
                <a:latin typeface="Calibri Light"/>
              </a:rPr>
              <a:t> </a:t>
            </a:r>
            <a:r>
              <a:rPr lang="de-DE" altLang="de-DE" sz="1600" dirty="0" err="1">
                <a:solidFill>
                  <a:srgbClr val="333333"/>
                </a:solidFill>
                <a:latin typeface="Calibri Light"/>
              </a:rPr>
              <a:t>well</a:t>
            </a:r>
            <a:endParaRPr lang="de-DE" altLang="de-DE" sz="1600" dirty="0">
              <a:solidFill>
                <a:srgbClr val="333333"/>
              </a:solidFill>
              <a:latin typeface="Calibri Light"/>
            </a:endParaRPr>
          </a:p>
          <a:p>
            <a:pPr eaLnBrk="1" hangingPunct="1">
              <a:lnSpc>
                <a:spcPct val="100000"/>
              </a:lnSpc>
              <a:spcBef>
                <a:spcPts val="1200"/>
              </a:spcBef>
            </a:pPr>
            <a:r>
              <a:rPr lang="de-DE" altLang="de-DE" sz="1600" i="1" dirty="0">
                <a:solidFill>
                  <a:srgbClr val="004992"/>
                </a:solidFill>
                <a:latin typeface="Calibri Light"/>
              </a:rPr>
              <a:t>(more difficult to change).</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latin typeface="Calibri Light"/>
              </a:rPr>
              <a:t>I </a:t>
            </a:r>
            <a:r>
              <a:rPr lang="de-DE" altLang="de-DE" sz="1600" dirty="0" err="1">
                <a:solidFill>
                  <a:srgbClr val="333333"/>
                </a:solidFill>
                <a:latin typeface="Calibri Light"/>
              </a:rPr>
              <a:t>think</a:t>
            </a:r>
            <a:r>
              <a:rPr lang="de-DE" altLang="de-DE" sz="1600" dirty="0">
                <a:solidFill>
                  <a:srgbClr val="333333"/>
                </a:solidFill>
                <a:latin typeface="Calibri Light"/>
              </a:rPr>
              <a:t> I </a:t>
            </a:r>
            <a:r>
              <a:rPr lang="de-DE" altLang="de-DE" sz="1600" dirty="0" err="1">
                <a:solidFill>
                  <a:srgbClr val="333333"/>
                </a:solidFill>
                <a:latin typeface="Calibri Light"/>
              </a:rPr>
              <a:t>would</a:t>
            </a:r>
            <a:r>
              <a:rPr lang="de-DE" altLang="de-DE" sz="1600" dirty="0">
                <a:solidFill>
                  <a:srgbClr val="333333"/>
                </a:solidFill>
                <a:latin typeface="Calibri Light"/>
              </a:rPr>
              <a:t> </a:t>
            </a:r>
            <a:r>
              <a:rPr lang="de-DE" altLang="de-DE" sz="1600" dirty="0" err="1">
                <a:solidFill>
                  <a:srgbClr val="333333"/>
                </a:solidFill>
                <a:latin typeface="Calibri Light"/>
              </a:rPr>
              <a:t>have</a:t>
            </a:r>
            <a:r>
              <a:rPr lang="de-DE" altLang="de-DE" sz="1600" dirty="0">
                <a:solidFill>
                  <a:srgbClr val="333333"/>
                </a:solidFill>
                <a:latin typeface="Calibri Light"/>
              </a:rPr>
              <a:t> </a:t>
            </a:r>
            <a:r>
              <a:rPr lang="de-DE" altLang="de-DE" sz="1600" dirty="0" err="1">
                <a:solidFill>
                  <a:srgbClr val="333333"/>
                </a:solidFill>
                <a:latin typeface="Calibri Light"/>
              </a:rPr>
              <a:t>recovered</a:t>
            </a:r>
            <a:r>
              <a:rPr lang="de-DE" altLang="de-DE" sz="1600" dirty="0">
                <a:solidFill>
                  <a:srgbClr val="333333"/>
                </a:solidFill>
                <a:latin typeface="Calibri Light"/>
              </a:rPr>
              <a:t> </a:t>
            </a:r>
            <a:r>
              <a:rPr lang="de-DE" altLang="de-DE" sz="1600" dirty="0" err="1">
                <a:solidFill>
                  <a:srgbClr val="333333"/>
                </a:solidFill>
                <a:latin typeface="Calibri Light"/>
              </a:rPr>
              <a:t>anyway</a:t>
            </a:r>
            <a:r>
              <a:rPr lang="de-DE" altLang="de-DE" sz="1600" dirty="0">
                <a:solidFill>
                  <a:srgbClr val="333333"/>
                </a:solidFill>
                <a:latin typeface="Calibri Light"/>
              </a:rPr>
              <a:t> </a:t>
            </a:r>
            <a:r>
              <a:rPr lang="de-DE" altLang="de-DE" sz="1600" dirty="0" err="1">
                <a:solidFill>
                  <a:srgbClr val="333333"/>
                </a:solidFill>
                <a:latin typeface="Calibri Light"/>
              </a:rPr>
              <a:t>without</a:t>
            </a:r>
            <a:r>
              <a:rPr lang="de-DE" altLang="de-DE" sz="1600" dirty="0">
                <a:solidFill>
                  <a:srgbClr val="333333"/>
                </a:solidFill>
                <a:latin typeface="Calibri Light"/>
              </a:rPr>
              <a:t> </a:t>
            </a:r>
            <a:r>
              <a:rPr lang="de-DE" altLang="de-DE" sz="1600" dirty="0" err="1">
                <a:solidFill>
                  <a:srgbClr val="333333"/>
                </a:solidFill>
                <a:latin typeface="Calibri Light"/>
              </a:rPr>
              <a:t>therapy</a:t>
            </a:r>
            <a:r>
              <a:rPr lang="de-DE" altLang="de-DE" sz="1600" dirty="0">
                <a:solidFill>
                  <a:srgbClr val="333333"/>
                </a:solidFill>
                <a:latin typeface="Calibri Light"/>
              </a:rPr>
              <a:t> </a:t>
            </a:r>
            <a:r>
              <a:rPr lang="de-DE" altLang="de-DE" sz="1600" dirty="0" err="1">
                <a:solidFill>
                  <a:srgbClr val="333333"/>
                </a:solidFill>
                <a:latin typeface="Calibri Light"/>
              </a:rPr>
              <a:t>or</a:t>
            </a:r>
            <a:r>
              <a:rPr lang="de-DE" altLang="de-DE" sz="1600" dirty="0">
                <a:solidFill>
                  <a:srgbClr val="333333"/>
                </a:solidFill>
                <a:latin typeface="Calibri Light"/>
              </a:rPr>
              <a:t> </a:t>
            </a:r>
            <a:r>
              <a:rPr lang="de-DE" altLang="de-DE" sz="1600" dirty="0" err="1">
                <a:solidFill>
                  <a:srgbClr val="333333"/>
                </a:solidFill>
                <a:latin typeface="Calibri Light"/>
              </a:rPr>
              <a:t>drugs</a:t>
            </a:r>
            <a:r>
              <a:rPr lang="de-DE" altLang="de-DE" sz="1600" dirty="0">
                <a:solidFill>
                  <a:srgbClr val="333333"/>
                </a:solidFill>
                <a:latin typeface="Calibri Light"/>
              </a:rPr>
              <a:t>.</a:t>
            </a:r>
          </a:p>
          <a:p>
            <a:pPr marL="285750" indent="-285750" eaLnBrk="1" hangingPunct="1">
              <a:lnSpc>
                <a:spcPct val="100000"/>
              </a:lnSpc>
              <a:spcBef>
                <a:spcPts val="0"/>
              </a:spcBef>
              <a:buClr>
                <a:srgbClr val="333333"/>
              </a:buClr>
              <a:buFont typeface="WingDings"/>
              <a:buChar char=""/>
            </a:pPr>
            <a:r>
              <a:rPr lang="de-DE" altLang="de-DE" sz="1600" dirty="0" err="1">
                <a:solidFill>
                  <a:srgbClr val="333333"/>
                </a:solidFill>
                <a:latin typeface="Calibri Light"/>
              </a:rPr>
              <a:t>Recovery</a:t>
            </a:r>
            <a:r>
              <a:rPr lang="de-DE" altLang="de-DE" sz="1600" dirty="0">
                <a:solidFill>
                  <a:srgbClr val="333333"/>
                </a:solidFill>
                <a:latin typeface="Calibri Light"/>
              </a:rPr>
              <a:t> was due </a:t>
            </a:r>
            <a:r>
              <a:rPr lang="de-DE" altLang="de-DE" sz="1600" dirty="0" err="1">
                <a:solidFill>
                  <a:srgbClr val="333333"/>
                </a:solidFill>
                <a:latin typeface="Calibri Light"/>
              </a:rPr>
              <a:t>to</a:t>
            </a:r>
            <a:r>
              <a:rPr lang="de-DE" altLang="de-DE" sz="1600" dirty="0">
                <a:solidFill>
                  <a:srgbClr val="333333"/>
                </a:solidFill>
                <a:latin typeface="Calibri Light"/>
              </a:rPr>
              <a:t> </a:t>
            </a:r>
            <a:r>
              <a:rPr lang="de-DE" altLang="de-DE" sz="1600" dirty="0" err="1">
                <a:solidFill>
                  <a:srgbClr val="333333"/>
                </a:solidFill>
                <a:latin typeface="Calibri Light"/>
              </a:rPr>
              <a:t>my</a:t>
            </a:r>
            <a:r>
              <a:rPr lang="de-DE" altLang="de-DE" sz="1600" dirty="0">
                <a:solidFill>
                  <a:srgbClr val="333333"/>
                </a:solidFill>
                <a:latin typeface="Calibri Light"/>
              </a:rPr>
              <a:t> </a:t>
            </a:r>
            <a:r>
              <a:rPr lang="de-DE" altLang="de-DE" sz="1600" i="1" dirty="0" err="1">
                <a:solidFill>
                  <a:srgbClr val="333333"/>
                </a:solidFill>
                <a:latin typeface="Calibri Light"/>
              </a:rPr>
              <a:t>excellent</a:t>
            </a:r>
            <a:r>
              <a:rPr lang="de-DE" altLang="de-DE" sz="1600" i="1" dirty="0">
                <a:solidFill>
                  <a:srgbClr val="333333"/>
                </a:solidFill>
                <a:latin typeface="Calibri Light"/>
              </a:rPr>
              <a:t> genes.</a:t>
            </a:r>
          </a:p>
          <a:p>
            <a:pPr eaLnBrk="1" hangingPunct="1">
              <a:buClr>
                <a:schemeClr val="tx1"/>
              </a:buClr>
            </a:pPr>
            <a:r>
              <a:rPr lang="de-DE" altLang="de-DE" sz="1600" b="1" dirty="0">
                <a:solidFill>
                  <a:srgbClr val="004992"/>
                </a:solidFill>
                <a:latin typeface="Calibri Light"/>
              </a:rPr>
              <a:t>... </a:t>
            </a:r>
            <a:r>
              <a:rPr lang="de-DE" altLang="de-DE" sz="1600" b="1" dirty="0" err="1">
                <a:solidFill>
                  <a:srgbClr val="004992"/>
                </a:solidFill>
                <a:latin typeface="Calibri Light"/>
              </a:rPr>
              <a:t>others</a:t>
            </a:r>
            <a:r>
              <a:rPr lang="de-DE" altLang="de-DE" sz="1600" b="1" dirty="0">
                <a:solidFill>
                  <a:srgbClr val="004992"/>
                </a:solidFill>
                <a:latin typeface="Calibri Light"/>
              </a:rPr>
              <a:t>:</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latin typeface="Calibri Light"/>
              </a:rPr>
              <a:t>The </a:t>
            </a:r>
            <a:r>
              <a:rPr lang="de-DE" altLang="de-DE" sz="1600" dirty="0" err="1">
                <a:solidFill>
                  <a:srgbClr val="333333"/>
                </a:solidFill>
                <a:latin typeface="Calibri Light"/>
              </a:rPr>
              <a:t>medical</a:t>
            </a:r>
            <a:r>
              <a:rPr lang="de-DE" altLang="de-DE" sz="1600" dirty="0">
                <a:solidFill>
                  <a:srgbClr val="333333"/>
                </a:solidFill>
                <a:latin typeface="Calibri Light"/>
              </a:rPr>
              <a:t> </a:t>
            </a:r>
            <a:r>
              <a:rPr lang="de-DE" altLang="de-DE" sz="1600" dirty="0" err="1">
                <a:solidFill>
                  <a:srgbClr val="333333"/>
                </a:solidFill>
                <a:latin typeface="Calibri Light"/>
              </a:rPr>
              <a:t>staff</a:t>
            </a:r>
            <a:r>
              <a:rPr lang="de-DE" altLang="de-DE" sz="1600" dirty="0">
                <a:solidFill>
                  <a:srgbClr val="333333"/>
                </a:solidFill>
                <a:latin typeface="Calibri Light"/>
              </a:rPr>
              <a:t> in </a:t>
            </a:r>
            <a:r>
              <a:rPr lang="de-DE" altLang="de-DE" sz="1600" dirty="0" err="1">
                <a:solidFill>
                  <a:srgbClr val="333333"/>
                </a:solidFill>
                <a:latin typeface="Calibri Light"/>
              </a:rPr>
              <a:t>this</a:t>
            </a:r>
            <a:r>
              <a:rPr lang="de-DE" altLang="de-DE" sz="1600" dirty="0">
                <a:solidFill>
                  <a:srgbClr val="333333"/>
                </a:solidFill>
                <a:latin typeface="Calibri Light"/>
              </a:rPr>
              <a:t> </a:t>
            </a:r>
            <a:r>
              <a:rPr lang="de-DE" altLang="de-DE" sz="1600" dirty="0" err="1">
                <a:solidFill>
                  <a:srgbClr val="333333"/>
                </a:solidFill>
                <a:latin typeface="Calibri Light"/>
              </a:rPr>
              <a:t>hospital</a:t>
            </a:r>
            <a:r>
              <a:rPr lang="de-DE" altLang="de-DE" sz="1600" dirty="0">
                <a:solidFill>
                  <a:srgbClr val="333333"/>
                </a:solidFill>
                <a:latin typeface="Calibri Light"/>
              </a:rPr>
              <a:t> </a:t>
            </a:r>
            <a:r>
              <a:rPr lang="de-DE" altLang="de-DE" sz="1600" dirty="0" err="1">
                <a:solidFill>
                  <a:srgbClr val="333333"/>
                </a:solidFill>
                <a:latin typeface="Calibri Light"/>
              </a:rPr>
              <a:t>is</a:t>
            </a:r>
            <a:r>
              <a:rPr lang="de-DE" altLang="de-DE" sz="1600" dirty="0">
                <a:solidFill>
                  <a:srgbClr val="333333"/>
                </a:solidFill>
                <a:latin typeface="Calibri Light"/>
              </a:rPr>
              <a:t> </a:t>
            </a:r>
            <a:r>
              <a:rPr lang="de-DE" altLang="de-DE" sz="1600" dirty="0" err="1">
                <a:solidFill>
                  <a:srgbClr val="333333"/>
                </a:solidFill>
                <a:latin typeface="Calibri Light"/>
              </a:rPr>
              <a:t>highly</a:t>
            </a:r>
            <a:r>
              <a:rPr lang="de-DE" altLang="de-DE" sz="1600" dirty="0">
                <a:solidFill>
                  <a:srgbClr val="333333"/>
                </a:solidFill>
                <a:latin typeface="Calibri Light"/>
              </a:rPr>
              <a:t> </a:t>
            </a:r>
            <a:r>
              <a:rPr lang="de-DE" altLang="de-DE" sz="1600" dirty="0" err="1">
                <a:solidFill>
                  <a:srgbClr val="333333"/>
                </a:solidFill>
                <a:latin typeface="Calibri Light"/>
              </a:rPr>
              <a:t>competent</a:t>
            </a:r>
            <a:r>
              <a:rPr lang="de-DE" altLang="de-DE" sz="1600" dirty="0">
                <a:solidFill>
                  <a:srgbClr val="333333"/>
                </a:solidFill>
                <a:latin typeface="Calibri Light"/>
              </a:rPr>
              <a:t>.</a:t>
            </a:r>
          </a:p>
          <a:p>
            <a:pPr marL="285750" indent="-285750" eaLnBrk="1" hangingPunct="1">
              <a:lnSpc>
                <a:spcPct val="100000"/>
              </a:lnSpc>
              <a:spcBef>
                <a:spcPts val="0"/>
              </a:spcBef>
              <a:buClr>
                <a:srgbClr val="333333"/>
              </a:buClr>
              <a:buFont typeface="WingDings"/>
              <a:buChar char=""/>
            </a:pPr>
            <a:r>
              <a:rPr lang="de-DE" altLang="de-DE" sz="1600" dirty="0" err="1">
                <a:solidFill>
                  <a:srgbClr val="333333"/>
                </a:solidFill>
                <a:latin typeface="Calibri Light"/>
              </a:rPr>
              <a:t>Without</a:t>
            </a:r>
            <a:r>
              <a:rPr lang="de-DE" altLang="de-DE" sz="1600" dirty="0">
                <a:solidFill>
                  <a:srgbClr val="333333"/>
                </a:solidFill>
                <a:latin typeface="Calibri Light"/>
              </a:rPr>
              <a:t> </a:t>
            </a:r>
            <a:r>
              <a:rPr lang="de-DE" altLang="de-DE" sz="1600" dirty="0" err="1">
                <a:solidFill>
                  <a:srgbClr val="333333"/>
                </a:solidFill>
                <a:latin typeface="Calibri Light"/>
              </a:rPr>
              <a:t>my</a:t>
            </a:r>
            <a:r>
              <a:rPr lang="de-DE" altLang="de-DE" sz="1600" dirty="0">
                <a:solidFill>
                  <a:srgbClr val="333333"/>
                </a:solidFill>
                <a:latin typeface="Calibri Light"/>
              </a:rPr>
              <a:t> </a:t>
            </a:r>
            <a:r>
              <a:rPr lang="de-DE" altLang="de-DE" sz="1600" dirty="0" err="1">
                <a:solidFill>
                  <a:srgbClr val="333333"/>
                </a:solidFill>
                <a:latin typeface="Calibri Light"/>
              </a:rPr>
              <a:t>family</a:t>
            </a:r>
            <a:r>
              <a:rPr lang="de-DE" altLang="de-DE" sz="1600" dirty="0">
                <a:solidFill>
                  <a:srgbClr val="333333"/>
                </a:solidFill>
                <a:latin typeface="Calibri Light"/>
              </a:rPr>
              <a:t>, </a:t>
            </a:r>
            <a:r>
              <a:rPr lang="de-DE" altLang="de-DE" sz="1600" dirty="0" err="1">
                <a:solidFill>
                  <a:srgbClr val="333333"/>
                </a:solidFill>
                <a:latin typeface="Calibri Light"/>
              </a:rPr>
              <a:t>it</a:t>
            </a:r>
            <a:r>
              <a:rPr lang="de-DE" altLang="de-DE" sz="1600" dirty="0">
                <a:solidFill>
                  <a:srgbClr val="333333"/>
                </a:solidFill>
                <a:latin typeface="Calibri Light"/>
              </a:rPr>
              <a:t> </a:t>
            </a:r>
            <a:r>
              <a:rPr lang="de-DE" altLang="de-DE" sz="1600" dirty="0" err="1">
                <a:solidFill>
                  <a:srgbClr val="333333"/>
                </a:solidFill>
                <a:latin typeface="Calibri Light"/>
              </a:rPr>
              <a:t>wouldn´t</a:t>
            </a:r>
            <a:r>
              <a:rPr lang="de-DE" altLang="de-DE" sz="1600" dirty="0">
                <a:solidFill>
                  <a:srgbClr val="333333"/>
                </a:solidFill>
                <a:latin typeface="Calibri Light"/>
              </a:rPr>
              <a:t> </a:t>
            </a:r>
            <a:r>
              <a:rPr lang="de-DE" altLang="de-DE" sz="1600" dirty="0" err="1">
                <a:solidFill>
                  <a:srgbClr val="333333"/>
                </a:solidFill>
                <a:latin typeface="Calibri Light"/>
              </a:rPr>
              <a:t>have</a:t>
            </a:r>
            <a:r>
              <a:rPr lang="de-DE" altLang="de-DE" sz="1600" dirty="0">
                <a:solidFill>
                  <a:srgbClr val="333333"/>
                </a:solidFill>
                <a:latin typeface="Calibri Light"/>
              </a:rPr>
              <a:t> </a:t>
            </a:r>
            <a:r>
              <a:rPr lang="de-DE" altLang="de-DE" sz="1600" dirty="0" err="1">
                <a:solidFill>
                  <a:srgbClr val="333333"/>
                </a:solidFill>
                <a:latin typeface="Calibri Light"/>
              </a:rPr>
              <a:t>been</a:t>
            </a:r>
            <a:r>
              <a:rPr lang="de-DE" altLang="de-DE" sz="1600" dirty="0">
                <a:solidFill>
                  <a:srgbClr val="333333"/>
                </a:solidFill>
                <a:latin typeface="Calibri Light"/>
              </a:rPr>
              <a:t> such a </a:t>
            </a:r>
            <a:r>
              <a:rPr lang="de-DE" altLang="de-DE" sz="1600" dirty="0" err="1">
                <a:solidFill>
                  <a:srgbClr val="333333"/>
                </a:solidFill>
                <a:latin typeface="Calibri Light"/>
              </a:rPr>
              <a:t>success</a:t>
            </a:r>
            <a:r>
              <a:rPr lang="de-DE" altLang="de-DE" sz="1600" dirty="0">
                <a:solidFill>
                  <a:srgbClr val="333333"/>
                </a:solidFill>
                <a:latin typeface="Calibri Light"/>
              </a:rPr>
              <a:t>.</a:t>
            </a:r>
          </a:p>
          <a:p>
            <a:pPr eaLnBrk="1" hangingPunct="1"/>
            <a:r>
              <a:rPr lang="de-DE" altLang="de-DE" sz="1600" b="1" dirty="0">
                <a:solidFill>
                  <a:srgbClr val="004992"/>
                </a:solidFill>
                <a:latin typeface="Calibri Light"/>
              </a:rPr>
              <a:t>... a situation or chance:</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latin typeface="Calibri Light"/>
              </a:rPr>
              <a:t>I was </a:t>
            </a:r>
            <a:r>
              <a:rPr lang="de-DE" altLang="de-DE" sz="1600" dirty="0" err="1">
                <a:solidFill>
                  <a:srgbClr val="333333"/>
                </a:solidFill>
                <a:latin typeface="Calibri Light"/>
              </a:rPr>
              <a:t>fortunate</a:t>
            </a:r>
            <a:r>
              <a:rPr lang="de-DE" altLang="de-DE" sz="1600" dirty="0">
                <a:solidFill>
                  <a:srgbClr val="333333"/>
                </a:solidFill>
                <a:latin typeface="Calibri Light"/>
              </a:rPr>
              <a:t> </a:t>
            </a:r>
            <a:r>
              <a:rPr lang="de-DE" altLang="de-DE" sz="1600" dirty="0" err="1">
                <a:solidFill>
                  <a:srgbClr val="333333"/>
                </a:solidFill>
                <a:latin typeface="Calibri Light"/>
              </a:rPr>
              <a:t>that</a:t>
            </a:r>
            <a:r>
              <a:rPr lang="de-DE" altLang="de-DE" sz="1600" dirty="0">
                <a:solidFill>
                  <a:srgbClr val="333333"/>
                </a:solidFill>
                <a:latin typeface="Calibri Light"/>
              </a:rPr>
              <a:t> </a:t>
            </a:r>
            <a:r>
              <a:rPr lang="de-DE" altLang="de-DE" sz="1600" dirty="0" err="1">
                <a:solidFill>
                  <a:srgbClr val="333333"/>
                </a:solidFill>
                <a:latin typeface="Calibri Light"/>
              </a:rPr>
              <a:t>the</a:t>
            </a:r>
            <a:r>
              <a:rPr lang="de-DE" altLang="de-DE" sz="1600" dirty="0">
                <a:solidFill>
                  <a:srgbClr val="333333"/>
                </a:solidFill>
                <a:latin typeface="Calibri Light"/>
              </a:rPr>
              <a:t> </a:t>
            </a:r>
            <a:r>
              <a:rPr lang="de-DE" altLang="de-DE" sz="1600" dirty="0" err="1">
                <a:solidFill>
                  <a:srgbClr val="333333"/>
                </a:solidFill>
                <a:latin typeface="Calibri Light"/>
              </a:rPr>
              <a:t>hospital</a:t>
            </a:r>
            <a:r>
              <a:rPr lang="de-DE" altLang="de-DE" sz="1600" dirty="0">
                <a:solidFill>
                  <a:srgbClr val="333333"/>
                </a:solidFill>
                <a:latin typeface="Calibri Light"/>
              </a:rPr>
              <a:t> </a:t>
            </a:r>
            <a:r>
              <a:rPr lang="de-DE" altLang="de-DE" sz="1600" dirty="0" err="1">
                <a:solidFill>
                  <a:srgbClr val="333333"/>
                </a:solidFill>
                <a:latin typeface="Calibri Light"/>
              </a:rPr>
              <a:t>staff</a:t>
            </a:r>
            <a:r>
              <a:rPr lang="de-DE" altLang="de-DE" sz="1600" dirty="0">
                <a:solidFill>
                  <a:srgbClr val="333333"/>
                </a:solidFill>
                <a:latin typeface="Calibri Light"/>
              </a:rPr>
              <a:t> </a:t>
            </a:r>
            <a:r>
              <a:rPr lang="de-DE" altLang="de-DE" sz="1600" dirty="0" err="1">
                <a:solidFill>
                  <a:srgbClr val="333333"/>
                </a:solidFill>
                <a:latin typeface="Calibri Light"/>
              </a:rPr>
              <a:t>wasn´t</a:t>
            </a:r>
            <a:r>
              <a:rPr lang="de-DE" altLang="de-DE" sz="1600" dirty="0">
                <a:solidFill>
                  <a:srgbClr val="333333"/>
                </a:solidFill>
                <a:latin typeface="Calibri Light"/>
              </a:rPr>
              <a:t> </a:t>
            </a:r>
            <a:r>
              <a:rPr lang="de-DE" altLang="de-DE" sz="1600" dirty="0" err="1">
                <a:solidFill>
                  <a:srgbClr val="333333"/>
                </a:solidFill>
                <a:latin typeface="Calibri Light"/>
              </a:rPr>
              <a:t>as</a:t>
            </a:r>
            <a:r>
              <a:rPr lang="de-DE" altLang="de-DE" sz="1600" dirty="0">
                <a:solidFill>
                  <a:srgbClr val="333333"/>
                </a:solidFill>
                <a:latin typeface="Calibri Light"/>
              </a:rPr>
              <a:t> </a:t>
            </a:r>
            <a:r>
              <a:rPr lang="de-DE" altLang="de-DE" sz="1600" dirty="0" err="1">
                <a:solidFill>
                  <a:srgbClr val="333333"/>
                </a:solidFill>
                <a:latin typeface="Calibri Light"/>
              </a:rPr>
              <a:t>busy</a:t>
            </a:r>
            <a:r>
              <a:rPr lang="de-DE" altLang="de-DE" sz="1600" dirty="0">
                <a:solidFill>
                  <a:srgbClr val="333333"/>
                </a:solidFill>
                <a:latin typeface="Calibri Light"/>
              </a:rPr>
              <a:t> </a:t>
            </a:r>
            <a:r>
              <a:rPr lang="de-DE" altLang="de-DE" sz="1600" dirty="0" err="1">
                <a:solidFill>
                  <a:srgbClr val="333333"/>
                </a:solidFill>
                <a:latin typeface="Calibri Light"/>
              </a:rPr>
              <a:t>as</a:t>
            </a:r>
            <a:r>
              <a:rPr lang="de-DE" altLang="de-DE" sz="1600" dirty="0">
                <a:solidFill>
                  <a:srgbClr val="333333"/>
                </a:solidFill>
                <a:latin typeface="Calibri Light"/>
              </a:rPr>
              <a:t> </a:t>
            </a:r>
            <a:r>
              <a:rPr lang="de-DE" altLang="de-DE" sz="1600" dirty="0" err="1">
                <a:solidFill>
                  <a:srgbClr val="333333"/>
                </a:solidFill>
                <a:latin typeface="Calibri Light"/>
              </a:rPr>
              <a:t>usual</a:t>
            </a:r>
            <a:r>
              <a:rPr lang="de-DE" altLang="de-DE" sz="1600" dirty="0">
                <a:solidFill>
                  <a:srgbClr val="333333"/>
                </a:solidFill>
                <a:latin typeface="Calibri Light"/>
              </a:rPr>
              <a:t>.</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latin typeface="Calibri Light"/>
              </a:rPr>
              <a:t>The </a:t>
            </a:r>
            <a:r>
              <a:rPr lang="de-DE" altLang="de-DE" sz="1600" dirty="0" err="1">
                <a:solidFill>
                  <a:srgbClr val="333333"/>
                </a:solidFill>
                <a:latin typeface="Calibri Light"/>
              </a:rPr>
              <a:t>recovery</a:t>
            </a:r>
            <a:r>
              <a:rPr lang="de-DE" altLang="de-DE" sz="1600" dirty="0">
                <a:solidFill>
                  <a:srgbClr val="333333"/>
                </a:solidFill>
                <a:latin typeface="Calibri Light"/>
              </a:rPr>
              <a:t> was due </a:t>
            </a:r>
            <a:r>
              <a:rPr lang="de-DE" altLang="de-DE" sz="1600" dirty="0" err="1">
                <a:solidFill>
                  <a:srgbClr val="333333"/>
                </a:solidFill>
                <a:latin typeface="Calibri Light"/>
              </a:rPr>
              <a:t>to</a:t>
            </a:r>
            <a:r>
              <a:rPr lang="de-DE" altLang="de-DE" sz="1600" dirty="0">
                <a:solidFill>
                  <a:srgbClr val="333333"/>
                </a:solidFill>
                <a:latin typeface="Calibri Light"/>
              </a:rPr>
              <a:t> </a:t>
            </a:r>
            <a:r>
              <a:rPr lang="de-DE" altLang="de-DE" sz="1600" dirty="0" err="1">
                <a:solidFill>
                  <a:srgbClr val="333333"/>
                </a:solidFill>
                <a:latin typeface="Calibri Light"/>
              </a:rPr>
              <a:t>the</a:t>
            </a:r>
            <a:r>
              <a:rPr lang="de-DE" altLang="de-DE" sz="1600" dirty="0">
                <a:solidFill>
                  <a:srgbClr val="333333"/>
                </a:solidFill>
                <a:latin typeface="Calibri Light"/>
              </a:rPr>
              <a:t> </a:t>
            </a:r>
            <a:r>
              <a:rPr lang="de-DE" altLang="de-DE" sz="1600" dirty="0" err="1">
                <a:solidFill>
                  <a:srgbClr val="333333"/>
                </a:solidFill>
                <a:latin typeface="Calibri Light"/>
              </a:rPr>
              <a:t>medication</a:t>
            </a:r>
            <a:r>
              <a:rPr lang="de-DE" altLang="de-DE" sz="1600" dirty="0">
                <a:solidFill>
                  <a:srgbClr val="333333"/>
                </a:solidFill>
                <a:latin typeface="Calibri Light"/>
              </a:rPr>
              <a:t> I </a:t>
            </a:r>
            <a:r>
              <a:rPr lang="de-DE" altLang="de-DE" sz="1600" dirty="0" err="1">
                <a:solidFill>
                  <a:srgbClr val="333333"/>
                </a:solidFill>
                <a:latin typeface="Calibri Light"/>
              </a:rPr>
              <a:t>took</a:t>
            </a:r>
            <a:r>
              <a:rPr lang="de-DE" altLang="de-DE" sz="1600" dirty="0">
                <a:solidFill>
                  <a:srgbClr val="333333"/>
                </a:solidFill>
                <a:latin typeface="Calibri Light"/>
              </a:rPr>
              <a:t>.</a:t>
            </a:r>
            <a:endParaRPr lang="en-US" altLang="de-DE" sz="16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11</a:t>
            </a:fld>
            <a:endParaRPr lang="de-DE" dirty="0"/>
          </a:p>
        </p:txBody>
      </p:sp>
      <p:pic>
        <p:nvPicPr>
          <p:cNvPr id="8"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6"/>
          <p:cNvSpPr txBox="1">
            <a:spLocks noChangeArrowheads="1"/>
          </p:cNvSpPr>
          <p:nvPr/>
        </p:nvSpPr>
        <p:spPr bwMode="auto">
          <a:xfrm rot="-1140598">
            <a:off x="1352590" y="3585315"/>
            <a:ext cx="9144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pt-BR" altLang="de-DE" sz="2800" b="1">
                <a:solidFill>
                  <a:srgbClr val="FF0000"/>
                </a:solidFill>
                <a:latin typeface="Calibri Light"/>
              </a:rPr>
              <a:t>Caution: one-sided explanations!</a:t>
            </a:r>
            <a:endParaRPr lang="en-US" altLang="de-DE" sz="2800" b="1" dirty="0">
              <a:solidFill>
                <a:srgbClr val="FF0000"/>
              </a:solidFill>
              <a:latin typeface="Calibri Light"/>
            </a:endParaRPr>
          </a:p>
        </p:txBody>
      </p:sp>
    </p:spTree>
    <p:extLst>
      <p:ext uri="{BB962C8B-B14F-4D97-AF65-F5344CB8AC3E}">
        <p14:creationId xmlns:p14="http://schemas.microsoft.com/office/powerpoint/2010/main" val="22717065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a:solidFill>
                  <a:srgbClr val="004992"/>
                </a:solidFill>
                <a:latin typeface="Calibri Light"/>
              </a:rPr>
              <a:t>You‘re discharged from hospital almost symptom-free.</a:t>
            </a:r>
          </a:p>
        </p:txBody>
      </p:sp>
      <p:sp>
        <p:nvSpPr>
          <p:cNvPr id="26626" name="Rectangle 2"/>
          <p:cNvSpPr>
            <a:spLocks noGrp="1" noChangeArrowheads="1"/>
          </p:cNvSpPr>
          <p:nvPr>
            <p:ph idx="1"/>
          </p:nvPr>
        </p:nvSpPr>
        <p:spPr/>
        <p:txBody>
          <a:bodyPr>
            <a:noAutofit/>
          </a:bodyPr>
          <a:lstStyle/>
          <a:p>
            <a:pPr lvl="0" defTabSz="914377"/>
            <a:r>
              <a:rPr lang="en-US" altLang="de-DE" sz="2400" dirty="0">
                <a:solidFill>
                  <a:srgbClr val="333333"/>
                </a:solidFill>
                <a:latin typeface="Calibri Light"/>
                <a:ea typeface="+mj-ea"/>
                <a:cs typeface="+mj-cs"/>
              </a:rPr>
              <a:t>Now, please come up with some answers that involve a variety of causes (i.e., others, the situation &amp; myself)</a:t>
            </a:r>
          </a:p>
          <a:p>
            <a:pPr lvl="0" defTabSz="914377"/>
            <a:r>
              <a:rPr lang="en-US" altLang="de-DE" sz="2400" dirty="0">
                <a:solidFill>
                  <a:srgbClr val="333333"/>
                </a:solidFill>
                <a:latin typeface="Calibri Light"/>
              </a:rPr>
              <a:t>???</a:t>
            </a:r>
          </a:p>
          <a:p>
            <a:pPr lvl="0" defTabSz="914377"/>
            <a:r>
              <a:rPr lang="en-US" altLang="de-DE" sz="2400" dirty="0">
                <a:solidFill>
                  <a:srgbClr val="333333"/>
                </a:solidFill>
                <a:latin typeface="Calibri Light"/>
              </a:rPr>
              <a:t>???</a:t>
            </a:r>
          </a:p>
          <a:p>
            <a:pPr lvl="0" defTabSz="914377"/>
            <a:r>
              <a:rPr lang="en-US" altLang="de-DE" sz="2400" dirty="0">
                <a:solidFill>
                  <a:srgbClr val="333333"/>
                </a:solidFill>
                <a:latin typeface="Calibri Light"/>
              </a:rPr>
              <a:t>???</a:t>
            </a:r>
          </a:p>
          <a:p>
            <a:pPr lvl="0" defTabSz="914377"/>
            <a:endParaRPr lang="en-US"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12</a:t>
            </a:fld>
            <a:endParaRPr lang="de-DE" dirty="0"/>
          </a:p>
        </p:txBody>
      </p:sp>
      <p:pic>
        <p:nvPicPr>
          <p:cNvPr id="9"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Calibri Light"/>
              </a:rPr>
              <a:t>You‘re discharged from hospital almost symptom-free.</a:t>
            </a:r>
          </a:p>
        </p:txBody>
      </p:sp>
      <p:sp>
        <p:nvSpPr>
          <p:cNvPr id="28674" name="Rectangle 2"/>
          <p:cNvSpPr>
            <a:spLocks noGrp="1" noChangeArrowheads="1"/>
          </p:cNvSpPr>
          <p:nvPr>
            <p:ph idx="1"/>
          </p:nvPr>
        </p:nvSpPr>
        <p:spPr/>
        <p:txBody>
          <a:bodyPr>
            <a:noAutofit/>
          </a:bodyPr>
          <a:lstStyle/>
          <a:p>
            <a:r>
              <a:rPr lang="en-US" altLang="de-DE" sz="2400" dirty="0">
                <a:solidFill>
                  <a:srgbClr val="333333"/>
                </a:solidFill>
                <a:latin typeface="Calibri Light"/>
              </a:rPr>
              <a:t>Now, please come up with some answers that involve a variety of causes (i.e., others, the situation &amp; myself)</a:t>
            </a:r>
            <a:endParaRPr lang="en-CA" altLang="de-DE" sz="2400" dirty="0">
              <a:solidFill>
                <a:srgbClr val="333333"/>
              </a:solidFill>
              <a:latin typeface="Calibri Light"/>
            </a:endParaRPr>
          </a:p>
          <a:p>
            <a:pPr marL="342900" indent="-342900" eaLnBrk="1" hangingPunct="1">
              <a:buClr>
                <a:srgbClr val="333333"/>
              </a:buClr>
              <a:buFont typeface="WingDings"/>
              <a:buChar char=""/>
            </a:pPr>
            <a:r>
              <a:rPr lang="en-CA" altLang="de-DE" sz="2400">
                <a:solidFill>
                  <a:srgbClr val="333333"/>
                </a:solidFill>
                <a:latin typeface="Calibri Light"/>
              </a:rPr>
              <a:t>“</a:t>
            </a:r>
            <a:r>
              <a:rPr lang="en-US" altLang="de-DE" sz="2400">
                <a:solidFill>
                  <a:srgbClr val="333333"/>
                </a:solidFill>
                <a:latin typeface="Calibri Light"/>
              </a:rPr>
              <a:t>The </a:t>
            </a:r>
            <a:r>
              <a:rPr lang="en-US" altLang="de-DE" sz="2400" dirty="0">
                <a:solidFill>
                  <a:srgbClr val="333333"/>
                </a:solidFill>
                <a:latin typeface="Calibri Light"/>
              </a:rPr>
              <a:t>support of my family, the doctors, and the medication have all contributed to the recovery process. Last but not least, some of the success can be attributed to myself </a:t>
            </a:r>
            <a:r>
              <a:rPr lang="de-DE" altLang="de-DE" sz="2400" dirty="0" err="1">
                <a:solidFill>
                  <a:srgbClr val="333333"/>
                </a:solidFill>
                <a:latin typeface="Calibri Light"/>
              </a:rPr>
              <a:t>because</a:t>
            </a:r>
            <a:r>
              <a:rPr lang="en-US" altLang="de-DE" sz="2400" dirty="0">
                <a:solidFill>
                  <a:srgbClr val="333333"/>
                </a:solidFill>
                <a:latin typeface="Calibri Light"/>
              </a:rPr>
              <a:t> I was highly motivated, and I actively participated in the treatment </a:t>
            </a:r>
            <a:r>
              <a:rPr lang="en-US" altLang="de-DE" sz="2400">
                <a:solidFill>
                  <a:srgbClr val="333333"/>
                </a:solidFill>
                <a:latin typeface="Calibri Light"/>
              </a:rPr>
              <a:t>process</a:t>
            </a:r>
            <a:r>
              <a:rPr lang="de-DE" altLang="de-DE" sz="2400">
                <a:solidFill>
                  <a:srgbClr val="333333"/>
                </a:solidFill>
                <a:latin typeface="Calibri Light"/>
              </a:rPr>
              <a:t>.</a:t>
            </a:r>
            <a:r>
              <a:rPr lang="en-US" altLang="de-DE" sz="2400">
                <a:solidFill>
                  <a:srgbClr val="333333"/>
                </a:solidFill>
                <a:latin typeface="Calibri Light"/>
              </a:rPr>
              <a:t>”</a:t>
            </a:r>
            <a:endParaRPr lang="de-DE" altLang="de-DE" sz="2400" dirty="0">
              <a:solidFill>
                <a:srgbClr val="333333"/>
              </a:solidFill>
              <a:latin typeface="Calibri Light"/>
            </a:endParaRPr>
          </a:p>
          <a:p>
            <a:pPr marL="342900" indent="-342900" eaLnBrk="1" hangingPunct="1">
              <a:buClr>
                <a:srgbClr val="333333"/>
              </a:buClr>
              <a:buFont typeface="WingDings"/>
              <a:buChar char=""/>
            </a:pPr>
            <a:r>
              <a:rPr lang="en-CA" altLang="de-DE" sz="2400">
                <a:solidFill>
                  <a:srgbClr val="333333"/>
                </a:solidFill>
                <a:latin typeface="Calibri Light"/>
              </a:rPr>
              <a:t>“</a:t>
            </a:r>
            <a:r>
              <a:rPr lang="en-US" altLang="de-DE" sz="2400">
                <a:solidFill>
                  <a:srgbClr val="333333"/>
                </a:solidFill>
                <a:latin typeface="Calibri Light"/>
              </a:rPr>
              <a:t>I </a:t>
            </a:r>
            <a:r>
              <a:rPr lang="en-US" altLang="de-DE" sz="2400" dirty="0">
                <a:solidFill>
                  <a:srgbClr val="333333"/>
                </a:solidFill>
                <a:latin typeface="Calibri Light"/>
              </a:rPr>
              <a:t>was motivated to change</a:t>
            </a:r>
            <a:r>
              <a:rPr lang="de-DE" altLang="de-DE" sz="2400" dirty="0">
                <a:solidFill>
                  <a:srgbClr val="333333"/>
                </a:solidFill>
                <a:latin typeface="Calibri Light"/>
              </a:rPr>
              <a:t>,</a:t>
            </a:r>
            <a:r>
              <a:rPr lang="en-CA" altLang="de-DE" sz="2400" dirty="0">
                <a:solidFill>
                  <a:srgbClr val="333333"/>
                </a:solidFill>
                <a:latin typeface="Calibri Light"/>
              </a:rPr>
              <a:t> and </a:t>
            </a:r>
            <a:r>
              <a:rPr lang="en-US" altLang="de-DE" sz="2400" dirty="0">
                <a:solidFill>
                  <a:srgbClr val="333333"/>
                </a:solidFill>
                <a:latin typeface="Calibri Light"/>
              </a:rPr>
              <a:t>I asked to participate in a specific</a:t>
            </a:r>
            <a:br>
              <a:rPr lang="en-US" altLang="de-DE" sz="2400" dirty="0">
                <a:solidFill>
                  <a:srgbClr val="333333"/>
                </a:solidFill>
                <a:latin typeface="Calibri Light"/>
              </a:rPr>
            </a:br>
            <a:r>
              <a:rPr lang="en-US" altLang="de-DE" sz="2400" dirty="0">
                <a:solidFill>
                  <a:srgbClr val="333333"/>
                </a:solidFill>
                <a:latin typeface="Calibri Light"/>
              </a:rPr>
              <a:t>group therapy</a:t>
            </a:r>
            <a:r>
              <a:rPr lang="de-DE" altLang="de-DE" sz="2400" dirty="0">
                <a:solidFill>
                  <a:srgbClr val="333333"/>
                </a:solidFill>
                <a:latin typeface="Calibri Light"/>
              </a:rPr>
              <a:t> </a:t>
            </a:r>
            <a:r>
              <a:rPr lang="de-DE" altLang="de-DE" sz="2400" dirty="0" err="1">
                <a:solidFill>
                  <a:srgbClr val="333333"/>
                </a:solidFill>
                <a:latin typeface="Calibri Light"/>
              </a:rPr>
              <a:t>that</a:t>
            </a:r>
            <a:r>
              <a:rPr lang="de-DE" altLang="de-DE" sz="2400" dirty="0">
                <a:solidFill>
                  <a:srgbClr val="333333"/>
                </a:solidFill>
                <a:latin typeface="Calibri Light"/>
              </a:rPr>
              <a:t> was </a:t>
            </a:r>
            <a:r>
              <a:rPr lang="en-US" altLang="de-DE" sz="2400" dirty="0">
                <a:solidFill>
                  <a:srgbClr val="333333"/>
                </a:solidFill>
                <a:latin typeface="Calibri Light"/>
              </a:rPr>
              <a:t>well-conducted by the </a:t>
            </a:r>
            <a:r>
              <a:rPr lang="en-US" altLang="de-DE" sz="2400">
                <a:solidFill>
                  <a:srgbClr val="333333"/>
                </a:solidFill>
                <a:latin typeface="Calibri Light"/>
              </a:rPr>
              <a:t>therapists</a:t>
            </a:r>
            <a:r>
              <a:rPr lang="de-DE" altLang="de-DE" sz="2400">
                <a:solidFill>
                  <a:srgbClr val="333333"/>
                </a:solidFill>
                <a:latin typeface="Calibri Light"/>
              </a:rPr>
              <a:t>.</a:t>
            </a:r>
            <a:r>
              <a:rPr lang="en-US" altLang="de-DE" sz="2400">
                <a:solidFill>
                  <a:srgbClr val="333333"/>
                </a:solidFill>
                <a:latin typeface="Calibri Light"/>
              </a:rPr>
              <a:t>”</a:t>
            </a:r>
            <a:endParaRPr lang="en-US"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13</a:t>
            </a:fld>
            <a:endParaRPr lang="de-DE" dirty="0"/>
          </a:p>
        </p:txBody>
      </p:sp>
      <p:pic>
        <p:nvPicPr>
          <p:cNvPr id="9"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Effects of certain attributional styles on negative events!</a:t>
            </a:r>
          </a:p>
        </p:txBody>
      </p:sp>
      <p:sp>
        <p:nvSpPr>
          <p:cNvPr id="3" name="Footer Placeholder 2"/>
          <p:cNvSpPr>
            <a:spLocks noGrp="1"/>
          </p:cNvSpPr>
          <p:nvPr>
            <p:ph type="ftr" sz="quarter" idx="11"/>
          </p:nvPr>
        </p:nvSpPr>
        <p:spPr/>
        <p:txBody>
          <a:bodyPr/>
          <a:lstStyle/>
          <a:p>
            <a:r>
              <a:rPr lang="en-US"/>
              <a:t>Metacognitive Training 1 – Attribution Blaming and Taking Credit</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14</a:t>
            </a:fld>
            <a:endParaRPr lang="de-DE" dirty="0"/>
          </a:p>
        </p:txBody>
      </p:sp>
      <p:graphicFrame>
        <p:nvGraphicFramePr>
          <p:cNvPr id="11" name="object 2"/>
          <p:cNvGraphicFramePr>
            <a:graphicFrameLocks noGrp="1"/>
          </p:cNvGraphicFramePr>
          <p:nvPr>
            <p:extLst>
              <p:ext uri="{D42A27DB-BD31-4B8C-83A1-F6EECF244321}">
                <p14:modId xmlns:p14="http://schemas.microsoft.com/office/powerpoint/2010/main" val="3963834322"/>
              </p:ext>
            </p:extLst>
          </p:nvPr>
        </p:nvGraphicFramePr>
        <p:xfrm>
          <a:off x="408955" y="4486910"/>
          <a:ext cx="11376000" cy="2194560"/>
        </p:xfrm>
        <a:graphic>
          <a:graphicData uri="http://schemas.openxmlformats.org/drawingml/2006/table">
            <a:tbl>
              <a:tblPr firstRow="1" bandRow="1">
                <a:tableStyleId>{21E4AEA4-8DFA-4A89-87EB-49C32662AFE0}</a:tableStyleId>
              </a:tblPr>
              <a:tblGrid>
                <a:gridCol w="5308425">
                  <a:extLst>
                    <a:ext uri="{9D8B030D-6E8A-4147-A177-3AD203B41FA5}">
                      <a16:colId xmlns:a16="http://schemas.microsoft.com/office/drawing/2014/main" val="20000"/>
                    </a:ext>
                  </a:extLst>
                </a:gridCol>
                <a:gridCol w="6067575">
                  <a:extLst>
                    <a:ext uri="{9D8B030D-6E8A-4147-A177-3AD203B41FA5}">
                      <a16:colId xmlns:a16="http://schemas.microsoft.com/office/drawing/2014/main" val="20001"/>
                    </a:ext>
                  </a:extLst>
                </a:gridCol>
              </a:tblGrid>
              <a:tr h="1097280">
                <a:tc>
                  <a:txBody>
                    <a:bodyPr/>
                    <a:lstStyle/>
                    <a:p>
                      <a:pPr marL="90805">
                        <a:lnSpc>
                          <a:spcPct val="100000"/>
                        </a:lnSpc>
                        <a:spcBef>
                          <a:spcPts val="355"/>
                        </a:spcBef>
                      </a:pPr>
                      <a:r>
                        <a:rPr lang="en-US" sz="1800" b="1" spc="-5" dirty="0">
                          <a:solidFill>
                            <a:srgbClr val="333333"/>
                          </a:solidFill>
                          <a:latin typeface="Calibri Light"/>
                          <a:cs typeface="Verdana"/>
                        </a:rPr>
                        <a:t>Self Attribution</a:t>
                      </a:r>
                    </a:p>
                    <a:p>
                      <a:pPr marL="90805">
                        <a:lnSpc>
                          <a:spcPct val="100000"/>
                        </a:lnSpc>
                        <a:spcBef>
                          <a:spcPts val="355"/>
                        </a:spcBef>
                      </a:pPr>
                      <a:r>
                        <a:rPr lang="en-US" sz="1800" b="0" spc="-5" dirty="0">
                          <a:solidFill>
                            <a:srgbClr val="333333"/>
                          </a:solidFill>
                          <a:latin typeface="Calibri Light"/>
                          <a:cs typeface="Verdana"/>
                        </a:rPr>
                        <a:t>(e.g</a:t>
                      </a:r>
                      <a:r>
                        <a:rPr lang="en-US" sz="1800" b="0" spc="-5">
                          <a:solidFill>
                            <a:srgbClr val="333333"/>
                          </a:solidFill>
                          <a:latin typeface="Calibri Light"/>
                          <a:cs typeface="Verdana"/>
                        </a:rPr>
                        <a:t>. “I </a:t>
                      </a:r>
                      <a:r>
                        <a:rPr lang="en-US" sz="1800" b="0" spc="-5" dirty="0">
                          <a:solidFill>
                            <a:srgbClr val="333333"/>
                          </a:solidFill>
                          <a:latin typeface="Calibri Light"/>
                          <a:cs typeface="Verdana"/>
                        </a:rPr>
                        <a:t>should have studied </a:t>
                      </a:r>
                      <a:r>
                        <a:rPr lang="en-US" sz="1800" b="0" spc="-5">
                          <a:solidFill>
                            <a:srgbClr val="333333"/>
                          </a:solidFill>
                          <a:latin typeface="Calibri Light"/>
                          <a:cs typeface="Verdana"/>
                        </a:rPr>
                        <a:t>harder!”) </a:t>
                      </a:r>
                      <a:r>
                        <a:rPr lang="en-US" sz="1800" b="0" spc="-5" dirty="0">
                          <a:solidFill>
                            <a:srgbClr val="333333"/>
                          </a:solidFill>
                          <a:latin typeface="Calibri Light"/>
                          <a:cs typeface="Verdana"/>
                        </a:rPr>
                        <a:t>	</a:t>
                      </a:r>
                      <a:endParaRPr sz="1600" b="0"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tc>
                  <a:txBody>
                    <a:bodyPr/>
                    <a:lstStyle/>
                    <a:p>
                      <a:pPr marL="92075">
                        <a:lnSpc>
                          <a:spcPct val="100000"/>
                        </a:lnSpc>
                        <a:spcBef>
                          <a:spcPts val="1200"/>
                        </a:spcBef>
                      </a:pPr>
                      <a:r>
                        <a:rPr lang="en-US" sz="1800" b="1" spc="-5" dirty="0">
                          <a:solidFill>
                            <a:srgbClr val="333333"/>
                          </a:solidFill>
                          <a:latin typeface="Calibri Light"/>
                          <a:cs typeface="Verdana"/>
                        </a:rPr>
                        <a:t>Disadvantage: </a:t>
                      </a:r>
                      <a:r>
                        <a:rPr lang="en-US" sz="1800" b="0" spc="-5" dirty="0">
                          <a:solidFill>
                            <a:srgbClr val="004992"/>
                          </a:solidFill>
                          <a:latin typeface="Calibri Light"/>
                          <a:cs typeface="Verdana"/>
                        </a:rPr>
                        <a:t>???</a:t>
                      </a:r>
                      <a:r>
                        <a:rPr lang="en-US" sz="1800" b="0" spc="-5" dirty="0">
                          <a:solidFill>
                            <a:srgbClr val="333333"/>
                          </a:solidFill>
                          <a:latin typeface="Calibri Light"/>
                          <a:cs typeface="Verdana"/>
                        </a:rPr>
                        <a:t> </a:t>
                      </a:r>
                      <a:r>
                        <a:rPr lang="en-US" sz="1800" b="0" spc="-5" dirty="0">
                          <a:solidFill>
                            <a:srgbClr val="FFFFFF"/>
                          </a:solidFill>
                          <a:latin typeface="Calibri Light"/>
                          <a:cs typeface="Verdana"/>
                        </a:rPr>
                        <a:t>reduces self-confidence</a:t>
                      </a:r>
                    </a:p>
                    <a:p>
                      <a:pPr marL="92075">
                        <a:lnSpc>
                          <a:spcPct val="100000"/>
                        </a:lnSpc>
                        <a:spcBef>
                          <a:spcPts val="1200"/>
                        </a:spcBef>
                      </a:pPr>
                      <a:r>
                        <a:rPr lang="en-US" sz="1800" b="1" spc="-5" dirty="0">
                          <a:solidFill>
                            <a:srgbClr val="333333"/>
                          </a:solidFill>
                          <a:latin typeface="Calibri Light"/>
                          <a:cs typeface="Verdana"/>
                        </a:rPr>
                        <a:t>Advantage: </a:t>
                      </a:r>
                      <a:r>
                        <a:rPr lang="en-US" sz="1800" b="0" spc="-5" dirty="0">
                          <a:solidFill>
                            <a:srgbClr val="004992"/>
                          </a:solidFill>
                          <a:latin typeface="Calibri Light"/>
                          <a:cs typeface="Verdana"/>
                        </a:rPr>
                        <a:t>???</a:t>
                      </a:r>
                      <a:r>
                        <a:rPr lang="en-US" sz="1800" b="0" spc="-5" dirty="0">
                          <a:solidFill>
                            <a:srgbClr val="333333"/>
                          </a:solidFill>
                          <a:latin typeface="Calibri Light"/>
                          <a:cs typeface="Verdana"/>
                        </a:rPr>
                        <a:t> </a:t>
                      </a:r>
                      <a:r>
                        <a:rPr lang="en-US" sz="1800" b="0" spc="-5" dirty="0">
                          <a:solidFill>
                            <a:srgbClr val="FFFFFF"/>
                          </a:solidFill>
                          <a:latin typeface="Calibri Light"/>
                          <a:cs typeface="Verdana"/>
                        </a:rPr>
                        <a:t>regarded as noble to take responsibility</a:t>
                      </a:r>
                      <a:endParaRPr sz="1800" b="0" dirty="0">
                        <a:solidFill>
                          <a:srgbClr val="FFFFFF"/>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marL="90805" marR="203835">
                        <a:lnSpc>
                          <a:spcPct val="108800"/>
                        </a:lnSpc>
                        <a:spcBef>
                          <a:spcPts val="165"/>
                        </a:spcBef>
                      </a:pPr>
                      <a:r>
                        <a:rPr lang="en-US" sz="1800" b="1" spc="-5" dirty="0">
                          <a:solidFill>
                            <a:srgbClr val="333333"/>
                          </a:solidFill>
                          <a:latin typeface="Calibri Light"/>
                          <a:cs typeface="Verdana"/>
                        </a:rPr>
                        <a:t>Others/Situational Attribution</a:t>
                      </a:r>
                    </a:p>
                    <a:p>
                      <a:pPr marL="90805" marR="203835">
                        <a:lnSpc>
                          <a:spcPct val="108800"/>
                        </a:lnSpc>
                        <a:spcBef>
                          <a:spcPts val="165"/>
                        </a:spcBef>
                      </a:pPr>
                      <a:r>
                        <a:rPr lang="en-US" sz="1800" b="0" spc="-5" dirty="0">
                          <a:solidFill>
                            <a:srgbClr val="333333"/>
                          </a:solidFill>
                          <a:latin typeface="Calibri Light"/>
                          <a:cs typeface="Verdana"/>
                        </a:rPr>
                        <a:t>(e.g</a:t>
                      </a:r>
                      <a:r>
                        <a:rPr lang="en-US" sz="1800" b="0" spc="-5">
                          <a:solidFill>
                            <a:srgbClr val="333333"/>
                          </a:solidFill>
                          <a:latin typeface="Calibri Light"/>
                          <a:cs typeface="Verdana"/>
                        </a:rPr>
                        <a:t>. “The </a:t>
                      </a:r>
                      <a:r>
                        <a:rPr lang="en-US" sz="1800" b="0" spc="-5" dirty="0">
                          <a:solidFill>
                            <a:srgbClr val="333333"/>
                          </a:solidFill>
                          <a:latin typeface="Calibri Light"/>
                          <a:cs typeface="Verdana"/>
                        </a:rPr>
                        <a:t>teacher is a moron and hates </a:t>
                      </a:r>
                      <a:r>
                        <a:rPr lang="en-US" sz="1800" b="0" spc="-5">
                          <a:solidFill>
                            <a:srgbClr val="333333"/>
                          </a:solidFill>
                          <a:latin typeface="Calibri Light"/>
                          <a:cs typeface="Verdana"/>
                        </a:rPr>
                        <a:t>me.”) </a:t>
                      </a:r>
                      <a:r>
                        <a:rPr lang="en-US" sz="1800" b="0" spc="-5" dirty="0">
                          <a:solidFill>
                            <a:srgbClr val="333333"/>
                          </a:solidFill>
                          <a:latin typeface="Calibri Light"/>
                          <a:cs typeface="Verdana"/>
                        </a:rPr>
                        <a:t>	</a:t>
                      </a:r>
                      <a:endParaRPr sz="1600" b="0" dirty="0">
                        <a:solidFill>
                          <a:srgbClr val="333333"/>
                        </a:solidFill>
                        <a:latin typeface="Calibri Light"/>
                        <a:cs typeface="Verdana"/>
                      </a:endParaRPr>
                    </a:p>
                  </a:txBody>
                  <a:tcPr marL="0" marR="0" marT="2095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tc>
                  <a:txBody>
                    <a:bodyPr/>
                    <a:lstStyle/>
                    <a:p>
                      <a:pPr marL="92075" marR="147320">
                        <a:lnSpc>
                          <a:spcPct val="100000"/>
                        </a:lnSpc>
                        <a:spcBef>
                          <a:spcPts val="1200"/>
                        </a:spcBef>
                      </a:pPr>
                      <a:r>
                        <a:rPr lang="en-US" sz="1800" b="1" spc="-5" dirty="0">
                          <a:solidFill>
                            <a:srgbClr val="333333"/>
                          </a:solidFill>
                          <a:latin typeface="Calibri Light"/>
                          <a:cs typeface="Verdana"/>
                        </a:rPr>
                        <a:t>Disadvantage: </a:t>
                      </a:r>
                      <a:r>
                        <a:rPr lang="en-US" sz="1800" b="0" spc="-5" dirty="0">
                          <a:solidFill>
                            <a:srgbClr val="004992"/>
                          </a:solidFill>
                          <a:latin typeface="Calibri Light"/>
                          <a:cs typeface="Verdana"/>
                        </a:rPr>
                        <a:t>???</a:t>
                      </a:r>
                      <a:r>
                        <a:rPr lang="en-US" sz="1800" b="0" spc="-5" dirty="0">
                          <a:solidFill>
                            <a:srgbClr val="333333"/>
                          </a:solidFill>
                          <a:latin typeface="Calibri Light"/>
                          <a:cs typeface="Verdana"/>
                        </a:rPr>
                        <a:t> </a:t>
                      </a:r>
                      <a:r>
                        <a:rPr lang="en-US" sz="1800" b="0" spc="-5" dirty="0">
                          <a:solidFill>
                            <a:srgbClr val="E3EFF8"/>
                          </a:solidFill>
                          <a:latin typeface="Calibri Light"/>
                          <a:cs typeface="Verdana"/>
                        </a:rPr>
                        <a:t>pushing the responsibility onto others is considered impolite (taking the easy way out)</a:t>
                      </a:r>
                    </a:p>
                    <a:p>
                      <a:pPr marL="92075" marR="147320">
                        <a:lnSpc>
                          <a:spcPct val="100000"/>
                        </a:lnSpc>
                        <a:spcBef>
                          <a:spcPts val="1200"/>
                        </a:spcBef>
                      </a:pPr>
                      <a:r>
                        <a:rPr lang="en-US" sz="1800" b="1" spc="-5" dirty="0">
                          <a:solidFill>
                            <a:srgbClr val="333333"/>
                          </a:solidFill>
                          <a:latin typeface="Calibri Light"/>
                          <a:cs typeface="Verdana"/>
                        </a:rPr>
                        <a:t>Advantage:</a:t>
                      </a:r>
                      <a:r>
                        <a:rPr lang="en-US" sz="1800" b="0" spc="-5" dirty="0">
                          <a:solidFill>
                            <a:srgbClr val="333333"/>
                          </a:solidFill>
                          <a:latin typeface="Calibri Light"/>
                          <a:cs typeface="Verdana"/>
                        </a:rPr>
                        <a:t> </a:t>
                      </a:r>
                      <a:r>
                        <a:rPr lang="en-US" sz="1800" b="0" spc="-5" dirty="0">
                          <a:solidFill>
                            <a:srgbClr val="004992"/>
                          </a:solidFill>
                          <a:latin typeface="Calibri Light"/>
                          <a:cs typeface="Verdana"/>
                        </a:rPr>
                        <a:t>???</a:t>
                      </a:r>
                      <a:r>
                        <a:rPr lang="en-US" sz="1800" b="0" spc="-5" dirty="0">
                          <a:solidFill>
                            <a:srgbClr val="333333"/>
                          </a:solidFill>
                          <a:latin typeface="Calibri Light"/>
                          <a:cs typeface="Verdana"/>
                        </a:rPr>
                        <a:t> </a:t>
                      </a:r>
                      <a:r>
                        <a:rPr lang="en-US" sz="1800" b="0" spc="-5" dirty="0">
                          <a:solidFill>
                            <a:srgbClr val="E3EFF8"/>
                          </a:solidFill>
                          <a:latin typeface="Calibri Light"/>
                          <a:cs typeface="Verdana"/>
                        </a:rPr>
                        <a:t>self-confidence is not threatened</a:t>
                      </a:r>
                      <a:endParaRPr sz="1800" b="0" dirty="0">
                        <a:solidFill>
                          <a:srgbClr val="E3EFF8"/>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2" name="Picture 15" descr="Unbenannt-2 Kop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4" descr="img060"/>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AutoShape 13"/>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600">
                <a:latin typeface="Calibri Light"/>
              </a:rPr>
              <a:t>That was poorly done. You failed the English exam.</a:t>
            </a:r>
            <a:endParaRPr lang="en-CA" altLang="de-DE" sz="1600" dirty="0">
              <a:latin typeface="Calibri Light"/>
            </a:endParaRPr>
          </a:p>
        </p:txBody>
      </p:sp>
      <p:pic>
        <p:nvPicPr>
          <p:cNvPr id="9" name="Picture 15">
            <a:extLst>
              <a:ext uri="{FF2B5EF4-FFF2-40B4-BE49-F238E27FC236}">
                <a16:creationId xmlns:a16="http://schemas.microsoft.com/office/drawing/2014/main" id="{9D75099C-8EE8-4376-9532-ADA5C109EFA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08956" y="2363331"/>
            <a:ext cx="648071" cy="648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Effects of certain attributional styles on negative events!</a:t>
            </a:r>
          </a:p>
        </p:txBody>
      </p:sp>
      <p:sp>
        <p:nvSpPr>
          <p:cNvPr id="3" name="Footer Placeholder 2"/>
          <p:cNvSpPr>
            <a:spLocks noGrp="1"/>
          </p:cNvSpPr>
          <p:nvPr>
            <p:ph type="ftr" sz="quarter" idx="11"/>
          </p:nvPr>
        </p:nvSpPr>
        <p:spPr/>
        <p:txBody>
          <a:bodyPr/>
          <a:lstStyle/>
          <a:p>
            <a:r>
              <a:rPr lang="en-US"/>
              <a:t>Metacognitive Training 1 – Attribution Blaming and Taking Credit</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15</a:t>
            </a:fld>
            <a:endParaRPr lang="de-DE" dirty="0"/>
          </a:p>
        </p:txBody>
      </p:sp>
      <p:graphicFrame>
        <p:nvGraphicFramePr>
          <p:cNvPr id="11" name="object 2"/>
          <p:cNvGraphicFramePr>
            <a:graphicFrameLocks noGrp="1"/>
          </p:cNvGraphicFramePr>
          <p:nvPr>
            <p:extLst>
              <p:ext uri="{D42A27DB-BD31-4B8C-83A1-F6EECF244321}">
                <p14:modId xmlns:p14="http://schemas.microsoft.com/office/powerpoint/2010/main" val="3287018055"/>
              </p:ext>
            </p:extLst>
          </p:nvPr>
        </p:nvGraphicFramePr>
        <p:xfrm>
          <a:off x="408955" y="4486910"/>
          <a:ext cx="11376000" cy="2194560"/>
        </p:xfrm>
        <a:graphic>
          <a:graphicData uri="http://schemas.openxmlformats.org/drawingml/2006/table">
            <a:tbl>
              <a:tblPr firstRow="1" bandRow="1">
                <a:tableStyleId>{21E4AEA4-8DFA-4A89-87EB-49C32662AFE0}</a:tableStyleId>
              </a:tblPr>
              <a:tblGrid>
                <a:gridCol w="5308425">
                  <a:extLst>
                    <a:ext uri="{9D8B030D-6E8A-4147-A177-3AD203B41FA5}">
                      <a16:colId xmlns:a16="http://schemas.microsoft.com/office/drawing/2014/main" val="20000"/>
                    </a:ext>
                  </a:extLst>
                </a:gridCol>
                <a:gridCol w="6067575">
                  <a:extLst>
                    <a:ext uri="{9D8B030D-6E8A-4147-A177-3AD203B41FA5}">
                      <a16:colId xmlns:a16="http://schemas.microsoft.com/office/drawing/2014/main" val="20001"/>
                    </a:ext>
                  </a:extLst>
                </a:gridCol>
              </a:tblGrid>
              <a:tr h="1097280">
                <a:tc>
                  <a:txBody>
                    <a:bodyPr/>
                    <a:lstStyle/>
                    <a:p>
                      <a:pPr marL="90805">
                        <a:lnSpc>
                          <a:spcPct val="100000"/>
                        </a:lnSpc>
                        <a:spcBef>
                          <a:spcPts val="355"/>
                        </a:spcBef>
                      </a:pPr>
                      <a:r>
                        <a:rPr lang="en-US" sz="1800" b="1" spc="-5" dirty="0">
                          <a:solidFill>
                            <a:srgbClr val="333333"/>
                          </a:solidFill>
                          <a:latin typeface="Calibri Light"/>
                          <a:cs typeface="Verdana"/>
                        </a:rPr>
                        <a:t>Self Attribution</a:t>
                      </a:r>
                    </a:p>
                    <a:p>
                      <a:pPr marL="90805">
                        <a:lnSpc>
                          <a:spcPct val="100000"/>
                        </a:lnSpc>
                        <a:spcBef>
                          <a:spcPts val="355"/>
                        </a:spcBef>
                      </a:pPr>
                      <a:r>
                        <a:rPr lang="en-US" sz="1800" b="0" spc="-5" dirty="0">
                          <a:solidFill>
                            <a:srgbClr val="333333"/>
                          </a:solidFill>
                          <a:latin typeface="Calibri Light"/>
                          <a:cs typeface="Verdana"/>
                        </a:rPr>
                        <a:t>(e.g</a:t>
                      </a:r>
                      <a:r>
                        <a:rPr lang="en-US" sz="1800" b="0" spc="-5">
                          <a:solidFill>
                            <a:srgbClr val="333333"/>
                          </a:solidFill>
                          <a:latin typeface="Calibri Light"/>
                          <a:cs typeface="Verdana"/>
                        </a:rPr>
                        <a:t>. “I </a:t>
                      </a:r>
                      <a:r>
                        <a:rPr lang="en-US" sz="1800" b="0" spc="-5" dirty="0">
                          <a:solidFill>
                            <a:srgbClr val="333333"/>
                          </a:solidFill>
                          <a:latin typeface="Calibri Light"/>
                          <a:cs typeface="Verdana"/>
                        </a:rPr>
                        <a:t>should have studied </a:t>
                      </a:r>
                      <a:r>
                        <a:rPr lang="en-US" sz="1800" b="0" spc="-5">
                          <a:solidFill>
                            <a:srgbClr val="333333"/>
                          </a:solidFill>
                          <a:latin typeface="Calibri Light"/>
                          <a:cs typeface="Verdana"/>
                        </a:rPr>
                        <a:t>harder!”) </a:t>
                      </a:r>
                      <a:r>
                        <a:rPr lang="en-US" sz="1800" b="0" spc="-5" dirty="0">
                          <a:solidFill>
                            <a:srgbClr val="333333"/>
                          </a:solidFill>
                          <a:latin typeface="Calibri Light"/>
                          <a:cs typeface="Verdana"/>
                        </a:rPr>
                        <a:t>	</a:t>
                      </a:r>
                      <a:endParaRPr sz="1600" b="0"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tc>
                  <a:txBody>
                    <a:bodyPr/>
                    <a:lstStyle/>
                    <a:p>
                      <a:pPr marL="92075">
                        <a:lnSpc>
                          <a:spcPct val="100000"/>
                        </a:lnSpc>
                        <a:spcBef>
                          <a:spcPts val="1200"/>
                        </a:spcBef>
                      </a:pPr>
                      <a:r>
                        <a:rPr lang="en-US" sz="1800" b="1" spc="-5" dirty="0">
                          <a:solidFill>
                            <a:srgbClr val="333333"/>
                          </a:solidFill>
                          <a:latin typeface="Calibri Light"/>
                          <a:cs typeface="Verdana"/>
                        </a:rPr>
                        <a:t>Disadvantage: </a:t>
                      </a:r>
                      <a:r>
                        <a:rPr lang="en-US" sz="1800" b="0" spc="-5" dirty="0">
                          <a:solidFill>
                            <a:srgbClr val="333333"/>
                          </a:solidFill>
                          <a:latin typeface="Calibri Light"/>
                          <a:cs typeface="Verdana"/>
                        </a:rPr>
                        <a:t>reduces self-confidence</a:t>
                      </a:r>
                    </a:p>
                    <a:p>
                      <a:pPr marL="92075">
                        <a:lnSpc>
                          <a:spcPct val="100000"/>
                        </a:lnSpc>
                        <a:spcBef>
                          <a:spcPts val="1200"/>
                        </a:spcBef>
                      </a:pPr>
                      <a:r>
                        <a:rPr lang="en-US" sz="1800" b="1" spc="-5" dirty="0">
                          <a:solidFill>
                            <a:srgbClr val="333333"/>
                          </a:solidFill>
                          <a:latin typeface="Calibri Light"/>
                          <a:cs typeface="Verdana"/>
                        </a:rPr>
                        <a:t>Advantage: </a:t>
                      </a:r>
                      <a:r>
                        <a:rPr lang="en-US" sz="1800" b="0" spc="-5" dirty="0">
                          <a:solidFill>
                            <a:srgbClr val="333333"/>
                          </a:solidFill>
                          <a:latin typeface="Calibri Light"/>
                          <a:cs typeface="Verdana"/>
                        </a:rPr>
                        <a:t>regarded as noble to take responsibility</a:t>
                      </a:r>
                      <a:endParaRPr sz="1800" b="0"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marL="90805" marR="203835">
                        <a:lnSpc>
                          <a:spcPct val="108800"/>
                        </a:lnSpc>
                        <a:spcBef>
                          <a:spcPts val="165"/>
                        </a:spcBef>
                      </a:pPr>
                      <a:r>
                        <a:rPr lang="en-US" sz="1800" b="1" spc="-5" dirty="0">
                          <a:solidFill>
                            <a:srgbClr val="333333"/>
                          </a:solidFill>
                          <a:latin typeface="Calibri Light"/>
                          <a:cs typeface="Verdana"/>
                        </a:rPr>
                        <a:t>Others/Situational Attribution</a:t>
                      </a:r>
                    </a:p>
                    <a:p>
                      <a:pPr marL="90805" marR="203835">
                        <a:lnSpc>
                          <a:spcPct val="108800"/>
                        </a:lnSpc>
                        <a:spcBef>
                          <a:spcPts val="165"/>
                        </a:spcBef>
                      </a:pPr>
                      <a:r>
                        <a:rPr lang="en-US" sz="1800" b="0" spc="-5" dirty="0">
                          <a:solidFill>
                            <a:srgbClr val="333333"/>
                          </a:solidFill>
                          <a:latin typeface="Calibri Light"/>
                          <a:cs typeface="Verdana"/>
                        </a:rPr>
                        <a:t>(e.g</a:t>
                      </a:r>
                      <a:r>
                        <a:rPr lang="en-US" sz="1800" b="0" spc="-5">
                          <a:solidFill>
                            <a:srgbClr val="333333"/>
                          </a:solidFill>
                          <a:latin typeface="Calibri Light"/>
                          <a:cs typeface="Verdana"/>
                        </a:rPr>
                        <a:t>. “The </a:t>
                      </a:r>
                      <a:r>
                        <a:rPr lang="en-US" sz="1800" b="0" spc="-5" dirty="0">
                          <a:solidFill>
                            <a:srgbClr val="333333"/>
                          </a:solidFill>
                          <a:latin typeface="Calibri Light"/>
                          <a:cs typeface="Verdana"/>
                        </a:rPr>
                        <a:t>teacher is a moron and hates </a:t>
                      </a:r>
                      <a:r>
                        <a:rPr lang="en-US" sz="1800" b="0" spc="-5">
                          <a:solidFill>
                            <a:srgbClr val="333333"/>
                          </a:solidFill>
                          <a:latin typeface="Calibri Light"/>
                          <a:cs typeface="Verdana"/>
                        </a:rPr>
                        <a:t>me.”) </a:t>
                      </a:r>
                      <a:r>
                        <a:rPr lang="en-US" sz="1800" b="0" spc="-5" dirty="0">
                          <a:solidFill>
                            <a:srgbClr val="333333"/>
                          </a:solidFill>
                          <a:latin typeface="Calibri Light"/>
                          <a:cs typeface="Verdana"/>
                        </a:rPr>
                        <a:t>	</a:t>
                      </a:r>
                      <a:endParaRPr sz="1600" b="0" dirty="0">
                        <a:solidFill>
                          <a:srgbClr val="333333"/>
                        </a:solidFill>
                        <a:latin typeface="Calibri Light"/>
                        <a:cs typeface="Verdana"/>
                      </a:endParaRPr>
                    </a:p>
                  </a:txBody>
                  <a:tcPr marL="0" marR="0" marT="2095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tc>
                  <a:txBody>
                    <a:bodyPr/>
                    <a:lstStyle/>
                    <a:p>
                      <a:pPr marL="92075" marR="147320">
                        <a:lnSpc>
                          <a:spcPct val="100000"/>
                        </a:lnSpc>
                        <a:spcBef>
                          <a:spcPts val="1200"/>
                        </a:spcBef>
                      </a:pPr>
                      <a:r>
                        <a:rPr lang="en-US" sz="1800" b="1" spc="-5" dirty="0">
                          <a:solidFill>
                            <a:srgbClr val="333333"/>
                          </a:solidFill>
                          <a:latin typeface="Calibri Light"/>
                          <a:cs typeface="Verdana"/>
                        </a:rPr>
                        <a:t>Disadvantage: </a:t>
                      </a:r>
                      <a:r>
                        <a:rPr lang="en-US" sz="1800" b="0" spc="-5" dirty="0">
                          <a:solidFill>
                            <a:srgbClr val="004992"/>
                          </a:solidFill>
                          <a:latin typeface="Calibri Light"/>
                          <a:cs typeface="Verdana"/>
                        </a:rPr>
                        <a:t>???</a:t>
                      </a:r>
                      <a:r>
                        <a:rPr lang="en-US" sz="1800" b="0" spc="-5" dirty="0">
                          <a:solidFill>
                            <a:srgbClr val="333333"/>
                          </a:solidFill>
                          <a:latin typeface="Calibri Light"/>
                          <a:cs typeface="Verdana"/>
                        </a:rPr>
                        <a:t> </a:t>
                      </a:r>
                      <a:r>
                        <a:rPr lang="en-US" sz="1800" b="0" spc="-5" dirty="0">
                          <a:solidFill>
                            <a:srgbClr val="E3EFF8"/>
                          </a:solidFill>
                          <a:latin typeface="Calibri Light"/>
                          <a:cs typeface="Verdana"/>
                        </a:rPr>
                        <a:t>pushing the responsibility onto others is considered impolite (taking the easy way out)</a:t>
                      </a:r>
                    </a:p>
                    <a:p>
                      <a:pPr marL="92075" marR="147320">
                        <a:lnSpc>
                          <a:spcPct val="100000"/>
                        </a:lnSpc>
                        <a:spcBef>
                          <a:spcPts val="1200"/>
                        </a:spcBef>
                      </a:pPr>
                      <a:r>
                        <a:rPr lang="en-US" sz="1800" b="1" spc="-5" dirty="0">
                          <a:solidFill>
                            <a:srgbClr val="333333"/>
                          </a:solidFill>
                          <a:latin typeface="Calibri Light"/>
                          <a:cs typeface="Verdana"/>
                        </a:rPr>
                        <a:t>Advantage:</a:t>
                      </a:r>
                      <a:r>
                        <a:rPr lang="en-US" sz="1800" b="0" spc="-5" dirty="0">
                          <a:solidFill>
                            <a:srgbClr val="333333"/>
                          </a:solidFill>
                          <a:latin typeface="Calibri Light"/>
                          <a:cs typeface="Verdana"/>
                        </a:rPr>
                        <a:t> </a:t>
                      </a:r>
                      <a:r>
                        <a:rPr lang="en-US" sz="1800" b="0" spc="-5" dirty="0">
                          <a:solidFill>
                            <a:srgbClr val="004992"/>
                          </a:solidFill>
                          <a:latin typeface="Calibri Light"/>
                          <a:cs typeface="Verdana"/>
                        </a:rPr>
                        <a:t>???</a:t>
                      </a:r>
                      <a:r>
                        <a:rPr lang="en-US" sz="1800" b="0" spc="-5" dirty="0">
                          <a:solidFill>
                            <a:srgbClr val="333333"/>
                          </a:solidFill>
                          <a:latin typeface="Calibri Light"/>
                          <a:cs typeface="Verdana"/>
                        </a:rPr>
                        <a:t> </a:t>
                      </a:r>
                      <a:r>
                        <a:rPr lang="en-US" sz="1800" b="0" spc="-5" dirty="0">
                          <a:solidFill>
                            <a:srgbClr val="E3EFF8"/>
                          </a:solidFill>
                          <a:latin typeface="Calibri Light"/>
                          <a:cs typeface="Verdana"/>
                        </a:rPr>
                        <a:t>self-confidence is not threatened</a:t>
                      </a:r>
                      <a:endParaRPr lang="en-US" sz="1800" b="0" dirty="0">
                        <a:solidFill>
                          <a:srgbClr val="E3EFF8"/>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2" name="Picture 15" descr="Unbenannt-2 Kop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4" descr="img060"/>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AutoShape 13"/>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600">
                <a:latin typeface="Calibri Light"/>
              </a:rPr>
              <a:t>That was poorly done. You failed the English exam.</a:t>
            </a:r>
            <a:endParaRPr lang="en-CA" altLang="de-DE" sz="1600" dirty="0">
              <a:latin typeface="Calibri Light"/>
            </a:endParaRPr>
          </a:p>
        </p:txBody>
      </p:sp>
      <p:pic>
        <p:nvPicPr>
          <p:cNvPr id="10" name="Picture 15">
            <a:extLst>
              <a:ext uri="{FF2B5EF4-FFF2-40B4-BE49-F238E27FC236}">
                <a16:creationId xmlns:a16="http://schemas.microsoft.com/office/drawing/2014/main" id="{67F37EDF-86A5-4024-897C-C03CC128661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08956" y="2363331"/>
            <a:ext cx="648071" cy="648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4613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Effects of certain attributional styles on negative events!</a:t>
            </a:r>
          </a:p>
        </p:txBody>
      </p:sp>
      <p:sp>
        <p:nvSpPr>
          <p:cNvPr id="3" name="Footer Placeholder 2"/>
          <p:cNvSpPr>
            <a:spLocks noGrp="1"/>
          </p:cNvSpPr>
          <p:nvPr>
            <p:ph type="ftr" sz="quarter" idx="11"/>
          </p:nvPr>
        </p:nvSpPr>
        <p:spPr/>
        <p:txBody>
          <a:bodyPr/>
          <a:lstStyle/>
          <a:p>
            <a:r>
              <a:rPr lang="en-US"/>
              <a:t>Metacognitive Training 1 – Attribution Blaming and Taking Credit</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16</a:t>
            </a:fld>
            <a:endParaRPr lang="de-DE" dirty="0"/>
          </a:p>
        </p:txBody>
      </p:sp>
      <p:graphicFrame>
        <p:nvGraphicFramePr>
          <p:cNvPr id="11" name="object 2"/>
          <p:cNvGraphicFramePr>
            <a:graphicFrameLocks noGrp="1"/>
          </p:cNvGraphicFramePr>
          <p:nvPr>
            <p:extLst>
              <p:ext uri="{D42A27DB-BD31-4B8C-83A1-F6EECF244321}">
                <p14:modId xmlns:p14="http://schemas.microsoft.com/office/powerpoint/2010/main" val="3166135420"/>
              </p:ext>
            </p:extLst>
          </p:nvPr>
        </p:nvGraphicFramePr>
        <p:xfrm>
          <a:off x="408955" y="4486910"/>
          <a:ext cx="11376000" cy="2194560"/>
        </p:xfrm>
        <a:graphic>
          <a:graphicData uri="http://schemas.openxmlformats.org/drawingml/2006/table">
            <a:tbl>
              <a:tblPr firstRow="1" bandRow="1">
                <a:tableStyleId>{21E4AEA4-8DFA-4A89-87EB-49C32662AFE0}</a:tableStyleId>
              </a:tblPr>
              <a:tblGrid>
                <a:gridCol w="5308425">
                  <a:extLst>
                    <a:ext uri="{9D8B030D-6E8A-4147-A177-3AD203B41FA5}">
                      <a16:colId xmlns:a16="http://schemas.microsoft.com/office/drawing/2014/main" val="20000"/>
                    </a:ext>
                  </a:extLst>
                </a:gridCol>
                <a:gridCol w="6067575">
                  <a:extLst>
                    <a:ext uri="{9D8B030D-6E8A-4147-A177-3AD203B41FA5}">
                      <a16:colId xmlns:a16="http://schemas.microsoft.com/office/drawing/2014/main" val="20001"/>
                    </a:ext>
                  </a:extLst>
                </a:gridCol>
              </a:tblGrid>
              <a:tr h="1097280">
                <a:tc>
                  <a:txBody>
                    <a:bodyPr/>
                    <a:lstStyle/>
                    <a:p>
                      <a:pPr marL="90805">
                        <a:lnSpc>
                          <a:spcPct val="100000"/>
                        </a:lnSpc>
                        <a:spcBef>
                          <a:spcPts val="355"/>
                        </a:spcBef>
                      </a:pPr>
                      <a:r>
                        <a:rPr lang="en-US" sz="1800" b="1" spc="-5" dirty="0">
                          <a:solidFill>
                            <a:srgbClr val="333333"/>
                          </a:solidFill>
                          <a:latin typeface="Calibri Light"/>
                          <a:cs typeface="Verdana"/>
                        </a:rPr>
                        <a:t>Self Attribution</a:t>
                      </a:r>
                    </a:p>
                    <a:p>
                      <a:pPr marL="90805">
                        <a:lnSpc>
                          <a:spcPct val="100000"/>
                        </a:lnSpc>
                        <a:spcBef>
                          <a:spcPts val="355"/>
                        </a:spcBef>
                      </a:pPr>
                      <a:r>
                        <a:rPr lang="en-US" sz="1800" b="0" spc="-5" dirty="0">
                          <a:solidFill>
                            <a:srgbClr val="333333"/>
                          </a:solidFill>
                          <a:latin typeface="Calibri Light"/>
                          <a:cs typeface="Verdana"/>
                        </a:rPr>
                        <a:t>(e.g</a:t>
                      </a:r>
                      <a:r>
                        <a:rPr lang="en-US" sz="1800" b="0" spc="-5">
                          <a:solidFill>
                            <a:srgbClr val="333333"/>
                          </a:solidFill>
                          <a:latin typeface="Calibri Light"/>
                          <a:cs typeface="Verdana"/>
                        </a:rPr>
                        <a:t>. “I </a:t>
                      </a:r>
                      <a:r>
                        <a:rPr lang="en-US" sz="1800" b="0" spc="-5" dirty="0">
                          <a:solidFill>
                            <a:srgbClr val="333333"/>
                          </a:solidFill>
                          <a:latin typeface="Calibri Light"/>
                          <a:cs typeface="Verdana"/>
                        </a:rPr>
                        <a:t>should have studied </a:t>
                      </a:r>
                      <a:r>
                        <a:rPr lang="en-US" sz="1800" b="0" spc="-5">
                          <a:solidFill>
                            <a:srgbClr val="333333"/>
                          </a:solidFill>
                          <a:latin typeface="Calibri Light"/>
                          <a:cs typeface="Verdana"/>
                        </a:rPr>
                        <a:t>harder!”) </a:t>
                      </a:r>
                      <a:r>
                        <a:rPr lang="en-US" sz="1800" b="0" spc="-5" dirty="0">
                          <a:solidFill>
                            <a:srgbClr val="333333"/>
                          </a:solidFill>
                          <a:latin typeface="Calibri Light"/>
                          <a:cs typeface="Verdana"/>
                        </a:rPr>
                        <a:t>	</a:t>
                      </a:r>
                      <a:endParaRPr sz="1600" b="0"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tc>
                  <a:txBody>
                    <a:bodyPr/>
                    <a:lstStyle/>
                    <a:p>
                      <a:pPr marL="92075">
                        <a:lnSpc>
                          <a:spcPct val="100000"/>
                        </a:lnSpc>
                        <a:spcBef>
                          <a:spcPts val="1200"/>
                        </a:spcBef>
                      </a:pPr>
                      <a:r>
                        <a:rPr lang="en-US" sz="1800" b="1" spc="-5" dirty="0">
                          <a:solidFill>
                            <a:srgbClr val="333333"/>
                          </a:solidFill>
                          <a:latin typeface="Calibri Light"/>
                          <a:cs typeface="Verdana"/>
                        </a:rPr>
                        <a:t>Disadvantage: </a:t>
                      </a:r>
                      <a:r>
                        <a:rPr lang="en-US" sz="1800" b="0" spc="-5" dirty="0">
                          <a:solidFill>
                            <a:srgbClr val="333333"/>
                          </a:solidFill>
                          <a:latin typeface="Calibri Light"/>
                          <a:cs typeface="Verdana"/>
                        </a:rPr>
                        <a:t>reduces self-confidence</a:t>
                      </a:r>
                    </a:p>
                    <a:p>
                      <a:pPr marL="92075">
                        <a:lnSpc>
                          <a:spcPct val="100000"/>
                        </a:lnSpc>
                        <a:spcBef>
                          <a:spcPts val="1200"/>
                        </a:spcBef>
                      </a:pPr>
                      <a:r>
                        <a:rPr lang="en-US" sz="1800" b="1" spc="-5" dirty="0">
                          <a:solidFill>
                            <a:srgbClr val="333333"/>
                          </a:solidFill>
                          <a:latin typeface="Calibri Light"/>
                          <a:cs typeface="Verdana"/>
                        </a:rPr>
                        <a:t>Advantage: </a:t>
                      </a:r>
                      <a:r>
                        <a:rPr lang="en-US" sz="1800" b="0" spc="-5" dirty="0">
                          <a:solidFill>
                            <a:srgbClr val="333333"/>
                          </a:solidFill>
                          <a:latin typeface="Calibri Light"/>
                          <a:cs typeface="Verdana"/>
                        </a:rPr>
                        <a:t>regarded as noble to take responsibility</a:t>
                      </a:r>
                      <a:endParaRPr sz="1800" b="0"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marL="90805" marR="203835">
                        <a:lnSpc>
                          <a:spcPct val="108800"/>
                        </a:lnSpc>
                        <a:spcBef>
                          <a:spcPts val="165"/>
                        </a:spcBef>
                      </a:pPr>
                      <a:r>
                        <a:rPr lang="en-US" sz="1800" b="1" spc="-5" dirty="0">
                          <a:solidFill>
                            <a:srgbClr val="333333"/>
                          </a:solidFill>
                          <a:latin typeface="Calibri Light"/>
                          <a:cs typeface="Verdana"/>
                        </a:rPr>
                        <a:t>Others/Situational Attribution</a:t>
                      </a:r>
                    </a:p>
                    <a:p>
                      <a:pPr marL="90805" marR="203835">
                        <a:lnSpc>
                          <a:spcPct val="108800"/>
                        </a:lnSpc>
                        <a:spcBef>
                          <a:spcPts val="165"/>
                        </a:spcBef>
                      </a:pPr>
                      <a:r>
                        <a:rPr lang="en-US" sz="1800" b="0" spc="-5" dirty="0">
                          <a:solidFill>
                            <a:srgbClr val="333333"/>
                          </a:solidFill>
                          <a:latin typeface="Calibri Light"/>
                          <a:cs typeface="Verdana"/>
                        </a:rPr>
                        <a:t>(e.g</a:t>
                      </a:r>
                      <a:r>
                        <a:rPr lang="en-US" sz="1800" b="0" spc="-5">
                          <a:solidFill>
                            <a:srgbClr val="333333"/>
                          </a:solidFill>
                          <a:latin typeface="Calibri Light"/>
                          <a:cs typeface="Verdana"/>
                        </a:rPr>
                        <a:t>. “The </a:t>
                      </a:r>
                      <a:r>
                        <a:rPr lang="en-US" sz="1800" b="0" spc="-5" dirty="0">
                          <a:solidFill>
                            <a:srgbClr val="333333"/>
                          </a:solidFill>
                          <a:latin typeface="Calibri Light"/>
                          <a:cs typeface="Verdana"/>
                        </a:rPr>
                        <a:t>teacher is a moron and hates </a:t>
                      </a:r>
                      <a:r>
                        <a:rPr lang="en-US" sz="1800" b="0" spc="-5">
                          <a:solidFill>
                            <a:srgbClr val="333333"/>
                          </a:solidFill>
                          <a:latin typeface="Calibri Light"/>
                          <a:cs typeface="Verdana"/>
                        </a:rPr>
                        <a:t>me.”) </a:t>
                      </a:r>
                      <a:r>
                        <a:rPr lang="en-US" sz="1800" b="0" spc="-5" dirty="0">
                          <a:solidFill>
                            <a:srgbClr val="333333"/>
                          </a:solidFill>
                          <a:latin typeface="Calibri Light"/>
                          <a:cs typeface="Verdana"/>
                        </a:rPr>
                        <a:t>	</a:t>
                      </a:r>
                      <a:endParaRPr sz="1600" b="0" dirty="0">
                        <a:solidFill>
                          <a:srgbClr val="333333"/>
                        </a:solidFill>
                        <a:latin typeface="Calibri Light"/>
                        <a:cs typeface="Verdana"/>
                      </a:endParaRPr>
                    </a:p>
                  </a:txBody>
                  <a:tcPr marL="0" marR="0" marT="2095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tc>
                  <a:txBody>
                    <a:bodyPr/>
                    <a:lstStyle/>
                    <a:p>
                      <a:pPr marL="92075" marR="147320">
                        <a:lnSpc>
                          <a:spcPct val="100000"/>
                        </a:lnSpc>
                        <a:spcBef>
                          <a:spcPts val="1200"/>
                        </a:spcBef>
                      </a:pPr>
                      <a:r>
                        <a:rPr lang="en-US" sz="1800" b="1" spc="-5" dirty="0">
                          <a:solidFill>
                            <a:srgbClr val="333333"/>
                          </a:solidFill>
                          <a:latin typeface="Calibri Light"/>
                          <a:cs typeface="Verdana"/>
                        </a:rPr>
                        <a:t>Disadvantage: </a:t>
                      </a:r>
                      <a:r>
                        <a:rPr lang="en-US" sz="1800" b="0" spc="-5" dirty="0">
                          <a:solidFill>
                            <a:srgbClr val="333333"/>
                          </a:solidFill>
                          <a:latin typeface="Calibri Light"/>
                          <a:cs typeface="Verdana"/>
                        </a:rPr>
                        <a:t>pushing the responsibility onto others is considered impolite (taking the easy way out)</a:t>
                      </a:r>
                    </a:p>
                    <a:p>
                      <a:pPr marL="92075" marR="147320">
                        <a:lnSpc>
                          <a:spcPct val="100000"/>
                        </a:lnSpc>
                        <a:spcBef>
                          <a:spcPts val="1200"/>
                        </a:spcBef>
                      </a:pPr>
                      <a:r>
                        <a:rPr lang="en-US" sz="1800" b="1" spc="-5" dirty="0">
                          <a:solidFill>
                            <a:srgbClr val="333333"/>
                          </a:solidFill>
                          <a:latin typeface="Calibri Light"/>
                          <a:cs typeface="Verdana"/>
                        </a:rPr>
                        <a:t>Advantage:</a:t>
                      </a:r>
                      <a:r>
                        <a:rPr lang="en-US" sz="1800" b="0" spc="-5" dirty="0">
                          <a:solidFill>
                            <a:srgbClr val="333333"/>
                          </a:solidFill>
                          <a:latin typeface="Calibri Light"/>
                          <a:cs typeface="Verdana"/>
                        </a:rPr>
                        <a:t> self-confidence is not threatened</a:t>
                      </a:r>
                      <a:endParaRPr sz="1800" b="0"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2" name="Picture 15" descr="Unbenannt-2 Kop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4" descr="img060"/>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AutoShape 13"/>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600">
                <a:latin typeface="Calibri Light"/>
              </a:rPr>
              <a:t>That was poorly done. You failed the English exam.</a:t>
            </a:r>
            <a:endParaRPr lang="en-CA" altLang="de-DE" sz="1600" dirty="0">
              <a:latin typeface="Calibri Light"/>
            </a:endParaRPr>
          </a:p>
        </p:txBody>
      </p:sp>
      <p:pic>
        <p:nvPicPr>
          <p:cNvPr id="10" name="Picture 15">
            <a:extLst>
              <a:ext uri="{FF2B5EF4-FFF2-40B4-BE49-F238E27FC236}">
                <a16:creationId xmlns:a16="http://schemas.microsoft.com/office/drawing/2014/main" id="{9B6B86ED-0ABD-4A05-A190-1911DD23D89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08956" y="2363331"/>
            <a:ext cx="648071" cy="648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55748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4" descr="img06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Effects of certain attributional styles on negative events!</a:t>
            </a:r>
          </a:p>
        </p:txBody>
      </p:sp>
      <p:sp>
        <p:nvSpPr>
          <p:cNvPr id="3" name="Footer Placeholder 2"/>
          <p:cNvSpPr>
            <a:spLocks noGrp="1"/>
          </p:cNvSpPr>
          <p:nvPr>
            <p:ph type="ftr" sz="quarter" idx="11"/>
          </p:nvPr>
        </p:nvSpPr>
        <p:spPr/>
        <p:txBody>
          <a:bodyPr/>
          <a:lstStyle/>
          <a:p>
            <a:r>
              <a:rPr lang="en-US"/>
              <a:t>Metacognitive Training 1 – Attribution Blaming and Taking Credit</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17</a:t>
            </a:fld>
            <a:endParaRPr lang="de-DE" dirty="0"/>
          </a:p>
        </p:txBody>
      </p:sp>
      <p:graphicFrame>
        <p:nvGraphicFramePr>
          <p:cNvPr id="11" name="Group 2"/>
          <p:cNvGraphicFramePr>
            <a:graphicFrameLocks noGrp="1"/>
          </p:cNvGraphicFramePr>
          <p:nvPr>
            <p:extLst>
              <p:ext uri="{D42A27DB-BD31-4B8C-83A1-F6EECF244321}">
                <p14:modId xmlns:p14="http://schemas.microsoft.com/office/powerpoint/2010/main" val="252673507"/>
              </p:ext>
            </p:extLst>
          </p:nvPr>
        </p:nvGraphicFramePr>
        <p:xfrm>
          <a:off x="408955" y="4297680"/>
          <a:ext cx="11375136" cy="207264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000000"/>
                          </a:solidFill>
                          <a:effectLst/>
                          <a:latin typeface="Calibri Light"/>
                          <a:cs typeface="Times New Roman" pitchFamily="18" charset="0"/>
                        </a:rPr>
                        <a:t>More balanced responses (i.e. combining influences from self, others, and situation; offer different explanations):</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5" descr="Unbenannt-2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AutoShape 13"/>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600">
                <a:latin typeface="Calibri Light"/>
              </a:rPr>
              <a:t>That was poorly done. You failed the English exam.</a:t>
            </a:r>
            <a:endParaRPr lang="en-CA" altLang="de-DE" sz="1600" dirty="0">
              <a:latin typeface="Calibri Light"/>
            </a:endParaRPr>
          </a:p>
        </p:txBody>
      </p:sp>
      <p:pic>
        <p:nvPicPr>
          <p:cNvPr id="9" name="Picture 15">
            <a:extLst>
              <a:ext uri="{FF2B5EF4-FFF2-40B4-BE49-F238E27FC236}">
                <a16:creationId xmlns:a16="http://schemas.microsoft.com/office/drawing/2014/main" id="{D5042FCF-E1EF-4418-968D-B94CEC6D1CF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08956" y="2363331"/>
            <a:ext cx="648071" cy="648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4" descr="img06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Effects of certain attributional styles on negative events!</a:t>
            </a:r>
          </a:p>
        </p:txBody>
      </p:sp>
      <p:sp>
        <p:nvSpPr>
          <p:cNvPr id="3" name="Footer Placeholder 2"/>
          <p:cNvSpPr>
            <a:spLocks noGrp="1"/>
          </p:cNvSpPr>
          <p:nvPr>
            <p:ph type="ftr" sz="quarter" idx="11"/>
          </p:nvPr>
        </p:nvSpPr>
        <p:spPr/>
        <p:txBody>
          <a:bodyPr/>
          <a:lstStyle/>
          <a:p>
            <a:r>
              <a:rPr lang="en-US"/>
              <a:t>Metacognitive Training 1 – Attribution Blaming and Taking Credit</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18</a:t>
            </a:fld>
            <a:endParaRPr lang="de-DE" dirty="0"/>
          </a:p>
        </p:txBody>
      </p:sp>
      <p:graphicFrame>
        <p:nvGraphicFramePr>
          <p:cNvPr id="11" name="Group 2"/>
          <p:cNvGraphicFramePr>
            <a:graphicFrameLocks noGrp="1"/>
          </p:cNvGraphicFramePr>
          <p:nvPr>
            <p:extLst>
              <p:ext uri="{D42A27DB-BD31-4B8C-83A1-F6EECF244321}">
                <p14:modId xmlns:p14="http://schemas.microsoft.com/office/powerpoint/2010/main" val="3882152083"/>
              </p:ext>
            </p:extLst>
          </p:nvPr>
        </p:nvGraphicFramePr>
        <p:xfrm>
          <a:off x="408955" y="4297680"/>
          <a:ext cx="11375136" cy="207264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000000"/>
                          </a:solidFill>
                          <a:effectLst/>
                          <a:latin typeface="Calibri Light"/>
                          <a:cs typeface="Times New Roman" pitchFamily="18" charset="0"/>
                        </a:rPr>
                        <a:t>More balanced responses (i.e. combining influences from self, others, and situation; offer different explanations):</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a:ln>
                            <a:noFill/>
                          </a:ln>
                          <a:solidFill>
                            <a:schemeClr val="tx1"/>
                          </a:solidFill>
                          <a:effectLst/>
                          <a:latin typeface="Calibri Light"/>
                          <a:cs typeface="Times New Roman" pitchFamily="18" charset="0"/>
                        </a:rPr>
                        <a:t>“I’m </a:t>
                      </a:r>
                      <a:r>
                        <a:rPr kumimoji="0" lang="en-US" sz="1800" b="0" i="0" u="none" strike="noStrike" cap="none" normalizeH="0" baseline="0" dirty="0">
                          <a:ln>
                            <a:noFill/>
                          </a:ln>
                          <a:solidFill>
                            <a:schemeClr val="tx1"/>
                          </a:solidFill>
                          <a:effectLst/>
                          <a:latin typeface="Calibri Light"/>
                          <a:cs typeface="Times New Roman" pitchFamily="18" charset="0"/>
                        </a:rPr>
                        <a:t>not used to that kind of exam; I’ll be better prepared next </a:t>
                      </a:r>
                      <a:r>
                        <a:rPr kumimoji="0" lang="en-US" sz="1800" b="0" i="0" u="none" strike="noStrike" cap="none" normalizeH="0" baseline="0">
                          <a:ln>
                            <a:noFill/>
                          </a:ln>
                          <a:solidFill>
                            <a:schemeClr val="tx1"/>
                          </a:solidFill>
                          <a:effectLst/>
                          <a:latin typeface="Calibri Light"/>
                          <a:cs typeface="Times New Roman" pitchFamily="18" charset="0"/>
                        </a:rPr>
                        <a:t>time.”</a:t>
                      </a:r>
                      <a:endParaRPr kumimoji="0" lang="en-US" sz="1800" b="0" i="0" u="none" strike="noStrike" cap="none" normalizeH="0" baseline="0" dirty="0">
                        <a:ln>
                          <a:noFill/>
                        </a:ln>
                        <a:solidFill>
                          <a:schemeClr val="tx1"/>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a:ln>
                            <a:noFill/>
                          </a:ln>
                          <a:solidFill>
                            <a:schemeClr val="tx1"/>
                          </a:solidFill>
                          <a:effectLst/>
                          <a:latin typeface="Calibri Light"/>
                          <a:cs typeface="Times New Roman" pitchFamily="18" charset="0"/>
                        </a:rPr>
                        <a:t>“I </a:t>
                      </a:r>
                      <a:r>
                        <a:rPr kumimoji="0" lang="en-US" sz="1800" b="0" i="0" u="none" strike="noStrike" cap="none" normalizeH="0" baseline="0" dirty="0">
                          <a:ln>
                            <a:noFill/>
                          </a:ln>
                          <a:solidFill>
                            <a:schemeClr val="tx1"/>
                          </a:solidFill>
                          <a:effectLst/>
                          <a:latin typeface="Calibri Light"/>
                          <a:cs typeface="Times New Roman" pitchFamily="18" charset="0"/>
                        </a:rPr>
                        <a:t>should improve my relationship with the teacher. He wouldn't fail me out of pure resentment </a:t>
                      </a:r>
                      <a:r>
                        <a:rPr kumimoji="0" lang="en-US" sz="1800" b="0" i="0" u="none" strike="noStrike" cap="none" normalizeH="0" baseline="0">
                          <a:ln>
                            <a:noFill/>
                          </a:ln>
                          <a:solidFill>
                            <a:schemeClr val="tx1"/>
                          </a:solidFill>
                          <a:effectLst/>
                          <a:latin typeface="Calibri Light"/>
                          <a:cs typeface="Times New Roman" pitchFamily="18" charset="0"/>
                        </a:rPr>
                        <a:t>anyway.”</a:t>
                      </a:r>
                      <a:endParaRPr kumimoji="0" lang="en-US" sz="1800" b="0" i="0" u="none" strike="noStrike" cap="none" normalizeH="0" baseline="0" dirty="0">
                        <a:ln>
                          <a:noFill/>
                        </a:ln>
                        <a:solidFill>
                          <a:schemeClr val="tx1"/>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408956" y="2363331"/>
            <a:ext cx="648071" cy="648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AutoShape 13"/>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600">
                <a:latin typeface="Calibri Light"/>
              </a:rPr>
              <a:t>That was poorly done. You failed the English exam.</a:t>
            </a:r>
            <a:endParaRPr lang="en-CA" altLang="de-DE" sz="1600" dirty="0">
              <a:latin typeface="Calibri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Effects of certain attributional styles on positive events!</a:t>
            </a:r>
          </a:p>
        </p:txBody>
      </p:sp>
      <p:sp>
        <p:nvSpPr>
          <p:cNvPr id="3" name="Footer Placeholder 2"/>
          <p:cNvSpPr>
            <a:spLocks noGrp="1"/>
          </p:cNvSpPr>
          <p:nvPr>
            <p:ph type="ftr" sz="quarter" idx="11"/>
          </p:nvPr>
        </p:nvSpPr>
        <p:spPr/>
        <p:txBody>
          <a:bodyPr/>
          <a:lstStyle/>
          <a:p>
            <a:r>
              <a:rPr lang="en-US"/>
              <a:t>Metacognitive Training 1 – Attribution Blaming and Taking Credit</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19</a:t>
            </a:fld>
            <a:endParaRPr lang="de-DE" dirty="0"/>
          </a:p>
        </p:txBody>
      </p:sp>
      <p:graphicFrame>
        <p:nvGraphicFramePr>
          <p:cNvPr id="11" name="Table 10"/>
          <p:cNvGraphicFramePr>
            <a:graphicFrameLocks noGrp="1"/>
          </p:cNvGraphicFramePr>
          <p:nvPr>
            <p:extLst>
              <p:ext uri="{D42A27DB-BD31-4B8C-83A1-F6EECF244321}">
                <p14:modId xmlns:p14="http://schemas.microsoft.com/office/powerpoint/2010/main" val="2387422744"/>
              </p:ext>
            </p:extLst>
          </p:nvPr>
        </p:nvGraphicFramePr>
        <p:xfrm>
          <a:off x="408955" y="4419600"/>
          <a:ext cx="11375136" cy="2194560"/>
        </p:xfrm>
        <a:graphic>
          <a:graphicData uri="http://schemas.openxmlformats.org/drawingml/2006/table">
            <a:tbl>
              <a:tblPr firstRow="1" bandRow="1">
                <a:tableStyleId>{21E4AEA4-8DFA-4A89-87EB-49C32662AFE0}</a:tableStyleId>
              </a:tblPr>
              <a:tblGrid>
                <a:gridCol w="5536232">
                  <a:extLst>
                    <a:ext uri="{9D8B030D-6E8A-4147-A177-3AD203B41FA5}">
                      <a16:colId xmlns:a16="http://schemas.microsoft.com/office/drawing/2014/main" val="20000"/>
                    </a:ext>
                  </a:extLst>
                </a:gridCol>
                <a:gridCol w="5838904">
                  <a:extLst>
                    <a:ext uri="{9D8B030D-6E8A-4147-A177-3AD203B41FA5}">
                      <a16:colId xmlns:a16="http://schemas.microsoft.com/office/drawing/2014/main" val="20001"/>
                    </a:ext>
                  </a:extLst>
                </a:gridCol>
              </a:tblGrid>
              <a:tr h="1097280">
                <a:tc>
                  <a:txBody>
                    <a:bodyPr/>
                    <a:lstStyle/>
                    <a:p>
                      <a:pPr algn="l" fontAlgn="b"/>
                      <a:r>
                        <a:rPr lang="en-US" sz="1800" b="1" i="0" u="none" strike="noStrike" dirty="0">
                          <a:solidFill>
                            <a:srgbClr val="000000"/>
                          </a:solidFill>
                          <a:effectLst/>
                          <a:latin typeface="+mj-lt"/>
                        </a:rPr>
                        <a:t>Self Attribution</a:t>
                      </a:r>
                    </a:p>
                    <a:p>
                      <a:pPr algn="l" fontAlgn="b"/>
                      <a:r>
                        <a:rPr lang="en-US" sz="1800" b="0" i="0" u="none" strike="noStrike" dirty="0">
                          <a:solidFill>
                            <a:srgbClr val="000000"/>
                          </a:solidFill>
                          <a:effectLst/>
                          <a:latin typeface="+mj-lt"/>
                        </a:rPr>
                        <a:t>(e.g</a:t>
                      </a:r>
                      <a:r>
                        <a:rPr lang="en-US" sz="1800" b="0" i="0" u="none" strike="noStrike">
                          <a:solidFill>
                            <a:srgbClr val="000000"/>
                          </a:solidFill>
                          <a:effectLst/>
                          <a:latin typeface="+mj-lt"/>
                        </a:rPr>
                        <a:t>. “This </a:t>
                      </a:r>
                      <a:r>
                        <a:rPr lang="en-US" sz="1800" b="0" i="0" u="none" strike="noStrike" dirty="0">
                          <a:solidFill>
                            <a:srgbClr val="000000"/>
                          </a:solidFill>
                          <a:effectLst/>
                          <a:latin typeface="+mj-lt"/>
                        </a:rPr>
                        <a:t>was an excellent individual piece of </a:t>
                      </a:r>
                      <a:r>
                        <a:rPr lang="en-US" sz="1800" b="0" i="0" u="none" strike="noStrike">
                          <a:solidFill>
                            <a:srgbClr val="000000"/>
                          </a:solidFill>
                          <a:effectLst/>
                          <a:latin typeface="+mj-lt"/>
                        </a:rPr>
                        <a:t>work.”)</a:t>
                      </a:r>
                      <a:r>
                        <a:rPr lang="en-US" sz="1800" b="0" i="0" u="none" strike="noStrike" dirty="0">
                          <a:solidFill>
                            <a:srgbClr val="000000"/>
                          </a:solidFill>
                          <a:effectLst/>
                          <a:latin typeface="+mj-lt"/>
                        </a:rPr>
                        <a:t>	</a:t>
                      </a:r>
                      <a:endParaRPr lang="en-US" sz="1400" b="0" i="0" u="none" strike="noStrike" dirty="0">
                        <a:solidFill>
                          <a:srgbClr val="000000"/>
                        </a:solidFill>
                        <a:effectLst/>
                        <a:latin typeface="+mj-l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algn="l" fontAlgn="b">
                        <a:lnSpc>
                          <a:spcPct val="100000"/>
                        </a:lnSpc>
                        <a:spcBef>
                          <a:spcPts val="1200"/>
                        </a:spcBef>
                      </a:pPr>
                      <a:r>
                        <a:rPr lang="en-US" sz="1800" b="1" i="0" u="none" strike="noStrike" dirty="0">
                          <a:solidFill>
                            <a:srgbClr val="333333"/>
                          </a:solidFill>
                          <a:effectLst/>
                          <a:latin typeface="+mj-lt"/>
                        </a:rPr>
                        <a:t>Disadvantage:</a:t>
                      </a:r>
                      <a:r>
                        <a:rPr lang="en-US" sz="1800" b="0" i="0" u="none" strike="noStrike" dirty="0">
                          <a:solidFill>
                            <a:srgbClr val="333333"/>
                          </a:solidFill>
                          <a:effectLst/>
                          <a:latin typeface="+mj-lt"/>
                        </a:rPr>
                        <a:t> </a:t>
                      </a:r>
                      <a:r>
                        <a:rPr lang="en-US" sz="1800" b="0" i="0" u="none" strike="noStrike" dirty="0">
                          <a:solidFill>
                            <a:srgbClr val="004992"/>
                          </a:solidFill>
                          <a:effectLst/>
                          <a:latin typeface="+mj-lt"/>
                        </a:rPr>
                        <a:t>???</a:t>
                      </a:r>
                      <a:r>
                        <a:rPr lang="en-US" sz="1800" b="0" i="0" u="none" strike="noStrike" dirty="0">
                          <a:solidFill>
                            <a:srgbClr val="333333"/>
                          </a:solidFill>
                          <a:effectLst/>
                          <a:latin typeface="+mj-lt"/>
                        </a:rPr>
                        <a:t> </a:t>
                      </a:r>
                      <a:r>
                        <a:rPr lang="en-US" sz="1800" b="0" i="0" u="none" strike="noStrike" dirty="0">
                          <a:solidFill>
                            <a:srgbClr val="FFFFFF"/>
                          </a:solidFill>
                          <a:effectLst/>
                          <a:latin typeface="+mj-lt"/>
                        </a:rPr>
                        <a:t>self-praise is arrogant</a:t>
                      </a:r>
                    </a:p>
                    <a:p>
                      <a:pPr algn="l" fontAlgn="b">
                        <a:lnSpc>
                          <a:spcPct val="100000"/>
                        </a:lnSpc>
                        <a:spcBef>
                          <a:spcPts val="1200"/>
                        </a:spcBef>
                      </a:pPr>
                      <a:r>
                        <a:rPr lang="en-US" sz="1800" b="1" i="0" u="none" strike="noStrike" dirty="0">
                          <a:solidFill>
                            <a:srgbClr val="333333"/>
                          </a:solidFill>
                          <a:effectLst/>
                          <a:latin typeface="+mj-lt"/>
                        </a:rPr>
                        <a:t>Advantage:</a:t>
                      </a:r>
                      <a:r>
                        <a:rPr lang="en-US" sz="1800" b="0" i="0" u="none" strike="noStrike" dirty="0">
                          <a:solidFill>
                            <a:srgbClr val="333333"/>
                          </a:solidFill>
                          <a:effectLst/>
                          <a:latin typeface="+mj-lt"/>
                        </a:rPr>
                        <a:t> </a:t>
                      </a:r>
                      <a:r>
                        <a:rPr lang="en-US" sz="1800" b="0" i="0" u="none" strike="noStrike" dirty="0">
                          <a:solidFill>
                            <a:srgbClr val="004992"/>
                          </a:solidFill>
                          <a:effectLst/>
                          <a:latin typeface="+mj-lt"/>
                        </a:rPr>
                        <a:t>???</a:t>
                      </a:r>
                      <a:r>
                        <a:rPr lang="en-US" sz="1800" b="0" i="0" u="none" strike="noStrike" dirty="0">
                          <a:solidFill>
                            <a:srgbClr val="333333"/>
                          </a:solidFill>
                          <a:effectLst/>
                          <a:latin typeface="+mj-lt"/>
                        </a:rPr>
                        <a:t> </a:t>
                      </a:r>
                      <a:r>
                        <a:rPr lang="en-US" sz="1800" b="0" i="0" u="none" strike="noStrike" dirty="0">
                          <a:solidFill>
                            <a:srgbClr val="FFFFFF"/>
                          </a:solidFill>
                          <a:effectLst/>
                          <a:latin typeface="+mj-lt"/>
                        </a:rPr>
                        <a:t>increases self-confidence</a:t>
                      </a:r>
                      <a:endParaRPr lang="en-US" sz="1600" b="0" i="0" u="none" strike="noStrike" dirty="0">
                        <a:solidFill>
                          <a:srgbClr val="FFFFFF"/>
                        </a:solidFill>
                        <a:effectLst/>
                        <a:latin typeface="+mj-l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algn="l" fontAlgn="b"/>
                      <a:r>
                        <a:rPr lang="en-US" sz="1800" b="1" i="0" u="none" strike="noStrike" dirty="0">
                          <a:solidFill>
                            <a:srgbClr val="000000"/>
                          </a:solidFill>
                          <a:effectLst/>
                          <a:latin typeface="+mj-lt"/>
                        </a:rPr>
                        <a:t>Others/Situational Attribution </a:t>
                      </a:r>
                      <a:br>
                        <a:rPr lang="en-US" sz="1800" b="1" i="0" u="none" strike="noStrike" dirty="0">
                          <a:solidFill>
                            <a:srgbClr val="000000"/>
                          </a:solidFill>
                          <a:effectLst/>
                          <a:latin typeface="+mj-lt"/>
                        </a:rPr>
                      </a:br>
                      <a:r>
                        <a:rPr lang="en-US" sz="1800" b="0" i="0" u="none" strike="noStrike" dirty="0">
                          <a:solidFill>
                            <a:srgbClr val="000000"/>
                          </a:solidFill>
                          <a:effectLst/>
                          <a:latin typeface="+mj-lt"/>
                        </a:rPr>
                        <a:t>(e.g</a:t>
                      </a:r>
                      <a:r>
                        <a:rPr lang="en-US" sz="1800" b="0" i="0" u="none" strike="noStrike">
                          <a:solidFill>
                            <a:srgbClr val="000000"/>
                          </a:solidFill>
                          <a:effectLst/>
                          <a:latin typeface="+mj-lt"/>
                        </a:rPr>
                        <a:t>. “Anybody </a:t>
                      </a:r>
                      <a:r>
                        <a:rPr lang="en-US" sz="1800" b="0" i="0" u="none" strike="noStrike" dirty="0">
                          <a:solidFill>
                            <a:srgbClr val="000000"/>
                          </a:solidFill>
                          <a:effectLst/>
                          <a:latin typeface="+mj-lt"/>
                        </a:rPr>
                        <a:t>could have scored from </a:t>
                      </a:r>
                      <a:r>
                        <a:rPr lang="en-US" sz="1800" b="0" i="0" u="none" strike="noStrike">
                          <a:solidFill>
                            <a:srgbClr val="000000"/>
                          </a:solidFill>
                          <a:effectLst/>
                          <a:latin typeface="+mj-lt"/>
                        </a:rPr>
                        <a:t>there.”) </a:t>
                      </a:r>
                      <a:r>
                        <a:rPr lang="en-US" sz="1800" b="0" i="0" u="none" strike="noStrike" dirty="0">
                          <a:solidFill>
                            <a:srgbClr val="000000"/>
                          </a:solidFill>
                          <a:effectLst/>
                          <a:latin typeface="+mj-lt"/>
                        </a:rPr>
                        <a:t>	</a:t>
                      </a:r>
                      <a:endParaRPr lang="en-US" sz="1600" b="0" i="0" u="none" strike="noStrike" dirty="0">
                        <a:solidFill>
                          <a:srgbClr val="000000"/>
                        </a:solidFill>
                        <a:effectLst/>
                        <a:latin typeface="+mj-l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algn="l" fontAlgn="b">
                        <a:lnSpc>
                          <a:spcPct val="100000"/>
                        </a:lnSpc>
                        <a:spcBef>
                          <a:spcPts val="1200"/>
                        </a:spcBef>
                      </a:pPr>
                      <a:r>
                        <a:rPr lang="en-US" sz="1800" b="1" i="0" u="none" strike="noStrike" dirty="0">
                          <a:solidFill>
                            <a:srgbClr val="333333"/>
                          </a:solidFill>
                          <a:effectLst/>
                          <a:latin typeface="+mj-lt"/>
                        </a:rPr>
                        <a:t>Disadvantage:</a:t>
                      </a:r>
                      <a:r>
                        <a:rPr lang="en-US" sz="1800" b="0" i="0" u="none" strike="noStrike" dirty="0">
                          <a:solidFill>
                            <a:srgbClr val="333333"/>
                          </a:solidFill>
                          <a:effectLst/>
                          <a:latin typeface="+mj-lt"/>
                        </a:rPr>
                        <a:t> </a:t>
                      </a:r>
                      <a:r>
                        <a:rPr lang="en-US" sz="1800" b="0" i="0" u="none" strike="noStrike" dirty="0">
                          <a:solidFill>
                            <a:srgbClr val="004992"/>
                          </a:solidFill>
                          <a:effectLst/>
                          <a:latin typeface="+mj-lt"/>
                        </a:rPr>
                        <a:t>???</a:t>
                      </a:r>
                      <a:r>
                        <a:rPr lang="en-US" sz="1800" b="0" i="0" u="none" strike="noStrike" dirty="0">
                          <a:solidFill>
                            <a:srgbClr val="333333"/>
                          </a:solidFill>
                          <a:effectLst/>
                          <a:latin typeface="+mj-lt"/>
                        </a:rPr>
                        <a:t> </a:t>
                      </a:r>
                      <a:r>
                        <a:rPr lang="en-US" sz="1800" b="0" i="0" u="none" strike="noStrike" dirty="0">
                          <a:solidFill>
                            <a:srgbClr val="E3EFF8"/>
                          </a:solidFill>
                          <a:effectLst/>
                          <a:latin typeface="+mj-lt"/>
                        </a:rPr>
                        <a:t>self-confidence is decreased by playing down one’s achievements</a:t>
                      </a:r>
                    </a:p>
                    <a:p>
                      <a:pPr algn="l" fontAlgn="b">
                        <a:lnSpc>
                          <a:spcPct val="100000"/>
                        </a:lnSpc>
                        <a:spcBef>
                          <a:spcPts val="1200"/>
                        </a:spcBef>
                      </a:pPr>
                      <a:r>
                        <a:rPr lang="en-US" sz="1800" b="1" i="0" u="none" strike="noStrike" dirty="0">
                          <a:solidFill>
                            <a:srgbClr val="333333"/>
                          </a:solidFill>
                          <a:effectLst/>
                          <a:latin typeface="+mj-lt"/>
                        </a:rPr>
                        <a:t>Advantage:</a:t>
                      </a:r>
                      <a:r>
                        <a:rPr lang="en-US" sz="1800" b="0" i="0" u="none" strike="noStrike" dirty="0">
                          <a:solidFill>
                            <a:srgbClr val="333333"/>
                          </a:solidFill>
                          <a:effectLst/>
                          <a:latin typeface="+mj-lt"/>
                        </a:rPr>
                        <a:t> </a:t>
                      </a:r>
                      <a:r>
                        <a:rPr lang="en-US" sz="1800" b="0" i="0" u="none" strike="noStrike" dirty="0">
                          <a:solidFill>
                            <a:srgbClr val="004992"/>
                          </a:solidFill>
                          <a:effectLst/>
                          <a:latin typeface="+mj-lt"/>
                        </a:rPr>
                        <a:t>???</a:t>
                      </a:r>
                      <a:r>
                        <a:rPr lang="en-US" sz="1800" b="0" i="0" u="none" strike="noStrike" dirty="0">
                          <a:solidFill>
                            <a:srgbClr val="333333"/>
                          </a:solidFill>
                          <a:effectLst/>
                          <a:latin typeface="+mj-lt"/>
                        </a:rPr>
                        <a:t> </a:t>
                      </a:r>
                      <a:endParaRPr lang="en-US" sz="1600" b="0" i="0" u="none" strike="noStrike" dirty="0">
                        <a:solidFill>
                          <a:srgbClr val="E3EFF8"/>
                        </a:solidFill>
                        <a:effectLst/>
                        <a:latin typeface="+mj-l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2" name="Picture 21" descr="Jube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AutoShape 22"/>
          <p:cNvSpPr>
            <a:spLocks noChangeArrowheads="1"/>
          </p:cNvSpPr>
          <p:nvPr/>
        </p:nvSpPr>
        <p:spPr bwMode="auto">
          <a:xfrm>
            <a:off x="1626023" y="2312440"/>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en-US" sz="1800" spc="-5">
                <a:solidFill>
                  <a:srgbClr val="333333"/>
                </a:solidFill>
                <a:latin typeface="Calibri Light"/>
                <a:ea typeface="+mn-ea"/>
                <a:cs typeface="Verdana"/>
              </a:rPr>
              <a:t>Superb! Your goal won the game!</a:t>
            </a:r>
            <a:endParaRPr lang="en-US" sz="1800" dirty="0">
              <a:solidFill>
                <a:srgbClr val="333333"/>
              </a:solidFill>
              <a:latin typeface="Calibri Light"/>
              <a:ea typeface="+mn-ea"/>
              <a:cs typeface="Verdan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Effects of certain attributional styles on positive events!</a:t>
            </a:r>
          </a:p>
        </p:txBody>
      </p:sp>
      <p:sp>
        <p:nvSpPr>
          <p:cNvPr id="3" name="Footer Placeholder 2"/>
          <p:cNvSpPr>
            <a:spLocks noGrp="1"/>
          </p:cNvSpPr>
          <p:nvPr>
            <p:ph type="ftr" sz="quarter" idx="11"/>
          </p:nvPr>
        </p:nvSpPr>
        <p:spPr/>
        <p:txBody>
          <a:bodyPr/>
          <a:lstStyle/>
          <a:p>
            <a:r>
              <a:rPr lang="en-US"/>
              <a:t>Metacognitive Training 1 – Attribution Blaming and Taking Credit</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20</a:t>
            </a:fld>
            <a:endParaRPr lang="de-DE" dirty="0"/>
          </a:p>
        </p:txBody>
      </p:sp>
      <p:graphicFrame>
        <p:nvGraphicFramePr>
          <p:cNvPr id="11" name="Table 10"/>
          <p:cNvGraphicFramePr>
            <a:graphicFrameLocks noGrp="1"/>
          </p:cNvGraphicFramePr>
          <p:nvPr>
            <p:extLst>
              <p:ext uri="{D42A27DB-BD31-4B8C-83A1-F6EECF244321}">
                <p14:modId xmlns:p14="http://schemas.microsoft.com/office/powerpoint/2010/main" val="2879535155"/>
              </p:ext>
            </p:extLst>
          </p:nvPr>
        </p:nvGraphicFramePr>
        <p:xfrm>
          <a:off x="408955" y="4419600"/>
          <a:ext cx="11375136" cy="2194560"/>
        </p:xfrm>
        <a:graphic>
          <a:graphicData uri="http://schemas.openxmlformats.org/drawingml/2006/table">
            <a:tbl>
              <a:tblPr firstRow="1" bandRow="1">
                <a:tableStyleId>{21E4AEA4-8DFA-4A89-87EB-49C32662AFE0}</a:tableStyleId>
              </a:tblPr>
              <a:tblGrid>
                <a:gridCol w="5536232">
                  <a:extLst>
                    <a:ext uri="{9D8B030D-6E8A-4147-A177-3AD203B41FA5}">
                      <a16:colId xmlns:a16="http://schemas.microsoft.com/office/drawing/2014/main" val="20000"/>
                    </a:ext>
                  </a:extLst>
                </a:gridCol>
                <a:gridCol w="5838904">
                  <a:extLst>
                    <a:ext uri="{9D8B030D-6E8A-4147-A177-3AD203B41FA5}">
                      <a16:colId xmlns:a16="http://schemas.microsoft.com/office/drawing/2014/main" val="20001"/>
                    </a:ext>
                  </a:extLst>
                </a:gridCol>
              </a:tblGrid>
              <a:tr h="1097280">
                <a:tc>
                  <a:txBody>
                    <a:bodyPr/>
                    <a:lstStyle/>
                    <a:p>
                      <a:pPr algn="l" fontAlgn="b"/>
                      <a:r>
                        <a:rPr lang="en-US" sz="1800" b="1" i="0" u="none" strike="noStrike" dirty="0">
                          <a:solidFill>
                            <a:srgbClr val="000000"/>
                          </a:solidFill>
                          <a:effectLst/>
                          <a:latin typeface="+mj-lt"/>
                        </a:rPr>
                        <a:t>Self Attribution</a:t>
                      </a:r>
                    </a:p>
                    <a:p>
                      <a:pPr algn="l" fontAlgn="b"/>
                      <a:r>
                        <a:rPr lang="en-US" sz="1800" b="0" i="0" u="none" strike="noStrike" dirty="0">
                          <a:solidFill>
                            <a:srgbClr val="000000"/>
                          </a:solidFill>
                          <a:effectLst/>
                          <a:latin typeface="+mj-lt"/>
                        </a:rPr>
                        <a:t>(e.g</a:t>
                      </a:r>
                      <a:r>
                        <a:rPr lang="en-US" sz="1800" b="0" i="0" u="none" strike="noStrike">
                          <a:solidFill>
                            <a:srgbClr val="000000"/>
                          </a:solidFill>
                          <a:effectLst/>
                          <a:latin typeface="+mj-lt"/>
                        </a:rPr>
                        <a:t>. “This </a:t>
                      </a:r>
                      <a:r>
                        <a:rPr lang="en-US" sz="1800" b="0" i="0" u="none" strike="noStrike" dirty="0">
                          <a:solidFill>
                            <a:srgbClr val="000000"/>
                          </a:solidFill>
                          <a:effectLst/>
                          <a:latin typeface="+mj-lt"/>
                        </a:rPr>
                        <a:t>was an excellent individual piece of </a:t>
                      </a:r>
                      <a:r>
                        <a:rPr lang="en-US" sz="1800" b="0" i="0" u="none" strike="noStrike">
                          <a:solidFill>
                            <a:srgbClr val="000000"/>
                          </a:solidFill>
                          <a:effectLst/>
                          <a:latin typeface="+mj-lt"/>
                        </a:rPr>
                        <a:t>work.”)</a:t>
                      </a:r>
                      <a:r>
                        <a:rPr lang="en-US" sz="1800" b="0" i="0" u="none" strike="noStrike" dirty="0">
                          <a:solidFill>
                            <a:srgbClr val="000000"/>
                          </a:solidFill>
                          <a:effectLst/>
                          <a:latin typeface="+mj-lt"/>
                        </a:rPr>
                        <a:t>	</a:t>
                      </a:r>
                      <a:endParaRPr lang="en-US" sz="1400" b="0" i="0" u="none" strike="noStrike" dirty="0">
                        <a:solidFill>
                          <a:srgbClr val="000000"/>
                        </a:solidFill>
                        <a:effectLst/>
                        <a:latin typeface="+mj-l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FFFFFF"/>
                    </a:solidFill>
                  </a:tcPr>
                </a:tc>
                <a:tc>
                  <a:txBody>
                    <a:bodyPr/>
                    <a:lstStyle/>
                    <a:p>
                      <a:pPr algn="l" fontAlgn="b">
                        <a:lnSpc>
                          <a:spcPct val="100000"/>
                        </a:lnSpc>
                        <a:spcBef>
                          <a:spcPts val="1200"/>
                        </a:spcBef>
                      </a:pPr>
                      <a:r>
                        <a:rPr lang="en-US" sz="1800" b="1" i="0" u="none" strike="noStrike" dirty="0">
                          <a:solidFill>
                            <a:srgbClr val="333333"/>
                          </a:solidFill>
                          <a:effectLst/>
                          <a:latin typeface="+mj-lt"/>
                        </a:rPr>
                        <a:t>Disadvantage:</a:t>
                      </a:r>
                      <a:r>
                        <a:rPr lang="en-US" sz="1800" b="0" i="0" u="none" strike="noStrike" dirty="0">
                          <a:solidFill>
                            <a:srgbClr val="333333"/>
                          </a:solidFill>
                          <a:effectLst/>
                          <a:latin typeface="+mj-lt"/>
                        </a:rPr>
                        <a:t> self-praise is arrogant</a:t>
                      </a:r>
                    </a:p>
                    <a:p>
                      <a:pPr algn="l" fontAlgn="b">
                        <a:lnSpc>
                          <a:spcPct val="100000"/>
                        </a:lnSpc>
                        <a:spcBef>
                          <a:spcPts val="1200"/>
                        </a:spcBef>
                      </a:pPr>
                      <a:r>
                        <a:rPr lang="en-US" sz="1800" b="1" i="0" u="none" strike="noStrike" dirty="0">
                          <a:solidFill>
                            <a:srgbClr val="333333"/>
                          </a:solidFill>
                          <a:effectLst/>
                          <a:latin typeface="+mj-lt"/>
                        </a:rPr>
                        <a:t>Advantage:</a:t>
                      </a:r>
                      <a:r>
                        <a:rPr lang="en-US" sz="1800" b="0" i="0" u="none" strike="noStrike" dirty="0">
                          <a:solidFill>
                            <a:srgbClr val="333333"/>
                          </a:solidFill>
                          <a:effectLst/>
                          <a:latin typeface="+mj-lt"/>
                        </a:rPr>
                        <a:t> increases self-confidence</a:t>
                      </a:r>
                      <a:endParaRPr lang="en-US" sz="1600" b="0" i="0" u="none" strike="noStrike" dirty="0">
                        <a:solidFill>
                          <a:srgbClr val="333333"/>
                        </a:solidFill>
                        <a:effectLst/>
                        <a:latin typeface="+mj-l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1097280">
                <a:tc>
                  <a:txBody>
                    <a:bodyPr/>
                    <a:lstStyle/>
                    <a:p>
                      <a:pPr algn="l" fontAlgn="b"/>
                      <a:r>
                        <a:rPr lang="en-US" sz="1800" b="1" i="0" u="none" strike="noStrike" dirty="0">
                          <a:solidFill>
                            <a:srgbClr val="000000"/>
                          </a:solidFill>
                          <a:effectLst/>
                          <a:latin typeface="+mj-lt"/>
                        </a:rPr>
                        <a:t>Others/Situational Attribution </a:t>
                      </a:r>
                      <a:br>
                        <a:rPr lang="en-US" sz="1800" b="1" i="0" u="none" strike="noStrike" dirty="0">
                          <a:solidFill>
                            <a:srgbClr val="000000"/>
                          </a:solidFill>
                          <a:effectLst/>
                          <a:latin typeface="+mj-lt"/>
                        </a:rPr>
                      </a:br>
                      <a:r>
                        <a:rPr lang="en-US" sz="1800" b="0" i="0" u="none" strike="noStrike" dirty="0">
                          <a:solidFill>
                            <a:srgbClr val="000000"/>
                          </a:solidFill>
                          <a:effectLst/>
                          <a:latin typeface="+mj-lt"/>
                        </a:rPr>
                        <a:t>(e.g</a:t>
                      </a:r>
                      <a:r>
                        <a:rPr lang="en-US" sz="1800" b="0" i="0" u="none" strike="noStrike">
                          <a:solidFill>
                            <a:srgbClr val="000000"/>
                          </a:solidFill>
                          <a:effectLst/>
                          <a:latin typeface="+mj-lt"/>
                        </a:rPr>
                        <a:t>. “Anybody </a:t>
                      </a:r>
                      <a:r>
                        <a:rPr lang="en-US" sz="1800" b="0" i="0" u="none" strike="noStrike" dirty="0">
                          <a:solidFill>
                            <a:srgbClr val="000000"/>
                          </a:solidFill>
                          <a:effectLst/>
                          <a:latin typeface="+mj-lt"/>
                        </a:rPr>
                        <a:t>could have scored from </a:t>
                      </a:r>
                      <a:r>
                        <a:rPr lang="en-US" sz="1800" b="0" i="0" u="none" strike="noStrike">
                          <a:solidFill>
                            <a:srgbClr val="000000"/>
                          </a:solidFill>
                          <a:effectLst/>
                          <a:latin typeface="+mj-lt"/>
                        </a:rPr>
                        <a:t>there.”) </a:t>
                      </a:r>
                      <a:r>
                        <a:rPr lang="en-US" sz="1800" b="0" i="0" u="none" strike="noStrike" dirty="0">
                          <a:solidFill>
                            <a:srgbClr val="000000"/>
                          </a:solidFill>
                          <a:effectLst/>
                          <a:latin typeface="+mj-lt"/>
                        </a:rPr>
                        <a:t>	</a:t>
                      </a:r>
                      <a:endParaRPr lang="en-US" sz="1600" b="0" i="0" u="none" strike="noStrike" dirty="0">
                        <a:solidFill>
                          <a:srgbClr val="000000"/>
                        </a:solidFill>
                        <a:effectLst/>
                        <a:latin typeface="+mj-l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algn="l" fontAlgn="b">
                        <a:lnSpc>
                          <a:spcPct val="100000"/>
                        </a:lnSpc>
                        <a:spcBef>
                          <a:spcPts val="1200"/>
                        </a:spcBef>
                      </a:pPr>
                      <a:r>
                        <a:rPr lang="en-US" sz="1800" b="1" i="0" u="none" strike="noStrike" dirty="0">
                          <a:solidFill>
                            <a:srgbClr val="333333"/>
                          </a:solidFill>
                          <a:effectLst/>
                          <a:latin typeface="+mj-lt"/>
                        </a:rPr>
                        <a:t>Disadvantage:</a:t>
                      </a:r>
                      <a:r>
                        <a:rPr lang="en-US" sz="1800" b="0" i="0" u="none" strike="noStrike" dirty="0">
                          <a:solidFill>
                            <a:srgbClr val="333333"/>
                          </a:solidFill>
                          <a:effectLst/>
                          <a:latin typeface="+mj-lt"/>
                        </a:rPr>
                        <a:t> </a:t>
                      </a:r>
                      <a:r>
                        <a:rPr lang="en-US" sz="1800" b="0" i="0" u="none" strike="noStrike" dirty="0">
                          <a:solidFill>
                            <a:srgbClr val="004992"/>
                          </a:solidFill>
                          <a:effectLst/>
                          <a:latin typeface="+mj-lt"/>
                        </a:rPr>
                        <a:t>???</a:t>
                      </a:r>
                      <a:r>
                        <a:rPr lang="en-US" sz="1800" b="0" i="0" u="none" strike="noStrike" dirty="0">
                          <a:solidFill>
                            <a:srgbClr val="333333"/>
                          </a:solidFill>
                          <a:effectLst/>
                          <a:latin typeface="+mj-lt"/>
                        </a:rPr>
                        <a:t> </a:t>
                      </a:r>
                      <a:r>
                        <a:rPr lang="en-US" sz="1800" b="0" i="0" u="none" strike="noStrike" dirty="0">
                          <a:solidFill>
                            <a:srgbClr val="E3EFF8"/>
                          </a:solidFill>
                          <a:effectLst/>
                          <a:latin typeface="+mj-lt"/>
                        </a:rPr>
                        <a:t>self-confidence is decreased by playing down one’s achievements</a:t>
                      </a:r>
                    </a:p>
                    <a:p>
                      <a:pPr algn="l" fontAlgn="b">
                        <a:lnSpc>
                          <a:spcPct val="100000"/>
                        </a:lnSpc>
                        <a:spcBef>
                          <a:spcPts val="1200"/>
                        </a:spcBef>
                      </a:pPr>
                      <a:r>
                        <a:rPr lang="en-US" sz="1800" b="1" i="0" u="none" strike="noStrike" dirty="0">
                          <a:solidFill>
                            <a:srgbClr val="333333"/>
                          </a:solidFill>
                          <a:effectLst/>
                          <a:latin typeface="+mj-lt"/>
                        </a:rPr>
                        <a:t>Advantage:</a:t>
                      </a:r>
                      <a:r>
                        <a:rPr lang="en-US" sz="1800" b="0" i="0" u="none" strike="noStrike" dirty="0">
                          <a:solidFill>
                            <a:srgbClr val="333333"/>
                          </a:solidFill>
                          <a:effectLst/>
                          <a:latin typeface="+mj-lt"/>
                        </a:rPr>
                        <a:t> </a:t>
                      </a:r>
                      <a:r>
                        <a:rPr lang="en-US" sz="1800" b="0" i="0" u="none" strike="noStrike" dirty="0">
                          <a:solidFill>
                            <a:srgbClr val="004992"/>
                          </a:solidFill>
                          <a:effectLst/>
                          <a:latin typeface="+mj-lt"/>
                        </a:rPr>
                        <a:t>???</a:t>
                      </a:r>
                      <a:r>
                        <a:rPr lang="en-US" sz="1800" b="0" i="0" u="none" strike="noStrike" dirty="0">
                          <a:solidFill>
                            <a:srgbClr val="333333"/>
                          </a:solidFill>
                          <a:effectLst/>
                          <a:latin typeface="+mj-lt"/>
                        </a:rPr>
                        <a:t> </a:t>
                      </a:r>
                      <a:endParaRPr lang="en-US" sz="1600" b="0" i="0" u="none" strike="noStrike" dirty="0">
                        <a:solidFill>
                          <a:srgbClr val="E3EFF8"/>
                        </a:solidFill>
                        <a:effectLst/>
                        <a:latin typeface="+mj-l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2" name="Picture 21" descr="Jube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5" descr="Unbenannt-1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AutoShape 22"/>
          <p:cNvSpPr>
            <a:spLocks noChangeArrowheads="1"/>
          </p:cNvSpPr>
          <p:nvPr/>
        </p:nvSpPr>
        <p:spPr bwMode="auto">
          <a:xfrm>
            <a:off x="1626023" y="2312440"/>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en-US" sz="1800" spc="-5">
                <a:solidFill>
                  <a:srgbClr val="333333"/>
                </a:solidFill>
                <a:latin typeface="Calibri Light"/>
                <a:ea typeface="+mn-ea"/>
                <a:cs typeface="Verdana"/>
              </a:rPr>
              <a:t>Superb! Your goal won the game!</a:t>
            </a:r>
            <a:endParaRPr lang="en-US" sz="1800" dirty="0">
              <a:solidFill>
                <a:srgbClr val="333333"/>
              </a:solidFill>
              <a:latin typeface="Calibri Light"/>
              <a:ea typeface="+mn-ea"/>
              <a:cs typeface="Verdana"/>
            </a:endParaRPr>
          </a:p>
        </p:txBody>
      </p:sp>
      <p:pic>
        <p:nvPicPr>
          <p:cNvPr id="9" name="Picture 15">
            <a:extLst>
              <a:ext uri="{FF2B5EF4-FFF2-40B4-BE49-F238E27FC236}">
                <a16:creationId xmlns:a16="http://schemas.microsoft.com/office/drawing/2014/main" id="{737BF63D-BD61-4E84-A003-21196B636F9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80713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Effects of certain attributional styles on positive events!</a:t>
            </a:r>
          </a:p>
        </p:txBody>
      </p:sp>
      <p:sp>
        <p:nvSpPr>
          <p:cNvPr id="3" name="Footer Placeholder 2"/>
          <p:cNvSpPr>
            <a:spLocks noGrp="1"/>
          </p:cNvSpPr>
          <p:nvPr>
            <p:ph type="ftr" sz="quarter" idx="11"/>
          </p:nvPr>
        </p:nvSpPr>
        <p:spPr/>
        <p:txBody>
          <a:bodyPr/>
          <a:lstStyle/>
          <a:p>
            <a:r>
              <a:rPr lang="en-US"/>
              <a:t>Metacognitive Training 1 – Attribution Blaming and Taking Credit</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21</a:t>
            </a:fld>
            <a:endParaRPr lang="de-DE" dirty="0"/>
          </a:p>
        </p:txBody>
      </p:sp>
      <p:graphicFrame>
        <p:nvGraphicFramePr>
          <p:cNvPr id="11" name="Table 10"/>
          <p:cNvGraphicFramePr>
            <a:graphicFrameLocks noGrp="1"/>
          </p:cNvGraphicFramePr>
          <p:nvPr>
            <p:extLst>
              <p:ext uri="{D42A27DB-BD31-4B8C-83A1-F6EECF244321}">
                <p14:modId xmlns:p14="http://schemas.microsoft.com/office/powerpoint/2010/main" val="3279928810"/>
              </p:ext>
            </p:extLst>
          </p:nvPr>
        </p:nvGraphicFramePr>
        <p:xfrm>
          <a:off x="408955" y="4419600"/>
          <a:ext cx="11375136" cy="2194560"/>
        </p:xfrm>
        <a:graphic>
          <a:graphicData uri="http://schemas.openxmlformats.org/drawingml/2006/table">
            <a:tbl>
              <a:tblPr firstRow="1" bandRow="1">
                <a:tableStyleId>{21E4AEA4-8DFA-4A89-87EB-49C32662AFE0}</a:tableStyleId>
              </a:tblPr>
              <a:tblGrid>
                <a:gridCol w="5536232">
                  <a:extLst>
                    <a:ext uri="{9D8B030D-6E8A-4147-A177-3AD203B41FA5}">
                      <a16:colId xmlns:a16="http://schemas.microsoft.com/office/drawing/2014/main" val="20000"/>
                    </a:ext>
                  </a:extLst>
                </a:gridCol>
                <a:gridCol w="5838904">
                  <a:extLst>
                    <a:ext uri="{9D8B030D-6E8A-4147-A177-3AD203B41FA5}">
                      <a16:colId xmlns:a16="http://schemas.microsoft.com/office/drawing/2014/main" val="20001"/>
                    </a:ext>
                  </a:extLst>
                </a:gridCol>
              </a:tblGrid>
              <a:tr h="1097280">
                <a:tc>
                  <a:txBody>
                    <a:bodyPr/>
                    <a:lstStyle/>
                    <a:p>
                      <a:pPr algn="l" fontAlgn="b"/>
                      <a:r>
                        <a:rPr lang="en-US" sz="1800" b="1" i="0" u="none" strike="noStrike" dirty="0">
                          <a:solidFill>
                            <a:srgbClr val="000000"/>
                          </a:solidFill>
                          <a:effectLst/>
                          <a:latin typeface="+mj-lt"/>
                        </a:rPr>
                        <a:t>Self Attribution</a:t>
                      </a:r>
                    </a:p>
                    <a:p>
                      <a:pPr algn="l" fontAlgn="b"/>
                      <a:r>
                        <a:rPr lang="en-US" sz="1800" b="0" i="0" u="none" strike="noStrike" dirty="0">
                          <a:solidFill>
                            <a:srgbClr val="000000"/>
                          </a:solidFill>
                          <a:effectLst/>
                          <a:latin typeface="+mj-lt"/>
                        </a:rPr>
                        <a:t>(e.g</a:t>
                      </a:r>
                      <a:r>
                        <a:rPr lang="en-US" sz="1800" b="0" i="0" u="none" strike="noStrike">
                          <a:solidFill>
                            <a:srgbClr val="000000"/>
                          </a:solidFill>
                          <a:effectLst/>
                          <a:latin typeface="+mj-lt"/>
                        </a:rPr>
                        <a:t>. “This </a:t>
                      </a:r>
                      <a:r>
                        <a:rPr lang="en-US" sz="1800" b="0" i="0" u="none" strike="noStrike" dirty="0">
                          <a:solidFill>
                            <a:srgbClr val="000000"/>
                          </a:solidFill>
                          <a:effectLst/>
                          <a:latin typeface="+mj-lt"/>
                        </a:rPr>
                        <a:t>was an excellent individual piece of </a:t>
                      </a:r>
                      <a:r>
                        <a:rPr lang="en-US" sz="1800" b="0" i="0" u="none" strike="noStrike">
                          <a:solidFill>
                            <a:srgbClr val="000000"/>
                          </a:solidFill>
                          <a:effectLst/>
                          <a:latin typeface="+mj-lt"/>
                        </a:rPr>
                        <a:t>work.”)</a:t>
                      </a:r>
                      <a:r>
                        <a:rPr lang="en-US" sz="1800" b="0" i="0" u="none" strike="noStrike" dirty="0">
                          <a:solidFill>
                            <a:srgbClr val="000000"/>
                          </a:solidFill>
                          <a:effectLst/>
                          <a:latin typeface="+mj-lt"/>
                        </a:rPr>
                        <a:t>	</a:t>
                      </a:r>
                      <a:endParaRPr lang="en-US" sz="1400" b="0" i="0" u="none" strike="noStrike" dirty="0">
                        <a:solidFill>
                          <a:srgbClr val="000000"/>
                        </a:solidFill>
                        <a:effectLst/>
                        <a:latin typeface="+mj-l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algn="l" fontAlgn="b">
                        <a:lnSpc>
                          <a:spcPct val="100000"/>
                        </a:lnSpc>
                        <a:spcBef>
                          <a:spcPts val="1200"/>
                        </a:spcBef>
                      </a:pPr>
                      <a:r>
                        <a:rPr lang="en-US" sz="1800" b="1" i="0" u="none" strike="noStrike" dirty="0">
                          <a:solidFill>
                            <a:srgbClr val="333333"/>
                          </a:solidFill>
                          <a:effectLst/>
                          <a:latin typeface="+mj-lt"/>
                        </a:rPr>
                        <a:t>Disadvantage:</a:t>
                      </a:r>
                      <a:r>
                        <a:rPr lang="en-US" sz="1800" b="0" i="0" u="none" strike="noStrike" dirty="0">
                          <a:solidFill>
                            <a:srgbClr val="333333"/>
                          </a:solidFill>
                          <a:effectLst/>
                          <a:latin typeface="+mj-lt"/>
                        </a:rPr>
                        <a:t> self-praise is arrogant</a:t>
                      </a:r>
                    </a:p>
                    <a:p>
                      <a:pPr algn="l" fontAlgn="b">
                        <a:lnSpc>
                          <a:spcPct val="100000"/>
                        </a:lnSpc>
                        <a:spcBef>
                          <a:spcPts val="1200"/>
                        </a:spcBef>
                      </a:pPr>
                      <a:r>
                        <a:rPr lang="en-US" sz="1800" b="1" i="0" u="none" strike="noStrike" dirty="0">
                          <a:solidFill>
                            <a:srgbClr val="333333"/>
                          </a:solidFill>
                          <a:effectLst/>
                          <a:latin typeface="+mj-lt"/>
                        </a:rPr>
                        <a:t>Advantage:</a:t>
                      </a:r>
                      <a:r>
                        <a:rPr lang="en-US" sz="1800" b="0" i="0" u="none" strike="noStrike" dirty="0">
                          <a:solidFill>
                            <a:srgbClr val="333333"/>
                          </a:solidFill>
                          <a:effectLst/>
                          <a:latin typeface="+mj-lt"/>
                        </a:rPr>
                        <a:t> increases self-confidence</a:t>
                      </a:r>
                      <a:endParaRPr lang="en-US" sz="1600" b="0" i="0" u="none" strike="noStrike" dirty="0">
                        <a:solidFill>
                          <a:srgbClr val="333333"/>
                        </a:solidFill>
                        <a:effectLst/>
                        <a:latin typeface="+mj-l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algn="l" fontAlgn="b"/>
                      <a:r>
                        <a:rPr lang="en-US" sz="1800" b="1" i="0" u="none" strike="noStrike" dirty="0">
                          <a:solidFill>
                            <a:srgbClr val="000000"/>
                          </a:solidFill>
                          <a:effectLst/>
                          <a:latin typeface="+mj-lt"/>
                        </a:rPr>
                        <a:t>Others/Situational Attribution </a:t>
                      </a:r>
                      <a:br>
                        <a:rPr lang="en-US" sz="1800" b="0" i="0" u="none" strike="noStrike" dirty="0">
                          <a:solidFill>
                            <a:srgbClr val="000000"/>
                          </a:solidFill>
                          <a:effectLst/>
                          <a:latin typeface="+mj-lt"/>
                        </a:rPr>
                      </a:br>
                      <a:r>
                        <a:rPr lang="en-US" sz="1800" b="0" i="0" u="none" strike="noStrike" dirty="0">
                          <a:solidFill>
                            <a:srgbClr val="000000"/>
                          </a:solidFill>
                          <a:effectLst/>
                          <a:latin typeface="+mj-lt"/>
                        </a:rPr>
                        <a:t>(e.g</a:t>
                      </a:r>
                      <a:r>
                        <a:rPr lang="en-US" sz="1800" b="0" i="0" u="none" strike="noStrike">
                          <a:solidFill>
                            <a:srgbClr val="000000"/>
                          </a:solidFill>
                          <a:effectLst/>
                          <a:latin typeface="+mj-lt"/>
                        </a:rPr>
                        <a:t>. “Anybody </a:t>
                      </a:r>
                      <a:r>
                        <a:rPr lang="en-US" sz="1800" b="0" i="0" u="none" strike="noStrike" dirty="0">
                          <a:solidFill>
                            <a:srgbClr val="000000"/>
                          </a:solidFill>
                          <a:effectLst/>
                          <a:latin typeface="+mj-lt"/>
                        </a:rPr>
                        <a:t>could have scored from </a:t>
                      </a:r>
                      <a:r>
                        <a:rPr lang="en-US" sz="1800" b="0" i="0" u="none" strike="noStrike">
                          <a:solidFill>
                            <a:srgbClr val="000000"/>
                          </a:solidFill>
                          <a:effectLst/>
                          <a:latin typeface="+mj-lt"/>
                        </a:rPr>
                        <a:t>there.”) </a:t>
                      </a:r>
                      <a:r>
                        <a:rPr lang="en-US" sz="1800" b="0" i="0" u="none" strike="noStrike" dirty="0">
                          <a:solidFill>
                            <a:srgbClr val="000000"/>
                          </a:solidFill>
                          <a:effectLst/>
                          <a:latin typeface="+mj-lt"/>
                        </a:rPr>
                        <a:t>	</a:t>
                      </a:r>
                      <a:endParaRPr lang="en-US" sz="1600" b="0" i="0" u="none" strike="noStrike" dirty="0">
                        <a:solidFill>
                          <a:srgbClr val="000000"/>
                        </a:solidFill>
                        <a:effectLst/>
                        <a:latin typeface="+mj-l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algn="l" fontAlgn="b">
                        <a:lnSpc>
                          <a:spcPct val="100000"/>
                        </a:lnSpc>
                        <a:spcBef>
                          <a:spcPts val="1200"/>
                        </a:spcBef>
                      </a:pPr>
                      <a:r>
                        <a:rPr lang="en-US" sz="1800" b="1" i="0" u="none" strike="noStrike" dirty="0">
                          <a:solidFill>
                            <a:srgbClr val="333333"/>
                          </a:solidFill>
                          <a:effectLst/>
                          <a:latin typeface="+mj-lt"/>
                        </a:rPr>
                        <a:t>Disadvantage:</a:t>
                      </a:r>
                      <a:r>
                        <a:rPr lang="en-US" sz="1800" b="0" i="0" u="none" strike="noStrike" dirty="0">
                          <a:solidFill>
                            <a:srgbClr val="333333"/>
                          </a:solidFill>
                          <a:effectLst/>
                          <a:latin typeface="+mj-lt"/>
                        </a:rPr>
                        <a:t> self-confidence is decreased by playing down one’s achievements</a:t>
                      </a:r>
                    </a:p>
                    <a:p>
                      <a:pPr algn="l" fontAlgn="b">
                        <a:lnSpc>
                          <a:spcPct val="100000"/>
                        </a:lnSpc>
                        <a:spcBef>
                          <a:spcPts val="1200"/>
                        </a:spcBef>
                      </a:pPr>
                      <a:r>
                        <a:rPr lang="en-US" sz="1800" b="1" i="0" u="none" strike="noStrike" dirty="0">
                          <a:solidFill>
                            <a:srgbClr val="333333"/>
                          </a:solidFill>
                          <a:effectLst/>
                          <a:latin typeface="+mj-lt"/>
                        </a:rPr>
                        <a:t>Advantage:</a:t>
                      </a:r>
                      <a:r>
                        <a:rPr lang="en-US" sz="1800" b="0" i="0" u="none" strike="noStrike" dirty="0">
                          <a:solidFill>
                            <a:srgbClr val="333333"/>
                          </a:solidFill>
                          <a:effectLst/>
                          <a:latin typeface="+mj-lt"/>
                        </a:rPr>
                        <a:t> You are deemed to be modest, and a team player</a:t>
                      </a:r>
                      <a:endParaRPr lang="en-US" sz="1600" b="0" i="0" u="none" strike="noStrike" dirty="0">
                        <a:solidFill>
                          <a:srgbClr val="333333"/>
                        </a:solidFill>
                        <a:effectLst/>
                        <a:latin typeface="+mj-l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2" name="Picture 21" descr="Jube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5" descr="Unbenannt-1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AutoShape 22"/>
          <p:cNvSpPr>
            <a:spLocks noChangeArrowheads="1"/>
          </p:cNvSpPr>
          <p:nvPr/>
        </p:nvSpPr>
        <p:spPr bwMode="auto">
          <a:xfrm>
            <a:off x="1626023" y="2312440"/>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en-US" sz="1800" spc="-5">
                <a:solidFill>
                  <a:srgbClr val="333333"/>
                </a:solidFill>
                <a:latin typeface="Calibri Light"/>
                <a:ea typeface="+mn-ea"/>
                <a:cs typeface="Verdana"/>
              </a:rPr>
              <a:t>Superb! Your goal won the game!</a:t>
            </a:r>
            <a:endParaRPr lang="en-US" sz="1800" dirty="0">
              <a:solidFill>
                <a:srgbClr val="333333"/>
              </a:solidFill>
              <a:latin typeface="Calibri Light"/>
              <a:ea typeface="+mn-ea"/>
              <a:cs typeface="Verdana"/>
            </a:endParaRPr>
          </a:p>
        </p:txBody>
      </p:sp>
      <p:pic>
        <p:nvPicPr>
          <p:cNvPr id="9" name="Picture 15">
            <a:extLst>
              <a:ext uri="{FF2B5EF4-FFF2-40B4-BE49-F238E27FC236}">
                <a16:creationId xmlns:a16="http://schemas.microsoft.com/office/drawing/2014/main" id="{3CC373CA-BA8F-4366-BA32-F05CFE976B3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89856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Effects of certain attributional styles on positive events!</a:t>
            </a:r>
          </a:p>
        </p:txBody>
      </p:sp>
      <p:sp>
        <p:nvSpPr>
          <p:cNvPr id="3" name="Footer Placeholder 2"/>
          <p:cNvSpPr>
            <a:spLocks noGrp="1"/>
          </p:cNvSpPr>
          <p:nvPr>
            <p:ph type="ftr" sz="quarter" idx="11"/>
          </p:nvPr>
        </p:nvSpPr>
        <p:spPr/>
        <p:txBody>
          <a:bodyPr/>
          <a:lstStyle/>
          <a:p>
            <a:r>
              <a:rPr lang="en-US"/>
              <a:t>Metacognitive Training 1 – Attribution Blaming and Taking Credit</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22</a:t>
            </a:fld>
            <a:endParaRPr lang="de-DE" dirty="0"/>
          </a:p>
        </p:txBody>
      </p:sp>
      <p:graphicFrame>
        <p:nvGraphicFramePr>
          <p:cNvPr id="11" name="Group 2"/>
          <p:cNvGraphicFramePr>
            <a:graphicFrameLocks noGrp="1"/>
          </p:cNvGraphicFramePr>
          <p:nvPr>
            <p:extLst>
              <p:ext uri="{D42A27DB-BD31-4B8C-83A1-F6EECF244321}">
                <p14:modId xmlns:p14="http://schemas.microsoft.com/office/powerpoint/2010/main" val="275997773"/>
              </p:ext>
            </p:extLst>
          </p:nvPr>
        </p:nvGraphicFramePr>
        <p:xfrm>
          <a:off x="408955" y="4416552"/>
          <a:ext cx="11375136" cy="207264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000000"/>
                          </a:solidFill>
                          <a:effectLst/>
                          <a:latin typeface="Calibri Light"/>
                          <a:cs typeface="Times New Roman" pitchFamily="18" charset="0"/>
                        </a:rPr>
                        <a:t>More balanced responses (i.e. combining influences from self, others, and situation; offer different explanations):</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18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18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21" descr="Jube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descr="Unbenannt-1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AutoShape 22"/>
          <p:cNvSpPr>
            <a:spLocks noChangeArrowheads="1"/>
          </p:cNvSpPr>
          <p:nvPr/>
        </p:nvSpPr>
        <p:spPr bwMode="auto">
          <a:xfrm>
            <a:off x="1626023" y="2312440"/>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en-US" sz="1800" spc="-5">
                <a:solidFill>
                  <a:srgbClr val="333333"/>
                </a:solidFill>
                <a:latin typeface="Calibri Light"/>
                <a:ea typeface="+mn-ea"/>
                <a:cs typeface="Verdana"/>
              </a:rPr>
              <a:t>Superb! Your goal won the game!</a:t>
            </a:r>
            <a:endParaRPr lang="en-US" sz="1800" dirty="0">
              <a:solidFill>
                <a:srgbClr val="333333"/>
              </a:solidFill>
              <a:latin typeface="Calibri Light"/>
              <a:ea typeface="+mn-ea"/>
              <a:cs typeface="Verdana"/>
            </a:endParaRPr>
          </a:p>
        </p:txBody>
      </p:sp>
      <p:pic>
        <p:nvPicPr>
          <p:cNvPr id="9" name="Picture 15">
            <a:extLst>
              <a:ext uri="{FF2B5EF4-FFF2-40B4-BE49-F238E27FC236}">
                <a16:creationId xmlns:a16="http://schemas.microsoft.com/office/drawing/2014/main" id="{0FCB0B00-8E59-4A0C-8DBD-8FE2ED316BA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Effects of certain attributional styles on positive events!</a:t>
            </a:r>
          </a:p>
        </p:txBody>
      </p:sp>
      <p:sp>
        <p:nvSpPr>
          <p:cNvPr id="3" name="Footer Placeholder 2"/>
          <p:cNvSpPr>
            <a:spLocks noGrp="1"/>
          </p:cNvSpPr>
          <p:nvPr>
            <p:ph type="ftr" sz="quarter" idx="11"/>
          </p:nvPr>
        </p:nvSpPr>
        <p:spPr/>
        <p:txBody>
          <a:bodyPr/>
          <a:lstStyle/>
          <a:p>
            <a:r>
              <a:rPr lang="en-US"/>
              <a:t>Metacognitive Training 1 – Attribution Blaming and Taking Credit</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23</a:t>
            </a:fld>
            <a:endParaRPr lang="de-DE" dirty="0"/>
          </a:p>
        </p:txBody>
      </p:sp>
      <p:graphicFrame>
        <p:nvGraphicFramePr>
          <p:cNvPr id="11" name="Group 2"/>
          <p:cNvGraphicFramePr>
            <a:graphicFrameLocks noGrp="1"/>
          </p:cNvGraphicFramePr>
          <p:nvPr>
            <p:extLst>
              <p:ext uri="{D42A27DB-BD31-4B8C-83A1-F6EECF244321}">
                <p14:modId xmlns:p14="http://schemas.microsoft.com/office/powerpoint/2010/main" val="3298585457"/>
              </p:ext>
            </p:extLst>
          </p:nvPr>
        </p:nvGraphicFramePr>
        <p:xfrm>
          <a:off x="408955" y="4416552"/>
          <a:ext cx="11375136" cy="207264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000000"/>
                          </a:solidFill>
                          <a:effectLst/>
                          <a:latin typeface="Calibri Light"/>
                          <a:cs typeface="Times New Roman" pitchFamily="18" charset="0"/>
                        </a:rPr>
                        <a:t>More balanced responses (i.e. combining influences from self, others, and situation; offer different explanations):</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a:ln>
                            <a:noFill/>
                          </a:ln>
                          <a:solidFill>
                            <a:schemeClr val="tx1"/>
                          </a:solidFill>
                          <a:effectLst/>
                          <a:latin typeface="Calibri Light"/>
                          <a:cs typeface="Times New Roman" pitchFamily="18" charset="0"/>
                        </a:rPr>
                        <a:t>“I’m </a:t>
                      </a:r>
                      <a:r>
                        <a:rPr kumimoji="0" lang="en-US" sz="1800" b="0" i="0" u="none" strike="noStrike" cap="none" normalizeH="0" baseline="0" dirty="0">
                          <a:ln>
                            <a:noFill/>
                          </a:ln>
                          <a:solidFill>
                            <a:schemeClr val="tx1"/>
                          </a:solidFill>
                          <a:effectLst/>
                          <a:latin typeface="Calibri Light"/>
                          <a:cs typeface="Times New Roman" pitchFamily="18" charset="0"/>
                        </a:rPr>
                        <a:t>very proud, but Steve’s contribution was awesome, </a:t>
                      </a:r>
                      <a:r>
                        <a:rPr kumimoji="0" lang="en-US" sz="1800" b="0" i="0" u="none" strike="noStrike" cap="none" normalizeH="0" baseline="0">
                          <a:ln>
                            <a:noFill/>
                          </a:ln>
                          <a:solidFill>
                            <a:schemeClr val="tx1"/>
                          </a:solidFill>
                          <a:effectLst/>
                          <a:latin typeface="Calibri Light"/>
                          <a:cs typeface="Times New Roman" pitchFamily="18" charset="0"/>
                        </a:rPr>
                        <a:t>too.”</a:t>
                      </a:r>
                      <a:endParaRPr kumimoji="0" lang="en-US" sz="1800" b="0" i="0" u="none" strike="noStrike" cap="none" normalizeH="0" baseline="0" dirty="0">
                        <a:ln>
                          <a:noFill/>
                        </a:ln>
                        <a:solidFill>
                          <a:schemeClr val="tx1"/>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a:ln>
                            <a:noFill/>
                          </a:ln>
                          <a:solidFill>
                            <a:schemeClr val="tx1"/>
                          </a:solidFill>
                          <a:effectLst/>
                          <a:latin typeface="Calibri Light"/>
                          <a:cs typeface="Times New Roman" pitchFamily="18" charset="0"/>
                        </a:rPr>
                        <a:t>“That’s </a:t>
                      </a:r>
                      <a:r>
                        <a:rPr kumimoji="0" lang="en-US" sz="1800" b="0" i="0" u="none" strike="noStrike" cap="none" normalizeH="0" baseline="0" dirty="0">
                          <a:ln>
                            <a:noFill/>
                          </a:ln>
                          <a:solidFill>
                            <a:schemeClr val="tx1"/>
                          </a:solidFill>
                          <a:effectLst/>
                          <a:latin typeface="Calibri Light"/>
                          <a:cs typeface="Times New Roman" pitchFamily="18" charset="0"/>
                        </a:rPr>
                        <a:t>my job, but it was hard to score from that </a:t>
                      </a:r>
                      <a:r>
                        <a:rPr kumimoji="0" lang="en-US" sz="1800" b="0" i="0" u="none" strike="noStrike" cap="none" normalizeH="0" baseline="0">
                          <a:ln>
                            <a:noFill/>
                          </a:ln>
                          <a:solidFill>
                            <a:schemeClr val="tx1"/>
                          </a:solidFill>
                          <a:effectLst/>
                          <a:latin typeface="Calibri Light"/>
                          <a:cs typeface="Times New Roman" pitchFamily="18" charset="0"/>
                        </a:rPr>
                        <a:t>angle.”</a:t>
                      </a:r>
                      <a:endParaRPr kumimoji="0" lang="en-US" sz="1800" b="0" i="0" u="none" strike="noStrike" cap="none" normalizeH="0" baseline="0" dirty="0">
                        <a:ln>
                          <a:noFill/>
                        </a:ln>
                        <a:solidFill>
                          <a:schemeClr val="tx1"/>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a:ln>
                            <a:noFill/>
                          </a:ln>
                          <a:solidFill>
                            <a:schemeClr val="tx1"/>
                          </a:solidFill>
                          <a:effectLst/>
                          <a:latin typeface="Calibri Light"/>
                          <a:cs typeface="Times New Roman" pitchFamily="18" charset="0"/>
                        </a:rPr>
                        <a:t>“Thanks </a:t>
                      </a:r>
                      <a:r>
                        <a:rPr kumimoji="0" lang="en-US" sz="1800" b="0" i="0" u="none" strike="noStrike" cap="none" normalizeH="0" baseline="0" dirty="0">
                          <a:ln>
                            <a:noFill/>
                          </a:ln>
                          <a:solidFill>
                            <a:schemeClr val="tx1"/>
                          </a:solidFill>
                          <a:effectLst/>
                          <a:latin typeface="Calibri Light"/>
                          <a:cs typeface="Times New Roman" pitchFamily="18" charset="0"/>
                        </a:rPr>
                        <a:t>a lot. It’s going very well at the </a:t>
                      </a:r>
                      <a:r>
                        <a:rPr kumimoji="0" lang="en-US" sz="1800" b="0" i="0" u="none" strike="noStrike" cap="none" normalizeH="0" baseline="0">
                          <a:ln>
                            <a:noFill/>
                          </a:ln>
                          <a:solidFill>
                            <a:schemeClr val="tx1"/>
                          </a:solidFill>
                          <a:effectLst/>
                          <a:latin typeface="Calibri Light"/>
                          <a:cs typeface="Times New Roman" pitchFamily="18" charset="0"/>
                        </a:rPr>
                        <a:t>moment.”</a:t>
                      </a:r>
                      <a:endParaRPr kumimoji="0" lang="en-US" sz="1800" b="0" i="0" u="none" strike="noStrike" cap="none" normalizeH="0" baseline="0" dirty="0">
                        <a:ln>
                          <a:noFill/>
                        </a:ln>
                        <a:solidFill>
                          <a:schemeClr val="tx1"/>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21" descr="Jube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5" descr="Unbenannt-1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AutoShape 22"/>
          <p:cNvSpPr>
            <a:spLocks noChangeArrowheads="1"/>
          </p:cNvSpPr>
          <p:nvPr/>
        </p:nvSpPr>
        <p:spPr bwMode="auto">
          <a:xfrm>
            <a:off x="1626023" y="2312440"/>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en-US" sz="1800" spc="-5">
                <a:solidFill>
                  <a:srgbClr val="333333"/>
                </a:solidFill>
                <a:latin typeface="Calibri Light"/>
                <a:ea typeface="+mn-ea"/>
                <a:cs typeface="Verdana"/>
              </a:rPr>
              <a:t>Superb! Your goal won the game!</a:t>
            </a:r>
            <a:endParaRPr lang="en-US" sz="1800" dirty="0">
              <a:solidFill>
                <a:srgbClr val="333333"/>
              </a:solidFill>
              <a:latin typeface="Calibri Light"/>
              <a:ea typeface="+mn-ea"/>
              <a:cs typeface="Verdana"/>
            </a:endParaRPr>
          </a:p>
        </p:txBody>
      </p:sp>
      <p:pic>
        <p:nvPicPr>
          <p:cNvPr id="9" name="Picture 15">
            <a:extLst>
              <a:ext uri="{FF2B5EF4-FFF2-40B4-BE49-F238E27FC236}">
                <a16:creationId xmlns:a16="http://schemas.microsoft.com/office/drawing/2014/main" id="{EC78E51F-B468-425D-A30E-5050F649617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Why are we doing this?</a:t>
            </a:r>
            <a:endParaRPr lang="de-DE" altLang="de-DE" sz="3600">
              <a:latin typeface="Calibri Light"/>
            </a:endParaRPr>
          </a:p>
        </p:txBody>
      </p:sp>
      <p:sp>
        <p:nvSpPr>
          <p:cNvPr id="4" name="Content Placeholder 3"/>
          <p:cNvSpPr>
            <a:spLocks noGrp="1"/>
          </p:cNvSpPr>
          <p:nvPr>
            <p:ph idx="1"/>
          </p:nvPr>
        </p:nvSpPr>
        <p:spPr/>
        <p:txBody>
          <a:bodyPr/>
          <a:lstStyle/>
          <a:p>
            <a:pPr lvl="0" defTabSz="914400" fontAlgn="base"/>
            <a:r>
              <a:rPr lang="en-US" altLang="de-DE" sz="2400" dirty="0">
                <a:solidFill>
                  <a:srgbClr val="333333"/>
                </a:solidFill>
                <a:latin typeface="Calibri Light"/>
                <a:cs typeface="Times New Roman" panose="02020603050405020304" pitchFamily="18" charset="0"/>
              </a:rPr>
              <a:t>Studies show that many people with </a:t>
            </a:r>
            <a:r>
              <a:rPr lang="en-US" altLang="de-DE" sz="2400" b="1" dirty="0">
                <a:solidFill>
                  <a:srgbClr val="333333"/>
                </a:solidFill>
                <a:latin typeface="Calibri Light"/>
                <a:cs typeface="Times New Roman" panose="02020603050405020304" pitchFamily="18" charset="0"/>
              </a:rPr>
              <a:t>depression</a:t>
            </a:r>
            <a:r>
              <a:rPr lang="en-US" altLang="de-DE" sz="2400" dirty="0">
                <a:solidFill>
                  <a:srgbClr val="333333"/>
                </a:solidFill>
                <a:latin typeface="Calibri Light"/>
                <a:cs typeface="Times New Roman" panose="02020603050405020304" pitchFamily="18" charset="0"/>
              </a:rPr>
              <a:t> (but not all!):</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tend to blame themselves for their failures</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tend to give others or the circumstances credit for their successes</a:t>
            </a:r>
          </a:p>
          <a:p>
            <a:pPr lvl="0" algn="ctr" defTabSz="914400" fontAlgn="base"/>
            <a:r>
              <a:rPr lang="en-US" altLang="de-DE" sz="2400" b="1" dirty="0">
                <a:solidFill>
                  <a:srgbClr val="004992"/>
                </a:solidFill>
                <a:latin typeface="Calibri Light"/>
                <a:cs typeface="Times New Roman" panose="02020603050405020304" pitchFamily="18" charset="0"/>
              </a:rPr>
              <a:t>This can lead to low self-esteem!</a:t>
            </a:r>
            <a:endParaRPr lang="en-US" sz="2400" dirty="0">
              <a:latin typeface="Calibri Light"/>
            </a:endParaRP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24</a:t>
            </a:fld>
            <a:endParaRPr lang="de-DE"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Why are we doing this?</a:t>
            </a:r>
            <a:endParaRPr lang="de-DE" altLang="de-DE" sz="3600">
              <a:latin typeface="Calibri Light"/>
            </a:endParaRPr>
          </a:p>
        </p:txBody>
      </p:sp>
      <p:sp>
        <p:nvSpPr>
          <p:cNvPr id="4" name="Content Placeholder 3"/>
          <p:cNvSpPr>
            <a:spLocks noGrp="1"/>
          </p:cNvSpPr>
          <p:nvPr>
            <p:ph idx="1"/>
          </p:nvPr>
        </p:nvSpPr>
        <p:spPr/>
        <p:txBody>
          <a:bodyPr/>
          <a:lstStyle/>
          <a:p>
            <a:pPr lvl="0" defTabSz="914400" fontAlgn="base"/>
            <a:r>
              <a:rPr lang="en-US" altLang="de-DE" sz="2400" dirty="0">
                <a:solidFill>
                  <a:srgbClr val="333333"/>
                </a:solidFill>
                <a:latin typeface="Calibri Light"/>
                <a:cs typeface="Times New Roman" panose="02020603050405020304" pitchFamily="18" charset="0"/>
              </a:rPr>
              <a:t>Studies show that many people with </a:t>
            </a:r>
            <a:r>
              <a:rPr lang="en-US" altLang="de-DE" sz="2400" b="1" dirty="0">
                <a:solidFill>
                  <a:srgbClr val="333333"/>
                </a:solidFill>
                <a:latin typeface="Calibri Light"/>
                <a:cs typeface="Times New Roman" panose="02020603050405020304" pitchFamily="18" charset="0"/>
              </a:rPr>
              <a:t>delusions </a:t>
            </a:r>
            <a:r>
              <a:rPr lang="en-US" altLang="de-DE" sz="2400" dirty="0">
                <a:solidFill>
                  <a:srgbClr val="333333"/>
                </a:solidFill>
                <a:latin typeface="Calibri Light"/>
                <a:cs typeface="Times New Roman" panose="02020603050405020304" pitchFamily="18" charset="0"/>
              </a:rPr>
              <a:t>(but not all!):</a:t>
            </a: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tend to blame other people for negative events and failures</a:t>
            </a: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tend to think that all events are beyond their own control</a:t>
            </a:r>
          </a:p>
          <a:p>
            <a:pPr lvl="0" algn="ctr" defTabSz="914400" fontAlgn="base"/>
            <a:r>
              <a:rPr lang="de-DE" altLang="de-DE" sz="2400" b="1" dirty="0">
                <a:solidFill>
                  <a:srgbClr val="004992"/>
                </a:solidFill>
                <a:latin typeface="Calibri Light"/>
                <a:cs typeface="Times New Roman" panose="02020603050405020304" pitchFamily="18" charset="0"/>
              </a:rPr>
              <a:t>T</a:t>
            </a:r>
            <a:r>
              <a:rPr lang="en-US" altLang="de-DE" sz="2400" b="1" dirty="0">
                <a:solidFill>
                  <a:srgbClr val="004992"/>
                </a:solidFill>
                <a:latin typeface="Calibri Light"/>
                <a:cs typeface="Times New Roman" panose="02020603050405020304" pitchFamily="18" charset="0"/>
              </a:rPr>
              <a:t>he </a:t>
            </a:r>
            <a:r>
              <a:rPr lang="de-DE" altLang="de-DE" sz="2400" b="1" dirty="0">
                <a:solidFill>
                  <a:srgbClr val="004992"/>
                </a:solidFill>
                <a:latin typeface="Calibri Light"/>
                <a:cs typeface="Times New Roman" panose="02020603050405020304" pitchFamily="18" charset="0"/>
              </a:rPr>
              <a:t>first attributional style in particular may lead to interpersonal problems</a:t>
            </a:r>
            <a:r>
              <a:rPr lang="en-US" altLang="de-DE" sz="2400" b="1" dirty="0">
                <a:solidFill>
                  <a:srgbClr val="004992"/>
                </a:solidFill>
                <a:latin typeface="Calibri Light"/>
                <a:cs typeface="Times New Roman" panose="02020603050405020304" pitchFamily="18" charset="0"/>
              </a:rPr>
              <a:t>!</a:t>
            </a:r>
            <a:endParaRPr lang="en-US" sz="2400" dirty="0">
              <a:latin typeface="Calibri Light"/>
            </a:endParaRP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25</a:t>
            </a:fld>
            <a:endParaRPr lang="de-DE"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21" name="Rectangle 1059"/>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How one-sided attributions promote misinterpretations during psychosis – examples</a:t>
            </a:r>
            <a:endParaRPr lang="de-DE" altLang="de-DE" sz="3600" dirty="0">
              <a:latin typeface="Calibri Light"/>
            </a:endParaRP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26</a:t>
            </a:fld>
            <a:endParaRPr lang="de-DE" dirty="0"/>
          </a:p>
        </p:txBody>
      </p:sp>
      <p:sp>
        <p:nvSpPr>
          <p:cNvPr id="55322" name="Rechteck 1"/>
          <p:cNvSpPr>
            <a:spLocks noChangeArrowheads="1"/>
          </p:cNvSpPr>
          <p:nvPr/>
        </p:nvSpPr>
        <p:spPr bwMode="auto">
          <a:xfrm>
            <a:off x="408954" y="5877272"/>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2000" dirty="0">
                <a:solidFill>
                  <a:srgbClr val="004992"/>
                </a:solidFill>
                <a:latin typeface="Calibri Light"/>
              </a:rPr>
              <a:t>Can anyone contribute a short personal experience? </a:t>
            </a:r>
            <a:endParaRPr lang="de-DE" altLang="de-DE" sz="2000" dirty="0">
              <a:solidFill>
                <a:srgbClr val="004992"/>
              </a:solidFill>
              <a:latin typeface="Calibri Light"/>
            </a:endParaRPr>
          </a:p>
        </p:txBody>
      </p:sp>
      <p:graphicFrame>
        <p:nvGraphicFramePr>
          <p:cNvPr id="7" name="Table 6"/>
          <p:cNvGraphicFramePr>
            <a:graphicFrameLocks noGrp="1"/>
          </p:cNvGraphicFramePr>
          <p:nvPr>
            <p:extLst>
              <p:ext uri="{D42A27DB-BD31-4B8C-83A1-F6EECF244321}">
                <p14:modId xmlns:p14="http://schemas.microsoft.com/office/powerpoint/2010/main" val="1400138350"/>
              </p:ext>
            </p:extLst>
          </p:nvPr>
        </p:nvGraphicFramePr>
        <p:xfrm>
          <a:off x="408955" y="2420888"/>
          <a:ext cx="11376000" cy="3200382"/>
        </p:xfrm>
        <a:graphic>
          <a:graphicData uri="http://schemas.openxmlformats.org/drawingml/2006/table">
            <a:tbl>
              <a:tblPr firstRow="1" bandRow="1">
                <a:tableStyleId>{21E4AEA4-8DFA-4A89-87EB-49C32662AFE0}</a:tableStyleId>
              </a:tblPr>
              <a:tblGrid>
                <a:gridCol w="2740494">
                  <a:extLst>
                    <a:ext uri="{9D8B030D-6E8A-4147-A177-3AD203B41FA5}">
                      <a16:colId xmlns:a16="http://schemas.microsoft.com/office/drawing/2014/main" val="20000"/>
                    </a:ext>
                  </a:extLst>
                </a:gridCol>
                <a:gridCol w="4317753">
                  <a:extLst>
                    <a:ext uri="{9D8B030D-6E8A-4147-A177-3AD203B41FA5}">
                      <a16:colId xmlns:a16="http://schemas.microsoft.com/office/drawing/2014/main" val="20001"/>
                    </a:ext>
                  </a:extLst>
                </a:gridCol>
                <a:gridCol w="4317753">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000000"/>
                          </a:solidFill>
                          <a:effectLst/>
                          <a:latin typeface="Calibri Light"/>
                          <a:cs typeface="Times New Roman" pitchFamily="18" charset="0"/>
                        </a:rPr>
                        <a:t>Event</a:t>
                      </a: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a:ln>
                            <a:noFill/>
                          </a:ln>
                          <a:solidFill>
                            <a:srgbClr val="000000"/>
                          </a:solidFill>
                          <a:effectLst/>
                          <a:latin typeface="Calibri Light"/>
                          <a:cs typeface="Times New Roman" pitchFamily="18" charset="0"/>
                        </a:rPr>
                        <a:t>Explanation during psychosis</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a:ln>
                            <a:noFill/>
                          </a:ln>
                          <a:solidFill>
                            <a:srgbClr val="000000"/>
                          </a:solidFill>
                          <a:effectLst/>
                          <a:latin typeface="Calibri Light"/>
                          <a:cs typeface="Times New Roman" pitchFamily="18" charset="0"/>
                        </a:rPr>
                        <a:t>Other explanations</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914400">
                <a:tc>
                  <a:txBody>
                    <a:bodyPr/>
                    <a:lstStyle/>
                    <a:p>
                      <a:pPr marL="91440" marR="579755">
                        <a:lnSpc>
                          <a:spcPct val="100000"/>
                        </a:lnSpc>
                        <a:spcBef>
                          <a:spcPts val="350"/>
                        </a:spcBef>
                      </a:pPr>
                      <a:r>
                        <a:rPr lang="en-US" sz="1800" spc="-5">
                          <a:solidFill>
                            <a:srgbClr val="333333"/>
                          </a:solidFill>
                          <a:latin typeface="Calibri Light"/>
                          <a:cs typeface="Verdana"/>
                        </a:rPr>
                        <a:t>Important documents were lost in your flat.</a:t>
                      </a:r>
                      <a:endParaRPr sz="1800" dirty="0">
                        <a:solidFill>
                          <a:srgbClr val="333333"/>
                        </a:solidFill>
                        <a:latin typeface="Calibri Light"/>
                        <a:cs typeface="Verdana"/>
                      </a:endParaRPr>
                    </a:p>
                  </a:txBody>
                  <a:tcPr marL="0" marR="0" marT="4445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1440" marR="349885" algn="just">
                        <a:lnSpc>
                          <a:spcPct val="100000"/>
                        </a:lnSpc>
                        <a:spcBef>
                          <a:spcPts val="350"/>
                        </a:spcBef>
                      </a:pPr>
                      <a:r>
                        <a:rPr lang="en-US" sz="1800" dirty="0">
                          <a:solidFill>
                            <a:srgbClr val="333333"/>
                          </a:solidFill>
                          <a:latin typeface="Calibri Light"/>
                          <a:cs typeface="Verdana"/>
                        </a:rPr>
                        <a:t>Someone has broken into your house and stolen the documents to harm you.</a:t>
                      </a:r>
                      <a:endParaRPr sz="1800" dirty="0">
                        <a:solidFill>
                          <a:srgbClr val="333333"/>
                        </a:solidFill>
                        <a:latin typeface="Calibri Light"/>
                        <a:cs typeface="Verdana"/>
                      </a:endParaRPr>
                    </a:p>
                  </a:txBody>
                  <a:tcPr marL="0" marR="0" marT="4445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2075">
                        <a:lnSpc>
                          <a:spcPct val="100000"/>
                        </a:lnSpc>
                        <a:spcBef>
                          <a:spcPts val="350"/>
                        </a:spcBef>
                      </a:pPr>
                      <a:r>
                        <a:rPr lang="en-US" sz="1800" spc="-5">
                          <a:solidFill>
                            <a:srgbClr val="333333"/>
                          </a:solidFill>
                          <a:latin typeface="Calibri Light"/>
                          <a:cs typeface="Verdana"/>
                        </a:rPr>
                        <a:t>The documents were accidentally misplaced. </a:t>
                      </a:r>
                      <a:endParaRPr sz="1800" dirty="0">
                        <a:solidFill>
                          <a:srgbClr val="333333"/>
                        </a:solidFill>
                        <a:latin typeface="Calibri Light"/>
                        <a:cs typeface="Verdana"/>
                      </a:endParaRPr>
                    </a:p>
                  </a:txBody>
                  <a:tcPr marL="0" marR="0" marT="4445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91440" marR="208279">
                        <a:lnSpc>
                          <a:spcPct val="100000"/>
                        </a:lnSpc>
                        <a:spcBef>
                          <a:spcPts val="355"/>
                        </a:spcBef>
                      </a:pPr>
                      <a:r>
                        <a:rPr lang="en-US" sz="1800" spc="-45">
                          <a:solidFill>
                            <a:srgbClr val="333333"/>
                          </a:solidFill>
                          <a:latin typeface="Calibri Light"/>
                          <a:cs typeface="Verdana"/>
                        </a:rPr>
                        <a:t>You failed your exam.</a:t>
                      </a:r>
                      <a:endParaRPr sz="1800" dirty="0">
                        <a:solidFill>
                          <a:srgbClr val="333333"/>
                        </a:solidFill>
                        <a:latin typeface="Calibri Light"/>
                        <a:cs typeface="Verdana"/>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91440" marR="182880">
                        <a:lnSpc>
                          <a:spcPct val="100000"/>
                        </a:lnSpc>
                        <a:spcBef>
                          <a:spcPts val="355"/>
                        </a:spcBef>
                      </a:pPr>
                      <a:r>
                        <a:rPr lang="en-US" sz="1800" spc="-5" dirty="0">
                          <a:solidFill>
                            <a:srgbClr val="333333"/>
                          </a:solidFill>
                          <a:latin typeface="Calibri Light"/>
                          <a:cs typeface="Verdana"/>
                        </a:rPr>
                        <a:t>The examiner wants to ruin your career.</a:t>
                      </a:r>
                      <a:endParaRPr sz="1800" dirty="0">
                        <a:solidFill>
                          <a:srgbClr val="333333"/>
                        </a:solidFill>
                        <a:latin typeface="Calibri Light"/>
                        <a:cs typeface="Verdana"/>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92075" marR="337820">
                        <a:lnSpc>
                          <a:spcPct val="100000"/>
                        </a:lnSpc>
                        <a:spcBef>
                          <a:spcPts val="355"/>
                        </a:spcBef>
                      </a:pPr>
                      <a:r>
                        <a:rPr lang="en-US" sz="1800" spc="-10">
                          <a:solidFill>
                            <a:srgbClr val="333333"/>
                          </a:solidFill>
                          <a:latin typeface="Calibri Light"/>
                          <a:cs typeface="Verdana"/>
                        </a:rPr>
                        <a:t>Perhaps the examiner was strict, but insufficient preparation and lack of sleep are also possible causes.</a:t>
                      </a:r>
                      <a:endParaRPr sz="1800" dirty="0">
                        <a:solidFill>
                          <a:srgbClr val="333333"/>
                        </a:solidFill>
                        <a:latin typeface="Calibri Light"/>
                        <a:cs typeface="Verdana"/>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914400">
                <a:tc>
                  <a:txBody>
                    <a:bodyPr/>
                    <a:lstStyle/>
                    <a:p>
                      <a:pPr marL="91440" marR="99695">
                        <a:lnSpc>
                          <a:spcPct val="100000"/>
                        </a:lnSpc>
                        <a:spcBef>
                          <a:spcPts val="355"/>
                        </a:spcBef>
                      </a:pPr>
                      <a:r>
                        <a:rPr lang="en-US" sz="1800">
                          <a:solidFill>
                            <a:srgbClr val="333333"/>
                          </a:solidFill>
                          <a:latin typeface="Calibri Light"/>
                          <a:cs typeface="Verdana"/>
                        </a:rPr>
                        <a:t>A friend doesn’t say hello.</a:t>
                      </a:r>
                      <a:endParaRPr sz="1800" dirty="0">
                        <a:solidFill>
                          <a:srgbClr val="333333"/>
                        </a:solidFill>
                        <a:latin typeface="Calibri Light"/>
                        <a:cs typeface="Verdana"/>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1440" marR="85090">
                        <a:lnSpc>
                          <a:spcPct val="100000"/>
                        </a:lnSpc>
                        <a:spcBef>
                          <a:spcPts val="355"/>
                        </a:spcBef>
                      </a:pPr>
                      <a:r>
                        <a:rPr lang="en-US" sz="1800" spc="-35" dirty="0">
                          <a:solidFill>
                            <a:srgbClr val="333333"/>
                          </a:solidFill>
                          <a:latin typeface="Calibri Light"/>
                          <a:cs typeface="Verdana"/>
                        </a:rPr>
                        <a:t>Your friend doesn’t want to know you anymore and is ashamed of you.</a:t>
                      </a:r>
                      <a:endParaRPr sz="1800" dirty="0">
                        <a:solidFill>
                          <a:srgbClr val="333333"/>
                        </a:solidFill>
                        <a:latin typeface="Calibri Light"/>
                        <a:cs typeface="Verdana"/>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2075" marR="428625">
                        <a:lnSpc>
                          <a:spcPct val="100000"/>
                        </a:lnSpc>
                        <a:spcBef>
                          <a:spcPts val="355"/>
                        </a:spcBef>
                      </a:pPr>
                      <a:r>
                        <a:rPr lang="en-US" sz="1800" spc="-35" dirty="0">
                          <a:solidFill>
                            <a:srgbClr val="333333"/>
                          </a:solidFill>
                          <a:latin typeface="Calibri Light"/>
                          <a:cs typeface="Verdana"/>
                        </a:rPr>
                        <a:t>Your friend is worried; simply did not notice you.</a:t>
                      </a:r>
                      <a:endParaRPr sz="1800" dirty="0">
                        <a:solidFill>
                          <a:srgbClr val="333333"/>
                        </a:solidFill>
                        <a:latin typeface="Calibri Light"/>
                        <a:cs typeface="Verdana"/>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a:solidFill>
                  <a:srgbClr val="004992"/>
                </a:solidFill>
                <a:latin typeface="Calibri Light"/>
              </a:rPr>
              <a:t>Attributional Style</a:t>
            </a:r>
            <a:br>
              <a:rPr lang="en-US" altLang="de-DE" sz="3600">
                <a:solidFill>
                  <a:srgbClr val="004992"/>
                </a:solidFill>
                <a:latin typeface="Calibri Light"/>
              </a:rPr>
            </a:br>
            <a:r>
              <a:rPr lang="en-US" altLang="de-DE">
                <a:solidFill>
                  <a:srgbClr val="004992"/>
                </a:solidFill>
                <a:latin typeface="Calibri Light"/>
              </a:rPr>
              <a:t>Goal of today’s session:</a:t>
            </a:r>
          </a:p>
        </p:txBody>
      </p:sp>
      <p:sp>
        <p:nvSpPr>
          <p:cNvPr id="57347" name="Text Box 3"/>
          <p:cNvSpPr>
            <a:spLocks noGrp="1" noChangeArrowheads="1"/>
          </p:cNvSpPr>
          <p:nvPr>
            <p:ph idx="1"/>
          </p:nvPr>
        </p:nvSpPr>
        <p:spPr>
          <a:noFill/>
        </p:spPr>
        <p:txBody>
          <a:bodyPr>
            <a:noAutofit/>
          </a:bodyPr>
          <a:lstStyle/>
          <a:p>
            <a:pPr marL="342900" indent="-342900" eaLnBrk="1" hangingPunct="1">
              <a:buClr>
                <a:srgbClr val="333333"/>
              </a:buClr>
              <a:buFont typeface="WingDings"/>
              <a:buChar char=""/>
            </a:pPr>
            <a:r>
              <a:rPr lang="de-DE" altLang="de-DE" sz="2400" dirty="0">
                <a:solidFill>
                  <a:srgbClr val="333333"/>
                </a:solidFill>
                <a:latin typeface="Calibri Light"/>
              </a:rPr>
              <a:t>Consider</a:t>
            </a:r>
            <a:r>
              <a:rPr lang="en-US" altLang="de-DE" sz="2400" dirty="0">
                <a:solidFill>
                  <a:srgbClr val="333333"/>
                </a:solidFill>
                <a:latin typeface="Calibri Light"/>
              </a:rPr>
              <a:t> different possible causes </a:t>
            </a:r>
            <a:r>
              <a:rPr lang="de-DE" altLang="de-DE" sz="2400" dirty="0">
                <a:solidFill>
                  <a:srgbClr val="333333"/>
                </a:solidFill>
                <a:latin typeface="Calibri Light"/>
              </a:rPr>
              <a:t>of</a:t>
            </a:r>
            <a:r>
              <a:rPr lang="en-US" altLang="de-DE" sz="2400" dirty="0">
                <a:solidFill>
                  <a:srgbClr val="333333"/>
                </a:solidFill>
                <a:latin typeface="Calibri Light"/>
              </a:rPr>
              <a:t> events</a:t>
            </a:r>
          </a:p>
          <a:p>
            <a:pPr marL="342900" indent="-342900" eaLnBrk="1" hangingPunct="1">
              <a:buClr>
                <a:srgbClr val="333333"/>
              </a:buClr>
              <a:buFont typeface="WingDings"/>
              <a:buChar char=""/>
            </a:pPr>
            <a:r>
              <a:rPr lang="en-US" altLang="de-DE" sz="2400" dirty="0">
                <a:solidFill>
                  <a:srgbClr val="333333"/>
                </a:solidFill>
                <a:latin typeface="Calibri Light"/>
              </a:rPr>
              <a:t>Don’t rush into accepting only one explanation</a:t>
            </a:r>
          </a:p>
          <a:p>
            <a:pPr marL="342900" indent="-342900" eaLnBrk="1" hangingPunct="1">
              <a:buClr>
                <a:srgbClr val="333333"/>
              </a:buClr>
              <a:buFont typeface="WingDings"/>
              <a:buChar char=""/>
            </a:pPr>
            <a:r>
              <a:rPr lang="en-US" altLang="de-DE" sz="2400" dirty="0">
                <a:solidFill>
                  <a:srgbClr val="333333"/>
                </a:solidFill>
                <a:latin typeface="Calibri Light"/>
              </a:rPr>
              <a:t>Discuss the consequences of certain attributions</a:t>
            </a:r>
          </a:p>
          <a:p>
            <a:pPr lvl="0" defTabSz="914400" fontAlgn="base"/>
            <a:r>
              <a:rPr lang="de-DE" altLang="de-DE" sz="2400" dirty="0">
                <a:solidFill>
                  <a:srgbClr val="004992"/>
                </a:solidFill>
                <a:latin typeface="Calibri Light"/>
                <a:cs typeface="Times New Roman" panose="02020603050405020304" pitchFamily="18" charset="0"/>
              </a:rPr>
              <a:t>We should try to be as realistic as possible in our everyday life.</a:t>
            </a:r>
          </a:p>
          <a:p>
            <a:pPr lvl="0" defTabSz="914400" fontAlgn="base"/>
            <a:r>
              <a:rPr lang="de-DE" altLang="de-DE" sz="2400" dirty="0">
                <a:solidFill>
                  <a:srgbClr val="004992"/>
                </a:solidFill>
                <a:latin typeface="Calibri Light"/>
                <a:cs typeface="Times New Roman" panose="02020603050405020304" pitchFamily="18" charset="0"/>
              </a:rPr>
              <a:t>We should not always blame others for our failures, nor should we always blame ourselves when things go wrong.</a:t>
            </a:r>
            <a:endParaRPr lang="en-US"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27</a:t>
            </a:fld>
            <a:endParaRPr lang="de-DE"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A friend is talking about you behind your back</a:t>
            </a:r>
            <a:endParaRPr lang="de-DE" altLang="de-DE" sz="3600">
              <a:latin typeface="Calibri Light"/>
            </a:endParaRPr>
          </a:p>
        </p:txBody>
      </p:sp>
      <p:sp>
        <p:nvSpPr>
          <p:cNvPr id="59395" name="Rectangle 3"/>
          <p:cNvSpPr>
            <a:spLocks noGrp="1" noChangeArrowheads="1"/>
          </p:cNvSpPr>
          <p:nvPr>
            <p:ph idx="1"/>
          </p:nvPr>
        </p:nvSpPr>
        <p:spPr/>
        <p:txBody>
          <a:bodyPr>
            <a:noAutofit/>
          </a:bodyPr>
          <a:lstStyle/>
          <a:p>
            <a:pPr eaLnBrk="1" hangingPunct="1"/>
            <a:r>
              <a:rPr lang="de-DE" altLang="de-DE" sz="2400" dirty="0">
                <a:solidFill>
                  <a:srgbClr val="004992"/>
                </a:solidFill>
                <a:latin typeface="Calibri Light"/>
              </a:rPr>
              <a:t>What caused your friend to talk about you behind your back?</a:t>
            </a:r>
          </a:p>
          <a:p>
            <a:pPr lvl="0" defTabSz="914400" fontAlgn="base"/>
            <a:r>
              <a:rPr lang="de-DE" altLang="de-DE" sz="2400" dirty="0">
                <a:solidFill>
                  <a:srgbClr val="333333"/>
                </a:solidFill>
                <a:latin typeface="Calibri Light"/>
                <a:cs typeface="Times New Roman" panose="02020603050405020304" pitchFamily="18" charset="0"/>
              </a:rPr>
              <a:t>What is the main reason for this event?</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28</a:t>
            </a:fld>
            <a:endParaRPr lang="de-DE" dirty="0"/>
          </a:p>
        </p:txBody>
      </p:sp>
      <p:pic>
        <p:nvPicPr>
          <p:cNvPr id="10" name="Picture 17" descr="DSCF0486_bdunnette_flickr_ccc"/>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7209" y="4122025"/>
            <a:ext cx="3647967" cy="273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Yourself? </a:t>
            </a:r>
          </a:p>
          <a:p>
            <a:pPr eaLnBrk="1" hangingPunct="1">
              <a:lnSpc>
                <a:spcPct val="105000"/>
              </a:lnSpc>
              <a:spcBef>
                <a:spcPts val="1999"/>
              </a:spcBef>
              <a:spcAft>
                <a:spcPts val="0"/>
              </a:spcAft>
              <a:buClrTx/>
              <a:buNone/>
            </a:pPr>
            <a:r>
              <a:rPr lang="en-US" altLang="de-DE" sz="2400">
                <a:solidFill>
                  <a:srgbClr val="004992"/>
                </a:solidFill>
                <a:latin typeface="Calibri Light"/>
              </a:rPr>
              <a:t>Another person or other people?</a:t>
            </a:r>
          </a:p>
          <a:p>
            <a:pPr eaLnBrk="1" hangingPunct="1">
              <a:lnSpc>
                <a:spcPct val="105000"/>
              </a:lnSpc>
              <a:spcBef>
                <a:spcPts val="1999"/>
              </a:spcBef>
              <a:spcAft>
                <a:spcPts val="0"/>
              </a:spcAft>
              <a:buClrTx/>
              <a:buNone/>
            </a:pPr>
            <a:r>
              <a:rPr lang="en-US" altLang="de-DE" sz="2400">
                <a:solidFill>
                  <a:srgbClr val="004992"/>
                </a:solidFill>
                <a:latin typeface="Calibri Light"/>
              </a:rPr>
              <a:t>Circumstances or chance? </a:t>
            </a:r>
            <a:endParaRPr lang="fr-CH" altLang="de-DE" sz="24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You are invited to a job interview</a:t>
            </a:r>
            <a:endParaRPr lang="de-DE" altLang="de-DE" sz="3600">
              <a:latin typeface="Calibri Light"/>
            </a:endParaRPr>
          </a:p>
        </p:txBody>
      </p:sp>
      <p:sp>
        <p:nvSpPr>
          <p:cNvPr id="61443" name="Rectangle 3"/>
          <p:cNvSpPr>
            <a:spLocks noGrp="1" noChangeArrowheads="1"/>
          </p:cNvSpPr>
          <p:nvPr>
            <p:ph idx="1"/>
          </p:nvPr>
        </p:nvSpPr>
        <p:spPr/>
        <p:txBody>
          <a:bodyPr>
            <a:noAutofit/>
          </a:bodyPr>
          <a:lstStyle/>
          <a:p>
            <a:pPr eaLnBrk="1" hangingPunct="1"/>
            <a:r>
              <a:rPr lang="de-DE" altLang="de-DE" sz="2400">
                <a:solidFill>
                  <a:srgbClr val="004992"/>
                </a:solidFill>
                <a:latin typeface="Calibri Light"/>
              </a:rPr>
              <a:t>Why have you been invited to this interview?</a:t>
            </a:r>
          </a:p>
          <a:p>
            <a:pPr lvl="0" defTabSz="914400" fontAlgn="base"/>
            <a:r>
              <a:rPr lang="de-DE" altLang="de-DE" sz="2400" dirty="0">
                <a:solidFill>
                  <a:srgbClr val="333333"/>
                </a:solidFill>
                <a:latin typeface="Calibri Light"/>
                <a:cs typeface="Times New Roman" panose="02020603050405020304" pitchFamily="18" charset="0"/>
              </a:rPr>
              <a:t>What is the main reason for this event?</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29</a:t>
            </a:fld>
            <a:endParaRPr lang="de-DE" dirty="0"/>
          </a:p>
        </p:txBody>
      </p:sp>
      <p:pic>
        <p:nvPicPr>
          <p:cNvPr id="10" name="Picture 1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26675" y="2908300"/>
            <a:ext cx="1968500" cy="394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Yourself? </a:t>
            </a:r>
          </a:p>
          <a:p>
            <a:pPr eaLnBrk="1" hangingPunct="1">
              <a:lnSpc>
                <a:spcPct val="105000"/>
              </a:lnSpc>
              <a:spcBef>
                <a:spcPts val="1999"/>
              </a:spcBef>
              <a:spcAft>
                <a:spcPts val="0"/>
              </a:spcAft>
              <a:buClrTx/>
              <a:buNone/>
            </a:pPr>
            <a:r>
              <a:rPr lang="en-US" altLang="de-DE" sz="2400">
                <a:solidFill>
                  <a:srgbClr val="004992"/>
                </a:solidFill>
                <a:latin typeface="Calibri Light"/>
              </a:rPr>
              <a:t>Another person or other people?</a:t>
            </a:r>
          </a:p>
          <a:p>
            <a:pPr eaLnBrk="1" hangingPunct="1">
              <a:lnSpc>
                <a:spcPct val="105000"/>
              </a:lnSpc>
              <a:spcBef>
                <a:spcPts val="1999"/>
              </a:spcBef>
              <a:spcAft>
                <a:spcPts val="0"/>
              </a:spcAft>
              <a:buClrTx/>
              <a:buNone/>
            </a:pPr>
            <a:r>
              <a:rPr lang="en-US" altLang="de-DE" sz="2400">
                <a:solidFill>
                  <a:srgbClr val="004992"/>
                </a:solidFill>
                <a:latin typeface="Calibri Light"/>
              </a:rPr>
              <a:t>Circumstances or chance? </a:t>
            </a:r>
            <a:endParaRPr lang="fr-CH" altLang="de-DE" sz="2400" dirty="0">
              <a:solidFill>
                <a:srgbClr val="004992"/>
              </a:solidFill>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A friend is unpleasantly surprised by your unexpected visit</a:t>
            </a:r>
            <a:endParaRPr lang="de-DE" altLang="de-DE" sz="3600">
              <a:latin typeface="Calibri Light"/>
            </a:endParaRPr>
          </a:p>
        </p:txBody>
      </p:sp>
      <p:sp>
        <p:nvSpPr>
          <p:cNvPr id="63491" name="Rectangle 3"/>
          <p:cNvSpPr>
            <a:spLocks noGrp="1" noChangeArrowheads="1"/>
          </p:cNvSpPr>
          <p:nvPr>
            <p:ph idx="1"/>
          </p:nvPr>
        </p:nvSpPr>
        <p:spPr/>
        <p:txBody>
          <a:bodyPr>
            <a:noAutofit/>
          </a:bodyPr>
          <a:lstStyle/>
          <a:p>
            <a:pPr eaLnBrk="1" hangingPunct="1"/>
            <a:r>
              <a:rPr lang="de-DE" altLang="de-DE" sz="2400" dirty="0">
                <a:solidFill>
                  <a:srgbClr val="004992"/>
                </a:solidFill>
                <a:latin typeface="Calibri Light"/>
              </a:rPr>
              <a:t>What caused your friend to be unpleasantly </a:t>
            </a:r>
            <a:r>
              <a:rPr lang="de-DE" altLang="de-DE" sz="2400">
                <a:solidFill>
                  <a:srgbClr val="004992"/>
                </a:solidFill>
                <a:latin typeface="Calibri Light"/>
              </a:rPr>
              <a:t>surprised?</a:t>
            </a:r>
          </a:p>
          <a:p>
            <a:pPr lvl="0" defTabSz="914400" fontAlgn="base"/>
            <a:r>
              <a:rPr lang="de-DE" altLang="de-DE" sz="2400" dirty="0">
                <a:solidFill>
                  <a:srgbClr val="333333"/>
                </a:solidFill>
                <a:latin typeface="Calibri Light"/>
                <a:cs typeface="Times New Roman" panose="02020603050405020304" pitchFamily="18" charset="0"/>
              </a:rPr>
              <a:t>What is the main reason for this event?</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30</a:t>
            </a:fld>
            <a:endParaRPr lang="de-DE" dirty="0"/>
          </a:p>
        </p:txBody>
      </p:sp>
      <p:pic>
        <p:nvPicPr>
          <p:cNvPr id="10" name="Picture 7" descr="brex - flickr - This is what the webcam sees through a peephole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3" y="3930582"/>
            <a:ext cx="3552692" cy="2927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Yourself? </a:t>
            </a:r>
          </a:p>
          <a:p>
            <a:pPr eaLnBrk="1" hangingPunct="1">
              <a:lnSpc>
                <a:spcPct val="105000"/>
              </a:lnSpc>
              <a:spcBef>
                <a:spcPts val="1999"/>
              </a:spcBef>
              <a:spcAft>
                <a:spcPts val="0"/>
              </a:spcAft>
              <a:buClrTx/>
              <a:buNone/>
            </a:pPr>
            <a:r>
              <a:rPr lang="en-US" altLang="de-DE" sz="2400">
                <a:solidFill>
                  <a:srgbClr val="004992"/>
                </a:solidFill>
                <a:latin typeface="Calibri Light"/>
              </a:rPr>
              <a:t>Another person or other people?</a:t>
            </a:r>
          </a:p>
          <a:p>
            <a:pPr eaLnBrk="1" hangingPunct="1">
              <a:lnSpc>
                <a:spcPct val="105000"/>
              </a:lnSpc>
              <a:spcBef>
                <a:spcPts val="1999"/>
              </a:spcBef>
              <a:spcAft>
                <a:spcPts val="0"/>
              </a:spcAft>
              <a:buClrTx/>
              <a:buNone/>
            </a:pPr>
            <a:r>
              <a:rPr lang="en-US" altLang="de-DE" sz="2400">
                <a:solidFill>
                  <a:srgbClr val="004992"/>
                </a:solidFill>
                <a:latin typeface="Calibri Light"/>
              </a:rPr>
              <a:t>Circumstances or chance? </a:t>
            </a:r>
            <a:endParaRPr lang="fr-CH" altLang="de-DE" sz="24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dirty="0">
                <a:latin typeface="Calibri Light"/>
              </a:rPr>
              <a:t>Other people laugh while you are talking</a:t>
            </a:r>
            <a:endParaRPr lang="de-DE" altLang="de-DE" sz="3600" dirty="0">
              <a:latin typeface="Calibri Light"/>
            </a:endParaRPr>
          </a:p>
        </p:txBody>
      </p:sp>
      <p:sp>
        <p:nvSpPr>
          <p:cNvPr id="65539" name="Rectangle 3"/>
          <p:cNvSpPr>
            <a:spLocks noGrp="1" noChangeArrowheads="1"/>
          </p:cNvSpPr>
          <p:nvPr>
            <p:ph idx="1"/>
          </p:nvPr>
        </p:nvSpPr>
        <p:spPr/>
        <p:txBody>
          <a:bodyPr>
            <a:noAutofit/>
          </a:bodyPr>
          <a:lstStyle/>
          <a:p>
            <a:pPr eaLnBrk="1" hangingPunct="1"/>
            <a:r>
              <a:rPr lang="de-DE" altLang="de-DE" sz="2400" dirty="0">
                <a:solidFill>
                  <a:srgbClr val="004992"/>
                </a:solidFill>
                <a:latin typeface="Calibri Light"/>
              </a:rPr>
              <a:t>What caused other people to laugh while you were </a:t>
            </a:r>
            <a:r>
              <a:rPr lang="de-DE" altLang="de-DE" sz="2400">
                <a:solidFill>
                  <a:srgbClr val="004992"/>
                </a:solidFill>
                <a:latin typeface="Calibri Light"/>
              </a:rPr>
              <a:t>talking?</a:t>
            </a:r>
          </a:p>
          <a:p>
            <a:pPr lvl="0" defTabSz="914400" fontAlgn="base"/>
            <a:r>
              <a:rPr lang="de-DE" altLang="de-DE" sz="2400" dirty="0">
                <a:solidFill>
                  <a:srgbClr val="333333"/>
                </a:solidFill>
                <a:latin typeface="Calibri Light"/>
                <a:cs typeface="Times New Roman" panose="02020603050405020304" pitchFamily="18" charset="0"/>
              </a:rPr>
              <a:t>What is the main reason for this event?</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31</a:t>
            </a:fld>
            <a:endParaRPr lang="de-DE" dirty="0"/>
          </a:p>
        </p:txBody>
      </p:sp>
      <p:pic>
        <p:nvPicPr>
          <p:cNvPr id="10" name="Picture 18" descr="yanec - flickr - laughter workshop - cclicen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49816" y="4048981"/>
            <a:ext cx="3745359" cy="2809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Yourself? </a:t>
            </a:r>
          </a:p>
          <a:p>
            <a:pPr eaLnBrk="1" hangingPunct="1">
              <a:lnSpc>
                <a:spcPct val="105000"/>
              </a:lnSpc>
              <a:spcBef>
                <a:spcPts val="1999"/>
              </a:spcBef>
              <a:spcAft>
                <a:spcPts val="0"/>
              </a:spcAft>
              <a:buClrTx/>
              <a:buNone/>
            </a:pPr>
            <a:r>
              <a:rPr lang="en-US" altLang="de-DE" sz="2400">
                <a:solidFill>
                  <a:srgbClr val="004992"/>
                </a:solidFill>
                <a:latin typeface="Calibri Light"/>
              </a:rPr>
              <a:t>Another person or other people?</a:t>
            </a:r>
          </a:p>
          <a:p>
            <a:pPr eaLnBrk="1" hangingPunct="1">
              <a:lnSpc>
                <a:spcPct val="105000"/>
              </a:lnSpc>
              <a:spcBef>
                <a:spcPts val="1999"/>
              </a:spcBef>
              <a:spcAft>
                <a:spcPts val="0"/>
              </a:spcAft>
              <a:buClrTx/>
              <a:buNone/>
            </a:pPr>
            <a:r>
              <a:rPr lang="en-US" altLang="de-DE" sz="2400">
                <a:solidFill>
                  <a:srgbClr val="004992"/>
                </a:solidFill>
                <a:latin typeface="Calibri Light"/>
              </a:rPr>
              <a:t>Circumstances or chance? </a:t>
            </a:r>
            <a:endParaRPr lang="fr-CH" altLang="de-DE" sz="2400" dirty="0">
              <a:solidFill>
                <a:srgbClr val="004992"/>
              </a:solidFill>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Come up with your own examples!</a:t>
            </a:r>
            <a:endParaRPr lang="de-DE" altLang="de-DE" sz="3600">
              <a:latin typeface="Calibri Light"/>
            </a:endParaRPr>
          </a:p>
        </p:txBody>
      </p:sp>
      <p:sp>
        <p:nvSpPr>
          <p:cNvPr id="67587" name="Rectangle 3"/>
          <p:cNvSpPr>
            <a:spLocks noGrp="1" noChangeArrowheads="1"/>
          </p:cNvSpPr>
          <p:nvPr>
            <p:ph idx="1"/>
          </p:nvPr>
        </p:nvSpPr>
        <p:spPr>
          <a:noFill/>
        </p:spPr>
        <p:txBody>
          <a:bodyPr>
            <a:noAutofit/>
          </a:bodyPr>
          <a:lstStyle/>
          <a:p>
            <a:pPr marL="184150" indent="-184150" eaLnBrk="1" hangingPunct="1">
              <a:buFontTx/>
              <a:buNone/>
            </a:pPr>
            <a:r>
              <a:rPr lang="de-DE" altLang="de-DE" sz="2400" dirty="0">
                <a:solidFill>
                  <a:srgbClr val="333333"/>
                </a:solidFill>
                <a:latin typeface="Calibri Light"/>
              </a:rPr>
              <a:t> </a:t>
            </a:r>
            <a:r>
              <a:rPr lang="en-US" altLang="de-DE" sz="2400" dirty="0">
                <a:solidFill>
                  <a:srgbClr val="333333"/>
                </a:solidFill>
                <a:latin typeface="Calibri Light"/>
              </a:rPr>
              <a:t>What might have led to the situation?</a:t>
            </a: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32</a:t>
            </a:fld>
            <a:endParaRPr lang="de-DE" dirty="0"/>
          </a:p>
        </p:txBody>
      </p:sp>
      <p:pic>
        <p:nvPicPr>
          <p:cNvPr id="10" name="Grafik 7"/>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9696858" y="3526911"/>
            <a:ext cx="2498317" cy="3331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1"/>
          <p:cNvSpPr txBox="1"/>
          <p:nvPr/>
        </p:nvSpPr>
        <p:spPr>
          <a:xfrm>
            <a:off x="9696859" y="6705600"/>
            <a:ext cx="2498317" cy="151323"/>
          </a:xfrm>
          <a:prstGeom prst="rect">
            <a:avLst/>
          </a:prstGeom>
        </p:spPr>
        <p:txBody>
          <a:bodyPr vert="horz" wrap="square" lIns="0" tIns="12700" rIns="0" bIns="0" rtlCol="0">
            <a:spAutoFit/>
          </a:bodyPr>
          <a:lstStyle/>
          <a:p>
            <a:pPr marL="12700" algn="ctr">
              <a:lnSpc>
                <a:spcPct val="100000"/>
              </a:lnSpc>
              <a:spcBef>
                <a:spcPts val="100"/>
              </a:spcBef>
            </a:pPr>
            <a:r>
              <a:rPr sz="900" spc="-5" dirty="0">
                <a:solidFill>
                  <a:srgbClr val="333333"/>
                </a:solidFill>
                <a:latin typeface="Calibri Light"/>
                <a:cs typeface="Verdana"/>
              </a:rPr>
              <a:t>„</a:t>
            </a:r>
            <a:r>
              <a:rPr sz="900" spc="-5">
                <a:solidFill>
                  <a:srgbClr val="333333"/>
                </a:solidFill>
                <a:latin typeface="Calibri Light"/>
                <a:cs typeface="Verdana"/>
              </a:rPr>
              <a:t>Question mark</a:t>
            </a:r>
            <a:r>
              <a:rPr lang="en-US" sz="900" spc="-5">
                <a:solidFill>
                  <a:srgbClr val="333333"/>
                </a:solidFill>
                <a:latin typeface="Calibri Light"/>
                <a:cs typeface="Verdana"/>
              </a:rPr>
              <a:t>“</a:t>
            </a:r>
            <a:r>
              <a:rPr sz="900" spc="-5">
                <a:solidFill>
                  <a:srgbClr val="333333"/>
                </a:solidFill>
                <a:latin typeface="Calibri Light"/>
                <a:cs typeface="Verdana"/>
              </a:rPr>
              <a:t> </a:t>
            </a:r>
            <a:r>
              <a:rPr sz="900" spc="-5" dirty="0">
                <a:solidFill>
                  <a:srgbClr val="333333"/>
                </a:solidFill>
                <a:latin typeface="Calibri Light"/>
                <a:cs typeface="Verdana"/>
              </a:rPr>
              <a:t>(Marco</a:t>
            </a:r>
            <a:r>
              <a:rPr sz="900" spc="25" dirty="0">
                <a:solidFill>
                  <a:srgbClr val="333333"/>
                </a:solidFill>
                <a:latin typeface="Calibri Light"/>
                <a:cs typeface="Verdana"/>
              </a:rPr>
              <a:t> </a:t>
            </a:r>
            <a:r>
              <a:rPr sz="900" spc="-5" dirty="0">
                <a:solidFill>
                  <a:srgbClr val="333333"/>
                </a:solidFill>
                <a:latin typeface="Calibri Light"/>
                <a:cs typeface="Verdana"/>
              </a:rPr>
              <a:t>Bellucci)</a:t>
            </a:r>
            <a:endParaRPr sz="900" dirty="0">
              <a:solidFill>
                <a:srgbClr val="333333"/>
              </a:solidFill>
              <a:latin typeface="Calibri Light"/>
              <a:cs typeface="Verdana"/>
            </a:endParaRPr>
          </a:p>
        </p:txBody>
      </p:sp>
      <p:sp>
        <p:nvSpPr>
          <p:cNvPr id="12" name="Caption_10"/>
          <p:cNvSpPr>
            <a:spLocks noChangeArrowheads="1"/>
          </p:cNvSpPr>
          <p:nvPr/>
        </p:nvSpPr>
        <p:spPr bwMode="auto">
          <a:xfrm>
            <a:off x="10121912" y="6654552"/>
            <a:ext cx="164820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900">
                <a:solidFill>
                  <a:srgbClr val="000000"/>
                </a:solidFill>
                <a:latin typeface="Calibri Light"/>
              </a:rPr>
              <a:t>“Interrogante” </a:t>
            </a:r>
            <a:r>
              <a:rPr lang="de-DE" altLang="de-DE" sz="900" dirty="0">
                <a:solidFill>
                  <a:srgbClr val="000000"/>
                </a:solidFill>
                <a:latin typeface="Calibri Light"/>
              </a:rPr>
              <a:t>(Marco Bellucci)</a:t>
            </a:r>
          </a:p>
        </p:txBody>
      </p:sp>
      <p:sp>
        <p:nvSpPr>
          <p:cNvPr id="13"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Yourself? </a:t>
            </a:r>
          </a:p>
          <a:p>
            <a:pPr eaLnBrk="1" hangingPunct="1">
              <a:lnSpc>
                <a:spcPct val="105000"/>
              </a:lnSpc>
              <a:spcBef>
                <a:spcPts val="1999"/>
              </a:spcBef>
              <a:spcAft>
                <a:spcPts val="0"/>
              </a:spcAft>
              <a:buClrTx/>
              <a:buNone/>
            </a:pPr>
            <a:r>
              <a:rPr lang="en-US" altLang="de-DE" sz="2400">
                <a:solidFill>
                  <a:srgbClr val="004992"/>
                </a:solidFill>
                <a:latin typeface="Calibri Light"/>
              </a:rPr>
              <a:t>Another person or other people?</a:t>
            </a:r>
          </a:p>
          <a:p>
            <a:pPr eaLnBrk="1" hangingPunct="1">
              <a:lnSpc>
                <a:spcPct val="105000"/>
              </a:lnSpc>
              <a:spcBef>
                <a:spcPts val="1999"/>
              </a:spcBef>
              <a:spcAft>
                <a:spcPts val="0"/>
              </a:spcAft>
              <a:buClrTx/>
              <a:buNone/>
            </a:pPr>
            <a:r>
              <a:rPr lang="en-US" altLang="de-DE" sz="2400">
                <a:solidFill>
                  <a:srgbClr val="004992"/>
                </a:solidFill>
                <a:latin typeface="Calibri Light"/>
              </a:rPr>
              <a:t>Circumstances or chance? </a:t>
            </a:r>
            <a:endParaRPr lang="fr-CH" altLang="de-DE" sz="2400" dirty="0">
              <a:solidFill>
                <a:srgbClr val="004992"/>
              </a:solidFill>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Rectangle 4"/>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An inner voice tells you that you are no good.</a:t>
            </a:r>
            <a:endParaRPr lang="en-US" altLang="de-DE" sz="3600" dirty="0">
              <a:latin typeface="Calibri Light"/>
            </a:endParaRPr>
          </a:p>
        </p:txBody>
      </p:sp>
      <p:sp>
        <p:nvSpPr>
          <p:cNvPr id="69634" name="Rectangle 2"/>
          <p:cNvSpPr>
            <a:spLocks noGrp="1" noChangeArrowheads="1"/>
          </p:cNvSpPr>
          <p:nvPr>
            <p:ph idx="1"/>
          </p:nvPr>
        </p:nvSpPr>
        <p:spPr/>
        <p:txBody>
          <a:bodyPr>
            <a:noAutofit/>
          </a:bodyPr>
          <a:lstStyle/>
          <a:p>
            <a:pPr eaLnBrk="1" hangingPunct="1">
              <a:buFontTx/>
              <a:buNone/>
            </a:pPr>
            <a:r>
              <a:rPr lang="de-DE" altLang="de-DE" sz="2400" b="1">
                <a:solidFill>
                  <a:srgbClr val="004992"/>
                </a:solidFill>
                <a:latin typeface="Calibri Light"/>
              </a:rPr>
              <a:t>Reasons </a:t>
            </a:r>
            <a:r>
              <a:rPr lang="de-DE" altLang="de-DE" sz="2400" b="1" dirty="0">
                <a:solidFill>
                  <a:srgbClr val="004992"/>
                </a:solidFill>
                <a:latin typeface="Calibri Light"/>
              </a:rPr>
              <a:t>...</a:t>
            </a:r>
          </a:p>
          <a:p>
            <a:pPr eaLnBrk="1" hangingPunct="1">
              <a:buFontTx/>
              <a:buNone/>
            </a:pPr>
            <a:r>
              <a:rPr lang="de-DE" altLang="de-DE" sz="2400">
                <a:solidFill>
                  <a:srgbClr val="333333"/>
                </a:solidFill>
                <a:latin typeface="Calibri Light"/>
              </a:rPr>
              <a:t>... </a:t>
            </a:r>
            <a:r>
              <a:rPr lang="de-DE" altLang="de-DE" sz="2400" dirty="0" err="1">
                <a:solidFill>
                  <a:srgbClr val="333333"/>
                </a:solidFill>
                <a:latin typeface="Calibri Light"/>
              </a:rPr>
              <a:t>yourself</a:t>
            </a:r>
            <a:endParaRPr lang="de-DE" altLang="de-DE" sz="2400" dirty="0">
              <a:solidFill>
                <a:srgbClr val="333333"/>
              </a:solidFill>
              <a:latin typeface="Calibri Light"/>
            </a:endParaRPr>
          </a:p>
          <a:p>
            <a:pPr eaLnBrk="1" hangingPunct="1">
              <a:buFontTx/>
              <a:buNone/>
            </a:pPr>
            <a:r>
              <a:rPr lang="de-DE" altLang="de-DE" sz="2400">
                <a:solidFill>
                  <a:srgbClr val="333333"/>
                </a:solidFill>
                <a:latin typeface="Calibri Light"/>
              </a:rPr>
              <a:t>... </a:t>
            </a:r>
            <a:r>
              <a:rPr lang="de-DE" altLang="de-DE" sz="2400" dirty="0" err="1">
                <a:solidFill>
                  <a:srgbClr val="333333"/>
                </a:solidFill>
                <a:latin typeface="Calibri Light"/>
              </a:rPr>
              <a:t>others</a:t>
            </a:r>
            <a:r>
              <a:rPr lang="de-DE" altLang="de-DE" sz="2400" dirty="0">
                <a:solidFill>
                  <a:srgbClr val="333333"/>
                </a:solidFill>
                <a:latin typeface="Calibri Light"/>
              </a:rPr>
              <a:t> 	</a:t>
            </a:r>
          </a:p>
          <a:p>
            <a:pPr eaLnBrk="1" hangingPunct="1">
              <a:buFontTx/>
              <a:buNone/>
            </a:pPr>
            <a:r>
              <a:rPr lang="de-DE" altLang="de-DE" sz="2400">
                <a:solidFill>
                  <a:srgbClr val="333333"/>
                </a:solidFill>
                <a:latin typeface="Calibri Light"/>
              </a:rPr>
              <a:t>... situation/circumstances</a:t>
            </a:r>
            <a:endParaRPr lang="en-US"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33</a:t>
            </a:fld>
            <a:endParaRPr lang="de-DE" dirty="0"/>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4" name="Rectangle 4"/>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An inner voice tells you that you are no good.</a:t>
            </a:r>
            <a:endParaRPr lang="en-US" altLang="de-DE" sz="3600" dirty="0">
              <a:latin typeface="Calibri Light"/>
            </a:endParaRPr>
          </a:p>
        </p:txBody>
      </p:sp>
      <p:sp>
        <p:nvSpPr>
          <p:cNvPr id="2" name="Content Placeholder 1"/>
          <p:cNvSpPr>
            <a:spLocks noGrp="1"/>
          </p:cNvSpPr>
          <p:nvPr>
            <p:ph idx="1"/>
          </p:nvPr>
        </p:nvSpPr>
        <p:spPr/>
        <p:txBody>
          <a:bodyPr/>
          <a:lstStyle/>
          <a:p>
            <a:pPr lvl="0" defTabSz="914400" eaLnBrk="0" hangingPunct="0">
              <a:lnSpc>
                <a:spcPct val="100000"/>
              </a:lnSpc>
              <a:spcBef>
                <a:spcPts val="1200"/>
              </a:spcBef>
            </a:pPr>
            <a:r>
              <a:rPr lang="en-US" altLang="de-DE" sz="2000" b="1" dirty="0">
                <a:solidFill>
                  <a:srgbClr val="004992"/>
                </a:solidFill>
                <a:latin typeface="Calibri Light"/>
                <a:cs typeface="Times New Roman" panose="02020603050405020304" pitchFamily="18" charset="0"/>
              </a:rPr>
              <a:t>Reasons ...</a:t>
            </a:r>
          </a:p>
          <a:p>
            <a:pPr lvl="0" defTabSz="914400" eaLnBrk="0" hangingPunct="0">
              <a:lnSpc>
                <a:spcPct val="100000"/>
              </a:lnSpc>
              <a:spcBef>
                <a:spcPts val="1200"/>
              </a:spcBef>
            </a:pPr>
            <a:r>
              <a:rPr lang="en-US" altLang="de-DE" sz="2000" b="1" dirty="0">
                <a:solidFill>
                  <a:srgbClr val="004992"/>
                </a:solidFill>
                <a:latin typeface="Calibri Light"/>
                <a:cs typeface="Times New Roman" panose="02020603050405020304" pitchFamily="18" charset="0"/>
              </a:rPr>
              <a:t>... yourself:</a:t>
            </a:r>
          </a:p>
          <a:p>
            <a:pPr marL="342900" lvl="0" indent="-342900" defTabSz="914400" eaLnBrk="0" hangingPunct="0">
              <a:lnSpc>
                <a:spcPct val="100000"/>
              </a:lnSpc>
              <a:spcBef>
                <a:spcPts val="0"/>
              </a:spcBef>
              <a:buClr>
                <a:srgbClr val="333333"/>
              </a:buClr>
              <a:buFont typeface="WingDings"/>
              <a:buChar char=""/>
            </a:pPr>
            <a:r>
              <a:rPr lang="en-US" altLang="de-DE" sz="2000">
                <a:solidFill>
                  <a:srgbClr val="333333"/>
                </a:solidFill>
                <a:latin typeface="Calibri Light"/>
                <a:cs typeface="Times New Roman" panose="02020603050405020304" pitchFamily="18" charset="0"/>
              </a:rPr>
              <a:t>“</a:t>
            </a:r>
            <a:r>
              <a:rPr lang="de-DE" altLang="de-DE" sz="2000">
                <a:solidFill>
                  <a:srgbClr val="333333"/>
                </a:solidFill>
                <a:latin typeface="Calibri Light"/>
                <a:cs typeface="Times New Roman" panose="02020603050405020304" pitchFamily="18" charset="0"/>
              </a:rPr>
              <a:t>Unfortunately</a:t>
            </a:r>
            <a:r>
              <a:rPr lang="de-DE" altLang="de-DE" sz="2000" dirty="0">
                <a:solidFill>
                  <a:srgbClr val="333333"/>
                </a:solidFill>
                <a:latin typeface="Calibri Light"/>
                <a:cs typeface="Times New Roman" panose="02020603050405020304" pitchFamily="18" charset="0"/>
              </a:rPr>
              <a:t>, </a:t>
            </a:r>
            <a:r>
              <a:rPr lang="en-US" altLang="de-DE" sz="2000" dirty="0">
                <a:solidFill>
                  <a:srgbClr val="333333"/>
                </a:solidFill>
                <a:latin typeface="Calibri Light"/>
                <a:cs typeface="Times New Roman" panose="02020603050405020304" pitchFamily="18" charset="0"/>
              </a:rPr>
              <a:t>I constantly </a:t>
            </a:r>
            <a:r>
              <a:rPr lang="de-DE" altLang="de-DE" sz="2000" dirty="0">
                <a:solidFill>
                  <a:srgbClr val="333333"/>
                </a:solidFill>
                <a:latin typeface="Calibri Light"/>
                <a:cs typeface="Times New Roman" panose="02020603050405020304" pitchFamily="18" charset="0"/>
              </a:rPr>
              <a:t>blame myself</a:t>
            </a:r>
            <a:r>
              <a:rPr lang="en-US" altLang="de-DE" sz="2000" dirty="0">
                <a:solidFill>
                  <a:srgbClr val="333333"/>
                </a:solidFill>
                <a:latin typeface="Calibri Light"/>
                <a:cs typeface="Times New Roman" panose="02020603050405020304" pitchFamily="18" charset="0"/>
              </a:rPr>
              <a:t>. This seems to be some kind of hidden </a:t>
            </a:r>
            <a:r>
              <a:rPr lang="en-US" altLang="de-DE" sz="2000">
                <a:solidFill>
                  <a:srgbClr val="333333"/>
                </a:solidFill>
                <a:latin typeface="Calibri Light"/>
                <a:cs typeface="Times New Roman" panose="02020603050405020304" pitchFamily="18" charset="0"/>
              </a:rPr>
              <a:t>self-hate.”</a:t>
            </a:r>
            <a:endParaRPr lang="en-US" altLang="de-DE" sz="2000" dirty="0">
              <a:solidFill>
                <a:srgbClr val="333333"/>
              </a:solidFill>
              <a:latin typeface="Calibri Light"/>
              <a:cs typeface="Times New Roman" panose="02020603050405020304" pitchFamily="18" charset="0"/>
            </a:endParaRPr>
          </a:p>
          <a:p>
            <a:pPr marL="342900" lvl="0" indent="-342900" defTabSz="914400" eaLnBrk="0" hangingPunct="0">
              <a:lnSpc>
                <a:spcPct val="100000"/>
              </a:lnSpc>
              <a:spcBef>
                <a:spcPts val="0"/>
              </a:spcBef>
              <a:buClr>
                <a:srgbClr val="333333"/>
              </a:buClr>
              <a:buFont typeface="WingDings"/>
              <a:buChar char=""/>
            </a:pPr>
            <a:r>
              <a:rPr lang="en-US" altLang="de-DE" sz="2000">
                <a:solidFill>
                  <a:srgbClr val="333333"/>
                </a:solidFill>
                <a:latin typeface="Calibri Light"/>
                <a:cs typeface="Times New Roman" panose="02020603050405020304" pitchFamily="18" charset="0"/>
              </a:rPr>
              <a:t>“I </a:t>
            </a:r>
            <a:r>
              <a:rPr lang="en-US" altLang="de-DE" sz="2000" dirty="0">
                <a:solidFill>
                  <a:srgbClr val="333333"/>
                </a:solidFill>
                <a:latin typeface="Calibri Light"/>
                <a:cs typeface="Times New Roman" panose="02020603050405020304" pitchFamily="18" charset="0"/>
              </a:rPr>
              <a:t>am going </a:t>
            </a:r>
            <a:r>
              <a:rPr lang="en-US" altLang="de-DE" sz="2000">
                <a:solidFill>
                  <a:srgbClr val="333333"/>
                </a:solidFill>
                <a:latin typeface="Calibri Light"/>
                <a:cs typeface="Times New Roman" panose="02020603050405020304" pitchFamily="18" charset="0"/>
              </a:rPr>
              <a:t>insane.”</a:t>
            </a:r>
            <a:endParaRPr lang="en-US" altLang="de-DE" sz="2000" dirty="0">
              <a:solidFill>
                <a:srgbClr val="333333"/>
              </a:solidFill>
              <a:latin typeface="Calibri Light"/>
              <a:cs typeface="Times New Roman" panose="02020603050405020304" pitchFamily="18" charset="0"/>
            </a:endParaRPr>
          </a:p>
          <a:p>
            <a:pPr marL="342900" lvl="0" indent="-342900" defTabSz="914400" eaLnBrk="0" hangingPunct="0">
              <a:lnSpc>
                <a:spcPct val="100000"/>
              </a:lnSpc>
              <a:spcBef>
                <a:spcPts val="0"/>
              </a:spcBef>
              <a:buClr>
                <a:srgbClr val="333333"/>
              </a:buClr>
              <a:buFont typeface="WingDings"/>
              <a:buChar char=""/>
            </a:pPr>
            <a:r>
              <a:rPr lang="en-US" altLang="de-DE" sz="2000">
                <a:solidFill>
                  <a:srgbClr val="333333"/>
                </a:solidFill>
                <a:latin typeface="Calibri Light"/>
                <a:cs typeface="Times New Roman" panose="02020603050405020304" pitchFamily="18" charset="0"/>
              </a:rPr>
              <a:t>“It </a:t>
            </a:r>
            <a:r>
              <a:rPr lang="en-US" altLang="de-DE" sz="2000" dirty="0">
                <a:solidFill>
                  <a:srgbClr val="333333"/>
                </a:solidFill>
                <a:latin typeface="Calibri Light"/>
                <a:cs typeface="Times New Roman" panose="02020603050405020304" pitchFamily="18" charset="0"/>
              </a:rPr>
              <a:t>seems </a:t>
            </a:r>
            <a:r>
              <a:rPr lang="en-US" altLang="de-DE" sz="2000" i="1" dirty="0">
                <a:solidFill>
                  <a:srgbClr val="333333"/>
                </a:solidFill>
                <a:latin typeface="Calibri Light"/>
                <a:cs typeface="Times New Roman" panose="02020603050405020304" pitchFamily="18" charset="0"/>
              </a:rPr>
              <a:t>as if</a:t>
            </a:r>
            <a:r>
              <a:rPr lang="en-US" altLang="de-DE" sz="2000" dirty="0">
                <a:solidFill>
                  <a:srgbClr val="333333"/>
                </a:solidFill>
                <a:latin typeface="Calibri Light"/>
                <a:cs typeface="Times New Roman" panose="02020603050405020304" pitchFamily="18" charset="0"/>
              </a:rPr>
              <a:t> someone else is thinking. But I do know that these are my own </a:t>
            </a:r>
            <a:r>
              <a:rPr lang="en-US" altLang="de-DE" sz="2000">
                <a:solidFill>
                  <a:srgbClr val="333333"/>
                </a:solidFill>
                <a:latin typeface="Calibri Light"/>
                <a:cs typeface="Times New Roman" panose="02020603050405020304" pitchFamily="18" charset="0"/>
              </a:rPr>
              <a:t>thoughts.”</a:t>
            </a:r>
            <a:endParaRPr lang="en-US" altLang="de-DE" sz="2000" dirty="0">
              <a:solidFill>
                <a:srgbClr val="333333"/>
              </a:solidFill>
              <a:latin typeface="Calibri Light"/>
              <a:cs typeface="Times New Roman" panose="02020603050405020304" pitchFamily="18" charset="0"/>
            </a:endParaRPr>
          </a:p>
          <a:p>
            <a:pPr lvl="0" defTabSz="914400" eaLnBrk="0" hangingPunct="0">
              <a:lnSpc>
                <a:spcPct val="100000"/>
              </a:lnSpc>
              <a:spcBef>
                <a:spcPts val="1200"/>
              </a:spcBef>
              <a:buClr>
                <a:srgbClr val="333333"/>
              </a:buClr>
            </a:pPr>
            <a:r>
              <a:rPr lang="en-US" altLang="de-DE" sz="2000" b="1" dirty="0">
                <a:solidFill>
                  <a:srgbClr val="004992"/>
                </a:solidFill>
                <a:latin typeface="Calibri Light"/>
                <a:cs typeface="Times New Roman" panose="02020603050405020304" pitchFamily="18" charset="0"/>
              </a:rPr>
              <a:t>... others:</a:t>
            </a:r>
          </a:p>
          <a:p>
            <a:pPr marL="342900" lvl="0" indent="-342900" defTabSz="914400" eaLnBrk="0" hangingPunct="0">
              <a:lnSpc>
                <a:spcPct val="100000"/>
              </a:lnSpc>
              <a:spcBef>
                <a:spcPts val="0"/>
              </a:spcBef>
              <a:buClr>
                <a:srgbClr val="333333"/>
              </a:buClr>
              <a:buFont typeface="WingDings"/>
              <a:buChar char=""/>
            </a:pPr>
            <a:r>
              <a:rPr lang="en-US" altLang="de-DE" sz="2000">
                <a:solidFill>
                  <a:srgbClr val="333333"/>
                </a:solidFill>
                <a:latin typeface="Calibri Light"/>
                <a:cs typeface="Times New Roman" panose="02020603050405020304" pitchFamily="18" charset="0"/>
              </a:rPr>
              <a:t>“Something </a:t>
            </a:r>
            <a:r>
              <a:rPr lang="en-US" altLang="de-DE" sz="2000" dirty="0">
                <a:solidFill>
                  <a:srgbClr val="333333"/>
                </a:solidFill>
                <a:latin typeface="Calibri Light"/>
                <a:cs typeface="Times New Roman" panose="02020603050405020304" pitchFamily="18" charset="0"/>
              </a:rPr>
              <a:t>got implanted into my </a:t>
            </a:r>
            <a:r>
              <a:rPr lang="en-US" altLang="de-DE" sz="2000">
                <a:solidFill>
                  <a:srgbClr val="333333"/>
                </a:solidFill>
                <a:latin typeface="Calibri Light"/>
                <a:cs typeface="Times New Roman" panose="02020603050405020304" pitchFamily="18" charset="0"/>
              </a:rPr>
              <a:t>brain.”</a:t>
            </a:r>
            <a:endParaRPr lang="en-US" altLang="de-DE" sz="2000" dirty="0">
              <a:solidFill>
                <a:srgbClr val="333333"/>
              </a:solidFill>
              <a:latin typeface="Calibri Light"/>
              <a:cs typeface="Times New Roman" panose="02020603050405020304" pitchFamily="18" charset="0"/>
            </a:endParaRPr>
          </a:p>
          <a:p>
            <a:pPr marL="342900" lvl="0" indent="-342900" defTabSz="914400" eaLnBrk="0" hangingPunct="0">
              <a:lnSpc>
                <a:spcPct val="100000"/>
              </a:lnSpc>
              <a:spcBef>
                <a:spcPts val="0"/>
              </a:spcBef>
              <a:buClr>
                <a:srgbClr val="333333"/>
              </a:buClr>
              <a:buFont typeface="WingDings"/>
              <a:buChar char=""/>
            </a:pPr>
            <a:r>
              <a:rPr lang="en-US" altLang="de-DE" sz="2000">
                <a:solidFill>
                  <a:srgbClr val="333333"/>
                </a:solidFill>
                <a:latin typeface="Calibri Light"/>
                <a:cs typeface="Times New Roman" panose="02020603050405020304" pitchFamily="18" charset="0"/>
              </a:rPr>
              <a:t>“I </a:t>
            </a:r>
            <a:r>
              <a:rPr lang="en-US" altLang="de-DE" sz="2000" dirty="0">
                <a:solidFill>
                  <a:srgbClr val="333333"/>
                </a:solidFill>
                <a:latin typeface="Calibri Light"/>
                <a:cs typeface="Times New Roman" panose="02020603050405020304" pitchFamily="18" charset="0"/>
              </a:rPr>
              <a:t>don‘t know how </a:t>
            </a:r>
            <a:r>
              <a:rPr lang="de-DE" altLang="de-DE" sz="2000" dirty="0">
                <a:solidFill>
                  <a:srgbClr val="333333"/>
                </a:solidFill>
                <a:latin typeface="Calibri Light"/>
                <a:cs typeface="Times New Roman" panose="02020603050405020304" pitchFamily="18" charset="0"/>
              </a:rPr>
              <a:t>this could </a:t>
            </a:r>
            <a:r>
              <a:rPr lang="en-US" altLang="de-DE" sz="2000" dirty="0">
                <a:solidFill>
                  <a:srgbClr val="333333"/>
                </a:solidFill>
                <a:latin typeface="Calibri Light"/>
                <a:cs typeface="Times New Roman" panose="02020603050405020304" pitchFamily="18" charset="0"/>
              </a:rPr>
              <a:t>happen, but someone took control of my </a:t>
            </a:r>
            <a:r>
              <a:rPr lang="en-US" altLang="de-DE" sz="2000">
                <a:solidFill>
                  <a:srgbClr val="333333"/>
                </a:solidFill>
                <a:latin typeface="Calibri Light"/>
                <a:cs typeface="Times New Roman" panose="02020603050405020304" pitchFamily="18" charset="0"/>
              </a:rPr>
              <a:t>thoughts.”</a:t>
            </a:r>
            <a:endParaRPr lang="en-US" altLang="de-DE" sz="2000" dirty="0">
              <a:solidFill>
                <a:srgbClr val="333333"/>
              </a:solidFill>
              <a:latin typeface="Calibri Light"/>
              <a:cs typeface="Times New Roman" panose="02020603050405020304" pitchFamily="18" charset="0"/>
            </a:endParaRPr>
          </a:p>
          <a:p>
            <a:pPr lvl="0" defTabSz="914400" eaLnBrk="0" hangingPunct="0">
              <a:lnSpc>
                <a:spcPct val="100000"/>
              </a:lnSpc>
              <a:spcBef>
                <a:spcPts val="1200"/>
              </a:spcBef>
              <a:buClr>
                <a:srgbClr val="333333"/>
              </a:buClr>
            </a:pPr>
            <a:r>
              <a:rPr lang="en-US" altLang="de-DE" sz="2000" b="1" dirty="0">
                <a:solidFill>
                  <a:srgbClr val="004992"/>
                </a:solidFill>
                <a:latin typeface="Calibri Light"/>
                <a:cs typeface="Times New Roman" panose="02020603050405020304" pitchFamily="18" charset="0"/>
              </a:rPr>
              <a:t>... situation/circumstances:</a:t>
            </a:r>
          </a:p>
          <a:p>
            <a:pPr marL="342900" lvl="0" indent="-342900" defTabSz="914400" eaLnBrk="0" hangingPunct="0">
              <a:lnSpc>
                <a:spcPct val="100000"/>
              </a:lnSpc>
              <a:spcBef>
                <a:spcPts val="0"/>
              </a:spcBef>
              <a:buClr>
                <a:srgbClr val="333333"/>
              </a:buClr>
              <a:buFont typeface="WingDings"/>
              <a:buChar char=""/>
            </a:pPr>
            <a:r>
              <a:rPr lang="en-US" altLang="de-DE" sz="2000">
                <a:solidFill>
                  <a:srgbClr val="333333"/>
                </a:solidFill>
                <a:latin typeface="Calibri Light"/>
                <a:cs typeface="Times New Roman" panose="02020603050405020304" pitchFamily="18" charset="0"/>
              </a:rPr>
              <a:t>“I </a:t>
            </a:r>
            <a:r>
              <a:rPr lang="en-US" altLang="de-DE" sz="2000" dirty="0">
                <a:solidFill>
                  <a:srgbClr val="333333"/>
                </a:solidFill>
                <a:latin typeface="Calibri Light"/>
                <a:cs typeface="Times New Roman" panose="02020603050405020304" pitchFamily="18" charset="0"/>
              </a:rPr>
              <a:t>am feeling stressed these days. That is why I experience everything more intensely, including my </a:t>
            </a:r>
            <a:r>
              <a:rPr lang="en-US" altLang="de-DE" sz="2000">
                <a:solidFill>
                  <a:srgbClr val="333333"/>
                </a:solidFill>
                <a:latin typeface="Calibri Light"/>
                <a:cs typeface="Times New Roman" panose="02020603050405020304" pitchFamily="18" charset="0"/>
              </a:rPr>
              <a:t>thoughts.”</a:t>
            </a:r>
            <a:endParaRPr lang="en-US" altLang="de-DE" sz="2000" dirty="0">
              <a:solidFill>
                <a:srgbClr val="333333"/>
              </a:solidFill>
              <a:latin typeface="Calibri Light"/>
              <a:cs typeface="Times New Roman" panose="02020603050405020304" pitchFamily="18" charset="0"/>
            </a:endParaRPr>
          </a:p>
          <a:p>
            <a:pPr marL="342900" lvl="0" indent="-342900" defTabSz="914400" eaLnBrk="0" hangingPunct="0">
              <a:lnSpc>
                <a:spcPct val="100000"/>
              </a:lnSpc>
              <a:spcBef>
                <a:spcPts val="0"/>
              </a:spcBef>
              <a:buClr>
                <a:srgbClr val="333333"/>
              </a:buClr>
              <a:buFont typeface="WingDings"/>
              <a:buChar char=""/>
            </a:pPr>
            <a:r>
              <a:rPr lang="en-US" altLang="de-DE" sz="2000">
                <a:solidFill>
                  <a:srgbClr val="333333"/>
                </a:solidFill>
                <a:latin typeface="Calibri Light"/>
                <a:cs typeface="Times New Roman" panose="02020603050405020304" pitchFamily="18" charset="0"/>
              </a:rPr>
              <a:t>“My </a:t>
            </a:r>
            <a:r>
              <a:rPr lang="en-US" altLang="de-DE" sz="2000" dirty="0">
                <a:solidFill>
                  <a:srgbClr val="333333"/>
                </a:solidFill>
                <a:latin typeface="Calibri Light"/>
                <a:cs typeface="Times New Roman" panose="02020603050405020304" pitchFamily="18" charset="0"/>
              </a:rPr>
              <a:t>ears are ringing from listening to loud </a:t>
            </a:r>
            <a:r>
              <a:rPr lang="en-US" altLang="de-DE" sz="2000">
                <a:solidFill>
                  <a:srgbClr val="333333"/>
                </a:solidFill>
                <a:latin typeface="Calibri Light"/>
                <a:cs typeface="Times New Roman" panose="02020603050405020304" pitchFamily="18" charset="0"/>
              </a:rPr>
              <a:t>music.”</a:t>
            </a:r>
            <a:endParaRPr lang="en-US" sz="2000" dirty="0">
              <a:latin typeface="Calibri Light"/>
            </a:endParaRPr>
          </a:p>
        </p:txBody>
      </p:sp>
      <p:sp>
        <p:nvSpPr>
          <p:cNvPr id="3" name="Footer Placeholder 2"/>
          <p:cNvSpPr>
            <a:spLocks noGrp="1"/>
          </p:cNvSpPr>
          <p:nvPr>
            <p:ph type="ftr" sz="quarter" idx="11"/>
          </p:nvPr>
        </p:nvSpPr>
        <p:spPr/>
        <p:txBody>
          <a:bodyPr/>
          <a:lstStyle/>
          <a:p>
            <a:r>
              <a:rPr lang="en-US"/>
              <a:t>Metacognitive Training 1 – Attribution Blaming and Taking Credit</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34</a:t>
            </a:fld>
            <a:endParaRPr lang="de-DE" dirty="0"/>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2" name="Rectangle 4"/>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An inner voice tells you that you are no good.</a:t>
            </a:r>
            <a:endParaRPr lang="en-US" altLang="de-DE" sz="3600" dirty="0">
              <a:latin typeface="Calibri Light"/>
            </a:endParaRPr>
          </a:p>
        </p:txBody>
      </p:sp>
      <p:sp>
        <p:nvSpPr>
          <p:cNvPr id="73730" name="Rectangle 2"/>
          <p:cNvSpPr>
            <a:spLocks noGrp="1" noChangeArrowheads="1"/>
          </p:cNvSpPr>
          <p:nvPr>
            <p:ph idx="1"/>
          </p:nvPr>
        </p:nvSpPr>
        <p:spPr/>
        <p:txBody>
          <a:bodyPr>
            <a:noAutofit/>
          </a:bodyPr>
          <a:lstStyle/>
          <a:p>
            <a:pPr eaLnBrk="1" hangingPunct="1"/>
            <a:r>
              <a:rPr lang="de-DE" altLang="de-DE" sz="2400" b="1" dirty="0">
                <a:solidFill>
                  <a:srgbClr val="004992"/>
                </a:solidFill>
                <a:latin typeface="Calibri Light"/>
              </a:rPr>
              <a:t>Psychosis: the inner voice is attributed to other persons/powers:</a:t>
            </a:r>
          </a:p>
          <a:p>
            <a:pPr marL="342900" indent="-342900" eaLnBrk="1" hangingPunct="1">
              <a:buClr>
                <a:srgbClr val="333333"/>
              </a:buClr>
              <a:buFont typeface="WingDings"/>
              <a:buChar char=""/>
            </a:pPr>
            <a:r>
              <a:rPr lang="en-US" altLang="de-DE" sz="2400">
                <a:solidFill>
                  <a:srgbClr val="333333"/>
                </a:solidFill>
                <a:latin typeface="Calibri Light"/>
              </a:rPr>
              <a:t>“</a:t>
            </a:r>
            <a:r>
              <a:rPr lang="de-DE" altLang="de-DE" sz="2400">
                <a:solidFill>
                  <a:srgbClr val="333333"/>
                </a:solidFill>
                <a:latin typeface="Calibri Light"/>
              </a:rPr>
              <a:t>Something </a:t>
            </a:r>
            <a:r>
              <a:rPr lang="de-DE" altLang="de-DE" sz="2400" dirty="0">
                <a:solidFill>
                  <a:srgbClr val="333333"/>
                </a:solidFill>
                <a:latin typeface="Calibri Light"/>
              </a:rPr>
              <a:t>got implanted into my </a:t>
            </a:r>
            <a:r>
              <a:rPr lang="de-DE" altLang="de-DE" sz="2400">
                <a:solidFill>
                  <a:srgbClr val="333333"/>
                </a:solidFill>
                <a:latin typeface="Calibri Light"/>
              </a:rPr>
              <a:t>brain.</a:t>
            </a:r>
            <a:r>
              <a:rPr lang="en-US" altLang="de-DE" sz="2400">
                <a:solidFill>
                  <a:srgbClr val="333333"/>
                </a:solidFill>
                <a:latin typeface="Calibri Light"/>
              </a:rPr>
              <a:t>”</a:t>
            </a:r>
            <a:endParaRPr lang="de-DE" altLang="de-DE" sz="2400" dirty="0">
              <a:solidFill>
                <a:srgbClr val="333333"/>
              </a:solidFill>
              <a:latin typeface="Calibri Light"/>
            </a:endParaRPr>
          </a:p>
          <a:p>
            <a:pPr marL="342900" indent="-342900" eaLnBrk="1" hangingPunct="1">
              <a:buClr>
                <a:srgbClr val="333333"/>
              </a:buClr>
              <a:buFont typeface="WingDings"/>
              <a:buChar char=""/>
            </a:pPr>
            <a:r>
              <a:rPr lang="en-US" altLang="de-DE" sz="2400">
                <a:solidFill>
                  <a:srgbClr val="333333"/>
                </a:solidFill>
                <a:latin typeface="Calibri Light"/>
              </a:rPr>
              <a:t>“</a:t>
            </a:r>
            <a:r>
              <a:rPr lang="de-DE" altLang="de-DE" sz="2400">
                <a:solidFill>
                  <a:srgbClr val="333333"/>
                </a:solidFill>
                <a:latin typeface="Calibri Light"/>
              </a:rPr>
              <a:t>I </a:t>
            </a:r>
            <a:r>
              <a:rPr lang="de-DE" altLang="de-DE" sz="2400" dirty="0">
                <a:solidFill>
                  <a:srgbClr val="333333"/>
                </a:solidFill>
                <a:latin typeface="Calibri Light"/>
              </a:rPr>
              <a:t>don‘t know how this could happen, but someone took control of my </a:t>
            </a:r>
            <a:r>
              <a:rPr lang="de-DE" altLang="de-DE" sz="2400">
                <a:solidFill>
                  <a:srgbClr val="333333"/>
                </a:solidFill>
                <a:latin typeface="Calibri Light"/>
              </a:rPr>
              <a:t>thoughts.</a:t>
            </a:r>
            <a:r>
              <a:rPr lang="en-US" altLang="de-DE" sz="2400">
                <a:solidFill>
                  <a:srgbClr val="333333"/>
                </a:solidFill>
                <a:latin typeface="Calibri Light"/>
              </a:rPr>
              <a:t>”</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35</a:t>
            </a:fld>
            <a:endParaRPr lang="de-DE" dirty="0"/>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9"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altLang="de-DE" sz="3600">
                <a:solidFill>
                  <a:srgbClr val="004992"/>
                </a:solidFill>
                <a:latin typeface="Calibri Light"/>
              </a:rPr>
              <a:t>Hearing voices</a:t>
            </a:r>
            <a:br>
              <a:rPr lang="en-US" altLang="de-DE" sz="3600">
                <a:solidFill>
                  <a:srgbClr val="004992"/>
                </a:solidFill>
                <a:latin typeface="Calibri Light"/>
              </a:rPr>
            </a:br>
            <a:r>
              <a:rPr lang="en-US" altLang="de-DE">
                <a:solidFill>
                  <a:srgbClr val="004992"/>
                </a:solidFill>
                <a:latin typeface="Calibri Light"/>
              </a:rPr>
              <a:t>Own thoughts or remote-controlled?</a:t>
            </a:r>
            <a:br>
              <a:rPr lang="en-US" altLang="de-DE" sz="3600">
                <a:solidFill>
                  <a:srgbClr val="004992"/>
                </a:solidFill>
                <a:latin typeface="Calibri Light"/>
              </a:rPr>
            </a:br>
            <a:r>
              <a:rPr lang="en-US" altLang="de-DE">
                <a:solidFill>
                  <a:srgbClr val="004992"/>
                </a:solidFill>
                <a:latin typeface="Calibri Light"/>
              </a:rPr>
              <a:t>Pros and cons</a:t>
            </a:r>
            <a:endParaRPr lang="en-US" altLang="de-DE"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36</a:t>
            </a:fld>
            <a:endParaRPr lang="de-DE" dirty="0"/>
          </a:p>
        </p:txBody>
      </p:sp>
      <p:graphicFrame>
        <p:nvGraphicFramePr>
          <p:cNvPr id="8" name="Table 7"/>
          <p:cNvGraphicFramePr>
            <a:graphicFrameLocks noGrp="1"/>
          </p:cNvGraphicFramePr>
          <p:nvPr>
            <p:extLst>
              <p:ext uri="{D42A27DB-BD31-4B8C-83A1-F6EECF244321}">
                <p14:modId xmlns:p14="http://schemas.microsoft.com/office/powerpoint/2010/main" val="4061457409"/>
              </p:ext>
            </p:extLst>
          </p:nvPr>
        </p:nvGraphicFramePr>
        <p:xfrm>
          <a:off x="408955" y="2564904"/>
          <a:ext cx="11376000" cy="4069086"/>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a:ln>
                            <a:noFill/>
                          </a:ln>
                          <a:solidFill>
                            <a:srgbClr val="000000"/>
                          </a:solidFill>
                          <a:effectLst/>
                          <a:latin typeface="Calibri Light"/>
                          <a:cs typeface="Times New Roman" pitchFamily="18" charset="0"/>
                        </a:rPr>
                        <a:t>Why do you think the voices are inserted from outside?</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000000"/>
                          </a:solidFill>
                          <a:effectLst/>
                          <a:latin typeface="Calibri Light"/>
                          <a:cs typeface="Times New Roman" pitchFamily="18" charset="0"/>
                        </a:rPr>
                        <a:t>Are there perhaps other explanations for the assumptions expressed on the left side?</a:t>
                      </a:r>
                      <a:endParaRPr kumimoji="0" lang="en-US"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a:latin typeface="Calibri Light"/>
                        </a:rPr>
                        <a:t>“I can hear it clearly. In contrast, my thoughts are completely silent!”</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 typeface="WingDings"/>
                        <a:buNone/>
                        <a:tabLst/>
                      </a:pPr>
                      <a:r>
                        <a:rPr kumimoji="0" lang="en-US"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173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a:latin typeface="Calibri Light"/>
                        </a:rPr>
                        <a:t>“These thoughts are not under my control. When I try to counteract it, it gets worse. This shows me that someone really wants to put me down.”</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 typeface="WingDings"/>
                        <a:buNone/>
                        <a:tabLst/>
                      </a:pPr>
                      <a:r>
                        <a:rPr kumimoji="0" lang="en-US"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a:latin typeface="Calibri Light"/>
                        </a:rPr>
                        <a:t>“I would never have such evil thoughts. I could never do any harm to anyone. But still, I constantly have these aggressive thoughts.”</a:t>
                      </a:r>
                      <a:endParaRPr lang="en-US" sz="1600" dirty="0">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 typeface="WingDings"/>
                        <a:buNone/>
                        <a:tabLst/>
                      </a:pPr>
                      <a:r>
                        <a:rPr kumimoji="0" lang="en-US"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42692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9"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altLang="de-DE" sz="3600">
                <a:solidFill>
                  <a:srgbClr val="004992"/>
                </a:solidFill>
                <a:latin typeface="Calibri Light"/>
              </a:rPr>
              <a:t>Hearing voices</a:t>
            </a:r>
            <a:br>
              <a:rPr lang="en-US" altLang="de-DE" sz="3600">
                <a:solidFill>
                  <a:srgbClr val="004992"/>
                </a:solidFill>
                <a:latin typeface="Calibri Light"/>
              </a:rPr>
            </a:br>
            <a:r>
              <a:rPr lang="en-US" altLang="de-DE">
                <a:solidFill>
                  <a:srgbClr val="004992"/>
                </a:solidFill>
                <a:latin typeface="Calibri Light"/>
              </a:rPr>
              <a:t>Own thoughts or remote-controlled?</a:t>
            </a:r>
            <a:br>
              <a:rPr lang="en-US" altLang="de-DE" sz="3600">
                <a:solidFill>
                  <a:srgbClr val="004992"/>
                </a:solidFill>
                <a:latin typeface="Calibri Light"/>
              </a:rPr>
            </a:br>
            <a:r>
              <a:rPr lang="en-US" altLang="de-DE">
                <a:solidFill>
                  <a:srgbClr val="004992"/>
                </a:solidFill>
                <a:latin typeface="Calibri Light"/>
              </a:rPr>
              <a:t>Pros and cons</a:t>
            </a:r>
            <a:endParaRPr lang="en-US" altLang="de-DE"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37</a:t>
            </a:fld>
            <a:endParaRPr lang="de-DE" dirty="0"/>
          </a:p>
        </p:txBody>
      </p:sp>
      <p:graphicFrame>
        <p:nvGraphicFramePr>
          <p:cNvPr id="8" name="Table 7"/>
          <p:cNvGraphicFramePr>
            <a:graphicFrameLocks noGrp="1"/>
          </p:cNvGraphicFramePr>
          <p:nvPr>
            <p:extLst>
              <p:ext uri="{D42A27DB-BD31-4B8C-83A1-F6EECF244321}">
                <p14:modId xmlns:p14="http://schemas.microsoft.com/office/powerpoint/2010/main" val="267979963"/>
              </p:ext>
            </p:extLst>
          </p:nvPr>
        </p:nvGraphicFramePr>
        <p:xfrm>
          <a:off x="408955" y="2564904"/>
          <a:ext cx="11376000" cy="4069086"/>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a:ln>
                            <a:noFill/>
                          </a:ln>
                          <a:solidFill>
                            <a:srgbClr val="000000"/>
                          </a:solidFill>
                          <a:effectLst/>
                          <a:latin typeface="Calibri Light"/>
                          <a:cs typeface="Times New Roman" pitchFamily="18" charset="0"/>
                        </a:rPr>
                        <a:t>Why do you think the voices are inserted from outside?</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000000"/>
                          </a:solidFill>
                          <a:effectLst/>
                          <a:latin typeface="Calibri Light"/>
                          <a:cs typeface="Times New Roman" pitchFamily="18" charset="0"/>
                        </a:rPr>
                        <a:t>Are there perhaps other explanations for the assumptions expressed on the left side?</a:t>
                      </a:r>
                      <a:endParaRPr kumimoji="0" lang="en-US"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a:latin typeface="Calibri Light"/>
                        </a:rPr>
                        <a:t>“I can hear it clearly. In contrast, my thoughts are completely silent!”</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Approximately 15-20% of the general population hear such voices from time to time.</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Intense thoughts are sometimes almost audible (e.g. catchy tunes, ruminating, hearing a friend’s voice while reading his or her e-mail).</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173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a:latin typeface="Calibri Light"/>
                        </a:rPr>
                        <a:t>“These thoughts are not under my control. When I try to counteract it, it gets worse. This shows me that someone really wants to put me down.”</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 typeface="WingDings"/>
                        <a:buNone/>
                        <a:tabLst/>
                      </a:pPr>
                      <a:r>
                        <a:rPr kumimoji="0" lang="en-US"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a:latin typeface="Calibri Light"/>
                        </a:rPr>
                        <a:t>“I would never have such evil thoughts. I could never do any harm to anyone. But still, I constantly have these aggressive thoughts.”</a:t>
                      </a:r>
                      <a:endParaRPr lang="en-US" sz="1600" dirty="0">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 typeface="WingDings"/>
                        <a:buNone/>
                        <a:tabLst/>
                      </a:pPr>
                      <a:r>
                        <a:rPr kumimoji="0" lang="en-US"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9"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altLang="de-DE" sz="3600">
                <a:solidFill>
                  <a:srgbClr val="004992"/>
                </a:solidFill>
                <a:latin typeface="Calibri Light"/>
              </a:rPr>
              <a:t>Hearing voices</a:t>
            </a:r>
            <a:br>
              <a:rPr lang="en-US" altLang="de-DE" sz="3600">
                <a:solidFill>
                  <a:srgbClr val="004992"/>
                </a:solidFill>
                <a:latin typeface="Calibri Light"/>
              </a:rPr>
            </a:br>
            <a:r>
              <a:rPr lang="en-US" altLang="de-DE">
                <a:solidFill>
                  <a:srgbClr val="004992"/>
                </a:solidFill>
                <a:latin typeface="Calibri Light"/>
              </a:rPr>
              <a:t>Own thoughts or remote-controlled?</a:t>
            </a:r>
            <a:br>
              <a:rPr lang="en-US" altLang="de-DE" sz="3600">
                <a:solidFill>
                  <a:srgbClr val="004992"/>
                </a:solidFill>
                <a:latin typeface="Calibri Light"/>
              </a:rPr>
            </a:br>
            <a:r>
              <a:rPr lang="en-US" altLang="de-DE">
                <a:solidFill>
                  <a:srgbClr val="004992"/>
                </a:solidFill>
                <a:latin typeface="Calibri Light"/>
              </a:rPr>
              <a:t>Pros and cons</a:t>
            </a:r>
            <a:endParaRPr lang="en-US" altLang="de-DE"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38</a:t>
            </a:fld>
            <a:endParaRPr lang="de-DE" dirty="0"/>
          </a:p>
        </p:txBody>
      </p:sp>
      <p:graphicFrame>
        <p:nvGraphicFramePr>
          <p:cNvPr id="8" name="Table 7"/>
          <p:cNvGraphicFramePr>
            <a:graphicFrameLocks noGrp="1"/>
          </p:cNvGraphicFramePr>
          <p:nvPr>
            <p:extLst>
              <p:ext uri="{D42A27DB-BD31-4B8C-83A1-F6EECF244321}">
                <p14:modId xmlns:p14="http://schemas.microsoft.com/office/powerpoint/2010/main" val="3070875909"/>
              </p:ext>
            </p:extLst>
          </p:nvPr>
        </p:nvGraphicFramePr>
        <p:xfrm>
          <a:off x="408955" y="2564904"/>
          <a:ext cx="11376000" cy="4069086"/>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a:ln>
                            <a:noFill/>
                          </a:ln>
                          <a:solidFill>
                            <a:srgbClr val="000000"/>
                          </a:solidFill>
                          <a:effectLst/>
                          <a:latin typeface="Calibri Light"/>
                          <a:cs typeface="Times New Roman" pitchFamily="18" charset="0"/>
                        </a:rPr>
                        <a:t>Why do you think the voices are inserted from outside?</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000000"/>
                          </a:solidFill>
                          <a:effectLst/>
                          <a:latin typeface="Calibri Light"/>
                          <a:cs typeface="Times New Roman" pitchFamily="18" charset="0"/>
                        </a:rPr>
                        <a:t>Are there perhaps other explanations for the assumptions expressed on the left side?</a:t>
                      </a:r>
                      <a:endParaRPr kumimoji="0" lang="en-US"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a:latin typeface="Calibri Light"/>
                        </a:rPr>
                        <a:t>“I can hear it clearly. In contrast, my thoughts are completely silent!”</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Approximately 15-20% of the general population hear such voices from time to time.</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Intense thoughts are sometimes almost audible (e.g. catchy tunes, ruminating, hearing a friend’s voice while reading his or her e-mail).</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173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a:latin typeface="Calibri Light"/>
                        </a:rPr>
                        <a:t>“These thoughts are not under my control. When I try to counteract it, it gets worse. This shows me that someone really wants to put me down.”</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Our thoughts are not fully controllable – otherwise there would be no such events as sudden inspirations, brainstorms, or rumination. </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If we try to counteract these thoughts, they automatically become stronger.</a:t>
                      </a:r>
                      <a:br>
                        <a:rPr kumimoji="0" lang="en-US" sz="1600" b="0" i="0" u="none" strike="noStrike" cap="none" normalizeH="0" baseline="0">
                          <a:ln>
                            <a:noFill/>
                          </a:ln>
                          <a:solidFill>
                            <a:srgbClr val="333333"/>
                          </a:solidFill>
                          <a:effectLst/>
                          <a:latin typeface="Calibri Light"/>
                          <a:cs typeface="Times New Roman" pitchFamily="18" charset="0"/>
                        </a:rPr>
                      </a:br>
                      <a:r>
                        <a:rPr kumimoji="0" lang="en-US" sz="1600" b="0" i="0" u="none" strike="noStrike" cap="none" normalizeH="0" baseline="0">
                          <a:ln>
                            <a:noFill/>
                          </a:ln>
                          <a:solidFill>
                            <a:srgbClr val="333333"/>
                          </a:solidFill>
                          <a:effectLst/>
                          <a:latin typeface="Times New Roman"/>
                          <a:cs typeface="Times New Roman" pitchFamily="18" charset="0"/>
                          <a:sym typeface="Wingdings" panose="05000000000000000000" pitchFamily="2" charset="2"/>
                        </a:rPr>
                        <a:t>→</a:t>
                      </a:r>
                      <a:r>
                        <a:rPr kumimoji="0" lang="en-US" sz="1600" b="0" i="0" u="none" strike="noStrike" cap="none" normalizeH="0" baseline="0">
                          <a:ln>
                            <a:noFill/>
                          </a:ln>
                          <a:solidFill>
                            <a:srgbClr val="333333"/>
                          </a:solidFill>
                          <a:effectLst/>
                          <a:latin typeface="Calibri Light"/>
                          <a:cs typeface="Times New Roman" pitchFamily="18" charset="0"/>
                        </a:rPr>
                        <a:t> </a:t>
                      </a:r>
                      <a:r>
                        <a:rPr kumimoji="0" lang="en-US" sz="1600" b="0" i="0" u="none" strike="noStrike" cap="none" normalizeH="0" baseline="0" dirty="0">
                          <a:ln>
                            <a:noFill/>
                          </a:ln>
                          <a:solidFill>
                            <a:srgbClr val="333333"/>
                          </a:solidFill>
                          <a:effectLst/>
                          <a:latin typeface="Calibri Light"/>
                          <a:cs typeface="Times New Roman" pitchFamily="18" charset="0"/>
                        </a:rPr>
                        <a:t>Experiment: Try not to think of the number 8 …. You will not succeed. It will pop into your mind more strongly than ever.</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a:latin typeface="Calibri Light"/>
                        </a:rPr>
                        <a:t>“I would never have such evil thoughts. I could never do any harm to anyone. But still, I constantly have these aggressive thoughts.”</a:t>
                      </a:r>
                      <a:endParaRPr lang="en-US" sz="1600" dirty="0">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 typeface="WingDings"/>
                        <a:buNone/>
                        <a:tabLst/>
                      </a:pPr>
                      <a:r>
                        <a:rPr kumimoji="0" lang="en-US"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37622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9"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altLang="de-DE" sz="3600">
                <a:solidFill>
                  <a:srgbClr val="004992"/>
                </a:solidFill>
                <a:latin typeface="Calibri Light"/>
              </a:rPr>
              <a:t>Hearing voices</a:t>
            </a:r>
            <a:br>
              <a:rPr lang="en-US" altLang="de-DE" sz="3600">
                <a:solidFill>
                  <a:srgbClr val="004992"/>
                </a:solidFill>
                <a:latin typeface="Calibri Light"/>
              </a:rPr>
            </a:br>
            <a:r>
              <a:rPr lang="en-US" altLang="de-DE">
                <a:solidFill>
                  <a:srgbClr val="004992"/>
                </a:solidFill>
                <a:latin typeface="Calibri Light"/>
              </a:rPr>
              <a:t>Own thoughts or remote-controlled?</a:t>
            </a:r>
            <a:br>
              <a:rPr lang="en-US" altLang="de-DE" sz="3600">
                <a:solidFill>
                  <a:srgbClr val="004992"/>
                </a:solidFill>
                <a:latin typeface="Calibri Light"/>
              </a:rPr>
            </a:br>
            <a:r>
              <a:rPr lang="en-US" altLang="de-DE">
                <a:solidFill>
                  <a:srgbClr val="004992"/>
                </a:solidFill>
                <a:latin typeface="Calibri Light"/>
              </a:rPr>
              <a:t>Pros and cons</a:t>
            </a:r>
            <a:endParaRPr lang="en-US" altLang="de-DE"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39</a:t>
            </a:fld>
            <a:endParaRPr lang="de-DE" dirty="0"/>
          </a:p>
        </p:txBody>
      </p:sp>
      <p:graphicFrame>
        <p:nvGraphicFramePr>
          <p:cNvPr id="8" name="Table 7"/>
          <p:cNvGraphicFramePr>
            <a:graphicFrameLocks noGrp="1"/>
          </p:cNvGraphicFramePr>
          <p:nvPr>
            <p:extLst>
              <p:ext uri="{D42A27DB-BD31-4B8C-83A1-F6EECF244321}">
                <p14:modId xmlns:p14="http://schemas.microsoft.com/office/powerpoint/2010/main" val="1068871762"/>
              </p:ext>
            </p:extLst>
          </p:nvPr>
        </p:nvGraphicFramePr>
        <p:xfrm>
          <a:off x="408955" y="2564904"/>
          <a:ext cx="11376000" cy="4069086"/>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a:ln>
                            <a:noFill/>
                          </a:ln>
                          <a:solidFill>
                            <a:srgbClr val="000000"/>
                          </a:solidFill>
                          <a:effectLst/>
                          <a:latin typeface="Calibri Light"/>
                          <a:cs typeface="Times New Roman" pitchFamily="18" charset="0"/>
                        </a:rPr>
                        <a:t>Why do you think the voices are inserted from outside?</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000000"/>
                          </a:solidFill>
                          <a:effectLst/>
                          <a:latin typeface="Calibri Light"/>
                          <a:cs typeface="Times New Roman" pitchFamily="18" charset="0"/>
                        </a:rPr>
                        <a:t>Are there perhaps other explanations for the assumptions expressed on the left side?</a:t>
                      </a:r>
                      <a:endParaRPr kumimoji="0" lang="en-US"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a:latin typeface="Calibri Light"/>
                        </a:rPr>
                        <a:t>“I can hear it clearly. In contrast, my thoughts are completely silent!”</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Approximately 15-20% of the general population hear such voices from time to time.</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Intense thoughts are sometimes almost audible (e.g. catchy tunes, ruminating, hearing a friend’s voice while reading his or her e-mail).</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173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a:latin typeface="Calibri Light"/>
                        </a:rPr>
                        <a:t>“These thoughts are not under my control. When I try to counteract it, it gets worse. This shows me that someone really wants to put me down.”</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Our thoughts are not fully controllable – otherwise there would be no such events as sudden inspirations, brainstorms, or rumination. </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If we try to counteract these thoughts, they automatically become stronger.</a:t>
                      </a:r>
                      <a:br>
                        <a:rPr kumimoji="0" lang="en-US" sz="1600" b="0" i="0" u="none" strike="noStrike" cap="none" normalizeH="0" baseline="0">
                          <a:ln>
                            <a:noFill/>
                          </a:ln>
                          <a:solidFill>
                            <a:srgbClr val="333333"/>
                          </a:solidFill>
                          <a:effectLst/>
                          <a:latin typeface="Calibri Light"/>
                          <a:cs typeface="Times New Roman" pitchFamily="18" charset="0"/>
                        </a:rPr>
                      </a:br>
                      <a:r>
                        <a:rPr kumimoji="0" lang="en-US" sz="1600" b="0" i="0" u="none" strike="noStrike" cap="none" normalizeH="0" baseline="0">
                          <a:ln>
                            <a:noFill/>
                          </a:ln>
                          <a:solidFill>
                            <a:srgbClr val="333333"/>
                          </a:solidFill>
                          <a:effectLst/>
                          <a:latin typeface="Times New Roman"/>
                          <a:cs typeface="Times New Roman" pitchFamily="18" charset="0"/>
                          <a:sym typeface="Wingdings" panose="05000000000000000000" pitchFamily="2" charset="2"/>
                        </a:rPr>
                        <a:t>→</a:t>
                      </a:r>
                      <a:r>
                        <a:rPr kumimoji="0" lang="en-US" sz="1600" b="0" i="0" u="none" strike="noStrike" cap="none" normalizeH="0" baseline="0">
                          <a:ln>
                            <a:noFill/>
                          </a:ln>
                          <a:solidFill>
                            <a:srgbClr val="333333"/>
                          </a:solidFill>
                          <a:effectLst/>
                          <a:latin typeface="Calibri Light"/>
                          <a:cs typeface="Times New Roman" pitchFamily="18" charset="0"/>
                        </a:rPr>
                        <a:t> </a:t>
                      </a:r>
                      <a:r>
                        <a:rPr kumimoji="0" lang="en-US" sz="1600" b="0" i="0" u="none" strike="noStrike" cap="none" normalizeH="0" baseline="0" dirty="0">
                          <a:ln>
                            <a:noFill/>
                          </a:ln>
                          <a:solidFill>
                            <a:srgbClr val="333333"/>
                          </a:solidFill>
                          <a:effectLst/>
                          <a:latin typeface="Calibri Light"/>
                          <a:cs typeface="Times New Roman" pitchFamily="18" charset="0"/>
                        </a:rPr>
                        <a:t>Experiment: Try not to think of the number 8 …. You will not succeed. It will pop into your mind more strongly than ever.</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a:latin typeface="Calibri Light"/>
                        </a:rPr>
                        <a:t>“I would never have such evil thoughts. I could never do any harm to anyone. But still, I constantly have these aggressive thoughts.”</a:t>
                      </a:r>
                      <a:endParaRPr lang="en-US" sz="1600" dirty="0">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We often have thoughts that are opposite to our usual way of thinking. Thoughts do not equal action! 20% of the normal population have passing thoughts about committing suicide, but they don’t act on them. Even when it comes to people we love, we sometimes feel aggression (e.g. a mother and her crying child).</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88365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1"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altLang="de-DE" sz="3600">
                <a:solidFill>
                  <a:srgbClr val="004992"/>
                </a:solidFill>
                <a:latin typeface="Calibri Light"/>
              </a:rPr>
              <a:t>Hearing voices</a:t>
            </a:r>
            <a:br>
              <a:rPr lang="en-US" altLang="de-DE" sz="3600">
                <a:solidFill>
                  <a:srgbClr val="004992"/>
                </a:solidFill>
                <a:latin typeface="Calibri Light"/>
              </a:rPr>
            </a:br>
            <a:r>
              <a:rPr lang="en-US" altLang="de-DE">
                <a:solidFill>
                  <a:srgbClr val="004992"/>
                </a:solidFill>
                <a:latin typeface="Calibri Light"/>
              </a:rPr>
              <a:t>Own thoughts or remote-controlled?</a:t>
            </a:r>
            <a:br>
              <a:rPr lang="en-US" altLang="de-DE" sz="3600">
                <a:solidFill>
                  <a:srgbClr val="004992"/>
                </a:solidFill>
                <a:latin typeface="Calibri Light"/>
              </a:rPr>
            </a:br>
            <a:r>
              <a:rPr lang="en-US" altLang="de-DE">
                <a:solidFill>
                  <a:srgbClr val="004992"/>
                </a:solidFill>
                <a:latin typeface="Calibri Light"/>
              </a:rPr>
              <a:t>Pros and cons</a:t>
            </a:r>
            <a:endParaRPr lang="en-US" altLang="de-DE" dirty="0">
              <a:solidFill>
                <a:srgbClr val="004992"/>
              </a:solidFill>
              <a:latin typeface="Calibri Light"/>
            </a:endParaRPr>
          </a:p>
        </p:txBody>
      </p:sp>
      <p:sp>
        <p:nvSpPr>
          <p:cNvPr id="4" name="Content Placeholder 3"/>
          <p:cNvSpPr>
            <a:spLocks noGrp="1"/>
          </p:cNvSpPr>
          <p:nvPr>
            <p:ph idx="1"/>
          </p:nvPr>
        </p:nvSpPr>
        <p:spPr>
          <a:xfrm>
            <a:off x="408955" y="2492896"/>
            <a:ext cx="11340000" cy="3959968"/>
          </a:xfrm>
        </p:spPr>
        <p:txBody>
          <a:bodyPr/>
          <a:lstStyle/>
          <a:p>
            <a:pPr lvl="0" defTabSz="914400" fontAlgn="base">
              <a:defRPr/>
            </a:pPr>
            <a:r>
              <a:rPr lang="en-US" sz="2400" dirty="0">
                <a:solidFill>
                  <a:srgbClr val="004992"/>
                </a:solidFill>
                <a:latin typeface="Calibri Light"/>
                <a:cs typeface="Times New Roman" panose="02020603050405020304" pitchFamily="18" charset="0"/>
              </a:rPr>
              <a:t>The explanation that strange thoughts are somehow being controlled remotely </a:t>
            </a:r>
            <a:r>
              <a:rPr lang="de-DE" sz="2400" dirty="0">
                <a:solidFill>
                  <a:srgbClr val="004992"/>
                </a:solidFill>
                <a:latin typeface="Calibri Light"/>
                <a:cs typeface="Times New Roman" panose="02020603050405020304" pitchFamily="18" charset="0"/>
              </a:rPr>
              <a:t>raises a lot more questions than it answers, e.g.:</a:t>
            </a:r>
          </a:p>
          <a:p>
            <a:pPr marL="342900" lvl="0" indent="-342900" defTabSz="914400" fontAlgn="base">
              <a:buClr>
                <a:srgbClr val="333333"/>
              </a:buClr>
              <a:buFont typeface="WingDings"/>
              <a:buChar char=""/>
              <a:defRPr/>
            </a:pPr>
            <a:r>
              <a:rPr lang="de-DE" sz="2400" dirty="0">
                <a:solidFill>
                  <a:srgbClr val="333333"/>
                </a:solidFill>
                <a:latin typeface="Calibri Light"/>
                <a:cs typeface="Times New Roman" panose="02020603050405020304" pitchFamily="18" charset="0"/>
              </a:rPr>
              <a:t>Is it technically feasible?</a:t>
            </a:r>
          </a:p>
          <a:p>
            <a:pPr marL="342900" lvl="0" indent="-342900" defTabSz="914400" fontAlgn="base">
              <a:buClr>
                <a:srgbClr val="333333"/>
              </a:buClr>
              <a:buFont typeface="WingDings"/>
              <a:buChar char=""/>
              <a:defRPr/>
            </a:pPr>
            <a:r>
              <a:rPr lang="de-DE" sz="2400" dirty="0">
                <a:solidFill>
                  <a:srgbClr val="333333"/>
                </a:solidFill>
                <a:latin typeface="Calibri Light"/>
                <a:cs typeface="Times New Roman" panose="02020603050405020304" pitchFamily="18" charset="0"/>
              </a:rPr>
              <a:t>When and where did the implantation take place?</a:t>
            </a:r>
          </a:p>
          <a:p>
            <a:pPr marL="342900" lvl="0" indent="-342900" defTabSz="914400" fontAlgn="base">
              <a:buClr>
                <a:srgbClr val="333333"/>
              </a:buClr>
              <a:buFont typeface="WingDings"/>
              <a:buChar char=""/>
              <a:defRPr/>
            </a:pPr>
            <a:r>
              <a:rPr lang="de-DE" sz="2400" dirty="0">
                <a:solidFill>
                  <a:srgbClr val="333333"/>
                </a:solidFill>
                <a:latin typeface="Calibri Light"/>
                <a:cs typeface="Times New Roman" panose="02020603050405020304" pitchFamily="18" charset="0"/>
              </a:rPr>
              <a:t>Who would be interested in harming you? Who would have the time and money to do so?</a:t>
            </a:r>
          </a:p>
          <a:p>
            <a:pPr marL="342900" lvl="0" indent="-342900" defTabSz="914400" fontAlgn="base">
              <a:buClr>
                <a:srgbClr val="333333"/>
              </a:buClr>
              <a:buFont typeface="WingDings"/>
              <a:buChar char=""/>
              <a:defRPr/>
            </a:pPr>
            <a:r>
              <a:rPr lang="de-DE" sz="2400" dirty="0">
                <a:solidFill>
                  <a:srgbClr val="333333"/>
                </a:solidFill>
                <a:latin typeface="Calibri Light"/>
                <a:cs typeface="Times New Roman" panose="02020603050405020304" pitchFamily="18" charset="0"/>
              </a:rPr>
              <a:t>There are easier ways of harming someone. Why would such a complex (perhaps impossible) method be chosen?</a:t>
            </a:r>
            <a:endParaRPr lang="en-US" sz="2400" dirty="0">
              <a:latin typeface="Calibri Light"/>
            </a:endParaRP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40</a:t>
            </a:fld>
            <a:endParaRPr lang="de-DE" dirty="0"/>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A friend gave you a lift home</a:t>
            </a:r>
            <a:endParaRPr lang="de-DE" altLang="de-DE" sz="3600">
              <a:latin typeface="Calibri Light"/>
            </a:endParaRPr>
          </a:p>
        </p:txBody>
      </p:sp>
      <p:sp>
        <p:nvSpPr>
          <p:cNvPr id="86019" name="Rectangle 3"/>
          <p:cNvSpPr>
            <a:spLocks noGrp="1" noChangeArrowheads="1"/>
          </p:cNvSpPr>
          <p:nvPr>
            <p:ph idx="1"/>
          </p:nvPr>
        </p:nvSpPr>
        <p:spPr/>
        <p:txBody>
          <a:bodyPr>
            <a:noAutofit/>
          </a:bodyPr>
          <a:lstStyle/>
          <a:p>
            <a:pPr eaLnBrk="1" hangingPunct="1"/>
            <a:r>
              <a:rPr lang="de-DE" altLang="de-DE" sz="2400" dirty="0">
                <a:solidFill>
                  <a:srgbClr val="004992"/>
                </a:solidFill>
                <a:latin typeface="Calibri Light"/>
              </a:rPr>
              <a:t>What caused your friend to drive you </a:t>
            </a:r>
            <a:r>
              <a:rPr lang="de-DE" altLang="de-DE" sz="2400">
                <a:solidFill>
                  <a:srgbClr val="004992"/>
                </a:solidFill>
                <a:latin typeface="Calibri Light"/>
              </a:rPr>
              <a:t>home?</a:t>
            </a:r>
          </a:p>
          <a:p>
            <a:pPr lvl="0" defTabSz="914400" fontAlgn="base"/>
            <a:r>
              <a:rPr lang="de-DE" altLang="de-DE" sz="2400" dirty="0">
                <a:solidFill>
                  <a:srgbClr val="333333"/>
                </a:solidFill>
                <a:latin typeface="Calibri Light"/>
                <a:cs typeface="Times New Roman" panose="02020603050405020304" pitchFamily="18" charset="0"/>
              </a:rPr>
              <a:t>What is the main reason for this event?</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41</a:t>
            </a:fld>
            <a:endParaRPr lang="de-DE" dirty="0"/>
          </a:p>
        </p:txBody>
      </p:sp>
      <p:pic>
        <p:nvPicPr>
          <p:cNvPr id="10" name="Picture 8" descr="zen - flickr - zen driving home - day 14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57275" y="3882069"/>
            <a:ext cx="2237900" cy="2975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Yourself? </a:t>
            </a:r>
          </a:p>
          <a:p>
            <a:pPr eaLnBrk="1" hangingPunct="1">
              <a:lnSpc>
                <a:spcPct val="105000"/>
              </a:lnSpc>
              <a:spcBef>
                <a:spcPts val="1999"/>
              </a:spcBef>
              <a:spcAft>
                <a:spcPts val="0"/>
              </a:spcAft>
              <a:buClrTx/>
              <a:buNone/>
            </a:pPr>
            <a:r>
              <a:rPr lang="en-US" altLang="de-DE" sz="2400">
                <a:solidFill>
                  <a:srgbClr val="004992"/>
                </a:solidFill>
                <a:latin typeface="Calibri Light"/>
              </a:rPr>
              <a:t>Another person or other people?</a:t>
            </a:r>
          </a:p>
          <a:p>
            <a:pPr eaLnBrk="1" hangingPunct="1">
              <a:lnSpc>
                <a:spcPct val="105000"/>
              </a:lnSpc>
              <a:spcBef>
                <a:spcPts val="1999"/>
              </a:spcBef>
              <a:spcAft>
                <a:spcPts val="0"/>
              </a:spcAft>
              <a:buClrTx/>
              <a:buNone/>
            </a:pPr>
            <a:r>
              <a:rPr lang="en-US" altLang="de-DE" sz="2400">
                <a:solidFill>
                  <a:srgbClr val="004992"/>
                </a:solidFill>
                <a:latin typeface="Calibri Light"/>
              </a:rPr>
              <a:t>Circumstances or chance? </a:t>
            </a:r>
            <a:endParaRPr lang="fr-CH" altLang="de-DE" sz="2400" dirty="0">
              <a:solidFill>
                <a:srgbClr val="004992"/>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A friend didn‘t show up to a meeting with you</a:t>
            </a:r>
            <a:endParaRPr lang="de-DE" altLang="de-DE" sz="3600">
              <a:latin typeface="Calibri Light"/>
            </a:endParaRPr>
          </a:p>
        </p:txBody>
      </p:sp>
      <p:sp>
        <p:nvSpPr>
          <p:cNvPr id="88067" name="Rectangle 3"/>
          <p:cNvSpPr>
            <a:spLocks noGrp="1" noChangeArrowheads="1"/>
          </p:cNvSpPr>
          <p:nvPr>
            <p:ph idx="1"/>
          </p:nvPr>
        </p:nvSpPr>
        <p:spPr/>
        <p:txBody>
          <a:bodyPr>
            <a:noAutofit/>
          </a:bodyPr>
          <a:lstStyle/>
          <a:p>
            <a:pPr eaLnBrk="1" hangingPunct="1"/>
            <a:r>
              <a:rPr lang="de-DE" altLang="de-DE" sz="2400" dirty="0">
                <a:solidFill>
                  <a:srgbClr val="004992"/>
                </a:solidFill>
                <a:latin typeface="Calibri Light"/>
              </a:rPr>
              <a:t>What caused your friend not to turn </a:t>
            </a:r>
            <a:r>
              <a:rPr lang="de-DE" altLang="de-DE" sz="2400">
                <a:solidFill>
                  <a:srgbClr val="004992"/>
                </a:solidFill>
                <a:latin typeface="Calibri Light"/>
              </a:rPr>
              <a:t>up?</a:t>
            </a:r>
          </a:p>
          <a:p>
            <a:pPr lvl="0" defTabSz="914400" fontAlgn="base"/>
            <a:r>
              <a:rPr lang="de-DE" altLang="de-DE" sz="2400" dirty="0">
                <a:solidFill>
                  <a:srgbClr val="333333"/>
                </a:solidFill>
                <a:latin typeface="Calibri Light"/>
                <a:cs typeface="Times New Roman" panose="02020603050405020304" pitchFamily="18" charset="0"/>
              </a:rPr>
              <a:t>What is the main reason for this event?</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42</a:t>
            </a:fld>
            <a:endParaRPr lang="de-DE" dirty="0"/>
          </a:p>
        </p:txBody>
      </p:sp>
      <p:pic>
        <p:nvPicPr>
          <p:cNvPr id="10" name="Picture 8" descr="jswieringa - flickr - Quarter Past three-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520439"/>
            <a:ext cx="3264750" cy="2337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Yourself? </a:t>
            </a:r>
          </a:p>
          <a:p>
            <a:pPr eaLnBrk="1" hangingPunct="1">
              <a:lnSpc>
                <a:spcPct val="105000"/>
              </a:lnSpc>
              <a:spcBef>
                <a:spcPts val="1999"/>
              </a:spcBef>
              <a:spcAft>
                <a:spcPts val="0"/>
              </a:spcAft>
              <a:buClrTx/>
              <a:buNone/>
            </a:pPr>
            <a:r>
              <a:rPr lang="en-US" altLang="de-DE" sz="2400">
                <a:solidFill>
                  <a:srgbClr val="004992"/>
                </a:solidFill>
                <a:latin typeface="Calibri Light"/>
              </a:rPr>
              <a:t>Another person or other people?</a:t>
            </a:r>
          </a:p>
          <a:p>
            <a:pPr eaLnBrk="1" hangingPunct="1">
              <a:lnSpc>
                <a:spcPct val="105000"/>
              </a:lnSpc>
              <a:spcBef>
                <a:spcPts val="1999"/>
              </a:spcBef>
              <a:spcAft>
                <a:spcPts val="0"/>
              </a:spcAft>
              <a:buClrTx/>
              <a:buNone/>
            </a:pPr>
            <a:r>
              <a:rPr lang="en-US" altLang="de-DE" sz="2400">
                <a:solidFill>
                  <a:srgbClr val="004992"/>
                </a:solidFill>
                <a:latin typeface="Calibri Light"/>
              </a:rPr>
              <a:t>Circumstances or chance? </a:t>
            </a:r>
            <a:endParaRPr lang="fr-CH" altLang="de-DE" sz="2400" dirty="0">
              <a:solidFill>
                <a:srgbClr val="004992"/>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A friend didn‘t send you a postcard</a:t>
            </a:r>
            <a:endParaRPr lang="de-DE" altLang="de-DE" sz="3600">
              <a:latin typeface="Calibri Light"/>
            </a:endParaRPr>
          </a:p>
        </p:txBody>
      </p:sp>
      <p:sp>
        <p:nvSpPr>
          <p:cNvPr id="90115" name="Rectangle 3"/>
          <p:cNvSpPr>
            <a:spLocks noGrp="1" noChangeArrowheads="1"/>
          </p:cNvSpPr>
          <p:nvPr>
            <p:ph idx="1"/>
          </p:nvPr>
        </p:nvSpPr>
        <p:spPr/>
        <p:txBody>
          <a:bodyPr>
            <a:noAutofit/>
          </a:bodyPr>
          <a:lstStyle/>
          <a:p>
            <a:pPr eaLnBrk="1" hangingPunct="1"/>
            <a:r>
              <a:rPr lang="de-DE" altLang="de-DE" sz="2400">
                <a:solidFill>
                  <a:srgbClr val="004992"/>
                </a:solidFill>
                <a:latin typeface="Calibri Light"/>
              </a:rPr>
              <a:t>What caused your friend not to send you a postcard.</a:t>
            </a:r>
          </a:p>
          <a:p>
            <a:pPr lvl="0" defTabSz="914400" fontAlgn="base"/>
            <a:r>
              <a:rPr lang="de-DE" altLang="de-DE" sz="2400" dirty="0">
                <a:solidFill>
                  <a:srgbClr val="333333"/>
                </a:solidFill>
                <a:latin typeface="Calibri Light"/>
                <a:cs typeface="Times New Roman" panose="02020603050405020304" pitchFamily="18" charset="0"/>
              </a:rPr>
              <a:t>What is the main reason for this event?</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43</a:t>
            </a:fld>
            <a:endParaRPr lang="de-DE" dirty="0"/>
          </a:p>
        </p:txBody>
      </p:sp>
      <p:pic>
        <p:nvPicPr>
          <p:cNvPr id="10" name="Picture 1032" descr="mail box - rocketjim54 - flickr - cc"/>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3" y="4499013"/>
            <a:ext cx="3552692" cy="235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Yourself? </a:t>
            </a:r>
          </a:p>
          <a:p>
            <a:pPr eaLnBrk="1" hangingPunct="1">
              <a:lnSpc>
                <a:spcPct val="105000"/>
              </a:lnSpc>
              <a:spcBef>
                <a:spcPts val="1999"/>
              </a:spcBef>
              <a:spcAft>
                <a:spcPts val="0"/>
              </a:spcAft>
              <a:buClrTx/>
              <a:buNone/>
            </a:pPr>
            <a:r>
              <a:rPr lang="en-US" altLang="de-DE" sz="2400">
                <a:solidFill>
                  <a:srgbClr val="004992"/>
                </a:solidFill>
                <a:latin typeface="Calibri Light"/>
              </a:rPr>
              <a:t>Another person or other people?</a:t>
            </a:r>
          </a:p>
          <a:p>
            <a:pPr eaLnBrk="1" hangingPunct="1">
              <a:lnSpc>
                <a:spcPct val="105000"/>
              </a:lnSpc>
              <a:spcBef>
                <a:spcPts val="1999"/>
              </a:spcBef>
              <a:spcAft>
                <a:spcPts val="0"/>
              </a:spcAft>
              <a:buClrTx/>
              <a:buNone/>
            </a:pPr>
            <a:r>
              <a:rPr lang="en-US" altLang="de-DE" sz="2400">
                <a:solidFill>
                  <a:srgbClr val="004992"/>
                </a:solidFill>
                <a:latin typeface="Calibri Light"/>
              </a:rPr>
              <a:t>Circumstances or chance? </a:t>
            </a:r>
            <a:endParaRPr lang="fr-CH" altLang="de-DE" sz="24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A car has been driving behind you for half an hour</a:t>
            </a:r>
            <a:endParaRPr lang="de-DE" altLang="de-DE" sz="3600" dirty="0">
              <a:latin typeface="Calibri Light"/>
            </a:endParaRPr>
          </a:p>
        </p:txBody>
      </p:sp>
      <p:sp>
        <p:nvSpPr>
          <p:cNvPr id="92163" name="Rectangle 3"/>
          <p:cNvSpPr>
            <a:spLocks noGrp="1" noChangeArrowheads="1"/>
          </p:cNvSpPr>
          <p:nvPr>
            <p:ph idx="1"/>
          </p:nvPr>
        </p:nvSpPr>
        <p:spPr/>
        <p:txBody>
          <a:bodyPr>
            <a:noAutofit/>
          </a:bodyPr>
          <a:lstStyle/>
          <a:p>
            <a:pPr eaLnBrk="1" hangingPunct="1"/>
            <a:r>
              <a:rPr lang="de-DE" altLang="de-DE" sz="2400" dirty="0">
                <a:solidFill>
                  <a:srgbClr val="004992"/>
                </a:solidFill>
                <a:latin typeface="Calibri Light"/>
              </a:rPr>
              <a:t>What caused the car to drive behind you?</a:t>
            </a:r>
          </a:p>
          <a:p>
            <a:pPr lvl="0" defTabSz="914400" fontAlgn="base"/>
            <a:r>
              <a:rPr lang="de-DE" altLang="de-DE" sz="2400" dirty="0">
                <a:solidFill>
                  <a:srgbClr val="333333"/>
                </a:solidFill>
                <a:latin typeface="Calibri Light"/>
                <a:cs typeface="Times New Roman" panose="02020603050405020304" pitchFamily="18" charset="0"/>
              </a:rPr>
              <a:t>What is the main reason for this event?</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44</a:t>
            </a:fld>
            <a:endParaRPr lang="de-DE" dirty="0"/>
          </a:p>
        </p:txBody>
      </p:sp>
      <p:pic>
        <p:nvPicPr>
          <p:cNvPr id="10" name="Picture 9" descr="trekguy - flickr - rear view side mirror - cclicense"/>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60556" y="4357036"/>
            <a:ext cx="3334619" cy="2500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Yourself? </a:t>
            </a:r>
          </a:p>
          <a:p>
            <a:pPr eaLnBrk="1" hangingPunct="1">
              <a:lnSpc>
                <a:spcPct val="105000"/>
              </a:lnSpc>
              <a:spcBef>
                <a:spcPts val="1999"/>
              </a:spcBef>
              <a:spcAft>
                <a:spcPts val="0"/>
              </a:spcAft>
              <a:buClrTx/>
              <a:buNone/>
            </a:pPr>
            <a:r>
              <a:rPr lang="en-US" altLang="de-DE" sz="2400">
                <a:solidFill>
                  <a:srgbClr val="004992"/>
                </a:solidFill>
                <a:latin typeface="Calibri Light"/>
              </a:rPr>
              <a:t>Another person or other people?</a:t>
            </a:r>
          </a:p>
          <a:p>
            <a:pPr eaLnBrk="1" hangingPunct="1">
              <a:lnSpc>
                <a:spcPct val="105000"/>
              </a:lnSpc>
              <a:spcBef>
                <a:spcPts val="1999"/>
              </a:spcBef>
              <a:spcAft>
                <a:spcPts val="0"/>
              </a:spcAft>
              <a:buClrTx/>
              <a:buNone/>
            </a:pPr>
            <a:r>
              <a:rPr lang="en-US" altLang="de-DE" sz="2400">
                <a:solidFill>
                  <a:srgbClr val="004992"/>
                </a:solidFill>
                <a:latin typeface="Calibri Light"/>
              </a:rPr>
              <a:t>Circumstances or chance? </a:t>
            </a:r>
            <a:endParaRPr lang="fr-CH" altLang="de-DE" sz="2400" dirty="0">
              <a:solidFill>
                <a:srgbClr val="004992"/>
              </a:solidFill>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The bus you wanted to catch is leaving right in front of you</a:t>
            </a:r>
            <a:endParaRPr lang="de-DE" altLang="de-DE" sz="3600">
              <a:latin typeface="Calibri Light"/>
            </a:endParaRPr>
          </a:p>
        </p:txBody>
      </p:sp>
      <p:sp>
        <p:nvSpPr>
          <p:cNvPr id="94211" name="Rectangle 3"/>
          <p:cNvSpPr>
            <a:spLocks noGrp="1" noChangeArrowheads="1"/>
          </p:cNvSpPr>
          <p:nvPr>
            <p:ph idx="1"/>
          </p:nvPr>
        </p:nvSpPr>
        <p:spPr/>
        <p:txBody>
          <a:bodyPr>
            <a:noAutofit/>
          </a:bodyPr>
          <a:lstStyle/>
          <a:p>
            <a:pPr eaLnBrk="1" hangingPunct="1"/>
            <a:r>
              <a:rPr lang="de-DE" altLang="de-DE" sz="2400">
                <a:solidFill>
                  <a:srgbClr val="004992"/>
                </a:solidFill>
                <a:latin typeface="Calibri Light"/>
              </a:rPr>
              <a:t>Why </a:t>
            </a:r>
            <a:r>
              <a:rPr lang="en-CA" altLang="de-DE" sz="2400" dirty="0">
                <a:solidFill>
                  <a:srgbClr val="004992"/>
                </a:solidFill>
                <a:latin typeface="Calibri Light"/>
              </a:rPr>
              <a:t>didn’t</a:t>
            </a:r>
            <a:r>
              <a:rPr lang="de-DE" altLang="de-DE" sz="2400" dirty="0">
                <a:solidFill>
                  <a:srgbClr val="004992"/>
                </a:solidFill>
                <a:latin typeface="Calibri Light"/>
              </a:rPr>
              <a:t> you get the bus?</a:t>
            </a:r>
          </a:p>
          <a:p>
            <a:pPr lvl="0" defTabSz="914400" fontAlgn="base"/>
            <a:r>
              <a:rPr lang="de-DE" altLang="de-DE" sz="2400" dirty="0">
                <a:solidFill>
                  <a:srgbClr val="333333"/>
                </a:solidFill>
                <a:latin typeface="Calibri Light"/>
                <a:cs typeface="Times New Roman" panose="02020603050405020304" pitchFamily="18" charset="0"/>
              </a:rPr>
              <a:t>What is the main reason for this event?</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45</a:t>
            </a:fld>
            <a:endParaRPr lang="de-DE" dirty="0"/>
          </a:p>
        </p:txBody>
      </p:sp>
      <p:pic>
        <p:nvPicPr>
          <p:cNvPr id="10" name="Picture 7" descr="The Jamoler - flickr "/>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77985" y="4588986"/>
            <a:ext cx="3417190" cy="2269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Yourself? </a:t>
            </a:r>
          </a:p>
          <a:p>
            <a:pPr eaLnBrk="1" hangingPunct="1">
              <a:lnSpc>
                <a:spcPct val="105000"/>
              </a:lnSpc>
              <a:spcBef>
                <a:spcPts val="1999"/>
              </a:spcBef>
              <a:spcAft>
                <a:spcPts val="0"/>
              </a:spcAft>
              <a:buClrTx/>
              <a:buNone/>
            </a:pPr>
            <a:r>
              <a:rPr lang="en-US" altLang="de-DE" sz="2400">
                <a:solidFill>
                  <a:srgbClr val="004992"/>
                </a:solidFill>
                <a:latin typeface="Calibri Light"/>
              </a:rPr>
              <a:t>Another person or other people?</a:t>
            </a:r>
          </a:p>
          <a:p>
            <a:pPr eaLnBrk="1" hangingPunct="1">
              <a:lnSpc>
                <a:spcPct val="105000"/>
              </a:lnSpc>
              <a:spcBef>
                <a:spcPts val="1999"/>
              </a:spcBef>
              <a:spcAft>
                <a:spcPts val="0"/>
              </a:spcAft>
              <a:buClrTx/>
              <a:buNone/>
            </a:pPr>
            <a:r>
              <a:rPr lang="en-US" altLang="de-DE" sz="2400">
                <a:solidFill>
                  <a:srgbClr val="004992"/>
                </a:solidFill>
                <a:latin typeface="Calibri Light"/>
              </a:rPr>
              <a:t>Circumstances or chance? </a:t>
            </a:r>
            <a:endParaRPr lang="fr-CH" altLang="de-DE" sz="2400" dirty="0">
              <a:solidFill>
                <a:srgbClr val="004992"/>
              </a:solidFill>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A neighbour invited you for a drink</a:t>
            </a:r>
            <a:endParaRPr lang="de-DE" altLang="de-DE" sz="3600" dirty="0">
              <a:latin typeface="Calibri Light"/>
            </a:endParaRPr>
          </a:p>
        </p:txBody>
      </p:sp>
      <p:sp>
        <p:nvSpPr>
          <p:cNvPr id="96259" name="Rectangle 3"/>
          <p:cNvSpPr>
            <a:spLocks noGrp="1" noChangeArrowheads="1"/>
          </p:cNvSpPr>
          <p:nvPr>
            <p:ph idx="1"/>
          </p:nvPr>
        </p:nvSpPr>
        <p:spPr/>
        <p:txBody>
          <a:bodyPr>
            <a:noAutofit/>
          </a:bodyPr>
          <a:lstStyle/>
          <a:p>
            <a:pPr eaLnBrk="1" hangingPunct="1"/>
            <a:r>
              <a:rPr lang="de-DE" altLang="de-DE" sz="2400" dirty="0" err="1">
                <a:solidFill>
                  <a:srgbClr val="004992"/>
                </a:solidFill>
                <a:latin typeface="Calibri Light"/>
              </a:rPr>
              <a:t>What</a:t>
            </a:r>
            <a:r>
              <a:rPr lang="de-DE" altLang="de-DE" sz="2400" dirty="0">
                <a:solidFill>
                  <a:srgbClr val="004992"/>
                </a:solidFill>
                <a:latin typeface="Calibri Light"/>
              </a:rPr>
              <a:t> </a:t>
            </a:r>
            <a:r>
              <a:rPr lang="de-DE" altLang="de-DE" sz="2400" dirty="0" err="1">
                <a:solidFill>
                  <a:srgbClr val="004992"/>
                </a:solidFill>
                <a:latin typeface="Calibri Light"/>
              </a:rPr>
              <a:t>caused</a:t>
            </a:r>
            <a:r>
              <a:rPr lang="de-DE" altLang="de-DE" sz="2400" dirty="0">
                <a:solidFill>
                  <a:srgbClr val="004992"/>
                </a:solidFill>
                <a:latin typeface="Calibri Light"/>
              </a:rPr>
              <a:t> </a:t>
            </a:r>
            <a:r>
              <a:rPr lang="de-DE" altLang="de-DE" sz="2400" dirty="0" err="1">
                <a:solidFill>
                  <a:srgbClr val="004992"/>
                </a:solidFill>
                <a:latin typeface="Calibri Light"/>
              </a:rPr>
              <a:t>your</a:t>
            </a:r>
            <a:r>
              <a:rPr lang="de-DE" altLang="de-DE" sz="2400" dirty="0">
                <a:solidFill>
                  <a:srgbClr val="004992"/>
                </a:solidFill>
                <a:latin typeface="Calibri Light"/>
              </a:rPr>
              <a:t> </a:t>
            </a:r>
            <a:r>
              <a:rPr lang="de-DE" altLang="de-DE" sz="2400" dirty="0" err="1">
                <a:solidFill>
                  <a:srgbClr val="004992"/>
                </a:solidFill>
                <a:latin typeface="Calibri Light"/>
              </a:rPr>
              <a:t>neighbour</a:t>
            </a:r>
            <a:r>
              <a:rPr lang="de-DE" altLang="de-DE" sz="2400" dirty="0">
                <a:solidFill>
                  <a:srgbClr val="004992"/>
                </a:solidFill>
                <a:latin typeface="Calibri Light"/>
              </a:rPr>
              <a:t> </a:t>
            </a:r>
            <a:r>
              <a:rPr lang="de-DE" altLang="de-DE" sz="2400" dirty="0" err="1">
                <a:solidFill>
                  <a:srgbClr val="004992"/>
                </a:solidFill>
                <a:latin typeface="Calibri Light"/>
              </a:rPr>
              <a:t>to</a:t>
            </a:r>
            <a:r>
              <a:rPr lang="de-DE" altLang="de-DE" sz="2400" dirty="0">
                <a:solidFill>
                  <a:srgbClr val="004992"/>
                </a:solidFill>
                <a:latin typeface="Calibri Light"/>
              </a:rPr>
              <a:t> </a:t>
            </a:r>
            <a:r>
              <a:rPr lang="de-DE" altLang="de-DE" sz="2400" dirty="0" err="1">
                <a:solidFill>
                  <a:srgbClr val="004992"/>
                </a:solidFill>
                <a:latin typeface="Calibri Light"/>
              </a:rPr>
              <a:t>invite</a:t>
            </a:r>
            <a:r>
              <a:rPr lang="de-DE" altLang="de-DE" sz="2400" dirty="0">
                <a:solidFill>
                  <a:srgbClr val="004992"/>
                </a:solidFill>
                <a:latin typeface="Calibri Light"/>
              </a:rPr>
              <a:t> </a:t>
            </a:r>
            <a:r>
              <a:rPr lang="de-DE" altLang="de-DE" sz="2400" dirty="0" err="1">
                <a:solidFill>
                  <a:srgbClr val="004992"/>
                </a:solidFill>
                <a:latin typeface="Calibri Light"/>
              </a:rPr>
              <a:t>you</a:t>
            </a:r>
            <a:r>
              <a:rPr lang="de-DE" altLang="de-DE" sz="2400" dirty="0">
                <a:solidFill>
                  <a:srgbClr val="004992"/>
                </a:solidFill>
                <a:latin typeface="Calibri Light"/>
              </a:rPr>
              <a:t> </a:t>
            </a:r>
            <a:r>
              <a:rPr lang="de-DE" altLang="de-DE" sz="2400" dirty="0" err="1">
                <a:solidFill>
                  <a:srgbClr val="004992"/>
                </a:solidFill>
                <a:latin typeface="Calibri Light"/>
              </a:rPr>
              <a:t>for</a:t>
            </a:r>
            <a:r>
              <a:rPr lang="de-DE" altLang="de-DE" sz="2400" dirty="0">
                <a:solidFill>
                  <a:srgbClr val="004992"/>
                </a:solidFill>
                <a:latin typeface="Calibri Light"/>
              </a:rPr>
              <a:t> a </a:t>
            </a:r>
            <a:r>
              <a:rPr lang="de-DE" altLang="de-DE" sz="2400" err="1">
                <a:solidFill>
                  <a:srgbClr val="004992"/>
                </a:solidFill>
                <a:latin typeface="Calibri Light"/>
              </a:rPr>
              <a:t>drink</a:t>
            </a:r>
            <a:r>
              <a:rPr lang="de-DE" altLang="de-DE" sz="2400">
                <a:solidFill>
                  <a:srgbClr val="004992"/>
                </a:solidFill>
                <a:latin typeface="Calibri Light"/>
              </a:rPr>
              <a:t>?</a:t>
            </a:r>
          </a:p>
          <a:p>
            <a:pPr lvl="0" defTabSz="914400" fontAlgn="base"/>
            <a:r>
              <a:rPr lang="de-DE" altLang="de-DE" sz="2400" dirty="0">
                <a:solidFill>
                  <a:srgbClr val="333333"/>
                </a:solidFill>
                <a:latin typeface="Calibri Light"/>
                <a:cs typeface="Times New Roman" panose="02020603050405020304" pitchFamily="18" charset="0"/>
              </a:rPr>
              <a:t>What is the main reason for this event?</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46</a:t>
            </a:fld>
            <a:endParaRPr lang="de-DE" dirty="0"/>
          </a:p>
        </p:txBody>
      </p:sp>
      <p:pic>
        <p:nvPicPr>
          <p:cNvPr id="10" name="Picture 8" descr="Mars - flickr - wine II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6381" y="4833601"/>
            <a:ext cx="3048794" cy="2024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Yourself? </a:t>
            </a:r>
          </a:p>
          <a:p>
            <a:pPr eaLnBrk="1" hangingPunct="1">
              <a:lnSpc>
                <a:spcPct val="105000"/>
              </a:lnSpc>
              <a:spcBef>
                <a:spcPts val="1999"/>
              </a:spcBef>
              <a:spcAft>
                <a:spcPts val="0"/>
              </a:spcAft>
              <a:buClrTx/>
              <a:buNone/>
            </a:pPr>
            <a:r>
              <a:rPr lang="en-US" altLang="de-DE" sz="2400">
                <a:solidFill>
                  <a:srgbClr val="004992"/>
                </a:solidFill>
                <a:latin typeface="Calibri Light"/>
              </a:rPr>
              <a:t>Another person or other people?</a:t>
            </a:r>
          </a:p>
          <a:p>
            <a:pPr eaLnBrk="1" hangingPunct="1">
              <a:lnSpc>
                <a:spcPct val="105000"/>
              </a:lnSpc>
              <a:spcBef>
                <a:spcPts val="1999"/>
              </a:spcBef>
              <a:spcAft>
                <a:spcPts val="0"/>
              </a:spcAft>
              <a:buClrTx/>
              <a:buNone/>
            </a:pPr>
            <a:r>
              <a:rPr lang="en-US" altLang="de-DE" sz="2400">
                <a:solidFill>
                  <a:srgbClr val="004992"/>
                </a:solidFill>
                <a:latin typeface="Calibri Light"/>
              </a:rPr>
              <a:t>Circumstances or chance? </a:t>
            </a:r>
            <a:endParaRPr lang="fr-CH" altLang="de-DE" sz="2400" dirty="0">
              <a:solidFill>
                <a:srgbClr val="004992"/>
              </a:solidFill>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For quite some time, a man has been reading the newspaper in front of your door</a:t>
            </a:r>
            <a:endParaRPr lang="de-DE" altLang="de-DE" sz="3600" dirty="0">
              <a:latin typeface="Calibri Light"/>
            </a:endParaRPr>
          </a:p>
        </p:txBody>
      </p:sp>
      <p:sp>
        <p:nvSpPr>
          <p:cNvPr id="98307" name="Rectangle 3"/>
          <p:cNvSpPr>
            <a:spLocks noGrp="1" noChangeArrowheads="1"/>
          </p:cNvSpPr>
          <p:nvPr>
            <p:ph idx="1"/>
          </p:nvPr>
        </p:nvSpPr>
        <p:spPr/>
        <p:txBody>
          <a:bodyPr>
            <a:noAutofit/>
          </a:bodyPr>
          <a:lstStyle/>
          <a:p>
            <a:pPr eaLnBrk="1" hangingPunct="1"/>
            <a:r>
              <a:rPr lang="de-DE" altLang="de-DE" sz="2400" dirty="0" err="1">
                <a:solidFill>
                  <a:srgbClr val="004992"/>
                </a:solidFill>
                <a:latin typeface="Calibri Light"/>
              </a:rPr>
              <a:t>What</a:t>
            </a:r>
            <a:r>
              <a:rPr lang="de-DE" altLang="de-DE" sz="2400" dirty="0">
                <a:solidFill>
                  <a:srgbClr val="004992"/>
                </a:solidFill>
                <a:latin typeface="Calibri Light"/>
              </a:rPr>
              <a:t> </a:t>
            </a:r>
            <a:r>
              <a:rPr lang="de-DE" altLang="de-DE" sz="2400" dirty="0" err="1">
                <a:solidFill>
                  <a:srgbClr val="004992"/>
                </a:solidFill>
                <a:latin typeface="Calibri Light"/>
              </a:rPr>
              <a:t>caused</a:t>
            </a:r>
            <a:r>
              <a:rPr lang="de-DE" altLang="de-DE" sz="2400" dirty="0">
                <a:solidFill>
                  <a:srgbClr val="004992"/>
                </a:solidFill>
                <a:latin typeface="Calibri Light"/>
              </a:rPr>
              <a:t> </a:t>
            </a:r>
            <a:r>
              <a:rPr lang="de-DE" altLang="de-DE" sz="2400" dirty="0" err="1">
                <a:solidFill>
                  <a:srgbClr val="004992"/>
                </a:solidFill>
                <a:latin typeface="Calibri Light"/>
              </a:rPr>
              <a:t>the</a:t>
            </a:r>
            <a:r>
              <a:rPr lang="de-DE" altLang="de-DE" sz="2400" dirty="0">
                <a:solidFill>
                  <a:srgbClr val="004992"/>
                </a:solidFill>
                <a:latin typeface="Calibri Light"/>
              </a:rPr>
              <a:t> man </a:t>
            </a:r>
            <a:r>
              <a:rPr lang="de-DE" altLang="de-DE" sz="2400" dirty="0" err="1">
                <a:solidFill>
                  <a:srgbClr val="004992"/>
                </a:solidFill>
                <a:latin typeface="Calibri Light"/>
              </a:rPr>
              <a:t>to</a:t>
            </a:r>
            <a:r>
              <a:rPr lang="de-DE" altLang="de-DE" sz="2400" dirty="0">
                <a:solidFill>
                  <a:srgbClr val="004992"/>
                </a:solidFill>
                <a:latin typeface="Calibri Light"/>
              </a:rPr>
              <a:t> </a:t>
            </a:r>
            <a:r>
              <a:rPr lang="de-DE" altLang="de-DE" sz="2400" dirty="0" err="1">
                <a:solidFill>
                  <a:srgbClr val="004992"/>
                </a:solidFill>
                <a:latin typeface="Calibri Light"/>
              </a:rPr>
              <a:t>read</a:t>
            </a:r>
            <a:r>
              <a:rPr lang="de-DE" altLang="de-DE" sz="2400" dirty="0">
                <a:solidFill>
                  <a:srgbClr val="004992"/>
                </a:solidFill>
                <a:latin typeface="Calibri Light"/>
              </a:rPr>
              <a:t> </a:t>
            </a:r>
            <a:r>
              <a:rPr lang="de-DE" altLang="de-DE" sz="2400" dirty="0" err="1">
                <a:solidFill>
                  <a:srgbClr val="004992"/>
                </a:solidFill>
                <a:latin typeface="Calibri Light"/>
              </a:rPr>
              <a:t>the</a:t>
            </a:r>
            <a:r>
              <a:rPr lang="de-DE" altLang="de-DE" sz="2400" dirty="0">
                <a:solidFill>
                  <a:srgbClr val="004992"/>
                </a:solidFill>
                <a:latin typeface="Calibri Light"/>
              </a:rPr>
              <a:t> </a:t>
            </a:r>
            <a:r>
              <a:rPr lang="de-DE" altLang="de-DE" sz="2400" dirty="0" err="1">
                <a:solidFill>
                  <a:srgbClr val="004992"/>
                </a:solidFill>
                <a:latin typeface="Calibri Light"/>
              </a:rPr>
              <a:t>newspaper</a:t>
            </a:r>
            <a:r>
              <a:rPr lang="de-DE" altLang="de-DE" sz="2400" dirty="0">
                <a:solidFill>
                  <a:srgbClr val="004992"/>
                </a:solidFill>
                <a:latin typeface="Calibri Light"/>
              </a:rPr>
              <a:t> in front </a:t>
            </a:r>
            <a:r>
              <a:rPr lang="de-DE" altLang="de-DE" sz="2400" dirty="0" err="1">
                <a:solidFill>
                  <a:srgbClr val="004992"/>
                </a:solidFill>
                <a:latin typeface="Calibri Light"/>
              </a:rPr>
              <a:t>of</a:t>
            </a:r>
            <a:r>
              <a:rPr lang="de-DE" altLang="de-DE" sz="2400" dirty="0">
                <a:solidFill>
                  <a:srgbClr val="004992"/>
                </a:solidFill>
                <a:latin typeface="Calibri Light"/>
              </a:rPr>
              <a:t> </a:t>
            </a:r>
            <a:r>
              <a:rPr lang="de-DE" altLang="de-DE" sz="2400" dirty="0" err="1">
                <a:solidFill>
                  <a:srgbClr val="004992"/>
                </a:solidFill>
                <a:latin typeface="Calibri Light"/>
              </a:rPr>
              <a:t>your</a:t>
            </a:r>
            <a:r>
              <a:rPr lang="de-DE" altLang="de-DE" sz="2400" dirty="0">
                <a:solidFill>
                  <a:srgbClr val="004992"/>
                </a:solidFill>
                <a:latin typeface="Calibri Light"/>
              </a:rPr>
              <a:t> </a:t>
            </a:r>
            <a:r>
              <a:rPr lang="de-DE" altLang="de-DE" sz="2400" err="1">
                <a:solidFill>
                  <a:srgbClr val="004992"/>
                </a:solidFill>
                <a:latin typeface="Calibri Light"/>
              </a:rPr>
              <a:t>door</a:t>
            </a:r>
            <a:r>
              <a:rPr lang="de-DE" altLang="de-DE" sz="2400">
                <a:solidFill>
                  <a:srgbClr val="004992"/>
                </a:solidFill>
                <a:latin typeface="Calibri Light"/>
              </a:rPr>
              <a:t>?</a:t>
            </a:r>
          </a:p>
          <a:p>
            <a:pPr lvl="0" defTabSz="914400" fontAlgn="base"/>
            <a:r>
              <a:rPr lang="de-DE" altLang="de-DE" sz="2400" dirty="0">
                <a:solidFill>
                  <a:srgbClr val="333333"/>
                </a:solidFill>
                <a:latin typeface="Calibri Light"/>
                <a:cs typeface="Times New Roman" panose="02020603050405020304" pitchFamily="18" charset="0"/>
              </a:rPr>
              <a:t>What is the main reason for this event?</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47</a:t>
            </a:fld>
            <a:endParaRPr lang="de-DE" dirty="0"/>
          </a:p>
        </p:txBody>
      </p:sp>
      <p:pic>
        <p:nvPicPr>
          <p:cNvPr id="10" name="Picture 8" descr="heater - flickr - Commute (reading gang signs) - cclices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79584" y="4170545"/>
            <a:ext cx="2015591" cy="2687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Yourself? </a:t>
            </a:r>
          </a:p>
          <a:p>
            <a:pPr eaLnBrk="1" hangingPunct="1">
              <a:lnSpc>
                <a:spcPct val="105000"/>
              </a:lnSpc>
              <a:spcBef>
                <a:spcPts val="1999"/>
              </a:spcBef>
              <a:spcAft>
                <a:spcPts val="0"/>
              </a:spcAft>
              <a:buClrTx/>
              <a:buNone/>
            </a:pPr>
            <a:r>
              <a:rPr lang="en-US" altLang="de-DE" sz="2400">
                <a:solidFill>
                  <a:srgbClr val="004992"/>
                </a:solidFill>
                <a:latin typeface="Calibri Light"/>
              </a:rPr>
              <a:t>Another person or other people?</a:t>
            </a:r>
          </a:p>
          <a:p>
            <a:pPr eaLnBrk="1" hangingPunct="1">
              <a:lnSpc>
                <a:spcPct val="105000"/>
              </a:lnSpc>
              <a:spcBef>
                <a:spcPts val="1999"/>
              </a:spcBef>
              <a:spcAft>
                <a:spcPts val="0"/>
              </a:spcAft>
              <a:buClrTx/>
              <a:buNone/>
            </a:pPr>
            <a:r>
              <a:rPr lang="en-US" altLang="de-DE" sz="2400">
                <a:solidFill>
                  <a:srgbClr val="004992"/>
                </a:solidFill>
                <a:latin typeface="Calibri Light"/>
              </a:rPr>
              <a:t>Circumstances or chance? </a:t>
            </a:r>
            <a:endParaRPr lang="fr-CH" altLang="de-DE" sz="2400" dirty="0">
              <a:solidFill>
                <a:srgbClr val="004992"/>
              </a:solidFill>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A friend thinks you are unfair</a:t>
            </a:r>
            <a:endParaRPr lang="de-DE" altLang="de-DE" sz="3600">
              <a:latin typeface="Calibri Light"/>
            </a:endParaRPr>
          </a:p>
        </p:txBody>
      </p:sp>
      <p:sp>
        <p:nvSpPr>
          <p:cNvPr id="100355" name="Rectangle 3"/>
          <p:cNvSpPr>
            <a:spLocks noGrp="1" noChangeArrowheads="1"/>
          </p:cNvSpPr>
          <p:nvPr>
            <p:ph idx="1"/>
          </p:nvPr>
        </p:nvSpPr>
        <p:spPr/>
        <p:txBody>
          <a:bodyPr>
            <a:noAutofit/>
          </a:bodyPr>
          <a:lstStyle/>
          <a:p>
            <a:pPr eaLnBrk="1" hangingPunct="1"/>
            <a:r>
              <a:rPr lang="de-DE" altLang="de-DE" sz="2400" dirty="0">
                <a:solidFill>
                  <a:srgbClr val="004992"/>
                </a:solidFill>
                <a:latin typeface="Calibri Light"/>
              </a:rPr>
              <a:t>What caused your friend to think you are unfair?</a:t>
            </a:r>
          </a:p>
          <a:p>
            <a:pPr lvl="0" defTabSz="914400" fontAlgn="base"/>
            <a:r>
              <a:rPr lang="de-DE" altLang="de-DE" sz="2400" dirty="0">
                <a:solidFill>
                  <a:srgbClr val="333333"/>
                </a:solidFill>
                <a:latin typeface="Calibri Light"/>
                <a:cs typeface="Times New Roman" panose="02020603050405020304" pitchFamily="18" charset="0"/>
              </a:rPr>
              <a:t>What is the main reason for this event?</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48</a:t>
            </a:fld>
            <a:endParaRPr lang="de-DE" dirty="0"/>
          </a:p>
        </p:txBody>
      </p:sp>
      <p:pic>
        <p:nvPicPr>
          <p:cNvPr id="10" name="Picture 9" descr="The unnamed - flickr - loneliness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28125" y="4458376"/>
            <a:ext cx="2367050" cy="2399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Yourself? </a:t>
            </a:r>
          </a:p>
          <a:p>
            <a:pPr eaLnBrk="1" hangingPunct="1">
              <a:lnSpc>
                <a:spcPct val="105000"/>
              </a:lnSpc>
              <a:spcBef>
                <a:spcPts val="1999"/>
              </a:spcBef>
              <a:spcAft>
                <a:spcPts val="0"/>
              </a:spcAft>
              <a:buClrTx/>
              <a:buNone/>
            </a:pPr>
            <a:r>
              <a:rPr lang="en-US" altLang="de-DE" sz="2400">
                <a:solidFill>
                  <a:srgbClr val="004992"/>
                </a:solidFill>
                <a:latin typeface="Calibri Light"/>
              </a:rPr>
              <a:t>Another person or other people?</a:t>
            </a:r>
          </a:p>
          <a:p>
            <a:pPr eaLnBrk="1" hangingPunct="1">
              <a:lnSpc>
                <a:spcPct val="105000"/>
              </a:lnSpc>
              <a:spcBef>
                <a:spcPts val="1999"/>
              </a:spcBef>
              <a:spcAft>
                <a:spcPts val="0"/>
              </a:spcAft>
              <a:buClrTx/>
              <a:buNone/>
            </a:pPr>
            <a:r>
              <a:rPr lang="en-US" altLang="de-DE" sz="2400">
                <a:solidFill>
                  <a:srgbClr val="004992"/>
                </a:solidFill>
                <a:latin typeface="Calibri Light"/>
              </a:rPr>
              <a:t>Circumstances or chance? </a:t>
            </a:r>
            <a:endParaRPr lang="fr-CH" altLang="de-DE" sz="2400" dirty="0">
              <a:solidFill>
                <a:srgbClr val="004992"/>
              </a:solidFill>
              <a:latin typeface="Calibri Ligh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06"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A friend thinks you are unfair</a:t>
            </a:r>
            <a:endParaRPr lang="de-DE" altLang="de-DE" sz="3600">
              <a:latin typeface="Calibri Light"/>
            </a:endParaRPr>
          </a:p>
        </p:txBody>
      </p:sp>
      <p:sp>
        <p:nvSpPr>
          <p:cNvPr id="102402" name="Rectangle 3"/>
          <p:cNvSpPr>
            <a:spLocks noGrp="1" noChangeArrowheads="1"/>
          </p:cNvSpPr>
          <p:nvPr>
            <p:ph idx="1"/>
          </p:nvPr>
        </p:nvSpPr>
        <p:spPr/>
        <p:txBody>
          <a:bodyPr>
            <a:noAutofit/>
          </a:bodyPr>
          <a:lstStyle/>
          <a:p>
            <a:pPr eaLnBrk="1" hangingPunct="1"/>
            <a:r>
              <a:rPr lang="de-DE" altLang="de-DE" sz="2400" dirty="0">
                <a:solidFill>
                  <a:srgbClr val="004992"/>
                </a:solidFill>
                <a:latin typeface="Calibri Light"/>
              </a:rPr>
              <a:t>What caused your friend to make this judgment?</a:t>
            </a:r>
          </a:p>
          <a:p>
            <a:pPr lvl="0" defTabSz="914400" fontAlgn="base"/>
            <a:r>
              <a:rPr lang="de-DE" altLang="de-DE" sz="2400" dirty="0">
                <a:solidFill>
                  <a:srgbClr val="333333"/>
                </a:solidFill>
                <a:latin typeface="Calibri Light"/>
                <a:cs typeface="Times New Roman" panose="02020603050405020304" pitchFamily="18" charset="0"/>
              </a:rPr>
              <a:t>What is the main reason for this event?</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49</a:t>
            </a:fld>
            <a:endParaRPr lang="de-DE" dirty="0"/>
          </a:p>
        </p:txBody>
      </p:sp>
      <p:pic>
        <p:nvPicPr>
          <p:cNvPr id="10" name="Picture 20" descr="judge mental- flickr - TheFluoride uncertainty Theory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18367" y="4625394"/>
            <a:ext cx="2976808" cy="2232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Yourself? </a:t>
            </a:r>
          </a:p>
          <a:p>
            <a:pPr eaLnBrk="1" hangingPunct="1">
              <a:lnSpc>
                <a:spcPct val="105000"/>
              </a:lnSpc>
              <a:spcBef>
                <a:spcPts val="1999"/>
              </a:spcBef>
              <a:spcAft>
                <a:spcPts val="0"/>
              </a:spcAft>
              <a:buClrTx/>
              <a:buNone/>
            </a:pPr>
            <a:r>
              <a:rPr lang="en-US" altLang="de-DE" sz="2400">
                <a:solidFill>
                  <a:srgbClr val="004992"/>
                </a:solidFill>
                <a:latin typeface="Calibri Light"/>
              </a:rPr>
              <a:t>Another person or other people?</a:t>
            </a:r>
          </a:p>
          <a:p>
            <a:pPr eaLnBrk="1" hangingPunct="1">
              <a:lnSpc>
                <a:spcPct val="105000"/>
              </a:lnSpc>
              <a:spcBef>
                <a:spcPts val="1999"/>
              </a:spcBef>
              <a:spcAft>
                <a:spcPts val="0"/>
              </a:spcAft>
              <a:buClrTx/>
              <a:buNone/>
            </a:pPr>
            <a:r>
              <a:rPr lang="en-US" altLang="de-DE" sz="2400">
                <a:solidFill>
                  <a:srgbClr val="004992"/>
                </a:solidFill>
                <a:latin typeface="Calibri Light"/>
              </a:rPr>
              <a:t>Circumstances or chance? </a:t>
            </a:r>
            <a:endParaRPr lang="fr-CH" altLang="de-DE" sz="2400" dirty="0">
              <a:solidFill>
                <a:srgbClr val="004992"/>
              </a:solidFill>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cs typeface="Times New Roman" panose="02020603050405020304" pitchFamily="18" charset="0"/>
              </a:rPr>
              <a:t>Learning objectives:</a:t>
            </a:r>
          </a:p>
          <a:p>
            <a:pPr marL="342900" lvl="0" indent="-342900" defTabSz="914400" fontAlgn="base">
              <a:buClr>
                <a:srgbClr val="000000"/>
              </a:buClr>
              <a:buFont typeface="WingDings"/>
              <a:buChar char=""/>
            </a:pPr>
            <a:r>
              <a:rPr lang="en-US" altLang="de-DE" sz="2400" dirty="0">
                <a:solidFill>
                  <a:srgbClr val="333333"/>
                </a:solidFill>
                <a:latin typeface="Calibri Light"/>
                <a:cs typeface="Times New Roman" panose="02020603050405020304" pitchFamily="18" charset="0"/>
              </a:rPr>
              <a:t>Always consider different factors that could have contributed to the outcome of an event (i.e. yourself/others/circumstances).</a:t>
            </a:r>
          </a:p>
        </p:txBody>
      </p:sp>
      <p:sp>
        <p:nvSpPr>
          <p:cNvPr id="3" name="Footer Placeholder 2"/>
          <p:cNvSpPr>
            <a:spLocks noGrp="1"/>
          </p:cNvSpPr>
          <p:nvPr>
            <p:ph type="ftr" sz="quarter" idx="11"/>
          </p:nvPr>
        </p:nvSpPr>
        <p:spPr/>
        <p:txBody>
          <a:bodyPr/>
          <a:lstStyle/>
          <a:p>
            <a:r>
              <a:rPr lang="en-US"/>
              <a:t>Metacognitive Training 1 – Attribution Blaming and Taking Credit</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50</a:t>
            </a:fld>
            <a:endParaRPr lang="de-DE"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cs typeface="Times New Roman" panose="02020603050405020304" pitchFamily="18" charset="0"/>
              </a:rPr>
              <a:t>Learning objectives:</a:t>
            </a:r>
          </a:p>
          <a:p>
            <a:pPr marL="342900" lvl="0" indent="-342900" defTabSz="914400" fontAlgn="base">
              <a:buClr>
                <a:srgbClr val="000000"/>
              </a:buClr>
              <a:buFont typeface="WingDings"/>
              <a:buChar char=""/>
            </a:pPr>
            <a:r>
              <a:rPr lang="en-US" altLang="de-DE" sz="2400" dirty="0">
                <a:solidFill>
                  <a:srgbClr val="333333"/>
                </a:solidFill>
                <a:latin typeface="Calibri Light"/>
                <a:cs typeface="Times New Roman" panose="02020603050405020304" pitchFamily="18" charset="0"/>
              </a:rPr>
              <a:t>Always consider different factors that could have contributed to the outcome of an event (i.e. yourself/others/circumstances).</a:t>
            </a:r>
          </a:p>
          <a:p>
            <a:pPr marL="342900" lvl="0" indent="-342900" defTabSz="914400" fontAlgn="base">
              <a:buClr>
                <a:srgbClr val="000000"/>
              </a:buClr>
              <a:buFont typeface="WingDings"/>
              <a:buChar char=""/>
            </a:pPr>
            <a:r>
              <a:rPr lang="en-US" altLang="de-DE" sz="2400" dirty="0">
                <a:solidFill>
                  <a:srgbClr val="333333"/>
                </a:solidFill>
                <a:latin typeface="Calibri Light"/>
                <a:cs typeface="Times New Roman" panose="02020603050405020304" pitchFamily="18" charset="0"/>
              </a:rPr>
              <a:t>We should try to be as realistic as possible in every-day life:</a:t>
            </a:r>
            <a:br>
              <a:rPr lang="en-US" altLang="de-DE" sz="2400" dirty="0">
                <a:solidFill>
                  <a:srgbClr val="333333"/>
                </a:solidFill>
                <a:latin typeface="Calibri Light"/>
                <a:cs typeface="Times New Roman" panose="02020603050405020304" pitchFamily="18" charset="0"/>
              </a:rPr>
            </a:br>
            <a:r>
              <a:rPr lang="en-US" altLang="de-DE" sz="2400" dirty="0">
                <a:solidFill>
                  <a:srgbClr val="333333"/>
                </a:solidFill>
                <a:latin typeface="Calibri Light"/>
                <a:cs typeface="Times New Roman" panose="02020603050405020304" pitchFamily="18" charset="0"/>
              </a:rPr>
              <a:t>It’s not justified to </a:t>
            </a:r>
            <a:r>
              <a:rPr lang="en-US" altLang="de-DE" sz="2400" i="1" dirty="0">
                <a:solidFill>
                  <a:srgbClr val="333333"/>
                </a:solidFill>
                <a:latin typeface="Calibri Light"/>
                <a:cs typeface="Times New Roman" panose="02020603050405020304" pitchFamily="18" charset="0"/>
              </a:rPr>
              <a:t>always</a:t>
            </a:r>
            <a:r>
              <a:rPr lang="en-US" altLang="de-DE" sz="2400" dirty="0">
                <a:solidFill>
                  <a:srgbClr val="333333"/>
                </a:solidFill>
                <a:latin typeface="Calibri Light"/>
                <a:cs typeface="Times New Roman" panose="02020603050405020304" pitchFamily="18" charset="0"/>
              </a:rPr>
              <a:t> put the blame on others, just as it is not </a:t>
            </a:r>
            <a:r>
              <a:rPr lang="en-US" altLang="de-DE" sz="2400" i="1" dirty="0">
                <a:solidFill>
                  <a:srgbClr val="333333"/>
                </a:solidFill>
                <a:latin typeface="Calibri Light"/>
                <a:cs typeface="Times New Roman" panose="02020603050405020304" pitchFamily="18" charset="0"/>
              </a:rPr>
              <a:t>always</a:t>
            </a:r>
            <a:r>
              <a:rPr lang="en-US" altLang="de-DE" sz="2400" dirty="0">
                <a:solidFill>
                  <a:srgbClr val="333333"/>
                </a:solidFill>
                <a:latin typeface="Calibri Light"/>
                <a:cs typeface="Times New Roman" panose="02020603050405020304" pitchFamily="18" charset="0"/>
              </a:rPr>
              <a:t> our fault when things go wrong.</a:t>
            </a:r>
            <a:endParaRPr lang="en-US" altLang="de-DE" sz="2400" dirty="0">
              <a:solidFill>
                <a:srgbClr val="004992"/>
              </a:solidFill>
              <a:latin typeface="Calibri Light"/>
              <a:cs typeface="Times New Roman" panose="02020603050405020304" pitchFamily="18" charset="0"/>
            </a:endParaRPr>
          </a:p>
        </p:txBody>
      </p:sp>
      <p:sp>
        <p:nvSpPr>
          <p:cNvPr id="3" name="Footer Placeholder 2"/>
          <p:cNvSpPr>
            <a:spLocks noGrp="1"/>
          </p:cNvSpPr>
          <p:nvPr>
            <p:ph type="ftr" sz="quarter" idx="11"/>
          </p:nvPr>
        </p:nvSpPr>
        <p:spPr/>
        <p:txBody>
          <a:bodyPr/>
          <a:lstStyle/>
          <a:p>
            <a:r>
              <a:rPr lang="en-US"/>
              <a:t>Metacognitive Training 1 – Attribution Blaming and Taking Credit</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51</a:t>
            </a:fld>
            <a:endParaRPr lang="de-DE" dirty="0"/>
          </a:p>
        </p:txBody>
      </p:sp>
    </p:spTree>
    <p:extLst>
      <p:ext uri="{BB962C8B-B14F-4D97-AF65-F5344CB8AC3E}">
        <p14:creationId xmlns:p14="http://schemas.microsoft.com/office/powerpoint/2010/main" val="302332091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cs typeface="Times New Roman" panose="02020603050405020304" pitchFamily="18" charset="0"/>
              </a:rPr>
              <a:t>Learning objectives:</a:t>
            </a:r>
          </a:p>
          <a:p>
            <a:pPr marL="342900" lvl="0" indent="-342900" defTabSz="914400" fontAlgn="base">
              <a:buClr>
                <a:srgbClr val="000000"/>
              </a:buClr>
              <a:buFont typeface="WingDings"/>
              <a:buChar char=""/>
            </a:pPr>
            <a:r>
              <a:rPr lang="en-US" altLang="de-DE" sz="2400" dirty="0">
                <a:solidFill>
                  <a:srgbClr val="333333"/>
                </a:solidFill>
                <a:latin typeface="Calibri Light"/>
                <a:cs typeface="Times New Roman" panose="02020603050405020304" pitchFamily="18" charset="0"/>
              </a:rPr>
              <a:t>Always consider different factors that could have contributed to the outcome of an event (i.e. yourself/others/circumstances).</a:t>
            </a:r>
          </a:p>
          <a:p>
            <a:pPr marL="342900" lvl="0" indent="-342900" defTabSz="914400" fontAlgn="base">
              <a:buClr>
                <a:srgbClr val="000000"/>
              </a:buClr>
              <a:buFont typeface="WingDings"/>
              <a:buChar char=""/>
            </a:pPr>
            <a:r>
              <a:rPr lang="en-US" altLang="de-DE" sz="2400" dirty="0">
                <a:solidFill>
                  <a:srgbClr val="333333"/>
                </a:solidFill>
                <a:latin typeface="Calibri Light"/>
                <a:cs typeface="Times New Roman" panose="02020603050405020304" pitchFamily="18" charset="0"/>
              </a:rPr>
              <a:t>We should try to be as realistic as possible in every-day life:</a:t>
            </a:r>
            <a:br>
              <a:rPr lang="en-US" altLang="de-DE" sz="2400" dirty="0">
                <a:solidFill>
                  <a:srgbClr val="333333"/>
                </a:solidFill>
                <a:latin typeface="Calibri Light"/>
                <a:cs typeface="Times New Roman" panose="02020603050405020304" pitchFamily="18" charset="0"/>
              </a:rPr>
            </a:br>
            <a:r>
              <a:rPr lang="en-US" altLang="de-DE" sz="2400" dirty="0">
                <a:solidFill>
                  <a:srgbClr val="333333"/>
                </a:solidFill>
                <a:latin typeface="Calibri Light"/>
                <a:cs typeface="Times New Roman" panose="02020603050405020304" pitchFamily="18" charset="0"/>
              </a:rPr>
              <a:t>It’s not justified to </a:t>
            </a:r>
            <a:r>
              <a:rPr lang="en-US" altLang="de-DE" sz="2400" i="1" dirty="0">
                <a:solidFill>
                  <a:srgbClr val="333333"/>
                </a:solidFill>
                <a:latin typeface="Calibri Light"/>
                <a:cs typeface="Times New Roman" panose="02020603050405020304" pitchFamily="18" charset="0"/>
              </a:rPr>
              <a:t>always</a:t>
            </a:r>
            <a:r>
              <a:rPr lang="en-US" altLang="de-DE" sz="2400" dirty="0">
                <a:solidFill>
                  <a:srgbClr val="333333"/>
                </a:solidFill>
                <a:latin typeface="Calibri Light"/>
                <a:cs typeface="Times New Roman" panose="02020603050405020304" pitchFamily="18" charset="0"/>
              </a:rPr>
              <a:t> put the blame on others, just as it is not </a:t>
            </a:r>
            <a:r>
              <a:rPr lang="en-US" altLang="de-DE" sz="2400" i="1" dirty="0">
                <a:solidFill>
                  <a:srgbClr val="333333"/>
                </a:solidFill>
                <a:latin typeface="Calibri Light"/>
                <a:cs typeface="Times New Roman" panose="02020603050405020304" pitchFamily="18" charset="0"/>
              </a:rPr>
              <a:t>always</a:t>
            </a:r>
            <a:r>
              <a:rPr lang="en-US" altLang="de-DE" sz="2400" dirty="0">
                <a:solidFill>
                  <a:srgbClr val="333333"/>
                </a:solidFill>
                <a:latin typeface="Calibri Light"/>
                <a:cs typeface="Times New Roman" panose="02020603050405020304" pitchFamily="18" charset="0"/>
              </a:rPr>
              <a:t> our fault when things go wrong.</a:t>
            </a:r>
            <a:endParaRPr lang="en-US" altLang="de-DE" sz="2400" dirty="0">
              <a:solidFill>
                <a:srgbClr val="004992"/>
              </a:solidFill>
              <a:latin typeface="Calibri Light"/>
              <a:cs typeface="Times New Roman" panose="02020603050405020304" pitchFamily="18" charset="0"/>
            </a:endParaRPr>
          </a:p>
          <a:p>
            <a:pPr marL="342900" lvl="0" indent="-342900" defTabSz="914400" fontAlgn="base">
              <a:buClr>
                <a:srgbClr val="000000"/>
              </a:buClr>
              <a:buFont typeface="WingDings"/>
              <a:buChar char=""/>
            </a:pPr>
            <a:r>
              <a:rPr lang="en-US" altLang="de-DE" sz="2400" dirty="0">
                <a:solidFill>
                  <a:srgbClr val="333333"/>
                </a:solidFill>
                <a:latin typeface="Calibri Light"/>
                <a:cs typeface="Times New Roman" panose="02020603050405020304" pitchFamily="18" charset="0"/>
              </a:rPr>
              <a:t>Usually, many factors contribute to an event.</a:t>
            </a:r>
            <a:endParaRPr lang="en-US" sz="2400" dirty="0">
              <a:latin typeface="Calibri Light"/>
            </a:endParaRPr>
          </a:p>
        </p:txBody>
      </p:sp>
      <p:sp>
        <p:nvSpPr>
          <p:cNvPr id="3" name="Footer Placeholder 2"/>
          <p:cNvSpPr>
            <a:spLocks noGrp="1"/>
          </p:cNvSpPr>
          <p:nvPr>
            <p:ph type="ftr" sz="quarter" idx="11"/>
          </p:nvPr>
        </p:nvSpPr>
        <p:spPr/>
        <p:txBody>
          <a:bodyPr/>
          <a:lstStyle/>
          <a:p>
            <a:r>
              <a:rPr lang="en-US"/>
              <a:t>Metacognitive Training 1 – Attribution Blaming and Taking Credit</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52</a:t>
            </a:fld>
            <a:endParaRPr lang="de-DE" dirty="0"/>
          </a:p>
        </p:txBody>
      </p:sp>
    </p:spTree>
    <p:extLst>
      <p:ext uri="{BB962C8B-B14F-4D97-AF65-F5344CB8AC3E}">
        <p14:creationId xmlns:p14="http://schemas.microsoft.com/office/powerpoint/2010/main" val="327240128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r>
              <a:rPr lang="en-AU" altLang="de-DE" sz="2400">
                <a:solidFill>
                  <a:srgbClr val="333333"/>
                </a:solidFill>
                <a:latin typeface="Calibri Light"/>
                <a:cs typeface="Times New Roman" panose="02020603050405020304" pitchFamily="18" charset="0"/>
              </a:rPr>
              <a:t>Many people with psychosis tend to explain complex events with one single reason only. </a:t>
            </a:r>
            <a:r>
              <a:rPr lang="en-AU" altLang="de-DE" sz="2400" dirty="0">
                <a:solidFill>
                  <a:srgbClr val="333333"/>
                </a:solidFill>
                <a:latin typeface="Calibri Light"/>
                <a:cs typeface="Times New Roman" panose="02020603050405020304" pitchFamily="18" charset="0"/>
              </a:rPr>
              <a:t>Sometimes, other people alone are blamed for </a:t>
            </a:r>
            <a:r>
              <a:rPr lang="en-US" altLang="de-DE" sz="2400" dirty="0">
                <a:solidFill>
                  <a:srgbClr val="333333"/>
                </a:solidFill>
                <a:latin typeface="Calibri Light"/>
                <a:cs typeface="Times New Roman" panose="02020603050405020304" pitchFamily="18" charset="0"/>
              </a:rPr>
              <a:t>one</a:t>
            </a:r>
            <a:r>
              <a:rPr lang="de-DE" altLang="de-DE" sz="2400" dirty="0">
                <a:solidFill>
                  <a:srgbClr val="333333"/>
                </a:solidFill>
                <a:latin typeface="Calibri Light"/>
                <a:cs typeface="Times New Roman" panose="02020603050405020304" pitchFamily="18" charset="0"/>
              </a:rPr>
              <a:t>'</a:t>
            </a:r>
            <a:r>
              <a:rPr lang="en-US" altLang="de-DE" sz="2400" dirty="0">
                <a:solidFill>
                  <a:srgbClr val="333333"/>
                </a:solidFill>
                <a:latin typeface="Calibri Light"/>
                <a:cs typeface="Times New Roman" panose="02020603050405020304" pitchFamily="18" charset="0"/>
              </a:rPr>
              <a:t>s</a:t>
            </a:r>
            <a:r>
              <a:rPr lang="en-AU" altLang="de-DE" sz="2400" dirty="0">
                <a:solidFill>
                  <a:srgbClr val="333333"/>
                </a:solidFill>
                <a:latin typeface="Calibri Light"/>
                <a:cs typeface="Times New Roman" panose="02020603050405020304" pitchFamily="18" charset="0"/>
              </a:rPr>
              <a:t> failure.</a:t>
            </a:r>
          </a:p>
          <a:p>
            <a:pPr lvl="0" defTabSz="914400" fontAlgn="base"/>
            <a:r>
              <a:rPr lang="en-AU" altLang="de-DE" sz="2400" dirty="0">
                <a:solidFill>
                  <a:srgbClr val="004992"/>
                </a:solidFill>
                <a:latin typeface="Calibri Light"/>
                <a:cs typeface="Times New Roman" panose="02020603050405020304" pitchFamily="18" charset="0"/>
              </a:rPr>
              <a:t>Example I: </a:t>
            </a:r>
            <a:r>
              <a:rPr lang="en-AU" altLang="de-DE" sz="2400" dirty="0">
                <a:solidFill>
                  <a:srgbClr val="333333"/>
                </a:solidFill>
                <a:latin typeface="Calibri Light"/>
                <a:cs typeface="Times New Roman" panose="02020603050405020304" pitchFamily="18" charset="0"/>
              </a:rPr>
              <a:t>Edward gets a phone call. An automated phone voice asks him about his consumer habits.</a:t>
            </a:r>
          </a:p>
          <a:p>
            <a:pPr lvl="0" defTabSz="914400" fontAlgn="base"/>
            <a:r>
              <a:rPr lang="en-AU" altLang="de-DE" sz="2400" dirty="0">
                <a:solidFill>
                  <a:srgbClr val="004992"/>
                </a:solidFill>
                <a:latin typeface="Calibri Light"/>
                <a:cs typeface="Times New Roman" panose="02020603050405020304" pitchFamily="18" charset="0"/>
              </a:rPr>
              <a:t>Own belief: </a:t>
            </a:r>
            <a:r>
              <a:rPr lang="en-AU" altLang="de-DE" sz="2400" dirty="0">
                <a:solidFill>
                  <a:srgbClr val="333333"/>
                </a:solidFill>
                <a:latin typeface="Calibri Light"/>
                <a:cs typeface="Times New Roman" panose="02020603050405020304" pitchFamily="18" charset="0"/>
              </a:rPr>
              <a:t>His landlord is spying on him to get him out of his apartment.</a:t>
            </a:r>
            <a:endParaRPr lang="en-AU" altLang="de-DE" sz="2400" dirty="0">
              <a:solidFill>
                <a:srgbClr val="004992"/>
              </a:solidFill>
              <a:latin typeface="Calibri Light"/>
              <a:cs typeface="Times New Roman" panose="02020603050405020304" pitchFamily="18" charset="0"/>
            </a:endParaRPr>
          </a:p>
          <a:p>
            <a:pPr lvl="0" defTabSz="914400" fontAlgn="base"/>
            <a:r>
              <a:rPr lang="en-AU" altLang="de-DE" sz="2400" dirty="0">
                <a:solidFill>
                  <a:srgbClr val="004992"/>
                </a:solidFill>
                <a:latin typeface="Calibri Light"/>
                <a:cs typeface="Times New Roman" panose="02020603050405020304" pitchFamily="18" charset="0"/>
              </a:rPr>
              <a:t>Alternative explanation: </a:t>
            </a:r>
            <a:r>
              <a:rPr lang="en-AU" altLang="de-DE" sz="2400" dirty="0">
                <a:solidFill>
                  <a:srgbClr val="333333"/>
                </a:solidFill>
                <a:latin typeface="Calibri Light"/>
                <a:cs typeface="Times New Roman" panose="02020603050405020304" pitchFamily="18" charset="0"/>
              </a:rPr>
              <a:t>The call came from a market research company, which picked him randomly. </a:t>
            </a:r>
            <a:r>
              <a:rPr lang="de-DE" altLang="de-DE" sz="2400" dirty="0">
                <a:solidFill>
                  <a:srgbClr val="333333"/>
                </a:solidFill>
                <a:latin typeface="Calibri Light"/>
                <a:cs typeface="Times New Roman" panose="02020603050405020304" pitchFamily="18" charset="0"/>
              </a:rPr>
              <a:t>Edward has never had any conflict with his landlord. </a:t>
            </a:r>
            <a:r>
              <a:rPr lang="en-AU" altLang="de-DE" sz="2400" dirty="0">
                <a:solidFill>
                  <a:srgbClr val="333333"/>
                </a:solidFill>
                <a:latin typeface="Calibri Light"/>
                <a:cs typeface="Times New Roman" panose="02020603050405020304" pitchFamily="18" charset="0"/>
              </a:rPr>
              <a:t>There is no reason for his belief that his landlord is trying to remove him from his apartment, because Edward is an ordinary man who always pays his rent on time.</a:t>
            </a:r>
            <a:endParaRPr lang="en-US" sz="2400" dirty="0">
              <a:latin typeface="Calibri Light"/>
            </a:endParaRPr>
          </a:p>
        </p:txBody>
      </p:sp>
      <p:sp>
        <p:nvSpPr>
          <p:cNvPr id="3" name="Footer Placeholder 2"/>
          <p:cNvSpPr>
            <a:spLocks noGrp="1"/>
          </p:cNvSpPr>
          <p:nvPr>
            <p:ph type="ftr" sz="quarter" idx="11"/>
          </p:nvPr>
        </p:nvSpPr>
        <p:spPr/>
        <p:txBody>
          <a:bodyPr/>
          <a:lstStyle/>
          <a:p>
            <a:r>
              <a:rPr lang="en-US"/>
              <a:t>Metacognitive Training 1 – Attribution Blaming and Taking Credit</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53</a:t>
            </a:fld>
            <a:endParaRPr lang="de-DE"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latin typeface="Calibri Light"/>
                <a:cs typeface="Times New Roman" panose="02020603050405020304" pitchFamily="18" charset="0"/>
              </a:rPr>
              <a:t>Sometimes, other people carry </a:t>
            </a:r>
            <a:r>
              <a:rPr lang="en-AU" altLang="de-DE" sz="2400" i="1" dirty="0">
                <a:solidFill>
                  <a:srgbClr val="333333"/>
                </a:solidFill>
                <a:latin typeface="Calibri Light"/>
                <a:cs typeface="Times New Roman" panose="02020603050405020304" pitchFamily="18" charset="0"/>
              </a:rPr>
              <a:t>partial </a:t>
            </a:r>
            <a:r>
              <a:rPr lang="en-AU" altLang="de-DE" sz="2400" dirty="0">
                <a:solidFill>
                  <a:srgbClr val="333333"/>
                </a:solidFill>
                <a:latin typeface="Calibri Light"/>
                <a:cs typeface="Times New Roman" panose="02020603050405020304" pitchFamily="18" charset="0"/>
              </a:rPr>
              <a:t>responsibility, but other important factors have to be acknowledged as well.</a:t>
            </a:r>
          </a:p>
          <a:p>
            <a:pPr lvl="0" defTabSz="914400" fontAlgn="base"/>
            <a:r>
              <a:rPr lang="en-AU" altLang="de-DE" sz="2400" dirty="0">
                <a:solidFill>
                  <a:srgbClr val="004992"/>
                </a:solidFill>
                <a:latin typeface="Calibri Light"/>
                <a:cs typeface="Times New Roman" panose="02020603050405020304" pitchFamily="18" charset="0"/>
              </a:rPr>
              <a:t>Example II: </a:t>
            </a:r>
            <a:r>
              <a:rPr lang="en-AU" altLang="de-DE" sz="2400" dirty="0">
                <a:solidFill>
                  <a:srgbClr val="333333"/>
                </a:solidFill>
                <a:latin typeface="Calibri Light"/>
                <a:cs typeface="Times New Roman" panose="02020603050405020304" pitchFamily="18" charset="0"/>
              </a:rPr>
              <a:t>Anna relapses into psychosis!</a:t>
            </a:r>
          </a:p>
          <a:p>
            <a:pPr lvl="0" defTabSz="914400" fontAlgn="base"/>
            <a:r>
              <a:rPr lang="en-AU" altLang="de-DE" sz="2400" dirty="0">
                <a:solidFill>
                  <a:srgbClr val="004992"/>
                </a:solidFill>
                <a:latin typeface="Calibri Light"/>
                <a:cs typeface="Times New Roman" panose="02020603050405020304" pitchFamily="18" charset="0"/>
              </a:rPr>
              <a:t>Own belief: </a:t>
            </a:r>
            <a:r>
              <a:rPr lang="en-GB" altLang="de-DE" sz="2400" dirty="0">
                <a:solidFill>
                  <a:srgbClr val="333333"/>
                </a:solidFill>
                <a:latin typeface="Calibri Light"/>
                <a:cs typeface="Times New Roman" panose="02020603050405020304" pitchFamily="18" charset="0"/>
              </a:rPr>
              <a:t>Relapse was caused by memories re-awakened when she bumped into her ex-husband on the street. They quarrelled a lot during their marriage.</a:t>
            </a:r>
            <a:endParaRPr lang="de-DE" altLang="de-DE" sz="2400" dirty="0">
              <a:solidFill>
                <a:srgbClr val="333333"/>
              </a:solidFill>
              <a:latin typeface="Calibri Light"/>
              <a:cs typeface="Times New Roman" panose="02020603050405020304" pitchFamily="18" charset="0"/>
            </a:endParaRPr>
          </a:p>
          <a:p>
            <a:pPr lvl="0" defTabSz="914400" fontAlgn="base"/>
            <a:r>
              <a:rPr lang="en-AU" altLang="de-DE" sz="2400" dirty="0">
                <a:solidFill>
                  <a:srgbClr val="004992"/>
                </a:solidFill>
                <a:latin typeface="Calibri Light"/>
                <a:cs typeface="Times New Roman" panose="02020603050405020304" pitchFamily="18" charset="0"/>
              </a:rPr>
              <a:t>Additional factors: </a:t>
            </a:r>
            <a:r>
              <a:rPr lang="en-GB" altLang="de-DE" sz="2400" dirty="0">
                <a:solidFill>
                  <a:srgbClr val="333333"/>
                </a:solidFill>
                <a:latin typeface="Calibri Light"/>
                <a:cs typeface="Times New Roman" panose="02020603050405020304" pitchFamily="18" charset="0"/>
              </a:rPr>
              <a:t>This could be one possible reason, but there are additional factors: Anna stopped taking medication. She has had problems at her workplace and worries that she may lose her job.</a:t>
            </a:r>
            <a:endParaRPr lang="en-US" sz="2400" dirty="0">
              <a:latin typeface="Calibri Light"/>
            </a:endParaRPr>
          </a:p>
        </p:txBody>
      </p:sp>
      <p:sp>
        <p:nvSpPr>
          <p:cNvPr id="3" name="Footer Placeholder 2"/>
          <p:cNvSpPr>
            <a:spLocks noGrp="1"/>
          </p:cNvSpPr>
          <p:nvPr>
            <p:ph type="ftr" sz="quarter" idx="11"/>
          </p:nvPr>
        </p:nvSpPr>
        <p:spPr/>
        <p:txBody>
          <a:bodyPr/>
          <a:lstStyle/>
          <a:p>
            <a:r>
              <a:rPr lang="en-US"/>
              <a:t>Metacognitive Training 1 – Attribution Blaming and Taking Credit</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54</a:t>
            </a:fld>
            <a:endParaRPr lang="de-DE"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Thank you for your attention!</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nl-NL" i="1" dirty="0">
                <a:solidFill>
                  <a:srgbClr val="004992"/>
                </a:solidFill>
                <a:latin typeface="Calibri Light"/>
                <a:cs typeface="Verdana"/>
              </a:rPr>
              <a:t>for Trainers:</a:t>
            </a:r>
          </a:p>
          <a:p>
            <a:pPr marL="114935" marR="333375" lvl="0" defTabSz="914400">
              <a:lnSpc>
                <a:spcPct val="100000"/>
              </a:lnSpc>
              <a:spcBef>
                <a:spcPts val="800"/>
              </a:spcBef>
            </a:pPr>
            <a:r>
              <a:rPr lang="en-US" dirty="0">
                <a:solidFill>
                  <a:srgbClr val="004992"/>
                </a:solidFill>
                <a:latin typeface="Calibri Light"/>
                <a:cs typeface="Verdana"/>
              </a:rPr>
              <a:t>Please hand out worksheets. Introduce our app COGITO (download free of charge).</a:t>
            </a: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55</a:t>
            </a:fld>
            <a:endParaRPr lang="de-DE" dirty="0"/>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46139575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Metacognitive Training 1 – Attribution Blaming and Taking Credit</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56</a:t>
            </a:fld>
            <a:endParaRPr lang="de-DE" dirty="0"/>
          </a:p>
        </p:txBody>
      </p:sp>
      <p:graphicFrame>
        <p:nvGraphicFramePr>
          <p:cNvPr id="6" name="Group 2"/>
          <p:cNvGraphicFramePr>
            <a:graphicFrameLocks noGrp="1"/>
          </p:cNvGraphicFramePr>
          <p:nvPr>
            <p:extLst>
              <p:ext uri="{D42A27DB-BD31-4B8C-83A1-F6EECF244321}">
                <p14:modId xmlns:p14="http://schemas.microsoft.com/office/powerpoint/2010/main" val="2709870199"/>
              </p:ext>
            </p:extLst>
          </p:nvPr>
        </p:nvGraphicFramePr>
        <p:xfrm>
          <a:off x="408954" y="2011680"/>
          <a:ext cx="11375999" cy="4744085"/>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91440">
                        <a:lnSpc>
                          <a:spcPct val="100000"/>
                        </a:lnSpc>
                        <a:spcBef>
                          <a:spcPts val="355"/>
                        </a:spcBef>
                      </a:pPr>
                      <a:r>
                        <a:rPr lang="en-US" sz="1000">
                          <a:solidFill>
                            <a:srgbClr val="333333"/>
                          </a:solidFill>
                          <a:latin typeface="Calibri Light"/>
                          <a:cs typeface="Verdana"/>
                        </a:rPr>
                        <a:t>Vic</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a:solidFill>
                            <a:srgbClr val="333333"/>
                          </a:solidFill>
                          <a:latin typeface="Calibri Light"/>
                          <a:cs typeface="Verdana"/>
                        </a:rPr>
                        <a:t>flickr</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Calibri Light"/>
                          <a:cs typeface="Verdana"/>
                        </a:rPr>
                        <a:t>Doctor greating patient [sic]</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Calibri Light"/>
                          <a:cs typeface="Verdana"/>
                        </a:rPr>
                        <a:t>CC</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384175">
                        <a:lnSpc>
                          <a:spcPct val="100000"/>
                        </a:lnSpc>
                        <a:spcBef>
                          <a:spcPts val="355"/>
                        </a:spcBef>
                      </a:pPr>
                      <a:r>
                        <a:rPr lang="de-DE" sz="1000">
                          <a:solidFill>
                            <a:srgbClr val="333333"/>
                          </a:solidFill>
                          <a:latin typeface="Calibri Light"/>
                          <a:cs typeface="Verdana"/>
                        </a:rPr>
                        <a:t>A doctor is shaking a patient’s hand/Ein Arzt schüttelt einem Patienten die Hand </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91440">
                        <a:lnSpc>
                          <a:spcPct val="100000"/>
                        </a:lnSpc>
                        <a:spcBef>
                          <a:spcPts val="355"/>
                        </a:spcBef>
                      </a:pPr>
                      <a:r>
                        <a:rPr lang="en-US" sz="1000" spc="-5">
                          <a:solidFill>
                            <a:srgbClr val="333333"/>
                          </a:solidFill>
                          <a:latin typeface="Calibri Light"/>
                          <a:cs typeface="Verdana"/>
                        </a:rPr>
                        <a:t>Benny-Kristin Fischer</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lang="en-US" sz="1000">
                          <a:solidFill>
                            <a:srgbClr val="333333"/>
                          </a:solidFill>
                          <a:latin typeface="Calibri Light"/>
                          <a:cs typeface="Verdana"/>
                        </a:rPr>
                        <a:t>- - -</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a:solidFill>
                            <a:srgbClr val="333333"/>
                          </a:solidFill>
                          <a:latin typeface="Calibri Light"/>
                          <a:cs typeface="Verdana"/>
                        </a:rPr>
                        <a:t>- - -</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199390">
                        <a:lnSpc>
                          <a:spcPct val="100000"/>
                        </a:lnSpc>
                        <a:spcBef>
                          <a:spcPts val="355"/>
                        </a:spcBef>
                      </a:pPr>
                      <a:r>
                        <a:rPr lang="de-DE" sz="1000">
                          <a:solidFill>
                            <a:srgbClr val="333333"/>
                          </a:solidFill>
                          <a:latin typeface="Calibri Light"/>
                          <a:cs typeface="Verdana"/>
                        </a:rPr>
                        <a:t>Produced for the MCT/Anfertigung für das MKT; © Arbeitsgruppe Neuropsychologie</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spc="-5">
                          <a:solidFill>
                            <a:srgbClr val="333333"/>
                          </a:solidFill>
                          <a:latin typeface="Calibri Light"/>
                          <a:cs typeface="Verdana"/>
                        </a:rPr>
                        <a:t>Various motives: pupil, ice hockey player/ Verschiedene Motive: Schüler, Eishockeyspieler</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91440">
                        <a:lnSpc>
                          <a:spcPct val="100000"/>
                        </a:lnSpc>
                        <a:spcBef>
                          <a:spcPts val="355"/>
                        </a:spcBef>
                      </a:pPr>
                      <a:r>
                        <a:rPr lang="en-US" sz="1000" spc="-5">
                          <a:solidFill>
                            <a:srgbClr val="333333"/>
                          </a:solidFill>
                          <a:latin typeface="Calibri Light"/>
                          <a:cs typeface="Verdana"/>
                        </a:rPr>
                        <a:t>Bdunnette</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a:solidFill>
                            <a:srgbClr val="333333"/>
                          </a:solidFill>
                          <a:latin typeface="Calibri Light"/>
                          <a:cs typeface="Verdana"/>
                        </a:rPr>
                        <a:t>flickr</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Calibri Light"/>
                          <a:cs typeface="Verdana"/>
                        </a:rPr>
                        <a:t>DSCF0486</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Calibri Light"/>
                          <a:cs typeface="Verdana"/>
                        </a:rPr>
                        <a:t>CC</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300355">
                        <a:lnSpc>
                          <a:spcPct val="100000"/>
                        </a:lnSpc>
                        <a:spcBef>
                          <a:spcPts val="355"/>
                        </a:spcBef>
                      </a:pPr>
                      <a:r>
                        <a:rPr lang="de-DE" sz="1000">
                          <a:solidFill>
                            <a:srgbClr val="333333"/>
                          </a:solidFill>
                          <a:latin typeface="Calibri Light"/>
                          <a:cs typeface="Verdana"/>
                        </a:rPr>
                        <a:t>A friend is talking behind your back (wispering)/Freundin hat hinter Ihrem Rücken geredet (flüstern)</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91440">
                        <a:lnSpc>
                          <a:spcPct val="100000"/>
                        </a:lnSpc>
                        <a:spcBef>
                          <a:spcPts val="355"/>
                        </a:spcBef>
                      </a:pPr>
                      <a:r>
                        <a:rPr lang="en-US" sz="1000">
                          <a:solidFill>
                            <a:srgbClr val="333333"/>
                          </a:solidFill>
                          <a:latin typeface="Calibri Light"/>
                          <a:cs typeface="Verdana"/>
                        </a:rPr>
                        <a:t>rileyroxx</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lang="en-US" sz="1000">
                          <a:solidFill>
                            <a:srgbClr val="333333"/>
                          </a:solidFill>
                          <a:latin typeface="Calibri Light"/>
                          <a:cs typeface="Verdana"/>
                        </a:rPr>
                        <a:t>flickr</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spc="-5">
                          <a:solidFill>
                            <a:srgbClr val="333333"/>
                          </a:solidFill>
                          <a:latin typeface="Calibri Light"/>
                          <a:cs typeface="Verdana"/>
                        </a:rPr>
                        <a:t>Job Interview #2</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a:solidFill>
                            <a:srgbClr val="333333"/>
                          </a:solidFill>
                          <a:latin typeface="Calibri Light"/>
                          <a:cs typeface="Verdana"/>
                        </a:rPr>
                        <a:t>CC</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95250">
                        <a:lnSpc>
                          <a:spcPct val="100000"/>
                        </a:lnSpc>
                        <a:spcBef>
                          <a:spcPts val="355"/>
                        </a:spcBef>
                      </a:pPr>
                      <a:r>
                        <a:rPr lang="en-US" sz="1000">
                          <a:solidFill>
                            <a:srgbClr val="333333"/>
                          </a:solidFill>
                          <a:latin typeface="Calibri Light"/>
                          <a:cs typeface="Verdana"/>
                        </a:rPr>
                        <a:t>You are invited for a job interview (man dressed in grey shirt + tie)/Vorstellungsgespräch (Mann in schwarzem Hemd u. Krawatte)</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91440">
                        <a:lnSpc>
                          <a:spcPct val="100000"/>
                        </a:lnSpc>
                        <a:spcBef>
                          <a:spcPts val="355"/>
                        </a:spcBef>
                      </a:pPr>
                      <a:r>
                        <a:rPr lang="en-US" sz="1000">
                          <a:solidFill>
                            <a:srgbClr val="333333"/>
                          </a:solidFill>
                          <a:latin typeface="Calibri Light"/>
                          <a:cs typeface="Verdana"/>
                        </a:rPr>
                        <a:t>bre pettis</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a:solidFill>
                            <a:srgbClr val="333333"/>
                          </a:solidFill>
                          <a:latin typeface="Calibri Light"/>
                          <a:cs typeface="Verdana"/>
                        </a:rPr>
                        <a:t>flickr</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284480">
                        <a:lnSpc>
                          <a:spcPct val="100000"/>
                        </a:lnSpc>
                        <a:spcBef>
                          <a:spcPts val="355"/>
                        </a:spcBef>
                      </a:pPr>
                      <a:r>
                        <a:rPr lang="en-US" sz="1000" spc="-5">
                          <a:solidFill>
                            <a:srgbClr val="333333"/>
                          </a:solidFill>
                          <a:latin typeface="Calibri Light"/>
                          <a:cs typeface="Verdana"/>
                        </a:rPr>
                        <a:t>This is what the webcam sees through a peephole </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Calibri Light"/>
                          <a:cs typeface="Verdana"/>
                        </a:rPr>
                        <a:t>CC</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405130">
                        <a:lnSpc>
                          <a:spcPct val="100000"/>
                        </a:lnSpc>
                        <a:spcBef>
                          <a:spcPts val="355"/>
                        </a:spcBef>
                      </a:pPr>
                      <a:r>
                        <a:rPr lang="en-US" sz="1000">
                          <a:solidFill>
                            <a:srgbClr val="333333"/>
                          </a:solidFill>
                          <a:latin typeface="Calibri Light"/>
                          <a:cs typeface="Verdana"/>
                        </a:rPr>
                        <a:t>A friend is unpleasantly surprised by your spontaneous visit (man in a spyhole)/Eine Freundin ist von ihrem Besuch unangenehm überrascht (Mann im Spion)</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91440">
                        <a:lnSpc>
                          <a:spcPct val="100000"/>
                        </a:lnSpc>
                        <a:spcBef>
                          <a:spcPts val="360"/>
                        </a:spcBef>
                      </a:pPr>
                      <a:r>
                        <a:rPr lang="en-US" sz="1000">
                          <a:solidFill>
                            <a:srgbClr val="333333"/>
                          </a:solidFill>
                          <a:latin typeface="Calibri Light"/>
                          <a:cs typeface="Verdana"/>
                        </a:rPr>
                        <a:t>yanec</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lang="en-US" sz="1000">
                          <a:solidFill>
                            <a:srgbClr val="333333"/>
                          </a:solidFill>
                          <a:latin typeface="Calibri Light"/>
                          <a:cs typeface="Verdana"/>
                        </a:rPr>
                        <a:t>flickr</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spc="-5">
                          <a:solidFill>
                            <a:srgbClr val="333333"/>
                          </a:solidFill>
                          <a:latin typeface="Calibri Light"/>
                          <a:cs typeface="Verdana"/>
                        </a:rPr>
                        <a:t>laughter workshop</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a:solidFill>
                            <a:srgbClr val="333333"/>
                          </a:solidFill>
                          <a:latin typeface="Calibri Light"/>
                          <a:cs typeface="Verdana"/>
                        </a:rPr>
                        <a:t>CC</a:t>
                      </a:r>
                      <a:endParaRPr sz="100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499745">
                        <a:lnSpc>
                          <a:spcPct val="100000"/>
                        </a:lnSpc>
                        <a:spcBef>
                          <a:spcPts val="360"/>
                        </a:spcBef>
                      </a:pPr>
                      <a:r>
                        <a:rPr lang="en-US" sz="1000">
                          <a:solidFill>
                            <a:srgbClr val="333333"/>
                          </a:solidFill>
                          <a:latin typeface="Calibri Light"/>
                          <a:cs typeface="Verdana"/>
                        </a:rPr>
                        <a:t>Other people laugh while you are talking (celebration)/Andere fangen an zu lachen, während Sie reden (Feier) </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20040">
                <a:tc>
                  <a:txBody>
                    <a:bodyPr/>
                    <a:lstStyle/>
                    <a:p>
                      <a:pPr marL="91440">
                        <a:lnSpc>
                          <a:spcPct val="100000"/>
                        </a:lnSpc>
                        <a:spcBef>
                          <a:spcPts val="360"/>
                        </a:spcBef>
                      </a:pPr>
                      <a:r>
                        <a:rPr lang="en-US" sz="1000">
                          <a:solidFill>
                            <a:srgbClr val="333333"/>
                          </a:solidFill>
                          <a:latin typeface="Calibri Light"/>
                          <a:cs typeface="Verdana"/>
                        </a:rPr>
                        <a:t>Heidi Wittwer</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60"/>
                        </a:spcBef>
                      </a:pPr>
                      <a:r>
                        <a:rPr lang="en-US" sz="1000">
                          <a:solidFill>
                            <a:srgbClr val="333333"/>
                          </a:solidFill>
                          <a:latin typeface="Calibri Light"/>
                          <a:cs typeface="Verdana"/>
                        </a:rPr>
                        <a:t>fotocommunity</a:t>
                      </a:r>
                      <a:endParaRPr sz="100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a:solidFill>
                            <a:srgbClr val="333333"/>
                          </a:solidFill>
                          <a:latin typeface="Calibri Light"/>
                          <a:cs typeface="Verdana"/>
                        </a:rPr>
                        <a:t>schreiende Hand</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spc="-5">
                          <a:solidFill>
                            <a:srgbClr val="333333"/>
                          </a:solidFill>
                          <a:latin typeface="Calibri Light"/>
                          <a:cs typeface="Verdana"/>
                        </a:rPr>
                        <a:t>PP</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a:solidFill>
                            <a:srgbClr val="333333"/>
                          </a:solidFill>
                          <a:latin typeface="Calibri Light"/>
                          <a:cs typeface="Verdana"/>
                        </a:rPr>
                        <a:t>Screaming hand/Schreiende Hand </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91440">
                        <a:lnSpc>
                          <a:spcPct val="100000"/>
                        </a:lnSpc>
                        <a:spcBef>
                          <a:spcPts val="360"/>
                        </a:spcBef>
                      </a:pPr>
                      <a:r>
                        <a:rPr lang="en-US" sz="1000" spc="-5">
                          <a:solidFill>
                            <a:srgbClr val="333333"/>
                          </a:solidFill>
                          <a:latin typeface="Calibri Light"/>
                          <a:cs typeface="Verdana"/>
                        </a:rPr>
                        <a:t>zen</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lang="en-US" sz="1000">
                          <a:solidFill>
                            <a:srgbClr val="333333"/>
                          </a:solidFill>
                          <a:latin typeface="Calibri Light"/>
                          <a:cs typeface="Verdana"/>
                        </a:rPr>
                        <a:t>flickr</a:t>
                      </a:r>
                      <a:endParaRPr sz="100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spc="-5">
                          <a:solidFill>
                            <a:srgbClr val="333333"/>
                          </a:solidFill>
                          <a:latin typeface="Calibri Light"/>
                          <a:cs typeface="Verdana"/>
                        </a:rPr>
                        <a:t>zen driving home - day 14</a:t>
                      </a:r>
                      <a:endParaRPr sz="100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a:solidFill>
                            <a:srgbClr val="333333"/>
                          </a:solidFill>
                          <a:latin typeface="Calibri Light"/>
                          <a:cs typeface="Verdana"/>
                        </a:rPr>
                        <a:t>CC</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100965">
                        <a:lnSpc>
                          <a:spcPct val="100000"/>
                        </a:lnSpc>
                        <a:spcBef>
                          <a:spcPts val="360"/>
                        </a:spcBef>
                      </a:pPr>
                      <a:r>
                        <a:rPr lang="de-DE" sz="1000">
                          <a:solidFill>
                            <a:srgbClr val="333333"/>
                          </a:solidFill>
                          <a:latin typeface="Calibri Light"/>
                          <a:cs typeface="Verdana"/>
                        </a:rPr>
                        <a:t>A friend gives you a lift home (man in the car)/ </a:t>
                      </a:r>
                    </a:p>
                    <a:p>
                      <a:pPr marL="92075" marR="100965">
                        <a:lnSpc>
                          <a:spcPct val="100000"/>
                        </a:lnSpc>
                        <a:spcBef>
                          <a:spcPts val="360"/>
                        </a:spcBef>
                      </a:pPr>
                      <a:r>
                        <a:rPr lang="de-DE" sz="1000">
                          <a:solidFill>
                            <a:srgbClr val="333333"/>
                          </a:solidFill>
                          <a:latin typeface="Calibri Light"/>
                          <a:cs typeface="Verdana"/>
                        </a:rPr>
                        <a:t>Ein Freund hat sie nach Hause gefahren (Mann im Auto) </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91440">
                        <a:lnSpc>
                          <a:spcPct val="100000"/>
                        </a:lnSpc>
                        <a:spcBef>
                          <a:spcPts val="360"/>
                        </a:spcBef>
                      </a:pPr>
                      <a:r>
                        <a:rPr lang="en-US" sz="1000">
                          <a:solidFill>
                            <a:srgbClr val="333333"/>
                          </a:solidFill>
                          <a:latin typeface="Calibri Light"/>
                          <a:cs typeface="Verdana"/>
                        </a:rPr>
                        <a:t>Jswieringa</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60"/>
                        </a:spcBef>
                      </a:pPr>
                      <a:r>
                        <a:rPr lang="en-US" sz="1000">
                          <a:solidFill>
                            <a:srgbClr val="333333"/>
                          </a:solidFill>
                          <a:latin typeface="Calibri Light"/>
                          <a:cs typeface="Verdana"/>
                        </a:rPr>
                        <a:t>Flickr</a:t>
                      </a:r>
                      <a:endParaRPr sz="100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a:solidFill>
                            <a:srgbClr val="333333"/>
                          </a:solidFill>
                          <a:latin typeface="Calibri Light"/>
                          <a:cs typeface="Verdana"/>
                        </a:rPr>
                        <a:t>Quarter Past three</a:t>
                      </a:r>
                      <a:endParaRPr sz="100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a:solidFill>
                            <a:srgbClr val="333333"/>
                          </a:solidFill>
                          <a:latin typeface="Calibri Light"/>
                          <a:cs typeface="Verdana"/>
                        </a:rPr>
                        <a:t>CC</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206375">
                        <a:lnSpc>
                          <a:spcPct val="100000"/>
                        </a:lnSpc>
                        <a:spcBef>
                          <a:spcPts val="360"/>
                        </a:spcBef>
                      </a:pPr>
                      <a:r>
                        <a:rPr lang="en-US" sz="1000">
                          <a:solidFill>
                            <a:srgbClr val="333333"/>
                          </a:solidFill>
                          <a:latin typeface="Calibri Light"/>
                          <a:cs typeface="Verdana"/>
                        </a:rPr>
                        <a:t>A friend did not show up for a meeting with you (clock)/Ein Freund versetzt sie (Wanduhr)</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20040">
                <a:tc>
                  <a:txBody>
                    <a:bodyPr/>
                    <a:lstStyle/>
                    <a:p>
                      <a:pPr marL="91440">
                        <a:lnSpc>
                          <a:spcPct val="100000"/>
                        </a:lnSpc>
                        <a:spcBef>
                          <a:spcPts val="360"/>
                        </a:spcBef>
                      </a:pPr>
                      <a:r>
                        <a:rPr lang="en-US" sz="1000">
                          <a:solidFill>
                            <a:srgbClr val="333333"/>
                          </a:solidFill>
                          <a:latin typeface="Calibri Light"/>
                          <a:cs typeface="Verdana"/>
                        </a:rPr>
                        <a:t>Rocketjim54</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lang="en-US" sz="1000">
                          <a:solidFill>
                            <a:srgbClr val="333333"/>
                          </a:solidFill>
                          <a:latin typeface="Calibri Light"/>
                          <a:cs typeface="Verdana"/>
                        </a:rPr>
                        <a:t>Flickr</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spc="-5">
                          <a:solidFill>
                            <a:srgbClr val="333333"/>
                          </a:solidFill>
                          <a:latin typeface="Calibri Light"/>
                          <a:cs typeface="Verdana"/>
                        </a:rPr>
                        <a:t>mail box</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a:solidFill>
                            <a:srgbClr val="333333"/>
                          </a:solidFill>
                          <a:latin typeface="Calibri Light"/>
                          <a:cs typeface="Verdana"/>
                        </a:rPr>
                        <a:t>CC</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dirty="0">
                          <a:solidFill>
                            <a:srgbClr val="333333"/>
                          </a:solidFill>
                          <a:latin typeface="Calibri Light"/>
                          <a:cs typeface="Verdana"/>
                        </a:rPr>
                        <a:t>Postcard (mailbox)/</a:t>
                      </a:r>
                      <a:r>
                        <a:rPr lang="en-US" sz="1000" dirty="0" err="1">
                          <a:solidFill>
                            <a:srgbClr val="333333"/>
                          </a:solidFill>
                          <a:latin typeface="Calibri Light"/>
                          <a:cs typeface="Verdana"/>
                        </a:rPr>
                        <a:t>Postkarte</a:t>
                      </a:r>
                      <a:r>
                        <a:rPr lang="en-US" sz="1000" dirty="0">
                          <a:solidFill>
                            <a:srgbClr val="333333"/>
                          </a:solidFill>
                          <a:latin typeface="Calibri Light"/>
                          <a:cs typeface="Verdana"/>
                        </a:rPr>
                        <a:t> (</a:t>
                      </a:r>
                      <a:r>
                        <a:rPr lang="en-US" sz="1000" dirty="0" err="1">
                          <a:solidFill>
                            <a:srgbClr val="333333"/>
                          </a:solidFill>
                          <a:latin typeface="Calibri Light"/>
                          <a:cs typeface="Verdana"/>
                        </a:rPr>
                        <a:t>Briefkasten</a:t>
                      </a:r>
                      <a:r>
                        <a:rPr lang="en-US" sz="1000" dirty="0">
                          <a:solidFill>
                            <a:srgbClr val="333333"/>
                          </a:solidFill>
                          <a:latin typeface="Calibri Light"/>
                          <a:cs typeface="Verdana"/>
                        </a:rPr>
                        <a:t>)</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Metacognitive Training 1 – Attribution Blaming and Taking Credit</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57</a:t>
            </a:fld>
            <a:endParaRPr lang="de-DE" dirty="0"/>
          </a:p>
        </p:txBody>
      </p:sp>
      <p:graphicFrame>
        <p:nvGraphicFramePr>
          <p:cNvPr id="6" name="Group 2"/>
          <p:cNvGraphicFramePr>
            <a:graphicFrameLocks noGrp="1"/>
          </p:cNvGraphicFramePr>
          <p:nvPr>
            <p:extLst>
              <p:ext uri="{D42A27DB-BD31-4B8C-83A1-F6EECF244321}">
                <p14:modId xmlns:p14="http://schemas.microsoft.com/office/powerpoint/2010/main" val="1371698350"/>
              </p:ext>
            </p:extLst>
          </p:nvPr>
        </p:nvGraphicFramePr>
        <p:xfrm>
          <a:off x="408954" y="2011680"/>
          <a:ext cx="11375999" cy="330885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91440">
                        <a:lnSpc>
                          <a:spcPct val="100000"/>
                        </a:lnSpc>
                        <a:spcBef>
                          <a:spcPts val="355"/>
                        </a:spcBef>
                      </a:pPr>
                      <a:r>
                        <a:rPr lang="en-US" sz="1000">
                          <a:solidFill>
                            <a:srgbClr val="333333"/>
                          </a:solidFill>
                          <a:latin typeface="Calibri Light"/>
                          <a:cs typeface="Verdana"/>
                        </a:rPr>
                        <a:t>trekguy</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a:solidFill>
                            <a:srgbClr val="333333"/>
                          </a:solidFill>
                          <a:latin typeface="Calibri Light"/>
                          <a:cs typeface="Verdana"/>
                        </a:rPr>
                        <a:t>flickr</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Calibri Light"/>
                          <a:cs typeface="Verdana"/>
                        </a:rPr>
                        <a:t>rear view side mirror</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Calibri Light"/>
                          <a:cs typeface="Verdana"/>
                        </a:rPr>
                        <a:t>CC</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164465">
                        <a:lnSpc>
                          <a:spcPct val="100000"/>
                        </a:lnSpc>
                        <a:spcBef>
                          <a:spcPts val="355"/>
                        </a:spcBef>
                      </a:pPr>
                      <a:r>
                        <a:rPr lang="en-US" sz="1000">
                          <a:solidFill>
                            <a:srgbClr val="333333"/>
                          </a:solidFill>
                          <a:latin typeface="Calibri Light"/>
                          <a:cs typeface="Verdana"/>
                        </a:rPr>
                        <a:t>A car has been driving behind you for some time (rearview mirror of the car)/Ein Wagen fährt längere Zeit hinter ihnen her (Rückspiegel e. Autos)</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91440">
                        <a:lnSpc>
                          <a:spcPct val="100000"/>
                        </a:lnSpc>
                        <a:spcBef>
                          <a:spcPts val="355"/>
                        </a:spcBef>
                      </a:pPr>
                      <a:r>
                        <a:rPr lang="en-US" sz="1000" spc="-5">
                          <a:solidFill>
                            <a:srgbClr val="333333"/>
                          </a:solidFill>
                          <a:latin typeface="Calibri Light"/>
                          <a:cs typeface="Verdana"/>
                        </a:rPr>
                        <a:t>The Jamoker</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lang="en-US" sz="1000">
                          <a:solidFill>
                            <a:srgbClr val="333333"/>
                          </a:solidFill>
                          <a:latin typeface="Calibri Light"/>
                          <a:cs typeface="Verdana"/>
                        </a:rPr>
                        <a:t>flickr</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spc="-5">
                          <a:solidFill>
                            <a:srgbClr val="333333"/>
                          </a:solidFill>
                          <a:latin typeface="Calibri Light"/>
                          <a:cs typeface="Verdana"/>
                        </a:rPr>
                        <a:t>Missed The Bus</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a:solidFill>
                            <a:srgbClr val="333333"/>
                          </a:solidFill>
                          <a:latin typeface="Calibri Light"/>
                          <a:cs typeface="Verdana"/>
                        </a:rPr>
                        <a:t>CC</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a:solidFill>
                            <a:srgbClr val="333333"/>
                          </a:solidFill>
                          <a:latin typeface="Calibri Light"/>
                          <a:cs typeface="Verdana"/>
                        </a:rPr>
                        <a:t>Bus passing by/Der Bus fährt weg</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91440">
                        <a:lnSpc>
                          <a:spcPct val="100000"/>
                        </a:lnSpc>
                        <a:spcBef>
                          <a:spcPts val="355"/>
                        </a:spcBef>
                      </a:pPr>
                      <a:r>
                        <a:rPr lang="en-US" sz="1000" spc="-5">
                          <a:solidFill>
                            <a:srgbClr val="333333"/>
                          </a:solidFill>
                          <a:latin typeface="Calibri Light"/>
                          <a:cs typeface="Verdana"/>
                        </a:rPr>
                        <a:t>*MarS</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a:solidFill>
                            <a:srgbClr val="333333"/>
                          </a:solidFill>
                          <a:latin typeface="Calibri Light"/>
                          <a:cs typeface="Verdana"/>
                        </a:rPr>
                        <a:t>flickr</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spc="-5">
                          <a:solidFill>
                            <a:srgbClr val="333333"/>
                          </a:solidFill>
                          <a:latin typeface="Calibri Light"/>
                          <a:cs typeface="Verdana"/>
                        </a:rPr>
                        <a:t>wine II</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Calibri Light"/>
                          <a:cs typeface="Verdana"/>
                        </a:rPr>
                        <a:t>CC</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340995">
                        <a:lnSpc>
                          <a:spcPct val="100000"/>
                        </a:lnSpc>
                        <a:spcBef>
                          <a:spcPts val="355"/>
                        </a:spcBef>
                      </a:pPr>
                      <a:r>
                        <a:rPr lang="de-DE" sz="1000">
                          <a:solidFill>
                            <a:srgbClr val="333333"/>
                          </a:solidFill>
                          <a:latin typeface="Calibri Light"/>
                          <a:cs typeface="Verdana"/>
                        </a:rPr>
                        <a:t>A neighbour invited you for a drink (Glass of white wine)/Nachbar hat sie auf ein Gläschen eingeladen (Glas m. Weiswein)</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91440">
                        <a:lnSpc>
                          <a:spcPct val="100000"/>
                        </a:lnSpc>
                        <a:spcBef>
                          <a:spcPts val="355"/>
                        </a:spcBef>
                      </a:pPr>
                      <a:r>
                        <a:rPr lang="en-US" sz="1000" spc="-5">
                          <a:solidFill>
                            <a:srgbClr val="333333"/>
                          </a:solidFill>
                          <a:latin typeface="Calibri Light"/>
                          <a:cs typeface="Verdana"/>
                        </a:rPr>
                        <a:t>heater</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lang="en-US" sz="1000">
                          <a:solidFill>
                            <a:srgbClr val="333333"/>
                          </a:solidFill>
                          <a:latin typeface="Calibri Light"/>
                          <a:cs typeface="Verdana"/>
                        </a:rPr>
                        <a:t>flickr</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a:solidFill>
                            <a:srgbClr val="333333"/>
                          </a:solidFill>
                          <a:latin typeface="Calibri Light"/>
                          <a:cs typeface="Verdana"/>
                        </a:rPr>
                        <a:t>Commute (reading gang signs)</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a:solidFill>
                            <a:srgbClr val="333333"/>
                          </a:solidFill>
                          <a:latin typeface="Calibri Light"/>
                          <a:cs typeface="Verdana"/>
                        </a:rPr>
                        <a:t>CC</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a:solidFill>
                            <a:srgbClr val="333333"/>
                          </a:solidFill>
                          <a:latin typeface="Calibri Light"/>
                          <a:cs typeface="Verdana"/>
                        </a:rPr>
                        <a:t>Reading the newspaper/Zeitungsleser</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91440">
                        <a:lnSpc>
                          <a:spcPct val="100000"/>
                        </a:lnSpc>
                        <a:spcBef>
                          <a:spcPts val="355"/>
                        </a:spcBef>
                      </a:pPr>
                      <a:r>
                        <a:rPr lang="en-US" sz="1000" spc="-5">
                          <a:solidFill>
                            <a:srgbClr val="333333"/>
                          </a:solidFill>
                          <a:latin typeface="Calibri Light"/>
                          <a:cs typeface="Verdana"/>
                        </a:rPr>
                        <a:t>Katrin Ze.</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spc="-5">
                          <a:solidFill>
                            <a:srgbClr val="333333"/>
                          </a:solidFill>
                          <a:latin typeface="Calibri Light"/>
                          <a:cs typeface="Verdana"/>
                        </a:rPr>
                        <a:t>fotocommunity</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spc="-5">
                          <a:solidFill>
                            <a:srgbClr val="333333"/>
                          </a:solidFill>
                          <a:latin typeface="Calibri Light"/>
                          <a:cs typeface="Verdana"/>
                        </a:rPr>
                        <a:t>enttäuscht</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Calibri Light"/>
                          <a:cs typeface="Verdana"/>
                        </a:rPr>
                        <a:t>CC</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de-DE" sz="1000">
                          <a:solidFill>
                            <a:srgbClr val="333333"/>
                          </a:solidFill>
                          <a:latin typeface="Calibri Light"/>
                          <a:cs typeface="Verdana"/>
                        </a:rPr>
                        <a:t>A friend thinks you are unfair/Ein Freund findet sie unfair (in der Ecke kauernde Frau)</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91440">
                        <a:lnSpc>
                          <a:spcPct val="100000"/>
                        </a:lnSpc>
                        <a:spcBef>
                          <a:spcPts val="360"/>
                        </a:spcBef>
                      </a:pPr>
                      <a:r>
                        <a:rPr lang="en-US" sz="1000" spc="-5">
                          <a:solidFill>
                            <a:srgbClr val="333333"/>
                          </a:solidFill>
                          <a:latin typeface="Calibri Light"/>
                          <a:cs typeface="Verdana"/>
                        </a:rPr>
                        <a:t>judge mental</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lang="en-US" sz="1000">
                          <a:solidFill>
                            <a:srgbClr val="333333"/>
                          </a:solidFill>
                          <a:latin typeface="Calibri Light"/>
                          <a:cs typeface="Verdana"/>
                        </a:rPr>
                        <a:t>flickr</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305435">
                        <a:lnSpc>
                          <a:spcPct val="100000"/>
                        </a:lnSpc>
                        <a:spcBef>
                          <a:spcPts val="360"/>
                        </a:spcBef>
                      </a:pPr>
                      <a:r>
                        <a:rPr lang="en-US" sz="1000" spc="-5">
                          <a:solidFill>
                            <a:srgbClr val="333333"/>
                          </a:solidFill>
                          <a:latin typeface="Calibri Light"/>
                          <a:cs typeface="Verdana"/>
                        </a:rPr>
                        <a:t>The Fluoride uncertainty Theory</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a:solidFill>
                            <a:srgbClr val="333333"/>
                          </a:solidFill>
                          <a:latin typeface="Calibri Light"/>
                          <a:cs typeface="Verdana"/>
                        </a:rPr>
                        <a:t>CC</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249554">
                        <a:lnSpc>
                          <a:spcPct val="100000"/>
                        </a:lnSpc>
                        <a:spcBef>
                          <a:spcPts val="360"/>
                        </a:spcBef>
                      </a:pPr>
                      <a:r>
                        <a:rPr lang="de-DE" sz="1000" dirty="0">
                          <a:solidFill>
                            <a:srgbClr val="333333"/>
                          </a:solidFill>
                          <a:latin typeface="Calibri Light"/>
                          <a:cs typeface="Verdana"/>
                        </a:rPr>
                        <a:t>A friend thinks you are smart (Albert Einstein)/ Ein Freund findet sie klug (Einstein)</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5347</Words>
  <Application>Microsoft Office PowerPoint</Application>
  <PresentationFormat>Benutzerdefiniert</PresentationFormat>
  <Paragraphs>641</Paragraphs>
  <Slides>57</Slides>
  <Notes>57</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57</vt:i4>
      </vt:variant>
    </vt:vector>
  </HeadingPairs>
  <TitlesOfParts>
    <vt:vector size="66" baseType="lpstr">
      <vt:lpstr>Arial</vt:lpstr>
      <vt:lpstr>Calibri</vt:lpstr>
      <vt:lpstr>Calibri Light</vt:lpstr>
      <vt:lpstr>Symbol</vt:lpstr>
      <vt:lpstr>Times New Roman</vt:lpstr>
      <vt:lpstr>Verdana</vt:lpstr>
      <vt:lpstr>WingDings</vt:lpstr>
      <vt:lpstr>WingDings</vt:lpstr>
      <vt:lpstr>UKE_PPT-Vorlage_16zu9</vt:lpstr>
      <vt:lpstr>MCT 1 B – Attribution Blaming and Taking Credit</vt:lpstr>
      <vt:lpstr>Attribution: Blaming and taking credit</vt:lpstr>
      <vt:lpstr>Attribution: Blaming and taking credit</vt:lpstr>
      <vt:lpstr>Attribution: Blaming and taking credit</vt:lpstr>
      <vt:lpstr>Explanations</vt:lpstr>
      <vt:lpstr>Explanations</vt:lpstr>
      <vt:lpstr>Explanations</vt:lpstr>
      <vt:lpstr>Blaming and Taking Credit</vt:lpstr>
      <vt:lpstr>You‘re discharged from hospital almost symptom-free.</vt:lpstr>
      <vt:lpstr>You‘re discharged from hospital almost symptom-free.</vt:lpstr>
      <vt:lpstr>You‘re discharged from hospital almost symptom-free.</vt:lpstr>
      <vt:lpstr>You‘re discharged from hospital almost symptom-free.</vt:lpstr>
      <vt:lpstr>You‘re discharged from hospital almost symptom-free.</vt:lpstr>
      <vt:lpstr>Effects of certain attributional styles on negative events!</vt:lpstr>
      <vt:lpstr>Effects of certain attributional styles on negative events!</vt:lpstr>
      <vt:lpstr>Effects of certain attributional styles on negative events!</vt:lpstr>
      <vt:lpstr>Effects of certain attributional styles on negative events!</vt:lpstr>
      <vt:lpstr>Effects of certain attributional styles on negative events!</vt:lpstr>
      <vt:lpstr>Effects of certain attributional styles on positive events!</vt:lpstr>
      <vt:lpstr>Effects of certain attributional styles on positive events!</vt:lpstr>
      <vt:lpstr>Effects of certain attributional styles on positive events!</vt:lpstr>
      <vt:lpstr>Effects of certain attributional styles on positive events!</vt:lpstr>
      <vt:lpstr>Effects of certain attributional styles on positive events!</vt:lpstr>
      <vt:lpstr>Why are we doing this?</vt:lpstr>
      <vt:lpstr>Why are we doing this?</vt:lpstr>
      <vt:lpstr>How one-sided attributions promote misinterpretations during psychosis – examples</vt:lpstr>
      <vt:lpstr>Attributional Style Goal of today’s session:</vt:lpstr>
      <vt:lpstr>A friend is talking about you behind your back</vt:lpstr>
      <vt:lpstr>You are invited to a job interview</vt:lpstr>
      <vt:lpstr>A friend is unpleasantly surprised by your unexpected visit</vt:lpstr>
      <vt:lpstr>Other people laugh while you are talking</vt:lpstr>
      <vt:lpstr>Come up with your own examples!</vt:lpstr>
      <vt:lpstr>An inner voice tells you that you are no good.</vt:lpstr>
      <vt:lpstr>An inner voice tells you that you are no good.</vt:lpstr>
      <vt:lpstr>An inner voice tells you that you are no good.</vt:lpstr>
      <vt:lpstr>Hearing voices Own thoughts or remote-controlled? Pros and cons</vt:lpstr>
      <vt:lpstr>Hearing voices Own thoughts or remote-controlled? Pros and cons</vt:lpstr>
      <vt:lpstr>Hearing voices Own thoughts or remote-controlled? Pros and cons</vt:lpstr>
      <vt:lpstr>Hearing voices Own thoughts or remote-controlled? Pros and cons</vt:lpstr>
      <vt:lpstr>Hearing voices Own thoughts or remote-controlled? Pros and cons</vt:lpstr>
      <vt:lpstr>A friend gave you a lift home</vt:lpstr>
      <vt:lpstr>A friend didn‘t show up to a meeting with you</vt:lpstr>
      <vt:lpstr>A friend didn‘t send you a postcard</vt:lpstr>
      <vt:lpstr>A car has been driving behind you for half an hour</vt:lpstr>
      <vt:lpstr>The bus you wanted to catch is leaving right in front of you</vt:lpstr>
      <vt:lpstr>A neighbour invited you for a drink</vt:lpstr>
      <vt:lpstr>For quite some time, a man has been reading the newspaper in front of your door</vt:lpstr>
      <vt:lpstr>A friend thinks you are unfair</vt:lpstr>
      <vt:lpstr>A friend thinks you are unfair</vt:lpstr>
      <vt:lpstr>Transfer to everyday life</vt:lpstr>
      <vt:lpstr>Transfer to everyday life</vt:lpstr>
      <vt:lpstr>Transfer to everyday life</vt:lpstr>
      <vt:lpstr>What does this have to do with psychosis?</vt:lpstr>
      <vt:lpstr>What does this have to do with psychosis?</vt:lpstr>
      <vt:lpstr>Thank you for your attention!</vt:lpstr>
      <vt:lpstr>PowerPoint-Präsentation</vt:lpstr>
      <vt:lpstr>PowerPoint-Präsentation</vt:lpstr>
    </vt:vector>
  </TitlesOfParts>
  <Company>eku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Zuschreibungsstil</dc:title>
  <dc:creator>steffen</dc:creator>
  <cp:lastModifiedBy>Britt ...</cp:lastModifiedBy>
  <cp:revision>275</cp:revision>
  <dcterms:created xsi:type="dcterms:W3CDTF">2004-10-11T13:21:01Z</dcterms:created>
  <dcterms:modified xsi:type="dcterms:W3CDTF">2021-12-21T10:38:37Z</dcterms:modified>
</cp:coreProperties>
</file>