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60"/>
  </p:notesMasterIdLst>
  <p:handoutMasterIdLst>
    <p:handoutMasterId r:id="rId61"/>
  </p:handoutMasterIdLst>
  <p:sldIdLst>
    <p:sldId id="414" r:id="rId2"/>
    <p:sldId id="372" r:id="rId3"/>
    <p:sldId id="398" r:id="rId4"/>
    <p:sldId id="399" r:id="rId5"/>
    <p:sldId id="290" r:id="rId6"/>
    <p:sldId id="400" r:id="rId7"/>
    <p:sldId id="401" r:id="rId8"/>
    <p:sldId id="369" r:id="rId9"/>
    <p:sldId id="338" r:id="rId10"/>
    <p:sldId id="402" r:id="rId11"/>
    <p:sldId id="403" r:id="rId12"/>
    <p:sldId id="341" r:id="rId13"/>
    <p:sldId id="404" r:id="rId14"/>
    <p:sldId id="294" r:id="rId15"/>
    <p:sldId id="405" r:id="rId16"/>
    <p:sldId id="406" r:id="rId17"/>
    <p:sldId id="295" r:id="rId18"/>
    <p:sldId id="296" r:id="rId19"/>
    <p:sldId id="391" r:id="rId20"/>
    <p:sldId id="407" r:id="rId21"/>
    <p:sldId id="408" r:id="rId22"/>
    <p:sldId id="385" r:id="rId23"/>
    <p:sldId id="300" r:id="rId24"/>
    <p:sldId id="309" r:id="rId25"/>
    <p:sldId id="310" r:id="rId26"/>
    <p:sldId id="367" r:id="rId27"/>
    <p:sldId id="380" r:id="rId28"/>
    <p:sldId id="320" r:id="rId29"/>
    <p:sldId id="366" r:id="rId30"/>
    <p:sldId id="349" r:id="rId31"/>
    <p:sldId id="315" r:id="rId32"/>
    <p:sldId id="394" r:id="rId33"/>
    <p:sldId id="353" r:id="rId34"/>
    <p:sldId id="354" r:id="rId35"/>
    <p:sldId id="355" r:id="rId36"/>
    <p:sldId id="388" r:id="rId37"/>
    <p:sldId id="409" r:id="rId38"/>
    <p:sldId id="410" r:id="rId39"/>
    <p:sldId id="411" r:id="rId40"/>
    <p:sldId id="360" r:id="rId41"/>
    <p:sldId id="314" r:id="rId42"/>
    <p:sldId id="312" r:id="rId43"/>
    <p:sldId id="361" r:id="rId44"/>
    <p:sldId id="365" r:id="rId45"/>
    <p:sldId id="334" r:id="rId46"/>
    <p:sldId id="330" r:id="rId47"/>
    <p:sldId id="323" r:id="rId48"/>
    <p:sldId id="327" r:id="rId49"/>
    <p:sldId id="336" r:id="rId50"/>
    <p:sldId id="322" r:id="rId51"/>
    <p:sldId id="364" r:id="rId52"/>
    <p:sldId id="412" r:id="rId53"/>
    <p:sldId id="413" r:id="rId54"/>
    <p:sldId id="347" r:id="rId55"/>
    <p:sldId id="348" r:id="rId56"/>
    <p:sldId id="397" r:id="rId57"/>
    <p:sldId id="376" r:id="rId58"/>
    <p:sldId id="377"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110">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18" autoAdjust="0"/>
    <p:restoredTop sz="94638" autoAdjust="0"/>
  </p:normalViewPr>
  <p:slideViewPr>
    <p:cSldViewPr>
      <p:cViewPr varScale="1">
        <p:scale>
          <a:sx n="62" d="100"/>
          <a:sy n="62" d="100"/>
        </p:scale>
        <p:origin x="1052" y="76"/>
      </p:cViewPr>
      <p:guideLst>
        <p:guide orient="horz" pos="4110"/>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9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D6D4432-C06A-4A90-8C39-A91CCEA941CB}" type="slidenum">
              <a:rPr lang="en-GB" altLang="de-DE"/>
              <a:pPr>
                <a:defRPr/>
              </a:pPr>
              <a:t>‹Nr.›</a:t>
            </a:fld>
            <a:endParaRPr lang="en-GB" altLang="de-DE"/>
          </a:p>
        </p:txBody>
      </p:sp>
    </p:spTree>
    <p:extLst>
      <p:ext uri="{BB962C8B-B14F-4D97-AF65-F5344CB8AC3E}">
        <p14:creationId xmlns:p14="http://schemas.microsoft.com/office/powerpoint/2010/main" val="961230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0E85B2DC-944C-4941-A128-504315D9F34D}" type="slidenum">
              <a:rPr lang="en-US" altLang="de-DE"/>
              <a:pPr>
                <a:defRPr/>
              </a:pPr>
              <a:t>‹Nr.›</a:t>
            </a:fld>
            <a:endParaRPr lang="en-US" altLang="de-DE"/>
          </a:p>
        </p:txBody>
      </p:sp>
    </p:spTree>
    <p:extLst>
      <p:ext uri="{BB962C8B-B14F-4D97-AF65-F5344CB8AC3E}">
        <p14:creationId xmlns:p14="http://schemas.microsoft.com/office/powerpoint/2010/main" val="2533096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16094B-AA63-4D23-82D1-9210300E0928}"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4888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16094B-AA63-4D23-82D1-9210300E0928}"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4888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16094B-AA63-4D23-82D1-9210300E0928}"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04888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F71C4A-B65F-4B06-9050-0F24ACFF84AA}"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71232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F71C4A-B65F-4B06-9050-0F24ACFF84AA}"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7123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F71C4A-B65F-4B06-9050-0F24ACFF84AA}"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71232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C488022-2B36-4D70-A074-3971651697F0}"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9314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4814A7D-3F83-411F-9FCD-F67D28757634}"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78441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4921CD-6DF6-4FCB-A2DB-ABE9E1B3457C}"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14527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4921CD-6DF6-4FCB-A2DB-ABE9E1B3457C}"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14527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035D47-42FF-4CAE-BD72-2E58E8D8F3F7}"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28521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D035D47-42FF-4CAE-BD72-2E58E8D8F3F7}"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28521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173514-BCA0-4F90-B5A2-33AE67EB12B3}"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84871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173514-BCA0-4F90-B5A2-33AE67EB12B3}"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84871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A173514-BCA0-4F90-B5A2-33AE67EB12B3}"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84871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394B384-8DAD-4FC2-BE4E-4ECD34D6629F}"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1026"/>
          <p:cNvSpPr>
            <a:spLocks noGrp="1" noRot="1" noChangeAspect="1" noChangeArrowheads="1" noTextEdit="1"/>
          </p:cNvSpPr>
          <p:nvPr>
            <p:ph type="sldImg"/>
          </p:nvPr>
        </p:nvSpPr>
        <p:spPr>
          <a:xfrm>
            <a:off x="138113" y="768350"/>
            <a:ext cx="6823075" cy="3836988"/>
          </a:xfrm>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298894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AA9CD8C-7E13-42A7-873A-902283582FFE}"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54091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7198B8-EFF4-4B82-A38D-3B05A5A7372C}"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51593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7198B8-EFF4-4B82-A38D-3B05A5A7372C}"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51593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7198B8-EFF4-4B82-A38D-3B05A5A7372C}"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051593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AF6D218-FDB3-48B8-B75F-4E2E5F000A6C}"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6345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50B2272-459F-43F3-B6A6-2EA8C8E473DD}"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32725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696C22D-94F3-46FA-BCE5-E8BDE7084176}"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45190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6673BF5-E29F-4409-9067-6CD6A55449C3}"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80732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DB06645-A71C-47CD-8B48-C354718172EB}"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75667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96F4DE5-DA19-47BF-A6B4-E23EE8FD0247}"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2237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DCE24A1-88D6-4FFE-8F26-38DD327D7D44}"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05662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B521531-F8D5-4B47-9371-F9ACA79B38C7}"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9054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6CAB9F7-99BC-448D-BFE3-3A6FFDDA859F}"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6632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6E808A7-4F0C-4D2D-A11E-AC7C1CE5155A}"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340506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E05633-FAAE-4DEF-BDB7-B4108842AE89}" type="slidenum">
              <a:rPr lang="en-US"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73264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0BA0921-5162-4631-9BE3-44DA346B9D31}"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59847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8C0D22C-0EC3-4F86-A38B-60366BC27DD1}"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138113" y="768350"/>
            <a:ext cx="6823075" cy="3836988"/>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48106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6F5208B-A94B-4402-B11B-0DC79D3E0642}"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18988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A62D85-34D5-4941-BB45-597884C60651}"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00399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A62D85-34D5-4941-BB45-597884C60651}"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0039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A62D85-34D5-4941-BB45-597884C60651}"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00399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A62D85-34D5-4941-BB45-597884C60651}"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0039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A8FD7D3-0021-46E2-980C-C13F6C48B03A}"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1803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CBD002F-686E-4D89-A7F2-4A4F9B361A55}"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05959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4478267-3E21-45B7-88BF-3B9ACADD6535}"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6265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AC6AFFF-DB53-4833-8A28-C1FA244AA612}"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1026"/>
          <p:cNvSpPr>
            <a:spLocks noGrp="1" noRot="1" noChangeAspect="1" noChangeArrowheads="1" noTextEdit="1"/>
          </p:cNvSpPr>
          <p:nvPr>
            <p:ph type="sldImg"/>
          </p:nvPr>
        </p:nvSpPr>
        <p:spPr>
          <a:xfrm>
            <a:off x="138113" y="768350"/>
            <a:ext cx="6823075" cy="3836988"/>
          </a:xfrm>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99023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44CD13F-DAA0-4C7D-BB51-7A274AF7CBAB}"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20960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EBFAFFB-C09F-4CC5-901D-53AADCF08152}"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284640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CC8084C-D0D6-4509-AB56-8EF4455EAAC8}"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1026"/>
          <p:cNvSpPr>
            <a:spLocks noGrp="1" noRot="1" noChangeAspect="1" noChangeArrowheads="1" noTextEdit="1"/>
          </p:cNvSpPr>
          <p:nvPr>
            <p:ph type="sldImg"/>
          </p:nvPr>
        </p:nvSpPr>
        <p:spPr>
          <a:xfrm>
            <a:off x="138113" y="768350"/>
            <a:ext cx="6823075" cy="3836988"/>
          </a:xfrm>
          <a:ln/>
        </p:spPr>
      </p:sp>
      <p:sp>
        <p:nvSpPr>
          <p:cNvPr id="972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598495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3C8FB29-8BE7-4A75-9DBC-E35EB99578EB}"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60435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324FAC2-8083-4178-824C-576EEA6FB927}"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917635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9394AA-E4F5-4F0C-AC44-08BB3FA8801A}"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161892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861102F-EE32-491F-9A45-D57E7AE71DC1}"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593511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E49504-86E6-40D6-9DBD-5FC34D6B9763}"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74175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E49504-86E6-40D6-9DBD-5FC34D6B9763}"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74175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7E49504-86E6-40D6-9DBD-5FC34D6B9763}"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674175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CD086D-32FE-4842-8966-4D77E02453A2}"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84639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A79831-8DAC-4D5D-8C19-B622996E2233}" type="slidenum">
              <a:rPr lang="en-US" altLang="de-DE" sz="1300" smtClean="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961733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82B13E-E240-46C5-9BC6-374CABEBB7CA}"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041045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F8CF67-9EAB-44A4-BB60-632A47EE44E5}" type="slidenum">
              <a:rPr lang="en-US" altLang="de-DE" sz="1300" smtClean="0">
                <a:latin typeface="Verdana" panose="020B0604030504040204" pitchFamily="34" charset="0"/>
              </a:rPr>
              <a:pPr>
                <a:spcBef>
                  <a:spcPct val="0"/>
                </a:spcBef>
              </a:pPr>
              <a:t>58</a:t>
            </a:fld>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2465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Metacognitive Training 1 – Attribution Blaming and Taking Credit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en-US"/>
              <a:t>Metacognitive Training 1 – Attribution Blaming and Taking Credit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A – </a:t>
            </a:r>
            <a:r>
              <a:rPr lang="en-US" dirty="0"/>
              <a:t>Attribution Blaming and Taking Credit</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573371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p>
        </p:txBody>
      </p:sp>
      <p:sp>
        <p:nvSpPr>
          <p:cNvPr id="10244" name="Rectangle 21"/>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p>
        </p:txBody>
      </p:sp>
      <p:sp>
        <p:nvSpPr>
          <p:cNvPr id="10244" name="Rectangle 21"/>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a:p>
            <a:pPr lvl="0" defTabSz="914377"/>
            <a:r>
              <a:rPr lang="en-US" altLang="de-DE" sz="2400" dirty="0">
                <a:solidFill>
                  <a:srgbClr val="333333"/>
                </a:solidFill>
                <a:latin typeface="Calibri Light"/>
                <a:ea typeface="+mj-ea"/>
                <a:cs typeface="+mj-cs"/>
              </a:rPr>
              <a:t>We often overlook the idea that the same event can have very different causes.</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24111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Attribution: Blaming and taking credit</a:t>
            </a:r>
          </a:p>
        </p:txBody>
      </p:sp>
      <p:sp>
        <p:nvSpPr>
          <p:cNvPr id="10244" name="Rectangle 21"/>
          <p:cNvSpPr>
            <a:spLocks noGrp="1" noChangeArrowheads="1"/>
          </p:cNvSpPr>
          <p:nvPr>
            <p:ph idx="1"/>
          </p:nvPr>
        </p:nvSpPr>
        <p:spPr>
          <a:noFill/>
        </p:spPr>
        <p:txBody>
          <a:bodyPr>
            <a:noAutofit/>
          </a:bodyPr>
          <a:lstStyle/>
          <a:p>
            <a:pPr eaLnBrk="1" hangingPunct="1">
              <a:tabLst>
                <a:tab pos="0" algn="l"/>
              </a:tabLst>
            </a:pPr>
            <a:r>
              <a:rPr lang="en-US" altLang="de-DE" sz="2400" dirty="0">
                <a:solidFill>
                  <a:srgbClr val="333333"/>
                </a:solidFill>
                <a:latin typeface="Calibri Light"/>
              </a:rPr>
              <a:t>Attribution = working out causes for events. (e.g. blaming ourselves/others or giving or taking credit for things that happen)</a:t>
            </a:r>
          </a:p>
          <a:p>
            <a:pPr lvl="0" defTabSz="914377"/>
            <a:r>
              <a:rPr lang="en-US" altLang="de-DE" sz="2400" dirty="0">
                <a:solidFill>
                  <a:srgbClr val="333333"/>
                </a:solidFill>
                <a:latin typeface="Calibri Light"/>
                <a:ea typeface="+mj-ea"/>
                <a:cs typeface="+mj-cs"/>
              </a:rPr>
              <a:t>We often overlook the idea that the same event can have very different causes.</a:t>
            </a:r>
          </a:p>
          <a:p>
            <a:pPr lvl="0" defTabSz="914377"/>
            <a:endParaRPr lang="en-US" altLang="de-DE" sz="2400" dirty="0">
              <a:solidFill>
                <a:srgbClr val="333333"/>
              </a:solidFill>
              <a:latin typeface="Calibri Light"/>
              <a:ea typeface="+mj-ea"/>
              <a:cs typeface="+mj-cs"/>
            </a:endParaRPr>
          </a:p>
          <a:p>
            <a:pPr lvl="0" defTabSz="914400" fontAlgn="base"/>
            <a:r>
              <a:rPr lang="de-DE" altLang="de-DE" sz="2400" b="1" dirty="0">
                <a:solidFill>
                  <a:srgbClr val="004992"/>
                </a:solidFill>
                <a:latin typeface="Calibri Light"/>
                <a:cs typeface="Times New Roman" panose="02020603050405020304" pitchFamily="18" charset="0"/>
              </a:rPr>
              <a:t>What causes could have contributed to the following situation?</a:t>
            </a:r>
          </a:p>
          <a:p>
            <a:pPr lvl="0" defTabSz="914400" fontAlgn="base"/>
            <a:r>
              <a:rPr lang="de-DE" altLang="de-DE" sz="2400" dirty="0">
                <a:solidFill>
                  <a:srgbClr val="333333"/>
                </a:solidFill>
                <a:latin typeface="Calibri Light"/>
                <a:cs typeface="Times New Roman" panose="02020603050405020304" pitchFamily="18" charset="0"/>
              </a:rPr>
              <a:t>You arranged a meeting with your friend, but he does not show up.</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4193027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Explanations</a:t>
            </a:r>
          </a:p>
        </p:txBody>
      </p:sp>
      <p:sp>
        <p:nvSpPr>
          <p:cNvPr id="4" name="Content Placeholder 3"/>
          <p:cNvSpPr>
            <a:spLocks noGrp="1"/>
          </p:cNvSpPr>
          <p:nvPr>
            <p:ph idx="1"/>
          </p:nvPr>
        </p:nvSpPr>
        <p:spPr/>
        <p:txBody>
          <a:bodyPr/>
          <a:lstStyle/>
          <a:p>
            <a:pPr lvl="0" defTabSz="914377"/>
            <a:r>
              <a:rPr lang="en-US" altLang="de-DE" sz="2400" dirty="0">
                <a:solidFill>
                  <a:srgbClr val="333333"/>
                </a:solidFill>
                <a:latin typeface="Calibri Light"/>
                <a:ea typeface="+mj-ea"/>
                <a:cs typeface="+mj-cs"/>
              </a:rPr>
              <a:t>Why did your friend stand you up?</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p>
          <a:p>
            <a:pPr lvl="0" defTabSz="914400" fontAlgn="base"/>
            <a:r>
              <a:rPr lang="en-CA" altLang="de-DE" sz="2400" dirty="0">
                <a:solidFill>
                  <a:srgbClr val="333333"/>
                </a:solidFill>
                <a:latin typeface="Calibri Light"/>
                <a:cs typeface="Times New Roman" panose="02020603050405020304" pitchFamily="18" charset="0"/>
              </a:rPr>
              <a:t>???</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Explanations</a:t>
            </a:r>
          </a:p>
        </p:txBody>
      </p:sp>
      <p:sp>
        <p:nvSpPr>
          <p:cNvPr id="4" name="Content Placeholder 3"/>
          <p:cNvSpPr>
            <a:spLocks noGrp="1"/>
          </p:cNvSpPr>
          <p:nvPr>
            <p:ph idx="1"/>
          </p:nvPr>
        </p:nvSpPr>
        <p:spPr/>
        <p:txBody>
          <a:bodyPr/>
          <a:lstStyle/>
          <a:p>
            <a:pPr lvl="0" defTabSz="914377"/>
            <a:r>
              <a:rPr lang="en-US" altLang="de-DE" sz="2400" dirty="0">
                <a:solidFill>
                  <a:srgbClr val="333333"/>
                </a:solidFill>
                <a:latin typeface="Calibri Light"/>
                <a:ea typeface="+mj-ea"/>
                <a:cs typeface="+mj-cs"/>
              </a:rPr>
              <a:t>Why did your friend stand you up?</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I’m not important to him. He wouldn’t have dared to do this with someone else.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He’s forgetful – he just lost track of time.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His car broke down.</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4096364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Explanations</a:t>
            </a:r>
          </a:p>
        </p:txBody>
      </p:sp>
      <p:sp>
        <p:nvSpPr>
          <p:cNvPr id="4" name="Content Placeholder 3"/>
          <p:cNvSpPr>
            <a:spLocks noGrp="1"/>
          </p:cNvSpPr>
          <p:nvPr>
            <p:ph idx="1"/>
          </p:nvPr>
        </p:nvSpPr>
        <p:spPr/>
        <p:txBody>
          <a:bodyPr/>
          <a:lstStyle/>
          <a:p>
            <a:pPr lvl="0" defTabSz="914377"/>
            <a:r>
              <a:rPr lang="en-US" altLang="de-DE" sz="2400" dirty="0">
                <a:solidFill>
                  <a:srgbClr val="333333"/>
                </a:solidFill>
                <a:latin typeface="Calibri Light"/>
                <a:ea typeface="+mj-ea"/>
                <a:cs typeface="+mj-cs"/>
              </a:rPr>
              <a:t>Why did your friend stand you up?</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behaviour …</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Group 68"/>
          <p:cNvGraphicFramePr>
            <a:graphicFrameLocks/>
          </p:cNvGraphicFramePr>
          <p:nvPr>
            <p:extLst>
              <p:ext uri="{D42A27DB-BD31-4B8C-83A1-F6EECF244321}">
                <p14:modId xmlns:p14="http://schemas.microsoft.com/office/powerpoint/2010/main" val="1662107704"/>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myself</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I’m not important to him.</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others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He’s forgetful – he lost track of time.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a situation or chance</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His car broke down.</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98947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Blaming and Taking Credit</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As the example shows, events can have many different causes.</a:t>
            </a:r>
          </a:p>
          <a:p>
            <a:pPr lvl="0" defTabSz="914400" fontAlgn="base"/>
            <a:r>
              <a:rPr lang="en-US" altLang="de-DE" sz="2400" dirty="0">
                <a:solidFill>
                  <a:srgbClr val="333333"/>
                </a:solidFill>
                <a:latin typeface="Calibri Light"/>
                <a:cs typeface="Times New Roman" panose="02020603050405020304" pitchFamily="18" charset="0"/>
              </a:rPr>
              <a:t>In most cases, several factors contribute to a situation.</a:t>
            </a:r>
          </a:p>
          <a:p>
            <a:pPr lvl="0" defTabSz="914400" fontAlgn="base"/>
            <a:r>
              <a:rPr lang="en-US" altLang="de-DE" sz="2400" dirty="0">
                <a:solidFill>
                  <a:srgbClr val="333333"/>
                </a:solidFill>
                <a:latin typeface="Calibri Light"/>
                <a:cs typeface="Times New Roman" panose="02020603050405020304" pitchFamily="18" charset="0"/>
              </a:rPr>
              <a:t>Nevertheless, many people have</a:t>
            </a:r>
            <a:r>
              <a:rPr lang="de-DE" altLang="de-DE" sz="2400" dirty="0">
                <a:solidFill>
                  <a:srgbClr val="333333"/>
                </a:solidFill>
                <a:latin typeface="Calibri Light"/>
                <a:cs typeface="Times New Roman" panose="02020603050405020304" pitchFamily="18" charset="0"/>
              </a:rPr>
              <a:t> a </a:t>
            </a:r>
            <a:r>
              <a:rPr lang="en-US" altLang="de-DE" sz="2400" dirty="0">
                <a:solidFill>
                  <a:srgbClr val="333333"/>
                </a:solidFill>
                <a:latin typeface="Calibri Light"/>
                <a:cs typeface="Times New Roman" panose="02020603050405020304" pitchFamily="18" charset="0"/>
              </a:rPr>
              <a:t>preference for only one type of cause (e.g. blaming others instead of oneself or the reverse).</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1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You‘re discharged from hospital without feeling any better.</a:t>
            </a:r>
            <a:endParaRPr lang="en-US" altLang="de-DE" sz="3600" dirty="0">
              <a:latin typeface="Calibri Light"/>
            </a:endParaRPr>
          </a:p>
        </p:txBody>
      </p:sp>
      <p:sp>
        <p:nvSpPr>
          <p:cNvPr id="20482" name="Rectangle 3"/>
          <p:cNvSpPr>
            <a:spLocks noGrp="1" noChangeArrowheads="1"/>
          </p:cNvSpPr>
          <p:nvPr>
            <p:ph idx="1"/>
          </p:nvPr>
        </p:nvSpPr>
        <p:spPr/>
        <p:txBody>
          <a:bodyPr>
            <a:noAutofit/>
          </a:bodyPr>
          <a:lstStyle/>
          <a:p>
            <a:pPr eaLnBrk="1" hangingPunct="1">
              <a:lnSpc>
                <a:spcPct val="90000"/>
              </a:lnSpc>
              <a:buFontTx/>
              <a:buNone/>
            </a:pPr>
            <a:r>
              <a:rPr lang="de-DE" altLang="de-DE" sz="2400" dirty="0">
                <a:solidFill>
                  <a:srgbClr val="004992"/>
                </a:solidFill>
                <a:latin typeface="Calibri Light"/>
              </a:rPr>
              <a:t>Explanations ...</a:t>
            </a:r>
          </a:p>
          <a:p>
            <a:pPr eaLnBrk="1" hangingPunct="1">
              <a:lnSpc>
                <a:spcPct val="90000"/>
              </a:lnSpc>
              <a:buFontTx/>
              <a:buNone/>
            </a:pPr>
            <a:r>
              <a:rPr lang="de-DE" altLang="de-DE" sz="2400" dirty="0">
                <a:solidFill>
                  <a:srgbClr val="333333"/>
                </a:solidFill>
                <a:latin typeface="Calibri Light"/>
              </a:rPr>
              <a:t>... </a:t>
            </a:r>
            <a:r>
              <a:rPr lang="de-DE" altLang="de-DE" sz="2400" dirty="0" err="1">
                <a:solidFill>
                  <a:srgbClr val="333333"/>
                </a:solidFill>
                <a:latin typeface="Calibri Light"/>
              </a:rPr>
              <a:t>myself</a:t>
            </a:r>
            <a:endParaRPr lang="de-DE" altLang="de-DE" sz="2400" dirty="0">
              <a:solidFill>
                <a:srgbClr val="333333"/>
              </a:solidFill>
              <a:latin typeface="Calibri Light"/>
            </a:endParaRPr>
          </a:p>
          <a:p>
            <a:pPr eaLnBrk="1" hangingPunct="1">
              <a:lnSpc>
                <a:spcPct val="90000"/>
              </a:lnSpc>
              <a:buFontTx/>
              <a:buNone/>
            </a:pPr>
            <a:r>
              <a:rPr lang="de-DE" altLang="de-DE" sz="2400" dirty="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lnSpc>
                <a:spcPct val="90000"/>
              </a:lnSpc>
              <a:buFontTx/>
              <a:buNone/>
            </a:pPr>
            <a:r>
              <a:rPr lang="de-DE" altLang="de-DE" sz="2400" dirty="0">
                <a:solidFill>
                  <a:srgbClr val="333333"/>
                </a:solidFill>
                <a:latin typeface="Calibri Light"/>
              </a:rPr>
              <a:t>... a situation or chance</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Stop following me!</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1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You‘re discharged from hospital without feeling any better.</a:t>
            </a:r>
            <a:endParaRPr lang="en-US" altLang="de-DE" sz="3600" dirty="0">
              <a:latin typeface="Calibri Light"/>
            </a:endParaRPr>
          </a:p>
        </p:txBody>
      </p:sp>
      <p:sp>
        <p:nvSpPr>
          <p:cNvPr id="181251" name="Rectangle 3"/>
          <p:cNvSpPr>
            <a:spLocks noGrp="1" noChangeArrowheads="1"/>
          </p:cNvSpPr>
          <p:nvPr>
            <p:ph idx="1"/>
          </p:nvPr>
        </p:nvSpPr>
        <p:spPr/>
        <p:txBody>
          <a:bodyPr>
            <a:noAutofit/>
          </a:bodyPr>
          <a:lstStyle/>
          <a:p>
            <a:pPr eaLnBrk="1" hangingPunct="1">
              <a:lnSpc>
                <a:spcPct val="100000"/>
              </a:lnSpc>
              <a:spcBef>
                <a:spcPts val="0"/>
              </a:spcBef>
              <a:defRPr/>
            </a:pPr>
            <a:r>
              <a:rPr lang="de-DE" sz="1600" b="1" dirty="0" err="1">
                <a:solidFill>
                  <a:srgbClr val="004992"/>
                </a:solidFill>
                <a:latin typeface="Calibri Light"/>
              </a:rPr>
              <a:t>Explanations</a:t>
            </a:r>
            <a:r>
              <a:rPr lang="de-DE" sz="1600" b="1" dirty="0">
                <a:solidFill>
                  <a:srgbClr val="004992"/>
                </a:solidFill>
                <a:latin typeface="Calibri Light"/>
              </a:rPr>
              <a:t> ...</a:t>
            </a:r>
          </a:p>
          <a:p>
            <a:pPr eaLnBrk="1" hangingPunct="1">
              <a:defRPr/>
            </a:pPr>
            <a:r>
              <a:rPr lang="de-DE" sz="1600" b="1" dirty="0">
                <a:solidFill>
                  <a:srgbClr val="004992"/>
                </a:solidFill>
                <a:latin typeface="Calibri Light"/>
              </a:rPr>
              <a:t>... </a:t>
            </a:r>
            <a:r>
              <a:rPr lang="de-DE" sz="1600" b="1" dirty="0" err="1">
                <a:solidFill>
                  <a:srgbClr val="004992"/>
                </a:solidFill>
                <a:latin typeface="Calibri Light"/>
              </a:rPr>
              <a:t>myself</a:t>
            </a:r>
            <a:r>
              <a:rPr lang="de-DE" sz="1600" b="1" dirty="0">
                <a:solidFill>
                  <a:srgbClr val="004992"/>
                </a:solidFill>
                <a:latin typeface="Calibri Light"/>
              </a:rPr>
              <a:t>:</a:t>
            </a:r>
          </a:p>
          <a:p>
            <a:pPr eaLnBrk="1" hangingPunct="1">
              <a:lnSpc>
                <a:spcPct val="100000"/>
              </a:lnSpc>
              <a:spcBef>
                <a:spcPts val="0"/>
              </a:spcBef>
              <a:buClr>
                <a:srgbClr val="333333"/>
              </a:buClr>
              <a:defRPr/>
            </a:pPr>
            <a:r>
              <a:rPr lang="de-DE" sz="1600" i="1" dirty="0">
                <a:solidFill>
                  <a:srgbClr val="333333"/>
                </a:solidFill>
                <a:latin typeface="Calibri Light"/>
              </a:rPr>
              <a:t>(can be changed to some extent)</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wasn‘t motivated enough to change</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didn‘t believe in my recovery</a:t>
            </a:r>
          </a:p>
          <a:p>
            <a:pPr eaLnBrk="1" hangingPunct="1">
              <a:lnSpc>
                <a:spcPct val="100000"/>
              </a:lnSpc>
              <a:spcBef>
                <a:spcPts val="1200"/>
              </a:spcBef>
              <a:buClr>
                <a:srgbClr val="333333"/>
              </a:buClr>
              <a:defRPr/>
            </a:pPr>
            <a:r>
              <a:rPr lang="de-DE" sz="1600" i="1" dirty="0">
                <a:solidFill>
                  <a:srgbClr val="333333"/>
                </a:solidFill>
                <a:latin typeface="Calibri Light"/>
              </a:rPr>
              <a:t>(more difficult to change)</a:t>
            </a: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I´m</a:t>
            </a:r>
            <a:r>
              <a:rPr lang="de-DE" sz="1600" dirty="0">
                <a:solidFill>
                  <a:srgbClr val="333333"/>
                </a:solidFill>
                <a:latin typeface="Calibri Light"/>
              </a:rPr>
              <a:t> </a:t>
            </a:r>
            <a:r>
              <a:rPr lang="de-DE" sz="1600" dirty="0" err="1">
                <a:solidFill>
                  <a:srgbClr val="333333"/>
                </a:solidFill>
                <a:latin typeface="Calibri Light"/>
              </a:rPr>
              <a:t>incurable</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a:t>
            </a:r>
            <a:r>
              <a:rPr lang="de-DE" sz="1600" dirty="0" err="1">
                <a:solidFill>
                  <a:srgbClr val="333333"/>
                </a:solidFill>
                <a:latin typeface="Calibri Light"/>
              </a:rPr>
              <a:t>have</a:t>
            </a:r>
            <a:r>
              <a:rPr lang="de-DE" sz="1600" dirty="0">
                <a:solidFill>
                  <a:srgbClr val="333333"/>
                </a:solidFill>
                <a:latin typeface="Calibri Light"/>
              </a:rPr>
              <a:t> </a:t>
            </a:r>
            <a:r>
              <a:rPr lang="de-DE" sz="1600" i="1" dirty="0" err="1">
                <a:solidFill>
                  <a:srgbClr val="333333"/>
                </a:solidFill>
                <a:latin typeface="Calibri Light"/>
              </a:rPr>
              <a:t>bad</a:t>
            </a:r>
            <a:r>
              <a:rPr lang="de-DE" sz="1600" i="1" dirty="0">
                <a:solidFill>
                  <a:srgbClr val="333333"/>
                </a:solidFill>
                <a:latin typeface="Calibri Light"/>
              </a:rPr>
              <a:t> genes</a:t>
            </a:r>
          </a:p>
          <a:p>
            <a:pPr eaLnBrk="1" hangingPunct="1">
              <a:defRPr/>
            </a:pPr>
            <a:r>
              <a:rPr lang="de-DE" sz="1600" b="1" dirty="0">
                <a:solidFill>
                  <a:srgbClr val="004992"/>
                </a:solidFill>
                <a:latin typeface="Calibri Light"/>
              </a:rPr>
              <a:t>... </a:t>
            </a:r>
            <a:r>
              <a:rPr lang="de-DE" sz="1600" b="1" dirty="0" err="1">
                <a:solidFill>
                  <a:srgbClr val="004992"/>
                </a:solidFill>
                <a:latin typeface="Calibri Light"/>
              </a:rPr>
              <a:t>others</a:t>
            </a:r>
            <a:r>
              <a:rPr 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The </a:t>
            </a:r>
            <a:r>
              <a:rPr lang="de-DE" sz="1600" dirty="0" err="1">
                <a:solidFill>
                  <a:srgbClr val="333333"/>
                </a:solidFill>
                <a:latin typeface="Calibri Light"/>
              </a:rPr>
              <a:t>medical</a:t>
            </a:r>
            <a:r>
              <a:rPr lang="de-DE" sz="1600" dirty="0">
                <a:solidFill>
                  <a:srgbClr val="333333"/>
                </a:solidFill>
                <a:latin typeface="Calibri Light"/>
              </a:rPr>
              <a:t> </a:t>
            </a:r>
            <a:r>
              <a:rPr lang="de-DE" sz="1600" dirty="0" err="1">
                <a:solidFill>
                  <a:srgbClr val="333333"/>
                </a:solidFill>
                <a:latin typeface="Calibri Light"/>
              </a:rPr>
              <a:t>staff</a:t>
            </a:r>
            <a:r>
              <a:rPr lang="de-DE" sz="1600" dirty="0">
                <a:solidFill>
                  <a:srgbClr val="333333"/>
                </a:solidFill>
                <a:latin typeface="Calibri Light"/>
              </a:rPr>
              <a:t> </a:t>
            </a:r>
            <a:r>
              <a:rPr lang="de-DE" sz="1600" dirty="0" err="1">
                <a:solidFill>
                  <a:srgbClr val="333333"/>
                </a:solidFill>
                <a:latin typeface="Calibri Light"/>
              </a:rPr>
              <a:t>did</a:t>
            </a:r>
            <a:r>
              <a:rPr lang="de-DE" sz="1600" dirty="0">
                <a:solidFill>
                  <a:srgbClr val="333333"/>
                </a:solidFill>
                <a:latin typeface="Calibri Light"/>
              </a:rPr>
              <a:t> not </a:t>
            </a:r>
            <a:r>
              <a:rPr lang="de-DE" sz="1600" dirty="0" err="1">
                <a:solidFill>
                  <a:srgbClr val="333333"/>
                </a:solidFill>
                <a:latin typeface="Calibri Light"/>
              </a:rPr>
              <a:t>care</a:t>
            </a:r>
            <a:r>
              <a:rPr lang="de-DE" sz="1600" dirty="0">
                <a:solidFill>
                  <a:srgbClr val="333333"/>
                </a:solidFill>
                <a:latin typeface="Calibri Light"/>
              </a:rPr>
              <a:t> </a:t>
            </a:r>
            <a:r>
              <a:rPr lang="de-DE" sz="1600" dirty="0" err="1">
                <a:solidFill>
                  <a:srgbClr val="333333"/>
                </a:solidFill>
                <a:latin typeface="Calibri Light"/>
              </a:rPr>
              <a:t>about</a:t>
            </a:r>
            <a:r>
              <a:rPr lang="de-DE" sz="1600" dirty="0">
                <a:solidFill>
                  <a:srgbClr val="333333"/>
                </a:solidFill>
                <a:latin typeface="Calibri Light"/>
              </a:rPr>
              <a:t> </a:t>
            </a:r>
            <a:r>
              <a:rPr lang="de-DE" sz="1600" dirty="0" err="1">
                <a:solidFill>
                  <a:srgbClr val="333333"/>
                </a:solidFill>
                <a:latin typeface="Calibri Light"/>
              </a:rPr>
              <a:t>me</a:t>
            </a:r>
            <a:endParaRPr lang="de-DE" sz="1600" dirty="0">
              <a:solidFill>
                <a:srgbClr val="333333"/>
              </a:solidFill>
              <a:latin typeface="Calibri Light"/>
            </a:endParaRPr>
          </a:p>
          <a:p>
            <a:pPr eaLnBrk="1" hangingPunct="1">
              <a:buClr>
                <a:schemeClr val="tx1"/>
              </a:buClr>
              <a:defRPr/>
            </a:pPr>
            <a:r>
              <a:rPr lang="de-DE" sz="1600" b="1" dirty="0">
                <a:solidFill>
                  <a:srgbClr val="004992"/>
                </a:solidFill>
                <a:latin typeface="Calibri Light"/>
              </a:rPr>
              <a:t>... a </a:t>
            </a:r>
            <a:r>
              <a:rPr lang="de-DE" sz="1600" b="1" dirty="0" err="1">
                <a:solidFill>
                  <a:srgbClr val="004992"/>
                </a:solidFill>
                <a:latin typeface="Calibri Light"/>
              </a:rPr>
              <a:t>situation</a:t>
            </a:r>
            <a:r>
              <a:rPr lang="de-DE" sz="1600" b="1" dirty="0">
                <a:solidFill>
                  <a:srgbClr val="004992"/>
                </a:solidFill>
                <a:latin typeface="Calibri Light"/>
              </a:rPr>
              <a:t> </a:t>
            </a:r>
            <a:r>
              <a:rPr lang="de-DE" sz="1600" b="1" dirty="0" err="1">
                <a:solidFill>
                  <a:srgbClr val="004992"/>
                </a:solidFill>
                <a:latin typeface="Calibri Light"/>
              </a:rPr>
              <a:t>or</a:t>
            </a:r>
            <a:r>
              <a:rPr lang="de-DE" sz="1600" b="1" dirty="0">
                <a:solidFill>
                  <a:srgbClr val="004992"/>
                </a:solidFill>
                <a:latin typeface="Calibri Light"/>
              </a:rPr>
              <a:t> </a:t>
            </a:r>
            <a:r>
              <a:rPr lang="de-DE" sz="1600" b="1" dirty="0" err="1">
                <a:solidFill>
                  <a:srgbClr val="004992"/>
                </a:solidFill>
                <a:latin typeface="Calibri Light"/>
              </a:rPr>
              <a:t>chance</a:t>
            </a:r>
            <a:r>
              <a:rPr 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Maybe</a:t>
            </a:r>
            <a:r>
              <a:rPr lang="de-DE" sz="1600" dirty="0">
                <a:solidFill>
                  <a:srgbClr val="333333"/>
                </a:solidFill>
                <a:latin typeface="Calibri Light"/>
              </a:rPr>
              <a:t> I </a:t>
            </a:r>
            <a:r>
              <a:rPr lang="de-DE" sz="1600" dirty="0" err="1">
                <a:solidFill>
                  <a:srgbClr val="333333"/>
                </a:solidFill>
                <a:latin typeface="Calibri Light"/>
              </a:rPr>
              <a:t>would</a:t>
            </a:r>
            <a:r>
              <a:rPr lang="de-DE" sz="1600" dirty="0">
                <a:solidFill>
                  <a:srgbClr val="333333"/>
                </a:solidFill>
                <a:latin typeface="Calibri Light"/>
              </a:rPr>
              <a:t> </a:t>
            </a:r>
            <a:r>
              <a:rPr lang="de-DE" sz="1600" dirty="0" err="1">
                <a:solidFill>
                  <a:srgbClr val="333333"/>
                </a:solidFill>
                <a:latin typeface="Calibri Light"/>
              </a:rPr>
              <a:t>have</a:t>
            </a:r>
            <a:r>
              <a:rPr lang="de-DE" sz="1600" dirty="0">
                <a:solidFill>
                  <a:srgbClr val="333333"/>
                </a:solidFill>
                <a:latin typeface="Calibri Light"/>
              </a:rPr>
              <a:t> </a:t>
            </a:r>
            <a:r>
              <a:rPr lang="de-DE" sz="1600" dirty="0" err="1">
                <a:solidFill>
                  <a:srgbClr val="333333"/>
                </a:solidFill>
                <a:latin typeface="Calibri Light"/>
              </a:rPr>
              <a:t>recovered</a:t>
            </a:r>
            <a:r>
              <a:rPr lang="de-DE" sz="1600" dirty="0">
                <a:solidFill>
                  <a:srgbClr val="333333"/>
                </a:solidFill>
                <a:latin typeface="Calibri Light"/>
              </a:rPr>
              <a:t> </a:t>
            </a:r>
            <a:r>
              <a:rPr lang="de-DE" sz="1600" dirty="0" err="1">
                <a:solidFill>
                  <a:srgbClr val="333333"/>
                </a:solidFill>
                <a:latin typeface="Calibri Light"/>
              </a:rPr>
              <a:t>better</a:t>
            </a:r>
            <a:r>
              <a:rPr lang="de-DE" sz="1600" dirty="0">
                <a:solidFill>
                  <a:srgbClr val="333333"/>
                </a:solidFill>
                <a:latin typeface="Calibri Light"/>
              </a:rPr>
              <a:t> </a:t>
            </a:r>
            <a:r>
              <a:rPr lang="de-DE" sz="1600" dirty="0" err="1">
                <a:solidFill>
                  <a:srgbClr val="333333"/>
                </a:solidFill>
                <a:latin typeface="Calibri Light"/>
              </a:rPr>
              <a:t>if</a:t>
            </a:r>
            <a:r>
              <a:rPr lang="de-DE" sz="1600" dirty="0">
                <a:solidFill>
                  <a:srgbClr val="333333"/>
                </a:solidFill>
                <a:latin typeface="Calibri Light"/>
              </a:rPr>
              <a:t> I </a:t>
            </a:r>
            <a:r>
              <a:rPr lang="de-DE" sz="1600" dirty="0" err="1">
                <a:solidFill>
                  <a:srgbClr val="333333"/>
                </a:solidFill>
                <a:latin typeface="Calibri Light"/>
              </a:rPr>
              <a:t>hadn´t</a:t>
            </a:r>
            <a:r>
              <a:rPr lang="de-DE" sz="1600" dirty="0">
                <a:solidFill>
                  <a:srgbClr val="333333"/>
                </a:solidFill>
                <a:latin typeface="Calibri Light"/>
              </a:rPr>
              <a:t> </a:t>
            </a:r>
            <a:r>
              <a:rPr lang="de-DE" sz="1600" dirty="0" err="1">
                <a:solidFill>
                  <a:srgbClr val="333333"/>
                </a:solidFill>
                <a:latin typeface="Calibri Light"/>
              </a:rPr>
              <a:t>shared</a:t>
            </a:r>
            <a:r>
              <a:rPr lang="de-DE" sz="1600" dirty="0">
                <a:solidFill>
                  <a:srgbClr val="333333"/>
                </a:solidFill>
                <a:latin typeface="Calibri Light"/>
              </a:rPr>
              <a:t> </a:t>
            </a:r>
            <a:r>
              <a:rPr lang="de-DE" sz="1600" dirty="0" err="1">
                <a:solidFill>
                  <a:srgbClr val="333333"/>
                </a:solidFill>
                <a:latin typeface="Calibri Light"/>
              </a:rPr>
              <a:t>my</a:t>
            </a:r>
            <a:r>
              <a:rPr lang="de-DE" sz="1600" dirty="0">
                <a:solidFill>
                  <a:srgbClr val="333333"/>
                </a:solidFill>
                <a:latin typeface="Calibri Light"/>
              </a:rPr>
              <a:t> </a:t>
            </a:r>
            <a:r>
              <a:rPr lang="de-DE" sz="1600" dirty="0" err="1">
                <a:solidFill>
                  <a:srgbClr val="333333"/>
                </a:solidFill>
                <a:latin typeface="Calibri Light"/>
              </a:rPr>
              <a:t>room</a:t>
            </a:r>
            <a:r>
              <a:rPr lang="de-DE" sz="1600" dirty="0">
                <a:solidFill>
                  <a:srgbClr val="333333"/>
                </a:solidFill>
                <a:latin typeface="Calibri Light"/>
              </a:rPr>
              <a:t> </a:t>
            </a:r>
            <a:r>
              <a:rPr lang="de-DE" sz="1600" dirty="0" err="1">
                <a:solidFill>
                  <a:srgbClr val="333333"/>
                </a:solidFill>
                <a:latin typeface="Calibri Light"/>
              </a:rPr>
              <a:t>with</a:t>
            </a:r>
            <a:r>
              <a:rPr lang="de-DE" sz="1600" dirty="0">
                <a:solidFill>
                  <a:srgbClr val="333333"/>
                </a:solidFill>
                <a:latin typeface="Calibri Light"/>
              </a:rPr>
              <a:t> 6 </a:t>
            </a:r>
            <a:r>
              <a:rPr lang="de-DE" sz="1600" dirty="0" err="1">
                <a:solidFill>
                  <a:srgbClr val="333333"/>
                </a:solidFill>
                <a:latin typeface="Calibri Light"/>
              </a:rPr>
              <a:t>other</a:t>
            </a:r>
            <a:r>
              <a:rPr lang="de-DE" sz="1600" dirty="0">
                <a:solidFill>
                  <a:srgbClr val="333333"/>
                </a:solidFill>
                <a:latin typeface="Calibri Light"/>
              </a:rPr>
              <a:t> </a:t>
            </a:r>
            <a:r>
              <a:rPr lang="de-DE" sz="1600" dirty="0" err="1">
                <a:solidFill>
                  <a:srgbClr val="333333"/>
                </a:solidFill>
                <a:latin typeface="Calibri Light"/>
              </a:rPr>
              <a:t>patients</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If</a:t>
            </a:r>
            <a:r>
              <a:rPr lang="de-DE" sz="1600" dirty="0">
                <a:solidFill>
                  <a:srgbClr val="333333"/>
                </a:solidFill>
                <a:latin typeface="Calibri Light"/>
              </a:rPr>
              <a:t> </a:t>
            </a:r>
            <a:r>
              <a:rPr lang="de-DE" sz="1600" dirty="0" err="1">
                <a:solidFill>
                  <a:srgbClr val="333333"/>
                </a:solidFill>
                <a:latin typeface="Calibri Light"/>
              </a:rPr>
              <a:t>the</a:t>
            </a:r>
            <a:r>
              <a:rPr lang="de-DE" sz="1600" dirty="0">
                <a:solidFill>
                  <a:srgbClr val="333333"/>
                </a:solidFill>
                <a:latin typeface="Calibri Light"/>
              </a:rPr>
              <a:t> </a:t>
            </a:r>
            <a:r>
              <a:rPr lang="de-DE" sz="1600" dirty="0" err="1">
                <a:solidFill>
                  <a:srgbClr val="333333"/>
                </a:solidFill>
                <a:latin typeface="Calibri Light"/>
              </a:rPr>
              <a:t>hospital</a:t>
            </a:r>
            <a:r>
              <a:rPr lang="de-DE" sz="1600" dirty="0">
                <a:solidFill>
                  <a:srgbClr val="333333"/>
                </a:solidFill>
                <a:latin typeface="Calibri Light"/>
              </a:rPr>
              <a:t> was </a:t>
            </a:r>
            <a:r>
              <a:rPr lang="de-DE" sz="1600" dirty="0" err="1">
                <a:solidFill>
                  <a:srgbClr val="333333"/>
                </a:solidFill>
                <a:latin typeface="Calibri Light"/>
              </a:rPr>
              <a:t>better</a:t>
            </a:r>
            <a:r>
              <a:rPr lang="de-DE" sz="1600" dirty="0">
                <a:solidFill>
                  <a:srgbClr val="333333"/>
                </a:solidFill>
                <a:latin typeface="Calibri Light"/>
              </a:rPr>
              <a:t> </a:t>
            </a:r>
            <a:r>
              <a:rPr lang="de-DE" sz="1600" dirty="0" err="1">
                <a:solidFill>
                  <a:srgbClr val="333333"/>
                </a:solidFill>
                <a:latin typeface="Calibri Light"/>
              </a:rPr>
              <a:t>equipped</a:t>
            </a:r>
            <a:r>
              <a:rPr lang="de-DE" sz="1600" dirty="0">
                <a:solidFill>
                  <a:srgbClr val="333333"/>
                </a:solidFill>
                <a:latin typeface="Calibri Light"/>
              </a:rPr>
              <a:t>, I </a:t>
            </a:r>
            <a:r>
              <a:rPr lang="de-DE" sz="1600" dirty="0" err="1">
                <a:solidFill>
                  <a:srgbClr val="333333"/>
                </a:solidFill>
                <a:latin typeface="Calibri Light"/>
              </a:rPr>
              <a:t>would</a:t>
            </a:r>
            <a:r>
              <a:rPr lang="de-DE" sz="1600" dirty="0">
                <a:solidFill>
                  <a:srgbClr val="333333"/>
                </a:solidFill>
                <a:latin typeface="Calibri Light"/>
              </a:rPr>
              <a:t> </a:t>
            </a:r>
            <a:r>
              <a:rPr lang="de-DE" sz="1600" dirty="0" err="1">
                <a:solidFill>
                  <a:srgbClr val="333333"/>
                </a:solidFill>
                <a:latin typeface="Calibri Light"/>
              </a:rPr>
              <a:t>have</a:t>
            </a:r>
            <a:r>
              <a:rPr lang="de-DE" sz="1600" dirty="0">
                <a:solidFill>
                  <a:srgbClr val="333333"/>
                </a:solidFill>
                <a:latin typeface="Calibri Light"/>
              </a:rPr>
              <a:t> </a:t>
            </a:r>
            <a:r>
              <a:rPr lang="de-DE" sz="1600" dirty="0" err="1">
                <a:solidFill>
                  <a:srgbClr val="333333"/>
                </a:solidFill>
                <a:latin typeface="Calibri Light"/>
              </a:rPr>
              <a:t>recovered</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Sometimes the recovery process takes more time</a:t>
            </a:r>
            <a:endParaRPr lang="en-US"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Stop following me!</a:t>
            </a:r>
            <a:endParaRPr lang="de-DE" altLang="de-DE" sz="1200" dirty="0">
              <a:latin typeface="Calibri Light"/>
            </a:endParaRPr>
          </a:p>
        </p:txBody>
      </p:sp>
    </p:spTree>
    <p:extLst>
      <p:ext uri="{BB962C8B-B14F-4D97-AF65-F5344CB8AC3E}">
        <p14:creationId xmlns:p14="http://schemas.microsoft.com/office/powerpoint/2010/main" val="3031060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Rectangle 3"/>
          <p:cNvSpPr>
            <a:spLocks noGrp="1" noChangeArrowheads="1"/>
          </p:cNvSpPr>
          <p:nvPr>
            <p:ph idx="1"/>
          </p:nvPr>
        </p:nvSpPr>
        <p:spPr/>
        <p:txBody>
          <a:bodyPr>
            <a:noAutofit/>
          </a:bodyPr>
          <a:lstStyle/>
          <a:p>
            <a:pPr eaLnBrk="1" hangingPunct="1">
              <a:lnSpc>
                <a:spcPct val="100000"/>
              </a:lnSpc>
              <a:spcBef>
                <a:spcPts val="0"/>
              </a:spcBef>
              <a:defRPr/>
            </a:pPr>
            <a:r>
              <a:rPr lang="de-DE" sz="1600" b="1" dirty="0" err="1">
                <a:solidFill>
                  <a:srgbClr val="004992"/>
                </a:solidFill>
                <a:latin typeface="Calibri Light"/>
              </a:rPr>
              <a:t>Explanations</a:t>
            </a:r>
            <a:r>
              <a:rPr lang="de-DE" sz="1600" b="1" dirty="0">
                <a:solidFill>
                  <a:srgbClr val="004992"/>
                </a:solidFill>
                <a:latin typeface="Calibri Light"/>
              </a:rPr>
              <a:t> ...</a:t>
            </a:r>
          </a:p>
          <a:p>
            <a:pPr eaLnBrk="1" hangingPunct="1">
              <a:defRPr/>
            </a:pPr>
            <a:r>
              <a:rPr lang="de-DE" sz="1600" b="1" dirty="0">
                <a:solidFill>
                  <a:srgbClr val="004992"/>
                </a:solidFill>
                <a:latin typeface="Calibri Light"/>
              </a:rPr>
              <a:t>... </a:t>
            </a:r>
            <a:r>
              <a:rPr lang="de-DE" sz="1600" b="1" dirty="0" err="1">
                <a:solidFill>
                  <a:srgbClr val="004992"/>
                </a:solidFill>
                <a:latin typeface="Calibri Light"/>
              </a:rPr>
              <a:t>myself</a:t>
            </a:r>
            <a:r>
              <a:rPr lang="de-DE" sz="1600" b="1" dirty="0">
                <a:solidFill>
                  <a:srgbClr val="004992"/>
                </a:solidFill>
                <a:latin typeface="Calibri Light"/>
              </a:rPr>
              <a:t>:</a:t>
            </a:r>
          </a:p>
          <a:p>
            <a:pPr eaLnBrk="1" hangingPunct="1">
              <a:lnSpc>
                <a:spcPct val="100000"/>
              </a:lnSpc>
              <a:spcBef>
                <a:spcPts val="0"/>
              </a:spcBef>
              <a:buClr>
                <a:srgbClr val="333333"/>
              </a:buClr>
              <a:defRPr/>
            </a:pPr>
            <a:r>
              <a:rPr lang="de-DE" sz="1600" i="1" dirty="0">
                <a:solidFill>
                  <a:srgbClr val="004992"/>
                </a:solidFill>
                <a:latin typeface="Calibri Light"/>
              </a:rPr>
              <a:t>(can be changed to some extent)</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wasn‘t motivated enough to change</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didn‘t believe in my recovery</a:t>
            </a:r>
          </a:p>
          <a:p>
            <a:pPr eaLnBrk="1" hangingPunct="1">
              <a:lnSpc>
                <a:spcPct val="100000"/>
              </a:lnSpc>
              <a:spcBef>
                <a:spcPts val="1200"/>
              </a:spcBef>
              <a:buClr>
                <a:srgbClr val="333333"/>
              </a:buClr>
              <a:defRPr/>
            </a:pPr>
            <a:r>
              <a:rPr lang="de-DE" sz="1600" i="1" dirty="0">
                <a:solidFill>
                  <a:srgbClr val="004992"/>
                </a:solidFill>
                <a:latin typeface="Calibri Light"/>
              </a:rPr>
              <a:t>(more difficult to change)</a:t>
            </a: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I´m</a:t>
            </a:r>
            <a:r>
              <a:rPr lang="de-DE" sz="1600" dirty="0">
                <a:solidFill>
                  <a:srgbClr val="333333"/>
                </a:solidFill>
                <a:latin typeface="Calibri Light"/>
              </a:rPr>
              <a:t> </a:t>
            </a:r>
            <a:r>
              <a:rPr lang="de-DE" sz="1600" dirty="0" err="1">
                <a:solidFill>
                  <a:srgbClr val="333333"/>
                </a:solidFill>
                <a:latin typeface="Calibri Light"/>
              </a:rPr>
              <a:t>incurable</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I </a:t>
            </a:r>
            <a:r>
              <a:rPr lang="de-DE" sz="1600" dirty="0" err="1">
                <a:solidFill>
                  <a:srgbClr val="333333"/>
                </a:solidFill>
                <a:latin typeface="Calibri Light"/>
              </a:rPr>
              <a:t>have</a:t>
            </a:r>
            <a:r>
              <a:rPr lang="de-DE" sz="1600" dirty="0">
                <a:solidFill>
                  <a:srgbClr val="333333"/>
                </a:solidFill>
                <a:latin typeface="Calibri Light"/>
              </a:rPr>
              <a:t> </a:t>
            </a:r>
            <a:r>
              <a:rPr lang="de-DE" sz="1600" i="1" dirty="0" err="1">
                <a:solidFill>
                  <a:srgbClr val="333333"/>
                </a:solidFill>
                <a:latin typeface="Calibri Light"/>
              </a:rPr>
              <a:t>bad</a:t>
            </a:r>
            <a:r>
              <a:rPr lang="de-DE" sz="1600" i="1" dirty="0">
                <a:solidFill>
                  <a:srgbClr val="333333"/>
                </a:solidFill>
                <a:latin typeface="Calibri Light"/>
              </a:rPr>
              <a:t> genes</a:t>
            </a:r>
          </a:p>
          <a:p>
            <a:pPr eaLnBrk="1" hangingPunct="1">
              <a:defRPr/>
            </a:pPr>
            <a:r>
              <a:rPr lang="de-DE" sz="1600" b="1" dirty="0">
                <a:solidFill>
                  <a:srgbClr val="004992"/>
                </a:solidFill>
                <a:latin typeface="Calibri Light"/>
              </a:rPr>
              <a:t>... </a:t>
            </a:r>
            <a:r>
              <a:rPr lang="de-DE" sz="1600" b="1" dirty="0" err="1">
                <a:solidFill>
                  <a:srgbClr val="004992"/>
                </a:solidFill>
                <a:latin typeface="Calibri Light"/>
              </a:rPr>
              <a:t>others</a:t>
            </a:r>
            <a:r>
              <a:rPr 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The </a:t>
            </a:r>
            <a:r>
              <a:rPr lang="de-DE" sz="1600" dirty="0" err="1">
                <a:solidFill>
                  <a:srgbClr val="333333"/>
                </a:solidFill>
                <a:latin typeface="Calibri Light"/>
              </a:rPr>
              <a:t>medical</a:t>
            </a:r>
            <a:r>
              <a:rPr lang="de-DE" sz="1600" dirty="0">
                <a:solidFill>
                  <a:srgbClr val="333333"/>
                </a:solidFill>
                <a:latin typeface="Calibri Light"/>
              </a:rPr>
              <a:t> </a:t>
            </a:r>
            <a:r>
              <a:rPr lang="de-DE" sz="1600" dirty="0" err="1">
                <a:solidFill>
                  <a:srgbClr val="333333"/>
                </a:solidFill>
                <a:latin typeface="Calibri Light"/>
              </a:rPr>
              <a:t>staff</a:t>
            </a:r>
            <a:r>
              <a:rPr lang="de-DE" sz="1600" dirty="0">
                <a:solidFill>
                  <a:srgbClr val="333333"/>
                </a:solidFill>
                <a:latin typeface="Calibri Light"/>
              </a:rPr>
              <a:t> </a:t>
            </a:r>
            <a:r>
              <a:rPr lang="de-DE" sz="1600" dirty="0" err="1">
                <a:solidFill>
                  <a:srgbClr val="333333"/>
                </a:solidFill>
                <a:latin typeface="Calibri Light"/>
              </a:rPr>
              <a:t>did</a:t>
            </a:r>
            <a:r>
              <a:rPr lang="de-DE" sz="1600" dirty="0">
                <a:solidFill>
                  <a:srgbClr val="333333"/>
                </a:solidFill>
                <a:latin typeface="Calibri Light"/>
              </a:rPr>
              <a:t> not </a:t>
            </a:r>
            <a:r>
              <a:rPr lang="de-DE" sz="1600" dirty="0" err="1">
                <a:solidFill>
                  <a:srgbClr val="333333"/>
                </a:solidFill>
                <a:latin typeface="Calibri Light"/>
              </a:rPr>
              <a:t>care</a:t>
            </a:r>
            <a:r>
              <a:rPr lang="de-DE" sz="1600" dirty="0">
                <a:solidFill>
                  <a:srgbClr val="333333"/>
                </a:solidFill>
                <a:latin typeface="Calibri Light"/>
              </a:rPr>
              <a:t> </a:t>
            </a:r>
            <a:r>
              <a:rPr lang="de-DE" sz="1600" dirty="0" err="1">
                <a:solidFill>
                  <a:srgbClr val="333333"/>
                </a:solidFill>
                <a:latin typeface="Calibri Light"/>
              </a:rPr>
              <a:t>about</a:t>
            </a:r>
            <a:r>
              <a:rPr lang="de-DE" sz="1600" dirty="0">
                <a:solidFill>
                  <a:srgbClr val="333333"/>
                </a:solidFill>
                <a:latin typeface="Calibri Light"/>
              </a:rPr>
              <a:t> </a:t>
            </a:r>
            <a:r>
              <a:rPr lang="de-DE" sz="1600" dirty="0" err="1">
                <a:solidFill>
                  <a:srgbClr val="333333"/>
                </a:solidFill>
                <a:latin typeface="Calibri Light"/>
              </a:rPr>
              <a:t>me</a:t>
            </a:r>
            <a:endParaRPr lang="de-DE" sz="1600" dirty="0">
              <a:solidFill>
                <a:srgbClr val="333333"/>
              </a:solidFill>
              <a:latin typeface="Calibri Light"/>
            </a:endParaRPr>
          </a:p>
          <a:p>
            <a:pPr eaLnBrk="1" hangingPunct="1">
              <a:buClr>
                <a:schemeClr val="tx1"/>
              </a:buClr>
              <a:defRPr/>
            </a:pPr>
            <a:r>
              <a:rPr lang="de-DE" sz="1600" b="1" dirty="0">
                <a:solidFill>
                  <a:srgbClr val="004992"/>
                </a:solidFill>
                <a:latin typeface="Calibri Light"/>
              </a:rPr>
              <a:t>... a </a:t>
            </a:r>
            <a:r>
              <a:rPr lang="de-DE" sz="1600" b="1" dirty="0" err="1">
                <a:solidFill>
                  <a:srgbClr val="004992"/>
                </a:solidFill>
                <a:latin typeface="Calibri Light"/>
              </a:rPr>
              <a:t>situation</a:t>
            </a:r>
            <a:r>
              <a:rPr lang="de-DE" sz="1600" b="1" dirty="0">
                <a:solidFill>
                  <a:srgbClr val="004992"/>
                </a:solidFill>
                <a:latin typeface="Calibri Light"/>
              </a:rPr>
              <a:t> </a:t>
            </a:r>
            <a:r>
              <a:rPr lang="de-DE" sz="1600" b="1" dirty="0" err="1">
                <a:solidFill>
                  <a:srgbClr val="004992"/>
                </a:solidFill>
                <a:latin typeface="Calibri Light"/>
              </a:rPr>
              <a:t>or</a:t>
            </a:r>
            <a:r>
              <a:rPr lang="de-DE" sz="1600" b="1" dirty="0">
                <a:solidFill>
                  <a:srgbClr val="004992"/>
                </a:solidFill>
                <a:latin typeface="Calibri Light"/>
              </a:rPr>
              <a:t> </a:t>
            </a:r>
            <a:r>
              <a:rPr lang="de-DE" sz="1600" b="1" dirty="0" err="1">
                <a:solidFill>
                  <a:srgbClr val="004992"/>
                </a:solidFill>
                <a:latin typeface="Calibri Light"/>
              </a:rPr>
              <a:t>chance</a:t>
            </a:r>
            <a:r>
              <a:rPr 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Maybe</a:t>
            </a:r>
            <a:r>
              <a:rPr lang="de-DE" sz="1600" dirty="0">
                <a:solidFill>
                  <a:srgbClr val="333333"/>
                </a:solidFill>
                <a:latin typeface="Calibri Light"/>
              </a:rPr>
              <a:t> I </a:t>
            </a:r>
            <a:r>
              <a:rPr lang="de-DE" sz="1600" dirty="0" err="1">
                <a:solidFill>
                  <a:srgbClr val="333333"/>
                </a:solidFill>
                <a:latin typeface="Calibri Light"/>
              </a:rPr>
              <a:t>would</a:t>
            </a:r>
            <a:r>
              <a:rPr lang="de-DE" sz="1600" dirty="0">
                <a:solidFill>
                  <a:srgbClr val="333333"/>
                </a:solidFill>
                <a:latin typeface="Calibri Light"/>
              </a:rPr>
              <a:t> </a:t>
            </a:r>
            <a:r>
              <a:rPr lang="de-DE" sz="1600" dirty="0" err="1">
                <a:solidFill>
                  <a:srgbClr val="333333"/>
                </a:solidFill>
                <a:latin typeface="Calibri Light"/>
              </a:rPr>
              <a:t>have</a:t>
            </a:r>
            <a:r>
              <a:rPr lang="de-DE" sz="1600" dirty="0">
                <a:solidFill>
                  <a:srgbClr val="333333"/>
                </a:solidFill>
                <a:latin typeface="Calibri Light"/>
              </a:rPr>
              <a:t> </a:t>
            </a:r>
            <a:r>
              <a:rPr lang="de-DE" sz="1600" dirty="0" err="1">
                <a:solidFill>
                  <a:srgbClr val="333333"/>
                </a:solidFill>
                <a:latin typeface="Calibri Light"/>
              </a:rPr>
              <a:t>recovered</a:t>
            </a:r>
            <a:r>
              <a:rPr lang="de-DE" sz="1600" dirty="0">
                <a:solidFill>
                  <a:srgbClr val="333333"/>
                </a:solidFill>
                <a:latin typeface="Calibri Light"/>
              </a:rPr>
              <a:t> </a:t>
            </a:r>
            <a:r>
              <a:rPr lang="de-DE" sz="1600" dirty="0" err="1">
                <a:solidFill>
                  <a:srgbClr val="333333"/>
                </a:solidFill>
                <a:latin typeface="Calibri Light"/>
              </a:rPr>
              <a:t>better</a:t>
            </a:r>
            <a:r>
              <a:rPr lang="de-DE" sz="1600" dirty="0">
                <a:solidFill>
                  <a:srgbClr val="333333"/>
                </a:solidFill>
                <a:latin typeface="Calibri Light"/>
              </a:rPr>
              <a:t> </a:t>
            </a:r>
            <a:r>
              <a:rPr lang="de-DE" sz="1600" dirty="0" err="1">
                <a:solidFill>
                  <a:srgbClr val="333333"/>
                </a:solidFill>
                <a:latin typeface="Calibri Light"/>
              </a:rPr>
              <a:t>if</a:t>
            </a:r>
            <a:r>
              <a:rPr lang="de-DE" sz="1600" dirty="0">
                <a:solidFill>
                  <a:srgbClr val="333333"/>
                </a:solidFill>
                <a:latin typeface="Calibri Light"/>
              </a:rPr>
              <a:t> I </a:t>
            </a:r>
            <a:r>
              <a:rPr lang="de-DE" sz="1600" dirty="0" err="1">
                <a:solidFill>
                  <a:srgbClr val="333333"/>
                </a:solidFill>
                <a:latin typeface="Calibri Light"/>
              </a:rPr>
              <a:t>hadn´t</a:t>
            </a:r>
            <a:r>
              <a:rPr lang="de-DE" sz="1600" dirty="0">
                <a:solidFill>
                  <a:srgbClr val="333333"/>
                </a:solidFill>
                <a:latin typeface="Calibri Light"/>
              </a:rPr>
              <a:t> </a:t>
            </a:r>
            <a:r>
              <a:rPr lang="de-DE" sz="1600" dirty="0" err="1">
                <a:solidFill>
                  <a:srgbClr val="333333"/>
                </a:solidFill>
                <a:latin typeface="Calibri Light"/>
              </a:rPr>
              <a:t>shared</a:t>
            </a:r>
            <a:r>
              <a:rPr lang="de-DE" sz="1600" dirty="0">
                <a:solidFill>
                  <a:srgbClr val="333333"/>
                </a:solidFill>
                <a:latin typeface="Calibri Light"/>
              </a:rPr>
              <a:t> </a:t>
            </a:r>
            <a:r>
              <a:rPr lang="de-DE" sz="1600" dirty="0" err="1">
                <a:solidFill>
                  <a:srgbClr val="333333"/>
                </a:solidFill>
                <a:latin typeface="Calibri Light"/>
              </a:rPr>
              <a:t>my</a:t>
            </a:r>
            <a:r>
              <a:rPr lang="de-DE" sz="1600" dirty="0">
                <a:solidFill>
                  <a:srgbClr val="333333"/>
                </a:solidFill>
                <a:latin typeface="Calibri Light"/>
              </a:rPr>
              <a:t> </a:t>
            </a:r>
            <a:r>
              <a:rPr lang="de-DE" sz="1600" dirty="0" err="1">
                <a:solidFill>
                  <a:srgbClr val="333333"/>
                </a:solidFill>
                <a:latin typeface="Calibri Light"/>
              </a:rPr>
              <a:t>room</a:t>
            </a:r>
            <a:r>
              <a:rPr lang="de-DE" sz="1600" dirty="0">
                <a:solidFill>
                  <a:srgbClr val="333333"/>
                </a:solidFill>
                <a:latin typeface="Calibri Light"/>
              </a:rPr>
              <a:t> </a:t>
            </a:r>
            <a:r>
              <a:rPr lang="de-DE" sz="1600" dirty="0" err="1">
                <a:solidFill>
                  <a:srgbClr val="333333"/>
                </a:solidFill>
                <a:latin typeface="Calibri Light"/>
              </a:rPr>
              <a:t>with</a:t>
            </a:r>
            <a:r>
              <a:rPr lang="de-DE" sz="1600" dirty="0">
                <a:solidFill>
                  <a:srgbClr val="333333"/>
                </a:solidFill>
                <a:latin typeface="Calibri Light"/>
              </a:rPr>
              <a:t> 6 </a:t>
            </a:r>
            <a:r>
              <a:rPr lang="de-DE" sz="1600" dirty="0" err="1">
                <a:solidFill>
                  <a:srgbClr val="333333"/>
                </a:solidFill>
                <a:latin typeface="Calibri Light"/>
              </a:rPr>
              <a:t>other</a:t>
            </a:r>
            <a:r>
              <a:rPr lang="de-DE" sz="1600" dirty="0">
                <a:solidFill>
                  <a:srgbClr val="333333"/>
                </a:solidFill>
                <a:latin typeface="Calibri Light"/>
              </a:rPr>
              <a:t> </a:t>
            </a:r>
            <a:r>
              <a:rPr lang="de-DE" sz="1600" dirty="0" err="1">
                <a:solidFill>
                  <a:srgbClr val="333333"/>
                </a:solidFill>
                <a:latin typeface="Calibri Light"/>
              </a:rPr>
              <a:t>patients</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err="1">
                <a:solidFill>
                  <a:srgbClr val="333333"/>
                </a:solidFill>
                <a:latin typeface="Calibri Light"/>
              </a:rPr>
              <a:t>If</a:t>
            </a:r>
            <a:r>
              <a:rPr lang="de-DE" sz="1600" dirty="0">
                <a:solidFill>
                  <a:srgbClr val="333333"/>
                </a:solidFill>
                <a:latin typeface="Calibri Light"/>
              </a:rPr>
              <a:t> </a:t>
            </a:r>
            <a:r>
              <a:rPr lang="de-DE" sz="1600" dirty="0" err="1">
                <a:solidFill>
                  <a:srgbClr val="333333"/>
                </a:solidFill>
                <a:latin typeface="Calibri Light"/>
              </a:rPr>
              <a:t>the</a:t>
            </a:r>
            <a:r>
              <a:rPr lang="de-DE" sz="1600" dirty="0">
                <a:solidFill>
                  <a:srgbClr val="333333"/>
                </a:solidFill>
                <a:latin typeface="Calibri Light"/>
              </a:rPr>
              <a:t> </a:t>
            </a:r>
            <a:r>
              <a:rPr lang="de-DE" sz="1600" dirty="0" err="1">
                <a:solidFill>
                  <a:srgbClr val="333333"/>
                </a:solidFill>
                <a:latin typeface="Calibri Light"/>
              </a:rPr>
              <a:t>hospital</a:t>
            </a:r>
            <a:r>
              <a:rPr lang="de-DE" sz="1600" dirty="0">
                <a:solidFill>
                  <a:srgbClr val="333333"/>
                </a:solidFill>
                <a:latin typeface="Calibri Light"/>
              </a:rPr>
              <a:t> was </a:t>
            </a:r>
            <a:r>
              <a:rPr lang="de-DE" sz="1600" dirty="0" err="1">
                <a:solidFill>
                  <a:srgbClr val="333333"/>
                </a:solidFill>
                <a:latin typeface="Calibri Light"/>
              </a:rPr>
              <a:t>better</a:t>
            </a:r>
            <a:r>
              <a:rPr lang="de-DE" sz="1600" dirty="0">
                <a:solidFill>
                  <a:srgbClr val="333333"/>
                </a:solidFill>
                <a:latin typeface="Calibri Light"/>
              </a:rPr>
              <a:t> </a:t>
            </a:r>
            <a:r>
              <a:rPr lang="de-DE" sz="1600" dirty="0" err="1">
                <a:solidFill>
                  <a:srgbClr val="333333"/>
                </a:solidFill>
                <a:latin typeface="Calibri Light"/>
              </a:rPr>
              <a:t>equipped</a:t>
            </a:r>
            <a:r>
              <a:rPr lang="de-DE" sz="1600" dirty="0">
                <a:solidFill>
                  <a:srgbClr val="333333"/>
                </a:solidFill>
                <a:latin typeface="Calibri Light"/>
              </a:rPr>
              <a:t>, I </a:t>
            </a:r>
            <a:r>
              <a:rPr lang="de-DE" sz="1600" dirty="0" err="1">
                <a:solidFill>
                  <a:srgbClr val="333333"/>
                </a:solidFill>
                <a:latin typeface="Calibri Light"/>
              </a:rPr>
              <a:t>would</a:t>
            </a:r>
            <a:r>
              <a:rPr lang="de-DE" sz="1600" dirty="0">
                <a:solidFill>
                  <a:srgbClr val="333333"/>
                </a:solidFill>
                <a:latin typeface="Calibri Light"/>
              </a:rPr>
              <a:t> </a:t>
            </a:r>
            <a:r>
              <a:rPr lang="de-DE" sz="1600" dirty="0" err="1">
                <a:solidFill>
                  <a:srgbClr val="333333"/>
                </a:solidFill>
                <a:latin typeface="Calibri Light"/>
              </a:rPr>
              <a:t>have</a:t>
            </a:r>
            <a:r>
              <a:rPr lang="de-DE" sz="1600" dirty="0">
                <a:solidFill>
                  <a:srgbClr val="333333"/>
                </a:solidFill>
                <a:latin typeface="Calibri Light"/>
              </a:rPr>
              <a:t> </a:t>
            </a:r>
            <a:r>
              <a:rPr lang="de-DE" sz="1600" dirty="0" err="1">
                <a:solidFill>
                  <a:srgbClr val="333333"/>
                </a:solidFill>
                <a:latin typeface="Calibri Light"/>
              </a:rPr>
              <a:t>recovered</a:t>
            </a:r>
            <a:endParaRPr lang="de-DE" sz="1600" dirty="0">
              <a:solidFill>
                <a:srgbClr val="333333"/>
              </a:solidFill>
              <a:latin typeface="Calibri Light"/>
            </a:endParaRPr>
          </a:p>
          <a:p>
            <a:pPr marL="285750" indent="-285750" eaLnBrk="1" hangingPunct="1">
              <a:lnSpc>
                <a:spcPct val="100000"/>
              </a:lnSpc>
              <a:spcBef>
                <a:spcPts val="0"/>
              </a:spcBef>
              <a:buClr>
                <a:srgbClr val="333333"/>
              </a:buClr>
              <a:buFont typeface="WingDings"/>
              <a:buChar char=""/>
              <a:defRPr/>
            </a:pPr>
            <a:r>
              <a:rPr lang="de-DE" sz="1600" dirty="0">
                <a:solidFill>
                  <a:srgbClr val="333333"/>
                </a:solidFill>
                <a:latin typeface="Calibri Light"/>
              </a:rPr>
              <a:t>Sometimes the recovery process takes more time</a:t>
            </a:r>
            <a:endParaRPr lang="en-US" sz="16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Caution: one-sided explanations!</a:t>
            </a:r>
            <a:endParaRPr lang="en-US" altLang="de-DE" sz="2800" b="1" dirty="0">
              <a:solidFill>
                <a:srgbClr val="FF0000"/>
              </a:solidFill>
              <a:latin typeface="Calibri Light"/>
            </a:endParaRPr>
          </a:p>
        </p:txBody>
      </p:sp>
      <p:sp>
        <p:nvSpPr>
          <p:cNvPr id="6" name="Title 5"/>
          <p:cNvSpPr>
            <a:spLocks noGrp="1"/>
          </p:cNvSpPr>
          <p:nvPr>
            <p:ph type="title"/>
          </p:nvPr>
        </p:nvSpPr>
        <p:spPr/>
        <p:txBody>
          <a:bodyPr/>
          <a:lstStyle/>
          <a:p>
            <a:r>
              <a:rPr lang="en-US" sz="3600">
                <a:solidFill>
                  <a:srgbClr val="004992"/>
                </a:solidFill>
                <a:latin typeface="Calibri Light"/>
              </a:rPr>
              <a:t>You‘re discharged from hospital without feeling any better.</a:t>
            </a:r>
            <a:endParaRPr lang="en-US" sz="3600" dirty="0">
              <a:solidFill>
                <a:srgbClr val="004992"/>
              </a:solidFill>
              <a:latin typeface="Calibri Light"/>
            </a:endParaRPr>
          </a:p>
        </p:txBody>
      </p:sp>
      <p:sp>
        <p:nvSpPr>
          <p:cNvPr id="11"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Stop following me!</a:t>
            </a:r>
            <a:endParaRPr lang="de-DE" altLang="de-DE" sz="1200" dirty="0">
              <a:latin typeface="Calibri Light"/>
            </a:endParaRPr>
          </a:p>
        </p:txBody>
      </p:sp>
    </p:spTree>
    <p:extLst>
      <p:ext uri="{BB962C8B-B14F-4D97-AF65-F5344CB8AC3E}">
        <p14:creationId xmlns:p14="http://schemas.microsoft.com/office/powerpoint/2010/main" val="2814326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08955" y="2204864"/>
            <a:ext cx="8327636" cy="4248000"/>
          </a:xfrm>
        </p:spPr>
        <p:txBody>
          <a:bodyPr/>
          <a:lstStyle/>
          <a:p>
            <a:r>
              <a:rPr lang="en-US" sz="2400" dirty="0">
                <a:solidFill>
                  <a:srgbClr val="333333"/>
                </a:solidFill>
                <a:latin typeface="Calibri Light"/>
              </a:rPr>
              <a:t>Now, please come up with some answers that involve a variety of causes (i.e., others, the situation &amp; myself)</a:t>
            </a:r>
          </a:p>
          <a:p>
            <a:r>
              <a:rPr lang="en-US" sz="2400" dirty="0">
                <a:solidFill>
                  <a:srgbClr val="333333"/>
                </a:solidFill>
                <a:latin typeface="Calibri Light"/>
              </a:rPr>
              <a:t>???</a:t>
            </a:r>
          </a:p>
          <a:p>
            <a:r>
              <a:rPr lang="en-US" sz="2400" dirty="0">
                <a:solidFill>
                  <a:srgbClr val="333333"/>
                </a:solidFill>
                <a:latin typeface="Calibri Light"/>
              </a:rPr>
              <a:t>???</a:t>
            </a:r>
          </a:p>
          <a:p>
            <a:r>
              <a:rPr lang="en-US" sz="2400" dirty="0">
                <a:solidFill>
                  <a:srgbClr val="333333"/>
                </a:solidFill>
                <a:latin typeface="Calibri Light"/>
              </a:rPr>
              <a:t>???</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Calibri Light"/>
              </a:rPr>
              <a:t>You‘re discharged from hospital without feeling any better.</a:t>
            </a:r>
          </a:p>
        </p:txBody>
      </p:sp>
      <p:sp>
        <p:nvSpPr>
          <p:cNvPr id="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Stop following me!</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08955" y="2204864"/>
            <a:ext cx="8327636" cy="4248000"/>
          </a:xfrm>
        </p:spPr>
        <p:txBody>
          <a:bodyPr/>
          <a:lstStyle/>
          <a:p>
            <a:r>
              <a:rPr lang="en-US" sz="2400" dirty="0">
                <a:solidFill>
                  <a:srgbClr val="333333"/>
                </a:solidFill>
                <a:latin typeface="Calibri Light"/>
              </a:rPr>
              <a:t>Now, please come up with some answers that involve a variety of causes (i.e., others, the situation &amp; myself)</a:t>
            </a:r>
          </a:p>
          <a:p>
            <a:pPr marL="342900" indent="-342900">
              <a:buClr>
                <a:srgbClr val="333333"/>
              </a:buClr>
              <a:buFont typeface="WingDings"/>
              <a:buChar char=""/>
            </a:pPr>
            <a:r>
              <a:rPr lang="en-US" sz="2400">
                <a:solidFill>
                  <a:srgbClr val="333333"/>
                </a:solidFill>
                <a:latin typeface="Calibri Light"/>
              </a:rPr>
              <a:t>“The </a:t>
            </a:r>
            <a:r>
              <a:rPr lang="en-US" sz="2400" dirty="0">
                <a:solidFill>
                  <a:srgbClr val="333333"/>
                </a:solidFill>
                <a:latin typeface="Calibri Light"/>
              </a:rPr>
              <a:t>medical staff didn’t have much time, but I could have requested more support and should have attended group sessions more frequently. That might be why my stay wasn’t as successful as it could have </a:t>
            </a:r>
            <a:r>
              <a:rPr lang="en-US" sz="2400">
                <a:solidFill>
                  <a:srgbClr val="333333"/>
                </a:solidFill>
                <a:latin typeface="Calibri Light"/>
              </a:rPr>
              <a:t>been.”</a:t>
            </a:r>
            <a:endParaRPr lang="en-US" sz="2400" dirty="0">
              <a:solidFill>
                <a:srgbClr val="333333"/>
              </a:solidFill>
              <a:latin typeface="Calibri Light"/>
            </a:endParaRPr>
          </a:p>
          <a:p>
            <a:pPr marL="342900" indent="-342900">
              <a:buClr>
                <a:srgbClr val="333333"/>
              </a:buClr>
              <a:buFont typeface="WingDings"/>
              <a:buChar char=""/>
            </a:pPr>
            <a:r>
              <a:rPr lang="en-US" sz="2400">
                <a:solidFill>
                  <a:srgbClr val="333333"/>
                </a:solidFill>
                <a:latin typeface="Calibri Light"/>
              </a:rPr>
              <a:t>“Maybe </a:t>
            </a:r>
            <a:r>
              <a:rPr lang="en-US" sz="2400" dirty="0">
                <a:solidFill>
                  <a:srgbClr val="333333"/>
                </a:solidFill>
                <a:latin typeface="Calibri Light"/>
              </a:rPr>
              <a:t>I should be more patient regarding my recovery. I’m confident that in the future I can be helped by competent </a:t>
            </a:r>
            <a:r>
              <a:rPr lang="en-US" sz="2400">
                <a:solidFill>
                  <a:srgbClr val="333333"/>
                </a:solidFill>
                <a:latin typeface="Calibri Light"/>
              </a:rPr>
              <a:t>staff.”</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a:solidFill>
                  <a:srgbClr val="004992"/>
                </a:solidFill>
                <a:latin typeface="Calibri Light"/>
              </a:rPr>
              <a:t>You‘re discharged from hospital without feeling any better.</a:t>
            </a:r>
          </a:p>
        </p:txBody>
      </p:sp>
      <p:sp>
        <p:nvSpPr>
          <p:cNvPr id="8" name="Caption_11"/>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Stop following me!</a:t>
            </a:r>
            <a:endParaRPr lang="de-DE" altLang="de-DE" sz="1200" dirty="0">
              <a:latin typeface="Calibri Light"/>
            </a:endParaRPr>
          </a:p>
        </p:txBody>
      </p:sp>
    </p:spTree>
    <p:extLst>
      <p:ext uri="{BB962C8B-B14F-4D97-AF65-F5344CB8AC3E}">
        <p14:creationId xmlns:p14="http://schemas.microsoft.com/office/powerpoint/2010/main" val="1236827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85469016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“That </a:t>
                      </a:r>
                      <a:r>
                        <a:rPr kumimoji="0" lang="en-US" sz="2000" b="0" i="0" u="none" strike="noStrike" cap="none" normalizeH="0" baseline="0" dirty="0">
                          <a:ln>
                            <a:noFill/>
                          </a:ln>
                          <a:solidFill>
                            <a:srgbClr val="333333"/>
                          </a:solidFill>
                          <a:effectLst/>
                          <a:latin typeface="Calibri Light"/>
                          <a:cs typeface="Times New Roman" pitchFamily="18" charset="0"/>
                        </a:rPr>
                        <a:t>was really my fault. I owe an apology to the </a:t>
                      </a:r>
                      <a:r>
                        <a:rPr kumimoji="0" lang="en-US" sz="2000" b="0" i="0" u="none" strike="noStrike" cap="none" normalizeH="0" baseline="0">
                          <a:ln>
                            <a:noFill/>
                          </a:ln>
                          <a:solidFill>
                            <a:srgbClr val="333333"/>
                          </a:solidFill>
                          <a:effectLst/>
                          <a:latin typeface="Calibri Light"/>
                          <a:cs typeface="Times New Roman" pitchFamily="18" charset="0"/>
                        </a:rPr>
                        <a:t>fans!”)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FFFFFF"/>
                          </a:solidFill>
                          <a:effectLst/>
                          <a:latin typeface="Calibri Light"/>
                          <a:cs typeface="Times New Roman" pitchFamily="18" charset="0"/>
                        </a:rPr>
                        <a:t>reduces self-confidence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FFFFFF"/>
                          </a:solidFill>
                          <a:effectLst/>
                          <a:latin typeface="Calibri Light"/>
                          <a:cs typeface="Times New Roman" pitchFamily="18" charset="0"/>
                        </a:rPr>
                        <a:t>regarded as noble to take </a:t>
                      </a:r>
                      <a:r>
                        <a:rPr kumimoji="0" lang="en-US" sz="2000" b="0" i="0" u="none" strike="noStrike" cap="none" normalizeH="0" baseline="0">
                          <a:ln>
                            <a:noFill/>
                          </a:ln>
                          <a:solidFill>
                            <a:srgbClr val="FFFFFF"/>
                          </a:solidFill>
                          <a:effectLst/>
                          <a:latin typeface="Calibri Light"/>
                          <a:cs typeface="Times New Roman" pitchFamily="18" charset="0"/>
                        </a:rPr>
                        <a:t>responsibility (“good sport player”)</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“But </a:t>
                      </a:r>
                      <a:r>
                        <a:rPr kumimoji="0" lang="en-US" sz="2000" b="0" i="0" u="none" strike="noStrike" cap="none" normalizeH="0" baseline="0" dirty="0">
                          <a:ln>
                            <a:noFill/>
                          </a:ln>
                          <a:solidFill>
                            <a:srgbClr val="333333"/>
                          </a:solidFill>
                          <a:effectLst/>
                          <a:latin typeface="Calibri Light"/>
                          <a:cs typeface="Times New Roman" pitchFamily="18" charset="0"/>
                        </a:rPr>
                        <a:t>where was the </a:t>
                      </a:r>
                      <a:r>
                        <a:rPr kumimoji="0" lang="en-US" sz="2000" b="0" i="0" u="none" strike="noStrike" cap="none" normalizeH="0" baseline="0">
                          <a:ln>
                            <a:noFill/>
                          </a:ln>
                          <a:solidFill>
                            <a:srgbClr val="333333"/>
                          </a:solidFill>
                          <a:effectLst/>
                          <a:latin typeface="Calibri Light"/>
                          <a:cs typeface="Times New Roman" pitchFamily="18" charset="0"/>
                        </a:rPr>
                        <a:t>keeper?”; “Anything </a:t>
                      </a:r>
                      <a:r>
                        <a:rPr kumimoji="0" lang="en-US" sz="2000" b="0" i="0" u="none" strike="noStrike" cap="none" normalizeH="0" baseline="0" dirty="0">
                          <a:ln>
                            <a:noFill/>
                          </a:ln>
                          <a:solidFill>
                            <a:srgbClr val="333333"/>
                          </a:solidFill>
                          <a:effectLst/>
                          <a:latin typeface="Calibri Light"/>
                          <a:cs typeface="Times New Roman" pitchFamily="18" charset="0"/>
                        </a:rPr>
                        <a:t>can happen in a football </a:t>
                      </a:r>
                      <a:r>
                        <a:rPr kumimoji="0" lang="en-US" sz="2000" b="0" i="0" u="none" strike="noStrike" cap="none" normalizeH="0" baseline="0">
                          <a:ln>
                            <a:noFill/>
                          </a:ln>
                          <a:solidFill>
                            <a:srgbClr val="333333"/>
                          </a:solidFill>
                          <a:effectLst/>
                          <a:latin typeface="Calibri Light"/>
                          <a:cs typeface="Times New Roman" pitchFamily="18" charset="0"/>
                        </a:rPr>
                        <a:t>match.”)</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pushing the responsibility onto others is considered impolite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self-confidence is 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If you had played better, the other team wouldn‘t have scored a goal.</a:t>
            </a:r>
            <a:endParaRPr lang="en-CA" altLang="de-DE" sz="1600">
              <a:latin typeface="Calibri Light"/>
            </a:endParaRPr>
          </a:p>
        </p:txBody>
      </p:sp>
      <p:sp>
        <p:nvSpPr>
          <p:cNvPr id="17"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08618404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“That </a:t>
                      </a:r>
                      <a:r>
                        <a:rPr kumimoji="0" lang="en-US" sz="2000" b="0" i="0" u="none" strike="noStrike" cap="none" normalizeH="0" baseline="0" dirty="0">
                          <a:ln>
                            <a:noFill/>
                          </a:ln>
                          <a:solidFill>
                            <a:srgbClr val="333333"/>
                          </a:solidFill>
                          <a:effectLst/>
                          <a:latin typeface="Calibri Light"/>
                          <a:cs typeface="Times New Roman" pitchFamily="18" charset="0"/>
                        </a:rPr>
                        <a:t>was really my fault. I owe an apology to the </a:t>
                      </a:r>
                      <a:r>
                        <a:rPr kumimoji="0" lang="en-US" sz="2000" b="0" i="0" u="none" strike="noStrike" cap="none" normalizeH="0" baseline="0">
                          <a:ln>
                            <a:noFill/>
                          </a:ln>
                          <a:solidFill>
                            <a:srgbClr val="333333"/>
                          </a:solidFill>
                          <a:effectLst/>
                          <a:latin typeface="Calibri Light"/>
                          <a:cs typeface="Times New Roman" pitchFamily="18" charset="0"/>
                        </a:rPr>
                        <a:t>fans!”)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0" i="0" u="none" strike="noStrike" cap="none" normalizeH="0" baseline="0" dirty="0">
                          <a:ln>
                            <a:noFill/>
                          </a:ln>
                          <a:solidFill>
                            <a:srgbClr val="333333"/>
                          </a:solidFill>
                          <a:effectLst/>
                          <a:latin typeface="Calibri Light"/>
                          <a:cs typeface="Times New Roman" pitchFamily="18" charset="0"/>
                        </a:rPr>
                        <a:t>reduces self-confidence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regarded as noble to take </a:t>
                      </a:r>
                      <a:r>
                        <a:rPr kumimoji="0" lang="en-US" sz="2000" b="0" i="0" u="none" strike="noStrike" cap="none" normalizeH="0" baseline="0">
                          <a:ln>
                            <a:noFill/>
                          </a:ln>
                          <a:solidFill>
                            <a:srgbClr val="333333"/>
                          </a:solidFill>
                          <a:effectLst/>
                          <a:latin typeface="Calibri Light"/>
                          <a:cs typeface="Times New Roman" pitchFamily="18" charset="0"/>
                        </a:rPr>
                        <a:t>responsibility (“good sport player”)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“But </a:t>
                      </a:r>
                      <a:r>
                        <a:rPr kumimoji="0" lang="en-US" sz="2000" b="0" i="0" u="none" strike="noStrike" cap="none" normalizeH="0" baseline="0" dirty="0">
                          <a:ln>
                            <a:noFill/>
                          </a:ln>
                          <a:solidFill>
                            <a:srgbClr val="333333"/>
                          </a:solidFill>
                          <a:effectLst/>
                          <a:latin typeface="Calibri Light"/>
                          <a:cs typeface="Times New Roman" pitchFamily="18" charset="0"/>
                        </a:rPr>
                        <a:t>where was the </a:t>
                      </a:r>
                      <a:r>
                        <a:rPr kumimoji="0" lang="en-US" sz="2000" b="0" i="0" u="none" strike="noStrike" cap="none" normalizeH="0" baseline="0">
                          <a:ln>
                            <a:noFill/>
                          </a:ln>
                          <a:solidFill>
                            <a:srgbClr val="333333"/>
                          </a:solidFill>
                          <a:effectLst/>
                          <a:latin typeface="Calibri Light"/>
                          <a:cs typeface="Times New Roman" pitchFamily="18" charset="0"/>
                        </a:rPr>
                        <a:t>keeper?”; “Anything </a:t>
                      </a:r>
                      <a:r>
                        <a:rPr kumimoji="0" lang="en-US" sz="2000" b="0" i="0" u="none" strike="noStrike" cap="none" normalizeH="0" baseline="0" dirty="0">
                          <a:ln>
                            <a:noFill/>
                          </a:ln>
                          <a:solidFill>
                            <a:srgbClr val="333333"/>
                          </a:solidFill>
                          <a:effectLst/>
                          <a:latin typeface="Calibri Light"/>
                          <a:cs typeface="Times New Roman" pitchFamily="18" charset="0"/>
                        </a:rPr>
                        <a:t>can happen in a football </a:t>
                      </a:r>
                      <a:r>
                        <a:rPr kumimoji="0" lang="en-US" sz="2000" b="0" i="0" u="none" strike="noStrike" cap="none" normalizeH="0" baseline="0">
                          <a:ln>
                            <a:noFill/>
                          </a:ln>
                          <a:solidFill>
                            <a:srgbClr val="333333"/>
                          </a:solidFill>
                          <a:effectLst/>
                          <a:latin typeface="Calibri Light"/>
                          <a:cs typeface="Times New Roman" pitchFamily="18" charset="0"/>
                        </a:rPr>
                        <a:t>match.”)</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pushing the responsibility onto others is considered impolite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self-confidence is 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5"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If you had played better, the other team wouldn‘t have scored a goal.</a:t>
            </a:r>
            <a:endParaRPr lang="en-CA" altLang="de-DE" sz="1600">
              <a:latin typeface="Calibri Light"/>
            </a:endParaRPr>
          </a:p>
        </p:txBody>
      </p:sp>
    </p:spTree>
    <p:extLst>
      <p:ext uri="{BB962C8B-B14F-4D97-AF65-F5344CB8AC3E}">
        <p14:creationId xmlns:p14="http://schemas.microsoft.com/office/powerpoint/2010/main" val="235089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326209631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“That </a:t>
                      </a:r>
                      <a:r>
                        <a:rPr kumimoji="0" lang="en-US" sz="2000" b="0" i="0" u="none" strike="noStrike" cap="none" normalizeH="0" baseline="0" dirty="0">
                          <a:ln>
                            <a:noFill/>
                          </a:ln>
                          <a:solidFill>
                            <a:srgbClr val="333333"/>
                          </a:solidFill>
                          <a:effectLst/>
                          <a:latin typeface="Calibri Light"/>
                          <a:cs typeface="Times New Roman" pitchFamily="18" charset="0"/>
                        </a:rPr>
                        <a:t>was really my fault. I owe an apology to the </a:t>
                      </a:r>
                      <a:r>
                        <a:rPr kumimoji="0" lang="en-US" sz="2000" b="0" i="0" u="none" strike="noStrike" cap="none" normalizeH="0" baseline="0">
                          <a:ln>
                            <a:noFill/>
                          </a:ln>
                          <a:solidFill>
                            <a:srgbClr val="333333"/>
                          </a:solidFill>
                          <a:effectLst/>
                          <a:latin typeface="Calibri Light"/>
                          <a:cs typeface="Times New Roman" pitchFamily="18" charset="0"/>
                        </a:rPr>
                        <a:t>fans!”)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0" i="0" u="none" strike="noStrike" cap="none" normalizeH="0" baseline="0" dirty="0">
                          <a:ln>
                            <a:noFill/>
                          </a:ln>
                          <a:solidFill>
                            <a:srgbClr val="333333"/>
                          </a:solidFill>
                          <a:effectLst/>
                          <a:latin typeface="Calibri Light"/>
                          <a:cs typeface="Times New Roman" pitchFamily="18" charset="0"/>
                        </a:rPr>
                        <a:t>reduces self-confidence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regarded as noble to take </a:t>
                      </a:r>
                      <a:r>
                        <a:rPr kumimoji="0" lang="en-US" sz="2000" b="0" i="0" u="none" strike="noStrike" cap="none" normalizeH="0" baseline="0">
                          <a:ln>
                            <a:noFill/>
                          </a:ln>
                          <a:solidFill>
                            <a:srgbClr val="333333"/>
                          </a:solidFill>
                          <a:effectLst/>
                          <a:latin typeface="Calibri Light"/>
                          <a:cs typeface="Times New Roman" pitchFamily="18" charset="0"/>
                        </a:rPr>
                        <a:t>responsibility (“good sport player”)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“But </a:t>
                      </a:r>
                      <a:r>
                        <a:rPr kumimoji="0" lang="en-US" sz="2000" b="0" i="0" u="none" strike="noStrike" cap="none" normalizeH="0" baseline="0" dirty="0">
                          <a:ln>
                            <a:noFill/>
                          </a:ln>
                          <a:solidFill>
                            <a:srgbClr val="333333"/>
                          </a:solidFill>
                          <a:effectLst/>
                          <a:latin typeface="Calibri Light"/>
                          <a:cs typeface="Times New Roman" pitchFamily="18" charset="0"/>
                        </a:rPr>
                        <a:t>where was the </a:t>
                      </a:r>
                      <a:r>
                        <a:rPr kumimoji="0" lang="en-US" sz="2000" b="0" i="0" u="none" strike="noStrike" cap="none" normalizeH="0" baseline="0">
                          <a:ln>
                            <a:noFill/>
                          </a:ln>
                          <a:solidFill>
                            <a:srgbClr val="333333"/>
                          </a:solidFill>
                          <a:effectLst/>
                          <a:latin typeface="Calibri Light"/>
                          <a:cs typeface="Times New Roman" pitchFamily="18" charset="0"/>
                        </a:rPr>
                        <a:t>keeper?”; “Anything </a:t>
                      </a:r>
                      <a:r>
                        <a:rPr kumimoji="0" lang="en-US" sz="2000" b="0" i="0" u="none" strike="noStrike" cap="none" normalizeH="0" baseline="0" dirty="0">
                          <a:ln>
                            <a:noFill/>
                          </a:ln>
                          <a:solidFill>
                            <a:srgbClr val="333333"/>
                          </a:solidFill>
                          <a:effectLst/>
                          <a:latin typeface="Calibri Light"/>
                          <a:cs typeface="Times New Roman" pitchFamily="18" charset="0"/>
                        </a:rPr>
                        <a:t>can happen in a football </a:t>
                      </a:r>
                      <a:r>
                        <a:rPr kumimoji="0" lang="en-US" sz="2000" b="0" i="0" u="none" strike="noStrike" cap="none" normalizeH="0" baseline="0">
                          <a:ln>
                            <a:noFill/>
                          </a:ln>
                          <a:solidFill>
                            <a:srgbClr val="333333"/>
                          </a:solidFill>
                          <a:effectLst/>
                          <a:latin typeface="Calibri Light"/>
                          <a:cs typeface="Times New Roman" pitchFamily="18" charset="0"/>
                        </a:rPr>
                        <a:t>match.”)</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pushing the responsibility onto others is considered impolite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self-confidence is 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If you had played better, the other team wouldn‘t have scored a goal.</a:t>
            </a:r>
            <a:endParaRPr lang="en-CA" altLang="de-DE" sz="1600">
              <a:latin typeface="Calibri Light"/>
            </a:endParaRPr>
          </a:p>
        </p:txBody>
      </p:sp>
      <p:sp>
        <p:nvSpPr>
          <p:cNvPr id="15"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793523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17</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1052730508"/>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If you had played better, the other team wouldn‘t have scored a goal.</a:t>
            </a:r>
            <a:endParaRPr lang="en-CA" altLang="de-DE" sz="1600">
              <a:latin typeface="Calibri Light"/>
            </a:endParaRPr>
          </a:p>
        </p:txBody>
      </p:sp>
      <p:sp>
        <p:nvSpPr>
          <p:cNvPr id="15"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18</a:t>
            </a:fld>
            <a:endParaRPr lang="de-DE" dirty="0"/>
          </a:p>
        </p:txBody>
      </p:sp>
      <p:graphicFrame>
        <p:nvGraphicFramePr>
          <p:cNvPr id="11" name="Group 38"/>
          <p:cNvGraphicFramePr>
            <a:graphicFrameLocks noGrp="1"/>
          </p:cNvGraphicFramePr>
          <p:nvPr>
            <p:extLst>
              <p:ext uri="{D42A27DB-BD31-4B8C-83A1-F6EECF244321}">
                <p14:modId xmlns:p14="http://schemas.microsoft.com/office/powerpoint/2010/main" val="2932885710"/>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“My </a:t>
                      </a:r>
                      <a:r>
                        <a:rPr kumimoji="0" lang="en-US" sz="2000" b="0" i="0" u="none" strike="noStrike" cap="none" normalizeH="0" baseline="0" dirty="0">
                          <a:ln>
                            <a:noFill/>
                          </a:ln>
                          <a:solidFill>
                            <a:srgbClr val="333333"/>
                          </a:solidFill>
                          <a:effectLst/>
                          <a:latin typeface="Calibri Light"/>
                          <a:cs typeface="Times New Roman" pitchFamily="18" charset="0"/>
                        </a:rPr>
                        <a:t>performance was weak in this game but I will improve in time. Remember that I did stop some of their best goal scoring </a:t>
                      </a:r>
                      <a:r>
                        <a:rPr kumimoji="0" lang="en-US" sz="2000" b="0" i="0" u="none" strike="noStrike" cap="none" normalizeH="0" baseline="0">
                          <a:ln>
                            <a:noFill/>
                          </a:ln>
                          <a:solidFill>
                            <a:srgbClr val="333333"/>
                          </a:solidFill>
                          <a:effectLst/>
                          <a:latin typeface="Calibri Light"/>
                          <a:cs typeface="Times New Roman" pitchFamily="18" charset="0"/>
                        </a:rPr>
                        <a:t>opportunities.”</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“On </a:t>
                      </a:r>
                      <a:r>
                        <a:rPr kumimoji="0" lang="en-US" sz="2000" b="0" i="0" u="none" strike="noStrike" cap="none" normalizeH="0" baseline="0" dirty="0">
                          <a:ln>
                            <a:noFill/>
                          </a:ln>
                          <a:solidFill>
                            <a:srgbClr val="333333"/>
                          </a:solidFill>
                          <a:effectLst/>
                          <a:latin typeface="Calibri Light"/>
                          <a:cs typeface="Times New Roman" pitchFamily="18" charset="0"/>
                        </a:rPr>
                        <a:t>other days I will play better and so will my teammates, and hopefully things will come together for some big </a:t>
                      </a:r>
                      <a:r>
                        <a:rPr kumimoji="0" lang="en-US" sz="2000" b="0" i="0" u="none" strike="noStrike" cap="none" normalizeH="0" baseline="0">
                          <a:ln>
                            <a:noFill/>
                          </a:ln>
                          <a:solidFill>
                            <a:srgbClr val="333333"/>
                          </a:solidFill>
                          <a:effectLst/>
                          <a:latin typeface="Calibri Light"/>
                          <a:cs typeface="Times New Roman" pitchFamily="18" charset="0"/>
                        </a:rPr>
                        <a:t>wins.”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5"/>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If you had played better, the other team wouldn‘t have scored a goal.</a:t>
            </a:r>
            <a:endParaRPr lang="en-CA" altLang="de-DE" sz="1600">
              <a:latin typeface="Calibri Light"/>
            </a:endParaRPr>
          </a:p>
        </p:txBody>
      </p:sp>
      <p:sp>
        <p:nvSpPr>
          <p:cNvPr id="15"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1594863306"/>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“Like </a:t>
                      </a:r>
                      <a:r>
                        <a:rPr kumimoji="0" lang="en-US" sz="2000" b="0" i="0" u="none" strike="noStrike" cap="none" normalizeH="0" baseline="0" dirty="0">
                          <a:ln>
                            <a:noFill/>
                          </a:ln>
                          <a:solidFill>
                            <a:srgbClr val="333333"/>
                          </a:solidFill>
                          <a:effectLst/>
                          <a:latin typeface="Calibri Light"/>
                          <a:cs typeface="Times New Roman" pitchFamily="18" charset="0"/>
                        </a:rPr>
                        <a:t>you said before, I am exceptionally </a:t>
                      </a:r>
                      <a:r>
                        <a:rPr kumimoji="0" lang="en-US" sz="2000" b="0" i="0" u="none" strike="noStrike" cap="none" normalizeH="0" baseline="0">
                          <a:ln>
                            <a:noFill/>
                          </a:ln>
                          <a:solidFill>
                            <a:srgbClr val="333333"/>
                          </a:solidFill>
                          <a:effectLst/>
                          <a:latin typeface="Calibri Light"/>
                          <a:cs typeface="Times New Roman" pitchFamily="18" charset="0"/>
                        </a:rPr>
                        <a:t>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FFFFFF"/>
                          </a:solidFill>
                          <a:effectLst/>
                          <a:latin typeface="Calibri Light"/>
                          <a:cs typeface="Times New Roman" pitchFamily="18" charset="0"/>
                        </a:rPr>
                        <a:t>self-praise seems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FFFFFF"/>
                          </a:solidFill>
                          <a:effectLst/>
                          <a:latin typeface="Calibri Light"/>
                          <a:cs typeface="Times New Roman" pitchFamily="18" charset="0"/>
                        </a:rPr>
                        <a:t>increases self-confidence</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“I </a:t>
                      </a:r>
                      <a:r>
                        <a:rPr kumimoji="0" lang="en-US" sz="2000" b="0" i="0" u="none" strike="noStrike" cap="none" normalizeH="0" baseline="0" dirty="0">
                          <a:ln>
                            <a:noFill/>
                          </a:ln>
                          <a:solidFill>
                            <a:srgbClr val="333333"/>
                          </a:solidFill>
                          <a:effectLst/>
                          <a:latin typeface="Calibri Light"/>
                          <a:cs typeface="Times New Roman" pitchFamily="18" charset="0"/>
                        </a:rPr>
                        <a:t>owe everything to my mentors and my </a:t>
                      </a:r>
                      <a:r>
                        <a:rPr kumimoji="0" lang="en-US" sz="2000" b="0" i="0" u="none" strike="noStrike" cap="none" normalizeH="0" baseline="0">
                          <a:ln>
                            <a:noFill/>
                          </a:ln>
                          <a:solidFill>
                            <a:srgbClr val="333333"/>
                          </a:solidFill>
                          <a:effectLst/>
                          <a:latin typeface="Calibri Light"/>
                          <a:cs typeface="Times New Roman" pitchFamily="18" charset="0"/>
                        </a:rPr>
                        <a:t>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self-confidence is decreased by playing down one’s achievements</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You are deemed to be modest, and a </a:t>
                      </a:r>
                      <a:r>
                        <a:rPr kumimoji="0" lang="en-US" sz="2000" b="0" i="0" u="none" strike="noStrike" cap="none" normalizeH="0" baseline="0">
                          <a:ln>
                            <a:noFill/>
                          </a:ln>
                          <a:solidFill>
                            <a:srgbClr val="E3EFF8"/>
                          </a:solidFill>
                          <a:effectLst/>
                          <a:latin typeface="Calibri Light"/>
                          <a:cs typeface="Times New Roman" pitchFamily="18" charset="0"/>
                        </a:rPr>
                        <a:t>real “team player”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Congratulations on winning the award. How did you do it?</a:t>
            </a:r>
            <a:endParaRPr lang="en-CA" altLang="de-DE" sz="1400">
              <a:latin typeface="Calibri Light"/>
            </a:endParaRPr>
          </a:p>
        </p:txBody>
      </p:sp>
      <p:sp>
        <p:nvSpPr>
          <p:cNvPr id="14"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253597113"/>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“Like </a:t>
                      </a:r>
                      <a:r>
                        <a:rPr kumimoji="0" lang="en-US" sz="2000" b="0" i="0" u="none" strike="noStrike" cap="none" normalizeH="0" baseline="0" dirty="0">
                          <a:ln>
                            <a:noFill/>
                          </a:ln>
                          <a:solidFill>
                            <a:srgbClr val="333333"/>
                          </a:solidFill>
                          <a:effectLst/>
                          <a:latin typeface="Calibri Light"/>
                          <a:cs typeface="Times New Roman" pitchFamily="18" charset="0"/>
                        </a:rPr>
                        <a:t>you said before, I am exceptionally </a:t>
                      </a:r>
                      <a:r>
                        <a:rPr kumimoji="0" lang="en-US" sz="2000" b="0" i="0" u="none" strike="noStrike" cap="none" normalizeH="0" baseline="0">
                          <a:ln>
                            <a:noFill/>
                          </a:ln>
                          <a:solidFill>
                            <a:srgbClr val="333333"/>
                          </a:solidFill>
                          <a:effectLst/>
                          <a:latin typeface="Calibri Light"/>
                          <a:cs typeface="Times New Roman" pitchFamily="18" charset="0"/>
                        </a:rPr>
                        <a:t>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self-praise seems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increases self-confidence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“I </a:t>
                      </a:r>
                      <a:r>
                        <a:rPr kumimoji="0" lang="en-US" sz="2000" b="0" i="0" u="none" strike="noStrike" cap="none" normalizeH="0" baseline="0" dirty="0">
                          <a:ln>
                            <a:noFill/>
                          </a:ln>
                          <a:solidFill>
                            <a:srgbClr val="333333"/>
                          </a:solidFill>
                          <a:effectLst/>
                          <a:latin typeface="Calibri Light"/>
                          <a:cs typeface="Times New Roman" pitchFamily="18" charset="0"/>
                        </a:rPr>
                        <a:t>owe everything to my mentors and my </a:t>
                      </a:r>
                      <a:r>
                        <a:rPr kumimoji="0" lang="en-US" sz="2000" b="0" i="0" u="none" strike="noStrike" cap="none" normalizeH="0" baseline="0">
                          <a:ln>
                            <a:noFill/>
                          </a:ln>
                          <a:solidFill>
                            <a:srgbClr val="333333"/>
                          </a:solidFill>
                          <a:effectLst/>
                          <a:latin typeface="Calibri Light"/>
                          <a:cs typeface="Times New Roman" pitchFamily="18" charset="0"/>
                        </a:rPr>
                        <a:t>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self-confidence is decreased by playing down one’s achievements</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E3EFF8"/>
                          </a:solidFill>
                          <a:effectLst/>
                          <a:latin typeface="Calibri Light"/>
                          <a:cs typeface="Times New Roman" pitchFamily="18" charset="0"/>
                        </a:rPr>
                        <a:t>You are deemed to be modest, and a </a:t>
                      </a:r>
                      <a:r>
                        <a:rPr kumimoji="0" lang="en-US" sz="2000" b="0" i="0" u="none" strike="noStrike" cap="none" normalizeH="0" baseline="0">
                          <a:ln>
                            <a:noFill/>
                          </a:ln>
                          <a:solidFill>
                            <a:srgbClr val="E3EFF8"/>
                          </a:solidFill>
                          <a:effectLst/>
                          <a:latin typeface="Calibri Light"/>
                          <a:cs typeface="Times New Roman" pitchFamily="18" charset="0"/>
                        </a:rPr>
                        <a:t>real “team player”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Congratulations on winning the award. How did you do it?</a:t>
            </a:r>
            <a:endParaRPr lang="en-CA" altLang="de-DE" sz="1400">
              <a:latin typeface="Calibri Light"/>
            </a:endParaRPr>
          </a:p>
        </p:txBody>
      </p:sp>
      <p:sp>
        <p:nvSpPr>
          <p:cNvPr id="14"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78933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graphicFrame>
        <p:nvGraphicFramePr>
          <p:cNvPr id="11" name="Group 2"/>
          <p:cNvGraphicFramePr>
            <a:graphicFrameLocks noGrp="1"/>
          </p:cNvGraphicFramePr>
          <p:nvPr>
            <p:extLst>
              <p:ext uri="{D42A27DB-BD31-4B8C-83A1-F6EECF244321}">
                <p14:modId xmlns:p14="http://schemas.microsoft.com/office/powerpoint/2010/main" val="608903140"/>
              </p:ext>
            </p:extLst>
          </p:nvPr>
        </p:nvGraphicFramePr>
        <p:xfrm>
          <a:off x="408955" y="4297680"/>
          <a:ext cx="11376000" cy="2468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“Like </a:t>
                      </a:r>
                      <a:r>
                        <a:rPr kumimoji="0" lang="en-US" sz="2000" b="0" i="0" u="none" strike="noStrike" cap="none" normalizeH="0" baseline="0" dirty="0">
                          <a:ln>
                            <a:noFill/>
                          </a:ln>
                          <a:solidFill>
                            <a:srgbClr val="333333"/>
                          </a:solidFill>
                          <a:effectLst/>
                          <a:latin typeface="Calibri Light"/>
                          <a:cs typeface="Times New Roman" pitchFamily="18" charset="0"/>
                        </a:rPr>
                        <a:t>you said before, I am exceptionally </a:t>
                      </a:r>
                      <a:r>
                        <a:rPr kumimoji="0" lang="en-US" sz="2000" b="0" i="0" u="none" strike="noStrike" cap="none" normalizeH="0" baseline="0">
                          <a:ln>
                            <a:noFill/>
                          </a:ln>
                          <a:solidFill>
                            <a:srgbClr val="333333"/>
                          </a:solidFill>
                          <a:effectLst/>
                          <a:latin typeface="Calibri Light"/>
                          <a:cs typeface="Times New Roman" pitchFamily="18" charset="0"/>
                        </a:rPr>
                        <a:t>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a:t>
                      </a:r>
                      <a:r>
                        <a:rPr kumimoji="0" lang="en-US" sz="2000" b="0" i="0" u="none" strike="noStrike" cap="none" normalizeH="0" baseline="0" dirty="0">
                          <a:ln>
                            <a:noFill/>
                          </a:ln>
                          <a:solidFill>
                            <a:srgbClr val="333333"/>
                          </a:solidFill>
                          <a:effectLst/>
                          <a:latin typeface="Calibri Light"/>
                          <a:cs typeface="Times New Roman" pitchFamily="18" charset="0"/>
                        </a:rPr>
                        <a:t> self-praise seems arrogant</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increases self-confidence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2000" b="0" i="0" u="none" strike="noStrike" cap="none" normalizeH="0" baseline="0" dirty="0">
                          <a:ln>
                            <a:noFill/>
                          </a:ln>
                          <a:solidFill>
                            <a:srgbClr val="333333"/>
                          </a:solidFill>
                          <a:effectLst/>
                          <a:latin typeface="Calibri Light"/>
                          <a:cs typeface="Times New Roman" pitchFamily="18" charset="0"/>
                        </a:rPr>
                        <a:t>(e.g</a:t>
                      </a:r>
                      <a:r>
                        <a:rPr kumimoji="0" lang="en-US" sz="2000" b="0" i="0" u="none" strike="noStrike" cap="none" normalizeH="0" baseline="0">
                          <a:ln>
                            <a:noFill/>
                          </a:ln>
                          <a:solidFill>
                            <a:srgbClr val="333333"/>
                          </a:solidFill>
                          <a:effectLst/>
                          <a:latin typeface="Calibri Light"/>
                          <a:cs typeface="Times New Roman" pitchFamily="18" charset="0"/>
                        </a:rPr>
                        <a:t>. “I </a:t>
                      </a:r>
                      <a:r>
                        <a:rPr kumimoji="0" lang="en-US" sz="2000" b="0" i="0" u="none" strike="noStrike" cap="none" normalizeH="0" baseline="0" dirty="0">
                          <a:ln>
                            <a:noFill/>
                          </a:ln>
                          <a:solidFill>
                            <a:srgbClr val="333333"/>
                          </a:solidFill>
                          <a:effectLst/>
                          <a:latin typeface="Calibri Light"/>
                          <a:cs typeface="Times New Roman" pitchFamily="18" charset="0"/>
                        </a:rPr>
                        <a:t>owe everything to my mentors and my </a:t>
                      </a:r>
                      <a:r>
                        <a:rPr kumimoji="0" lang="en-US" sz="2000" b="0" i="0" u="none" strike="noStrike" cap="none" normalizeH="0" baseline="0">
                          <a:ln>
                            <a:noFill/>
                          </a:ln>
                          <a:solidFill>
                            <a:srgbClr val="333333"/>
                          </a:solidFill>
                          <a:effectLst/>
                          <a:latin typeface="Calibri Light"/>
                          <a:cs typeface="Times New Roman" pitchFamily="18" charset="0"/>
                        </a:rPr>
                        <a:t>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a:ln>
                            <a:noFill/>
                          </a:ln>
                          <a:solidFill>
                            <a:srgbClr val="333333"/>
                          </a:solidFill>
                          <a:effectLst/>
                          <a:latin typeface="Calibri Light"/>
                          <a:cs typeface="Times New Roman" pitchFamily="18" charset="0"/>
                        </a:rPr>
                        <a:t>Disadvantage:</a:t>
                      </a:r>
                      <a:r>
                        <a:rPr kumimoji="0" lang="en-US" sz="2000" b="0" i="0" u="none" strike="noStrike" cap="none" normalizeH="0" baseline="0">
                          <a:ln>
                            <a:noFill/>
                          </a:ln>
                          <a:solidFill>
                            <a:srgbClr val="333333"/>
                          </a:solidFill>
                          <a:effectLst/>
                          <a:latin typeface="Calibri Light"/>
                          <a:cs typeface="Times New Roman" pitchFamily="18" charset="0"/>
                        </a:rPr>
                        <a:t> self-confidence </a:t>
                      </a:r>
                      <a:r>
                        <a:rPr kumimoji="0" lang="en-US" sz="2000" b="0" i="0" u="none" strike="noStrike" cap="none" normalizeH="0" baseline="0" dirty="0">
                          <a:ln>
                            <a:noFill/>
                          </a:ln>
                          <a:solidFill>
                            <a:srgbClr val="333333"/>
                          </a:solidFill>
                          <a:effectLst/>
                          <a:latin typeface="Calibri Light"/>
                          <a:cs typeface="Times New Roman" pitchFamily="18" charset="0"/>
                        </a:rPr>
                        <a:t>is decreased by playing down one’s achievements</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a:t>
                      </a:r>
                      <a:r>
                        <a:rPr kumimoji="0" lang="en-US" sz="2000" b="0" i="0" u="none" strike="noStrike" cap="none" normalizeH="0" baseline="0" dirty="0">
                          <a:ln>
                            <a:noFill/>
                          </a:ln>
                          <a:solidFill>
                            <a:srgbClr val="333333"/>
                          </a:solidFill>
                          <a:effectLst/>
                          <a:latin typeface="Calibri Light"/>
                          <a:cs typeface="Times New Roman" pitchFamily="18" charset="0"/>
                        </a:rPr>
                        <a:t> You are deemed to be modest, and a </a:t>
                      </a:r>
                      <a:r>
                        <a:rPr kumimoji="0" lang="en-US" sz="2000" b="0" i="0" u="none" strike="noStrike" cap="none" normalizeH="0" baseline="0">
                          <a:ln>
                            <a:noFill/>
                          </a:ln>
                          <a:solidFill>
                            <a:srgbClr val="333333"/>
                          </a:solidFill>
                          <a:effectLst/>
                          <a:latin typeface="Calibri Light"/>
                          <a:cs typeface="Times New Roman" pitchFamily="18" charset="0"/>
                        </a:rPr>
                        <a:t>real “team player”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Congratulations on winning the award. How did you do it?</a:t>
            </a:r>
            <a:endParaRPr lang="en-CA" altLang="de-DE" sz="1400">
              <a:latin typeface="Calibri Light"/>
            </a:endParaRPr>
          </a:p>
        </p:txBody>
      </p:sp>
      <p:sp>
        <p:nvSpPr>
          <p:cNvPr id="14"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747240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graphicFrame>
        <p:nvGraphicFramePr>
          <p:cNvPr id="12" name="Group 15"/>
          <p:cNvGraphicFramePr>
            <a:graphicFrameLocks noGrp="1"/>
          </p:cNvGraphicFramePr>
          <p:nvPr>
            <p:extLst>
              <p:ext uri="{D42A27DB-BD31-4B8C-83A1-F6EECF244321}">
                <p14:modId xmlns:p14="http://schemas.microsoft.com/office/powerpoint/2010/main" val="2595275449"/>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Congratulations on winning the award. How did you do it?</a:t>
            </a:r>
            <a:endParaRPr lang="en-CA" altLang="de-DE" sz="1400">
              <a:latin typeface="Calibri Light"/>
            </a:endParaRPr>
          </a:p>
        </p:txBody>
      </p:sp>
      <p:sp>
        <p:nvSpPr>
          <p:cNvPr id="11"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graphicFrame>
        <p:nvGraphicFramePr>
          <p:cNvPr id="11" name="Group 15"/>
          <p:cNvGraphicFramePr>
            <a:graphicFrameLocks noGrp="1"/>
          </p:cNvGraphicFramePr>
          <p:nvPr>
            <p:extLst>
              <p:ext uri="{D42A27DB-BD31-4B8C-83A1-F6EECF244321}">
                <p14:modId xmlns:p14="http://schemas.microsoft.com/office/powerpoint/2010/main" val="1855107046"/>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More balanced responses (i.e. combining influences from self, others, and situation; offer different explanations):</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chemeClr val="tx1"/>
                          </a:solidFill>
                          <a:effectLst/>
                          <a:latin typeface="Calibri Light"/>
                          <a:cs typeface="Times New Roman" pitchFamily="18" charset="0"/>
                        </a:rPr>
                        <a:t>“I </a:t>
                      </a:r>
                      <a:r>
                        <a:rPr kumimoji="0" lang="en-US" sz="2000" b="0" i="0" u="none" strike="noStrike" cap="none" normalizeH="0" baseline="0" dirty="0">
                          <a:ln>
                            <a:noFill/>
                          </a:ln>
                          <a:solidFill>
                            <a:schemeClr val="tx1"/>
                          </a:solidFill>
                          <a:effectLst/>
                          <a:latin typeface="Calibri Light"/>
                          <a:cs typeface="Times New Roman" pitchFamily="18" charset="0"/>
                        </a:rPr>
                        <a:t>am very proud, but I‘d also like to thank my parents and the team. Also, Thomas Alva Edison once said: Genius is one per cent inspiration, and ninety-nine per cent </a:t>
                      </a:r>
                      <a:r>
                        <a:rPr kumimoji="0" lang="en-US" sz="2000" b="0" i="0" u="none" strike="noStrike" cap="none" normalizeH="0" baseline="0">
                          <a:ln>
                            <a:noFill/>
                          </a:ln>
                          <a:solidFill>
                            <a:schemeClr val="tx1"/>
                          </a:solidFill>
                          <a:effectLst/>
                          <a:latin typeface="Calibri Light"/>
                          <a:cs typeface="Times New Roman" pitchFamily="18" charset="0"/>
                        </a:rPr>
                        <a:t>perspiration.”</a:t>
                      </a:r>
                      <a:endParaRPr kumimoji="0" lang="en-US" sz="20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2"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Congratulations on winning the award. How did you do it?</a:t>
            </a:r>
            <a:endParaRPr lang="en-CA" altLang="de-DE" sz="1400">
              <a:latin typeface="Calibri Light"/>
            </a:endParaRPr>
          </a:p>
        </p:txBody>
      </p:sp>
      <p:sp>
        <p:nvSpPr>
          <p:cNvPr id="14" name="object 9"/>
          <p:cNvSpPr/>
          <p:nvPr/>
        </p:nvSpPr>
        <p:spPr>
          <a:xfrm>
            <a:off x="457200" y="2204864"/>
            <a:ext cx="643128" cy="64312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depression</a:t>
            </a:r>
            <a:r>
              <a:rPr lang="en-US" altLang="de-DE" sz="2400" dirty="0">
                <a:solidFill>
                  <a:srgbClr val="333333"/>
                </a:solidFill>
                <a:latin typeface="Calibri Light"/>
                <a:cs typeface="Times New Roman" panose="02020603050405020304" pitchFamily="18" charset="0"/>
              </a:rPr>
              <a:t> (but not all!):</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blame themselves for their failures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give others or the circumstances credit for their successes</a:t>
            </a:r>
          </a:p>
          <a:p>
            <a:pPr lvl="0" algn="ctr" defTabSz="914400" fontAlgn="base"/>
            <a:r>
              <a:rPr lang="en-US" altLang="de-DE" sz="2400" dirty="0">
                <a:solidFill>
                  <a:srgbClr val="004992"/>
                </a:solidFill>
                <a:latin typeface="Calibri Light"/>
                <a:cs typeface="Times New Roman" panose="02020603050405020304" pitchFamily="18" charset="0"/>
              </a:rPr>
              <a:t>This can lead to low self-esteem!</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delusions </a:t>
            </a:r>
            <a:r>
              <a:rPr lang="en-US" altLang="de-DE" sz="2400" dirty="0">
                <a:solidFill>
                  <a:srgbClr val="333333"/>
                </a:solidFill>
                <a:latin typeface="Calibri Light"/>
                <a:cs typeface="Times New Roman" panose="02020603050405020304" pitchFamily="18" charset="0"/>
              </a:rPr>
              <a:t>(but not all!):</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blame other people for negative events and failures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think that all events are beyond their own control</a:t>
            </a:r>
          </a:p>
          <a:p>
            <a:pPr lvl="0" algn="ctr" defTabSz="914400" fontAlgn="base"/>
            <a:r>
              <a:rPr lang="de-DE" altLang="de-DE" sz="2400" dirty="0">
                <a:solidFill>
                  <a:srgbClr val="004992"/>
                </a:solidFill>
                <a:latin typeface="Calibri Light"/>
                <a:cs typeface="Times New Roman" panose="02020603050405020304" pitchFamily="18" charset="0"/>
              </a:rPr>
              <a:t>T</a:t>
            </a:r>
            <a:r>
              <a:rPr lang="en-US" altLang="de-DE" sz="2400" dirty="0">
                <a:solidFill>
                  <a:srgbClr val="004992"/>
                </a:solidFill>
                <a:latin typeface="Calibri Light"/>
                <a:cs typeface="Times New Roman" panose="02020603050405020304" pitchFamily="18" charset="0"/>
              </a:rPr>
              <a:t>he </a:t>
            </a:r>
            <a:r>
              <a:rPr lang="de-DE" altLang="de-DE" sz="2400" dirty="0">
                <a:solidFill>
                  <a:srgbClr val="004992"/>
                </a:solidFill>
                <a:latin typeface="Calibri Light"/>
                <a:cs typeface="Times New Roman" panose="02020603050405020304" pitchFamily="18" charset="0"/>
              </a:rPr>
              <a:t>first attributional style in particular may lead to interpersonal problems</a:t>
            </a:r>
            <a:r>
              <a:rPr lang="en-US" altLang="de-DE" sz="2400" dirty="0">
                <a:solidFill>
                  <a:srgbClr val="004992"/>
                </a:solidFill>
                <a:latin typeface="Calibri Light"/>
                <a:cs typeface="Times New Roman" panose="02020603050405020304"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How one-sided attributions promote misinterpretations during psychosis – examples</a:t>
            </a:r>
            <a:endParaRPr lang="en-US" altLang="de-DE" sz="36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26</a:t>
            </a:fld>
            <a:endParaRPr lang="de-DE" dirty="0"/>
          </a:p>
        </p:txBody>
      </p:sp>
      <p:sp>
        <p:nvSpPr>
          <p:cNvPr id="55321" name="Rechteck 1"/>
          <p:cNvSpPr>
            <a:spLocks noChangeArrowheads="1"/>
          </p:cNvSpPr>
          <p:nvPr/>
        </p:nvSpPr>
        <p:spPr bwMode="auto">
          <a:xfrm>
            <a:off x="408954"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dirty="0">
                <a:solidFill>
                  <a:srgbClr val="004992"/>
                </a:solidFill>
                <a:latin typeface="Calibri Light"/>
              </a:rPr>
              <a:t>Can anyone contribute a short personal experience? </a:t>
            </a:r>
            <a:endParaRPr lang="de-DE" altLang="de-DE" sz="2000" dirty="0">
              <a:solidFill>
                <a:srgbClr val="004992"/>
              </a:solidFill>
              <a:latin typeface="Calibri Light"/>
            </a:endParaRPr>
          </a:p>
        </p:txBody>
      </p:sp>
      <p:graphicFrame>
        <p:nvGraphicFramePr>
          <p:cNvPr id="7" name="Table 6"/>
          <p:cNvGraphicFramePr>
            <a:graphicFrameLocks noGrp="1"/>
          </p:cNvGraphicFramePr>
          <p:nvPr>
            <p:extLst>
              <p:ext uri="{D42A27DB-BD31-4B8C-83A1-F6EECF244321}">
                <p14:modId xmlns:p14="http://schemas.microsoft.com/office/powerpoint/2010/main" val="4288056186"/>
              </p:ext>
            </p:extLst>
          </p:nvPr>
        </p:nvGraphicFramePr>
        <p:xfrm>
          <a:off x="408955" y="2391576"/>
          <a:ext cx="11376000" cy="313938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Event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Explanation during psychosis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Other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People laugh while you are speaking.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People don’t actually care what I say; they’re just making fun of me.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Pure coincidence – someone else has made a joke at the same time; people are amused by your black </a:t>
                      </a:r>
                      <a:r>
                        <a:rPr kumimoji="0" lang="en-US" sz="2000" b="0" i="0" u="none" strike="noStrike" cap="none" normalizeH="0" baseline="0" dirty="0" err="1">
                          <a:ln>
                            <a:noFill/>
                          </a:ln>
                          <a:solidFill>
                            <a:srgbClr val="333333"/>
                          </a:solidFill>
                          <a:effectLst/>
                          <a:latin typeface="Calibri Light"/>
                          <a:cs typeface="Times New Roman" pitchFamily="18" charset="0"/>
                        </a:rPr>
                        <a:t>humour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You have gained weight.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That cheapskate doctor has prescribed me cheap medication.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Side effects of medication are possible, but inactivity and poor nutrition are also possible causes.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Your bike tyre is flat.</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Vandals are in the area; I’m being targeted.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You forgot to pump up your </a:t>
                      </a:r>
                      <a:r>
                        <a:rPr kumimoji="0" lang="en-US" sz="2000" b="0" i="0" u="none" strike="noStrike" cap="none" normalizeH="0" baseline="0" dirty="0" err="1">
                          <a:ln>
                            <a:noFill/>
                          </a:ln>
                          <a:solidFill>
                            <a:srgbClr val="333333"/>
                          </a:solidFill>
                          <a:effectLst/>
                          <a:latin typeface="Calibri Light"/>
                          <a:cs typeface="Times New Roman" pitchFamily="18" charset="0"/>
                        </a:rPr>
                        <a:t>tyres</a:t>
                      </a:r>
                      <a:r>
                        <a:rPr kumimoji="0" lang="en-US" sz="2000" b="0" i="0" u="none" strike="noStrike" cap="none" normalizeH="0" baseline="0" dirty="0">
                          <a:ln>
                            <a:noFill/>
                          </a:ln>
                          <a:solidFill>
                            <a:srgbClr val="333333"/>
                          </a:solidFill>
                          <a:effectLst/>
                          <a:latin typeface="Calibri Light"/>
                          <a:cs typeface="Times New Roman" pitchFamily="18" charset="0"/>
                        </a:rPr>
                        <a:t>; there could be a nail in the </a:t>
                      </a:r>
                      <a:r>
                        <a:rPr kumimoji="0" lang="en-US" sz="2000" b="0" i="0" u="none" strike="noStrike" cap="none" normalizeH="0" baseline="0" dirty="0" err="1">
                          <a:ln>
                            <a:noFill/>
                          </a:ln>
                          <a:solidFill>
                            <a:srgbClr val="333333"/>
                          </a:solidFill>
                          <a:effectLst/>
                          <a:latin typeface="Calibri Light"/>
                          <a:cs typeface="Times New Roman" pitchFamily="18" charset="0"/>
                        </a:rPr>
                        <a:t>tyre</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Attributional Style</a:t>
            </a:r>
            <a:br>
              <a:rPr lang="en-US" altLang="de-DE" sz="3600" dirty="0">
                <a:solidFill>
                  <a:srgbClr val="004992"/>
                </a:solidFill>
                <a:latin typeface="Calibri Light"/>
              </a:rPr>
            </a:br>
            <a:r>
              <a:rPr lang="en-US" altLang="de-DE" dirty="0">
                <a:solidFill>
                  <a:srgbClr val="004992"/>
                </a:solidFill>
                <a:latin typeface="Calibri Light"/>
              </a:rPr>
              <a:t>Goal of today’s session:</a:t>
            </a: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Consider</a:t>
            </a:r>
            <a:r>
              <a:rPr lang="en-US" altLang="de-DE" sz="2400" dirty="0">
                <a:solidFill>
                  <a:srgbClr val="333333"/>
                </a:solidFill>
                <a:latin typeface="Calibri Light"/>
              </a:rPr>
              <a:t> different possible causes </a:t>
            </a:r>
            <a:r>
              <a:rPr lang="de-DE" altLang="de-DE" sz="2400" dirty="0">
                <a:solidFill>
                  <a:srgbClr val="333333"/>
                </a:solidFill>
                <a:latin typeface="Calibri Light"/>
              </a:rPr>
              <a:t>of</a:t>
            </a:r>
            <a:r>
              <a:rPr lang="en-US" altLang="de-DE" sz="2400" dirty="0">
                <a:solidFill>
                  <a:srgbClr val="333333"/>
                </a:solidFill>
                <a:latin typeface="Calibri Light"/>
              </a:rPr>
              <a:t> events</a:t>
            </a:r>
          </a:p>
          <a:p>
            <a:pPr marL="342900" indent="-342900" eaLnBrk="1" hangingPunct="1">
              <a:buClr>
                <a:srgbClr val="333333"/>
              </a:buClr>
              <a:buFont typeface="WingDings"/>
              <a:buChar char=""/>
            </a:pPr>
            <a:r>
              <a:rPr lang="en-US" altLang="de-DE" sz="2400" dirty="0">
                <a:solidFill>
                  <a:srgbClr val="333333"/>
                </a:solidFill>
                <a:latin typeface="Calibri Light"/>
              </a:rPr>
              <a:t>Don’t rush into accepting only one explanation</a:t>
            </a:r>
          </a:p>
          <a:p>
            <a:pPr marL="342900" indent="-342900" eaLnBrk="1" hangingPunct="1">
              <a:buClr>
                <a:srgbClr val="333333"/>
              </a:buClr>
              <a:buFont typeface="WingDings"/>
              <a:buChar char=""/>
            </a:pPr>
            <a:r>
              <a:rPr lang="en-US" altLang="de-DE" sz="2400" dirty="0">
                <a:solidFill>
                  <a:srgbClr val="333333"/>
                </a:solidFill>
                <a:latin typeface="Calibri Light"/>
              </a:rPr>
              <a:t>Discuss the consequences of certain attributions</a:t>
            </a:r>
          </a:p>
          <a:p>
            <a:pPr lvl="0" defTabSz="914400" fontAlgn="base"/>
            <a:r>
              <a:rPr lang="de-DE" altLang="de-DE" sz="2400" dirty="0">
                <a:solidFill>
                  <a:srgbClr val="004992"/>
                </a:solidFill>
                <a:latin typeface="Calibri Light"/>
                <a:cs typeface="Times New Roman" panose="02020603050405020304" pitchFamily="18" charset="0"/>
              </a:rPr>
              <a:t>We should try to be as realistic as possible in our everyday life:</a:t>
            </a:r>
          </a:p>
          <a:p>
            <a:pPr lvl="0" defTabSz="914400" fontAlgn="base"/>
            <a:r>
              <a:rPr lang="de-DE" altLang="de-DE" sz="2400" dirty="0">
                <a:solidFill>
                  <a:srgbClr val="004992"/>
                </a:solidFill>
                <a:latin typeface="Calibri Light"/>
                <a:cs typeface="Times New Roman" panose="02020603050405020304" pitchFamily="18" charset="0"/>
              </a:rPr>
              <a:t>We should not always blame others for our failures, nor should we always blame ourselves when things go wrong.</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stall holder refunds the entire purchase price.</a:t>
            </a:r>
            <a:endParaRPr lang="de-DE" altLang="de-DE" sz="3600">
              <a:latin typeface="Calibri Light"/>
            </a:endParaRPr>
          </a:p>
        </p:txBody>
      </p:sp>
      <p:sp>
        <p:nvSpPr>
          <p:cNvPr id="59395" name="Rectangle 3"/>
          <p:cNvSpPr>
            <a:spLocks noGrp="1" noChangeArrowheads="1"/>
          </p:cNvSpPr>
          <p:nvPr>
            <p:ph idx="1"/>
          </p:nvPr>
        </p:nvSpPr>
        <p:spPr/>
        <p:txBody>
          <a:bodyPr>
            <a:noAutofit/>
          </a:bodyPr>
          <a:lstStyle/>
          <a:p>
            <a:pPr eaLnBrk="1" hangingPunct="1"/>
            <a:r>
              <a:rPr lang="en-US" altLang="de-DE" sz="2400" dirty="0">
                <a:solidFill>
                  <a:srgbClr val="004992"/>
                </a:solidFill>
                <a:latin typeface="Calibri Light"/>
              </a:rPr>
              <a:t>Why </a:t>
            </a:r>
            <a:r>
              <a:rPr lang="de-DE" altLang="de-DE" sz="2400" dirty="0">
                <a:solidFill>
                  <a:srgbClr val="004992"/>
                </a:solidFill>
                <a:latin typeface="Calibri Light"/>
              </a:rPr>
              <a:t>does</a:t>
            </a:r>
            <a:r>
              <a:rPr lang="en-US" altLang="de-DE" sz="2400" dirty="0">
                <a:solidFill>
                  <a:srgbClr val="004992"/>
                </a:solidFill>
                <a:latin typeface="Calibri Light"/>
              </a:rPr>
              <a:t> the stall holder refund the entire purchase price</a:t>
            </a:r>
            <a:r>
              <a:rPr lang="de-DE" altLang="de-DE" sz="2400" dirty="0">
                <a:solidFill>
                  <a:srgbClr val="004992"/>
                </a:solidFill>
                <a:latin typeface="Calibri Light"/>
              </a:rPr>
              <a: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When you enter a room everyone stops talking.</a:t>
            </a:r>
            <a:endParaRPr lang="de-DE" altLang="de-DE" sz="3600">
              <a:latin typeface="Calibri Light"/>
            </a:endParaRPr>
          </a:p>
        </p:txBody>
      </p:sp>
      <p:sp>
        <p:nvSpPr>
          <p:cNvPr id="61443" name="Rectangle 1027"/>
          <p:cNvSpPr>
            <a:spLocks noGrp="1" noChangeArrowheads="1"/>
          </p:cNvSpPr>
          <p:nvPr>
            <p:ph idx="1"/>
          </p:nvPr>
        </p:nvSpPr>
        <p:spPr/>
        <p:txBody>
          <a:bodyPr>
            <a:noAutofit/>
          </a:bodyPr>
          <a:lstStyle/>
          <a:p>
            <a:pPr eaLnBrk="1" hangingPunct="1"/>
            <a:r>
              <a:rPr lang="de-DE" altLang="de-DE" sz="2400" dirty="0">
                <a:solidFill>
                  <a:srgbClr val="004992"/>
                </a:solidFill>
                <a:latin typeface="Calibri Light"/>
              </a:rPr>
              <a:t>What might have caused people to stop talking when you entered the </a:t>
            </a:r>
            <a:r>
              <a:rPr lang="de-DE" altLang="de-DE" sz="2400">
                <a:solidFill>
                  <a:srgbClr val="004992"/>
                </a:solidFill>
                <a:latin typeface="Calibri Light"/>
              </a:rPr>
              <a:t>room?</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Someone says that you don‘t look so good.</a:t>
            </a:r>
            <a:endParaRPr lang="de-DE" altLang="de-DE" sz="3600">
              <a:latin typeface="Calibri Light"/>
            </a:endParaRPr>
          </a:p>
        </p:txBody>
      </p:sp>
      <p:sp>
        <p:nvSpPr>
          <p:cNvPr id="63491" name="Rectangle 1027"/>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made the person say 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You fail an exam.</a:t>
            </a:r>
          </a:p>
        </p:txBody>
      </p:sp>
      <p:sp>
        <p:nvSpPr>
          <p:cNvPr id="65539" name="Rectangle 3"/>
          <p:cNvSpPr>
            <a:spLocks noGrp="1" noChangeArrowheads="1"/>
          </p:cNvSpPr>
          <p:nvPr>
            <p:ph idx="1"/>
          </p:nvPr>
        </p:nvSpPr>
        <p:spPr>
          <a:noFill/>
        </p:spPr>
        <p:txBody>
          <a:bodyPr>
            <a:noAutofit/>
          </a:bodyPr>
          <a:lstStyle/>
          <a:p>
            <a:pPr eaLnBrk="1" hangingPunct="1"/>
            <a:r>
              <a:rPr lang="de-DE" altLang="de-DE" sz="2400">
                <a:solidFill>
                  <a:srgbClr val="004992"/>
                </a:solidFill>
                <a:latin typeface="Calibri Light"/>
              </a:rPr>
              <a:t>Why </a:t>
            </a:r>
            <a:r>
              <a:rPr lang="de-DE" altLang="de-DE" sz="2400" dirty="0">
                <a:solidFill>
                  <a:srgbClr val="004992"/>
                </a:solidFill>
                <a:latin typeface="Calibri Light"/>
              </a:rPr>
              <a:t>did you fail the </a:t>
            </a:r>
            <a:r>
              <a:rPr lang="de-DE" altLang="de-DE" sz="2400">
                <a:solidFill>
                  <a:srgbClr val="004992"/>
                </a:solidFill>
                <a:latin typeface="Calibri Light"/>
              </a:rPr>
              <a:t>exam?</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Come up with your own examples!</a:t>
            </a:r>
            <a:endParaRPr lang="de-DE" altLang="de-DE" sz="3600">
              <a:latin typeface="Calibri Light"/>
            </a:endParaRPr>
          </a:p>
        </p:txBody>
      </p:sp>
      <p:sp>
        <p:nvSpPr>
          <p:cNvPr id="67587" name="Rectangle 3"/>
          <p:cNvSpPr>
            <a:spLocks noGrp="1" noChangeArrowheads="1"/>
          </p:cNvSpPr>
          <p:nvPr>
            <p:ph idx="1"/>
          </p:nvPr>
        </p:nvSpPr>
        <p:spPr>
          <a:noFill/>
        </p:spPr>
        <p:txBody>
          <a:bodyPr>
            <a:noAutofit/>
          </a:bodyPr>
          <a:lstStyle/>
          <a:p>
            <a:pPr marL="184150" indent="-184150" eaLnBrk="1" hangingPunct="1">
              <a:buFontTx/>
              <a:buNone/>
            </a:pPr>
            <a:r>
              <a:rPr lang="de-DE" altLang="de-DE" sz="2400" dirty="0">
                <a:solidFill>
                  <a:srgbClr val="333333"/>
                </a:solidFill>
                <a:latin typeface="Calibri Light"/>
              </a:rPr>
              <a:t> </a:t>
            </a:r>
            <a:r>
              <a:rPr lang="en-US" altLang="de-DE" sz="2400" dirty="0">
                <a:solidFill>
                  <a:srgbClr val="333333"/>
                </a:solidFill>
                <a:latin typeface="Calibri Light"/>
              </a:rPr>
              <a:t>What might have led to the situation?</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69634" name="Rectangle 2"/>
          <p:cNvSpPr>
            <a:spLocks noGrp="1" noChangeArrowheads="1"/>
          </p:cNvSpPr>
          <p:nvPr>
            <p:ph idx="1"/>
          </p:nvPr>
        </p:nvSpPr>
        <p:spPr/>
        <p:txBody>
          <a:bodyPr>
            <a:noAutofit/>
          </a:bodyPr>
          <a:lstStyle/>
          <a:p>
            <a:pPr eaLnBrk="1" hangingPunct="1">
              <a:buFontTx/>
              <a:buNone/>
            </a:pPr>
            <a:r>
              <a:rPr lang="de-DE" altLang="de-DE" sz="2400" b="1" dirty="0">
                <a:solidFill>
                  <a:srgbClr val="004992"/>
                </a:solidFill>
                <a:latin typeface="Calibri Light"/>
              </a:rPr>
              <a:t>Reasons ...</a:t>
            </a:r>
          </a:p>
          <a:p>
            <a:pPr eaLnBrk="1" hangingPunct="1">
              <a:buFontTx/>
              <a:buNone/>
            </a:pPr>
            <a:r>
              <a:rPr lang="de-DE" altLang="de-DE" sz="2400" dirty="0">
                <a:solidFill>
                  <a:srgbClr val="333333"/>
                </a:solidFill>
                <a:latin typeface="Calibri Light"/>
              </a:rPr>
              <a:t>... </a:t>
            </a:r>
            <a:r>
              <a:rPr lang="de-DE" altLang="de-DE" sz="2400" dirty="0" err="1">
                <a:solidFill>
                  <a:srgbClr val="333333"/>
                </a:solidFill>
                <a:latin typeface="Calibri Light"/>
              </a:rPr>
              <a:t>yourself</a:t>
            </a:r>
            <a:endParaRPr lang="de-DE" altLang="de-DE" sz="2400" dirty="0">
              <a:solidFill>
                <a:srgbClr val="333333"/>
              </a:solidFill>
              <a:latin typeface="Calibri Light"/>
            </a:endParaRPr>
          </a:p>
          <a:p>
            <a:pPr eaLnBrk="1" hangingPunct="1">
              <a:buFontTx/>
              <a:buNone/>
            </a:pPr>
            <a:r>
              <a:rPr lang="de-DE" altLang="de-DE" sz="2400" dirty="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buFontTx/>
              <a:buNone/>
            </a:pPr>
            <a:r>
              <a:rPr lang="de-DE" altLang="de-DE" sz="2400" dirty="0">
                <a:solidFill>
                  <a:srgbClr val="333333"/>
                </a:solidFill>
                <a:latin typeface="Calibri Light"/>
              </a:rPr>
              <a:t>... situation/circumstances</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spcBef>
                <a:spcPts val="0"/>
              </a:spcBef>
            </a:pPr>
            <a:r>
              <a:rPr lang="en-US" altLang="de-DE" sz="2000" b="1" dirty="0">
                <a:solidFill>
                  <a:srgbClr val="004992"/>
                </a:solidFill>
                <a:latin typeface="Calibri Light"/>
                <a:cs typeface="Times New Roman" panose="02020603050405020304" pitchFamily="18" charset="0"/>
              </a:rPr>
              <a:t>Reasons ...</a:t>
            </a:r>
          </a:p>
          <a:p>
            <a:pPr lvl="0" defTabSz="914400" eaLnBrk="0" hangingPunct="0">
              <a:lnSpc>
                <a:spcPct val="100000"/>
              </a:lnSpc>
              <a:spcBef>
                <a:spcPts val="1200"/>
              </a:spcBef>
            </a:pPr>
            <a:r>
              <a:rPr lang="en-US" altLang="de-DE" sz="2000" b="1" dirty="0">
                <a:solidFill>
                  <a:srgbClr val="004992"/>
                </a:solidFill>
                <a:latin typeface="Calibri Light"/>
                <a:cs typeface="Times New Roman" panose="02020603050405020304" pitchFamily="18" charset="0"/>
              </a:rPr>
              <a:t>... yourself:</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a:t>
            </a:r>
            <a:r>
              <a:rPr lang="de-DE" altLang="de-DE" sz="2000" dirty="0" err="1">
                <a:solidFill>
                  <a:srgbClr val="333333"/>
                </a:solidFill>
                <a:latin typeface="Calibri Light"/>
                <a:cs typeface="Times New Roman" panose="02020603050405020304" pitchFamily="18" charset="0"/>
              </a:rPr>
              <a:t>Unfortunately</a:t>
            </a:r>
            <a:r>
              <a:rPr lang="de-DE" altLang="de-DE" sz="2000" dirty="0">
                <a:solidFill>
                  <a:srgbClr val="333333"/>
                </a:solidFill>
                <a:latin typeface="Calibri Light"/>
                <a:cs typeface="Times New Roman" panose="02020603050405020304" pitchFamily="18" charset="0"/>
              </a:rPr>
              <a:t>, </a:t>
            </a:r>
            <a:r>
              <a:rPr lang="en-US" altLang="de-DE" sz="2000" dirty="0">
                <a:solidFill>
                  <a:srgbClr val="333333"/>
                </a:solidFill>
                <a:latin typeface="Calibri Light"/>
                <a:cs typeface="Times New Roman" panose="02020603050405020304" pitchFamily="18" charset="0"/>
              </a:rPr>
              <a:t>I constantly </a:t>
            </a:r>
            <a:r>
              <a:rPr lang="de-DE" altLang="de-DE" sz="2000" dirty="0">
                <a:solidFill>
                  <a:srgbClr val="333333"/>
                </a:solidFill>
                <a:latin typeface="Calibri Light"/>
                <a:cs typeface="Times New Roman" panose="02020603050405020304" pitchFamily="18" charset="0"/>
              </a:rPr>
              <a:t>blame myself</a:t>
            </a:r>
            <a:r>
              <a:rPr lang="en-US" altLang="de-DE" sz="2000" dirty="0">
                <a:solidFill>
                  <a:srgbClr val="333333"/>
                </a:solidFill>
                <a:latin typeface="Calibri Light"/>
                <a:cs typeface="Times New Roman" panose="02020603050405020304" pitchFamily="18" charset="0"/>
              </a:rPr>
              <a:t>. This seems to be some kind of hidden self-hate.”</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“I am going insane.”</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“It seems </a:t>
            </a:r>
            <a:r>
              <a:rPr lang="en-US" altLang="de-DE" sz="2000" i="1" dirty="0">
                <a:solidFill>
                  <a:srgbClr val="333333"/>
                </a:solidFill>
                <a:latin typeface="Calibri Light"/>
                <a:cs typeface="Times New Roman" panose="02020603050405020304" pitchFamily="18" charset="0"/>
              </a:rPr>
              <a:t>as if</a:t>
            </a:r>
            <a:r>
              <a:rPr lang="en-US" altLang="de-DE" sz="2000" dirty="0">
                <a:solidFill>
                  <a:srgbClr val="333333"/>
                </a:solidFill>
                <a:latin typeface="Calibri Light"/>
                <a:cs typeface="Times New Roman" panose="02020603050405020304" pitchFamily="18" charset="0"/>
              </a:rPr>
              <a:t> someone else is thinking. But I do know that these are my own thoughts.”</a:t>
            </a: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others:</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“Something got implanted into my brain.”</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“I don‘t know how </a:t>
            </a:r>
            <a:r>
              <a:rPr lang="de-DE" altLang="de-DE" sz="2000" dirty="0">
                <a:solidFill>
                  <a:srgbClr val="333333"/>
                </a:solidFill>
                <a:latin typeface="Calibri Light"/>
                <a:cs typeface="Times New Roman" panose="02020603050405020304" pitchFamily="18" charset="0"/>
              </a:rPr>
              <a:t>this could </a:t>
            </a:r>
            <a:r>
              <a:rPr lang="en-US" altLang="de-DE" sz="2000" dirty="0">
                <a:solidFill>
                  <a:srgbClr val="333333"/>
                </a:solidFill>
                <a:latin typeface="Calibri Light"/>
                <a:cs typeface="Times New Roman" panose="02020603050405020304" pitchFamily="18" charset="0"/>
              </a:rPr>
              <a:t>happen, but someone took control of my thoughts.”</a:t>
            </a: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situation/circumstances:</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“I am feeling stressed these days. That is why I experience everything more intensely, including my thoughts.”</a:t>
            </a:r>
          </a:p>
          <a:p>
            <a:pPr marL="285750" lvl="0" indent="-285750" defTabSz="914400" eaLnBrk="0" hangingPunct="0">
              <a:spcBef>
                <a:spcPts val="0"/>
              </a:spcBef>
              <a:buClr>
                <a:srgbClr val="333333"/>
              </a:buClr>
              <a:buFont typeface="WingDings"/>
              <a:buChar char=""/>
            </a:pPr>
            <a:r>
              <a:rPr lang="en-US" altLang="de-DE" sz="2000" dirty="0">
                <a:solidFill>
                  <a:srgbClr val="333333"/>
                </a:solidFill>
                <a:latin typeface="Calibri Light"/>
                <a:cs typeface="Times New Roman" panose="02020603050405020304" pitchFamily="18" charset="0"/>
              </a:rPr>
              <a:t>“My ears are ringing from listening to loud music.”</a:t>
            </a:r>
            <a:endParaRPr lang="en-US" sz="20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7"/>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35842" name="Rectangle 2"/>
          <p:cNvSpPr>
            <a:spLocks noGrp="1" noChangeArrowheads="1"/>
          </p:cNvSpPr>
          <p:nvPr>
            <p:ph idx="1"/>
          </p:nvPr>
        </p:nvSpPr>
        <p:spPr/>
        <p:txBody>
          <a:bodyPr>
            <a:noAutofit/>
          </a:bodyPr>
          <a:lstStyle/>
          <a:p>
            <a:pPr eaLnBrk="1" hangingPunct="1">
              <a:defRPr/>
            </a:pPr>
            <a:r>
              <a:rPr lang="de-DE" sz="2400" b="1" dirty="0">
                <a:solidFill>
                  <a:srgbClr val="004992"/>
                </a:solidFill>
                <a:latin typeface="Calibri Light"/>
              </a:rPr>
              <a:t>Psychosis: the inner voice is attributed to other persons/powers:</a:t>
            </a:r>
          </a:p>
          <a:p>
            <a:pPr marL="342900" indent="-342900" eaLnBrk="1" hangingPunct="1">
              <a:buClr>
                <a:srgbClr val="333333"/>
              </a:buClr>
              <a:buFont typeface="WingDings"/>
              <a:buChar char=""/>
              <a:defRPr/>
            </a:pPr>
            <a:r>
              <a:rPr lang="en-US" sz="2400">
                <a:solidFill>
                  <a:srgbClr val="333333"/>
                </a:solidFill>
                <a:latin typeface="Calibri Light"/>
              </a:rPr>
              <a:t>“</a:t>
            </a:r>
            <a:r>
              <a:rPr lang="de-DE" sz="2400">
                <a:solidFill>
                  <a:srgbClr val="333333"/>
                </a:solidFill>
                <a:latin typeface="Calibri Light"/>
              </a:rPr>
              <a:t>Something </a:t>
            </a:r>
            <a:r>
              <a:rPr lang="de-DE" sz="2400" dirty="0" err="1">
                <a:solidFill>
                  <a:srgbClr val="333333"/>
                </a:solidFill>
                <a:latin typeface="Calibri Light"/>
              </a:rPr>
              <a:t>got</a:t>
            </a:r>
            <a:r>
              <a:rPr lang="de-DE" sz="2400" dirty="0">
                <a:solidFill>
                  <a:srgbClr val="333333"/>
                </a:solidFill>
                <a:latin typeface="Calibri Light"/>
              </a:rPr>
              <a:t> </a:t>
            </a:r>
            <a:r>
              <a:rPr lang="de-DE" sz="2400" dirty="0" err="1">
                <a:solidFill>
                  <a:srgbClr val="333333"/>
                </a:solidFill>
                <a:latin typeface="Calibri Light"/>
              </a:rPr>
              <a:t>implanted</a:t>
            </a:r>
            <a:r>
              <a:rPr lang="de-DE" sz="2400" dirty="0">
                <a:solidFill>
                  <a:srgbClr val="333333"/>
                </a:solidFill>
                <a:latin typeface="Calibri Light"/>
              </a:rPr>
              <a:t> </a:t>
            </a:r>
            <a:r>
              <a:rPr lang="de-DE" sz="2400" dirty="0" err="1">
                <a:solidFill>
                  <a:srgbClr val="333333"/>
                </a:solidFill>
                <a:latin typeface="Calibri Light"/>
              </a:rPr>
              <a:t>into</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err="1">
                <a:solidFill>
                  <a:srgbClr val="333333"/>
                </a:solidFill>
                <a:latin typeface="Calibri Light"/>
              </a:rPr>
              <a:t>brain</a:t>
            </a:r>
            <a:r>
              <a:rPr lang="de-DE" sz="2400">
                <a:solidFill>
                  <a:srgbClr val="333333"/>
                </a:solidFill>
                <a:latin typeface="Calibri Light"/>
              </a:rPr>
              <a:t>.</a:t>
            </a:r>
            <a:r>
              <a:rPr lang="en-US" sz="2400">
                <a:solidFill>
                  <a:srgbClr val="333333"/>
                </a:solidFill>
                <a:latin typeface="Calibri Light"/>
              </a:rPr>
              <a:t>”</a:t>
            </a:r>
            <a:endParaRPr lang="de-DE" sz="2400" dirty="0">
              <a:solidFill>
                <a:srgbClr val="333333"/>
              </a:solidFill>
              <a:latin typeface="Calibri Light"/>
            </a:endParaRPr>
          </a:p>
          <a:p>
            <a:pPr marL="342900" indent="-342900" eaLnBrk="1" hangingPunct="1">
              <a:buClr>
                <a:srgbClr val="333333"/>
              </a:buClr>
              <a:buFont typeface="WingDings"/>
              <a:buChar char=""/>
              <a:defRPr/>
            </a:pPr>
            <a:r>
              <a:rPr lang="en-US" sz="2400">
                <a:solidFill>
                  <a:srgbClr val="333333"/>
                </a:solidFill>
                <a:latin typeface="Calibri Light"/>
              </a:rPr>
              <a:t>“</a:t>
            </a:r>
            <a:r>
              <a:rPr lang="de-DE" sz="2400">
                <a:solidFill>
                  <a:srgbClr val="333333"/>
                </a:solidFill>
                <a:latin typeface="Calibri Light"/>
              </a:rPr>
              <a:t>I </a:t>
            </a:r>
            <a:r>
              <a:rPr lang="de-DE" sz="2400" dirty="0">
                <a:solidFill>
                  <a:srgbClr val="333333"/>
                </a:solidFill>
                <a:latin typeface="Calibri Light"/>
              </a:rPr>
              <a:t>don‘t know how this could happen, but someone took control of my </a:t>
            </a:r>
            <a:r>
              <a:rPr lang="de-DE" sz="2400">
                <a:solidFill>
                  <a:srgbClr val="333333"/>
                </a:solidFill>
                <a:latin typeface="Calibri Light"/>
              </a:rPr>
              <a:t>thoughts.</a:t>
            </a:r>
            <a:r>
              <a:rPr lang="en-US" sz="2400">
                <a:solidFill>
                  <a:srgbClr val="333333"/>
                </a:solidFill>
                <a:latin typeface="Calibri Light"/>
              </a:rPr>
              <a:t>”</a:t>
            </a:r>
            <a:endParaRPr 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397899069"/>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Are there perhaps other explanations for the assumptions expressed on the left side?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103853168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419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199208330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940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8" name="Table 7"/>
          <p:cNvGraphicFramePr>
            <a:graphicFrameLocks noGrp="1"/>
          </p:cNvGraphicFramePr>
          <p:nvPr>
            <p:extLst>
              <p:ext uri="{D42A27DB-BD31-4B8C-83A1-F6EECF244321}">
                <p14:modId xmlns:p14="http://schemas.microsoft.com/office/powerpoint/2010/main" val="206528438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“I would never have such evil thoughts. I could never do any harm to anyone. But still, I constantly have these aggressive thoughts.”</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We often have thoughts that are opposite to our usual way of thinking. Thoughts do not equal action! 20% of the general population have passing thoughts about committing suicide, but they don’t act on them. Even when it comes to people we love, we sometimes feel aggression (e.g. a mother and her crying child)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983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altLang="de-DE" sz="3600">
                <a:solidFill>
                  <a:srgbClr val="004992"/>
                </a:solidFill>
                <a:latin typeface="Calibri Light"/>
              </a:rPr>
              <a:t>Hearing voices</a:t>
            </a:r>
            <a:br>
              <a:rPr lang="en-US" altLang="de-DE" sz="3600">
                <a:solidFill>
                  <a:srgbClr val="004992"/>
                </a:solidFill>
                <a:latin typeface="Calibri Light"/>
              </a:rPr>
            </a:br>
            <a:r>
              <a:rPr lang="en-US" altLang="de-DE">
                <a:solidFill>
                  <a:srgbClr val="004992"/>
                </a:solidFill>
                <a:latin typeface="Calibri Light"/>
              </a:rPr>
              <a:t>Own thoughts or remote-controlled?</a:t>
            </a:r>
            <a:br>
              <a:rPr lang="en-US" altLang="de-DE" sz="3600">
                <a:solidFill>
                  <a:srgbClr val="004992"/>
                </a:solidFill>
                <a:latin typeface="Calibri Light"/>
              </a:rPr>
            </a:br>
            <a:r>
              <a:rPr lang="en-US" altLang="de-DE">
                <a:solidFill>
                  <a:srgbClr val="004992"/>
                </a:solidFill>
                <a:latin typeface="Calibri Light"/>
              </a:rPr>
              <a:t>Pros and cons</a:t>
            </a:r>
            <a:endParaRPr lang="en-US" altLang="de-DE" dirty="0">
              <a:solidFill>
                <a:srgbClr val="004992"/>
              </a:solidFill>
              <a:latin typeface="Calibri Light"/>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en-US" sz="2400" dirty="0">
                <a:solidFill>
                  <a:srgbClr val="004992"/>
                </a:solidFill>
                <a:latin typeface="Calibri Light"/>
                <a:cs typeface="Times New Roman" panose="02020603050405020304" pitchFamily="18" charset="0"/>
              </a:rPr>
              <a:t>The explanation that strange thoughts are somehow being controlled remotely </a:t>
            </a:r>
            <a:r>
              <a:rPr lang="de-DE" sz="2400" dirty="0">
                <a:solidFill>
                  <a:srgbClr val="004992"/>
                </a:solidFill>
                <a:latin typeface="Calibri Light"/>
                <a:cs typeface="Times New Roman" panose="02020603050405020304" pitchFamily="18" charset="0"/>
              </a:rPr>
              <a:t>raises a lot more questions than it answers, e.g.:</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Is it technically feasible?</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When and where did the implantation take place?</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Who would be interested in harming you? Who would have the time and money to do so?</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There are easier ways of harming someone. Why would such a complex (perhaps impossible) method be chosen?</a:t>
            </a:r>
            <a:endParaRPr lang="en-US" sz="2400" dirty="0">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 friend invites you for dinner.</a:t>
            </a:r>
            <a:endParaRPr lang="de-DE" altLang="de-DE" sz="3600" dirty="0">
              <a:latin typeface="Calibri Light"/>
            </a:endParaRPr>
          </a:p>
        </p:txBody>
      </p:sp>
      <p:sp>
        <p:nvSpPr>
          <p:cNvPr id="86019" name="Rectangle 3"/>
          <p:cNvSpPr>
            <a:spLocks noGrp="1" noChangeArrowheads="1"/>
          </p:cNvSpPr>
          <p:nvPr>
            <p:ph idx="1"/>
          </p:nvPr>
        </p:nvSpPr>
        <p:spPr>
          <a:noFill/>
        </p:spPr>
        <p:txBody>
          <a:bodyPr>
            <a:noAutofit/>
          </a:bodyPr>
          <a:lstStyle/>
          <a:p>
            <a:pPr eaLnBrk="1" hangingPunct="1"/>
            <a:r>
              <a:rPr lang="de-DE" altLang="de-DE" sz="2400" dirty="0" err="1">
                <a:solidFill>
                  <a:srgbClr val="004992"/>
                </a:solidFill>
                <a:latin typeface="Calibri Light"/>
              </a:rPr>
              <a:t>Why</a:t>
            </a:r>
            <a:r>
              <a:rPr lang="de-DE" altLang="de-DE" sz="2400" dirty="0">
                <a:solidFill>
                  <a:srgbClr val="004992"/>
                </a:solidFill>
                <a:latin typeface="Calibri Light"/>
              </a:rPr>
              <a:t> </a:t>
            </a:r>
            <a:r>
              <a:rPr lang="de-DE" altLang="de-DE" sz="2400" dirty="0" err="1">
                <a:solidFill>
                  <a:srgbClr val="004992"/>
                </a:solidFill>
                <a:latin typeface="Calibri Light"/>
              </a:rPr>
              <a:t>did</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de-DE" altLang="de-DE" sz="2400" dirty="0">
                <a:solidFill>
                  <a:srgbClr val="004992"/>
                </a:solidFill>
                <a:latin typeface="Calibri Light"/>
              </a:rPr>
              <a:t> </a:t>
            </a:r>
            <a:r>
              <a:rPr lang="de-DE" altLang="de-DE" sz="2400" dirty="0" err="1">
                <a:solidFill>
                  <a:srgbClr val="004992"/>
                </a:solidFill>
                <a:latin typeface="Calibri Light"/>
              </a:rPr>
              <a:t>friend</a:t>
            </a:r>
            <a:r>
              <a:rPr lang="de-DE" altLang="de-DE" sz="2400" dirty="0">
                <a:solidFill>
                  <a:srgbClr val="004992"/>
                </a:solidFill>
                <a:latin typeface="Calibri Light"/>
              </a:rPr>
              <a:t> </a:t>
            </a:r>
            <a:r>
              <a:rPr lang="de-DE" altLang="de-DE" sz="2400" dirty="0" err="1">
                <a:solidFill>
                  <a:srgbClr val="004992"/>
                </a:solidFill>
                <a:latin typeface="Calibri Light"/>
              </a:rPr>
              <a:t>invite</a:t>
            </a:r>
            <a:r>
              <a:rPr lang="de-DE" altLang="de-DE" sz="2400" dirty="0">
                <a:solidFill>
                  <a:srgbClr val="004992"/>
                </a:solidFill>
                <a:latin typeface="Calibri Light"/>
              </a:rPr>
              <a:t> </a:t>
            </a:r>
            <a:r>
              <a:rPr lang="de-DE" altLang="de-DE" sz="2400" dirty="0" err="1">
                <a:solidFill>
                  <a:srgbClr val="004992"/>
                </a:solidFill>
                <a:latin typeface="Calibri Light"/>
              </a:rPr>
              <a:t>you</a:t>
            </a:r>
            <a:r>
              <a:rPr lang="de-DE" altLang="de-DE" sz="2400" dirty="0">
                <a:solidFill>
                  <a:srgbClr val="004992"/>
                </a:solidFill>
                <a:latin typeface="Calibri Light"/>
              </a:rPr>
              <a:t> </a:t>
            </a:r>
            <a:r>
              <a:rPr lang="de-DE" altLang="de-DE" sz="2400" dirty="0" err="1">
                <a:solidFill>
                  <a:srgbClr val="004992"/>
                </a:solidFill>
                <a:latin typeface="Calibri Light"/>
              </a:rPr>
              <a:t>for</a:t>
            </a:r>
            <a:r>
              <a:rPr lang="de-DE" altLang="de-DE" sz="2400" dirty="0">
                <a:solidFill>
                  <a:srgbClr val="004992"/>
                </a:solidFill>
                <a:latin typeface="Calibri Light"/>
              </a:rPr>
              <a:t> </a:t>
            </a:r>
            <a:r>
              <a:rPr lang="de-DE" altLang="de-DE" sz="2400" err="1">
                <a:solidFill>
                  <a:srgbClr val="004992"/>
                </a:solidFill>
                <a:latin typeface="Calibri Light"/>
              </a:rPr>
              <a:t>dinner</a:t>
            </a:r>
            <a:r>
              <a:rPr lang="de-DE" altLang="de-DE" sz="2400">
                <a:solidFill>
                  <a:srgbClr val="004992"/>
                </a:solidFill>
                <a:latin typeface="Calibri Light"/>
              </a:rPr>
              <a: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policeman stops your car.</a:t>
            </a:r>
            <a:endParaRPr lang="de-DE" altLang="de-DE" sz="3600">
              <a:latin typeface="Calibri Light"/>
            </a:endParaRPr>
          </a:p>
        </p:txBody>
      </p:sp>
      <p:sp>
        <p:nvSpPr>
          <p:cNvPr id="88067"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caused the policeman to stop your </a:t>
            </a:r>
            <a:r>
              <a:rPr lang="de-DE" altLang="de-DE" sz="2400">
                <a:solidFill>
                  <a:srgbClr val="004992"/>
                </a:solidFill>
                <a:latin typeface="Calibri Light"/>
              </a:rPr>
              <a:t>car?</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 win in a game.</a:t>
            </a:r>
            <a:endParaRPr lang="de-DE" altLang="de-DE" sz="3600">
              <a:latin typeface="Calibri Light"/>
            </a:endParaRPr>
          </a:p>
        </p:txBody>
      </p:sp>
      <p:sp>
        <p:nvSpPr>
          <p:cNvPr id="90115"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Why did you </a:t>
            </a:r>
            <a:r>
              <a:rPr lang="de-DE" altLang="de-DE" sz="2400">
                <a:solidFill>
                  <a:srgbClr val="004992"/>
                </a:solidFill>
                <a:latin typeface="Calibri Light"/>
              </a:rPr>
              <a:t>win?</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pic>
        <p:nvPicPr>
          <p:cNvPr id="10" name="Picture 9"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When approaching your car, you notice a scratch in the paint.</a:t>
            </a:r>
            <a:endParaRPr lang="de-DE" altLang="de-DE" sz="3600">
              <a:latin typeface="Calibri Light"/>
            </a:endParaRPr>
          </a:p>
        </p:txBody>
      </p:sp>
      <p:sp>
        <p:nvSpPr>
          <p:cNvPr id="92163"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could have caused the </a:t>
            </a:r>
            <a:r>
              <a:rPr lang="de-DE" altLang="de-DE" sz="2400">
                <a:solidFill>
                  <a:srgbClr val="004992"/>
                </a:solidFill>
                <a:latin typeface="Calibri Light"/>
              </a:rPr>
              <a:t>scratch?</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doctor discovers that you have high blood pressure.</a:t>
            </a:r>
            <a:endParaRPr lang="de-DE" altLang="de-DE" sz="3600" dirty="0">
              <a:latin typeface="Calibri Light"/>
            </a:endParaRPr>
          </a:p>
        </p:txBody>
      </p:sp>
      <p:sp>
        <p:nvSpPr>
          <p:cNvPr id="94214"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Why do you have high blood </a:t>
            </a:r>
            <a:r>
              <a:rPr lang="de-DE" altLang="de-DE" sz="2400">
                <a:solidFill>
                  <a:srgbClr val="004992"/>
                </a:solidFill>
                <a:latin typeface="Calibri Light"/>
              </a:rPr>
              <a:t>pressure?</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A friend refused to help you with your work.</a:t>
            </a:r>
            <a:endParaRPr lang="de-DE" altLang="de-DE" sz="3600" dirty="0">
              <a:latin typeface="Calibri Light"/>
            </a:endParaRPr>
          </a:p>
        </p:txBody>
      </p:sp>
      <p:sp>
        <p:nvSpPr>
          <p:cNvPr id="96259"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caused your friend not to help </a:t>
            </a:r>
            <a:r>
              <a:rPr lang="de-DE" altLang="de-DE" sz="2400">
                <a:solidFill>
                  <a:srgbClr val="004992"/>
                </a:solidFill>
                <a:latin typeface="Calibri Light"/>
              </a:rPr>
              <a:t>you?</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has surprised you with a gift.</a:t>
            </a:r>
            <a:endParaRPr lang="de-DE" altLang="de-DE" sz="3600">
              <a:latin typeface="Calibri Light"/>
            </a:endParaRPr>
          </a:p>
        </p:txBody>
      </p:sp>
      <p:sp>
        <p:nvSpPr>
          <p:cNvPr id="98307"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caused your friend to give you a </a:t>
            </a:r>
            <a:r>
              <a:rPr lang="de-DE" altLang="de-DE" sz="2400">
                <a:solidFill>
                  <a:srgbClr val="004992"/>
                </a:solidFill>
                <a:latin typeface="Calibri Light"/>
              </a:rPr>
              <a:t>gift?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says you are stupid.</a:t>
            </a:r>
            <a:endParaRPr lang="de-DE" altLang="de-DE" sz="3600">
              <a:latin typeface="Calibri Light"/>
            </a:endParaRPr>
          </a:p>
        </p:txBody>
      </p:sp>
      <p:sp>
        <p:nvSpPr>
          <p:cNvPr id="100355"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caused your friend to say 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Your neighbour's baby starts crying when you pick it up.</a:t>
            </a:r>
            <a:endParaRPr lang="de-DE" altLang="de-DE" sz="3600">
              <a:latin typeface="Calibri Light"/>
            </a:endParaRPr>
          </a:p>
        </p:txBody>
      </p:sp>
      <p:sp>
        <p:nvSpPr>
          <p:cNvPr id="102403"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Why is the baby </a:t>
            </a:r>
            <a:r>
              <a:rPr lang="de-DE" altLang="de-DE" sz="2400">
                <a:solidFill>
                  <a:srgbClr val="004992"/>
                </a:solidFill>
                <a:latin typeface="Calibri Light"/>
              </a:rPr>
              <a:t>crying?</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says that he does not respect you.</a:t>
            </a:r>
            <a:endParaRPr lang="de-DE" altLang="de-DE" sz="3600">
              <a:latin typeface="Calibri Light"/>
            </a:endParaRPr>
          </a:p>
        </p:txBody>
      </p:sp>
      <p:sp>
        <p:nvSpPr>
          <p:cNvPr id="104451" name="Rectangle 3"/>
          <p:cNvSpPr>
            <a:spLocks noGrp="1" noChangeArrowheads="1"/>
          </p:cNvSpPr>
          <p:nvPr>
            <p:ph idx="1"/>
          </p:nvPr>
        </p:nvSpPr>
        <p:spPr>
          <a:noFill/>
        </p:spPr>
        <p:txBody>
          <a:bodyPr>
            <a:noAutofit/>
          </a:bodyPr>
          <a:lstStyle/>
          <a:p>
            <a:pPr eaLnBrk="1" hangingPunct="1"/>
            <a:r>
              <a:rPr lang="de-DE" altLang="de-DE" sz="2400" dirty="0">
                <a:solidFill>
                  <a:srgbClr val="004992"/>
                </a:solidFill>
                <a:latin typeface="Calibri Light"/>
              </a:rPr>
              <a:t>What caused your friend to say </a:t>
            </a:r>
            <a:r>
              <a:rPr lang="de-DE" altLang="de-DE" sz="2400">
                <a:solidFill>
                  <a:srgbClr val="004992"/>
                </a:solidFill>
                <a:latin typeface="Calibri Light"/>
              </a:rPr>
              <a:t>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Yourself? </a:t>
            </a:r>
          </a:p>
          <a:p>
            <a:pPr eaLnBrk="1" hangingPunct="1">
              <a:lnSpc>
                <a:spcPct val="105000"/>
              </a:lnSpc>
              <a:spcBef>
                <a:spcPts val="1999"/>
              </a:spcBef>
              <a:spcAft>
                <a:spcPts val="0"/>
              </a:spcAft>
              <a:buClrTx/>
              <a:buNone/>
            </a:pPr>
            <a:r>
              <a:rPr lang="en-US" altLang="de-DE" sz="2400">
                <a:solidFill>
                  <a:srgbClr val="004992"/>
                </a:solidFill>
                <a:latin typeface="Calibri Light"/>
              </a:rPr>
              <a:t>Another person or other people?</a:t>
            </a:r>
          </a:p>
          <a:p>
            <a:pPr eaLnBrk="1" hangingPunct="1">
              <a:lnSpc>
                <a:spcPct val="105000"/>
              </a:lnSpc>
              <a:spcBef>
                <a:spcPts val="1999"/>
              </a:spcBef>
              <a:spcAft>
                <a:spcPts val="0"/>
              </a:spcAft>
              <a:buClrTx/>
              <a:buNone/>
            </a:pPr>
            <a:r>
              <a:rPr lang="en-US" altLang="de-DE" sz="2400">
                <a:solidFill>
                  <a:srgbClr val="004992"/>
                </a:solidFill>
                <a:latin typeface="Calibri Light"/>
              </a:rPr>
              <a:t>Circumstances or chance?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endParaRPr lang="en-US" altLang="de-DE" sz="2400" dirty="0">
              <a:solidFill>
                <a:srgbClr val="004992"/>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3278628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endParaRPr lang="en-US" altLang="de-DE" sz="2400" dirty="0">
              <a:solidFill>
                <a:srgbClr val="004992"/>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Usually, many factors contribute to an event.</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9564601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a:solidFill>
                  <a:srgbClr val="333333"/>
                </a:solidFill>
                <a:latin typeface="Calibri Light"/>
                <a:cs typeface="Times New Roman" panose="02020603050405020304" pitchFamily="18" charset="0"/>
              </a:rPr>
              <a:t>Many people with psychosis tend to explain </a:t>
            </a:r>
            <a:r>
              <a:rPr lang="en-AU" altLang="de-DE" sz="2400" i="1">
                <a:solidFill>
                  <a:srgbClr val="333333"/>
                </a:solidFill>
                <a:latin typeface="Calibri Light"/>
                <a:cs typeface="Times New Roman" panose="02020603050405020304" pitchFamily="18" charset="0"/>
              </a:rPr>
              <a:t>complex</a:t>
            </a:r>
            <a:r>
              <a:rPr lang="en-AU" altLang="de-DE" sz="2400">
                <a:solidFill>
                  <a:srgbClr val="333333"/>
                </a:solidFill>
                <a:latin typeface="Calibri Light"/>
                <a:cs typeface="Times New Roman" panose="02020603050405020304" pitchFamily="18" charset="0"/>
              </a:rPr>
              <a:t> events with one single reason only. </a:t>
            </a:r>
            <a:r>
              <a:rPr lang="en-AU" altLang="de-DE" sz="2400" dirty="0">
                <a:solidFill>
                  <a:srgbClr val="333333"/>
                </a:solidFill>
                <a:latin typeface="Calibri Light"/>
                <a:cs typeface="Times New Roman" panose="02020603050405020304" pitchFamily="18" charset="0"/>
              </a:rPr>
              <a:t>Sometimes, other people alone are blamed for </a:t>
            </a:r>
            <a:r>
              <a:rPr lang="en-US" altLang="de-DE" sz="2400" dirty="0">
                <a:solidFill>
                  <a:srgbClr val="333333"/>
                </a:solidFill>
                <a:latin typeface="Calibri Light"/>
                <a:cs typeface="Times New Roman" panose="02020603050405020304" pitchFamily="18" charset="0"/>
              </a:rPr>
              <a:t>one</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s</a:t>
            </a:r>
            <a:r>
              <a:rPr lang="en-AU" altLang="de-DE" sz="2400" dirty="0">
                <a:solidFill>
                  <a:srgbClr val="333333"/>
                </a:solidFill>
                <a:latin typeface="Calibri Light"/>
                <a:cs typeface="Times New Roman" panose="02020603050405020304" pitchFamily="18" charset="0"/>
              </a:rPr>
              <a:t> failure.</a:t>
            </a:r>
          </a:p>
          <a:p>
            <a:pPr lvl="0" defTabSz="914400" fontAlgn="base"/>
            <a:r>
              <a:rPr lang="en-AU" altLang="de-DE" sz="2400" dirty="0">
                <a:solidFill>
                  <a:srgbClr val="004992"/>
                </a:solidFill>
                <a:latin typeface="Calibri Light"/>
                <a:cs typeface="Times New Roman" panose="02020603050405020304" pitchFamily="18" charset="0"/>
              </a:rPr>
              <a:t>Example I: </a:t>
            </a:r>
            <a:r>
              <a:rPr lang="en-AU" altLang="de-DE" sz="2400" dirty="0">
                <a:solidFill>
                  <a:srgbClr val="333333"/>
                </a:solidFill>
                <a:latin typeface="Calibri Light"/>
                <a:cs typeface="Times New Roman" panose="02020603050405020304" pitchFamily="18" charset="0"/>
              </a:rPr>
              <a:t>Anna falls while walking.</a:t>
            </a:r>
          </a:p>
          <a:p>
            <a:pPr lvl="0" defTabSz="914400" fontAlgn="base"/>
            <a:r>
              <a:rPr lang="en-AU" altLang="de-DE" sz="2400" dirty="0">
                <a:solidFill>
                  <a:srgbClr val="004992"/>
                </a:solidFill>
                <a:latin typeface="Calibri Light"/>
                <a:cs typeface="Times New Roman" panose="02020603050405020304" pitchFamily="18" charset="0"/>
              </a:rPr>
              <a:t>Own belief: </a:t>
            </a:r>
            <a:r>
              <a:rPr lang="en-AU" altLang="de-DE" sz="2400" dirty="0">
                <a:solidFill>
                  <a:srgbClr val="333333"/>
                </a:solidFill>
                <a:latin typeface="Calibri Light"/>
                <a:cs typeface="Times New Roman" panose="02020603050405020304" pitchFamily="18" charset="0"/>
              </a:rPr>
              <a:t>Her uncle causes this by sending pulses through electrodes in her head.</a:t>
            </a:r>
            <a:endParaRPr lang="en-AU" altLang="de-DE" sz="2400" dirty="0">
              <a:solidFill>
                <a:srgbClr val="004992"/>
              </a:solidFill>
              <a:latin typeface="Calibri Light"/>
              <a:cs typeface="Times New Roman" panose="02020603050405020304" pitchFamily="18" charset="0"/>
            </a:endParaRPr>
          </a:p>
          <a:p>
            <a:pPr lvl="0" defTabSz="914400" fontAlgn="base"/>
            <a:r>
              <a:rPr lang="en-AU" altLang="de-DE" sz="2400" dirty="0">
                <a:solidFill>
                  <a:srgbClr val="004992"/>
                </a:solidFill>
                <a:latin typeface="Calibri Light"/>
                <a:cs typeface="Times New Roman" panose="02020603050405020304" pitchFamily="18" charset="0"/>
              </a:rPr>
              <a:t>Alternative explanation: </a:t>
            </a:r>
            <a:r>
              <a:rPr lang="de-DE" altLang="de-DE" sz="2400" dirty="0">
                <a:solidFill>
                  <a:srgbClr val="333333"/>
                </a:solidFill>
                <a:latin typeface="Calibri Light"/>
                <a:cs typeface="Times New Roman" panose="02020603050405020304" pitchFamily="18" charset="0"/>
              </a:rPr>
              <a:t>She has an ear infection which affects her sense of balance. In addition, it has been raining for weeks and the streets are very slippery</a:t>
            </a:r>
            <a:r>
              <a:rPr lang="en-GB"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Sometimes, other people carry </a:t>
            </a:r>
            <a:r>
              <a:rPr lang="en-AU" altLang="de-DE" sz="2400" i="1" dirty="0">
                <a:solidFill>
                  <a:srgbClr val="333333"/>
                </a:solidFill>
                <a:latin typeface="Calibri Light"/>
                <a:cs typeface="Times New Roman" panose="02020603050405020304" pitchFamily="18" charset="0"/>
              </a:rPr>
              <a:t>partial </a:t>
            </a:r>
            <a:r>
              <a:rPr lang="en-AU" altLang="de-DE" sz="2400" dirty="0">
                <a:solidFill>
                  <a:srgbClr val="333333"/>
                </a:solidFill>
                <a:latin typeface="Calibri Light"/>
                <a:cs typeface="Times New Roman" panose="02020603050405020304" pitchFamily="18" charset="0"/>
              </a:rPr>
              <a:t>responsibility, but other important factors have to be acknowledged as well.</a:t>
            </a:r>
          </a:p>
          <a:p>
            <a:pPr lvl="0" defTabSz="914400" fontAlgn="base"/>
            <a:r>
              <a:rPr lang="en-AU" altLang="de-DE" sz="2400" dirty="0">
                <a:solidFill>
                  <a:srgbClr val="004992"/>
                </a:solidFill>
                <a:latin typeface="Calibri Light"/>
                <a:cs typeface="Times New Roman" panose="02020603050405020304" pitchFamily="18" charset="0"/>
              </a:rPr>
              <a:t>Example II: </a:t>
            </a:r>
            <a:r>
              <a:rPr lang="en-AU" altLang="de-DE" sz="2400" dirty="0">
                <a:solidFill>
                  <a:srgbClr val="333333"/>
                </a:solidFill>
                <a:latin typeface="Calibri Light"/>
                <a:cs typeface="Times New Roman" panose="02020603050405020304" pitchFamily="18" charset="0"/>
              </a:rPr>
              <a:t>Paul relapses into psychosis!</a:t>
            </a:r>
          </a:p>
          <a:p>
            <a:pPr lvl="0" defTabSz="914400" fontAlgn="base"/>
            <a:r>
              <a:rPr lang="en-AU" altLang="de-DE" sz="2400" dirty="0">
                <a:solidFill>
                  <a:srgbClr val="004992"/>
                </a:solidFill>
                <a:latin typeface="Calibri Light"/>
                <a:cs typeface="Times New Roman" panose="02020603050405020304" pitchFamily="18" charset="0"/>
              </a:rPr>
              <a:t>Own belief: </a:t>
            </a:r>
            <a:r>
              <a:rPr lang="en-AU" altLang="de-DE" sz="2400" dirty="0">
                <a:solidFill>
                  <a:srgbClr val="333333"/>
                </a:solidFill>
                <a:latin typeface="Calibri Light"/>
                <a:cs typeface="Times New Roman" panose="02020603050405020304" pitchFamily="18" charset="0"/>
              </a:rPr>
              <a:t>The relapse was caused by the intrusive thoughts of terrible childhood memories; he was often beaten as a child.</a:t>
            </a:r>
          </a:p>
          <a:p>
            <a:pPr lvl="0" defTabSz="914400" fontAlgn="base"/>
            <a:r>
              <a:rPr lang="en-AU" altLang="de-DE" sz="2400" dirty="0">
                <a:solidFill>
                  <a:srgbClr val="004992"/>
                </a:solidFill>
                <a:latin typeface="Calibri Light"/>
                <a:cs typeface="Times New Roman" panose="02020603050405020304" pitchFamily="18" charset="0"/>
              </a:rPr>
              <a:t>Additional factors: </a:t>
            </a:r>
            <a:r>
              <a:rPr lang="en-AU" altLang="de-DE" sz="2400" dirty="0">
                <a:solidFill>
                  <a:srgbClr val="333333"/>
                </a:solidFill>
                <a:latin typeface="Calibri Light"/>
                <a:cs typeface="Times New Roman" panose="02020603050405020304" pitchFamily="18" charset="0"/>
              </a:rPr>
              <a:t>This could be one possible reason, but there are other factors, too: Paul stopped taking medication and he had a fight at work which led him to fear he could lose his job.</a:t>
            </a:r>
            <a:endParaRPr lang="en-US" sz="2400" dirty="0">
              <a:latin typeface="Calibri Light"/>
            </a:endParaRPr>
          </a:p>
        </p:txBody>
      </p:sp>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06617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57</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68153414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58</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54323707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5323</Words>
  <Application>Microsoft Office PowerPoint</Application>
  <PresentationFormat>Benutzerdefiniert</PresentationFormat>
  <Paragraphs>649</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MCT 1 A – Attribution Blaming and Taking Credit</vt:lpstr>
      <vt:lpstr>Attribution: Blaming and taking credit</vt:lpstr>
      <vt:lpstr>Attribution: Blaming and taking credit</vt:lpstr>
      <vt:lpstr>Attribution: Blaming and taking credit</vt:lpstr>
      <vt:lpstr>Explanations</vt:lpstr>
      <vt:lpstr>Explanations</vt:lpstr>
      <vt:lpstr>Explanations</vt:lpstr>
      <vt:lpstr>Blaming and Taking Credit</vt:lpstr>
      <vt:lpstr>You‘re discharged from hospital without feeling any better.</vt:lpstr>
      <vt:lpstr>You‘re discharged from hospital without feeling any better.</vt:lpstr>
      <vt:lpstr>You‘re discharged from hospital without feeling any better.</vt:lpstr>
      <vt:lpstr>You‘re discharged from hospital without feeling any better.</vt:lpstr>
      <vt:lpstr>You‘re discharged from hospital without feeling any better.</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Why are we doing this?</vt:lpstr>
      <vt:lpstr>Why are we doing this?</vt:lpstr>
      <vt:lpstr>How one-sided attributions promote misinterpretations during psychosis – examples</vt:lpstr>
      <vt:lpstr>Attributional Style Goal of today’s session:</vt:lpstr>
      <vt:lpstr>The stall holder refunds the entire purchase price.</vt:lpstr>
      <vt:lpstr>When you enter a room everyone stops talking.</vt:lpstr>
      <vt:lpstr>Someone says that you don‘t look so good.</vt:lpstr>
      <vt:lpstr>You fail an exam.</vt:lpstr>
      <vt:lpstr>Come up with your own examples!</vt:lpstr>
      <vt:lpstr>An inner voice tells you that you are no good.</vt:lpstr>
      <vt:lpstr>An inner voice tells you that you are no good.</vt:lpstr>
      <vt:lpstr>An inner voice tells you that you are no good.</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A friend invites you for dinner.</vt:lpstr>
      <vt:lpstr>A policeman stops your car.</vt:lpstr>
      <vt:lpstr>You win in a game.</vt:lpstr>
      <vt:lpstr>When approaching your car, you notice a scratch in the paint.</vt:lpstr>
      <vt:lpstr>The doctor discovers that you have high blood pressure.</vt:lpstr>
      <vt:lpstr>A friend refused to help you with your work.</vt:lpstr>
      <vt:lpstr>A friend has surprised you with a gift.</vt:lpstr>
      <vt:lpstr>A friend says you are stupid.</vt:lpstr>
      <vt:lpstr>Your neighbour's baby starts crying when you pick it up.</vt:lpstr>
      <vt:lpstr>A friend says that he does not respect you.</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316</cp:revision>
  <dcterms:created xsi:type="dcterms:W3CDTF">2004-10-11T13:21:01Z</dcterms:created>
  <dcterms:modified xsi:type="dcterms:W3CDTF">2021-12-21T13:15:32Z</dcterms:modified>
</cp:coreProperties>
</file>