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2"/>
  </p:notesMasterIdLst>
  <p:handoutMasterIdLst>
    <p:handoutMasterId r:id="rId43"/>
  </p:handoutMasterIdLst>
  <p:sldIdLst>
    <p:sldId id="508" r:id="rId2"/>
    <p:sldId id="448" r:id="rId3"/>
    <p:sldId id="449" r:id="rId4"/>
    <p:sldId id="450" r:id="rId5"/>
    <p:sldId id="451" r:id="rId6"/>
    <p:sldId id="452" r:id="rId7"/>
    <p:sldId id="453" r:id="rId8"/>
    <p:sldId id="454" r:id="rId9"/>
    <p:sldId id="492" r:id="rId10"/>
    <p:sldId id="456" r:id="rId11"/>
    <p:sldId id="457" r:id="rId12"/>
    <p:sldId id="458" r:id="rId13"/>
    <p:sldId id="459" r:id="rId14"/>
    <p:sldId id="460" r:id="rId15"/>
    <p:sldId id="461" r:id="rId16"/>
    <p:sldId id="493" r:id="rId17"/>
    <p:sldId id="470" r:id="rId18"/>
    <p:sldId id="472" r:id="rId19"/>
    <p:sldId id="494" r:id="rId20"/>
    <p:sldId id="473" r:id="rId21"/>
    <p:sldId id="476" r:id="rId22"/>
    <p:sldId id="495" r:id="rId23"/>
    <p:sldId id="496" r:id="rId24"/>
    <p:sldId id="497" r:id="rId25"/>
    <p:sldId id="498" r:id="rId26"/>
    <p:sldId id="340" r:id="rId27"/>
    <p:sldId id="500" r:id="rId28"/>
    <p:sldId id="503" r:id="rId29"/>
    <p:sldId id="504" r:id="rId30"/>
    <p:sldId id="505" r:id="rId31"/>
    <p:sldId id="490" r:id="rId32"/>
    <p:sldId id="444" r:id="rId33"/>
    <p:sldId id="445" r:id="rId34"/>
    <p:sldId id="446" r:id="rId35"/>
    <p:sldId id="479" r:id="rId36"/>
    <p:sldId id="506" r:id="rId37"/>
    <p:sldId id="507" r:id="rId38"/>
    <p:sldId id="480" r:id="rId39"/>
    <p:sldId id="491" r:id="rId40"/>
    <p:sldId id="482" r:id="rId41"/>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47" autoAdjust="0"/>
    <p:restoredTop sz="94645" autoAdjust="0"/>
  </p:normalViewPr>
  <p:slideViewPr>
    <p:cSldViewPr>
      <p:cViewPr varScale="1">
        <p:scale>
          <a:sx n="67" d="100"/>
          <a:sy n="67" d="100"/>
        </p:scale>
        <p:origin x="832" y="52"/>
      </p:cViewPr>
      <p:guideLst>
        <p:guide orient="horz" pos="3024"/>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E77D3362-B353-42EC-9374-0B87C1BBE166}" type="slidenum">
              <a:rPr lang="en-US" altLang="de-DE"/>
              <a:pPr>
                <a:defRPr/>
              </a:pPr>
              <a:t>‹Nr.›</a:t>
            </a:fld>
            <a:endParaRPr lang="en-US" altLang="de-DE"/>
          </a:p>
        </p:txBody>
      </p:sp>
    </p:spTree>
    <p:extLst>
      <p:ext uri="{BB962C8B-B14F-4D97-AF65-F5344CB8AC3E}">
        <p14:creationId xmlns:p14="http://schemas.microsoft.com/office/powerpoint/2010/main" val="1917842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6C8E541F-A371-4916-875F-38E52CBF40E7}" type="slidenum">
              <a:rPr lang="en-US" altLang="de-DE"/>
              <a:pPr>
                <a:defRPr/>
              </a:pPr>
              <a:t>‹Nr.›</a:t>
            </a:fld>
            <a:endParaRPr lang="en-US" altLang="de-DE"/>
          </a:p>
        </p:txBody>
      </p:sp>
    </p:spTree>
    <p:extLst>
      <p:ext uri="{BB962C8B-B14F-4D97-AF65-F5344CB8AC3E}">
        <p14:creationId xmlns:p14="http://schemas.microsoft.com/office/powerpoint/2010/main" val="29536373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DD4EED-13FA-43A9-A74F-C01A6B5A993D}"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5799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3E4B4C-DE3F-4967-8A83-B03DDB1E296C}"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734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86EDC6-D375-46E0-A8D4-D2D838B81156}"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703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6C2906-26C0-4615-BBBE-1151C75B2196}"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68090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260D5D-28F5-4B00-A160-B9F939CDEE9B}"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25308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4661DA-DBC8-46BE-A15F-2E49BA5ED9B3}" type="slidenum">
              <a:rPr lang="en-US" altLang="de-DE" sz="1300" smtClean="0"/>
              <a:pPr>
                <a:spcBef>
                  <a:spcPct val="0"/>
                </a:spcBef>
              </a:pPr>
              <a:t>7</a:t>
            </a:fld>
            <a:endParaRPr lang="en-US" altLang="de-DE" sz="1300"/>
          </a:p>
        </p:txBody>
      </p:sp>
      <p:sp>
        <p:nvSpPr>
          <p:cNvPr id="18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3372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0DD73A-215B-4E2E-AF6B-10B415D3F885}" type="slidenum">
              <a:rPr lang="en-US" altLang="de-DE" sz="1300" smtClean="0"/>
              <a:pPr>
                <a:spcBef>
                  <a:spcPct val="0"/>
                </a:spcBef>
              </a:pPr>
              <a:t>8</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272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0DD73A-215B-4E2E-AF6B-10B415D3F885}" type="slidenum">
              <a:rPr lang="en-US" altLang="de-DE" sz="1300" smtClean="0"/>
              <a:pPr>
                <a:spcBef>
                  <a:spcPct val="0"/>
                </a:spcBef>
              </a:pPr>
              <a:t>9</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80272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550503-296D-4458-829D-FF9E7BC9BF91}" type="slidenum">
              <a:rPr lang="en-US" altLang="de-DE" sz="1300" smtClean="0"/>
              <a:pPr>
                <a:spcBef>
                  <a:spcPct val="0"/>
                </a:spcBef>
              </a:pPr>
              <a:t>10</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9273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25AF9C-086A-45F0-8432-02362A923A73}" type="slidenum">
              <a:rPr lang="en-US" altLang="de-DE" sz="1300" smtClean="0"/>
              <a:pPr>
                <a:spcBef>
                  <a:spcPct val="0"/>
                </a:spcBef>
              </a:pPr>
              <a:t>11</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63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ECAE5A-E427-4B1F-87B6-A2B626B7A572}"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6346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11F7FE-747B-4C52-93BC-CC7CD49A5B2B}"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2356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DDE264-9652-4F01-9477-2BB4C2B79E64}" type="slidenum">
              <a:rPr lang="en-US" altLang="de-DE" sz="1300" smtClean="0"/>
              <a:pPr>
                <a:spcBef>
                  <a:spcPct val="0"/>
                </a:spcBef>
              </a:pPr>
              <a:t>14</a:t>
            </a:fld>
            <a:endParaRPr lang="en-US" altLang="de-DE" sz="1300"/>
          </a:p>
        </p:txBody>
      </p:sp>
      <p:sp>
        <p:nvSpPr>
          <p:cNvPr id="32771" name="Rectangle 2"/>
          <p:cNvSpPr>
            <a:spLocks noGrp="1" noRot="1" noChangeAspect="1" noChangeArrowheads="1" noTextEdit="1"/>
          </p:cNvSpPr>
          <p:nvPr>
            <p:ph type="sldImg"/>
          </p:nvPr>
        </p:nvSpPr>
        <p:spPr>
          <a:xfrm>
            <a:off x="138113" y="768350"/>
            <a:ext cx="6823075"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1593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315129-BC06-4FFF-A2C9-BAE34BB571FE}" type="slidenum">
              <a:rPr lang="en-US" altLang="de-DE" sz="1300" smtClean="0"/>
              <a:pPr>
                <a:spcBef>
                  <a:spcPct val="0"/>
                </a:spcBef>
              </a:pPr>
              <a:t>15</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7887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315129-BC06-4FFF-A2C9-BAE34BB571FE}" type="slidenum">
              <a:rPr lang="en-US" altLang="de-DE" sz="1300" smtClean="0"/>
              <a:pPr>
                <a:spcBef>
                  <a:spcPct val="0"/>
                </a:spcBef>
              </a:pPr>
              <a:t>16</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7887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16FB5E-1DA1-4A50-969B-F7E6CFF2A0E8}"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6877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481EE-6820-478B-A1A1-B4C98C917AD3}" type="slidenum">
              <a:rPr lang="en-US" altLang="de-DE" sz="1300" smtClean="0"/>
              <a:pPr>
                <a:spcBef>
                  <a:spcPct val="0"/>
                </a:spcBef>
              </a:pPr>
              <a:t>18</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6338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4481EE-6820-478B-A1A1-B4C98C917AD3}" type="slidenum">
              <a:rPr lang="en-US" altLang="de-DE" sz="1300" smtClean="0"/>
              <a:pPr>
                <a:spcBef>
                  <a:spcPct val="0"/>
                </a:spcBef>
              </a:pPr>
              <a:t>19</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6338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0DAA42-39AF-48CA-AD2C-C4EAACD71E96}"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9700" y="768350"/>
            <a:ext cx="6821488"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9488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394CE-9D40-48FE-8CB4-AC9CEAE82D25}" type="slidenum">
              <a:rPr lang="en-US" altLang="de-DE" sz="1300" smtClean="0"/>
              <a:pPr>
                <a:spcBef>
                  <a:spcPct val="0"/>
                </a:spcBef>
              </a:pPr>
              <a:t>21</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202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394CE-9D40-48FE-8CB4-AC9CEAE82D25}" type="slidenum">
              <a:rPr lang="en-US" altLang="de-DE" sz="1300" smtClean="0"/>
              <a:pPr>
                <a:spcBef>
                  <a:spcPct val="0"/>
                </a:spcBef>
              </a:pPr>
              <a:t>22</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202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4394CE-9D40-48FE-8CB4-AC9CEAE82D25}" type="slidenum">
              <a:rPr lang="en-US" altLang="de-DE" sz="1300" smtClean="0"/>
              <a:pPr>
                <a:spcBef>
                  <a:spcPct val="0"/>
                </a:spcBef>
              </a:pPr>
              <a:t>23</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6202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0F381-6297-4DD6-94D8-9F0DBF7DC016}"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784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D0F381-6297-4DD6-94D8-9F0DBF7DC016}"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7784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31112F-7ED5-4452-834A-71A377508690}" type="slidenum">
              <a:rPr lang="en-US" altLang="de-DE" sz="1300" smtClean="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97167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CE7CEA-45D4-41D4-B4D7-95B5FDDF2644}" type="slidenum">
              <a:rPr lang="en-US" altLang="de-DE" sz="1300" smtClean="0"/>
              <a:pPr>
                <a:spcBef>
                  <a:spcPct val="0"/>
                </a:spcBef>
              </a:pPr>
              <a:t>27</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89559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6B181E-B058-4348-85B6-4040F32533B1}" type="slidenum">
              <a:rPr lang="en-US" altLang="de-DE" sz="1300" smtClean="0"/>
              <a:pPr>
                <a:spcBef>
                  <a:spcPct val="0"/>
                </a:spcBef>
              </a:pPr>
              <a:t>28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2556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CE5AF7-2FAE-48C8-A9CB-D03ED3EC2E69}" type="slidenum">
              <a:rPr lang="en-US" altLang="de-DE" sz="1300" smtClean="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7472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7F19E0-9AAE-4BB5-962E-D43A8CF3CCA2}" type="slidenum">
              <a:rPr lang="en-US" altLang="de-DE" sz="1300" smtClean="0"/>
              <a:pPr>
                <a:spcBef>
                  <a:spcPct val="0"/>
                </a:spcBef>
              </a:pPr>
              <a:t>30</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0894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CB8ABF-104C-41DB-92CE-BE4905FD76F4}" type="slidenum">
              <a:rPr lang="en-US" altLang="de-DE" sz="1300" smtClean="0"/>
              <a:pPr>
                <a:spcBef>
                  <a:spcPct val="0"/>
                </a:spcBef>
              </a:pPr>
              <a:t>32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696291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435BB-50F3-4D79-9FCB-CFBD06FEFD11}" type="slidenum">
              <a:rPr lang="en-US" altLang="de-DE" sz="1300" smtClean="0"/>
              <a:pPr>
                <a:spcBef>
                  <a:spcPct val="0"/>
                </a:spcBef>
              </a:pPr>
              <a:t>33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0424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729A3B-A5CB-403E-AD06-23FE76657DD6}" type="slidenum">
              <a:rPr lang="en-US" altLang="de-DE" sz="1300" smtClean="0"/>
              <a:pPr>
                <a:spcBef>
                  <a:spcPct val="0"/>
                </a:spcBef>
              </a:pPr>
              <a:t>34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744276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9C21A-4F98-44F9-BC65-039A36A41C81}" type="slidenum">
              <a:rPr lang="en-US" altLang="de-DE" sz="1300" smtClean="0"/>
              <a:pPr>
                <a:spcBef>
                  <a:spcPct val="0"/>
                </a:spcBef>
              </a:pPr>
              <a:t>35</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05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9C21A-4F98-44F9-BC65-039A36A41C81}" type="slidenum">
              <a:rPr lang="en-US" altLang="de-DE" sz="1300" smtClean="0"/>
              <a:pPr>
                <a:spcBef>
                  <a:spcPct val="0"/>
                </a:spcBef>
              </a:pPr>
              <a:t>36</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05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9C21A-4F98-44F9-BC65-039A36A41C81}" type="slidenum">
              <a:rPr lang="en-US" altLang="de-DE" sz="1300" smtClean="0"/>
              <a:pPr>
                <a:spcBef>
                  <a:spcPct val="0"/>
                </a:spcBef>
              </a:pPr>
              <a:t>37</a:t>
            </a:fld>
            <a:endParaRPr lang="en-US" altLang="de-DE" sz="1300"/>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2059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079EA0-1DED-4207-B0A9-CEFC367B0FB1}" type="slidenum">
              <a:rPr lang="en-US" altLang="de-DE" sz="1300" smtClean="0"/>
              <a:pPr>
                <a:spcBef>
                  <a:spcPct val="0"/>
                </a:spcBef>
              </a:pPr>
              <a:t>38</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74215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E92005-030C-4291-BC7C-7D0951F1EC3D}" type="slidenum">
              <a:rPr lang="en-US" altLang="de-DE" sz="1300" smtClean="0"/>
              <a:pPr>
                <a:spcBef>
                  <a:spcPct val="0"/>
                </a:spcBef>
              </a:pPr>
              <a:t>40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4661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81673CBC-219E-4193-87D7-D1017D014680}"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6 – To Empathise …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2E30205D-BB02-4999-9EE9-BF3EBB33847D}"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B01AB996-3786-47BE-A8EB-1F9E7A52B8DC}"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1673CBC-219E-4193-87D7-D1017D0146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1673CBC-219E-4193-87D7-D1017D014680}"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688F4506-49A5-46FE-B8E4-C88E6042E14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FBF0B00D-0A94-4CF7-B147-67EF48E0142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6 – To Empathise …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81673CBC-219E-4193-87D7-D1017D014680}"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6 A – </a:t>
            </a:r>
            <a:r>
              <a:rPr lang="en-US" dirty="0"/>
              <a:t>To </a:t>
            </a:r>
            <a:r>
              <a:rPr lang="en-US" dirty="0" err="1"/>
              <a:t>Empathise</a:t>
            </a:r>
            <a:r>
              <a:rPr lang="en-US" dirty="0"/>
              <a:t> …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50408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you get to know someone, where do you look first?</a:t>
            </a:r>
            <a:br>
              <a:rPr lang="en-US" sz="3600">
                <a:solidFill>
                  <a:srgbClr val="004992"/>
                </a:solidFill>
                <a:latin typeface="Calibri Light"/>
              </a:rPr>
            </a:br>
            <a:r>
              <a:rPr lang="en-US">
                <a:solidFill>
                  <a:srgbClr val="004992"/>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dirty="0"/>
              <a:t>Metacognitive Training 6 – To </a:t>
            </a:r>
            <a:r>
              <a:rPr lang="en-US" dirty="0" err="1"/>
              <a:t>Empathise</a:t>
            </a:r>
            <a:r>
              <a:rPr lang="en-US" dirty="0"/>
              <a:t> … II</a:t>
            </a:r>
            <a:endParaRPr lang="de-DE"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When you get to know someone, where do you look first?</a:t>
            </a:r>
            <a:br>
              <a:rPr lang="en-US" sz="3600">
                <a:solidFill>
                  <a:srgbClr val="004992"/>
                </a:solidFill>
                <a:latin typeface="Calibri Light"/>
              </a:rPr>
            </a:br>
            <a:r>
              <a:rPr lang="en-US">
                <a:solidFill>
                  <a:srgbClr val="004992"/>
                </a:solidFill>
                <a:latin typeface="Calibri Light"/>
              </a:rPr>
              <a:t>How reliable are these cues for a good evaluation?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clothes?</a:t>
            </a:r>
            <a:endParaRPr lang="de-DE" altLang="de-DE" sz="2000" dirty="0">
              <a:solidFill>
                <a:srgbClr val="333333"/>
              </a:solidFill>
              <a:latin typeface="Calibri Light"/>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language?</a:t>
            </a:r>
            <a:endParaRPr lang="de-DE" altLang="de-DE" sz="2000" dirty="0">
              <a:solidFill>
                <a:srgbClr val="333333"/>
              </a:solidFill>
              <a:latin typeface="Calibri Light"/>
            </a:endParaRPr>
          </a:p>
        </p:txBody>
      </p:sp>
      <p:sp>
        <p:nvSpPr>
          <p:cNvPr id="26"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eyes?</a:t>
            </a:r>
          </a:p>
        </p:txBody>
      </p:sp>
      <p:sp>
        <p:nvSpPr>
          <p:cNvPr id="27" name="Caption_17"/>
          <p:cNvSpPr txBox="1">
            <a:spLocks noChangeArrowheads="1"/>
          </p:cNvSpPr>
          <p:nvPr/>
        </p:nvSpPr>
        <p:spPr bwMode="auto">
          <a:xfrm>
            <a:off x="1964531" y="2204864"/>
            <a:ext cx="22608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body language/</a:t>
            </a:r>
            <a:br>
              <a:rPr lang="de-DE" altLang="de-DE" sz="2000" dirty="0">
                <a:latin typeface="Calibri Light"/>
              </a:rPr>
            </a:br>
            <a:r>
              <a:rPr lang="de-DE" altLang="de-DE" sz="2000" dirty="0">
                <a:latin typeface="Calibri Light"/>
              </a:rPr>
              <a:t>posture?</a:t>
            </a:r>
          </a:p>
        </p:txBody>
      </p:sp>
      <p:sp>
        <p:nvSpPr>
          <p:cNvPr id="28"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other? ...</a:t>
            </a:r>
            <a:endParaRPr dirty="0">
              <a:latin typeface="Calibri Light"/>
              <a:cs typeface="Verdana"/>
            </a:endParaRPr>
          </a:p>
        </p:txBody>
      </p:sp>
      <p:sp>
        <p:nvSpPr>
          <p:cNvPr id="30"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1"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2"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hands?</a:t>
            </a:r>
            <a:endParaRPr lang="de-DE" altLang="de-DE" sz="2000"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6400800" cy="4248000"/>
          </a:xfrm>
        </p:spPr>
        <p:txBody>
          <a:bodyPr/>
          <a:lstStyle/>
          <a:p>
            <a:pPr marL="342900" lvl="0" indent="-342900" defTabSz="914400" fontAlgn="base">
              <a:buClr>
                <a:srgbClr val="333333"/>
              </a:buClr>
              <a:buFont typeface="WingDings"/>
              <a:buChar char=""/>
              <a:defRPr/>
            </a:pPr>
            <a:r>
              <a:rPr lang="en-US" sz="2400" dirty="0">
                <a:solidFill>
                  <a:srgbClr val="333333"/>
                </a:solidFill>
                <a:latin typeface="Calibri Light"/>
              </a:rPr>
              <a:t>prior knowledge on person (hearsay): for example, a remark by a friend</a:t>
            </a:r>
          </a:p>
          <a:p>
            <a:pPr marL="342900" lvl="0" indent="-342900" defTabSz="914400" fontAlgn="base">
              <a:buClr>
                <a:srgbClr val="333333"/>
              </a:buClr>
              <a:buFont typeface="WingDings"/>
              <a:buChar char=""/>
              <a:defRPr/>
            </a:pPr>
            <a:r>
              <a:rPr lang="en-US" sz="2400" dirty="0">
                <a:solidFill>
                  <a:srgbClr val="333333"/>
                </a:solidFill>
                <a:latin typeface="Calibri Light"/>
              </a:rPr>
              <a:t>prior knowledge on similar persons/groups: e.g. </a:t>
            </a:r>
            <a:r>
              <a:rPr lang="en-US" sz="2400" i="1" dirty="0">
                <a:solidFill>
                  <a:srgbClr val="333333"/>
                </a:solidFill>
                <a:latin typeface="Calibri Light"/>
              </a:rPr>
              <a:t>rapper</a:t>
            </a:r>
          </a:p>
          <a:p>
            <a:pPr marL="342900" lvl="0" indent="-342900" defTabSz="914400" fontAlgn="base">
              <a:buClr>
                <a:srgbClr val="333333"/>
              </a:buClr>
              <a:buFont typeface="WingDings"/>
              <a:buChar char=""/>
              <a:defRPr/>
            </a:pPr>
            <a:r>
              <a:rPr lang="en-US" sz="2400">
                <a:solidFill>
                  <a:srgbClr val="333333"/>
                </a:solidFill>
                <a:latin typeface="Calibri Light"/>
              </a:rPr>
              <a:t>“gut feeling”/</a:t>
            </a:r>
            <a:r>
              <a:rPr lang="en-US" sz="2400" dirty="0">
                <a:solidFill>
                  <a:srgbClr val="333333"/>
                </a:solidFill>
                <a:latin typeface="Calibri Light"/>
              </a:rPr>
              <a:t>intuition</a:t>
            </a:r>
          </a:p>
          <a:p>
            <a:pPr marL="342900" lvl="0" indent="-342900" defTabSz="914400" fontAlgn="base">
              <a:buClr>
                <a:srgbClr val="333333"/>
              </a:buClr>
              <a:buFont typeface="WingDings"/>
              <a:buChar char=""/>
              <a:defRPr/>
            </a:pPr>
            <a:r>
              <a:rPr lang="en-GB" sz="2400" dirty="0">
                <a:solidFill>
                  <a:srgbClr val="333333"/>
                </a:solidFill>
                <a:latin typeface="Calibri Light"/>
              </a:rPr>
              <a:t>something written: for example, from e-mails or internet chats</a:t>
            </a:r>
            <a:endParaRPr lang="en-US" sz="2400" dirty="0">
              <a:latin typeface="Calibri Light"/>
            </a:endParaRPr>
          </a:p>
        </p:txBody>
      </p:sp>
      <p:sp>
        <p:nvSpPr>
          <p:cNvPr id="2" name="Title 1"/>
          <p:cNvSpPr>
            <a:spLocks noGrp="1"/>
          </p:cNvSpPr>
          <p:nvPr>
            <p:ph type="title"/>
          </p:nvPr>
        </p:nvSpPr>
        <p:spPr/>
        <p:txBody>
          <a:bodyPr/>
          <a:lstStyle/>
          <a:p>
            <a:r>
              <a:rPr lang="en-US" sz="3600">
                <a:solidFill>
                  <a:srgbClr val="004992"/>
                </a:solidFill>
                <a:latin typeface="Calibri Light"/>
              </a:rPr>
              <a:t>What other sources of information may be considered? How reliable are these?</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Calibri Light"/>
              </a:rPr>
              <a:t>Advantages and disadvantages of certain social cues</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377"/>
            <a:r>
              <a:rPr lang="en-US" sz="2400" dirty="0">
                <a:solidFill>
                  <a:srgbClr val="333333"/>
                </a:solidFill>
                <a:latin typeface="Calibri Light"/>
                <a:ea typeface="+mj-ea"/>
                <a:cs typeface="+mj-cs"/>
              </a:rPr>
              <a:t>Now that we have discussed aspects contributing to the appraisal of a person, we shall focus on the strengths and weaknesses of these social cues.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endParaRPr lang="en-US" sz="36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8" name="Group 2"/>
          <p:cNvGraphicFramePr>
            <a:graphicFrameLocks noGrp="1"/>
          </p:cNvGraphicFramePr>
          <p:nvPr>
            <p:extLst>
              <p:ext uri="{D42A27DB-BD31-4B8C-83A1-F6EECF244321}">
                <p14:modId xmlns:p14="http://schemas.microsoft.com/office/powerpoint/2010/main" val="290211372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What somebody says and how he/she says 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a:latin typeface="Calibri Light"/>
                        </a:rPr>
                        <a:t>Example:</a:t>
                      </a: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dirty="0">
                <a:solidFill>
                  <a:srgbClr val="333333"/>
                </a:solidFill>
                <a:latin typeface="Calibri Light"/>
              </a:rPr>
              <a:t>The people have no bread … why don’t they eat cake instead?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2" name="Group 2"/>
          <p:cNvGraphicFramePr>
            <a:graphicFrameLocks noGrp="1"/>
          </p:cNvGraphicFramePr>
          <p:nvPr>
            <p:extLst>
              <p:ext uri="{D42A27DB-BD31-4B8C-83A1-F6EECF244321}">
                <p14:modId xmlns:p14="http://schemas.microsoft.com/office/powerpoint/2010/main" val="343176957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What somebody says and how he/she says 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C</a:t>
                      </a:r>
                      <a:r>
                        <a:rPr kumimoji="0" lang="en-US" sz="2000" b="1" i="0" u="none" strike="noStrike" cap="none" normalizeH="0" baseline="0" dirty="0" err="1">
                          <a:ln>
                            <a:noFill/>
                          </a:ln>
                          <a:solidFill>
                            <a:srgbClr val="333333"/>
                          </a:solidFill>
                          <a:effectLst/>
                          <a:latin typeface="Calibri Light"/>
                        </a:rPr>
                        <a:t>ontent</a:t>
                      </a:r>
                      <a:r>
                        <a:rPr kumimoji="0" lang="en-US" sz="2000" b="1"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Calibri Light"/>
                        </a:rPr>
                        <a: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T</a:t>
                      </a:r>
                      <a:r>
                        <a:rPr kumimoji="0" lang="en-US" sz="2000" b="1" i="0" u="none" strike="noStrike" cap="none" normalizeH="0" baseline="0" dirty="0">
                          <a:ln>
                            <a:noFill/>
                          </a:ln>
                          <a:solidFill>
                            <a:srgbClr val="333333"/>
                          </a:solidFill>
                          <a:effectLst/>
                          <a:latin typeface="Calibri Light"/>
                        </a:rPr>
                        <a:t>one: </a:t>
                      </a:r>
                      <a:r>
                        <a:rPr kumimoji="0" lang="en-US" sz="2000" b="0" i="0" u="none" strike="noStrike" cap="none" normalizeH="0" baseline="0" dirty="0">
                          <a:ln>
                            <a:noFill/>
                          </a:ln>
                          <a:solidFill>
                            <a:srgbClr val="333333"/>
                          </a:solidFill>
                          <a:effectLst/>
                          <a:latin typeface="Calibri Light"/>
                        </a:rPr>
                        <a:t>Intonation (sarcastic, smug), word choice (arrogant, factual etc.) can tell you a lot about someone.</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a:latin typeface="Calibri Light"/>
                        </a:rPr>
                        <a:t>Example:</a:t>
                      </a: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dirty="0">
                <a:solidFill>
                  <a:srgbClr val="333333"/>
                </a:solidFill>
                <a:latin typeface="Calibri Light"/>
              </a:rPr>
              <a:t>The people have no bread … why don’t they eat cake instead?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graphicFrame>
        <p:nvGraphicFramePr>
          <p:cNvPr id="12" name="Group 2"/>
          <p:cNvGraphicFramePr>
            <a:graphicFrameLocks noGrp="1"/>
          </p:cNvGraphicFramePr>
          <p:nvPr>
            <p:extLst>
              <p:ext uri="{D42A27DB-BD31-4B8C-83A1-F6EECF244321}">
                <p14:modId xmlns:p14="http://schemas.microsoft.com/office/powerpoint/2010/main" val="2509999843"/>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Language:</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1800" b="0" i="0" u="none" strike="noStrike" cap="none" normalizeH="0" baseline="0" dirty="0">
                          <a:ln>
                            <a:noFill/>
                          </a:ln>
                          <a:solidFill>
                            <a:srgbClr val="333333"/>
                          </a:solidFill>
                          <a:effectLst/>
                          <a:latin typeface="Calibri Light"/>
                        </a:rPr>
                        <a:t>What somebody says and how he/she says 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C</a:t>
                      </a:r>
                      <a:r>
                        <a:rPr kumimoji="0" lang="en-US" sz="2000" b="1" i="0" u="none" strike="noStrike" cap="none" normalizeH="0" baseline="0" dirty="0" err="1">
                          <a:ln>
                            <a:noFill/>
                          </a:ln>
                          <a:solidFill>
                            <a:srgbClr val="333333"/>
                          </a:solidFill>
                          <a:effectLst/>
                          <a:latin typeface="Calibri Light"/>
                        </a:rPr>
                        <a:t>ontent</a:t>
                      </a:r>
                      <a:r>
                        <a:rPr kumimoji="0" lang="en-US" sz="2000" b="1"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Calibri Light"/>
                        </a:rPr>
                        <a:t> Language is very important for direct communication.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1" i="0" u="none" strike="noStrike" cap="none" normalizeH="0" baseline="0" dirty="0">
                          <a:ln>
                            <a:noFill/>
                          </a:ln>
                          <a:solidFill>
                            <a:srgbClr val="333333"/>
                          </a:solidFill>
                          <a:effectLst/>
                          <a:latin typeface="Calibri Light"/>
                        </a:rPr>
                        <a:t>T</a:t>
                      </a:r>
                      <a:r>
                        <a:rPr kumimoji="0" lang="en-US" sz="2000" b="1" i="0" u="none" strike="noStrike" cap="none" normalizeH="0" baseline="0" dirty="0">
                          <a:ln>
                            <a:noFill/>
                          </a:ln>
                          <a:solidFill>
                            <a:srgbClr val="333333"/>
                          </a:solidFill>
                          <a:effectLst/>
                          <a:latin typeface="Calibri Light"/>
                        </a:rPr>
                        <a:t>one: </a:t>
                      </a:r>
                      <a:r>
                        <a:rPr kumimoji="0" lang="en-US" sz="2000" b="0" i="0" u="none" strike="noStrike" cap="none" normalizeH="0" baseline="0" dirty="0">
                          <a:ln>
                            <a:noFill/>
                          </a:ln>
                          <a:solidFill>
                            <a:srgbClr val="333333"/>
                          </a:solidFill>
                          <a:effectLst/>
                          <a:latin typeface="Calibri Light"/>
                        </a:rPr>
                        <a:t>Intonation (sarcastic, smug), word choice (arrogant, factual etc.) can tell you a lot about someone.</a:t>
                      </a:r>
                      <a:endParaRPr kumimoji="0" lang="pt-BR"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de-DE" sz="2000" b="1" dirty="0">
                          <a:latin typeface="Calibri Light"/>
                        </a:rPr>
                        <a:t>Example:</a:t>
                      </a:r>
                      <a:br>
                        <a:rPr lang="en-US" altLang="de-DE" sz="1800" b="0" dirty="0">
                          <a:solidFill>
                            <a:srgbClr val="333333"/>
                          </a:solidFill>
                          <a:latin typeface="Calibri Light"/>
                        </a:rPr>
                      </a:br>
                      <a:br>
                        <a:rPr lang="en-US" altLang="de-DE" sz="1800" b="0" dirty="0">
                          <a:solidFill>
                            <a:srgbClr val="333333"/>
                          </a:solidFill>
                          <a:latin typeface="Calibri Light"/>
                        </a:rPr>
                      </a:br>
                      <a:br>
                        <a:rPr lang="en-US" altLang="de-DE" sz="1800" b="0" dirty="0">
                          <a:solidFill>
                            <a:srgbClr val="333333"/>
                          </a:solidFill>
                          <a:latin typeface="Calibri Light"/>
                        </a:rPr>
                      </a:br>
                      <a:endParaRPr lang="en-US" altLang="de-DE" sz="1800" b="0" dirty="0">
                        <a:solidFill>
                          <a:srgbClr val="333333"/>
                        </a:solidFill>
                        <a:latin typeface="Calibri Light"/>
                      </a:endParaRPr>
                    </a:p>
                    <a:p>
                      <a:pPr marL="0" marR="0" lvl="0" indent="0" algn="l" defTabSz="914400" rtl="0" eaLnBrk="1" fontAlgn="base" latinLnBrk="0" hangingPunct="1">
                        <a:lnSpc>
                          <a:spcPct val="100000"/>
                        </a:lnSpc>
                        <a:spcBef>
                          <a:spcPts val="1200"/>
                        </a:spcBef>
                        <a:spcAft>
                          <a:spcPct val="0"/>
                        </a:spcAft>
                        <a:buClrTx/>
                        <a:buSzTx/>
                        <a:buFontTx/>
                        <a:buNone/>
                        <a:tabLst/>
                        <a:defRPr/>
                      </a:pPr>
                      <a:br>
                        <a:rPr lang="en-US" altLang="de-DE" sz="1800" b="0" dirty="0">
                          <a:solidFill>
                            <a:srgbClr val="333333"/>
                          </a:solidFill>
                          <a:latin typeface="Calibri Light"/>
                        </a:rPr>
                      </a:br>
                      <a:r>
                        <a:rPr lang="en-US" altLang="de-DE" sz="1800" b="0" dirty="0">
                          <a:solidFill>
                            <a:srgbClr val="333333"/>
                          </a:solidFill>
                          <a:latin typeface="Calibri Light"/>
                        </a:rPr>
                        <a:t>Ascribed to Marie Antoinette (1755-1793); sarcasm, naivety, unawareness of the living conditions of the poor?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1" i="0" u="none" strike="noStrike" cap="none" normalizeH="0" baseline="0" dirty="0">
                          <a:ln>
                            <a:noFill/>
                          </a:ln>
                          <a:solidFill>
                            <a:srgbClr val="333333"/>
                          </a:solidFill>
                          <a:effectLst/>
                          <a:latin typeface="Calibri Light"/>
                        </a:rPr>
                        <a:t>C</a:t>
                      </a:r>
                      <a:r>
                        <a:rPr kumimoji="0" lang="en-US" sz="2000" b="1" i="0" u="none" strike="noStrike" cap="none" normalizeH="0" baseline="0" dirty="0" err="1">
                          <a:ln>
                            <a:noFill/>
                          </a:ln>
                          <a:solidFill>
                            <a:srgbClr val="333333"/>
                          </a:solidFill>
                          <a:effectLst/>
                          <a:latin typeface="Calibri Light"/>
                        </a:rPr>
                        <a:t>ontent</a:t>
                      </a:r>
                      <a:r>
                        <a:rPr kumimoji="0" lang="en-US" sz="2000" b="1" i="0" u="none" strike="noStrike" cap="none" normalizeH="0" baseline="0" dirty="0">
                          <a:ln>
                            <a:noFill/>
                          </a:ln>
                          <a:solidFill>
                            <a:srgbClr val="333333"/>
                          </a:solidFill>
                          <a:effectLst/>
                          <a:latin typeface="Calibri Light"/>
                        </a:rPr>
                        <a:t>:</a:t>
                      </a:r>
                      <a:r>
                        <a:rPr kumimoji="0" lang="en-US" sz="2000" b="0" i="0" u="none" strike="noStrike" cap="none" normalizeH="0" baseline="0" dirty="0">
                          <a:ln>
                            <a:noFill/>
                          </a:ln>
                          <a:solidFill>
                            <a:srgbClr val="333333"/>
                          </a:solidFill>
                          <a:effectLst/>
                          <a:latin typeface="Calibri Light"/>
                        </a:rPr>
                        <a:t> Due to propriety and misunderstandings, there is often a difference between what people think and what they actually say.</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1" i="0" u="none" strike="noStrike" cap="none" normalizeH="0" baseline="0" dirty="0">
                          <a:ln>
                            <a:noFill/>
                          </a:ln>
                          <a:solidFill>
                            <a:srgbClr val="333333"/>
                          </a:solidFill>
                          <a:effectLst/>
                          <a:latin typeface="Calibri Light"/>
                        </a:rPr>
                        <a:t>T</a:t>
                      </a:r>
                      <a:r>
                        <a:rPr kumimoji="0" lang="en-US" sz="2000" b="1" i="0" u="none" strike="noStrike" cap="none" normalizeH="0" baseline="0" dirty="0">
                          <a:ln>
                            <a:noFill/>
                          </a:ln>
                          <a:solidFill>
                            <a:srgbClr val="333333"/>
                          </a:solidFill>
                          <a:effectLst/>
                          <a:latin typeface="Calibri Light"/>
                        </a:rPr>
                        <a:t>one:</a:t>
                      </a:r>
                      <a:r>
                        <a:rPr kumimoji="0" lang="en-US" sz="2000" b="0" i="0" u="none" strike="noStrike" cap="none" normalizeH="0" baseline="0" dirty="0">
                          <a:ln>
                            <a:noFill/>
                          </a:ln>
                          <a:solidFill>
                            <a:srgbClr val="333333"/>
                          </a:solidFill>
                          <a:effectLst/>
                          <a:latin typeface="Calibri Light"/>
                        </a:rPr>
                        <a:t> Some people convey little emotion when talking – still they can be emotional underneath (e.g</a:t>
                      </a:r>
                      <a:r>
                        <a:rPr kumimoji="0" lang="en-US" sz="2000" b="0" i="0" u="none" strike="noStrike" cap="none" normalizeH="0" baseline="0">
                          <a:ln>
                            <a:noFill/>
                          </a:ln>
                          <a:solidFill>
                            <a:srgbClr val="333333"/>
                          </a:solidFill>
                          <a:effectLst/>
                          <a:latin typeface="Calibri Light"/>
                        </a:rPr>
                        <a:t>. “deadpan humour”; </a:t>
                      </a:r>
                      <a:r>
                        <a:rPr kumimoji="0" lang="en-US" sz="2000" b="0" i="0" u="none" strike="noStrike" cap="none" normalizeH="0" baseline="0" dirty="0">
                          <a:ln>
                            <a:noFill/>
                          </a:ln>
                          <a:solidFill>
                            <a:srgbClr val="333333"/>
                          </a:solidFill>
                          <a:effectLst/>
                          <a:latin typeface="Calibri Light"/>
                        </a:rPr>
                        <a:t>facial immobility of Parkinson’s disease).</a:t>
                      </a:r>
                      <a:r>
                        <a:rPr kumimoji="0" lang="en-US" sz="1800" b="0" i="0" u="none" strike="noStrike" cap="none" normalizeH="0" baseline="0" dirty="0">
                          <a:ln>
                            <a:noFill/>
                          </a:ln>
                          <a:solidFill>
                            <a:srgbClr val="333333"/>
                          </a:solidFill>
                          <a:effectLst/>
                          <a:latin typeface="Calibri Light"/>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140968"/>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dirty="0">
                <a:solidFill>
                  <a:srgbClr val="333333"/>
                </a:solidFill>
                <a:latin typeface="Calibri Light"/>
              </a:rPr>
              <a:t>The people have no bread … why don’t they eat cake instead?</a:t>
            </a:r>
          </a:p>
        </p:txBody>
      </p:sp>
    </p:spTree>
    <p:extLst>
      <p:ext uri="{BB962C8B-B14F-4D97-AF65-F5344CB8AC3E}">
        <p14:creationId xmlns:p14="http://schemas.microsoft.com/office/powerpoint/2010/main" val="4094396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10</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420773764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11</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4265476748"/>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Previous knowledge can help when making judgements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12</a:t>
            </a:fld>
            <a:endParaRPr lang="de-DE" altLang="de-DE"/>
          </a:p>
        </p:txBody>
      </p:sp>
      <p:graphicFrame>
        <p:nvGraphicFramePr>
          <p:cNvPr id="8" name="Group 2"/>
          <p:cNvGraphicFramePr>
            <a:graphicFrameLocks noGrp="1"/>
          </p:cNvGraphicFramePr>
          <p:nvPr>
            <p:extLst>
              <p:ext uri="{D42A27DB-BD31-4B8C-83A1-F6EECF244321}">
                <p14:modId xmlns:p14="http://schemas.microsoft.com/office/powerpoint/2010/main" val="418851833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Previous knowledge about a specific person</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Previous knowledge can help when making judgements about a person, particularly if you have met this person in a similar situation before.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People may act differently depending on either the situation, their present mood, or due to chance. No one is always completely happy or sad, or good or evil in every situation. Someone can be very outgoing with his family and at the same time be very shy with friends – or vice versa. Sometimes you may even be surprised with how differently you behave on various occasions.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13</a:t>
            </a:fld>
            <a:endParaRPr lang="de-DE" altLang="de-DE"/>
          </a:p>
        </p:txBody>
      </p:sp>
      <p:graphicFrame>
        <p:nvGraphicFramePr>
          <p:cNvPr id="9" name="Group 2"/>
          <p:cNvGraphicFramePr>
            <a:graphicFrameLocks noGrp="1"/>
          </p:cNvGraphicFramePr>
          <p:nvPr>
            <p:extLst>
              <p:ext uri="{D42A27DB-BD31-4B8C-83A1-F6EECF244321}">
                <p14:modId xmlns:p14="http://schemas.microsoft.com/office/powerpoint/2010/main" val="2953804913"/>
              </p:ext>
            </p:extLst>
          </p:nvPr>
        </p:nvGraphicFramePr>
        <p:xfrm>
          <a:off x="408955" y="2348880"/>
          <a:ext cx="11376000" cy="44805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2000" b="0" i="0" u="none" strike="noStrike" cap="none" normalizeH="0" baseline="0" dirty="0">
                          <a:ln>
                            <a:noFill/>
                          </a:ln>
                          <a:solidFill>
                            <a:schemeClr val="dk1"/>
                          </a:solidFill>
                          <a:effectLst/>
                          <a:latin typeface="Calibri Light"/>
                        </a:rPr>
                      </a:br>
                      <a:br>
                        <a:rPr kumimoji="0" lang="en-GB" sz="2000" b="0" i="0" u="none" strike="noStrike" cap="none" normalizeH="0" baseline="0" dirty="0">
                          <a:ln>
                            <a:noFill/>
                          </a:ln>
                          <a:solidFill>
                            <a:schemeClr val="dk1"/>
                          </a:solidFill>
                          <a:effectLst/>
                          <a:latin typeface="Calibri Light"/>
                        </a:rPr>
                      </a:br>
                      <a:r>
                        <a:rPr kumimoji="0" lang="en-US" sz="2000" b="0" i="0" u="none" strike="noStrike" cap="none" normalizeH="0" baseline="0" dirty="0">
                          <a:ln>
                            <a:noFill/>
                          </a:ln>
                          <a:solidFill>
                            <a:srgbClr val="333333"/>
                          </a:solidFill>
                          <a:effectLst/>
                          <a:latin typeface="Calibri Light"/>
                        </a:rPr>
                        <a:t>Dogs are said to be able to sense whether people pose a threat or not.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14</a:t>
            </a:fld>
            <a:endParaRPr lang="de-DE" altLang="de-DE"/>
          </a:p>
        </p:txBody>
      </p:sp>
      <p:graphicFrame>
        <p:nvGraphicFramePr>
          <p:cNvPr id="19" name="Group 2"/>
          <p:cNvGraphicFramePr>
            <a:graphicFrameLocks noGrp="1"/>
          </p:cNvGraphicFramePr>
          <p:nvPr>
            <p:extLst>
              <p:ext uri="{D42A27DB-BD31-4B8C-83A1-F6EECF244321}">
                <p14:modId xmlns:p14="http://schemas.microsoft.com/office/powerpoint/2010/main" val="329038362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24"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Calibri Light"/>
              </a:rPr>
              <a:t>Funny, scary?</a:t>
            </a:r>
          </a:p>
          <a:p>
            <a:pPr lvl="0" algn="ctr" eaLnBrk="1" hangingPunct="1">
              <a:spcBef>
                <a:spcPts val="0"/>
              </a:spcBef>
              <a:spcAft>
                <a:spcPts val="0"/>
              </a:spcAft>
              <a:buNone/>
            </a:pPr>
            <a:r>
              <a:rPr lang="en-US" altLang="de-DE" sz="1400" dirty="0">
                <a:latin typeface="Calibri Light"/>
              </a:rPr>
              <a:t>Depends on your mood!</a:t>
            </a:r>
            <a:endParaRPr lang="en-GB" altLang="de-DE" sz="1400" dirty="0">
              <a:solidFill>
                <a:srgbClr val="333333"/>
              </a:solidFill>
              <a:latin typeface="Calibri Light"/>
            </a:endParaRPr>
          </a:p>
        </p:txBody>
      </p:sp>
      <p:sp>
        <p:nvSpPr>
          <p:cNvPr id="25"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Memory of a circus</a:t>
            </a:r>
            <a:endParaRPr lang="en-US" altLang="de-DE" sz="1200" dirty="0">
              <a:latin typeface="Calibri Light"/>
            </a:endParaRPr>
          </a:p>
        </p:txBody>
      </p:sp>
      <p:sp>
        <p:nvSpPr>
          <p:cNvPr id="26"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e.g. horror-film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27"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Pleasure</a:t>
            </a:r>
            <a:endParaRPr lang="en-US" altLang="de-DE" sz="1400" dirty="0">
              <a:latin typeface="Calibri Light"/>
            </a:endParaRPr>
          </a:p>
        </p:txBody>
      </p:sp>
      <p:sp>
        <p:nvSpPr>
          <p:cNvPr id="28"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Fear</a:t>
            </a:r>
            <a:endParaRPr lang="en-US" altLang="de-DE" sz="14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15</a:t>
            </a:fld>
            <a:endParaRPr lang="de-DE" altLang="de-DE"/>
          </a:p>
        </p:txBody>
      </p:sp>
      <p:graphicFrame>
        <p:nvGraphicFramePr>
          <p:cNvPr id="19" name="Group 2"/>
          <p:cNvGraphicFramePr>
            <a:graphicFrameLocks noGrp="1"/>
          </p:cNvGraphicFramePr>
          <p:nvPr>
            <p:extLst>
              <p:ext uri="{D42A27DB-BD31-4B8C-83A1-F6EECF244321}">
                <p14:modId xmlns:p14="http://schemas.microsoft.com/office/powerpoint/2010/main" val="393994452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1. </a:t>
                      </a:r>
                      <a:r>
                        <a:rPr kumimoji="0" lang="en-US" sz="2000" b="0" i="0" u="none" strike="noStrike" cap="none" normalizeH="0" baseline="0" dirty="0">
                          <a:ln>
                            <a:noFill/>
                          </a:ln>
                          <a:solidFill>
                            <a:srgbClr val="004992"/>
                          </a:solidFill>
                          <a:effectLst/>
                          <a:latin typeface="Calibri Light"/>
                        </a:rPr>
                        <a:t>Anger:</a:t>
                      </a:r>
                      <a:r>
                        <a:rPr kumimoji="0" lang="en-US" sz="2000" b="0" i="0" u="none" strike="noStrike" cap="none" normalizeH="0" baseline="0" dirty="0">
                          <a:ln>
                            <a:noFill/>
                          </a:ln>
                          <a:solidFill>
                            <a:srgbClr val="333333"/>
                          </a:solidFill>
                          <a:effectLst/>
                          <a:latin typeface="Calibri Light"/>
                        </a:rPr>
                        <a:t> tendency to feel misunderstood or mistrusted.</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2. </a:t>
                      </a:r>
                      <a:r>
                        <a:rPr kumimoji="0" lang="en-US" sz="2000" b="0" i="0" u="none" strike="noStrike" cap="none" normalizeH="0" baseline="0" dirty="0">
                          <a:ln>
                            <a:noFill/>
                          </a:ln>
                          <a:solidFill>
                            <a:srgbClr val="004992"/>
                          </a:solidFill>
                          <a:effectLst/>
                          <a:latin typeface="Calibri Light"/>
                        </a:rPr>
                        <a:t>Depression:</a:t>
                      </a:r>
                      <a:r>
                        <a:rPr kumimoji="0" lang="en-US" sz="2000" b="0" i="0" u="none" strike="noStrike" cap="none" normalizeH="0" baseline="0" dirty="0">
                          <a:ln>
                            <a:noFill/>
                          </a:ln>
                          <a:solidFill>
                            <a:srgbClr val="333333"/>
                          </a:solidFill>
                          <a:effectLst/>
                          <a:latin typeface="Calibri Light"/>
                        </a:rPr>
                        <a:t> everything </a:t>
                      </a:r>
                      <a:r>
                        <a:rPr kumimoji="0" lang="en-US" sz="2000" b="0" i="0" u="none" strike="noStrike" cap="none" normalizeH="0" baseline="0">
                          <a:ln>
                            <a:noFill/>
                          </a:ln>
                          <a:solidFill>
                            <a:srgbClr val="333333"/>
                          </a:solidFill>
                          <a:effectLst/>
                          <a:latin typeface="Calibri Light"/>
                        </a:rPr>
                        <a:t>seems “darker” </a:t>
                      </a:r>
                      <a:r>
                        <a:rPr kumimoji="0" lang="en-US" sz="2000" b="0" i="0" u="none" strike="noStrike" cap="none" normalizeH="0" baseline="0" dirty="0">
                          <a:ln>
                            <a:noFill/>
                          </a:ln>
                          <a:solidFill>
                            <a:srgbClr val="333333"/>
                          </a:solidFill>
                          <a:effectLst/>
                          <a:latin typeface="Calibri Light"/>
                        </a:rPr>
                        <a:t>than it actually 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Calibri Light"/>
              </a:rPr>
              <a:t>Funny, scary?</a:t>
            </a:r>
          </a:p>
          <a:p>
            <a:pPr lvl="0" algn="ctr" eaLnBrk="1" hangingPunct="1">
              <a:spcBef>
                <a:spcPts val="0"/>
              </a:spcBef>
              <a:spcAft>
                <a:spcPts val="0"/>
              </a:spcAft>
              <a:buNone/>
            </a:pPr>
            <a:r>
              <a:rPr lang="en-US" altLang="de-DE" sz="1400" dirty="0">
                <a:latin typeface="Calibri Light"/>
              </a:rPr>
              <a:t>Depends on your mood!</a:t>
            </a:r>
            <a:endParaRPr lang="en-GB" altLang="de-DE" sz="1400" dirty="0">
              <a:solidFill>
                <a:srgbClr val="333333"/>
              </a:solidFill>
              <a:latin typeface="Calibri Light"/>
            </a:endParaRPr>
          </a:p>
        </p:txBody>
      </p:sp>
      <p:sp>
        <p:nvSpPr>
          <p:cNvPr id="32"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Memory of a circus</a:t>
            </a:r>
            <a:endParaRPr lang="en-US" altLang="de-DE" sz="1200" dirty="0">
              <a:latin typeface="Calibri Light"/>
            </a:endParaRPr>
          </a:p>
        </p:txBody>
      </p:sp>
      <p:sp>
        <p:nvSpPr>
          <p:cNvPr id="33"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e.g. horror-film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Pleasure</a:t>
            </a:r>
            <a:endParaRPr lang="en-US" altLang="de-DE" sz="1400" dirty="0">
              <a:latin typeface="Calibri Light"/>
            </a:endParaRPr>
          </a:p>
        </p:txBody>
      </p:sp>
      <p:sp>
        <p:nvSpPr>
          <p:cNvPr id="35"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Fear</a:t>
            </a:r>
            <a:endParaRPr lang="en-US" altLang="de-DE" sz="1400" dirty="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Calibri Light"/>
              </a:rPr>
              <a:t>Please discuss the advantages and disadvantages of the following feature for making a judgement about a person</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16</a:t>
            </a:fld>
            <a:endParaRPr lang="de-DE" altLang="de-DE"/>
          </a:p>
        </p:txBody>
      </p:sp>
      <p:graphicFrame>
        <p:nvGraphicFramePr>
          <p:cNvPr id="19" name="Group 2"/>
          <p:cNvGraphicFramePr>
            <a:graphicFrameLocks noGrp="1"/>
          </p:cNvGraphicFramePr>
          <p:nvPr>
            <p:extLst>
              <p:ext uri="{D42A27DB-BD31-4B8C-83A1-F6EECF244321}">
                <p14:modId xmlns:p14="http://schemas.microsoft.com/office/powerpoint/2010/main" val="161134942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Important clue: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n-US" sz="2000" b="0" i="0" u="none" strike="noStrike" cap="none" normalizeH="0" baseline="0" dirty="0">
                          <a:ln>
                            <a:noFill/>
                          </a:ln>
                          <a:solidFill>
                            <a:srgbClr val="333333"/>
                          </a:solidFill>
                          <a:effectLst/>
                          <a:latin typeface="Calibri Light"/>
                        </a:rPr>
                        <a:t>Intuition can be understood as knowledge based on experience. Sometimes our instinct is better than reason!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Caution: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Our present emotions can influence our perception/thought. Examples: </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1. </a:t>
                      </a:r>
                      <a:r>
                        <a:rPr kumimoji="0" lang="en-US" sz="2000" b="0" i="0" u="none" strike="noStrike" cap="none" normalizeH="0" baseline="0" dirty="0">
                          <a:ln>
                            <a:noFill/>
                          </a:ln>
                          <a:solidFill>
                            <a:srgbClr val="004992"/>
                          </a:solidFill>
                          <a:effectLst/>
                          <a:latin typeface="Calibri Light"/>
                        </a:rPr>
                        <a:t>Anger:</a:t>
                      </a:r>
                      <a:r>
                        <a:rPr kumimoji="0" lang="en-US" sz="2000" b="0" i="0" u="none" strike="noStrike" cap="none" normalizeH="0" baseline="0" dirty="0">
                          <a:ln>
                            <a:noFill/>
                          </a:ln>
                          <a:solidFill>
                            <a:srgbClr val="333333"/>
                          </a:solidFill>
                          <a:effectLst/>
                          <a:latin typeface="Calibri Light"/>
                        </a:rPr>
                        <a:t> tendency to feel misunderstood or mistrusted.</a:t>
                      </a:r>
                      <a:br>
                        <a:rPr kumimoji="0" lang="en-US" sz="2000" b="0" i="0" u="none" strike="noStrike" cap="none" normalizeH="0" baseline="0" dirty="0">
                          <a:ln>
                            <a:noFill/>
                          </a:ln>
                          <a:solidFill>
                            <a:srgbClr val="333333"/>
                          </a:solidFill>
                          <a:effectLst/>
                          <a:latin typeface="Calibri Light"/>
                        </a:rPr>
                      </a:br>
                      <a:r>
                        <a:rPr kumimoji="0" lang="en-US" sz="2000" b="0" i="0" u="none" strike="noStrike" cap="none" normalizeH="0" baseline="0" dirty="0">
                          <a:ln>
                            <a:noFill/>
                          </a:ln>
                          <a:solidFill>
                            <a:srgbClr val="333333"/>
                          </a:solidFill>
                          <a:effectLst/>
                          <a:latin typeface="Calibri Light"/>
                        </a:rPr>
                        <a:t>2. </a:t>
                      </a:r>
                      <a:r>
                        <a:rPr kumimoji="0" lang="en-US" sz="2000" b="0" i="0" u="none" strike="noStrike" cap="none" normalizeH="0" baseline="0" dirty="0">
                          <a:ln>
                            <a:noFill/>
                          </a:ln>
                          <a:solidFill>
                            <a:srgbClr val="004992"/>
                          </a:solidFill>
                          <a:effectLst/>
                          <a:latin typeface="Calibri Light"/>
                        </a:rPr>
                        <a:t>Depression:</a:t>
                      </a:r>
                      <a:r>
                        <a:rPr kumimoji="0" lang="en-US" sz="2000" b="0" i="0" u="none" strike="noStrike" cap="none" normalizeH="0" baseline="0" dirty="0">
                          <a:ln>
                            <a:noFill/>
                          </a:ln>
                          <a:solidFill>
                            <a:srgbClr val="333333"/>
                          </a:solidFill>
                          <a:effectLst/>
                          <a:latin typeface="Calibri Light"/>
                        </a:rPr>
                        <a:t> everything </a:t>
                      </a:r>
                      <a:r>
                        <a:rPr kumimoji="0" lang="en-US" sz="2000" b="0" i="0" u="none" strike="noStrike" cap="none" normalizeH="0" baseline="0">
                          <a:ln>
                            <a:noFill/>
                          </a:ln>
                          <a:solidFill>
                            <a:srgbClr val="333333"/>
                          </a:solidFill>
                          <a:effectLst/>
                          <a:latin typeface="Calibri Light"/>
                        </a:rPr>
                        <a:t>seems “darker” </a:t>
                      </a:r>
                      <a:r>
                        <a:rPr kumimoji="0" lang="en-US" sz="2000" b="0" i="0" u="none" strike="noStrike" cap="none" normalizeH="0" baseline="0" dirty="0">
                          <a:ln>
                            <a:noFill/>
                          </a:ln>
                          <a:solidFill>
                            <a:srgbClr val="333333"/>
                          </a:solidFill>
                          <a:effectLst/>
                          <a:latin typeface="Calibri Light"/>
                        </a:rPr>
                        <a:t>than it actually is.</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2000" b="0" i="0" u="none" strike="noStrike" cap="none" normalizeH="0" baseline="0" dirty="0">
                          <a:ln>
                            <a:noFill/>
                          </a:ln>
                          <a:solidFill>
                            <a:srgbClr val="333333"/>
                          </a:solidFill>
                          <a:effectLst/>
                          <a:latin typeface="Calibri Light"/>
                        </a:rPr>
                        <a:t>We should listen to our instincts, but not trust them blindly.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4" descr="Zirkus - circus - def110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3" descr="brico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31"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a:latin typeface="Calibri Light"/>
              </a:rPr>
              <a:t>Funny, scary?</a:t>
            </a:r>
          </a:p>
          <a:p>
            <a:pPr lvl="0" algn="ctr" eaLnBrk="1" hangingPunct="1">
              <a:spcBef>
                <a:spcPts val="0"/>
              </a:spcBef>
              <a:spcAft>
                <a:spcPts val="0"/>
              </a:spcAft>
              <a:buNone/>
            </a:pPr>
            <a:r>
              <a:rPr lang="en-US" altLang="de-DE" sz="1400" dirty="0">
                <a:latin typeface="Calibri Light"/>
              </a:rPr>
              <a:t>Depends on your mood!</a:t>
            </a:r>
            <a:endParaRPr lang="en-GB" altLang="de-DE" sz="1400" dirty="0">
              <a:solidFill>
                <a:srgbClr val="333333"/>
              </a:solidFill>
              <a:latin typeface="Calibri Light"/>
            </a:endParaRPr>
          </a:p>
        </p:txBody>
      </p:sp>
      <p:sp>
        <p:nvSpPr>
          <p:cNvPr id="32" name="Caption_25"/>
          <p:cNvSpPr txBox="1">
            <a:spLocks noChangeArrowheads="1"/>
          </p:cNvSpPr>
          <p:nvPr/>
        </p:nvSpPr>
        <p:spPr bwMode="auto">
          <a:xfrm>
            <a:off x="2289423" y="6272784"/>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Memory of a circus</a:t>
            </a:r>
            <a:endParaRPr lang="en-US" altLang="de-DE" sz="1200" dirty="0">
              <a:latin typeface="Calibri Light"/>
            </a:endParaRPr>
          </a:p>
        </p:txBody>
      </p:sp>
      <p:sp>
        <p:nvSpPr>
          <p:cNvPr id="33"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e.g. horror-film </a:t>
            </a:r>
            <a:br>
              <a:rPr lang="pt-BR" altLang="de-DE" sz="1200">
                <a:latin typeface="Calibri Light"/>
              </a:rPr>
            </a:br>
            <a:r>
              <a:rPr lang="pt-BR" altLang="de-DE" sz="1200">
                <a:latin typeface="Calibri Light"/>
              </a:rPr>
              <a:t>(“It”)</a:t>
            </a:r>
            <a:endParaRPr lang="en-US" altLang="de-DE" sz="1200" dirty="0">
              <a:latin typeface="Calibri Light"/>
            </a:endParaRPr>
          </a:p>
        </p:txBody>
      </p:sp>
      <p:sp>
        <p:nvSpPr>
          <p:cNvPr id="3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Pleasure</a:t>
            </a:r>
            <a:endParaRPr lang="en-US" altLang="de-DE" sz="1400" dirty="0">
              <a:latin typeface="Calibri Light"/>
            </a:endParaRPr>
          </a:p>
        </p:txBody>
      </p:sp>
      <p:sp>
        <p:nvSpPr>
          <p:cNvPr id="35"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Fear</a:t>
            </a:r>
            <a:endParaRPr lang="en-US" altLang="de-DE" sz="1400" dirty="0">
              <a:latin typeface="Calibri Light"/>
            </a:endParaRPr>
          </a:p>
        </p:txBody>
      </p:sp>
    </p:spTree>
    <p:extLst>
      <p:ext uri="{BB962C8B-B14F-4D97-AF65-F5344CB8AC3E}">
        <p14:creationId xmlns:p14="http://schemas.microsoft.com/office/powerpoint/2010/main" val="257525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Appearance and reality!</a:t>
            </a:r>
          </a:p>
        </p:txBody>
      </p:sp>
      <p:sp>
        <p:nvSpPr>
          <p:cNvPr id="5" name="Content Placeholder 4"/>
          <p:cNvSpPr>
            <a:spLocks noGrp="1"/>
          </p:cNvSpPr>
          <p:nvPr>
            <p:ph idx="1"/>
          </p:nvPr>
        </p:nvSpPr>
        <p:spPr/>
        <p:txBody>
          <a:bodyPr/>
          <a:lstStyle/>
          <a:p>
            <a:pPr lvl="0" defTabSz="914400" fontAlgn="base">
              <a:spcAft>
                <a:spcPct val="0"/>
              </a:spcAft>
            </a:pPr>
            <a:r>
              <a:rPr lang="en-US" sz="2400" dirty="0">
                <a:solidFill>
                  <a:srgbClr val="004992"/>
                </a:solidFill>
                <a:latin typeface="Calibri Light"/>
              </a:rPr>
              <a:t>… none of the previously discussed aspects (e.g. language) can be completely trusted on their own!</a:t>
            </a:r>
            <a:endParaRPr lang="de-DE" sz="2400" dirty="0">
              <a:solidFill>
                <a:srgbClr val="004992"/>
              </a:solidFill>
              <a:latin typeface="Calibri Light"/>
            </a:endParaRPr>
          </a:p>
          <a:p>
            <a:pPr lvl="0" defTabSz="914400" fontAlgn="base">
              <a:spcAft>
                <a:spcPct val="0"/>
              </a:spcAft>
            </a:pPr>
            <a:r>
              <a:rPr lang="en-US" sz="2400" i="1" dirty="0">
                <a:solidFill>
                  <a:srgbClr val="333333"/>
                </a:solidFill>
                <a:latin typeface="Calibri Light"/>
              </a:rPr>
              <a:t>One has to consider all aspects!</a:t>
            </a:r>
            <a:br>
              <a:rPr lang="en-US" sz="2400" i="1" dirty="0">
                <a:solidFill>
                  <a:srgbClr val="333333"/>
                </a:solidFill>
                <a:latin typeface="Calibri Light"/>
              </a:rPr>
            </a:br>
            <a:r>
              <a:rPr lang="en-US" sz="2400" dirty="0">
                <a:solidFill>
                  <a:srgbClr val="333333"/>
                </a:solidFill>
                <a:latin typeface="Calibri Light"/>
              </a:rPr>
              <a:t>In combination, they help with judging a complex situation …</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2E30205D-BB02-4999-9EE9-BF3EBB33847D}"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5"/>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defRPr/>
            </a:pPr>
            <a:r>
              <a:rPr lang="en-US" sz="2400" dirty="0">
                <a:solidFill>
                  <a:srgbClr val="333333"/>
                </a:solidFill>
                <a:latin typeface="Calibri Light"/>
                <a:cs typeface="Times New Roman" pitchFamily="18" charset="0"/>
              </a:rPr>
              <a:t>Studies show that many (but not all!) people with mental health problems (especially psychosis) have problems in the following areas:</a:t>
            </a:r>
            <a:endParaRPr lang="de-DE" sz="2400" dirty="0">
              <a:solidFill>
                <a:srgbClr val="333333"/>
              </a:solidFill>
              <a:latin typeface="Calibri Light"/>
              <a:cs typeface="Times New Roman" pitchFamily="18" charset="0"/>
            </a:endParaRP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detecting and evaluating the facial expressions of others</a:t>
            </a:r>
            <a:r>
              <a:rPr lang="de-DE" sz="2400" dirty="0">
                <a:solidFill>
                  <a:srgbClr val="004992"/>
                </a:solidFill>
                <a:latin typeface="Calibri Light"/>
                <a:cs typeface="Times New Roman" pitchFamily="18" charset="0"/>
              </a:rPr>
              <a:t> (e.g. joy, grief)</a:t>
            </a:r>
            <a:r>
              <a:rPr lang="en-US" sz="2400" dirty="0">
                <a:solidFill>
                  <a:srgbClr val="004992"/>
                </a:solidFill>
                <a:latin typeface="Calibri Light"/>
                <a:cs typeface="Times New Roman" pitchFamily="18" charset="0"/>
              </a:rPr>
              <a:t>.</a:t>
            </a:r>
          </a:p>
          <a:p>
            <a:pPr marL="342900" lvl="0" indent="-342900" defTabSz="914400" fontAlgn="base">
              <a:buClr>
                <a:srgbClr val="333333"/>
              </a:buClr>
              <a:buFont typeface="WingDings"/>
              <a:buChar char=""/>
              <a:defRPr/>
            </a:pPr>
            <a:r>
              <a:rPr lang="en-US" sz="2400" dirty="0">
                <a:solidFill>
                  <a:srgbClr val="004992"/>
                </a:solidFill>
                <a:latin typeface="Calibri Light"/>
                <a:cs typeface="Times New Roman" pitchFamily="18" charset="0"/>
              </a:rPr>
              <a:t>Difficulties deducing the motives/future activities of other persons from ongoing </a:t>
            </a:r>
            <a:r>
              <a:rPr lang="en-US" sz="2400" dirty="0" err="1">
                <a:solidFill>
                  <a:srgbClr val="004992"/>
                </a:solidFill>
                <a:latin typeface="Calibri Light"/>
                <a:cs typeface="Times New Roman" pitchFamily="18" charset="0"/>
              </a:rPr>
              <a:t>behaviour</a:t>
            </a:r>
            <a:r>
              <a:rPr lang="en-US" sz="2400" dirty="0">
                <a:solidFill>
                  <a:srgbClr val="004992"/>
                </a:solidFill>
                <a:latin typeface="Calibri Light"/>
                <a:cs typeface="Times New Roman" pitchFamily="18" charset="0"/>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3" name="Slide Number Placeholder 2"/>
          <p:cNvSpPr>
            <a:spLocks noGrp="1"/>
          </p:cNvSpPr>
          <p:nvPr>
            <p:ph type="sldNum" sz="quarter" idx="12"/>
          </p:nvPr>
        </p:nvSpPr>
        <p:spPr/>
        <p:txBody>
          <a:bodyPr/>
          <a:lstStyle/>
          <a:p>
            <a:pPr>
              <a:defRPr/>
            </a:pPr>
            <a:fld id="{2E30205D-BB02-4999-9EE9-BF3EBB33847D}" type="slidenum">
              <a:rPr lang="de-DE" altLang="de-DE" smtClean="0"/>
              <a:pPr>
                <a:defRPr/>
              </a:pPr>
              <a:t>19</a:t>
            </a:fld>
            <a:endParaRPr lang="de-DE" altLang="de-DE"/>
          </a:p>
        </p:txBody>
      </p:sp>
    </p:spTree>
    <p:extLst>
      <p:ext uri="{BB962C8B-B14F-4D97-AF65-F5344CB8AC3E}">
        <p14:creationId xmlns:p14="http://schemas.microsoft.com/office/powerpoint/2010/main" val="2828134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lack of empathy promotes misinterpretations during psychosis – examples</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20</a:t>
            </a:fld>
            <a:endParaRPr lang="de-DE" altLang="de-DE"/>
          </a:p>
        </p:txBody>
      </p:sp>
      <p:sp>
        <p:nvSpPr>
          <p:cNvPr id="44058" name="Rechteck 1"/>
          <p:cNvSpPr>
            <a:spLocks noChangeArrowheads="1"/>
          </p:cNvSpPr>
          <p:nvPr/>
        </p:nvSpPr>
        <p:spPr bwMode="auto">
          <a:xfrm>
            <a:off x="408954" y="6197302"/>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2000" dirty="0">
                <a:solidFill>
                  <a:srgbClr val="004992"/>
                </a:solidFill>
                <a:latin typeface="Calibri Light"/>
                <a:cs typeface="Times New Roman" panose="02020603050405020304" pitchFamily="18" charset="0"/>
              </a:rPr>
              <a:t>Can anyone contribute a short personal experience? </a:t>
            </a:r>
            <a:endParaRPr lang="de-DE" altLang="de-DE" sz="2000" dirty="0">
              <a:solidFill>
                <a:srgbClr val="004992"/>
              </a:solidFill>
              <a:latin typeface="Calibri Light"/>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437915638"/>
              </p:ext>
            </p:extLst>
          </p:nvPr>
        </p:nvGraphicFramePr>
        <p:xfrm>
          <a:off x="408954" y="2203705"/>
          <a:ext cx="11376000" cy="3749040"/>
        </p:xfrm>
        <a:graphic>
          <a:graphicData uri="http://schemas.openxmlformats.org/drawingml/2006/table">
            <a:tbl>
              <a:tblPr firstRow="1" bandRow="1">
                <a:tableStyleId>{21E4AEA4-8DFA-4A89-87EB-49C32662AFE0}</a:tableStyleId>
              </a:tblPr>
              <a:tblGrid>
                <a:gridCol w="3384377">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Explanation during psychosis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000000"/>
                          </a:solidFill>
                          <a:effectLst/>
                          <a:latin typeface="Calibri Light"/>
                        </a:rPr>
                        <a:t>Other explanations</a:t>
                      </a:r>
                      <a:endParaRPr kumimoji="0" lang="de-DE" sz="2000" b="0" i="0" u="none" strike="noStrike" cap="none" normalizeH="0" baseline="0" dirty="0">
                        <a:ln>
                          <a:noFill/>
                        </a:ln>
                        <a:solidFill>
                          <a:srgbClr val="000000"/>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A man on the bus looks at you for a long time.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Persecutor finally reveals himself.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Due to your conspicuous behaviour (e.g. wearing sunglasses), you provoked the looks yourself.</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a:ln>
                            <a:noFill/>
                          </a:ln>
                          <a:solidFill>
                            <a:srgbClr val="333333"/>
                          </a:solidFill>
                          <a:effectLst/>
                          <a:latin typeface="Calibri Light"/>
                        </a:rPr>
                        <a:t>Boss criticises your mistakes.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333333"/>
                          </a:solidFill>
                          <a:effectLst/>
                          <a:latin typeface="Calibri Light"/>
                        </a:rPr>
                        <a:t>You are convinced that you are about to be fired.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Boss overreacted a bit but does not plan to fire you – he's generally a bit grumpy.</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Friend reads a newspaper article about poor school achievements.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He is hinting at the poor school marks you got as a child.</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Pure coincidence – friend has an interest in the news, he doesn't know about your problems at school.</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solidFill>
                  <a:srgbClr val="333333"/>
                </a:solidFill>
                <a:latin typeface="Calibri Light"/>
              </a:rPr>
              <a:t>I</a:t>
            </a:r>
            <a:r>
              <a:rPr lang="de-DE" sz="2400" b="1" dirty="0">
                <a:solidFill>
                  <a:srgbClr val="004992"/>
                </a:solidFill>
                <a:latin typeface="Calibri Light"/>
              </a:rPr>
              <a:t>mportant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22</a:t>
            </a:fld>
            <a:endParaRPr lang="de-DE" altLang="de-DE"/>
          </a:p>
        </p:txBody>
      </p:sp>
    </p:spTree>
    <p:extLst>
      <p:ext uri="{BB962C8B-B14F-4D97-AF65-F5344CB8AC3E}">
        <p14:creationId xmlns:p14="http://schemas.microsoft.com/office/powerpoint/2010/main" val="2744609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dirty="0">
                <a:solidFill>
                  <a:srgbClr val="333333"/>
                </a:solidFill>
                <a:latin typeface="Calibri Light"/>
              </a:rPr>
              <a:t>In the following exercises, you will be presented with comic strips.</a:t>
            </a:r>
          </a:p>
          <a:p>
            <a:pPr marL="342900" lvl="0" indent="-342900" defTabSz="914400" fontAlgn="base">
              <a:buClr>
                <a:srgbClr val="333333"/>
              </a:buClr>
              <a:buFont typeface="WingDings"/>
              <a:buChar char=""/>
              <a:defRPr/>
            </a:pPr>
            <a:r>
              <a:rPr lang="de-DE" sz="2400" dirty="0">
                <a:solidFill>
                  <a:srgbClr val="333333"/>
                </a:solidFill>
                <a:latin typeface="Calibri Light"/>
              </a:rPr>
              <a:t>Please discuss what the characters in the story may think about each other.</a:t>
            </a:r>
          </a:p>
          <a:p>
            <a:pPr lvl="0" defTabSz="914400" fontAlgn="base">
              <a:buClr>
                <a:srgbClr val="336699"/>
              </a:buClr>
              <a:defRPr/>
            </a:pPr>
            <a:endParaRPr lang="de-DE" sz="2400" dirty="0">
              <a:solidFill>
                <a:srgbClr val="333333"/>
              </a:solidFill>
              <a:latin typeface="Calibri Light"/>
            </a:endParaRPr>
          </a:p>
          <a:p>
            <a:pPr lvl="0" defTabSz="914400" fontAlgn="base">
              <a:defRPr/>
            </a:pPr>
            <a:r>
              <a:rPr lang="de-DE" sz="2400" b="1" dirty="0">
                <a:solidFill>
                  <a:srgbClr val="333333"/>
                </a:solidFill>
                <a:latin typeface="Calibri Light"/>
              </a:rPr>
              <a:t>I</a:t>
            </a:r>
            <a:r>
              <a:rPr lang="de-DE" sz="2400" b="1" dirty="0">
                <a:solidFill>
                  <a:srgbClr val="004992"/>
                </a:solidFill>
                <a:latin typeface="Calibri Light"/>
              </a:rPr>
              <a:t>mportant</a:t>
            </a:r>
            <a:endParaRPr lang="de-DE" sz="2400" dirty="0">
              <a:solidFill>
                <a:srgbClr val="004992"/>
              </a:solidFill>
              <a:latin typeface="Calibri Light"/>
            </a:endParaRPr>
          </a:p>
          <a:p>
            <a:pPr marL="342900" lvl="0" indent="-342900" defTabSz="914400" fontAlgn="base">
              <a:buClr>
                <a:srgbClr val="333333"/>
              </a:buClr>
              <a:buFont typeface="WingDings"/>
              <a:buChar char=""/>
              <a:defRPr/>
            </a:pPr>
            <a:r>
              <a:rPr lang="de-DE" sz="2400" dirty="0">
                <a:solidFill>
                  <a:srgbClr val="333333"/>
                </a:solidFill>
                <a:latin typeface="Calibri Light"/>
              </a:rPr>
              <a:t>You have to distinguish between information available to you and information the characters have about one another!</a:t>
            </a:r>
          </a:p>
          <a:p>
            <a:pPr marL="342900" lvl="0" indent="-342900" defTabSz="914400" fontAlgn="base">
              <a:buClr>
                <a:srgbClr val="333333"/>
              </a:buClr>
              <a:buFont typeface="WingDings"/>
              <a:buChar char=""/>
              <a:defRPr/>
            </a:pPr>
            <a:r>
              <a:rPr lang="de-DE" sz="2400" dirty="0">
                <a:solidFill>
                  <a:srgbClr val="333333"/>
                </a:solidFill>
                <a:latin typeface="Calibri Light"/>
              </a:rPr>
              <a:t>What additional information is needed to provide definite answers to the questions at the end?</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23</a:t>
            </a:fld>
            <a:endParaRPr lang="de-DE" altLang="de-DE"/>
          </a:p>
        </p:txBody>
      </p:sp>
    </p:spTree>
    <p:extLst>
      <p:ext uri="{BB962C8B-B14F-4D97-AF65-F5344CB8AC3E}">
        <p14:creationId xmlns:p14="http://schemas.microsoft.com/office/powerpoint/2010/main" val="3276507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24</a:t>
            </a:fld>
            <a:endParaRPr lang="de-DE" altLang="de-DE"/>
          </a:p>
        </p:txBody>
      </p:sp>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I can’t stand </a:t>
            </a:r>
          </a:p>
          <a:p>
            <a:pPr algn="ctr" eaLnBrk="1" hangingPunct="1">
              <a:spcBef>
                <a:spcPct val="0"/>
              </a:spcBef>
              <a:buFontTx/>
              <a:buNone/>
            </a:pPr>
            <a:r>
              <a:rPr lang="de-DE" altLang="de-DE" sz="1400" b="1" dirty="0">
                <a:solidFill>
                  <a:srgbClr val="000000"/>
                </a:solidFill>
                <a:latin typeface="Calibri Light"/>
              </a:rPr>
              <a:t>toffees …</a:t>
            </a: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Toffees! Great, </a:t>
            </a:r>
          </a:p>
          <a:p>
            <a:pPr algn="ctr" eaLnBrk="1" hangingPunct="1">
              <a:spcBef>
                <a:spcPct val="0"/>
              </a:spcBef>
              <a:buFontTx/>
              <a:buNone/>
            </a:pPr>
            <a:r>
              <a:rPr lang="de-DE" altLang="de-DE" sz="1400" b="1">
                <a:solidFill>
                  <a:srgbClr val="000000"/>
                </a:solidFill>
                <a:latin typeface="Calibri Light"/>
              </a:rPr>
              <a:t>thanks!</a:t>
            </a:r>
            <a:endParaRPr lang="de-DE" altLang="de-DE" sz="1400" b="1" dirty="0">
              <a:solidFill>
                <a:srgbClr val="000000"/>
              </a:solidFill>
              <a:latin typeface="Calibri Light"/>
            </a:endParaRPr>
          </a:p>
        </p:txBody>
      </p:sp>
      <p:sp>
        <p:nvSpPr>
          <p:cNvPr id="19"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do you think the girl will bring her grandma as a present for the next birthday? Will grandma be delighted?</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2795167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4992"/>
                </a:solidFill>
                <a:latin typeface="Calibri Light"/>
              </a:rPr>
              <a:t>Grandmother’s Birthday</a:t>
            </a:r>
            <a:br>
              <a:rPr lang="en-US" sz="3600" dirty="0">
                <a:solidFill>
                  <a:srgbClr val="004992"/>
                </a:solidFill>
                <a:latin typeface="Calibri Light"/>
              </a:rPr>
            </a:br>
            <a:r>
              <a:rPr lang="en-US" dirty="0">
                <a:solidFill>
                  <a:srgbClr val="004992"/>
                </a:solidFill>
                <a:latin typeface="Calibri Light"/>
              </a:rPr>
              <a:t>What will the girl bring her grandma next year?</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25</a:t>
            </a:fld>
            <a:endParaRPr lang="de-DE" altLang="de-DE"/>
          </a:p>
        </p:txBody>
      </p:sp>
      <p:pic>
        <p:nvPicPr>
          <p:cNvPr id="14"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6493942" y="2407496"/>
            <a:ext cx="1088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dirty="0">
                <a:solidFill>
                  <a:srgbClr val="000000"/>
                </a:solidFill>
                <a:latin typeface="Calibri Light"/>
              </a:rPr>
              <a:t>I can’t stand </a:t>
            </a:r>
          </a:p>
          <a:p>
            <a:pPr algn="ctr" eaLnBrk="1" hangingPunct="1">
              <a:spcBef>
                <a:spcPct val="0"/>
              </a:spcBef>
              <a:buFontTx/>
              <a:buNone/>
            </a:pPr>
            <a:r>
              <a:rPr lang="de-DE" altLang="de-DE" sz="1400" b="1" dirty="0">
                <a:solidFill>
                  <a:srgbClr val="000000"/>
                </a:solidFill>
                <a:latin typeface="Calibri Light"/>
              </a:rPr>
              <a:t>toffees …</a:t>
            </a: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Toffees! Great, </a:t>
            </a:r>
          </a:p>
          <a:p>
            <a:pPr algn="ctr" eaLnBrk="1" hangingPunct="1">
              <a:spcBef>
                <a:spcPct val="0"/>
              </a:spcBef>
              <a:buFontTx/>
              <a:buNone/>
            </a:pPr>
            <a:r>
              <a:rPr lang="de-DE" altLang="de-DE" sz="1400" b="1">
                <a:solidFill>
                  <a:srgbClr val="000000"/>
                </a:solidFill>
                <a:latin typeface="Calibri Light"/>
              </a:rPr>
              <a:t>thanks!</a:t>
            </a:r>
            <a:endParaRPr lang="de-DE" altLang="de-DE" sz="1400" b="1" dirty="0">
              <a:solidFill>
                <a:srgbClr val="000000"/>
              </a:solidFill>
              <a:latin typeface="Calibri Light"/>
            </a:endParaRPr>
          </a:p>
        </p:txBody>
      </p:sp>
      <p:sp>
        <p:nvSpPr>
          <p:cNvPr id="11"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a:solidFill>
                  <a:srgbClr val="004992"/>
                </a:solidFill>
                <a:latin typeface="Calibri Light"/>
              </a:rPr>
              <a:t>Probably:</a:t>
            </a:r>
            <a:r>
              <a:rPr lang="en-US" altLang="de-DE" sz="2000" dirty="0">
                <a:solidFill>
                  <a:srgbClr val="333333"/>
                </a:solidFill>
                <a:latin typeface="Calibri Light"/>
              </a:rPr>
              <a:t> A box of toffees again because grandmother was so enthusiastic the last time.</a:t>
            </a:r>
          </a:p>
          <a:p>
            <a:pPr eaLnBrk="1" hangingPunct="1">
              <a:spcBef>
                <a:spcPts val="1200"/>
              </a:spcBef>
              <a:spcAft>
                <a:spcPts val="0"/>
              </a:spcAft>
              <a:buNone/>
            </a:pPr>
            <a:r>
              <a:rPr lang="en-US" altLang="de-DE" sz="2000" b="1" dirty="0">
                <a:solidFill>
                  <a:srgbClr val="004992"/>
                </a:solidFill>
                <a:latin typeface="Calibri Light"/>
              </a:rPr>
              <a:t>Unlikely:</a:t>
            </a:r>
            <a:r>
              <a:rPr lang="en-US" altLang="de-DE" sz="2000" dirty="0">
                <a:solidFill>
                  <a:srgbClr val="333333"/>
                </a:solidFill>
                <a:latin typeface="Calibri Light"/>
              </a:rPr>
              <a:t> The girl has noticed that grandmother doesn‘t like toffees, so she will bring something different the next birthday.</a:t>
            </a:r>
            <a:endParaRPr lang="de-DE" altLang="de-DE" sz="2000" dirty="0">
              <a:solidFill>
                <a:srgbClr val="333333"/>
              </a:solidFill>
              <a:latin typeface="Calibri Light"/>
            </a:endParaRPr>
          </a:p>
        </p:txBody>
      </p:sp>
    </p:spTree>
    <p:extLst>
      <p:ext uri="{BB962C8B-B14F-4D97-AF65-F5344CB8AC3E}">
        <p14:creationId xmlns:p14="http://schemas.microsoft.com/office/powerpoint/2010/main" val="3160098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Let’s go!</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27</a:t>
            </a:fld>
            <a:endParaRPr lang="de-DE" altLang="de-DE"/>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200">
                <a:latin typeface="Calibri Light"/>
                <a:ea typeface="Verdana" panose="020B0604030504040204" pitchFamily="34" charset="0"/>
                <a:cs typeface="Verdana" panose="020B0604030504040204" pitchFamily="34" charset="0"/>
              </a:rPr>
              <a:t>This is unacceptable</a:t>
            </a:r>
            <a:endParaRPr lang="de-DE" altLang="de-DE" sz="1200" dirty="0">
              <a:latin typeface="Calibri Light"/>
              <a:ea typeface="Verdana" panose="020B0604030504040204" pitchFamily="34" charset="0"/>
              <a:cs typeface="Verdana" panose="020B0604030504040204" pitchFamily="34" charset="0"/>
            </a:endParaRPr>
          </a:p>
        </p:txBody>
      </p:sp>
      <p:sp>
        <p:nvSpPr>
          <p:cNvPr id="14"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n-US" altLang="de-DE" sz="1200">
                <a:latin typeface="Calibri Light"/>
                <a:ea typeface="Verdana" panose="020B0604030504040204" pitchFamily="34" charset="0"/>
                <a:cs typeface="Verdana" panose="020B0604030504040204" pitchFamily="34" charset="0"/>
              </a:rPr>
              <a:t>How am I supposed to work now?</a:t>
            </a:r>
            <a:endParaRPr lang="de-DE" altLang="de-DE" sz="1200" dirty="0">
              <a:latin typeface="Calibri Light"/>
              <a:ea typeface="Verdana" panose="020B0604030504040204" pitchFamily="34" charset="0"/>
              <a:cs typeface="Verdana" panose="020B0604030504040204" pitchFamily="34" charset="0"/>
            </a:endParaRPr>
          </a:p>
        </p:txBody>
      </p:sp>
      <p:sp>
        <p:nvSpPr>
          <p:cNvPr id="15" name="Caption_14"/>
          <p:cNvSpPr txBox="1"/>
          <p:nvPr/>
        </p:nvSpPr>
        <p:spPr>
          <a:xfrm>
            <a:off x="3354387" y="1295400"/>
            <a:ext cx="1005840" cy="556318"/>
          </a:xfrm>
          <a:prstGeom prst="ellipse">
            <a:avLst/>
          </a:prstGeom>
          <a:solidFill>
            <a:schemeClr val="bg1"/>
          </a:solidFill>
        </p:spPr>
        <p:txBody>
          <a:bodyPr wrap="square" lIns="0" tIns="13335" rIns="0" bIns="0">
            <a:spAutoFit/>
          </a:bodyPr>
          <a:lstStyle/>
          <a:p>
            <a:pPr algn="ctr" eaLnBrk="1" fontAlgn="auto" hangingPunct="1">
              <a:spcBef>
                <a:spcPts val="105"/>
              </a:spcBef>
              <a:spcAft>
                <a:spcPts val="0"/>
              </a:spcAft>
              <a:defRPr/>
            </a:pPr>
            <a:r>
              <a:rPr lang="en-US" sz="1200">
                <a:latin typeface="Calibri Light"/>
                <a:cs typeface="Verdana"/>
              </a:rPr>
              <a:t>I am very sorry!</a:t>
            </a:r>
            <a:endParaRPr sz="1200" dirty="0">
              <a:latin typeface="Calibri Light"/>
              <a:cs typeface="Verdana"/>
            </a:endParaRPr>
          </a:p>
        </p:txBody>
      </p:sp>
      <p:sp>
        <p:nvSpPr>
          <p:cNvPr id="16"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Is the boss cold-hearted? Do we need additional information to decide?</a:t>
            </a:r>
            <a:endParaRPr sz="2400" dirty="0">
              <a:solidFill>
                <a:srgbClr val="004992"/>
              </a:solidFill>
              <a:latin typeface="Calibri Light"/>
              <a:cs typeface="Verdana"/>
            </a:endParaRPr>
          </a:p>
        </p:txBody>
      </p:sp>
    </p:spTree>
    <p:extLst>
      <p:ext uri="{BB962C8B-B14F-4D97-AF65-F5344CB8AC3E}">
        <p14:creationId xmlns:p14="http://schemas.microsoft.com/office/powerpoint/2010/main" val="3811004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28</a:t>
            </a:fld>
            <a:endParaRPr lang="de-DE" altLang="de-DE"/>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What might the police officer think ...?</a:t>
            </a:r>
            <a:br>
              <a:rPr lang="en-US" altLang="de-DE" sz="2400" dirty="0">
                <a:solidFill>
                  <a:srgbClr val="004992"/>
                </a:solidFill>
                <a:latin typeface="Calibri Light"/>
              </a:rPr>
            </a:br>
            <a:r>
              <a:rPr lang="en-US" altLang="de-DE" sz="2400" dirty="0">
                <a:solidFill>
                  <a:srgbClr val="004992"/>
                </a:solidFill>
                <a:latin typeface="Calibri Light"/>
              </a:rPr>
              <a:t>Is he entirely correct or partly correct?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1260266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29</a:t>
            </a:fld>
            <a:endParaRPr lang="de-DE" altLang="de-DE"/>
          </a:p>
        </p:txBody>
      </p:sp>
      <p:pic>
        <p:nvPicPr>
          <p:cNvPr id="16"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pic>
        <p:nvPicPr>
          <p:cNvPr id="21"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dirty="0">
                <a:solidFill>
                  <a:sysClr val="windowText" lastClr="000000"/>
                </a:solidFill>
                <a:latin typeface="Calibri Light"/>
              </a:rPr>
              <a:t>Have fun, little man.</a:t>
            </a:r>
            <a:endParaRPr lang="en-GB" altLang="de-DE" sz="1100" b="1" dirty="0">
              <a:solidFill>
                <a:sysClr val="windowText" lastClr="000000"/>
              </a:solidFill>
              <a:latin typeface="Calibri Light"/>
            </a:endParaRPr>
          </a:p>
        </p:txBody>
      </p:sp>
      <p:sp>
        <p:nvSpPr>
          <p:cNvPr id="23"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Give me the money or I’ll shoot ...</a:t>
            </a:r>
            <a:endParaRPr lang="de-DE" altLang="de-DE" sz="1100" dirty="0">
              <a:latin typeface="Calibri Light"/>
              <a:cs typeface="Arial" panose="020B0604020202020204" pitchFamily="34" charset="0"/>
            </a:endParaRPr>
          </a:p>
        </p:txBody>
      </p:sp>
      <p:sp>
        <p:nvSpPr>
          <p:cNvPr id="24"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Calibri Light"/>
            </a:endParaRPr>
          </a:p>
          <a:p>
            <a:pPr algn="ctr" eaLnBrk="1" hangingPunct="1">
              <a:spcBef>
                <a:spcPct val="0"/>
              </a:spcBef>
              <a:buFontTx/>
              <a:buNone/>
            </a:pPr>
            <a:r>
              <a:rPr lang="en-US" altLang="de-DE" sz="900" b="1" dirty="0">
                <a:latin typeface="Calibri Light"/>
              </a:rPr>
              <a:t>B</a:t>
            </a:r>
          </a:p>
          <a:p>
            <a:pPr algn="ctr" eaLnBrk="1" hangingPunct="1">
              <a:spcBef>
                <a:spcPct val="0"/>
              </a:spcBef>
              <a:buFontTx/>
              <a:buNone/>
            </a:pPr>
            <a:r>
              <a:rPr lang="en-US" altLang="de-DE" sz="900" b="1" dirty="0">
                <a:latin typeface="Calibri Light"/>
              </a:rPr>
              <a:t>A</a:t>
            </a:r>
          </a:p>
          <a:p>
            <a:pPr algn="ctr" eaLnBrk="1" hangingPunct="1">
              <a:spcBef>
                <a:spcPct val="0"/>
              </a:spcBef>
              <a:buFontTx/>
              <a:buNone/>
            </a:pPr>
            <a:r>
              <a:rPr lang="en-US" altLang="de-DE" sz="900" b="1" dirty="0">
                <a:latin typeface="Calibri Light"/>
              </a:rPr>
              <a:t>N</a:t>
            </a:r>
          </a:p>
          <a:p>
            <a:pPr algn="ctr" eaLnBrk="1" hangingPunct="1">
              <a:spcBef>
                <a:spcPct val="0"/>
              </a:spcBef>
              <a:buFontTx/>
              <a:buNone/>
            </a:pPr>
            <a:r>
              <a:rPr lang="en-US" altLang="de-DE" sz="1100" b="1" dirty="0">
                <a:latin typeface="Calibri Light"/>
              </a:rPr>
              <a:t>K</a:t>
            </a: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Is the bank employee frightened?</a:t>
            </a:r>
            <a:endParaRPr sz="2400" dirty="0">
              <a:solidFill>
                <a:srgbClr val="004992"/>
              </a:solidFill>
              <a:latin typeface="Calibri Light"/>
              <a:cs typeface="Verdana"/>
            </a:endParaRPr>
          </a:p>
        </p:txBody>
      </p:sp>
      <p:sp>
        <p:nvSpPr>
          <p:cNvPr id="29"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dirty="0">
                <a:ln w="19050">
                  <a:solidFill>
                    <a:srgbClr val="000000"/>
                  </a:solidFill>
                </a:ln>
                <a:solidFill>
                  <a:schemeClr val="tx1"/>
                </a:solidFill>
                <a:latin typeface="+mj-lt"/>
              </a:rPr>
              <a:t>Toys</a:t>
            </a:r>
            <a:endParaRPr lang="en-US" sz="1600" b="1" spc="600" dirty="0">
              <a:ln w="19050">
                <a:solidFill>
                  <a:srgbClr val="000000"/>
                </a:solidFill>
              </a:ln>
              <a:solidFill>
                <a:schemeClr val="tx1"/>
              </a:solidFill>
              <a:latin typeface="+mj-lt"/>
            </a:endParaRPr>
          </a:p>
        </p:txBody>
      </p:sp>
      <p:sp>
        <p:nvSpPr>
          <p:cNvPr id="20"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Wow!</a:t>
            </a:r>
            <a:endParaRPr lang="en-US" sz="1000" b="1" dirty="0"/>
          </a:p>
        </p:txBody>
      </p:sp>
    </p:spTree>
    <p:extLst>
      <p:ext uri="{BB962C8B-B14F-4D97-AF65-F5344CB8AC3E}">
        <p14:creationId xmlns:p14="http://schemas.microsoft.com/office/powerpoint/2010/main" val="1231261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80900"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b="1" dirty="0" err="1">
                <a:solidFill>
                  <a:srgbClr val="333333"/>
                </a:solidFill>
                <a:latin typeface="Calibri Light"/>
              </a:rPr>
              <a:t>Warning</a:t>
            </a:r>
            <a:r>
              <a:rPr lang="de-DE" altLang="de-DE" sz="1200" b="1" dirty="0">
                <a:solidFill>
                  <a:srgbClr val="333333"/>
                </a:solidFill>
                <a:latin typeface="Calibri Light"/>
              </a:rPr>
              <a:t>! A </a:t>
            </a:r>
            <a:r>
              <a:rPr lang="de-DE" altLang="de-DE" sz="1200" b="1" dirty="0" err="1">
                <a:solidFill>
                  <a:srgbClr val="333333"/>
                </a:solidFill>
                <a:latin typeface="Calibri Light"/>
              </a:rPr>
              <a:t>storm</a:t>
            </a:r>
            <a:r>
              <a:rPr lang="de-DE" altLang="de-DE" sz="1200" b="1" dirty="0">
                <a:solidFill>
                  <a:srgbClr val="333333"/>
                </a:solidFill>
                <a:latin typeface="Calibri Light"/>
              </a:rPr>
              <a:t> front </a:t>
            </a:r>
            <a:r>
              <a:rPr lang="de-DE" altLang="de-DE" sz="1200" b="1" dirty="0" err="1">
                <a:solidFill>
                  <a:srgbClr val="333333"/>
                </a:solidFill>
                <a:latin typeface="Calibri Light"/>
              </a:rPr>
              <a:t>is</a:t>
            </a:r>
            <a:r>
              <a:rPr lang="de-DE" altLang="de-DE" sz="1200" b="1" dirty="0">
                <a:solidFill>
                  <a:srgbClr val="333333"/>
                </a:solidFill>
                <a:latin typeface="Calibri Light"/>
              </a:rPr>
              <a:t> </a:t>
            </a:r>
            <a:r>
              <a:rPr lang="de-DE" altLang="de-DE" sz="1200" b="1" dirty="0" err="1">
                <a:solidFill>
                  <a:srgbClr val="333333"/>
                </a:solidFill>
                <a:latin typeface="Calibri Light"/>
              </a:rPr>
              <a:t>approaching</a:t>
            </a:r>
            <a:r>
              <a:rPr lang="de-DE" altLang="de-DE" sz="1200" b="1" dirty="0">
                <a:solidFill>
                  <a:srgbClr val="333333"/>
                </a:solidFill>
                <a:latin typeface="Calibri Light"/>
              </a:rPr>
              <a:t> </a:t>
            </a:r>
            <a:r>
              <a:rPr lang="de-DE" altLang="de-DE" sz="1200" b="1" dirty="0" err="1">
                <a:solidFill>
                  <a:srgbClr val="333333"/>
                </a:solidFill>
                <a:latin typeface="Calibri Light"/>
              </a:rPr>
              <a:t>the</a:t>
            </a:r>
            <a:r>
              <a:rPr lang="de-DE" altLang="de-DE" sz="1200" b="1" dirty="0">
                <a:solidFill>
                  <a:srgbClr val="333333"/>
                </a:solidFill>
                <a:latin typeface="Calibri Light"/>
              </a:rPr>
              <a:t> </a:t>
            </a:r>
            <a:r>
              <a:rPr lang="de-DE" altLang="de-DE" sz="1200" b="1" dirty="0" err="1">
                <a:solidFill>
                  <a:srgbClr val="333333"/>
                </a:solidFill>
                <a:latin typeface="Calibri Light"/>
              </a:rPr>
              <a:t>coast</a:t>
            </a:r>
            <a:r>
              <a:rPr lang="de-DE" altLang="de-DE" sz="1200" b="1" dirty="0">
                <a:solidFill>
                  <a:srgbClr val="333333"/>
                </a:solidFill>
                <a:latin typeface="Calibri Light"/>
              </a:rPr>
              <a:t>! </a:t>
            </a:r>
            <a:r>
              <a:rPr lang="de-DE" altLang="de-DE" sz="1200" b="1" dirty="0" err="1">
                <a:solidFill>
                  <a:srgbClr val="333333"/>
                </a:solidFill>
                <a:latin typeface="Calibri Light"/>
              </a:rPr>
              <a:t>Leave</a:t>
            </a:r>
            <a:r>
              <a:rPr lang="de-DE" altLang="de-DE" sz="1200" b="1" dirty="0">
                <a:solidFill>
                  <a:srgbClr val="333333"/>
                </a:solidFill>
                <a:latin typeface="Calibri Light"/>
              </a:rPr>
              <a:t> </a:t>
            </a:r>
            <a:r>
              <a:rPr lang="de-DE" altLang="de-DE" sz="1200" b="1" dirty="0" err="1">
                <a:solidFill>
                  <a:srgbClr val="333333"/>
                </a:solidFill>
                <a:latin typeface="Calibri Light"/>
              </a:rPr>
              <a:t>the</a:t>
            </a:r>
            <a:r>
              <a:rPr lang="de-DE" altLang="de-DE" sz="1200" b="1" dirty="0">
                <a:solidFill>
                  <a:srgbClr val="333333"/>
                </a:solidFill>
                <a:latin typeface="Calibri Light"/>
              </a:rPr>
              <a:t> </a:t>
            </a:r>
            <a:r>
              <a:rPr lang="de-DE" altLang="de-DE" sz="1200" b="1" dirty="0" err="1">
                <a:solidFill>
                  <a:srgbClr val="333333"/>
                </a:solidFill>
                <a:latin typeface="Calibri Light"/>
              </a:rPr>
              <a:t>beach</a:t>
            </a:r>
            <a:endParaRPr lang="en-GB" altLang="de-DE" sz="1800" b="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30</a:t>
            </a:fld>
            <a:endParaRPr lang="de-DE" altLang="de-DE"/>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5"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n-US" sz="2400" spc="-5">
                <a:solidFill>
                  <a:srgbClr val="004992"/>
                </a:solidFill>
                <a:latin typeface="Calibri Light"/>
                <a:cs typeface="Verdana"/>
              </a:rPr>
              <a:t>Will father and son go boating? </a:t>
            </a:r>
            <a:endParaRPr sz="2400" dirty="0">
              <a:solidFill>
                <a:srgbClr val="004992"/>
              </a:solidFill>
              <a:latin typeface="Calibri Light"/>
              <a:cs typeface="Verdana"/>
            </a:endParaRP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n-US" sz="1100" b="1" spc="-5">
                <a:solidFill>
                  <a:srgbClr val="333333"/>
                </a:solidFill>
                <a:latin typeface="Calibri Light"/>
                <a:cs typeface="Arial"/>
              </a:rPr>
              <a:t>Warning! A storm front is approaching the coast! Leave the beach!</a:t>
            </a:r>
            <a:endParaRPr lang="en-US" sz="1100" b="1" spc="-5" dirty="0">
              <a:solidFill>
                <a:srgbClr val="333333"/>
              </a:solidFill>
              <a:latin typeface="Calibri Light"/>
              <a:cs typeface="Arial"/>
            </a:endParaRPr>
          </a:p>
        </p:txBody>
      </p:sp>
    </p:spTree>
    <p:extLst>
      <p:ext uri="{BB962C8B-B14F-4D97-AF65-F5344CB8AC3E}">
        <p14:creationId xmlns:p14="http://schemas.microsoft.com/office/powerpoint/2010/main" val="1304056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2E30205D-BB02-4999-9EE9-BF3EBB33847D}" type="slidenum">
              <a:rPr lang="de-DE" altLang="de-DE" smtClean="0"/>
              <a:pPr>
                <a:defRPr/>
              </a:pPr>
              <a:t>31</a:t>
            </a:fld>
            <a:endParaRPr lang="de-DE" altLang="de-DE"/>
          </a:p>
        </p:txBody>
      </p:sp>
      <p:sp>
        <p:nvSpPr>
          <p:cNvPr id="16" name="Textfeld 15"/>
          <p:cNvSpPr txBox="1"/>
          <p:nvPr/>
        </p:nvSpPr>
        <p:spPr>
          <a:xfrm>
            <a:off x="3558224" y="5115160"/>
            <a:ext cx="5761584" cy="1015663"/>
          </a:xfrm>
          <a:prstGeom prst="rect">
            <a:avLst/>
          </a:prstGeom>
          <a:noFill/>
        </p:spPr>
        <p:txBody>
          <a:bodyPr wrap="square" rtlCol="0">
            <a:no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Calibri Light"/>
                <a:ea typeface="ＭＳ Ｐゴシック" panose="020B0600070205080204" pitchFamily="34" charset="-128"/>
                <a:cs typeface="Verdana"/>
              </a:rPr>
              <a:t>[for Trainers:</a:t>
            </a:r>
            <a:endParaRPr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2986056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32</a:t>
            </a:fld>
            <a:endParaRPr lang="de-DE" altLang="de-DE"/>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a:solidFill>
                  <a:srgbClr val="004992"/>
                </a:solidFill>
                <a:latin typeface="Calibri Light"/>
                <a:cs typeface="Verdana"/>
              </a:rPr>
              <a:t>According to John, where did Mary last see the ice cream van? At the park or at church?</a:t>
            </a:r>
            <a:endParaRPr sz="2400" dirty="0">
              <a:solidFill>
                <a:srgbClr val="004992"/>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33</a:t>
            </a:fld>
            <a:endParaRPr lang="de-DE" altLang="de-DE"/>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dirty="0">
                <a:latin typeface="Calibri Light"/>
                <a:cs typeface="Arial" panose="020B0604020202020204" pitchFamily="34" charset="0"/>
              </a:rPr>
              <a:t>Can we eat, Ma... I am starving!</a:t>
            </a:r>
            <a:endParaRPr lang="de-DE" altLang="de-DE" sz="1200" dirty="0">
              <a:latin typeface="Calibri Light"/>
              <a:cs typeface="Arial" panose="020B0604020202020204" pitchFamily="34" charset="0"/>
            </a:endParaRPr>
          </a:p>
        </p:txBody>
      </p:sp>
      <p:sp>
        <p:nvSpPr>
          <p:cNvPr id="12"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n-US" altLang="de-DE" sz="2400">
                <a:solidFill>
                  <a:srgbClr val="004992"/>
                </a:solidFill>
                <a:latin typeface="Calibri Light"/>
              </a:rPr>
              <a:t>What does the mother think ...? Is she correct?</a:t>
            </a:r>
            <a:endParaRPr lang="de-DE" altLang="de-DE" sz="2400" dirty="0">
              <a:solidFill>
                <a:srgbClr val="004992"/>
              </a:solidFill>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Line 6"/>
          <p:cNvSpPr>
            <a:spLocks noChangeShapeType="1"/>
          </p:cNvSpPr>
          <p:nvPr/>
        </p:nvSpPr>
        <p:spPr bwMode="auto">
          <a:xfrm flipH="1" flipV="1">
            <a:off x="7825238" y="1813842"/>
            <a:ext cx="192667" cy="719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88071" name="Line 7"/>
          <p:cNvSpPr>
            <a:spLocks noChangeShapeType="1"/>
          </p:cNvSpPr>
          <p:nvPr/>
        </p:nvSpPr>
        <p:spPr bwMode="auto">
          <a:xfrm flipV="1">
            <a:off x="8115297" y="1813842"/>
            <a:ext cx="1344433" cy="2397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34</a:t>
            </a:fld>
            <a:endParaRPr lang="de-DE" altLang="de-DE"/>
          </a:p>
        </p:txBody>
      </p:sp>
      <p:pic>
        <p:nvPicPr>
          <p:cNvPr id="18"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Complaint</a:t>
            </a:r>
          </a:p>
          <a:p>
            <a:r>
              <a:rPr lang="pt-BR" altLang="de-DE" sz="1000" b="1">
                <a:solidFill>
                  <a:srgbClr val="333333"/>
                </a:solidFill>
                <a:latin typeface="Calibri Light"/>
                <a:ea typeface="Verdana" panose="020B0604030504040204" pitchFamily="34" charset="0"/>
                <a:cs typeface="Verdana" panose="020B0604030504040204" pitchFamily="34" charset="0"/>
              </a:rPr>
              <a:t>My neighbor above</a:t>
            </a:r>
            <a:endParaRPr lang="en-US" sz="1000" b="1" dirty="0">
              <a:solidFill>
                <a:srgbClr val="333333"/>
              </a:solidFill>
            </a:endParaRPr>
          </a:p>
        </p:txBody>
      </p:sp>
      <p:sp>
        <p:nvSpPr>
          <p:cNvPr id="22"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Battery</a:t>
            </a:r>
            <a:endParaRPr sz="1000" dirty="0">
              <a:latin typeface="Calibri Light"/>
              <a:cs typeface="Arial"/>
            </a:endParaRPr>
          </a:p>
        </p:txBody>
      </p:sp>
      <p:sp>
        <p:nvSpPr>
          <p:cNvPr id="23"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Battery</a:t>
            </a:r>
            <a:endParaRPr sz="1000" dirty="0">
              <a:latin typeface="Calibri Light"/>
              <a:cs typeface="Arial"/>
            </a:endParaRPr>
          </a:p>
        </p:txBody>
      </p:sp>
      <p:sp>
        <p:nvSpPr>
          <p:cNvPr id="24"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dirty="0">
                <a:solidFill>
                  <a:srgbClr val="004992"/>
                </a:solidFill>
                <a:latin typeface="Calibri Light"/>
                <a:ea typeface="Verdana" panose="020B0604030504040204" pitchFamily="34" charset="0"/>
                <a:cs typeface="Verdana" panose="020B0604030504040204" pitchFamily="34" charset="0"/>
              </a:rPr>
              <a:t>Why was the battery dead the 1st time? </a:t>
            </a:r>
            <a:br>
              <a:rPr lang="en-US" altLang="de-DE" sz="2400" dirty="0">
                <a:solidFill>
                  <a:srgbClr val="004992"/>
                </a:solidFill>
                <a:latin typeface="Calibri Light"/>
                <a:ea typeface="Verdana" panose="020B0604030504040204" pitchFamily="34" charset="0"/>
                <a:cs typeface="Verdana" panose="020B0604030504040204" pitchFamily="34" charset="0"/>
              </a:rPr>
            </a:br>
            <a:r>
              <a:rPr lang="en-US" altLang="de-DE" sz="2400" dirty="0">
                <a:solidFill>
                  <a:srgbClr val="004992"/>
                </a:solidFill>
                <a:latin typeface="Calibri Light"/>
                <a:ea typeface="Verdana" panose="020B0604030504040204" pitchFamily="34" charset="0"/>
                <a:cs typeface="Verdana" panose="020B0604030504040204" pitchFamily="34" charset="0"/>
              </a:rPr>
              <a:t>And the 2nd time? How might the car owner have interpreted the situation?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88069" name="Rectangle 5"/>
          <p:cNvSpPr>
            <a:spLocks noChangeArrowheads="1"/>
          </p:cNvSpPr>
          <p:nvPr/>
        </p:nvSpPr>
        <p:spPr bwMode="auto">
          <a:xfrm rot="-2164809">
            <a:off x="2794260" y="2327830"/>
            <a:ext cx="192666" cy="71437"/>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25"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Two weeks later, after moving into another appartment …</a:t>
            </a:r>
            <a:endParaRPr sz="900" b="1" dirty="0">
              <a:latin typeface="Calibri Light"/>
              <a:cs typeface="Arial"/>
            </a:endParaRPr>
          </a:p>
        </p:txBody>
      </p:sp>
      <p:sp>
        <p:nvSpPr>
          <p:cNvPr id="20"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To the House-keeper</a:t>
            </a:r>
            <a:endParaRPr lang="en-US" sz="1100" b="1" spc="-30" dirty="0">
              <a:solidFill>
                <a:srgbClr val="33333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36</a:t>
            </a:fld>
            <a:endParaRPr lang="de-DE" altLang="de-DE"/>
          </a:p>
        </p:txBody>
      </p:sp>
    </p:spTree>
    <p:extLst>
      <p:ext uri="{BB962C8B-B14F-4D97-AF65-F5344CB8AC3E}">
        <p14:creationId xmlns:p14="http://schemas.microsoft.com/office/powerpoint/2010/main" val="2362694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p>
          <a:p>
            <a:pPr marL="342900" lvl="0" indent="-342900" defTabSz="914400" fontAlgn="base">
              <a:buClr>
                <a:srgbClr val="000000"/>
              </a:buClr>
              <a:buFont typeface="WingDings"/>
              <a:buChar char=""/>
            </a:pPr>
            <a:r>
              <a:rPr lang="de-DE" altLang="de-DE" sz="2400" dirty="0">
                <a:solidFill>
                  <a:srgbClr val="004992"/>
                </a:solidFill>
                <a:latin typeface="Calibri Light"/>
              </a:rPr>
              <a:t>Many misunderstandings and even conflicts arise because people guess incorrectly what is on other people</a:t>
            </a:r>
            <a:r>
              <a:rPr lang="en-US" altLang="de-DE" sz="2400" dirty="0">
                <a:solidFill>
                  <a:srgbClr val="004992"/>
                </a:solidFill>
                <a:latin typeface="Calibri Light"/>
              </a:rPr>
              <a:t>’</a:t>
            </a:r>
            <a:r>
              <a:rPr lang="de-DE" altLang="de-DE" sz="2400" dirty="0">
                <a:solidFill>
                  <a:srgbClr val="004992"/>
                </a:solidFill>
                <a:latin typeface="Calibri Light"/>
              </a:rPr>
              <a:t>s minds</a:t>
            </a:r>
            <a:r>
              <a:rPr lang="de-DE" altLang="de-DE" sz="2400" dirty="0">
                <a:solidFill>
                  <a:srgbClr val="333333"/>
                </a:solidFill>
                <a:latin typeface="Calibri Light"/>
              </a:rPr>
              <a:t> (e.g. if you do not tell your friends that you are feeling bad at the moment, you cannot expect them to be more considerate!).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Try to evaluate complex social situations from different perspectives and consider all available information. The more information considered, the more likely an appropriate judgment will be reached.</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Caution: Our current state of mood influences how we perceive our environment (e.g. how you appraise a person).</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37</a:t>
            </a:fld>
            <a:endParaRPr lang="de-DE" altLang="de-DE"/>
          </a:p>
        </p:txBody>
      </p:sp>
    </p:spTree>
    <p:extLst>
      <p:ext uri="{BB962C8B-B14F-4D97-AF65-F5344CB8AC3E}">
        <p14:creationId xmlns:p14="http://schemas.microsoft.com/office/powerpoint/2010/main" val="1945590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During psychosis people are in danger of misinterpreting or over-interpreting facial expressions and actions.</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Example: </a:t>
            </a:r>
            <a:r>
              <a:rPr lang="en-AU" altLang="de-DE" sz="2400" dirty="0">
                <a:solidFill>
                  <a:srgbClr val="333333"/>
                </a:solidFill>
                <a:latin typeface="Calibri Light"/>
                <a:cs typeface="Times New Roman" panose="02020603050405020304" pitchFamily="18" charset="0"/>
              </a:rPr>
              <a:t>Marvin feels mocked!</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Background:</a:t>
            </a:r>
            <a:r>
              <a:rPr lang="en-AU" altLang="de-DE" sz="2400" dirty="0">
                <a:solidFill>
                  <a:srgbClr val="333333"/>
                </a:solidFill>
                <a:latin typeface="Calibri Light"/>
                <a:cs typeface="Times New Roman" panose="02020603050405020304" pitchFamily="18" charset="0"/>
              </a:rPr>
              <a:t> Marvin enters the entrance hall of the airport after customs, where people are waiting and looking in his direction. Two of them start laughing loudly.</a:t>
            </a:r>
          </a:p>
          <a:p>
            <a:pPr lvl="0" defTabSz="914400" fontAlgn="base">
              <a:lnSpc>
                <a:spcPct val="100000"/>
              </a:lnSpc>
              <a:spcBef>
                <a:spcPts val="1200"/>
              </a:spcBef>
            </a:pPr>
            <a:r>
              <a:rPr lang="en-AU" altLang="de-DE" sz="2400" dirty="0">
                <a:solidFill>
                  <a:srgbClr val="004992"/>
                </a:solidFill>
                <a:latin typeface="Calibri Light"/>
                <a:cs typeface="Times New Roman" panose="02020603050405020304" pitchFamily="18" charset="0"/>
              </a:rPr>
              <a:t>But:</a:t>
            </a:r>
            <a:r>
              <a:rPr lang="en-AU" altLang="de-DE" sz="2400" dirty="0">
                <a:solidFill>
                  <a:srgbClr val="333333"/>
                </a:solidFill>
                <a:latin typeface="Calibri Light"/>
                <a:cs typeface="Times New Roman" panose="02020603050405020304" pitchFamily="18" charset="0"/>
              </a:rPr>
              <a:t> Of course, all of those who are waiting are scanning the arriving passengers to pick up friends or clients. The two people laughing have probably</a:t>
            </a:r>
            <a:r>
              <a:rPr lang="en-AU" altLang="de-DE" sz="2400" dirty="0">
                <a:solidFill>
                  <a:srgbClr val="333333"/>
                </a:solidFill>
                <a:latin typeface="Calibri Light"/>
              </a:rPr>
              <a:t> </a:t>
            </a:r>
            <a:r>
              <a:rPr lang="en-AU" altLang="de-DE" sz="2400" dirty="0">
                <a:solidFill>
                  <a:srgbClr val="333333"/>
                </a:solidFill>
                <a:latin typeface="Calibri Light"/>
                <a:cs typeface="Times New Roman" panose="02020603050405020304" pitchFamily="18" charset="0"/>
              </a:rPr>
              <a:t>not seen each other for a long time and are exchanging holiday memories. Or maybe Marvin is still wearing the silly sombrero from his holiday in Mexico.</a:t>
            </a:r>
          </a:p>
          <a:p>
            <a:pPr lvl="0" defTabSz="914400" fontAlgn="base">
              <a:lnSpc>
                <a:spcPct val="100000"/>
              </a:lnSpc>
              <a:spcBef>
                <a:spcPts val="1200"/>
              </a:spcBef>
            </a:pPr>
            <a:r>
              <a:rPr lang="en-AU" altLang="de-DE" sz="2400" dirty="0">
                <a:solidFill>
                  <a:srgbClr val="333333"/>
                </a:solidFill>
                <a:latin typeface="Calibri Light"/>
                <a:cs typeface="Times New Roman" panose="02020603050405020304" pitchFamily="18" charset="0"/>
              </a:rPr>
              <a:t>We all make mistakes! Always take different perspectives into account.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5" name="Slide Number Placeholder 4"/>
          <p:cNvSpPr>
            <a:spLocks noGrp="1"/>
          </p:cNvSpPr>
          <p:nvPr>
            <p:ph type="sldNum" sz="quarter" idx="12"/>
          </p:nvPr>
        </p:nvSpPr>
        <p:spPr/>
        <p:txBody>
          <a:bodyPr/>
          <a:lstStyle/>
          <a:p>
            <a:pPr>
              <a:defRPr/>
            </a:pPr>
            <a:fld id="{688F4506-49A5-46FE-B8E4-C88E6042E14A}"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2E30205D-BB02-4999-9EE9-BF3EBB33847D}" type="slidenum">
              <a:rPr lang="de-DE" altLang="de-DE" smtClean="0"/>
              <a:pPr>
                <a:defRPr/>
              </a:pPr>
              <a:t>39</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270682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6 – To Empathise … II</a:t>
            </a:r>
            <a:endParaRPr lang="de-DE"/>
          </a:p>
        </p:txBody>
      </p:sp>
      <p:sp>
        <p:nvSpPr>
          <p:cNvPr id="4" name="Slide Number Placeholder 3"/>
          <p:cNvSpPr>
            <a:spLocks noGrp="1"/>
          </p:cNvSpPr>
          <p:nvPr>
            <p:ph type="sldNum" sz="quarter" idx="12"/>
          </p:nvPr>
        </p:nvSpPr>
        <p:spPr/>
        <p:txBody>
          <a:bodyPr/>
          <a:lstStyle/>
          <a:p>
            <a:pPr>
              <a:defRPr/>
            </a:pPr>
            <a:fld id="{688F4506-49A5-46FE-B8E4-C88E6042E14A}" type="slidenum">
              <a:rPr lang="de-DE" altLang="de-DE" smtClean="0"/>
              <a:pPr>
                <a:defRPr/>
              </a:pPr>
              <a:t>40</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540086620"/>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3139</Words>
  <Application>Microsoft Office PowerPoint</Application>
  <PresentationFormat>Benutzerdefiniert</PresentationFormat>
  <Paragraphs>397</Paragraphs>
  <Slides>40</Slides>
  <Notes>40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40</vt:i4>
      </vt:variant>
    </vt:vector>
  </HeadingPairs>
  <TitlesOfParts>
    <vt:vector size="47" baseType="lpstr">
      <vt:lpstr>Arial</vt:lpstr>
      <vt:lpstr>Calibri</vt:lpstr>
      <vt:lpstr>Calibri Light</vt:lpstr>
      <vt:lpstr>Symbol</vt:lpstr>
      <vt:lpstr>Verdana</vt:lpstr>
      <vt:lpstr>WingDings</vt:lpstr>
      <vt:lpstr>UKE_PPT-Vorlage_16zu9</vt:lpstr>
      <vt:lpstr>MCT 6 A – To Empathise … II</vt:lpstr>
      <vt:lpstr>When you get to know someone, where do you look first? How reliable are these cues for a good evaluation?</vt:lpstr>
      <vt:lpstr>When you get to know someone, where do you look first? How reliable are these cues for a good evaluation?</vt:lpstr>
      <vt:lpstr>What other sources of information may be considered? How reliable are these?</vt:lpstr>
      <vt:lpstr>What other sources of information may be considered? How reliable are these?</vt:lpstr>
      <vt:lpstr>Advantages and disadvantages of certain social cues</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Please discuss the advantages and disadvantages of the following feature for making a judgement about a person</vt:lpstr>
      <vt:lpstr>Appearance and reality!</vt:lpstr>
      <vt:lpstr>Why are we doing this?</vt:lpstr>
      <vt:lpstr>Why are we doing this?</vt:lpstr>
      <vt:lpstr>How lack of empathy promotes misinterpretations during psychosis – examples</vt:lpstr>
      <vt:lpstr>Exercise</vt:lpstr>
      <vt:lpstr>Exercise</vt:lpstr>
      <vt:lpstr>Exercise</vt:lpstr>
      <vt:lpstr>PowerPoint-Präsentation</vt:lpstr>
      <vt:lpstr>Grandmother’s Birthday What will the girl bring her grandma next year?</vt:lpstr>
      <vt:lpstr>Let’s go!</vt:lpstr>
      <vt:lpstr>PowerPoint-Präsentation</vt:lpstr>
      <vt:lpstr>PowerPoint-Präsentation</vt:lpstr>
      <vt:lpstr>PowerPoint-Präsentation</vt:lpstr>
      <vt:lpstr>PowerPoint-Präsentation</vt:lpstr>
      <vt:lpstr>optional: Video Clip</vt:lpstr>
      <vt:lpstr>PowerPoint-Präsentation</vt:lpstr>
      <vt:lpstr>PowerPoint-Präsentation</vt:lpstr>
      <vt:lpstr>PowerPoint-Präsentation</vt:lpstr>
      <vt:lpstr>Transfer to everyday life</vt:lpstr>
      <vt:lpstr>Transfer to everyday life</vt:lpstr>
      <vt:lpstr>Transfer to everyday life</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261</cp:revision>
  <dcterms:created xsi:type="dcterms:W3CDTF">2004-06-30T16:15:23Z</dcterms:created>
  <dcterms:modified xsi:type="dcterms:W3CDTF">2021-12-21T13:28:31Z</dcterms:modified>
</cp:coreProperties>
</file>