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0"/>
  </p:notesMasterIdLst>
  <p:handoutMasterIdLst>
    <p:handoutMasterId r:id="rId51"/>
  </p:handoutMasterIdLst>
  <p:sldIdLst>
    <p:sldId id="508" r:id="rId2"/>
    <p:sldId id="448" r:id="rId3"/>
    <p:sldId id="449" r:id="rId4"/>
    <p:sldId id="450" r:id="rId5"/>
    <p:sldId id="451" r:id="rId6"/>
    <p:sldId id="452" r:id="rId7"/>
    <p:sldId id="453" r:id="rId8"/>
    <p:sldId id="454" r:id="rId9"/>
    <p:sldId id="492" r:id="rId10"/>
    <p:sldId id="456" r:id="rId11"/>
    <p:sldId id="457" r:id="rId12"/>
    <p:sldId id="458" r:id="rId13"/>
    <p:sldId id="459" r:id="rId14"/>
    <p:sldId id="460" r:id="rId15"/>
    <p:sldId id="461" r:id="rId16"/>
    <p:sldId id="493" r:id="rId17"/>
    <p:sldId id="470" r:id="rId18"/>
    <p:sldId id="472" r:id="rId19"/>
    <p:sldId id="494" r:id="rId20"/>
    <p:sldId id="473" r:id="rId21"/>
    <p:sldId id="476" r:id="rId22"/>
    <p:sldId id="495" r:id="rId23"/>
    <p:sldId id="496" r:id="rId24"/>
    <p:sldId id="431" r:id="rId25"/>
    <p:sldId id="497" r:id="rId26"/>
    <p:sldId id="498" r:id="rId27"/>
    <p:sldId id="340" r:id="rId28"/>
    <p:sldId id="435" r:id="rId29"/>
    <p:sldId id="499" r:id="rId30"/>
    <p:sldId id="500" r:id="rId31"/>
    <p:sldId id="439" r:id="rId32"/>
    <p:sldId id="501" r:id="rId33"/>
    <p:sldId id="502" r:id="rId34"/>
    <p:sldId id="503" r:id="rId35"/>
    <p:sldId id="441" r:id="rId36"/>
    <p:sldId id="504" r:id="rId37"/>
    <p:sldId id="443" r:id="rId38"/>
    <p:sldId id="505" r:id="rId39"/>
    <p:sldId id="490" r:id="rId40"/>
    <p:sldId id="444" r:id="rId41"/>
    <p:sldId id="445" r:id="rId42"/>
    <p:sldId id="446" r:id="rId43"/>
    <p:sldId id="479" r:id="rId44"/>
    <p:sldId id="506" r:id="rId45"/>
    <p:sldId id="507" r:id="rId46"/>
    <p:sldId id="480" r:id="rId47"/>
    <p:sldId id="491" r:id="rId48"/>
    <p:sldId id="482" r:id="rId4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3" autoAdjust="0"/>
    <p:restoredTop sz="94645" autoAdjust="0"/>
  </p:normalViewPr>
  <p:slideViewPr>
    <p:cSldViewPr>
      <p:cViewPr varScale="1">
        <p:scale>
          <a:sx n="67" d="100"/>
          <a:sy n="67" d="100"/>
        </p:scale>
        <p:origin x="788" y="52"/>
      </p:cViewPr>
      <p:guideLst>
        <p:guide orient="horz" pos="3024"/>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77D3362-B353-42EC-9374-0B87C1BBE166}" type="slidenum">
              <a:rPr lang="en-US" altLang="de-DE"/>
              <a:pPr>
                <a:defRPr/>
              </a:pPr>
              <a:t>‹Nr.›</a:t>
            </a:fld>
            <a:endParaRPr lang="en-US" altLang="de-DE"/>
          </a:p>
        </p:txBody>
      </p:sp>
    </p:spTree>
    <p:extLst>
      <p:ext uri="{BB962C8B-B14F-4D97-AF65-F5344CB8AC3E}">
        <p14:creationId xmlns:p14="http://schemas.microsoft.com/office/powerpoint/2010/main" val="1917842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C8E541F-A371-4916-875F-38E52CBF40E7}" type="slidenum">
              <a:rPr lang="en-US" altLang="de-DE"/>
              <a:pPr>
                <a:defRPr/>
              </a:pPr>
              <a:t>‹Nr.›</a:t>
            </a:fld>
            <a:endParaRPr lang="en-US" altLang="de-DE"/>
          </a:p>
        </p:txBody>
      </p:sp>
    </p:spTree>
    <p:extLst>
      <p:ext uri="{BB962C8B-B14F-4D97-AF65-F5344CB8AC3E}">
        <p14:creationId xmlns:p14="http://schemas.microsoft.com/office/powerpoint/2010/main" val="29536373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D4EED-13FA-43A9-A74F-C01A6B5A993D}"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799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3E4B4C-DE3F-4967-8A83-B03DDB1E296C}"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734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86EDC6-D375-46E0-A8D4-D2D838B81156}"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03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6C2906-26C0-4615-BBBE-1151C75B2196}"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8090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260D5D-28F5-4B00-A160-B9F939CDEE9B}"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5308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4661DA-DBC8-46BE-A15F-2E49BA5ED9B3}"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372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0DD73A-215B-4E2E-AF6B-10B415D3F885}" type="slidenum">
              <a:rPr lang="en-US" altLang="de-DE" sz="1300" smtClean="0"/>
              <a:pPr>
                <a:spcBef>
                  <a:spcPct val="0"/>
                </a:spcBef>
              </a:pPr>
              <a:t>8</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272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0DD73A-215B-4E2E-AF6B-10B415D3F885}" type="slidenum">
              <a:rPr lang="en-US" altLang="de-DE" sz="1300" smtClean="0"/>
              <a:pPr>
                <a:spcBef>
                  <a:spcPct val="0"/>
                </a:spcBef>
              </a:pPr>
              <a:t>9</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272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550503-296D-4458-829D-FF9E7BC9BF91}"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9273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25AF9C-086A-45F0-8432-02362A923A73}"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63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ECAE5A-E427-4B1F-87B6-A2B626B7A572}"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6346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11F7FE-747B-4C52-93BC-CC7CD49A5B2B}"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2356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DE264-9652-4F01-9477-2BB4C2B79E64}"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315129-BC06-4FFF-A2C9-BAE34BB571FE}"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7887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315129-BC06-4FFF-A2C9-BAE34BB571FE}" type="slidenum">
              <a:rPr lang="en-US" altLang="de-DE" sz="1300" smtClean="0"/>
              <a:pPr>
                <a:spcBef>
                  <a:spcPct val="0"/>
                </a:spcBef>
              </a:pPr>
              <a:t>16</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7887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16FB5E-1DA1-4A50-969B-F7E6CFF2A0E8}"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6877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481EE-6820-478B-A1A1-B4C98C917AD3}"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6338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481EE-6820-478B-A1A1-B4C98C917AD3}"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6338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0DAA42-39AF-48CA-AD2C-C4EAACD71E96}"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488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4394CE-9D40-48FE-8CB4-AC9CEAE82D25}" type="slidenum">
              <a:rPr lang="en-US" altLang="de-DE" sz="1300" smtClean="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202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4394CE-9D40-48FE-8CB4-AC9CEAE82D25}" type="slidenum">
              <a:rPr lang="en-US" altLang="de-DE" sz="1300" smtClean="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202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4394CE-9D40-48FE-8CB4-AC9CEAE82D25}"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202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0F381-6297-4DD6-94D8-9F0DBF7DC016}"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7784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0F381-6297-4DD6-94D8-9F0DBF7DC016}"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7784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0F381-6297-4DD6-94D8-9F0DBF7DC016}" type="slidenum">
              <a:rPr lang="en-US" altLang="de-DE" sz="1300" smtClean="0"/>
              <a:pPr>
                <a:spcBef>
                  <a:spcPct val="0"/>
                </a:spcBef>
              </a:pPr>
              <a:t>26</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7784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31112F-7ED5-4452-834A-71A377508690}"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7167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CE7CEA-45D4-41D4-B4D7-95B5FDDF2644}" type="slidenum">
              <a:rPr lang="en-US" altLang="de-DE" sz="1300" smtClean="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955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CE7CEA-45D4-41D4-B4D7-95B5FDDF2644}"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9559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CE7CEA-45D4-41D4-B4D7-95B5FDDF2644}"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955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6B181E-B058-4348-85B6-4040F32533B1}" type="slidenum">
              <a:rPr lang="en-US" altLang="de-DE" sz="1300" smtClean="0"/>
              <a:pPr>
                <a:spcBef>
                  <a:spcPct val="0"/>
                </a:spcBef>
              </a:pPr>
              <a:t>31</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556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6B181E-B058-4348-85B6-4040F32533B1}"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556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6B181E-B058-4348-85B6-4040F32533B1}"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556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6B181E-B058-4348-85B6-4040F32533B1}"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556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CE5AF7-2FAE-48C8-A9CB-D03ED3EC2E69}" type="slidenum">
              <a:rPr lang="en-US" altLang="de-DE" sz="1300" smtClean="0"/>
              <a:pPr>
                <a:spcBef>
                  <a:spcPct val="0"/>
                </a:spcBef>
              </a:pPr>
              <a:t>35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4723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CE5AF7-2FAE-48C8-A9CB-D03ED3EC2E69}"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4723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7F19E0-9AAE-4BB5-962E-D43A8CF3CCA2}"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0894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7F19E0-9AAE-4BB5-962E-D43A8CF3CCA2}"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0894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CB8ABF-104C-41DB-92CE-BE4905FD76F4}"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6291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C435BB-50F3-4D79-9FCB-CFBD06FEFD11}"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0424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729A3B-A5CB-403E-AD06-23FE76657DD6}"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44276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A9C21A-4F98-44F9-BC65-039A36A41C81}" type="slidenum">
              <a:rPr lang="en-US" altLang="de-DE" sz="1300" smtClean="0"/>
              <a:pPr>
                <a:spcBef>
                  <a:spcPct val="0"/>
                </a:spcBef>
              </a:pPr>
              <a:t>43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059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A9C21A-4F98-44F9-BC65-039A36A41C81}" type="slidenum">
              <a:rPr lang="en-US" altLang="de-DE" sz="1300" smtClean="0"/>
              <a:pPr>
                <a:spcBef>
                  <a:spcPct val="0"/>
                </a:spcBef>
              </a:pPr>
              <a:t>44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05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A9C21A-4F98-44F9-BC65-039A36A41C81}"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059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079EA0-1DED-4207-B0A9-CEFC367B0FB1}"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42157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E92005-030C-4291-BC7C-7D0951F1EC3D}"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46615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1673CBC-219E-4193-87D7-D1017D01468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6 – To Empathise …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E30205D-BB02-4999-9EE9-BF3EBB33847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1AB996-3786-47BE-A8EB-1F9E7A52B8D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1673CBC-219E-4193-87D7-D1017D0146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1673CBC-219E-4193-87D7-D1017D0146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88F4506-49A5-46FE-B8E4-C88E6042E14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BF0B00D-0A94-4CF7-B147-67EF48E0142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6 – To Empathise …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1673CBC-219E-4193-87D7-D1017D01468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a:t>
            </a:r>
            <a:r>
              <a:rPr lang="de-DE"/>
              <a:t>6 A BADE </a:t>
            </a:r>
            <a:r>
              <a:rPr lang="de-DE" dirty="0"/>
              <a:t>– </a:t>
            </a:r>
            <a:r>
              <a:rPr lang="en-US" dirty="0"/>
              <a:t>To </a:t>
            </a:r>
            <a:r>
              <a:rPr lang="en-US" dirty="0" err="1"/>
              <a:t>Empathise</a:t>
            </a:r>
            <a:r>
              <a:rPr lang="en-US" dirty="0"/>
              <a:t> …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50408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you get to know someone, where do you look first?</a:t>
            </a:r>
            <a:br>
              <a:rPr lang="en-US" sz="3600">
                <a:solidFill>
                  <a:srgbClr val="004992"/>
                </a:solidFill>
                <a:latin typeface="Calibri Light"/>
              </a:rPr>
            </a:br>
            <a:r>
              <a:rPr lang="en-US">
                <a:solidFill>
                  <a:srgbClr val="004992"/>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dirty="0"/>
              <a:t>Metacognitive Training 6 – To </a:t>
            </a:r>
            <a:r>
              <a:rPr lang="en-US" dirty="0" err="1"/>
              <a:t>Empathise</a:t>
            </a:r>
            <a:r>
              <a:rPr lang="en-US" dirty="0"/>
              <a:t> … II</a:t>
            </a:r>
            <a:endParaRPr lang="de-DE"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you get to know someone, where do you look first?</a:t>
            </a:r>
            <a:br>
              <a:rPr lang="en-US" sz="3600">
                <a:solidFill>
                  <a:srgbClr val="004992"/>
                </a:solidFill>
                <a:latin typeface="Calibri Light"/>
              </a:rPr>
            </a:br>
            <a:r>
              <a:rPr lang="en-US">
                <a:solidFill>
                  <a:srgbClr val="004992"/>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6"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eyes?</a:t>
            </a:r>
          </a:p>
        </p:txBody>
      </p:sp>
      <p:sp>
        <p:nvSpPr>
          <p:cNvPr id="27"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body language/</a:t>
            </a:r>
            <a:br>
              <a:rPr lang="de-DE" altLang="de-DE" sz="2000" dirty="0">
                <a:latin typeface="Calibri Light"/>
              </a:rPr>
            </a:br>
            <a:r>
              <a:rPr lang="de-DE" altLang="de-DE" sz="2000" dirty="0">
                <a:latin typeface="Calibri Light"/>
              </a:rPr>
              <a:t>posture?</a:t>
            </a:r>
          </a:p>
        </p:txBody>
      </p:sp>
      <p:sp>
        <p:nvSpPr>
          <p:cNvPr id="28"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other? ...</a:t>
            </a:r>
            <a:endParaRPr dirty="0">
              <a:latin typeface="Calibri Light"/>
              <a:cs typeface="Verdana"/>
            </a:endParaRPr>
          </a:p>
        </p:txBody>
      </p:sp>
      <p:sp>
        <p:nvSpPr>
          <p:cNvPr id="30"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hands?</a:t>
            </a:r>
            <a:endParaRPr lang="de-DE" altLang="de-DE" sz="2000"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defRPr/>
            </a:pPr>
            <a:r>
              <a:rPr lang="en-US" sz="2400" dirty="0">
                <a:solidFill>
                  <a:srgbClr val="333333"/>
                </a:solidFill>
                <a:latin typeface="Calibri Light"/>
              </a:rPr>
              <a:t>prior knowledge on person (hearsay): for example, a remark by a friend</a:t>
            </a:r>
          </a:p>
          <a:p>
            <a:pPr marL="342900" lvl="0" indent="-342900" defTabSz="914400" fontAlgn="base">
              <a:buClr>
                <a:srgbClr val="333333"/>
              </a:buClr>
              <a:buFont typeface="WingDings"/>
              <a:buChar char=""/>
              <a:defRPr/>
            </a:pPr>
            <a:r>
              <a:rPr lang="en-US" sz="2400" dirty="0">
                <a:solidFill>
                  <a:srgbClr val="333333"/>
                </a:solidFill>
                <a:latin typeface="Calibri Light"/>
              </a:rPr>
              <a:t>prior knowledge on similar persons/groups: e.g. </a:t>
            </a:r>
            <a:r>
              <a:rPr lang="en-US" sz="2400" i="1" dirty="0">
                <a:solidFill>
                  <a:srgbClr val="333333"/>
                </a:solidFill>
                <a:latin typeface="Calibri Light"/>
              </a:rPr>
              <a:t>rapper</a:t>
            </a:r>
          </a:p>
          <a:p>
            <a:pPr marL="342900" lvl="0" indent="-342900" defTabSz="914400" fontAlgn="base">
              <a:buClr>
                <a:srgbClr val="333333"/>
              </a:buClr>
              <a:buFont typeface="WingDings"/>
              <a:buChar char=""/>
              <a:defRPr/>
            </a:pPr>
            <a:r>
              <a:rPr lang="en-US" sz="2400">
                <a:solidFill>
                  <a:srgbClr val="333333"/>
                </a:solidFill>
                <a:latin typeface="Calibri Light"/>
              </a:rPr>
              <a:t>“gut feeling”/</a:t>
            </a:r>
            <a:r>
              <a:rPr lang="en-US" sz="2400" dirty="0">
                <a:solidFill>
                  <a:srgbClr val="333333"/>
                </a:solidFill>
                <a:latin typeface="Calibri Light"/>
              </a:rPr>
              <a:t>intuition</a:t>
            </a:r>
          </a:p>
          <a:p>
            <a:pPr marL="342900" lvl="0" indent="-342900" defTabSz="914400" fontAlgn="base">
              <a:buClr>
                <a:srgbClr val="333333"/>
              </a:buClr>
              <a:buFont typeface="WingDings"/>
              <a:buChar char=""/>
              <a:defRPr/>
            </a:pPr>
            <a:r>
              <a:rPr lang="en-GB" sz="2400" dirty="0">
                <a:solidFill>
                  <a:srgbClr val="333333"/>
                </a:solidFill>
                <a:latin typeface="Calibri Light"/>
              </a:rPr>
              <a:t>something written: for example, from e-mails or internet chats</a:t>
            </a:r>
            <a:endParaRPr lang="en-US" sz="2400" dirty="0">
              <a:latin typeface="Calibri Light"/>
            </a:endParaRPr>
          </a:p>
        </p:txBody>
      </p:sp>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Advantages and disadvantages of certain social cues</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en-US" sz="2400" dirty="0">
                <a:solidFill>
                  <a:srgbClr val="333333"/>
                </a:solidFill>
                <a:latin typeface="Calibri Light"/>
                <a:ea typeface="+mj-ea"/>
                <a:cs typeface="+mj-cs"/>
              </a:rPr>
              <a:t>Now that we have discussed aspects contributing to the appraisal of a person, we shall focus on the strengths and weaknesses of these social cues.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8" name="Group 2"/>
          <p:cNvGraphicFramePr>
            <a:graphicFrameLocks noGrp="1"/>
          </p:cNvGraphicFramePr>
          <p:nvPr>
            <p:extLst>
              <p:ext uri="{D42A27DB-BD31-4B8C-83A1-F6EECF244321}">
                <p14:modId xmlns:p14="http://schemas.microsoft.com/office/powerpoint/2010/main" val="63258591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What somebody says and how he/she says 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a:latin typeface="Calibri Light"/>
                        </a:rPr>
                        <a:t>Example:</a:t>
                      </a: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dirty="0">
                <a:solidFill>
                  <a:srgbClr val="333333"/>
                </a:solidFill>
                <a:latin typeface="Calibri Light"/>
              </a:rPr>
              <a:t>The people have no bread … why don’t they eat cake instead?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2" name="Group 2"/>
          <p:cNvGraphicFramePr>
            <a:graphicFrameLocks noGrp="1"/>
          </p:cNvGraphicFramePr>
          <p:nvPr>
            <p:extLst>
              <p:ext uri="{D42A27DB-BD31-4B8C-83A1-F6EECF244321}">
                <p14:modId xmlns:p14="http://schemas.microsoft.com/office/powerpoint/2010/main" val="358448990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What somebody says and how he/she says 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C</a:t>
                      </a:r>
                      <a:r>
                        <a:rPr kumimoji="0" lang="en-US" sz="2000" b="1" i="0" u="none" strike="noStrike" cap="none" normalizeH="0" baseline="0" dirty="0" err="1">
                          <a:ln>
                            <a:noFill/>
                          </a:ln>
                          <a:solidFill>
                            <a:srgbClr val="333333"/>
                          </a:solidFill>
                          <a:effectLst/>
                          <a:latin typeface="Calibri Light"/>
                        </a:rPr>
                        <a:t>ontent</a:t>
                      </a:r>
                      <a:r>
                        <a:rPr kumimoji="0" lang="en-US" sz="2000" b="1"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Calibri Light"/>
                        </a:rPr>
                        <a: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T</a:t>
                      </a:r>
                      <a:r>
                        <a:rPr kumimoji="0" lang="en-US" sz="2000" b="1" i="0" u="none" strike="noStrike" cap="none" normalizeH="0" baseline="0" dirty="0">
                          <a:ln>
                            <a:noFill/>
                          </a:ln>
                          <a:solidFill>
                            <a:srgbClr val="333333"/>
                          </a:solidFill>
                          <a:effectLst/>
                          <a:latin typeface="Calibri Light"/>
                        </a:rPr>
                        <a:t>one: </a:t>
                      </a:r>
                      <a:r>
                        <a:rPr kumimoji="0" lang="en-US" sz="2000" b="0" i="0" u="none" strike="noStrike" cap="none" normalizeH="0" baseline="0" dirty="0">
                          <a:ln>
                            <a:noFill/>
                          </a:ln>
                          <a:solidFill>
                            <a:srgbClr val="333333"/>
                          </a:solidFill>
                          <a:effectLst/>
                          <a:latin typeface="Calibri Light"/>
                        </a:rPr>
                        <a:t>Intonation (sarcastic, smug), word choice (arrogant, factual etc.) can tell you a lot about someone.</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a:latin typeface="Calibri Light"/>
                        </a:rPr>
                        <a:t>Example:</a:t>
                      </a: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dirty="0">
                <a:solidFill>
                  <a:srgbClr val="333333"/>
                </a:solidFill>
                <a:latin typeface="Calibri Light"/>
              </a:rPr>
              <a:t>The people have no bread … why don’t they eat cake instead?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2" name="Group 2"/>
          <p:cNvGraphicFramePr>
            <a:graphicFrameLocks noGrp="1"/>
          </p:cNvGraphicFramePr>
          <p:nvPr>
            <p:extLst>
              <p:ext uri="{D42A27DB-BD31-4B8C-83A1-F6EECF244321}">
                <p14:modId xmlns:p14="http://schemas.microsoft.com/office/powerpoint/2010/main" val="250999984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What somebody says and how he/she says 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C</a:t>
                      </a:r>
                      <a:r>
                        <a:rPr kumimoji="0" lang="en-US" sz="2000" b="1" i="0" u="none" strike="noStrike" cap="none" normalizeH="0" baseline="0" dirty="0" err="1">
                          <a:ln>
                            <a:noFill/>
                          </a:ln>
                          <a:solidFill>
                            <a:srgbClr val="333333"/>
                          </a:solidFill>
                          <a:effectLst/>
                          <a:latin typeface="Calibri Light"/>
                        </a:rPr>
                        <a:t>ontent</a:t>
                      </a:r>
                      <a:r>
                        <a:rPr kumimoji="0" lang="en-US" sz="2000" b="1"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Calibri Light"/>
                        </a:rPr>
                        <a: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T</a:t>
                      </a:r>
                      <a:r>
                        <a:rPr kumimoji="0" lang="en-US" sz="2000" b="1" i="0" u="none" strike="noStrike" cap="none" normalizeH="0" baseline="0" dirty="0">
                          <a:ln>
                            <a:noFill/>
                          </a:ln>
                          <a:solidFill>
                            <a:srgbClr val="333333"/>
                          </a:solidFill>
                          <a:effectLst/>
                          <a:latin typeface="Calibri Light"/>
                        </a:rPr>
                        <a:t>one: </a:t>
                      </a:r>
                      <a:r>
                        <a:rPr kumimoji="0" lang="en-US" sz="2000" b="0" i="0" u="none" strike="noStrike" cap="none" normalizeH="0" baseline="0" dirty="0">
                          <a:ln>
                            <a:noFill/>
                          </a:ln>
                          <a:solidFill>
                            <a:srgbClr val="333333"/>
                          </a:solidFill>
                          <a:effectLst/>
                          <a:latin typeface="Calibri Light"/>
                        </a:rPr>
                        <a:t>Intonation (sarcastic, smug), word choice (arrogant, factual etc.) can tell you a lot about someone.</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a:latin typeface="Calibri Light"/>
                        </a:rPr>
                        <a:t>Example:</a:t>
                      </a: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1" i="0" u="none" strike="noStrike" cap="none" normalizeH="0" baseline="0" dirty="0">
                          <a:ln>
                            <a:noFill/>
                          </a:ln>
                          <a:solidFill>
                            <a:srgbClr val="333333"/>
                          </a:solidFill>
                          <a:effectLst/>
                          <a:latin typeface="Calibri Light"/>
                        </a:rPr>
                        <a:t>C</a:t>
                      </a:r>
                      <a:r>
                        <a:rPr kumimoji="0" lang="en-US" sz="2000" b="1" i="0" u="none" strike="noStrike" cap="none" normalizeH="0" baseline="0" dirty="0" err="1">
                          <a:ln>
                            <a:noFill/>
                          </a:ln>
                          <a:solidFill>
                            <a:srgbClr val="333333"/>
                          </a:solidFill>
                          <a:effectLst/>
                          <a:latin typeface="Calibri Light"/>
                        </a:rPr>
                        <a:t>ontent</a:t>
                      </a:r>
                      <a:r>
                        <a:rPr kumimoji="0" lang="en-US" sz="2000" b="1"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Calibri Light"/>
                        </a:rPr>
                        <a: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1" i="0" u="none" strike="noStrike" cap="none" normalizeH="0" baseline="0" dirty="0">
                          <a:ln>
                            <a:noFill/>
                          </a:ln>
                          <a:solidFill>
                            <a:srgbClr val="333333"/>
                          </a:solidFill>
                          <a:effectLst/>
                          <a:latin typeface="Calibri Light"/>
                        </a:rPr>
                        <a:t>T</a:t>
                      </a:r>
                      <a:r>
                        <a:rPr kumimoji="0" lang="en-US" sz="2000" b="1" i="0" u="none" strike="noStrike" cap="none" normalizeH="0" baseline="0" dirty="0">
                          <a:ln>
                            <a:noFill/>
                          </a:ln>
                          <a:solidFill>
                            <a:srgbClr val="333333"/>
                          </a:solidFill>
                          <a:effectLst/>
                          <a:latin typeface="Calibri Light"/>
                        </a:rPr>
                        <a:t>one:</a:t>
                      </a:r>
                      <a:r>
                        <a:rPr kumimoji="0" lang="en-US" sz="2000" b="0" i="0" u="none" strike="noStrike" cap="none" normalizeH="0" baseline="0" dirty="0">
                          <a:ln>
                            <a:noFill/>
                          </a:ln>
                          <a:solidFill>
                            <a:srgbClr val="333333"/>
                          </a:solidFill>
                          <a:effectLst/>
                          <a:latin typeface="Calibri Light"/>
                        </a:rPr>
                        <a:t> Some people convey little emotion when talking – still they can be emotional underneath (e.g</a:t>
                      </a:r>
                      <a:r>
                        <a:rPr kumimoji="0" lang="en-US" sz="2000" b="0" i="0" u="none" strike="noStrike" cap="none" normalizeH="0" baseline="0">
                          <a:ln>
                            <a:noFill/>
                          </a:ln>
                          <a:solidFill>
                            <a:srgbClr val="333333"/>
                          </a:solidFill>
                          <a:effectLst/>
                          <a:latin typeface="Calibri Light"/>
                        </a:rPr>
                        <a:t>. “deadpan humour”; </a:t>
                      </a:r>
                      <a:r>
                        <a:rPr kumimoji="0" lang="en-US" sz="2000" b="0" i="0" u="none" strike="noStrike" cap="none" normalizeH="0" baseline="0" dirty="0">
                          <a:ln>
                            <a:noFill/>
                          </a:ln>
                          <a:solidFill>
                            <a:srgbClr val="333333"/>
                          </a:solidFill>
                          <a:effectLst/>
                          <a:latin typeface="Calibri Light"/>
                        </a:rPr>
                        <a:t>facial immobility of Parkinson’s disease).</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dirty="0">
                <a:solidFill>
                  <a:srgbClr val="333333"/>
                </a:solidFill>
                <a:latin typeface="Calibri Light"/>
              </a:rPr>
              <a:t>The people have no bread … why don’t they eat cake instead?</a:t>
            </a:r>
          </a:p>
        </p:txBody>
      </p:sp>
    </p:spTree>
    <p:extLst>
      <p:ext uri="{BB962C8B-B14F-4D97-AF65-F5344CB8AC3E}">
        <p14:creationId xmlns:p14="http://schemas.microsoft.com/office/powerpoint/2010/main" val="4094396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10</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325906079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11</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336888278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Previous knowledge can help when making judgements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12</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418851833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Previous knowledge can help when making judgements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may act differently depending on either the situation, their present mood, or due to chance. No one is always completely happy or sad, or good or evil in every situation. Someone can be very outgoing with his family and at the same time be very shy with friends – or vice versa. Sometimes you may even be surprised with how differently you behave on various occasions.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518094057"/>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en-US" sz="2000" b="0" i="0" u="none" strike="noStrike" cap="none" normalizeH="0" baseline="0" dirty="0">
                          <a:ln>
                            <a:noFill/>
                          </a:ln>
                          <a:solidFill>
                            <a:srgbClr val="333333"/>
                          </a:solidFill>
                          <a:effectLst/>
                          <a:latin typeface="Calibri Light"/>
                        </a:rPr>
                        <a:t>Dogs are said to be able to sense whether people pose a threat or not.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14</a:t>
            </a:fld>
            <a:endParaRPr lang="de-DE" altLang="de-DE"/>
          </a:p>
        </p:txBody>
      </p:sp>
      <p:graphicFrame>
        <p:nvGraphicFramePr>
          <p:cNvPr id="19" name="Group 2"/>
          <p:cNvGraphicFramePr>
            <a:graphicFrameLocks noGrp="1"/>
          </p:cNvGraphicFramePr>
          <p:nvPr>
            <p:extLst>
              <p:ext uri="{D42A27DB-BD31-4B8C-83A1-F6EECF244321}">
                <p14:modId xmlns:p14="http://schemas.microsoft.com/office/powerpoint/2010/main" val="274312178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Calibri Light"/>
              </a:rPr>
              <a:t>Funny, scary?</a:t>
            </a:r>
          </a:p>
          <a:p>
            <a:pPr lvl="0" algn="ctr" eaLnBrk="1" hangingPunct="1">
              <a:spcBef>
                <a:spcPts val="0"/>
              </a:spcBef>
              <a:spcAft>
                <a:spcPts val="0"/>
              </a:spcAft>
              <a:buNone/>
            </a:pPr>
            <a:r>
              <a:rPr lang="en-US" altLang="de-DE" sz="1400" dirty="0">
                <a:latin typeface="Calibri Light"/>
              </a:rPr>
              <a:t>Depends on your mood!</a:t>
            </a:r>
            <a:endParaRPr lang="en-GB" altLang="de-DE" sz="1400" dirty="0">
              <a:solidFill>
                <a:srgbClr val="333333"/>
              </a:solidFill>
              <a:latin typeface="Calibri Ligh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Memory of a circus</a:t>
            </a:r>
            <a:endParaRPr lang="en-US" altLang="de-DE" sz="1200" dirty="0">
              <a:latin typeface="Calibri Light"/>
            </a:endParaRPr>
          </a:p>
        </p:txBody>
      </p:sp>
      <p:sp>
        <p:nvSpPr>
          <p:cNvPr id="26"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e.g. horror-film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Pleasure</a:t>
            </a:r>
            <a:endParaRPr lang="en-US" altLang="de-DE" sz="1400" dirty="0">
              <a:latin typeface="Calibri Light"/>
            </a:endParaRPr>
          </a:p>
        </p:txBody>
      </p:sp>
      <p:sp>
        <p:nvSpPr>
          <p:cNvPr id="28"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Fear</a:t>
            </a:r>
            <a:endParaRPr lang="en-US" altLang="de-DE" sz="14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15</a:t>
            </a:fld>
            <a:endParaRPr lang="de-DE" altLang="de-DE"/>
          </a:p>
        </p:txBody>
      </p:sp>
      <p:graphicFrame>
        <p:nvGraphicFramePr>
          <p:cNvPr id="19" name="Group 2"/>
          <p:cNvGraphicFramePr>
            <a:graphicFrameLocks noGrp="1"/>
          </p:cNvGraphicFramePr>
          <p:nvPr>
            <p:extLst>
              <p:ext uri="{D42A27DB-BD31-4B8C-83A1-F6EECF244321}">
                <p14:modId xmlns:p14="http://schemas.microsoft.com/office/powerpoint/2010/main" val="329487488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 </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1. </a:t>
                      </a:r>
                      <a:r>
                        <a:rPr kumimoji="0" lang="en-US" sz="2000" b="0" i="0" u="none" strike="noStrike" cap="none" normalizeH="0" baseline="0" dirty="0">
                          <a:ln>
                            <a:noFill/>
                          </a:ln>
                          <a:solidFill>
                            <a:srgbClr val="004992"/>
                          </a:solidFill>
                          <a:effectLst/>
                          <a:latin typeface="Calibri Light"/>
                        </a:rPr>
                        <a:t>Anger:</a:t>
                      </a:r>
                      <a:r>
                        <a:rPr kumimoji="0" lang="en-US" sz="2000" b="0" i="0" u="none" strike="noStrike" cap="none" normalizeH="0" baseline="0" dirty="0">
                          <a:ln>
                            <a:noFill/>
                          </a:ln>
                          <a:solidFill>
                            <a:srgbClr val="333333"/>
                          </a:solidFill>
                          <a:effectLst/>
                          <a:latin typeface="Calibri Light"/>
                        </a:rPr>
                        <a:t> tendency to feel misunderstood or mistrusted.</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2. </a:t>
                      </a:r>
                      <a:r>
                        <a:rPr kumimoji="0" lang="en-US" sz="2000" b="0" i="0" u="none" strike="noStrike" cap="none" normalizeH="0" baseline="0" dirty="0">
                          <a:ln>
                            <a:noFill/>
                          </a:ln>
                          <a:solidFill>
                            <a:srgbClr val="004992"/>
                          </a:solidFill>
                          <a:effectLst/>
                          <a:latin typeface="Calibri Light"/>
                        </a:rPr>
                        <a:t>Depression:</a:t>
                      </a:r>
                      <a:r>
                        <a:rPr kumimoji="0" lang="en-US" sz="2000" b="0" i="0" u="none" strike="noStrike" cap="none" normalizeH="0" baseline="0" dirty="0">
                          <a:ln>
                            <a:noFill/>
                          </a:ln>
                          <a:solidFill>
                            <a:srgbClr val="333333"/>
                          </a:solidFill>
                          <a:effectLst/>
                          <a:latin typeface="Calibri Light"/>
                        </a:rPr>
                        <a:t> everything seems “darker” than it actually 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Calibri Light"/>
              </a:rPr>
              <a:t>Funny, scary?</a:t>
            </a:r>
          </a:p>
          <a:p>
            <a:pPr lvl="0" algn="ctr" eaLnBrk="1" hangingPunct="1">
              <a:spcBef>
                <a:spcPts val="0"/>
              </a:spcBef>
              <a:spcAft>
                <a:spcPts val="0"/>
              </a:spcAft>
              <a:buNone/>
            </a:pPr>
            <a:r>
              <a:rPr lang="en-US" altLang="de-DE" sz="1400" dirty="0">
                <a:latin typeface="Calibri Light"/>
              </a:rPr>
              <a:t>Depends on your mood!</a:t>
            </a:r>
            <a:endParaRPr lang="en-GB" altLang="de-DE" sz="1400" dirty="0">
              <a:solidFill>
                <a:srgbClr val="333333"/>
              </a:solidFill>
              <a:latin typeface="Calibri Light"/>
            </a:endParaRPr>
          </a:p>
        </p:txBody>
      </p:sp>
      <p:sp>
        <p:nvSpPr>
          <p:cNvPr id="32"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Memory of a circus</a:t>
            </a:r>
            <a:endParaRPr lang="en-US" altLang="de-DE" sz="1200" dirty="0">
              <a:latin typeface="Calibri Light"/>
            </a:endParaRPr>
          </a:p>
        </p:txBody>
      </p:sp>
      <p:sp>
        <p:nvSpPr>
          <p:cNvPr id="33"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e.g. horror-film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Pleasure</a:t>
            </a:r>
            <a:endParaRPr lang="en-US" altLang="de-DE" sz="1400" dirty="0">
              <a:latin typeface="Calibri Light"/>
            </a:endParaRPr>
          </a:p>
        </p:txBody>
      </p:sp>
      <p:sp>
        <p:nvSpPr>
          <p:cNvPr id="35"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Fear</a:t>
            </a:r>
            <a:endParaRPr lang="en-US" altLang="de-DE" sz="1400" dirty="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16</a:t>
            </a:fld>
            <a:endParaRPr lang="de-DE" altLang="de-DE"/>
          </a:p>
        </p:txBody>
      </p:sp>
      <p:graphicFrame>
        <p:nvGraphicFramePr>
          <p:cNvPr id="19" name="Group 2"/>
          <p:cNvGraphicFramePr>
            <a:graphicFrameLocks noGrp="1"/>
          </p:cNvGraphicFramePr>
          <p:nvPr>
            <p:extLst>
              <p:ext uri="{D42A27DB-BD31-4B8C-83A1-F6EECF244321}">
                <p14:modId xmlns:p14="http://schemas.microsoft.com/office/powerpoint/2010/main" val="292886491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 </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1. </a:t>
                      </a:r>
                      <a:r>
                        <a:rPr kumimoji="0" lang="en-US" sz="2000" b="0" i="0" u="none" strike="noStrike" cap="none" normalizeH="0" baseline="0" dirty="0">
                          <a:ln>
                            <a:noFill/>
                          </a:ln>
                          <a:solidFill>
                            <a:srgbClr val="004992"/>
                          </a:solidFill>
                          <a:effectLst/>
                          <a:latin typeface="Calibri Light"/>
                        </a:rPr>
                        <a:t>Anger:</a:t>
                      </a:r>
                      <a:r>
                        <a:rPr kumimoji="0" lang="en-US" sz="2000" b="0" i="0" u="none" strike="noStrike" cap="none" normalizeH="0" baseline="0" dirty="0">
                          <a:ln>
                            <a:noFill/>
                          </a:ln>
                          <a:solidFill>
                            <a:srgbClr val="333333"/>
                          </a:solidFill>
                          <a:effectLst/>
                          <a:latin typeface="Calibri Light"/>
                        </a:rPr>
                        <a:t> tendency to feel misunderstood or mistrusted.</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2. </a:t>
                      </a:r>
                      <a:r>
                        <a:rPr kumimoji="0" lang="en-US" sz="2000" b="0" i="0" u="none" strike="noStrike" cap="none" normalizeH="0" baseline="0" dirty="0">
                          <a:ln>
                            <a:noFill/>
                          </a:ln>
                          <a:solidFill>
                            <a:srgbClr val="004992"/>
                          </a:solidFill>
                          <a:effectLst/>
                          <a:latin typeface="Calibri Light"/>
                        </a:rPr>
                        <a:t>Depression:</a:t>
                      </a:r>
                      <a:r>
                        <a:rPr kumimoji="0" lang="en-US" sz="2000" b="0" i="0" u="none" strike="noStrike" cap="none" normalizeH="0" baseline="0" dirty="0">
                          <a:ln>
                            <a:noFill/>
                          </a:ln>
                          <a:solidFill>
                            <a:srgbClr val="333333"/>
                          </a:solidFill>
                          <a:effectLst/>
                          <a:latin typeface="Calibri Light"/>
                        </a:rPr>
                        <a:t> everything seems “darker” than it actually is.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should listen to our instincts, but not trust them blindly.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Calibri Light"/>
              </a:rPr>
              <a:t>Funny, scary?</a:t>
            </a:r>
          </a:p>
          <a:p>
            <a:pPr lvl="0" algn="ctr" eaLnBrk="1" hangingPunct="1">
              <a:spcBef>
                <a:spcPts val="0"/>
              </a:spcBef>
              <a:spcAft>
                <a:spcPts val="0"/>
              </a:spcAft>
              <a:buNone/>
            </a:pPr>
            <a:r>
              <a:rPr lang="en-US" altLang="de-DE" sz="1400" dirty="0">
                <a:latin typeface="Calibri Light"/>
              </a:rPr>
              <a:t>Depends on your mood!</a:t>
            </a:r>
            <a:endParaRPr lang="en-GB" altLang="de-DE" sz="1400" dirty="0">
              <a:solidFill>
                <a:srgbClr val="333333"/>
              </a:solidFill>
              <a:latin typeface="Calibri Light"/>
            </a:endParaRPr>
          </a:p>
        </p:txBody>
      </p:sp>
      <p:sp>
        <p:nvSpPr>
          <p:cNvPr id="32"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Memory of a circus</a:t>
            </a:r>
            <a:endParaRPr lang="en-US" altLang="de-DE" sz="1200" dirty="0">
              <a:latin typeface="Calibri Light"/>
            </a:endParaRPr>
          </a:p>
        </p:txBody>
      </p:sp>
      <p:sp>
        <p:nvSpPr>
          <p:cNvPr id="33"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e.g. horror-film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Pleasure</a:t>
            </a:r>
            <a:endParaRPr lang="en-US" altLang="de-DE" sz="1400" dirty="0">
              <a:latin typeface="Calibri Light"/>
            </a:endParaRPr>
          </a:p>
        </p:txBody>
      </p:sp>
      <p:sp>
        <p:nvSpPr>
          <p:cNvPr id="35"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Fear</a:t>
            </a:r>
            <a:endParaRPr lang="en-US" altLang="de-DE" sz="1400" dirty="0">
              <a:latin typeface="Calibri Light"/>
            </a:endParaRPr>
          </a:p>
        </p:txBody>
      </p:sp>
    </p:spTree>
    <p:extLst>
      <p:ext uri="{BB962C8B-B14F-4D97-AF65-F5344CB8AC3E}">
        <p14:creationId xmlns:p14="http://schemas.microsoft.com/office/powerpoint/2010/main" val="2575253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Appearance and reality!</a:t>
            </a:r>
          </a:p>
        </p:txBody>
      </p:sp>
      <p:sp>
        <p:nvSpPr>
          <p:cNvPr id="5" name="Content Placeholder 4"/>
          <p:cNvSpPr>
            <a:spLocks noGrp="1"/>
          </p:cNvSpPr>
          <p:nvPr>
            <p:ph idx="1"/>
          </p:nvPr>
        </p:nvSpPr>
        <p:spPr/>
        <p:txBody>
          <a:bodyPr/>
          <a:lstStyle/>
          <a:p>
            <a:pPr lvl="0" defTabSz="914400" fontAlgn="base">
              <a:spcAft>
                <a:spcPct val="0"/>
              </a:spcAft>
            </a:pPr>
            <a:r>
              <a:rPr lang="en-US" sz="2400" dirty="0">
                <a:solidFill>
                  <a:srgbClr val="004992"/>
                </a:solidFill>
                <a:latin typeface="Calibri Light"/>
              </a:rPr>
              <a:t>… none of the previously discussed aspects (e.g. language) can be completely trusted on their own!</a:t>
            </a:r>
            <a:endParaRPr lang="de-DE" sz="2400" dirty="0">
              <a:solidFill>
                <a:srgbClr val="004992"/>
              </a:solidFill>
              <a:latin typeface="Calibri Light"/>
            </a:endParaRPr>
          </a:p>
          <a:p>
            <a:pPr lvl="0" defTabSz="914400" fontAlgn="base">
              <a:spcAft>
                <a:spcPct val="0"/>
              </a:spcAft>
            </a:pPr>
            <a:r>
              <a:rPr lang="en-US" sz="2400" i="1" dirty="0">
                <a:solidFill>
                  <a:srgbClr val="333333"/>
                </a:solidFill>
                <a:latin typeface="Calibri Light"/>
              </a:rPr>
              <a:t>One has to consider all aspects!</a:t>
            </a:r>
            <a:br>
              <a:rPr lang="en-US" sz="2400" i="1" dirty="0">
                <a:solidFill>
                  <a:srgbClr val="333333"/>
                </a:solidFill>
                <a:latin typeface="Calibri Light"/>
              </a:rPr>
            </a:br>
            <a:r>
              <a:rPr lang="en-US" sz="2400" dirty="0">
                <a:solidFill>
                  <a:srgbClr val="333333"/>
                </a:solidFill>
                <a:latin typeface="Calibri Light"/>
              </a:rPr>
              <a:t>In combination, they help with judging a complex situation …</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2E30205D-BB02-4999-9EE9-BF3EBB33847D}"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a:t>
            </a:r>
            <a:r>
              <a:rPr lang="en-US" sz="2400" dirty="0" err="1">
                <a:solidFill>
                  <a:srgbClr val="004992"/>
                </a:solidFill>
                <a:latin typeface="Calibri Light"/>
                <a:cs typeface="Times New Roman" pitchFamily="18" charset="0"/>
              </a:rPr>
              <a:t>behaviour</a:t>
            </a:r>
            <a:r>
              <a:rPr lang="en-US" sz="2400" dirty="0">
                <a:solidFill>
                  <a:srgbClr val="004992"/>
                </a:solidFill>
                <a:latin typeface="Calibri Light"/>
                <a:cs typeface="Times New Roman" pitchFamily="18" charset="0"/>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2E30205D-BB02-4999-9EE9-BF3EBB33847D}" type="slidenum">
              <a:rPr lang="de-DE" altLang="de-DE" smtClean="0"/>
              <a:pPr>
                <a:defRPr/>
              </a:pPr>
              <a:t>19</a:t>
            </a:fld>
            <a:endParaRPr lang="de-DE" altLang="de-DE"/>
          </a:p>
        </p:txBody>
      </p:sp>
    </p:spTree>
    <p:extLst>
      <p:ext uri="{BB962C8B-B14F-4D97-AF65-F5344CB8AC3E}">
        <p14:creationId xmlns:p14="http://schemas.microsoft.com/office/powerpoint/2010/main" val="2828134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lack of empathy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20</a:t>
            </a:fld>
            <a:endParaRPr lang="de-DE" altLang="de-DE"/>
          </a:p>
        </p:txBody>
      </p:sp>
      <p:sp>
        <p:nvSpPr>
          <p:cNvPr id="44058" name="Rechteck 1"/>
          <p:cNvSpPr>
            <a:spLocks noChangeArrowheads="1"/>
          </p:cNvSpPr>
          <p:nvPr/>
        </p:nvSpPr>
        <p:spPr bwMode="auto">
          <a:xfrm>
            <a:off x="408954"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43791563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Explanation during psychosis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Other explanations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A man on the bus looks at you for a long time.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Persecutor finally reveals himself.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Due to your conspicuous behaviour (e.g. wearing sunglasses), you provoked the looks yourself.</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Boss criticises your mistakes.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333333"/>
                          </a:solidFill>
                          <a:effectLst/>
                          <a:latin typeface="Calibri Light"/>
                        </a:rPr>
                        <a:t>You are convinced that you are about to be fired.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Boss overreacted a bit but does not plan to fire you – he's generally a bit grumpy.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Friend reads a newspaper article about poor school achievements.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He is hinting at the poor school marks you got as a child.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Pure coincidence – friend has an interest in the news, he doesn't know about your problems at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solidFill>
                  <a:srgbClr val="333333"/>
                </a:solidFill>
                <a:latin typeface="Calibri Light"/>
              </a:rPr>
              <a:t>I</a:t>
            </a:r>
            <a:r>
              <a:rPr lang="de-DE" sz="2400" b="1" dirty="0">
                <a:solidFill>
                  <a:srgbClr val="004992"/>
                </a:solidFill>
                <a:latin typeface="Calibri Light"/>
              </a:rPr>
              <a:t>mportant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22</a:t>
            </a:fld>
            <a:endParaRPr lang="de-DE" altLang="de-DE"/>
          </a:p>
        </p:txBody>
      </p:sp>
    </p:spTree>
    <p:extLst>
      <p:ext uri="{BB962C8B-B14F-4D97-AF65-F5344CB8AC3E}">
        <p14:creationId xmlns:p14="http://schemas.microsoft.com/office/powerpoint/2010/main" val="2744609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solidFill>
                  <a:srgbClr val="333333"/>
                </a:solidFill>
                <a:latin typeface="Calibri Light"/>
              </a:rPr>
              <a:t>I</a:t>
            </a:r>
            <a:r>
              <a:rPr lang="de-DE" sz="2400" b="1" dirty="0">
                <a:solidFill>
                  <a:srgbClr val="004992"/>
                </a:solidFill>
                <a:latin typeface="Calibri Light"/>
              </a:rPr>
              <a:t>mportant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a:p>
            <a:pPr marL="342900" lvl="0" indent="-342900" defTabSz="914400" fontAlgn="base">
              <a:buClr>
                <a:srgbClr val="333333"/>
              </a:buClr>
              <a:buFont typeface="WingDings"/>
              <a:buChar char=""/>
              <a:defRPr/>
            </a:pPr>
            <a:r>
              <a:rPr lang="de-DE" sz="2400" dirty="0">
                <a:solidFill>
                  <a:srgbClr val="333333"/>
                </a:solidFill>
                <a:latin typeface="Calibri Light"/>
              </a:rPr>
              <a:t>What additional information is needed to provide definite answers to the questions at the end?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23</a:t>
            </a:fld>
            <a:endParaRPr lang="de-DE" altLang="de-DE"/>
          </a:p>
        </p:txBody>
      </p:sp>
    </p:spTree>
    <p:extLst>
      <p:ext uri="{BB962C8B-B14F-4D97-AF65-F5344CB8AC3E}">
        <p14:creationId xmlns:p14="http://schemas.microsoft.com/office/powerpoint/2010/main" val="3276507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24</a:t>
            </a:fld>
            <a:endParaRPr lang="de-DE" altLang="de-DE"/>
          </a:p>
        </p:txBody>
      </p:sp>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I can’t stand </a:t>
            </a:r>
          </a:p>
          <a:p>
            <a:pPr algn="ctr" eaLnBrk="1" hangingPunct="1">
              <a:spcBef>
                <a:spcPct val="0"/>
              </a:spcBef>
              <a:buFontTx/>
              <a:buNone/>
            </a:pPr>
            <a:r>
              <a:rPr lang="de-DE" altLang="de-DE" sz="1400" b="1" dirty="0">
                <a:solidFill>
                  <a:srgbClr val="000000"/>
                </a:solidFill>
                <a:latin typeface="Calibri Light"/>
              </a:rPr>
              <a:t>toffees …</a:t>
            </a: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Toffees! Great, </a:t>
            </a:r>
          </a:p>
          <a:p>
            <a:pPr algn="ctr" eaLnBrk="1" hangingPunct="1">
              <a:spcBef>
                <a:spcPct val="0"/>
              </a:spcBef>
              <a:buFontTx/>
              <a:buNone/>
            </a:pPr>
            <a:r>
              <a:rPr lang="de-DE" altLang="de-DE" sz="1400" b="1">
                <a:solidFill>
                  <a:srgbClr val="000000"/>
                </a:solidFill>
                <a:latin typeface="Calibri Light"/>
              </a:rPr>
              <a:t>thanks!</a:t>
            </a:r>
            <a:endParaRPr lang="de-DE" altLang="de-DE" sz="1400" b="1" dirty="0">
              <a:solidFill>
                <a:srgbClr val="000000"/>
              </a:solidFill>
              <a:latin typeface="Calibri Light"/>
            </a:endParaRPr>
          </a:p>
        </p:txBody>
      </p:sp>
      <p:sp>
        <p:nvSpPr>
          <p:cNvPr id="19"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do you think the girl will bring her grandma as a present for the next birthday? Will grandma be delighted?</a:t>
            </a:r>
            <a:endParaRPr lang="de-DE" altLang="de-DE" sz="2400" dirty="0">
              <a:solidFill>
                <a:srgbClr val="004992"/>
              </a:solidFill>
              <a:latin typeface="Calibri Light"/>
            </a:endParaRPr>
          </a:p>
        </p:txBody>
      </p:sp>
      <p:sp>
        <p:nvSpPr>
          <p:cNvPr id="22"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25</a:t>
            </a:fld>
            <a:endParaRPr lang="de-DE" altLang="de-DE"/>
          </a:p>
        </p:txBody>
      </p:sp>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I can’t stand </a:t>
            </a:r>
          </a:p>
          <a:p>
            <a:pPr algn="ctr" eaLnBrk="1" hangingPunct="1">
              <a:spcBef>
                <a:spcPct val="0"/>
              </a:spcBef>
              <a:buFontTx/>
              <a:buNone/>
            </a:pPr>
            <a:r>
              <a:rPr lang="de-DE" altLang="de-DE" sz="1400" b="1" dirty="0">
                <a:solidFill>
                  <a:srgbClr val="000000"/>
                </a:solidFill>
                <a:latin typeface="Calibri Light"/>
              </a:rPr>
              <a:t>toffees …</a:t>
            </a: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Toffees! Great, </a:t>
            </a:r>
          </a:p>
          <a:p>
            <a:pPr algn="ctr" eaLnBrk="1" hangingPunct="1">
              <a:spcBef>
                <a:spcPct val="0"/>
              </a:spcBef>
              <a:buFontTx/>
              <a:buNone/>
            </a:pPr>
            <a:r>
              <a:rPr lang="de-DE" altLang="de-DE" sz="1400" b="1">
                <a:solidFill>
                  <a:srgbClr val="000000"/>
                </a:solidFill>
                <a:latin typeface="Calibri Light"/>
              </a:rPr>
              <a:t>thanks!</a:t>
            </a:r>
            <a:endParaRPr lang="de-DE" altLang="de-DE" sz="1400" b="1" dirty="0">
              <a:solidFill>
                <a:srgbClr val="000000"/>
              </a:solidFill>
              <a:latin typeface="Calibri Light"/>
            </a:endParaRPr>
          </a:p>
        </p:txBody>
      </p:sp>
      <p:sp>
        <p:nvSpPr>
          <p:cNvPr id="19"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do you think the girl will bring her grandma as a present for the next birthday? Will grandma be delighted?</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795167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Grandmother’s Birthday</a:t>
            </a:r>
            <a:br>
              <a:rPr lang="en-US" sz="3600" dirty="0">
                <a:solidFill>
                  <a:srgbClr val="004992"/>
                </a:solidFill>
                <a:latin typeface="Calibri Light"/>
              </a:rPr>
            </a:br>
            <a:r>
              <a:rPr lang="en-US" dirty="0">
                <a:solidFill>
                  <a:srgbClr val="004992"/>
                </a:solidFill>
                <a:latin typeface="Calibri Light"/>
              </a:rPr>
              <a:t>What will the girl bring her grandma next year?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26</a:t>
            </a:fld>
            <a:endParaRPr lang="de-DE" altLang="de-DE"/>
          </a:p>
        </p:txBody>
      </p:sp>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I can’t stand </a:t>
            </a:r>
          </a:p>
          <a:p>
            <a:pPr algn="ctr" eaLnBrk="1" hangingPunct="1">
              <a:spcBef>
                <a:spcPct val="0"/>
              </a:spcBef>
              <a:buFontTx/>
              <a:buNone/>
            </a:pPr>
            <a:r>
              <a:rPr lang="de-DE" altLang="de-DE" sz="1400" b="1" dirty="0">
                <a:solidFill>
                  <a:srgbClr val="000000"/>
                </a:solidFill>
                <a:latin typeface="Calibri Light"/>
              </a:rPr>
              <a:t>toffees …</a:t>
            </a: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Toffees! Great, </a:t>
            </a:r>
          </a:p>
          <a:p>
            <a:pPr algn="ctr" eaLnBrk="1" hangingPunct="1">
              <a:spcBef>
                <a:spcPct val="0"/>
              </a:spcBef>
              <a:buFontTx/>
              <a:buNone/>
            </a:pPr>
            <a:r>
              <a:rPr lang="de-DE" altLang="de-DE" sz="1400" b="1">
                <a:solidFill>
                  <a:srgbClr val="000000"/>
                </a:solidFill>
                <a:latin typeface="Calibri Light"/>
              </a:rPr>
              <a:t>thanks!</a:t>
            </a:r>
            <a:endParaRPr lang="de-DE" altLang="de-DE" sz="1400" b="1" dirty="0">
              <a:solidFill>
                <a:srgbClr val="000000"/>
              </a:solidFill>
              <a:latin typeface="Calibri Light"/>
            </a:endParaRPr>
          </a:p>
        </p:txBody>
      </p:sp>
      <p:sp>
        <p:nvSpPr>
          <p:cNvPr id="11"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a:solidFill>
                  <a:srgbClr val="004992"/>
                </a:solidFill>
                <a:latin typeface="Calibri Light"/>
              </a:rPr>
              <a:t>Probably:</a:t>
            </a:r>
            <a:r>
              <a:rPr lang="en-US" altLang="de-DE" sz="2000" dirty="0">
                <a:solidFill>
                  <a:srgbClr val="333333"/>
                </a:solidFill>
                <a:latin typeface="Calibri Light"/>
              </a:rPr>
              <a:t> A box of toffees again because grandmother was so enthusiastic the last time.</a:t>
            </a:r>
          </a:p>
          <a:p>
            <a:pPr eaLnBrk="1" hangingPunct="1">
              <a:spcBef>
                <a:spcPts val="1200"/>
              </a:spcBef>
              <a:spcAft>
                <a:spcPts val="0"/>
              </a:spcAft>
              <a:buNone/>
            </a:pPr>
            <a:r>
              <a:rPr lang="en-US" altLang="de-DE" sz="2000" b="1" dirty="0">
                <a:solidFill>
                  <a:srgbClr val="004992"/>
                </a:solidFill>
                <a:latin typeface="Calibri Light"/>
              </a:rPr>
              <a:t>Unlikely:</a:t>
            </a:r>
            <a:r>
              <a:rPr lang="en-US" altLang="de-DE" sz="2000" dirty="0">
                <a:solidFill>
                  <a:srgbClr val="333333"/>
                </a:solidFill>
                <a:latin typeface="Calibri Light"/>
              </a:rPr>
              <a:t> The girl has noticed that grandmother doesn‘t like toffees, so she will bring something different the next birthday.</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3160098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Let’s go!</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28</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This is unacceptable</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How am I supposed to work now?</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I am very sorry!</a:t>
            </a:r>
            <a:endParaRPr sz="1200" dirty="0">
              <a:latin typeface="Calibri Light"/>
              <a:cs typeface="Verdana"/>
            </a:endParaRPr>
          </a:p>
        </p:txBody>
      </p:sp>
      <p:sp>
        <p:nvSpPr>
          <p:cNvPr id="16"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Is the boss cold-hearted? Do we need additional information to decide?</a:t>
            </a:r>
            <a:endParaRPr sz="2400" dirty="0">
              <a:solidFill>
                <a:srgbClr val="004992"/>
              </a:solidFill>
              <a:latin typeface="Calibri Light"/>
              <a:cs typeface="Verdana"/>
            </a:endParaRPr>
          </a:p>
        </p:txBody>
      </p:sp>
      <p:sp>
        <p:nvSpPr>
          <p:cNvPr id="17"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29</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This is unacceptable</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How am I supposed to work now?</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I am very sorry!</a:t>
            </a:r>
            <a:endParaRPr sz="1200" dirty="0">
              <a:latin typeface="Calibri Light"/>
              <a:cs typeface="Verdana"/>
            </a:endParaRPr>
          </a:p>
        </p:txBody>
      </p:sp>
      <p:sp>
        <p:nvSpPr>
          <p:cNvPr id="16"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Is the boss cold-hearted? Do we need additional information to decide?</a:t>
            </a:r>
            <a:endParaRPr sz="2400" dirty="0">
              <a:solidFill>
                <a:srgbClr val="004992"/>
              </a:solidFill>
              <a:latin typeface="Calibri Light"/>
              <a:cs typeface="Verdana"/>
            </a:endParaRPr>
          </a:p>
        </p:txBody>
      </p:sp>
      <p:sp>
        <p:nvSpPr>
          <p:cNvPr id="11"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676220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30</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This is unacceptable</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How am I supposed to work now?</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I am very sorry!</a:t>
            </a:r>
            <a:endParaRPr sz="1200" dirty="0">
              <a:latin typeface="Calibri Light"/>
              <a:cs typeface="Verdana"/>
            </a:endParaRPr>
          </a:p>
        </p:txBody>
      </p:sp>
      <p:sp>
        <p:nvSpPr>
          <p:cNvPr id="16"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Is the boss cold-hearted? Do we need additional information to decide?</a:t>
            </a:r>
            <a:endParaRPr sz="2400" dirty="0">
              <a:solidFill>
                <a:srgbClr val="004992"/>
              </a:solidFill>
              <a:latin typeface="Calibri Light"/>
              <a:cs typeface="Verdana"/>
            </a:endParaRPr>
          </a:p>
        </p:txBody>
      </p:sp>
    </p:spTree>
    <p:extLst>
      <p:ext uri="{BB962C8B-B14F-4D97-AF65-F5344CB8AC3E}">
        <p14:creationId xmlns:p14="http://schemas.microsoft.com/office/powerpoint/2010/main" val="3811004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31</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might the police officer think ...?</a:t>
            </a:r>
            <a:br>
              <a:rPr lang="en-US" altLang="de-DE" sz="2400" dirty="0">
                <a:solidFill>
                  <a:srgbClr val="004992"/>
                </a:solidFill>
                <a:latin typeface="Calibri Light"/>
              </a:rPr>
            </a:br>
            <a:r>
              <a:rPr lang="en-US" altLang="de-DE" sz="2400" dirty="0">
                <a:solidFill>
                  <a:srgbClr val="004992"/>
                </a:solidFill>
                <a:latin typeface="Calibri Light"/>
              </a:rPr>
              <a:t>Is he entirely correct or partly correct?</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32</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might the police officer think ...?</a:t>
            </a:r>
            <a:br>
              <a:rPr lang="en-US" altLang="de-DE" sz="2400" dirty="0">
                <a:solidFill>
                  <a:srgbClr val="004992"/>
                </a:solidFill>
                <a:latin typeface="Calibri Light"/>
              </a:rPr>
            </a:br>
            <a:r>
              <a:rPr lang="en-US" altLang="de-DE" sz="2400" dirty="0">
                <a:solidFill>
                  <a:srgbClr val="004992"/>
                </a:solidFill>
                <a:latin typeface="Calibri Light"/>
              </a:rPr>
              <a:t>Is he entirely correct or partly correct?</a:t>
            </a:r>
            <a:endParaRPr lang="de-DE" altLang="de-DE" sz="2400" dirty="0">
              <a:solidFill>
                <a:srgbClr val="004992"/>
              </a:solidFill>
              <a:latin typeface="Calibri Light"/>
            </a:endParaRPr>
          </a:p>
        </p:txBody>
      </p:sp>
      <p:sp>
        <p:nvSpPr>
          <p:cNvPr id="7"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873580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33</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might the police officer think ...?</a:t>
            </a:r>
            <a:br>
              <a:rPr lang="en-US" altLang="de-DE" sz="2400" dirty="0">
                <a:solidFill>
                  <a:srgbClr val="004992"/>
                </a:solidFill>
                <a:latin typeface="Calibri Light"/>
              </a:rPr>
            </a:br>
            <a:r>
              <a:rPr lang="en-US" altLang="de-DE" sz="2400" dirty="0">
                <a:solidFill>
                  <a:srgbClr val="004992"/>
                </a:solidFill>
                <a:latin typeface="Calibri Light"/>
              </a:rPr>
              <a:t>Is he entirely correct or partly correct?</a:t>
            </a:r>
            <a:endParaRPr lang="de-DE" altLang="de-DE" sz="2400" dirty="0">
              <a:solidFill>
                <a:srgbClr val="004992"/>
              </a:solidFill>
              <a:latin typeface="Calibri Light"/>
            </a:endParaRPr>
          </a:p>
        </p:txBody>
      </p:sp>
      <p:sp>
        <p:nvSpPr>
          <p:cNvPr id="7"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4257279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34</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might the police officer think ...?</a:t>
            </a:r>
            <a:br>
              <a:rPr lang="en-US" altLang="de-DE" sz="2400" dirty="0">
                <a:solidFill>
                  <a:srgbClr val="004992"/>
                </a:solidFill>
                <a:latin typeface="Calibri Light"/>
              </a:rPr>
            </a:br>
            <a:r>
              <a:rPr lang="en-US" altLang="de-DE" sz="2400" dirty="0">
                <a:solidFill>
                  <a:srgbClr val="004992"/>
                </a:solidFill>
                <a:latin typeface="Calibri Light"/>
              </a:rPr>
              <a:t>Is he entirely correct or partly correct?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260266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35</a:t>
            </a:fld>
            <a:endParaRPr lang="de-DE" altLang="de-DE"/>
          </a:p>
        </p:txBody>
      </p:sp>
      <p:pic>
        <p:nvPicPr>
          <p:cNvPr id="1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Have fun, little man.</a:t>
            </a:r>
            <a:endParaRPr lang="en-GB" altLang="de-DE" sz="1100" b="1" dirty="0">
              <a:solidFill>
                <a:sysClr val="windowText" lastClr="000000"/>
              </a:solidFill>
              <a:latin typeface="Calibri Light"/>
            </a:endParaRPr>
          </a:p>
        </p:txBody>
      </p:sp>
      <p:sp>
        <p:nvSpPr>
          <p:cNvPr id="23"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Give me the money or I’ll shoot ...</a:t>
            </a:r>
            <a:endParaRPr lang="de-DE" altLang="de-DE" sz="1100" dirty="0">
              <a:latin typeface="Calibri Light"/>
              <a:cs typeface="Arial" panose="020B0604020202020204" pitchFamily="34" charset="0"/>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Is the bank employee frightened?</a:t>
            </a:r>
            <a:endParaRPr sz="2400" dirty="0">
              <a:solidFill>
                <a:srgbClr val="004992"/>
              </a:solidFill>
              <a:latin typeface="Calibri Light"/>
              <a:cs typeface="Verdana"/>
            </a:endParaRPr>
          </a:p>
        </p:txBody>
      </p:sp>
      <p:sp>
        <p:nvSpPr>
          <p:cNvPr id="2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33"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5"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36</a:t>
            </a:fld>
            <a:endParaRPr lang="de-DE" altLang="de-DE"/>
          </a:p>
        </p:txBody>
      </p:sp>
      <p:pic>
        <p:nvPicPr>
          <p:cNvPr id="1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Have fun, little man.</a:t>
            </a:r>
            <a:endParaRPr lang="en-GB" altLang="de-DE" sz="1100" b="1" dirty="0">
              <a:solidFill>
                <a:sysClr val="windowText" lastClr="000000"/>
              </a:solidFill>
              <a:latin typeface="Calibri Light"/>
            </a:endParaRPr>
          </a:p>
        </p:txBody>
      </p:sp>
      <p:sp>
        <p:nvSpPr>
          <p:cNvPr id="23"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Give me the money or I’ll shoot ...</a:t>
            </a:r>
            <a:endParaRPr lang="de-DE" altLang="de-DE" sz="1100" dirty="0">
              <a:latin typeface="Calibri Light"/>
              <a:cs typeface="Arial" panose="020B0604020202020204" pitchFamily="34" charset="0"/>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Is the bank employee frightened?</a:t>
            </a:r>
            <a:endParaRPr sz="2400" dirty="0">
              <a:solidFill>
                <a:srgbClr val="004992"/>
              </a:solidFill>
              <a:latin typeface="Calibri Light"/>
              <a:cs typeface="Verdana"/>
            </a:endParaRPr>
          </a:p>
        </p:txBody>
      </p:sp>
      <p:sp>
        <p:nvSpPr>
          <p:cNvPr id="2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Tree>
    <p:extLst>
      <p:ext uri="{BB962C8B-B14F-4D97-AF65-F5344CB8AC3E}">
        <p14:creationId xmlns:p14="http://schemas.microsoft.com/office/powerpoint/2010/main" val="1231261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80900"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err="1">
                <a:solidFill>
                  <a:srgbClr val="333333"/>
                </a:solidFill>
                <a:latin typeface="Calibri Light"/>
              </a:rPr>
              <a:t>Warning</a:t>
            </a:r>
            <a:r>
              <a:rPr lang="de-DE" altLang="de-DE" sz="1200" b="1" dirty="0">
                <a:solidFill>
                  <a:srgbClr val="333333"/>
                </a:solidFill>
                <a:latin typeface="Calibri Light"/>
              </a:rPr>
              <a:t>! A </a:t>
            </a:r>
            <a:r>
              <a:rPr lang="de-DE" altLang="de-DE" sz="1200" b="1" dirty="0" err="1">
                <a:solidFill>
                  <a:srgbClr val="333333"/>
                </a:solidFill>
                <a:latin typeface="Calibri Light"/>
              </a:rPr>
              <a:t>storm</a:t>
            </a:r>
            <a:r>
              <a:rPr lang="de-DE" altLang="de-DE" sz="1200" b="1" dirty="0">
                <a:solidFill>
                  <a:srgbClr val="333333"/>
                </a:solidFill>
                <a:latin typeface="Calibri Light"/>
              </a:rPr>
              <a:t> front </a:t>
            </a:r>
            <a:r>
              <a:rPr lang="de-DE" altLang="de-DE" sz="1200" b="1" dirty="0" err="1">
                <a:solidFill>
                  <a:srgbClr val="333333"/>
                </a:solidFill>
                <a:latin typeface="Calibri Light"/>
              </a:rPr>
              <a:t>is</a:t>
            </a:r>
            <a:r>
              <a:rPr lang="de-DE" altLang="de-DE" sz="1200" b="1" dirty="0">
                <a:solidFill>
                  <a:srgbClr val="333333"/>
                </a:solidFill>
                <a:latin typeface="Calibri Light"/>
              </a:rPr>
              <a:t> </a:t>
            </a:r>
            <a:r>
              <a:rPr lang="de-DE" altLang="de-DE" sz="1200" b="1" dirty="0" err="1">
                <a:solidFill>
                  <a:srgbClr val="333333"/>
                </a:solidFill>
                <a:latin typeface="Calibri Light"/>
              </a:rPr>
              <a:t>approaching</a:t>
            </a:r>
            <a:r>
              <a:rPr lang="de-DE" altLang="de-DE" sz="1200" b="1" dirty="0">
                <a:solidFill>
                  <a:srgbClr val="333333"/>
                </a:solidFill>
                <a:latin typeface="Calibri Light"/>
              </a:rPr>
              <a:t> </a:t>
            </a:r>
            <a:r>
              <a:rPr lang="de-DE" altLang="de-DE" sz="1200" b="1" dirty="0" err="1">
                <a:solidFill>
                  <a:srgbClr val="333333"/>
                </a:solidFill>
                <a:latin typeface="Calibri Light"/>
              </a:rPr>
              <a:t>the</a:t>
            </a:r>
            <a:r>
              <a:rPr lang="de-DE" altLang="de-DE" sz="1200" b="1" dirty="0">
                <a:solidFill>
                  <a:srgbClr val="333333"/>
                </a:solidFill>
                <a:latin typeface="Calibri Light"/>
              </a:rPr>
              <a:t> </a:t>
            </a:r>
            <a:r>
              <a:rPr lang="de-DE" altLang="de-DE" sz="1200" b="1" dirty="0" err="1">
                <a:solidFill>
                  <a:srgbClr val="333333"/>
                </a:solidFill>
                <a:latin typeface="Calibri Light"/>
              </a:rPr>
              <a:t>coast</a:t>
            </a:r>
            <a:r>
              <a:rPr lang="de-DE" altLang="de-DE" sz="1200" b="1" dirty="0">
                <a:solidFill>
                  <a:srgbClr val="333333"/>
                </a:solidFill>
                <a:latin typeface="Calibri Light"/>
              </a:rPr>
              <a:t>! </a:t>
            </a:r>
            <a:r>
              <a:rPr lang="de-DE" altLang="de-DE" sz="1200" b="1" dirty="0" err="1">
                <a:solidFill>
                  <a:srgbClr val="333333"/>
                </a:solidFill>
                <a:latin typeface="Calibri Light"/>
              </a:rPr>
              <a:t>Leave</a:t>
            </a:r>
            <a:r>
              <a:rPr lang="de-DE" altLang="de-DE" sz="1200" b="1" dirty="0">
                <a:solidFill>
                  <a:srgbClr val="333333"/>
                </a:solidFill>
                <a:latin typeface="Calibri Light"/>
              </a:rPr>
              <a:t> </a:t>
            </a:r>
            <a:r>
              <a:rPr lang="de-DE" altLang="de-DE" sz="1200" b="1" dirty="0" err="1">
                <a:solidFill>
                  <a:srgbClr val="333333"/>
                </a:solidFill>
                <a:latin typeface="Calibri Light"/>
              </a:rPr>
              <a:t>the</a:t>
            </a:r>
            <a:r>
              <a:rPr lang="de-DE" altLang="de-DE" sz="1200" b="1" dirty="0">
                <a:solidFill>
                  <a:srgbClr val="333333"/>
                </a:solidFill>
                <a:latin typeface="Calibri Light"/>
              </a:rPr>
              <a:t> </a:t>
            </a:r>
            <a:r>
              <a:rPr lang="de-DE" altLang="de-DE" sz="1200" b="1" dirty="0" err="1">
                <a:solidFill>
                  <a:srgbClr val="333333"/>
                </a:solidFill>
                <a:latin typeface="Calibri Light"/>
              </a:rPr>
              <a:t>beach</a:t>
            </a:r>
            <a:endParaRPr lang="en-GB" altLang="de-DE" sz="18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37</a:t>
            </a:fld>
            <a:endParaRPr lang="de-DE" altLang="de-DE"/>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Will father and son go boating? </a:t>
            </a:r>
            <a:endParaRPr sz="2400" dirty="0">
              <a:solidFill>
                <a:srgbClr val="004992"/>
              </a:solidFill>
              <a:latin typeface="Calibri Light"/>
              <a:cs typeface="Verdana"/>
            </a:endParaRP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Warning! A storm front is approaching the coast! Leave the beach!</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80900"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err="1">
                <a:solidFill>
                  <a:srgbClr val="333333"/>
                </a:solidFill>
                <a:latin typeface="Calibri Light"/>
              </a:rPr>
              <a:t>Warning</a:t>
            </a:r>
            <a:r>
              <a:rPr lang="de-DE" altLang="de-DE" sz="1200" b="1" dirty="0">
                <a:solidFill>
                  <a:srgbClr val="333333"/>
                </a:solidFill>
                <a:latin typeface="Calibri Light"/>
              </a:rPr>
              <a:t>! A </a:t>
            </a:r>
            <a:r>
              <a:rPr lang="de-DE" altLang="de-DE" sz="1200" b="1" dirty="0" err="1">
                <a:solidFill>
                  <a:srgbClr val="333333"/>
                </a:solidFill>
                <a:latin typeface="Calibri Light"/>
              </a:rPr>
              <a:t>storm</a:t>
            </a:r>
            <a:r>
              <a:rPr lang="de-DE" altLang="de-DE" sz="1200" b="1" dirty="0">
                <a:solidFill>
                  <a:srgbClr val="333333"/>
                </a:solidFill>
                <a:latin typeface="Calibri Light"/>
              </a:rPr>
              <a:t> front </a:t>
            </a:r>
            <a:r>
              <a:rPr lang="de-DE" altLang="de-DE" sz="1200" b="1" dirty="0" err="1">
                <a:solidFill>
                  <a:srgbClr val="333333"/>
                </a:solidFill>
                <a:latin typeface="Calibri Light"/>
              </a:rPr>
              <a:t>is</a:t>
            </a:r>
            <a:r>
              <a:rPr lang="de-DE" altLang="de-DE" sz="1200" b="1" dirty="0">
                <a:solidFill>
                  <a:srgbClr val="333333"/>
                </a:solidFill>
                <a:latin typeface="Calibri Light"/>
              </a:rPr>
              <a:t> </a:t>
            </a:r>
            <a:r>
              <a:rPr lang="de-DE" altLang="de-DE" sz="1200" b="1" dirty="0" err="1">
                <a:solidFill>
                  <a:srgbClr val="333333"/>
                </a:solidFill>
                <a:latin typeface="Calibri Light"/>
              </a:rPr>
              <a:t>approaching</a:t>
            </a:r>
            <a:r>
              <a:rPr lang="de-DE" altLang="de-DE" sz="1200" b="1" dirty="0">
                <a:solidFill>
                  <a:srgbClr val="333333"/>
                </a:solidFill>
                <a:latin typeface="Calibri Light"/>
              </a:rPr>
              <a:t> </a:t>
            </a:r>
            <a:r>
              <a:rPr lang="de-DE" altLang="de-DE" sz="1200" b="1" dirty="0" err="1">
                <a:solidFill>
                  <a:srgbClr val="333333"/>
                </a:solidFill>
                <a:latin typeface="Calibri Light"/>
              </a:rPr>
              <a:t>the</a:t>
            </a:r>
            <a:r>
              <a:rPr lang="de-DE" altLang="de-DE" sz="1200" b="1" dirty="0">
                <a:solidFill>
                  <a:srgbClr val="333333"/>
                </a:solidFill>
                <a:latin typeface="Calibri Light"/>
              </a:rPr>
              <a:t> </a:t>
            </a:r>
            <a:r>
              <a:rPr lang="de-DE" altLang="de-DE" sz="1200" b="1" dirty="0" err="1">
                <a:solidFill>
                  <a:srgbClr val="333333"/>
                </a:solidFill>
                <a:latin typeface="Calibri Light"/>
              </a:rPr>
              <a:t>coast</a:t>
            </a:r>
            <a:r>
              <a:rPr lang="de-DE" altLang="de-DE" sz="1200" b="1" dirty="0">
                <a:solidFill>
                  <a:srgbClr val="333333"/>
                </a:solidFill>
                <a:latin typeface="Calibri Light"/>
              </a:rPr>
              <a:t>! </a:t>
            </a:r>
            <a:r>
              <a:rPr lang="de-DE" altLang="de-DE" sz="1200" b="1" dirty="0" err="1">
                <a:solidFill>
                  <a:srgbClr val="333333"/>
                </a:solidFill>
                <a:latin typeface="Calibri Light"/>
              </a:rPr>
              <a:t>Leave</a:t>
            </a:r>
            <a:r>
              <a:rPr lang="de-DE" altLang="de-DE" sz="1200" b="1" dirty="0">
                <a:solidFill>
                  <a:srgbClr val="333333"/>
                </a:solidFill>
                <a:latin typeface="Calibri Light"/>
              </a:rPr>
              <a:t> </a:t>
            </a:r>
            <a:r>
              <a:rPr lang="de-DE" altLang="de-DE" sz="1200" b="1" dirty="0" err="1">
                <a:solidFill>
                  <a:srgbClr val="333333"/>
                </a:solidFill>
                <a:latin typeface="Calibri Light"/>
              </a:rPr>
              <a:t>the</a:t>
            </a:r>
            <a:r>
              <a:rPr lang="de-DE" altLang="de-DE" sz="1200" b="1" dirty="0">
                <a:solidFill>
                  <a:srgbClr val="333333"/>
                </a:solidFill>
                <a:latin typeface="Calibri Light"/>
              </a:rPr>
              <a:t> </a:t>
            </a:r>
            <a:r>
              <a:rPr lang="de-DE" altLang="de-DE" sz="1200" b="1" dirty="0" err="1">
                <a:solidFill>
                  <a:srgbClr val="333333"/>
                </a:solidFill>
                <a:latin typeface="Calibri Light"/>
              </a:rPr>
              <a:t>beach</a:t>
            </a:r>
            <a:endParaRPr lang="en-GB" altLang="de-DE" sz="18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38</a:t>
            </a:fld>
            <a:endParaRPr lang="de-DE" altLang="de-DE"/>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Will father and son go boating? </a:t>
            </a:r>
            <a:endParaRPr sz="2400" dirty="0">
              <a:solidFill>
                <a:srgbClr val="004992"/>
              </a:solidFill>
              <a:latin typeface="Calibri Light"/>
              <a:cs typeface="Verdana"/>
            </a:endParaRP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Warning! A storm front is approaching the coast! Leave the beach!</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1304056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2E30205D-BB02-4999-9EE9-BF3EBB33847D}" type="slidenum">
              <a:rPr lang="de-DE" altLang="de-DE" smtClean="0"/>
              <a:pPr>
                <a:defRPr/>
              </a:pPr>
              <a:t>39</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986056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40</a:t>
            </a:fld>
            <a:endParaRPr lang="de-DE" altLang="de-DE"/>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According to John, where did Mary last see the ice cream van? At the park or at church?</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41</a:t>
            </a:fld>
            <a:endParaRPr lang="de-DE" altLang="de-DE"/>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dirty="0">
                <a:latin typeface="Calibri Light"/>
                <a:cs typeface="Arial" panose="020B0604020202020204" pitchFamily="34" charset="0"/>
              </a:rPr>
              <a:t>Can we eat, Ma... I am starving!</a:t>
            </a:r>
            <a:endParaRPr lang="de-DE" altLang="de-DE" sz="1200" dirty="0">
              <a:latin typeface="Calibri Light"/>
              <a:cs typeface="Arial" panose="020B0604020202020204" pitchFamily="34" charset="0"/>
            </a:endParaRPr>
          </a:p>
        </p:txBody>
      </p:sp>
      <p:sp>
        <p:nvSpPr>
          <p:cNvPr id="12"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What does the mother think ...? Is she correct?</a:t>
            </a:r>
            <a:endParaRPr lang="de-DE"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0" name="Line 6"/>
          <p:cNvSpPr>
            <a:spLocks noChangeShapeType="1"/>
          </p:cNvSpPr>
          <p:nvPr/>
        </p:nvSpPr>
        <p:spPr bwMode="auto">
          <a:xfrm flipH="1" flipV="1">
            <a:off x="7825238" y="1813842"/>
            <a:ext cx="192667" cy="719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88071" name="Line 7"/>
          <p:cNvSpPr>
            <a:spLocks noChangeShapeType="1"/>
          </p:cNvSpPr>
          <p:nvPr/>
        </p:nvSpPr>
        <p:spPr bwMode="auto">
          <a:xfrm flipV="1">
            <a:off x="8115297" y="1813842"/>
            <a:ext cx="1344433" cy="2397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42</a:t>
            </a:fld>
            <a:endParaRPr lang="de-DE" altLang="de-DE"/>
          </a:p>
        </p:txBody>
      </p:sp>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Complaint</a:t>
            </a:r>
          </a:p>
          <a:p>
            <a:r>
              <a:rPr lang="pt-BR" altLang="de-DE" sz="1000" b="1">
                <a:solidFill>
                  <a:srgbClr val="333333"/>
                </a:solidFill>
                <a:latin typeface="Calibri Light"/>
                <a:ea typeface="Verdana" panose="020B0604030504040204" pitchFamily="34" charset="0"/>
                <a:cs typeface="Verdana" panose="020B0604030504040204" pitchFamily="34" charset="0"/>
              </a:rPr>
              <a:t>My neighbor above</a:t>
            </a:r>
            <a:endParaRPr lang="en-US" sz="1000" b="1" dirty="0">
              <a:solidFill>
                <a:srgbClr val="333333"/>
              </a:solidFill>
            </a:endParaRPr>
          </a:p>
        </p:txBody>
      </p:sp>
      <p:sp>
        <p:nvSpPr>
          <p:cNvPr id="22"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Battery</a:t>
            </a:r>
            <a:endParaRPr sz="1000" dirty="0">
              <a:latin typeface="Calibri Light"/>
              <a:cs typeface="Arial"/>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Battery</a:t>
            </a:r>
            <a:endParaRPr sz="1000" dirty="0">
              <a:latin typeface="Calibri Light"/>
              <a:cs typeface="Arial"/>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dirty="0">
                <a:solidFill>
                  <a:srgbClr val="004992"/>
                </a:solidFill>
                <a:latin typeface="Calibri Light"/>
                <a:ea typeface="Verdana" panose="020B0604030504040204" pitchFamily="34" charset="0"/>
                <a:cs typeface="Verdana" panose="020B0604030504040204" pitchFamily="34" charset="0"/>
              </a:rPr>
              <a:t>Why was the battery dead the 1st time? </a:t>
            </a:r>
            <a:br>
              <a:rPr lang="en-US" altLang="de-DE" sz="2400" dirty="0">
                <a:solidFill>
                  <a:srgbClr val="004992"/>
                </a:solidFill>
                <a:latin typeface="Calibri Light"/>
                <a:ea typeface="Verdana" panose="020B0604030504040204" pitchFamily="34" charset="0"/>
                <a:cs typeface="Verdana" panose="020B0604030504040204" pitchFamily="34" charset="0"/>
              </a:rPr>
            </a:br>
            <a:r>
              <a:rPr lang="en-US" altLang="de-DE" sz="2400" dirty="0">
                <a:solidFill>
                  <a:srgbClr val="004992"/>
                </a:solidFill>
                <a:latin typeface="Calibri Light"/>
                <a:ea typeface="Verdana" panose="020B0604030504040204" pitchFamily="34" charset="0"/>
                <a:cs typeface="Verdana" panose="020B0604030504040204" pitchFamily="34" charset="0"/>
              </a:rPr>
              <a:t>And the 2nd time? How might the car owner have interpreted the situation?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88069" name="Rectangle 5"/>
          <p:cNvSpPr>
            <a:spLocks noChangeArrowheads="1"/>
          </p:cNvSpPr>
          <p:nvPr/>
        </p:nvSpPr>
        <p:spPr bwMode="auto">
          <a:xfrm rot="-2164809">
            <a:off x="2794260" y="2327830"/>
            <a:ext cx="192666" cy="714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5"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Two weeks later, after moving into another appartment …</a:t>
            </a:r>
            <a:endParaRPr sz="900" b="1" dirty="0">
              <a:latin typeface="Calibri Light"/>
              <a:cs typeface="Arial"/>
            </a:endParaRPr>
          </a:p>
        </p:txBody>
      </p:sp>
      <p:sp>
        <p:nvSpPr>
          <p:cNvPr id="20"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To the House-keeper</a:t>
            </a:r>
            <a:endParaRPr lang="en-US" sz="1100" b="1" spc="-30" dirty="0">
              <a:solidFill>
                <a:srgbClr val="333333"/>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44</a:t>
            </a:fld>
            <a:endParaRPr lang="de-DE" altLang="de-DE"/>
          </a:p>
        </p:txBody>
      </p:sp>
    </p:spTree>
    <p:extLst>
      <p:ext uri="{BB962C8B-B14F-4D97-AF65-F5344CB8AC3E}">
        <p14:creationId xmlns:p14="http://schemas.microsoft.com/office/powerpoint/2010/main" val="23626944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Caution: Our current state of mood influences how we perceive our environment (e.g. how you appraise a person).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45</a:t>
            </a:fld>
            <a:endParaRPr lang="de-DE" altLang="de-DE"/>
          </a:p>
        </p:txBody>
      </p:sp>
    </p:spTree>
    <p:extLst>
      <p:ext uri="{BB962C8B-B14F-4D97-AF65-F5344CB8AC3E}">
        <p14:creationId xmlns:p14="http://schemas.microsoft.com/office/powerpoint/2010/main" val="19455905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During psychosis people are in danger of misinterpreting or over-interpreting facial expressions and actions.</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Example: </a:t>
            </a:r>
            <a:r>
              <a:rPr lang="en-AU" altLang="de-DE" sz="2400" dirty="0">
                <a:solidFill>
                  <a:srgbClr val="333333"/>
                </a:solidFill>
                <a:latin typeface="Calibri Light"/>
                <a:cs typeface="Times New Roman" panose="02020603050405020304" pitchFamily="18" charset="0"/>
              </a:rPr>
              <a:t>Marvin feels mocked!</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a:t>
            </a:r>
            <a:r>
              <a:rPr lang="en-AU" altLang="de-DE" sz="2400" dirty="0">
                <a:solidFill>
                  <a:srgbClr val="333333"/>
                </a:solidFill>
                <a:latin typeface="Calibri Light"/>
                <a:cs typeface="Times New Roman" panose="02020603050405020304" pitchFamily="18" charset="0"/>
              </a:rPr>
              <a:t> Marvin enters the entrance hall of the airport after customs, where people are waiting and looking in his direction. Two of them start laughing loudly.</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a:t>
            </a:r>
            <a:r>
              <a:rPr lang="en-AU" altLang="de-DE" sz="2400" dirty="0">
                <a:solidFill>
                  <a:srgbClr val="333333"/>
                </a:solidFill>
                <a:latin typeface="Calibri Light"/>
                <a:cs typeface="Times New Roman" panose="02020603050405020304" pitchFamily="18" charset="0"/>
              </a:rPr>
              <a:t> Of course, all of those who are waiting are scanning the arriving passengers to pick up friends or clients. The two people laughing have probably</a:t>
            </a:r>
            <a:r>
              <a:rPr lang="en-AU" altLang="de-DE" sz="2400" dirty="0">
                <a:solidFill>
                  <a:srgbClr val="333333"/>
                </a:solidFill>
                <a:latin typeface="Calibri Light"/>
              </a:rPr>
              <a:t> </a:t>
            </a:r>
            <a:r>
              <a:rPr lang="en-AU" altLang="de-DE" sz="2400" dirty="0">
                <a:solidFill>
                  <a:srgbClr val="333333"/>
                </a:solidFill>
                <a:latin typeface="Calibri Light"/>
                <a:cs typeface="Times New Roman" panose="02020603050405020304" pitchFamily="18" charset="0"/>
              </a:rPr>
              <a:t>not seen each other for a long time and are exchanging holiday memories. Or maybe Marvin is still wearing the silly sombrero from his holiday in Mexico.</a:t>
            </a:r>
          </a:p>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We all make mistakes! Always take different perspectives into account.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88F4506-49A5-46FE-B8E4-C88E6042E14A}"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2E30205D-BB02-4999-9EE9-BF3EBB33847D}" type="slidenum">
              <a:rPr lang="de-DE" altLang="de-DE" smtClean="0"/>
              <a:pPr>
                <a:defRPr/>
              </a:pPr>
              <a:t>47</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706823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48</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584361711"/>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3444</Words>
  <Application>Microsoft Office PowerPoint</Application>
  <PresentationFormat>Benutzerdefiniert</PresentationFormat>
  <Paragraphs>473</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Arial</vt:lpstr>
      <vt:lpstr>Calibri</vt:lpstr>
      <vt:lpstr>Calibri Light</vt:lpstr>
      <vt:lpstr>Symbol</vt:lpstr>
      <vt:lpstr>Verdana</vt:lpstr>
      <vt:lpstr>WingDings</vt:lpstr>
      <vt:lpstr>UKE_PPT-Vorlage_16zu9</vt:lpstr>
      <vt:lpstr>MCT 6 A BADE – To Empathise … II</vt:lpstr>
      <vt:lpstr>When you get to know someone, where do you look first? How reliable are these cues for a good evaluation?</vt:lpstr>
      <vt:lpstr>When you get to know someone, where do you look first? How reliable are these cues for a good evaluation?</vt:lpstr>
      <vt:lpstr>What other sources of information may be considered? How reliable are these?</vt:lpstr>
      <vt:lpstr>What other sources of information may be considered? How reliable are these?</vt:lpstr>
      <vt:lpstr>Advantages and disadvantages of certain social cues</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Appearance and reality!</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PowerPoint-Präsentation</vt:lpstr>
      <vt:lpstr>Grandmother’s Birthday What will the girl bring her grandma next year?</vt:lpstr>
      <vt:lpstr>Let’s go!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 Clip</vt:lpstr>
      <vt:lpstr>PowerPoint-Präsentation</vt:lpstr>
      <vt:lpstr>PowerPoint-Präsentation</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260</cp:revision>
  <dcterms:created xsi:type="dcterms:W3CDTF">2004-06-30T16:15:23Z</dcterms:created>
  <dcterms:modified xsi:type="dcterms:W3CDTF">2021-12-21T11:01:45Z</dcterms:modified>
</cp:coreProperties>
</file>