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4"/>
  </p:notesMasterIdLst>
  <p:handoutMasterIdLst>
    <p:handoutMasterId r:id="rId125"/>
  </p:handoutMasterIdLst>
  <p:sldIdLst>
    <p:sldId id="837" r:id="rId2"/>
    <p:sldId id="540" r:id="rId3"/>
    <p:sldId id="824" r:id="rId4"/>
    <p:sldId id="822" r:id="rId5"/>
    <p:sldId id="823" r:id="rId6"/>
    <p:sldId id="821" r:id="rId7"/>
    <p:sldId id="818" r:id="rId8"/>
    <p:sldId id="819" r:id="rId9"/>
    <p:sldId id="820" r:id="rId10"/>
    <p:sldId id="541" r:id="rId11"/>
    <p:sldId id="825" r:id="rId12"/>
    <p:sldId id="576" r:id="rId13"/>
    <p:sldId id="383" r:id="rId14"/>
    <p:sldId id="384" r:id="rId15"/>
    <p:sldId id="385" r:id="rId16"/>
    <p:sldId id="542" r:id="rId17"/>
    <p:sldId id="543" r:id="rId18"/>
    <p:sldId id="562" r:id="rId19"/>
    <p:sldId id="826" r:id="rId20"/>
    <p:sldId id="546" r:id="rId21"/>
    <p:sldId id="547" r:id="rId22"/>
    <p:sldId id="391" r:id="rId23"/>
    <p:sldId id="549" r:id="rId24"/>
    <p:sldId id="827" r:id="rId25"/>
    <p:sldId id="828" r:id="rId26"/>
    <p:sldId id="723" r:id="rId27"/>
    <p:sldId id="396" r:id="rId28"/>
    <p:sldId id="397" r:id="rId29"/>
    <p:sldId id="716" r:id="rId30"/>
    <p:sldId id="717" r:id="rId31"/>
    <p:sldId id="718" r:id="rId32"/>
    <p:sldId id="719" r:id="rId33"/>
    <p:sldId id="402" r:id="rId34"/>
    <p:sldId id="403" r:id="rId35"/>
    <p:sldId id="404" r:id="rId36"/>
    <p:sldId id="405" r:id="rId37"/>
    <p:sldId id="816"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829" r:id="rId52"/>
    <p:sldId id="830" r:id="rId53"/>
    <p:sldId id="770" r:id="rId54"/>
    <p:sldId id="771" r:id="rId55"/>
    <p:sldId id="772" r:id="rId56"/>
    <p:sldId id="773" r:id="rId57"/>
    <p:sldId id="774" r:id="rId58"/>
    <p:sldId id="775" r:id="rId59"/>
    <p:sldId id="776" r:id="rId60"/>
    <p:sldId id="777" r:id="rId61"/>
    <p:sldId id="778" r:id="rId62"/>
    <p:sldId id="779" r:id="rId63"/>
    <p:sldId id="780" r:id="rId64"/>
    <p:sldId id="781" r:id="rId65"/>
    <p:sldId id="782" r:id="rId66"/>
    <p:sldId id="783" r:id="rId67"/>
    <p:sldId id="784" r:id="rId68"/>
    <p:sldId id="785" r:id="rId69"/>
    <p:sldId id="786" r:id="rId70"/>
    <p:sldId id="787" r:id="rId71"/>
    <p:sldId id="788" r:id="rId72"/>
    <p:sldId id="789" r:id="rId73"/>
    <p:sldId id="790" r:id="rId74"/>
    <p:sldId id="791" r:id="rId75"/>
    <p:sldId id="792" r:id="rId76"/>
    <p:sldId id="793" r:id="rId77"/>
    <p:sldId id="794" r:id="rId78"/>
    <p:sldId id="795" r:id="rId79"/>
    <p:sldId id="796" r:id="rId80"/>
    <p:sldId id="797" r:id="rId81"/>
    <p:sldId id="798" r:id="rId82"/>
    <p:sldId id="799" r:id="rId83"/>
    <p:sldId id="800" r:id="rId84"/>
    <p:sldId id="801" r:id="rId85"/>
    <p:sldId id="802" r:id="rId86"/>
    <p:sldId id="803" r:id="rId87"/>
    <p:sldId id="804" r:id="rId88"/>
    <p:sldId id="805" r:id="rId89"/>
    <p:sldId id="806" r:id="rId90"/>
    <p:sldId id="807" r:id="rId91"/>
    <p:sldId id="808" r:id="rId92"/>
    <p:sldId id="809" r:id="rId93"/>
    <p:sldId id="810" r:id="rId94"/>
    <p:sldId id="813" r:id="rId95"/>
    <p:sldId id="831" r:id="rId96"/>
    <p:sldId id="832"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60" r:id="rId114"/>
    <p:sldId id="833" r:id="rId115"/>
    <p:sldId id="834" r:id="rId116"/>
    <p:sldId id="835" r:id="rId117"/>
    <p:sldId id="561" r:id="rId118"/>
    <p:sldId id="836" r:id="rId119"/>
    <p:sldId id="817" r:id="rId120"/>
    <p:sldId id="720" r:id="rId121"/>
    <p:sldId id="721" r:id="rId122"/>
    <p:sldId id="722" r:id="rId123"/>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07" autoAdjust="0"/>
    <p:restoredTop sz="94658" autoAdjust="0"/>
  </p:normalViewPr>
  <p:slideViewPr>
    <p:cSldViewPr>
      <p:cViewPr varScale="1">
        <p:scale>
          <a:sx n="59" d="100"/>
          <a:sy n="59" d="100"/>
        </p:scale>
        <p:origin x="1104" y="76"/>
      </p:cViewPr>
      <p:guideLst>
        <p:guide orient="horz" pos="4065"/>
        <p:guide pos="192"/>
        <p:guide pos="2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4D893175-9EB1-44C4-B585-6B34FEDD8001}" type="slidenum">
              <a:rPr lang="en-GB" altLang="de-DE"/>
              <a:pPr>
                <a:defRPr/>
              </a:pPr>
              <a:t>‹Nr.›</a:t>
            </a:fld>
            <a:endParaRPr lang="en-GB" altLang="de-DE"/>
          </a:p>
        </p:txBody>
      </p:sp>
    </p:spTree>
    <p:extLst>
      <p:ext uri="{BB962C8B-B14F-4D97-AF65-F5344CB8AC3E}">
        <p14:creationId xmlns:p14="http://schemas.microsoft.com/office/powerpoint/2010/main" val="646616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6646A2B-DFC5-4CCC-9331-CDA35D73C4EC}" type="slidenum">
              <a:rPr lang="en-US" altLang="de-DE"/>
              <a:pPr>
                <a:defRPr/>
              </a:pPr>
              <a:t>‹Nr.›</a:t>
            </a:fld>
            <a:endParaRPr lang="en-US" altLang="de-DE"/>
          </a:p>
        </p:txBody>
      </p:sp>
    </p:spTree>
    <p:extLst>
      <p:ext uri="{BB962C8B-B14F-4D97-AF65-F5344CB8AC3E}">
        <p14:creationId xmlns:p14="http://schemas.microsoft.com/office/powerpoint/2010/main" val="4597792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4</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5</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58FA5C-F666-48B7-AF49-0383EBC53BB1}"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0939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3BFE9B-B791-45C6-9772-C2EE82907735}" type="slidenum">
              <a:rPr lang="en-US" altLang="de-DE" sz="1300" smtClean="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925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3BFE9B-B791-45C6-9772-C2EE82907735}"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925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E2911A-E7A0-4F24-8A5C-CDC051E77C76}"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963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027417-AE1F-4E95-B97D-287DAA619395}"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344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FA8D2C-DD7F-4C09-AF9F-B42247366C01}"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8364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1D15E7-1103-49E6-8337-E9B67B7FFC0D}"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1959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2E953A-2A63-4F43-81A3-FEF3F40811D2}"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6234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F93F46-F46C-4112-B48A-4798FF1A90AD}"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853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87421A-B5B6-476F-BC29-CA6D74524957}"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916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87421A-B5B6-476F-BC29-CA6D74524957}"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9164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F7F644-E9D9-4F2A-819B-334754DB8F98}"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09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51274B-3420-4BF5-A25E-8BBB12A07A5A}"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759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B5893D-875C-49AA-82CE-DB694955ACA6}"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322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A634D-8CAD-4398-8871-4C6EF1A1D555}" type="slidenum">
              <a:rPr lang="en-US" altLang="de-DE" sz="1300" smtClean="0"/>
              <a:pPr>
                <a:spcBef>
                  <a:spcPct val="0"/>
                </a:spcBef>
              </a:pPr>
              <a:t>23</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323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A634D-8CAD-4398-8871-4C6EF1A1D555}"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323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A634D-8CAD-4398-8871-4C6EF1A1D555}"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323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9FD643-5399-4634-9AE9-7BC7A1432729}"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8983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A1BA0B-86BF-4671-BC10-52F1E435EF09}"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7045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FDCCC1-32C9-430C-801D-9B1F2F7285F3}"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844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FB2BA1-D6A3-4FF4-B34A-B3A0DA9EFAA4}"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618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5AFF70-D445-4046-B27F-1BD6E5F91545}"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1941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1DDCAE-C82A-4AE4-8C34-F00D336C6AFC}"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DA28107-E221-4102-9AC1-2973EDA170C5}"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8502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A9E73E-6186-4E46-A085-68C6CE33CAC2}"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E64CA54-BFDD-4E04-BF46-17B0237DA9A5}"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9700" y="768350"/>
            <a:ext cx="6821488"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1174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07A96C-1545-439E-9607-40B95FD68931}"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83659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97B83F-D51B-427A-822C-0305DD6612CA}"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9948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79CCB4-E574-4DB1-AA69-15B3A67FAB6D}"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6396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324E8A-C3C3-4728-BC59-C4CC692ACC93}"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801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24722D-7F8B-4B52-B74C-F081F759F060}"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09738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394584-BACB-4FAC-B106-6E4B0545B6E7}" type="slidenum">
              <a:rPr lang="en-US" altLang="de-DE" sz="1300" smtClean="0"/>
              <a:pPr>
                <a:spcBef>
                  <a:spcPct val="0"/>
                </a:spcBef>
              </a:pPr>
              <a:t>39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39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522CB4-1A35-48BF-A0E0-DBFF5171D6E6}" type="slidenum">
              <a:rPr lang="en-US" altLang="de-DE" sz="1300" smtClean="0"/>
              <a:pPr>
                <a:spcBef>
                  <a:spcPct val="0"/>
                </a:spcBef>
              </a:pPr>
              <a:t>40</a:t>
            </a:fld>
            <a:endParaRPr lang="en-US" altLang="de-DE" sz="1300"/>
          </a:p>
        </p:txBody>
      </p:sp>
      <p:sp>
        <p:nvSpPr>
          <p:cNvPr id="84995" name="Rectangle 1026"/>
          <p:cNvSpPr>
            <a:spLocks noGrp="1" noRot="1" noChangeAspect="1" noChangeArrowheads="1" noTextEdit="1"/>
          </p:cNvSpPr>
          <p:nvPr>
            <p:ph type="sldImg"/>
          </p:nvPr>
        </p:nvSpPr>
        <p:spPr>
          <a:xfrm>
            <a:off x="138113" y="768350"/>
            <a:ext cx="6823075" cy="3836988"/>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880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660F3-4DBB-45FA-B86F-E564561CE7BA}"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5271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6DC34A-860E-4043-B535-80F2B412086D}" type="slidenum">
              <a:rPr lang="en-US" altLang="de-DE" sz="1300" smtClean="0"/>
              <a:pPr>
                <a:spcBef>
                  <a:spcPct val="0"/>
                </a:spcBef>
              </a:pPr>
              <a:t>42</a:t>
            </a:fld>
            <a:endParaRPr lang="en-US" altLang="de-DE" sz="1300"/>
          </a:p>
        </p:txBody>
      </p:sp>
      <p:sp>
        <p:nvSpPr>
          <p:cNvPr id="89091" name="Rectangle 1026"/>
          <p:cNvSpPr>
            <a:spLocks noGrp="1" noRot="1" noChangeAspect="1" noChangeArrowheads="1" noTextEdit="1"/>
          </p:cNvSpPr>
          <p:nvPr>
            <p:ph type="sldImg"/>
          </p:nvPr>
        </p:nvSpPr>
        <p:spPr>
          <a:xfrm>
            <a:off x="138113" y="768350"/>
            <a:ext cx="6823075" cy="3836988"/>
          </a:xfrm>
          <a:ln/>
        </p:spPr>
      </p:sp>
      <p:sp>
        <p:nvSpPr>
          <p:cNvPr id="89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143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DC40AE-BD1B-468B-8562-DDB0B7AA528F}"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5194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5A43B-856A-47A0-A748-4AE7C7999024}" type="slidenum">
              <a:rPr lang="en-US" altLang="de-DE" sz="1300" smtClean="0"/>
              <a:pPr>
                <a:spcBef>
                  <a:spcPct val="0"/>
                </a:spcBef>
              </a:pPr>
              <a:t>44</a:t>
            </a:fld>
            <a:endParaRPr lang="en-US" altLang="de-DE" sz="1300"/>
          </a:p>
        </p:txBody>
      </p:sp>
      <p:sp>
        <p:nvSpPr>
          <p:cNvPr id="93187" name="Rectangle 1026"/>
          <p:cNvSpPr>
            <a:spLocks noGrp="1" noRot="1" noChangeAspect="1" noChangeArrowheads="1" noTextEdit="1"/>
          </p:cNvSpPr>
          <p:nvPr>
            <p:ph type="sldImg"/>
          </p:nvPr>
        </p:nvSpPr>
        <p:spPr>
          <a:xfrm>
            <a:off x="138113" y="768350"/>
            <a:ext cx="6823075" cy="3836988"/>
          </a:xfrm>
          <a:ln/>
        </p:spPr>
      </p:sp>
      <p:sp>
        <p:nvSpPr>
          <p:cNvPr id="93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45671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9A358D-0204-4BD6-AE97-3671684C28BC}"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659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B87F1F-C9EC-4436-9180-15DE2362E0BD}"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74087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0E9F5-052B-4DD4-8FF9-AECB99FA39D9}"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669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B3DCCB-7B23-4DC3-87C6-B63787790B3C}"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94811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C1D0C-5555-46FF-8522-9433C35421E8}"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36134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BEA92-4039-46C7-937A-7922917113C0}" type="slidenum">
              <a:rPr lang="en-US" altLang="de-DE" sz="1300" smtClean="0"/>
              <a:pPr>
                <a:spcBef>
                  <a:spcPct val="0"/>
                </a:spcBef>
              </a:pPr>
              <a:t>50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4264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BEA92-4039-46C7-937A-7922917113C0}" type="slidenum">
              <a:rPr lang="en-US" altLang="de-DE" sz="1300" smtClean="0"/>
              <a:pPr>
                <a:spcBef>
                  <a:spcPct val="0"/>
                </a:spcBef>
              </a:pPr>
              <a:t>51</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4264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BEA92-4039-46C7-937A-7922917113C0}"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4264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720A26-6101-45ED-B935-AEDBB9BCFAE7}"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46056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8A2434-1101-4339-ABA0-B1C7B16EB083}"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4817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6D628-A754-47A4-9A32-170F6F440653}"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6393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CD674B-4522-4C70-AC41-DADE47AF3428}"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092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0C4D6F-2BFC-4FB5-AF4F-25EE4864E30B}"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7935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F589F-7A16-46DE-9FE1-56D443C9617E}"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9911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EABAE2-57E6-48EE-B1F2-21ECA8A9674B}"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05458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05F30A-DB0C-4672-87CE-DDA5861B8071}"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9789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D4D47D-AFCB-4C23-BBCE-BC4C2F69B56E}"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6964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39622-CFCC-4A7B-85E8-CEF2E40FEFCC}"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596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7C42E2-DA20-4468-B40E-316CDBFA91EC}"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01451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272F60-2EDC-4FEC-9B3D-E48B158490CD}"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59940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CCA455-EDC8-4737-98A8-85CAC30C9B5B}" type="slidenum">
              <a:rPr lang="en-US" altLang="de-DE" sz="1300" smtClean="0">
                <a:solidFill>
                  <a:srgbClr val="000000"/>
                </a:solidFill>
              </a:rPr>
              <a:pPr>
                <a:spcBef>
                  <a:spcPct val="0"/>
                </a:spcBef>
              </a:pPr>
              <a:t>65</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3307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881EEE-594F-4BDA-A240-47F11C151CDA}" type="slidenum">
              <a:rPr lang="en-US" altLang="de-DE" sz="1300" smtClean="0">
                <a:solidFill>
                  <a:srgbClr val="000000"/>
                </a:solidFill>
              </a:rPr>
              <a:pPr>
                <a:spcBef>
                  <a:spcPct val="0"/>
                </a:spcBef>
              </a:pPr>
              <a:t>66</a:t>
            </a:fld>
            <a:endParaRPr lang="en-US" altLang="de-DE" sz="1300">
              <a:solidFill>
                <a:srgbClr val="000000"/>
              </a:solidFill>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32653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F6346D-0992-450E-8A6B-D030769C147D}" type="slidenum">
              <a:rPr lang="en-US" altLang="de-DE" sz="1300" smtClean="0">
                <a:solidFill>
                  <a:srgbClr val="000000"/>
                </a:solidFill>
              </a:rPr>
              <a:pPr>
                <a:spcBef>
                  <a:spcPct val="0"/>
                </a:spcBef>
              </a:pPr>
              <a:t>67</a:t>
            </a:fld>
            <a:endParaRPr lang="en-US" altLang="de-DE" sz="1300">
              <a:solidFill>
                <a:srgbClr val="000000"/>
              </a:solidFill>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11021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0562B5-685E-4933-AADE-3D3A28A98547}" type="slidenum">
              <a:rPr lang="en-US" altLang="de-DE" sz="1300" smtClean="0">
                <a:solidFill>
                  <a:srgbClr val="000000"/>
                </a:solidFill>
              </a:rPr>
              <a:pPr>
                <a:spcBef>
                  <a:spcPct val="0"/>
                </a:spcBef>
              </a:pPr>
              <a:t>68</a:t>
            </a:fld>
            <a:endParaRPr lang="en-US" altLang="de-DE" sz="1300">
              <a:solidFill>
                <a:srgbClr val="000000"/>
              </a:solidFill>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8006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B99C17-FBD2-4533-8922-3FFF102DDE3A}" type="slidenum">
              <a:rPr lang="en-US" altLang="de-DE" sz="1300" smtClean="0">
                <a:solidFill>
                  <a:srgbClr val="000000"/>
                </a:solidFill>
              </a:rPr>
              <a:pPr>
                <a:spcBef>
                  <a:spcPct val="0"/>
                </a:spcBef>
              </a:pPr>
              <a:t>69</a:t>
            </a:fld>
            <a:endParaRPr lang="en-US" altLang="de-DE" sz="1300">
              <a:solidFill>
                <a:srgbClr val="000000"/>
              </a:solidFill>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85875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057A67-C931-49EE-8D95-311DD2327A2E}" type="slidenum">
              <a:rPr lang="en-US" altLang="de-DE" sz="1300" smtClean="0">
                <a:solidFill>
                  <a:srgbClr val="000000"/>
                </a:solidFill>
              </a:rPr>
              <a:pPr>
                <a:spcBef>
                  <a:spcPct val="0"/>
                </a:spcBef>
              </a:pPr>
              <a:t>70</a:t>
            </a:fld>
            <a:endParaRPr lang="en-US" altLang="de-DE" sz="1300">
              <a:solidFill>
                <a:srgbClr val="000000"/>
              </a:solidFill>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9053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8E5D3-335D-482E-B45E-8E156477BB56}" type="slidenum">
              <a:rPr lang="en-US" altLang="de-DE" sz="1300" smtClean="0">
                <a:solidFill>
                  <a:srgbClr val="000000"/>
                </a:solidFill>
              </a:rPr>
              <a:pPr>
                <a:spcBef>
                  <a:spcPct val="0"/>
                </a:spcBef>
              </a:pPr>
              <a:t>71</a:t>
            </a:fld>
            <a:endParaRPr lang="en-US" altLang="de-DE" sz="1300">
              <a:solidFill>
                <a:srgbClr val="000000"/>
              </a:solidFill>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9291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B568CE-82CC-40A2-A85F-DFC4B32C14E8}" type="slidenum">
              <a:rPr lang="en-US" altLang="de-DE" sz="1300" smtClean="0">
                <a:solidFill>
                  <a:srgbClr val="000000"/>
                </a:solidFill>
              </a:rPr>
              <a:pPr>
                <a:spcBef>
                  <a:spcPct val="0"/>
                </a:spcBef>
              </a:pPr>
              <a:t>72</a:t>
            </a:fld>
            <a:endParaRPr lang="en-US" altLang="de-DE" sz="1300">
              <a:solidFill>
                <a:srgbClr val="000000"/>
              </a:solidFill>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17206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B2074-F3C4-42BC-A1BE-8821BADB5742}" type="slidenum">
              <a:rPr lang="en-US" altLang="de-DE" sz="1300" smtClean="0">
                <a:solidFill>
                  <a:srgbClr val="000000"/>
                </a:solidFill>
              </a:rPr>
              <a:pPr>
                <a:spcBef>
                  <a:spcPct val="0"/>
                </a:spcBef>
              </a:pPr>
              <a:t>73</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44776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489B3C-7E6B-40DC-965F-072E86B3D1AE}" type="slidenum">
              <a:rPr lang="en-US" altLang="de-DE" sz="1300" smtClean="0">
                <a:solidFill>
                  <a:srgbClr val="000000"/>
                </a:solidFill>
              </a:rPr>
              <a:pPr>
                <a:spcBef>
                  <a:spcPct val="0"/>
                </a:spcBef>
              </a:pPr>
              <a:t>74</a:t>
            </a:fld>
            <a:endParaRPr lang="en-US" altLang="de-DE" sz="1300">
              <a:solidFill>
                <a:srgbClr val="000000"/>
              </a:solidFill>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10506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EB58EF-149D-4AA9-A2D6-77632AD7170E}" type="slidenum">
              <a:rPr lang="en-US" altLang="de-DE" sz="1300" smtClean="0">
                <a:solidFill>
                  <a:srgbClr val="000000"/>
                </a:solidFill>
              </a:rPr>
              <a:pPr>
                <a:spcBef>
                  <a:spcPct val="0"/>
                </a:spcBef>
              </a:pPr>
              <a:t>75</a:t>
            </a:fld>
            <a:endParaRPr lang="en-US" altLang="de-DE" sz="1300">
              <a:solidFill>
                <a:srgbClr val="000000"/>
              </a:solidFill>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23959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1FE1AC-A466-465F-86CF-4A4C0C2CF7F8}" type="slidenum">
              <a:rPr lang="en-US" altLang="de-DE" sz="1300" smtClean="0">
                <a:solidFill>
                  <a:srgbClr val="000000"/>
                </a:solidFill>
              </a:rPr>
              <a:pPr>
                <a:spcBef>
                  <a:spcPct val="0"/>
                </a:spcBef>
              </a:pPr>
              <a:t>76</a:t>
            </a:fld>
            <a:endParaRPr lang="en-US" altLang="de-DE" sz="1300">
              <a:solidFill>
                <a:srgbClr val="000000"/>
              </a:solidFill>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01843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5B2D2-A87E-4B1C-B10C-C14F4C4C6363}" type="slidenum">
              <a:rPr lang="en-US" altLang="de-DE" sz="1300" smtClean="0">
                <a:solidFill>
                  <a:srgbClr val="000000"/>
                </a:solidFill>
              </a:rPr>
              <a:pPr>
                <a:spcBef>
                  <a:spcPct val="0"/>
                </a:spcBef>
              </a:pPr>
              <a:t>77</a:t>
            </a:fld>
            <a:endParaRPr lang="en-US" altLang="de-DE" sz="1300">
              <a:solidFill>
                <a:srgbClr val="000000"/>
              </a:solidFill>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88728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BEED43-2F8B-470D-9AD2-2079B69DCA46}" type="slidenum">
              <a:rPr lang="en-US" altLang="de-DE" sz="1300" smtClean="0">
                <a:solidFill>
                  <a:srgbClr val="000000"/>
                </a:solidFill>
              </a:rPr>
              <a:pPr>
                <a:spcBef>
                  <a:spcPct val="0"/>
                </a:spcBef>
              </a:pPr>
              <a:t>78</a:t>
            </a:fld>
            <a:endParaRPr lang="en-US" altLang="de-DE" sz="1300">
              <a:solidFill>
                <a:srgbClr val="000000"/>
              </a:solidFill>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7027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F0904-764C-4F22-A43B-13065629AA2A}" type="slidenum">
              <a:rPr lang="en-US" altLang="de-DE" sz="1300" smtClean="0">
                <a:solidFill>
                  <a:srgbClr val="000000"/>
                </a:solidFill>
              </a:rPr>
              <a:pPr>
                <a:spcBef>
                  <a:spcPct val="0"/>
                </a:spcBef>
              </a:pPr>
              <a:t>79</a:t>
            </a:fld>
            <a:endParaRPr lang="en-US" altLang="de-DE" sz="1300">
              <a:solidFill>
                <a:srgbClr val="000000"/>
              </a:solidFill>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2808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3D0E33-75B1-42A4-A960-047701B5087C}" type="slidenum">
              <a:rPr lang="en-US" altLang="de-DE" sz="1300" smtClean="0">
                <a:solidFill>
                  <a:srgbClr val="000000"/>
                </a:solidFill>
              </a:rPr>
              <a:pPr>
                <a:spcBef>
                  <a:spcPct val="0"/>
                </a:spcBef>
              </a:pPr>
              <a:t>80</a:t>
            </a:fld>
            <a:endParaRPr lang="en-US" altLang="de-DE" sz="1300">
              <a:solidFill>
                <a:srgbClr val="000000"/>
              </a:solidFill>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3388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82394-8136-4A18-979A-8E1BD9C410E6}" type="slidenum">
              <a:rPr lang="en-US" altLang="de-DE" sz="1300" smtClean="0">
                <a:solidFill>
                  <a:srgbClr val="000000"/>
                </a:solidFill>
              </a:rPr>
              <a:pPr>
                <a:spcBef>
                  <a:spcPct val="0"/>
                </a:spcBef>
              </a:pPr>
              <a:t>81</a:t>
            </a:fld>
            <a:endParaRPr lang="en-US" altLang="de-DE" sz="1300">
              <a:solidFill>
                <a:srgbClr val="000000"/>
              </a:solidFill>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18397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46C207-422C-4BBA-A963-BB5A6AA4982D}" type="slidenum">
              <a:rPr lang="en-US" altLang="de-DE" sz="1300" smtClean="0">
                <a:solidFill>
                  <a:srgbClr val="000000"/>
                </a:solidFill>
              </a:rPr>
              <a:pPr>
                <a:spcBef>
                  <a:spcPct val="0"/>
                </a:spcBef>
              </a:pPr>
              <a:t>82</a:t>
            </a:fld>
            <a:endParaRPr lang="en-US" altLang="de-DE" sz="1300">
              <a:solidFill>
                <a:srgbClr val="000000"/>
              </a:solidFill>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4358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A0DAF2-6D43-436E-BD92-6715997595D5}" type="slidenum">
              <a:rPr lang="en-US" altLang="de-DE" sz="1300" smtClean="0">
                <a:solidFill>
                  <a:srgbClr val="000000"/>
                </a:solidFill>
              </a:rPr>
              <a:pPr>
                <a:spcBef>
                  <a:spcPct val="0"/>
                </a:spcBef>
              </a:pPr>
              <a:t>83</a:t>
            </a:fld>
            <a:endParaRPr lang="en-US" altLang="de-DE" sz="1300">
              <a:solidFill>
                <a:srgbClr val="000000"/>
              </a:solidFill>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76484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75ABCD-4D5C-4DFB-AA9D-D4C1C183DF0E}" type="slidenum">
              <a:rPr lang="en-US" altLang="de-DE" sz="1300" smtClean="0">
                <a:solidFill>
                  <a:srgbClr val="000000"/>
                </a:solidFill>
              </a:rPr>
              <a:pPr>
                <a:spcBef>
                  <a:spcPct val="0"/>
                </a:spcBef>
              </a:pPr>
              <a:t>84</a:t>
            </a:fld>
            <a:endParaRPr lang="en-US" altLang="de-DE" sz="1300">
              <a:solidFill>
                <a:srgbClr val="000000"/>
              </a:solidFill>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715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924599-221C-458F-9890-380A2D51DFC3}" type="slidenum">
              <a:rPr lang="en-US" altLang="de-DE" sz="1300" smtClean="0">
                <a:solidFill>
                  <a:srgbClr val="000000"/>
                </a:solidFill>
              </a:rPr>
              <a:pPr>
                <a:spcBef>
                  <a:spcPct val="0"/>
                </a:spcBef>
              </a:pPr>
              <a:t>85</a:t>
            </a:fld>
            <a:endParaRPr lang="en-US" altLang="de-DE" sz="1300">
              <a:solidFill>
                <a:srgbClr val="000000"/>
              </a:solidFill>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2701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B575C1-77D7-4E6C-BB86-9BD0A527816B}" type="slidenum">
              <a:rPr lang="en-US" altLang="de-DE" sz="1300" smtClean="0">
                <a:solidFill>
                  <a:srgbClr val="000000"/>
                </a:solidFill>
              </a:rPr>
              <a:pPr>
                <a:spcBef>
                  <a:spcPct val="0"/>
                </a:spcBef>
              </a:pPr>
              <a:t>86</a:t>
            </a:fld>
            <a:endParaRPr lang="en-US" altLang="de-DE" sz="1300">
              <a:solidFill>
                <a:srgbClr val="000000"/>
              </a:solidFill>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59170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300332-9B8F-49A9-94F8-6D44EA4F01D4}" type="slidenum">
              <a:rPr lang="en-US" altLang="de-DE" sz="1300" smtClean="0">
                <a:solidFill>
                  <a:srgbClr val="000000"/>
                </a:solidFill>
              </a:rPr>
              <a:pPr>
                <a:spcBef>
                  <a:spcPct val="0"/>
                </a:spcBef>
              </a:pPr>
              <a:t>87</a:t>
            </a:fld>
            <a:endParaRPr lang="en-US" altLang="de-DE" sz="1300">
              <a:solidFill>
                <a:srgbClr val="000000"/>
              </a:solidFill>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9819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9EC737-566D-495D-AE97-740DD7B7387A}" type="slidenum">
              <a:rPr lang="en-US" altLang="de-DE" sz="1300" smtClean="0">
                <a:solidFill>
                  <a:srgbClr val="000000"/>
                </a:solidFill>
              </a:rPr>
              <a:pPr>
                <a:spcBef>
                  <a:spcPct val="0"/>
                </a:spcBef>
              </a:pPr>
              <a:t>88</a:t>
            </a:fld>
            <a:endParaRPr lang="en-US" altLang="de-DE" sz="1300">
              <a:solidFill>
                <a:srgbClr val="000000"/>
              </a:solidFill>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47454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B13DDD-8984-4D2D-BC99-23FFDD0F8755}" type="slidenum">
              <a:rPr lang="en-US" altLang="de-DE" sz="1300" smtClean="0">
                <a:solidFill>
                  <a:srgbClr val="000000"/>
                </a:solidFill>
              </a:rPr>
              <a:pPr>
                <a:spcBef>
                  <a:spcPct val="0"/>
                </a:spcBef>
              </a:pPr>
              <a:t>89</a:t>
            </a:fld>
            <a:endParaRPr lang="en-US" altLang="de-DE" sz="1300">
              <a:solidFill>
                <a:srgbClr val="000000"/>
              </a:solidFill>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62285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AA221-1B68-4E40-B010-B6215A226901}" type="slidenum">
              <a:rPr lang="en-US" altLang="de-DE" sz="1300" smtClean="0">
                <a:solidFill>
                  <a:srgbClr val="000000"/>
                </a:solidFill>
              </a:rPr>
              <a:pPr>
                <a:spcBef>
                  <a:spcPct val="0"/>
                </a:spcBef>
              </a:pPr>
              <a:t>90</a:t>
            </a:fld>
            <a:endParaRPr lang="en-US" altLang="de-DE" sz="1300">
              <a:solidFill>
                <a:srgbClr val="000000"/>
              </a:solidFill>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0933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EF028D-6B90-4F5A-90AF-6C17A1ED2C8C}" type="slidenum">
              <a:rPr lang="en-US" altLang="de-DE" sz="1300" smtClean="0">
                <a:solidFill>
                  <a:srgbClr val="000000"/>
                </a:solidFill>
              </a:rPr>
              <a:pPr>
                <a:spcBef>
                  <a:spcPct val="0"/>
                </a:spcBef>
              </a:pPr>
              <a:t>91</a:t>
            </a:fld>
            <a:endParaRPr lang="en-US" altLang="de-DE" sz="1300">
              <a:solidFill>
                <a:srgbClr val="000000"/>
              </a:solidFill>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48088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4DFA6A-3A6A-4E6A-94B9-F20441266D7D}" type="slidenum">
              <a:rPr lang="en-US" altLang="de-DE" sz="1300" smtClean="0">
                <a:solidFill>
                  <a:srgbClr val="000000"/>
                </a:solidFill>
              </a:rPr>
              <a:pPr>
                <a:spcBef>
                  <a:spcPct val="0"/>
                </a:spcBef>
              </a:pPr>
              <a:t>92</a:t>
            </a:fld>
            <a:endParaRPr lang="en-US" altLang="de-DE" sz="1300">
              <a:solidFill>
                <a:srgbClr val="000000"/>
              </a:solidFill>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3960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F311E-6DD6-4637-ABF8-7CB23FEF65A5}" type="slidenum">
              <a:rPr lang="en-US" altLang="de-DE" sz="1300" smtClean="0">
                <a:solidFill>
                  <a:srgbClr val="000000"/>
                </a:solidFill>
              </a:rPr>
              <a:pPr>
                <a:spcBef>
                  <a:spcPct val="0"/>
                </a:spcBef>
              </a:pPr>
              <a:t>93</a:t>
            </a:fld>
            <a:endParaRPr lang="en-US" altLang="de-DE" sz="1300">
              <a:solidFill>
                <a:srgbClr val="000000"/>
              </a:solidFill>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84578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FD2FE-7917-41E8-BFF0-E256022EED6A}" type="slidenum">
              <a:rPr lang="en-US" altLang="de-DE" sz="1300" smtClean="0">
                <a:solidFill>
                  <a:srgbClr val="000000"/>
                </a:solidFill>
              </a:rPr>
              <a:pPr>
                <a:spcBef>
                  <a:spcPct val="0"/>
                </a:spcBef>
              </a:pPr>
              <a:t>94</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7893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FD2FE-7917-41E8-BFF0-E256022EED6A}" type="slidenum">
              <a:rPr lang="en-US" altLang="de-DE" sz="1300" smtClean="0">
                <a:solidFill>
                  <a:srgbClr val="000000"/>
                </a:solidFill>
              </a:rPr>
              <a:pPr>
                <a:spcBef>
                  <a:spcPct val="0"/>
                </a:spcBef>
              </a:pPr>
              <a:t>95</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7893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FFD2FE-7917-41E8-BFF0-E256022EED6A}" type="slidenum">
              <a:rPr lang="en-US" altLang="de-DE" sz="1300" smtClean="0">
                <a:solidFill>
                  <a:srgbClr val="000000"/>
                </a:solidFill>
              </a:rPr>
              <a:pPr>
                <a:spcBef>
                  <a:spcPct val="0"/>
                </a:spcBef>
              </a:pPr>
              <a:t>96</a:t>
            </a:fld>
            <a:endParaRPr lang="en-US" altLang="de-DE" sz="1300">
              <a:solidFill>
                <a:srgbClr val="000000"/>
              </a:solidFill>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7893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4C4E0D-D8B3-447B-B7A2-2605B6A8BF6C}" type="slidenum">
              <a:rPr lang="en-US" altLang="de-DE" sz="1300" smtClean="0"/>
              <a:pPr>
                <a:spcBef>
                  <a:spcPct val="0"/>
                </a:spcBef>
              </a:pPr>
              <a:t>97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88667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4F7684-24F3-4634-A6C2-2A34FD457089}" type="slidenum">
              <a:rPr lang="en-US" altLang="de-DE" sz="1300" smtClean="0"/>
              <a:pPr>
                <a:spcBef>
                  <a:spcPct val="0"/>
                </a:spcBef>
              </a:pPr>
              <a:t>98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5676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1D09D9-51A9-436A-8E3D-85E3C7F51E79}" type="slidenum">
              <a:rPr lang="en-US" altLang="de-DE" sz="1300" smtClean="0"/>
              <a:pPr>
                <a:spcBef>
                  <a:spcPct val="0"/>
                </a:spcBef>
              </a:pPr>
              <a:t>99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60967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DEA8C-8BCE-4714-81B7-A84FF2F44952}" type="slidenum">
              <a:rPr lang="en-US" altLang="de-DE" sz="1300" smtClean="0"/>
              <a:pPr>
                <a:spcBef>
                  <a:spcPct val="0"/>
                </a:spcBef>
              </a:pPr>
              <a:t>100</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909306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83EC60-41E0-4E2C-99E3-03F29BF8131A}" type="slidenum">
              <a:rPr lang="en-US" altLang="de-DE" sz="1300" smtClean="0"/>
              <a:pPr>
                <a:spcBef>
                  <a:spcPct val="0"/>
                </a:spcBef>
              </a:pPr>
              <a:t>101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248040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C34A92-58DB-41E7-8169-F7E81C7FE971}" type="slidenum">
              <a:rPr lang="en-US" altLang="de-DE" sz="1300" smtClean="0"/>
              <a:pPr>
                <a:spcBef>
                  <a:spcPct val="0"/>
                </a:spcBef>
              </a:pPr>
              <a:t>102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17140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D7674C-8E72-496E-8148-0661ADC8E029}" type="slidenum">
              <a:rPr lang="en-US" altLang="de-DE" sz="1300" smtClean="0"/>
              <a:pPr>
                <a:spcBef>
                  <a:spcPct val="0"/>
                </a:spcBef>
              </a:pPr>
              <a:t>103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17512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55CE58-66B3-419E-A44F-D66DB361D005}" type="slidenum">
              <a:rPr lang="en-US" altLang="de-DE" sz="1300" smtClean="0"/>
              <a:pPr>
                <a:spcBef>
                  <a:spcPct val="0"/>
                </a:spcBef>
              </a:pPr>
              <a:t>104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02308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8657B3-3AAF-486B-A01C-08C0C809F8FE}" type="slidenum">
              <a:rPr lang="en-US" altLang="de-DE" sz="1300" smtClean="0"/>
              <a:pPr>
                <a:spcBef>
                  <a:spcPct val="0"/>
                </a:spcBef>
              </a:pPr>
              <a:t>105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86298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6F616C-B365-4BE8-BDC9-F0EE428414B9}" type="slidenum">
              <a:rPr lang="en-US" altLang="de-DE" sz="1300" smtClean="0"/>
              <a:pPr>
                <a:spcBef>
                  <a:spcPct val="0"/>
                </a:spcBef>
              </a:pPr>
              <a:t>106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477557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9C0F16-40F5-42CF-B503-879CB2847DC4}" type="slidenum">
              <a:rPr lang="en-US" altLang="de-DE" sz="1300" smtClean="0"/>
              <a:pPr>
                <a:spcBef>
                  <a:spcPct val="0"/>
                </a:spcBef>
              </a:pPr>
              <a:t>107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05460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91D88F-5449-4BD1-BDB3-167E5C9603CB}" type="slidenum">
              <a:rPr lang="en-US" altLang="de-DE" sz="1300" smtClean="0"/>
              <a:pPr>
                <a:spcBef>
                  <a:spcPct val="0"/>
                </a:spcBef>
              </a:pPr>
              <a:t>108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81483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261DC7-8A03-4356-BE99-2E12A0C4CEBD}" type="slidenum">
              <a:rPr lang="en-US" altLang="de-DE" sz="1300" smtClean="0"/>
              <a:pPr>
                <a:spcBef>
                  <a:spcPct val="0"/>
                </a:spcBef>
              </a:pPr>
              <a:t>109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27255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2C1828-29F4-4AD8-A5E3-45B9925284B2}" type="slidenum">
              <a:rPr lang="en-US" altLang="de-DE" sz="1300" smtClean="0"/>
              <a:pPr>
                <a:spcBef>
                  <a:spcPct val="0"/>
                </a:spcBef>
              </a:pPr>
              <a:t>110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0126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20B5AC-7427-4918-9318-4C9B8E3CB3FB}" type="slidenum">
              <a:rPr lang="en-US" altLang="de-DE" sz="1300" smtClean="0"/>
              <a:pPr>
                <a:spcBef>
                  <a:spcPct val="0"/>
                </a:spcBef>
              </a:pPr>
              <a:t>111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00518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7BDDD7-727C-499C-9D4C-C75CAC486009}" type="slidenum">
              <a:rPr lang="en-US" altLang="de-DE" sz="1300" smtClean="0"/>
              <a:pPr>
                <a:spcBef>
                  <a:spcPct val="0"/>
                </a:spcBef>
              </a:pPr>
              <a:t>112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6835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115</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5E3AE-1789-4671-8AF0-ECADCBFE5D78}" type="slidenum">
              <a:rPr lang="en-US" altLang="de-DE" sz="1300" smtClean="0"/>
              <a:pPr>
                <a:spcBef>
                  <a:spcPct val="0"/>
                </a:spcBef>
              </a:pPr>
              <a:t>116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55890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FB960E-24F6-46C1-8A85-1BFB63A55170}" type="slidenum">
              <a:rPr lang="en-US" altLang="de-DE" sz="1300" smtClean="0"/>
              <a:pPr>
                <a:spcBef>
                  <a:spcPct val="0"/>
                </a:spcBef>
              </a:pPr>
              <a:t>117</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8464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FB960E-24F6-46C1-8A85-1BFB63A55170}" type="slidenum">
              <a:rPr lang="en-US" altLang="de-DE" sz="1300" smtClean="0"/>
              <a:pPr>
                <a:spcBef>
                  <a:spcPct val="0"/>
                </a:spcBef>
              </a:pPr>
              <a:t>118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8464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77D260-E16B-437C-836C-29978625FACA}" type="slidenum">
              <a:rPr lang="en-US" altLang="de-DE" sz="1300" smtClean="0"/>
              <a:pPr>
                <a:spcBef>
                  <a:spcPct val="0"/>
                </a:spcBef>
              </a:pPr>
              <a:t>120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9345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BD623D-D830-4322-BC5D-7B34876FED65}" type="slidenum">
              <a:rPr lang="en-US" altLang="de-DE" sz="1300" smtClean="0"/>
              <a:pPr>
                <a:spcBef>
                  <a:spcPct val="0"/>
                </a:spcBef>
              </a:pPr>
              <a:t>121</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5897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AAC96D-8DFD-4393-B2CE-2016600C9485}" type="slidenum">
              <a:rPr lang="en-US" altLang="de-DE" sz="1300" smtClean="0"/>
              <a:pPr>
                <a:spcBef>
                  <a:spcPct val="0"/>
                </a:spcBef>
              </a:pPr>
              <a:t>122</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63701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4C73561-9A41-4B0D-A67A-832B35F8AEBD}"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4 – To Empathise ...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AEAF43C-73D7-4855-BBC3-E38883B4EF0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A9C23EE-7AF5-4376-8E3F-04377D70A9C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4C73561-9A41-4B0D-A67A-832B35F8AEB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4C73561-9A41-4B0D-A67A-832B35F8AEB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3833B70C-0473-481E-8AA0-01306C4514B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8C4C23B-A715-454D-8A41-CAE160B58A7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4 – To Empathise ...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4C73561-9A41-4B0D-A67A-832B35F8AEBD}"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1.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A – </a:t>
            </a:r>
            <a:r>
              <a:rPr lang="en-US" dirty="0"/>
              <a:t>To </a:t>
            </a:r>
            <a:r>
              <a:rPr lang="en-US" dirty="0" err="1"/>
              <a:t>Empathise</a:t>
            </a:r>
            <a:r>
              <a:rPr lang="en-US" dirty="0"/>
              <a:t> ...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44527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dirty="0"/>
              <a:t>Metacognitive Training 4 – To </a:t>
            </a:r>
            <a:r>
              <a:rPr lang="en-US" dirty="0" err="1"/>
              <a:t>Empathise</a:t>
            </a:r>
            <a:r>
              <a:rPr lang="en-US" dirty="0"/>
              <a:t> ... I</a:t>
            </a:r>
            <a:endParaRPr lang="de-DE" dirty="0"/>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chemeClr val="tx1"/>
                </a:solidFill>
                <a:latin typeface="Calibri Light"/>
                <a:cs typeface="Times New Roman" panose="02020603050405020304" pitchFamily="18" charset="0"/>
              </a:rPr>
              <a:t>???</a:t>
            </a:r>
            <a:endParaRPr lang="en-US" sz="2400" b="1" dirty="0">
              <a:solidFill>
                <a:schemeClr val="tx1"/>
              </a:solidFill>
              <a:latin typeface="Calibri Light"/>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endParaRPr lang="en-US" sz="2400" b="1" dirty="0">
              <a:solidFill>
                <a:srgbClr val="333333"/>
              </a:solidFill>
              <a:latin typeface="Calibri Light"/>
              <a:cs typeface="Times New Roman" panose="02020603050405020304" pitchFamily="18" charset="0"/>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17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100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768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p:txBody>
      </p:sp>
    </p:spTree>
    <p:extLst>
      <p:ext uri="{BB962C8B-B14F-4D97-AF65-F5344CB8AC3E}">
        <p14:creationId xmlns:p14="http://schemas.microsoft.com/office/powerpoint/2010/main" val="1518094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p:txBody>
      </p:sp>
    </p:spTree>
    <p:extLst>
      <p:ext uri="{BB962C8B-B14F-4D97-AF65-F5344CB8AC3E}">
        <p14:creationId xmlns:p14="http://schemas.microsoft.com/office/powerpoint/2010/main" val="3238029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a:solidFill>
                  <a:srgbClr val="004992"/>
                </a:solidFill>
                <a:latin typeface="Calibri Light"/>
                <a:cs typeface="Times New Roman" panose="02020603050405020304" pitchFamily="18" charset="0"/>
              </a:rPr>
              <a:t>person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Does the person suffer from migraines?</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Environment/situation</a:t>
            </a:r>
            <a:r>
              <a:rPr lang="de-DE" sz="2400" b="1">
                <a:solidFill>
                  <a:srgbClr val="333333"/>
                </a:solidFill>
                <a:latin typeface="Calibri Light"/>
                <a:cs typeface="Times New Roman" panose="02020603050405020304" pitchFamily="18" charset="0"/>
              </a:rPr>
              <a:t> </a:t>
            </a:r>
            <a:r>
              <a:rPr lang="de-DE" sz="2400">
                <a:solidFill>
                  <a:srgbClr val="333333"/>
                </a:solidFill>
                <a:latin typeface="Times New Roman"/>
                <a:cs typeface="Times New Roman" panose="02020603050405020304" pitchFamily="18" charset="0"/>
                <a:sym typeface="Wingdings" pitchFamily="2" charset="2"/>
              </a:rPr>
              <a:t>→</a:t>
            </a:r>
            <a:r>
              <a:rPr lang="de-DE" sz="240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Did the person just have an all-night-party?</a:t>
            </a:r>
          </a:p>
          <a:p>
            <a:pPr marL="342900" lvl="0" indent="-342900" defTabSz="914400" fontAlgn="base">
              <a:lnSpc>
                <a:spcPct val="100000"/>
              </a:lnSpc>
              <a:spcBef>
                <a:spcPts val="1200"/>
              </a:spcBef>
              <a:buClr>
                <a:srgbClr val="000000"/>
              </a:buClr>
              <a:buFont typeface="WingDings"/>
              <a:buChar char=""/>
              <a:defRPr/>
            </a:pPr>
            <a:r>
              <a:rPr lang="en-US" sz="2400">
                <a:solidFill>
                  <a:srgbClr val="004992"/>
                </a:solidFill>
                <a:latin typeface="Calibri Light"/>
                <a:cs typeface="Times New Roman" panose="02020603050405020304" pitchFamily="18" charset="0"/>
              </a:rPr>
              <a:t>Self-observation</a:t>
            </a:r>
            <a:r>
              <a:rPr lang="en-US" sz="2400">
                <a:solidFill>
                  <a:srgbClr val="333333"/>
                </a:solidFill>
                <a:latin typeface="Calibri Light"/>
                <a:cs typeface="Times New Roman" panose="02020603050405020304" pitchFamily="18" charset="0"/>
              </a:rPr>
              <a:t> </a:t>
            </a:r>
            <a:r>
              <a:rPr lang="en-US" sz="2400">
                <a:solidFill>
                  <a:srgbClr val="333333"/>
                </a:solidFill>
                <a:latin typeface="Times New Roman"/>
                <a:cs typeface="Times New Roman" panose="02020603050405020304" pitchFamily="18" charset="0"/>
                <a:sym typeface="Wingdings" pitchFamily="2" charset="2"/>
              </a:rPr>
              <a:t>→</a:t>
            </a:r>
            <a:r>
              <a:rPr lang="en-US" sz="2400">
                <a:solidFill>
                  <a:srgbClr val="333333"/>
                </a:solidFill>
                <a:latin typeface="Calibri Light"/>
                <a:cs typeface="Times New Roman" panose="02020603050405020304" pitchFamily="18" charset="0"/>
              </a:rPr>
              <a:t> </a:t>
            </a:r>
            <a:r>
              <a:rPr lang="en-US" sz="2400" dirty="0">
                <a:solidFill>
                  <a:srgbClr val="333333"/>
                </a:solidFill>
                <a:latin typeface="Calibri Light"/>
                <a:cs typeface="Times New Roman" panose="02020603050405020304" pitchFamily="18" charset="0"/>
              </a:rPr>
              <a:t>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a:t>
            </a:r>
            <a:r>
              <a:rPr lang="en-US" sz="2400" dirty="0">
                <a:solidFill>
                  <a:srgbClr val="004992"/>
                </a:solidFill>
                <a:latin typeface="Calibri Light"/>
                <a:cs typeface="Times New Roman" panose="02020603050405020304" pitchFamily="18" charset="0"/>
              </a:rPr>
              <a:t>Caution!</a:t>
            </a:r>
            <a:r>
              <a:rPr lang="en-US" sz="2400" dirty="0">
                <a:solidFill>
                  <a:srgbClr val="333333"/>
                </a:solidFill>
                <a:latin typeface="Calibri Light"/>
                <a:cs typeface="Times New Roman" panose="02020603050405020304" pitchFamily="18" charset="0"/>
              </a:rPr>
              <a:t>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p:txBody>
      </p:sp>
    </p:spTree>
    <p:extLst>
      <p:ext uri="{BB962C8B-B14F-4D97-AF65-F5344CB8AC3E}">
        <p14:creationId xmlns:p14="http://schemas.microsoft.com/office/powerpoint/2010/main" val="2699147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How can I empathise with another person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a:t>
            </a:fld>
            <a:endParaRPr lang="de-DE" altLang="de-DE"/>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cs typeface="Times New Roman" panose="02020603050405020304" pitchFamily="18" charset="0"/>
              </a:rPr>
              <a:t>Example: A person touches his/her temple.</a:t>
            </a:r>
          </a:p>
          <a:p>
            <a:pPr lvl="0" defTabSz="914400" fontAlgn="base">
              <a:lnSpc>
                <a:spcPct val="100000"/>
              </a:lnSpc>
              <a:spcBef>
                <a:spcPts val="1200"/>
              </a:spcBef>
              <a:defRPr/>
            </a:pPr>
            <a:r>
              <a:rPr lang="de-DE" sz="2400" i="1" dirty="0">
                <a:solidFill>
                  <a:srgbClr val="004992"/>
                </a:solidFill>
                <a:latin typeface="Calibri Light"/>
                <a:cs typeface="Times New Roman" panose="02020603050405020304" pitchFamily="18" charset="0"/>
              </a:rPr>
              <a:t>Why?</a:t>
            </a:r>
            <a:r>
              <a:rPr lang="de-DE" sz="2400" i="1" dirty="0">
                <a:solidFill>
                  <a:srgbClr val="333333"/>
                </a:solidFill>
                <a:latin typeface="Calibri Light"/>
                <a:cs typeface="Times New Roman" panose="02020603050405020304" pitchFamily="18" charset="0"/>
              </a:rPr>
              <a:t> </a:t>
            </a:r>
            <a:r>
              <a:rPr lang="de-DE" sz="2400" dirty="0">
                <a:solidFill>
                  <a:srgbClr val="333333"/>
                </a:solidFill>
                <a:latin typeface="Calibri Light"/>
                <a:cs typeface="Times New Roman" panose="02020603050405020304" pitchFamily="18" charset="0"/>
              </a:rPr>
              <a:t>Indifference, concentration, tiredness, headache?</a:t>
            </a:r>
          </a:p>
          <a:p>
            <a:pPr lvl="0" defTabSz="914400" fontAlgn="base">
              <a:lnSpc>
                <a:spcPct val="100000"/>
              </a:lnSpc>
              <a:spcBef>
                <a:spcPts val="1200"/>
              </a:spcBef>
              <a:defRPr/>
            </a:pPr>
            <a:r>
              <a:rPr lang="de-DE" sz="2400" b="1" dirty="0">
                <a:solidFill>
                  <a:srgbClr val="333333"/>
                </a:solidFill>
                <a:latin typeface="Calibri Light"/>
                <a:cs typeface="Times New Roman" panose="02020603050405020304" pitchFamily="18" charset="0"/>
              </a:rPr>
              <a:t>	What may help to answer the question?</a:t>
            </a:r>
            <a:endParaRPr lang="en-US" sz="2400" b="1"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de-DE" sz="2400" dirty="0">
                <a:solidFill>
                  <a:srgbClr val="004992"/>
                </a:solidFill>
                <a:latin typeface="Calibri Light"/>
                <a:cs typeface="Times New Roman" panose="02020603050405020304" pitchFamily="18" charset="0"/>
              </a:rPr>
              <a:t>Knowledge about the </a:t>
            </a:r>
            <a:r>
              <a:rPr lang="de-DE" sz="2400" dirty="0" err="1">
                <a:solidFill>
                  <a:srgbClr val="004992"/>
                </a:solidFill>
                <a:latin typeface="Calibri Light"/>
                <a:cs typeface="Times New Roman" panose="02020603050405020304" pitchFamily="18" charset="0"/>
              </a:rPr>
              <a:t>person</a:t>
            </a:r>
            <a:r>
              <a:rPr lang="de-DE" sz="2400" b="1" dirty="0">
                <a:solidFill>
                  <a:srgbClr val="333333"/>
                </a:solidFill>
                <a:latin typeface="Calibri Light"/>
                <a:cs typeface="Times New Roman" panose="02020603050405020304" pitchFamily="18" charset="0"/>
              </a:rPr>
              <a:t> </a:t>
            </a:r>
            <a:r>
              <a:rPr lang="de-DE" sz="2400" dirty="0">
                <a:solidFill>
                  <a:srgbClr val="333333"/>
                </a:solidFill>
                <a:latin typeface="Times New Roman"/>
                <a:cs typeface="Times New Roman" panose="02020603050405020304" pitchFamily="18" charset="0"/>
                <a:sym typeface="Wingdings" pitchFamily="2" charset="2"/>
              </a:rPr>
              <a:t>→</a:t>
            </a:r>
            <a:r>
              <a:rPr lang="de-DE" sz="2400" dirty="0">
                <a:solidFill>
                  <a:srgbClr val="333333"/>
                </a:solidFill>
                <a:latin typeface="Calibri Light"/>
                <a:cs typeface="Times New Roman" panose="02020603050405020304" pitchFamily="18" charset="0"/>
              </a:rPr>
              <a:t> Does the person suffer from migraines?</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Environment/situation</a:t>
            </a:r>
            <a:r>
              <a:rPr lang="de-DE" sz="2400" b="1" dirty="0">
                <a:solidFill>
                  <a:srgbClr val="333333"/>
                </a:solidFill>
                <a:latin typeface="Calibri Light"/>
                <a:cs typeface="Times New Roman" panose="02020603050405020304" pitchFamily="18" charset="0"/>
              </a:rPr>
              <a:t> </a:t>
            </a:r>
            <a:r>
              <a:rPr lang="de-DE" sz="2400" dirty="0">
                <a:solidFill>
                  <a:srgbClr val="333333"/>
                </a:solidFill>
                <a:latin typeface="Times New Roman"/>
                <a:cs typeface="Times New Roman" panose="02020603050405020304" pitchFamily="18" charset="0"/>
                <a:sym typeface="Wingdings" pitchFamily="2" charset="2"/>
              </a:rPr>
              <a:t>→</a:t>
            </a:r>
            <a:r>
              <a:rPr lang="de-DE" sz="2400" dirty="0">
                <a:solidFill>
                  <a:srgbClr val="333333"/>
                </a:solidFill>
                <a:latin typeface="Calibri Light"/>
                <a:cs typeface="Times New Roman" panose="02020603050405020304" pitchFamily="18" charset="0"/>
              </a:rPr>
              <a:t> Did the person just have an all-night-party?</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Self-observation</a:t>
            </a:r>
            <a:r>
              <a:rPr lang="en-US" sz="2400" dirty="0">
                <a:solidFill>
                  <a:srgbClr val="333333"/>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On what occasions do I </a:t>
            </a:r>
            <a:r>
              <a:rPr lang="de-DE" sz="2400" dirty="0">
                <a:solidFill>
                  <a:srgbClr val="333333"/>
                </a:solidFill>
                <a:latin typeface="Calibri Light"/>
                <a:cs typeface="Times New Roman" panose="02020603050405020304" pitchFamily="18" charset="0"/>
              </a:rPr>
              <a:t>touch my temple?</a:t>
            </a:r>
            <a:r>
              <a:rPr lang="en-US" sz="2400" dirty="0">
                <a:solidFill>
                  <a:srgbClr val="333333"/>
                </a:solidFill>
                <a:latin typeface="Calibri Light"/>
                <a:cs typeface="Times New Roman" panose="02020603050405020304" pitchFamily="18" charset="0"/>
              </a:rPr>
              <a:t> (</a:t>
            </a:r>
            <a:r>
              <a:rPr lang="en-US" sz="2400" dirty="0">
                <a:solidFill>
                  <a:srgbClr val="004992"/>
                </a:solidFill>
                <a:latin typeface="Calibri Light"/>
                <a:cs typeface="Times New Roman" panose="02020603050405020304" pitchFamily="18" charset="0"/>
              </a:rPr>
              <a:t>Caution!</a:t>
            </a:r>
            <a:r>
              <a:rPr lang="en-US" sz="2400" dirty="0">
                <a:solidFill>
                  <a:srgbClr val="333333"/>
                </a:solidFill>
                <a:latin typeface="Calibri Light"/>
                <a:cs typeface="Times New Roman" panose="02020603050405020304" pitchFamily="18" charset="0"/>
              </a:rPr>
              <a:t> Do not immediately infer from yourself to others</a:t>
            </a:r>
            <a:r>
              <a:rPr lang="de-DE" sz="2400" dirty="0">
                <a:solidFill>
                  <a:srgbClr val="333333"/>
                </a:solidFill>
                <a:latin typeface="Calibri Light"/>
                <a:cs typeface="Times New Roman" panose="02020603050405020304" pitchFamily="18" charset="0"/>
              </a:rPr>
              <a:t>!</a:t>
            </a:r>
            <a:r>
              <a:rPr lang="en-US" sz="2400" dirty="0">
                <a:solidFill>
                  <a:srgbClr val="333333"/>
                </a:solidFill>
                <a:latin typeface="Calibri Light"/>
                <a:cs typeface="Times New Roman" panose="02020603050405020304" pitchFamily="18" charset="0"/>
              </a:rPr>
              <a:t>)</a:t>
            </a:r>
            <a:endParaRPr lang="de-DE" sz="24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latin typeface="Calibri Light"/>
                <a:cs typeface="Times New Roman" panose="02020603050405020304" pitchFamily="18" charset="0"/>
              </a:rPr>
              <a:t>Facial expression</a:t>
            </a:r>
            <a:r>
              <a:rPr lang="en-US" sz="2400" dirty="0">
                <a:solidFill>
                  <a:srgbClr val="333333"/>
                </a:solidFill>
                <a:latin typeface="Calibri Light"/>
                <a:cs typeface="Times New Roman" panose="02020603050405020304" pitchFamily="18" charset="0"/>
              </a:rPr>
              <a:t> </a:t>
            </a:r>
            <a:r>
              <a:rPr lang="en-US" sz="2400" dirty="0">
                <a:solidFill>
                  <a:srgbClr val="333333"/>
                </a:solidFill>
                <a:latin typeface="Times New Roman"/>
                <a:cs typeface="Times New Roman" panose="02020603050405020304" pitchFamily="18" charset="0"/>
                <a:sym typeface="Wingdings" pitchFamily="2" charset="2"/>
              </a:rPr>
              <a:t>→</a:t>
            </a:r>
            <a:r>
              <a:rPr lang="en-US" sz="2400" dirty="0">
                <a:solidFill>
                  <a:srgbClr val="333333"/>
                </a:solidFill>
                <a:latin typeface="Calibri Light"/>
                <a:cs typeface="Times New Roman" panose="02020603050405020304" pitchFamily="18" charset="0"/>
              </a:rPr>
              <a:t> Does </a:t>
            </a:r>
            <a:r>
              <a:rPr lang="de-DE" sz="2400" dirty="0">
                <a:solidFill>
                  <a:srgbClr val="333333"/>
                </a:solidFill>
                <a:latin typeface="Calibri Light"/>
                <a:cs typeface="Times New Roman" panose="02020603050405020304" pitchFamily="18" charset="0"/>
              </a:rPr>
              <a:t>the </a:t>
            </a:r>
            <a:r>
              <a:rPr lang="en-US" sz="2400" dirty="0">
                <a:solidFill>
                  <a:srgbClr val="333333"/>
                </a:solidFill>
                <a:latin typeface="Calibri Light"/>
                <a:cs typeface="Times New Roman" panose="02020603050405020304" pitchFamily="18" charset="0"/>
              </a:rPr>
              <a:t>person look </a:t>
            </a:r>
            <a:r>
              <a:rPr lang="de-DE" sz="2400" dirty="0">
                <a:solidFill>
                  <a:srgbClr val="333333"/>
                </a:solidFill>
                <a:latin typeface="Calibri Light"/>
                <a:cs typeface="Times New Roman" panose="02020603050405020304" pitchFamily="18" charset="0"/>
              </a:rPr>
              <a:t>tired, thoughtful, in pain</a:t>
            </a:r>
            <a:r>
              <a:rPr lang="en-US" sz="2400" dirty="0">
                <a:solidFill>
                  <a:srgbClr val="333333"/>
                </a:solidFill>
                <a:latin typeface="Calibri Light"/>
                <a:cs typeface="Times New Roman" panose="02020603050405020304" pitchFamily="18" charset="0"/>
              </a:rPr>
              <a:t> etc.?</a:t>
            </a:r>
            <a:endParaRPr lang="en-US" sz="2400" dirty="0">
              <a:latin typeface="Calibri Light"/>
            </a:endParaRPr>
          </a:p>
        </p:txBody>
      </p:sp>
    </p:spTree>
    <p:extLst>
      <p:ext uri="{BB962C8B-B14F-4D97-AF65-F5344CB8AC3E}">
        <p14:creationId xmlns:p14="http://schemas.microsoft.com/office/powerpoint/2010/main" val="3114045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AAEAF43C-73D7-4855-BBC3-E38883B4EF0D}"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buClr>
                <a:srgbClr val="000000"/>
              </a:buClr>
            </a:pPr>
            <a:r>
              <a:rPr lang="en-US" altLang="de-DE" sz="2400" dirty="0">
                <a:solidFill>
                  <a:srgbClr val="333333"/>
                </a:solidFill>
                <a:latin typeface="Calibri Light"/>
                <a:cs typeface="Times New Roman" panose="02020603050405020304" pitchFamily="18" charset="0"/>
              </a:rPr>
              <a:t>Studies show that many (but not all!) people with psychiatric problems (especially psychosis) have problems with the following:</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detecting and evaluating the facial expressions of others (e.g. sadness, happiness).</a:t>
            </a:r>
          </a:p>
          <a:p>
            <a:pPr marL="342900" lvl="0" indent="-342900" defTabSz="914400" fontAlgn="base">
              <a:buClr>
                <a:srgbClr val="000000"/>
              </a:buClr>
              <a:buFont typeface="WingDings"/>
              <a:buChar char=""/>
            </a:pPr>
            <a:r>
              <a:rPr lang="en-US" altLang="de-DE" sz="2400" dirty="0">
                <a:solidFill>
                  <a:srgbClr val="004992"/>
                </a:solidFill>
                <a:latin typeface="Calibri Light"/>
                <a:cs typeface="Times New Roman" panose="02020603050405020304" pitchFamily="18" charset="0"/>
              </a:rPr>
              <a:t>Difficulties deducing the motives/future activities of other people from current </a:t>
            </a:r>
            <a:r>
              <a:rPr lang="en-US" altLang="de-DE" sz="2400" dirty="0" err="1">
                <a:solidFill>
                  <a:srgbClr val="004992"/>
                </a:solidFill>
                <a:latin typeface="Calibri Light"/>
                <a:cs typeface="Times New Roman" panose="02020603050405020304" pitchFamily="18" charset="0"/>
              </a:rPr>
              <a:t>behaviour</a:t>
            </a:r>
            <a:r>
              <a:rPr lang="en-US" altLang="de-DE" sz="2400" dirty="0">
                <a:solidFill>
                  <a:srgbClr val="004992"/>
                </a:solidFill>
                <a:latin typeface="Calibri Light"/>
                <a:cs typeface="Times New Roman" panose="02020603050405020304"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AAEAF43C-73D7-4855-BBC3-E38883B4EF0D}" type="slidenum">
              <a:rPr lang="de-DE" altLang="de-DE" smtClean="0"/>
              <a:pPr>
                <a:defRPr/>
              </a:pPr>
              <a:t>11</a:t>
            </a:fld>
            <a:endParaRPr lang="de-DE" altLang="de-DE"/>
          </a:p>
        </p:txBody>
      </p:sp>
    </p:spTree>
    <p:extLst>
      <p:ext uri="{BB962C8B-B14F-4D97-AF65-F5344CB8AC3E}">
        <p14:creationId xmlns:p14="http://schemas.microsoft.com/office/powerpoint/2010/main" val="239923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problems with recognising emotions promote misinterpretation during psychosis – examples</a:t>
            </a: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anose="02020603050405020304" pitchFamily="18" charset="0"/>
              </a:rPr>
              <a:t>Stress and feelings of being in danger can lead to distorted perceptions of other people: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Understanding smile of the doctor is perceived as being laughed at.</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A surprised face is misinterpreted as fearful.</a:t>
            </a:r>
          </a:p>
          <a:p>
            <a:pPr marL="342900" lvl="0" indent="-342900" defTabSz="914400" fontAlgn="base">
              <a:buClr>
                <a:srgbClr val="333333"/>
              </a:buClr>
              <a:buFont typeface="WingDings"/>
              <a:buChar char=""/>
              <a:defRPr/>
            </a:pPr>
            <a:r>
              <a:rPr lang="en-GB" sz="2400" dirty="0">
                <a:solidFill>
                  <a:srgbClr val="333333"/>
                </a:solidFill>
                <a:latin typeface="Calibri Light"/>
                <a:cs typeface="Times New Roman" panose="02020603050405020304" pitchFamily="18" charset="0"/>
              </a:rPr>
              <a:t>The concentrated and thoughtful look of the therapist is misinterpreted as hostile.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a:t>
            </a:fld>
            <a:endParaRPr lang="de-DE" altLang="de-DE"/>
          </a:p>
        </p:txBody>
      </p:sp>
      <p:sp>
        <p:nvSpPr>
          <p:cNvPr id="27652" name="Rechteck 1"/>
          <p:cNvSpPr>
            <a:spLocks noChangeArrowheads="1"/>
          </p:cNvSpPr>
          <p:nvPr/>
        </p:nvSpPr>
        <p:spPr bwMode="auto">
          <a:xfrm>
            <a:off x="408954" y="479715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Can anyone contribute a short personal experience? </a:t>
            </a:r>
            <a:endParaRPr lang="de-DE" altLang="de-DE" sz="24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1</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Please name some human emotions/feelings</a:t>
            </a: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name some human emotions/feelings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Joy</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Fear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Sadness</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Anger</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Disgust</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Pain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Emotions/feelings</a:t>
            </a:r>
            <a:br>
              <a:rPr lang="en-US" sz="3600">
                <a:solidFill>
                  <a:srgbClr val="004992"/>
                </a:solidFill>
                <a:latin typeface="Calibri Light"/>
              </a:rPr>
            </a:br>
            <a:r>
              <a:rPr lang="en-US">
                <a:solidFill>
                  <a:srgbClr val="004992"/>
                </a:solidFill>
                <a:latin typeface="Calibri Light"/>
              </a:rPr>
              <a:t>Sometimes it is easy to understand how someone else feels ... especially if you know the context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16</a:t>
            </a:fld>
            <a:endParaRPr lang="de-DE" altLang="de-DE"/>
          </a:p>
        </p:txBody>
      </p:sp>
      <p:pic>
        <p:nvPicPr>
          <p:cNvPr id="11"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9"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0"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2"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Emotions/feelings</a:t>
            </a:r>
            <a:br>
              <a:rPr lang="en-US" sz="3600">
                <a:solidFill>
                  <a:srgbClr val="004992"/>
                </a:solidFill>
                <a:latin typeface="Calibri Light"/>
              </a:rPr>
            </a:br>
            <a:r>
              <a:rPr lang="en-US">
                <a:solidFill>
                  <a:srgbClr val="004992"/>
                </a:solidFill>
                <a:latin typeface="Calibri Light"/>
              </a:rPr>
              <a:t>Sometimes it is easy to understand how someone else feels ... especially if you know the context ...</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17</a:t>
            </a:fld>
            <a:endParaRPr lang="de-DE" altLang="de-DE"/>
          </a:p>
        </p:txBody>
      </p:sp>
      <p:pic>
        <p:nvPicPr>
          <p:cNvPr id="17"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Pain</a:t>
            </a:r>
            <a:endParaRPr lang="en-GB" altLang="de-DE" sz="2000" dirty="0">
              <a:solidFill>
                <a:srgbClr val="004992"/>
              </a:solidFill>
              <a:latin typeface="Calibri Light"/>
            </a:endParaRPr>
          </a:p>
        </p:txBody>
      </p:sp>
      <p:sp>
        <p:nvSpPr>
          <p:cNvPr id="2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Surprise</a:t>
            </a:r>
            <a:endParaRPr lang="en-GB" altLang="de-DE" sz="2000" dirty="0">
              <a:solidFill>
                <a:srgbClr val="004992"/>
              </a:solidFill>
              <a:latin typeface="Calibri Light"/>
            </a:endParaRPr>
          </a:p>
        </p:txBody>
      </p:sp>
      <p:sp>
        <p:nvSpPr>
          <p:cNvPr id="25"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a:t>
            </a:r>
            <a:endParaRPr lang="en-GB" altLang="de-DE" sz="2000" dirty="0">
              <a:solidFill>
                <a:srgbClr val="004992"/>
              </a:solidFill>
              <a:latin typeface="Calibri Light"/>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Happiness</a:t>
            </a:r>
            <a:endParaRPr lang="en-GB" altLang="de-DE" sz="2000" dirty="0">
              <a:solidFill>
                <a:srgbClr val="004992"/>
              </a:solidFill>
              <a:latin typeface="Calibri Light"/>
            </a:endParaRPr>
          </a:p>
        </p:txBody>
      </p:sp>
      <p:sp>
        <p:nvSpPr>
          <p:cNvPr id="27"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Anger</a:t>
            </a:r>
            <a:endParaRPr lang="en-GB" altLang="de-DE" sz="2000" dirty="0">
              <a:solidFill>
                <a:srgbClr val="004992"/>
              </a:solidFill>
              <a:latin typeface="Calibri Light"/>
            </a:endParaRPr>
          </a:p>
        </p:txBody>
      </p:sp>
      <p:sp>
        <p:nvSpPr>
          <p:cNvPr id="28"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Sadness</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18</a:t>
            </a:fld>
            <a:endParaRPr lang="de-DE" altLang="de-DE"/>
          </a:p>
        </p:txBody>
      </p:sp>
      <p:sp>
        <p:nvSpPr>
          <p:cNvPr id="39946" name="Text Box 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more</a:t>
            </a:r>
            <a:r>
              <a:rPr lang="de-DE" altLang="de-DE" sz="2400" dirty="0">
                <a:solidFill>
                  <a:srgbClr val="333333"/>
                </a:solidFill>
                <a:latin typeface="Calibri Light"/>
              </a:rPr>
              <a:t> </a:t>
            </a:r>
            <a:r>
              <a:rPr lang="de-DE" altLang="de-DE" sz="2400" dirty="0" err="1">
                <a:solidFill>
                  <a:srgbClr val="333333"/>
                </a:solidFill>
                <a:latin typeface="Calibri Light"/>
              </a:rPr>
              <a:t>difficult</a:t>
            </a:r>
            <a:r>
              <a:rPr lang="de-DE" altLang="de-DE" sz="2400" dirty="0">
                <a:solidFill>
                  <a:srgbClr val="333333"/>
                </a:solidFill>
                <a:latin typeface="Calibri Light"/>
              </a:rPr>
              <a:t> </a:t>
            </a:r>
            <a:r>
              <a:rPr lang="de-DE" altLang="de-DE" sz="2400" dirty="0" err="1">
                <a:solidFill>
                  <a:srgbClr val="333333"/>
                </a:solidFill>
                <a:latin typeface="Calibri Light"/>
              </a:rPr>
              <a:t>when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do not </a:t>
            </a:r>
            <a:r>
              <a:rPr lang="de-DE" altLang="de-DE" sz="2400" dirty="0" err="1">
                <a:solidFill>
                  <a:srgbClr val="333333"/>
                </a:solidFill>
                <a:latin typeface="Calibri Light"/>
              </a:rPr>
              <a:t>know</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person</a:t>
            </a:r>
            <a:r>
              <a:rPr lang="de-DE" altLang="de-DE" sz="2400" dirty="0">
                <a:solidFill>
                  <a:srgbClr val="333333"/>
                </a:solidFill>
                <a:latin typeface="Calibri Light"/>
              </a:rPr>
              <a:t>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circumstances</a:t>
            </a:r>
            <a:r>
              <a:rPr lang="de-DE" altLang="de-DE" sz="2400" dirty="0">
                <a:solidFill>
                  <a:srgbClr val="333333"/>
                </a:solidFill>
                <a:latin typeface="Calibri Light"/>
              </a:rPr>
              <a:t>!</a:t>
            </a:r>
          </a:p>
          <a:p>
            <a:pPr eaLnBrk="1" hangingPunct="1">
              <a:spcBef>
                <a:spcPct val="50000"/>
              </a:spcBef>
              <a:buClrTx/>
              <a:buFontTx/>
              <a:buNone/>
            </a:pPr>
            <a:r>
              <a:rPr lang="de-DE" altLang="de-DE" sz="2400" dirty="0" err="1">
                <a:solidFill>
                  <a:srgbClr val="004992"/>
                </a:solidFill>
                <a:latin typeface="Calibri Light"/>
              </a:rPr>
              <a:t>Please</a:t>
            </a:r>
            <a:r>
              <a:rPr lang="de-DE" altLang="de-DE" sz="2400" dirty="0">
                <a:solidFill>
                  <a:srgbClr val="004992"/>
                </a:solidFill>
                <a:latin typeface="Calibri Light"/>
              </a:rPr>
              <a:t> </a:t>
            </a:r>
            <a:r>
              <a:rPr lang="de-DE" altLang="de-DE" sz="2400" dirty="0" err="1">
                <a:solidFill>
                  <a:srgbClr val="004992"/>
                </a:solidFill>
                <a:latin typeface="Calibri Light"/>
              </a:rPr>
              <a:t>try</a:t>
            </a:r>
            <a:r>
              <a:rPr lang="de-DE" altLang="de-DE" sz="2400" dirty="0">
                <a:solidFill>
                  <a:srgbClr val="004992"/>
                </a:solidFill>
                <a:latin typeface="Calibri Light"/>
              </a:rPr>
              <a:t>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identify</a:t>
            </a:r>
            <a:r>
              <a:rPr lang="de-DE" altLang="de-DE" sz="2400" dirty="0">
                <a:solidFill>
                  <a:srgbClr val="004992"/>
                </a:solidFill>
                <a:latin typeface="Calibri Light"/>
              </a:rPr>
              <a:t> </a:t>
            </a:r>
            <a:r>
              <a:rPr lang="de-DE" altLang="de-DE" sz="2400" dirty="0" err="1">
                <a:solidFill>
                  <a:srgbClr val="004992"/>
                </a:solidFill>
                <a:latin typeface="Calibri Light"/>
              </a:rPr>
              <a:t>the</a:t>
            </a:r>
            <a:r>
              <a:rPr lang="de-DE" altLang="de-DE" sz="2400" dirty="0">
                <a:solidFill>
                  <a:srgbClr val="004992"/>
                </a:solidFill>
                <a:latin typeface="Calibri Light"/>
              </a:rPr>
              <a:t> emotional </a:t>
            </a:r>
            <a:r>
              <a:rPr lang="de-DE" altLang="de-DE" sz="2400" dirty="0" err="1">
                <a:solidFill>
                  <a:srgbClr val="004992"/>
                </a:solidFill>
                <a:latin typeface="Calibri Light"/>
              </a:rPr>
              <a:t>expressions</a:t>
            </a:r>
            <a:r>
              <a:rPr lang="de-DE" altLang="de-DE" sz="2400" dirty="0">
                <a:solidFill>
                  <a:srgbClr val="004992"/>
                </a:solidFill>
                <a:latin typeface="Calibri Light"/>
              </a:rPr>
              <a:t> in</a:t>
            </a:r>
            <a:r>
              <a:rPr lang="de-DE" altLang="de-DE" sz="2400" dirty="0">
                <a:solidFill>
                  <a:srgbClr val="333333"/>
                </a:solidFill>
                <a:latin typeface="Calibri Light"/>
              </a:rPr>
              <a:t> </a:t>
            </a:r>
            <a:r>
              <a:rPr lang="de-DE" altLang="de-DE" sz="2400" dirty="0" err="1">
                <a:solidFill>
                  <a:srgbClr val="004992"/>
                </a:solidFill>
                <a:latin typeface="Calibri Light"/>
              </a:rPr>
              <a:t>pictures</a:t>
            </a:r>
            <a:r>
              <a:rPr lang="de-DE" altLang="de-DE" sz="2400" dirty="0">
                <a:solidFill>
                  <a:srgbClr val="004992"/>
                </a:solidFill>
                <a:latin typeface="Calibri Light"/>
              </a:rPr>
              <a:t> 1 </a:t>
            </a:r>
            <a:r>
              <a:rPr lang="de-DE" altLang="de-DE" sz="2400" dirty="0" err="1">
                <a:solidFill>
                  <a:srgbClr val="004992"/>
                </a:solidFill>
                <a:latin typeface="Calibri Light"/>
              </a:rPr>
              <a:t>to</a:t>
            </a:r>
            <a:r>
              <a:rPr lang="de-DE" altLang="de-DE" sz="2400" dirty="0">
                <a:solidFill>
                  <a:srgbClr val="004992"/>
                </a:solidFill>
                <a:latin typeface="Calibri Light"/>
              </a:rPr>
              <a:t> 5.</a:t>
            </a:r>
          </a:p>
          <a:p>
            <a:pPr eaLnBrk="1" hangingPunct="1">
              <a:spcBef>
                <a:spcPct val="50000"/>
              </a:spcBef>
              <a:buClrTx/>
              <a:buFontTx/>
              <a:buNone/>
            </a:pPr>
            <a:r>
              <a:rPr lang="en-GB" altLang="ko-KR" sz="2400" dirty="0">
                <a:solidFill>
                  <a:srgbClr val="004992"/>
                </a:solidFill>
                <a:latin typeface="Calibri Light"/>
                <a:ea typeface="Gulim" panose="020B0600000101010101" pitchFamily="34" charset="-127"/>
              </a:rPr>
              <a:t>How confident are you in your answers?</a:t>
            </a:r>
            <a:endParaRPr lang="en-GB" altLang="de-DE" sz="2400" dirty="0">
              <a:solidFill>
                <a:srgbClr val="004992"/>
              </a:solidFill>
              <a:latin typeface="Calibri Light"/>
            </a:endParaRPr>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19</a:t>
            </a:fld>
            <a:endParaRPr lang="de-DE" altLang="de-DE"/>
          </a:p>
        </p:txBody>
      </p:sp>
      <p:sp>
        <p:nvSpPr>
          <p:cNvPr id="39946" name="Text Box 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It is more difficult when you do not know the person or the circumstances!</a:t>
            </a:r>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Sadness	Anger	     Surprise	   Fear	      Happiness</a:t>
            </a:r>
            <a:endParaRPr lang="de-DE" altLang="de-DE" sz="2000" dirty="0">
              <a:latin typeface="Calibri Light"/>
            </a:endParaRPr>
          </a:p>
        </p:txBody>
      </p:sp>
    </p:spTree>
    <p:extLst>
      <p:ext uri="{BB962C8B-B14F-4D97-AF65-F5344CB8AC3E}">
        <p14:creationId xmlns:p14="http://schemas.microsoft.com/office/powerpoint/2010/main" val="4285233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Can we make inferences about a person’s character or profession based on their appearance alone?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Who of these 4 gentlemen is an actor, an athlete, a </a:t>
            </a:r>
            <a:r>
              <a:rPr lang="de-DE" altLang="de-DE" sz="2400" dirty="0" err="1">
                <a:solidFill>
                  <a:srgbClr val="333333"/>
                </a:solidFill>
                <a:latin typeface="Calibri Light"/>
                <a:cs typeface="Times New Roman" panose="02020603050405020304" pitchFamily="18" charset="0"/>
              </a:rPr>
              <a:t>psychotherapist</a:t>
            </a:r>
            <a:r>
              <a:rPr lang="de-DE" altLang="de-DE" sz="2400" dirty="0">
                <a:solidFill>
                  <a:srgbClr val="333333"/>
                </a:solidFill>
                <a:latin typeface="Calibri Light"/>
                <a:cs typeface="Times New Roman" panose="02020603050405020304" pitchFamily="18" charset="0"/>
              </a:rPr>
              <a:t> or a serial killer?How confident are you?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20</a:t>
            </a:fld>
            <a:endParaRPr lang="de-DE" altLang="de-DE"/>
          </a:p>
        </p:txBody>
      </p:sp>
      <p:pic>
        <p:nvPicPr>
          <p:cNvPr id="10"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Often, our stereotypes dominate our first impressions. For example, not all actors are attractive and not all murderers look brutal!</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Did you know?</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21</a:t>
            </a:fld>
            <a:endParaRPr lang="de-DE" altLang="de-DE"/>
          </a:p>
        </p:txBody>
      </p:sp>
      <p:pic>
        <p:nvPicPr>
          <p:cNvPr id="14"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a:t>
            </a:r>
          </a:p>
          <a:p>
            <a:pPr algn="ctr" eaLnBrk="1" hangingPunct="1">
              <a:spcBef>
                <a:spcPts val="0"/>
              </a:spcBef>
              <a:spcAft>
                <a:spcPts val="0"/>
              </a:spcAft>
              <a:buClrTx/>
              <a:buNone/>
            </a:pPr>
            <a:r>
              <a:rPr lang="de-DE" altLang="de-DE" sz="1800">
                <a:latin typeface="Calibri Light"/>
              </a:rPr>
              <a:t>Psychotherapist</a:t>
            </a:r>
            <a:endParaRPr lang="en-GB" altLang="de-DE" sz="1800" dirty="0">
              <a:latin typeface="Calibri Light"/>
            </a:endParaRPr>
          </a:p>
        </p:txBody>
      </p:sp>
      <p:sp>
        <p:nvSpPr>
          <p:cNvPr id="19"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Serial killer</a:t>
            </a:r>
            <a:endParaRPr lang="en-US" altLang="de-DE" sz="1800" dirty="0">
              <a:latin typeface="Calibri Light"/>
            </a:endParaRPr>
          </a:p>
        </p:txBody>
      </p:sp>
      <p:sp>
        <p:nvSpPr>
          <p:cNvPr id="20"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1"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Legendary baseball hero</a:t>
            </a:r>
            <a:endParaRPr lang="en-US"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22</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34503101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23</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296253585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24</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27248485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gesture/mimic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“well done!”, “superb”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“go away!”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597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in Rome, do as the Romans do!</a:t>
            </a:r>
            <a:br>
              <a:rPr lang="en-US" sz="3600">
                <a:solidFill>
                  <a:srgbClr val="004992"/>
                </a:solidFill>
                <a:latin typeface="Calibri Light"/>
              </a:rPr>
            </a:br>
            <a:r>
              <a:rPr lang="en-US">
                <a:solidFill>
                  <a:srgbClr val="004992"/>
                </a:solidFill>
                <a:latin typeface="Calibri Light"/>
              </a:rPr>
              <a:t>Common misinterpretations of gestures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25</a:t>
            </a:fld>
            <a:endParaRPr lang="de-DE" altLang="de-DE"/>
          </a:p>
        </p:txBody>
      </p:sp>
      <p:graphicFrame>
        <p:nvGraphicFramePr>
          <p:cNvPr id="9" name="Group 27"/>
          <p:cNvGraphicFramePr>
            <a:graphicFrameLocks noGrp="1"/>
          </p:cNvGraphicFramePr>
          <p:nvPr>
            <p:extLst>
              <p:ext uri="{D42A27DB-BD31-4B8C-83A1-F6EECF244321}">
                <p14:modId xmlns:p14="http://schemas.microsoft.com/office/powerpoint/2010/main" val="398030647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cs typeface="Times New Roman" pitchFamily="18" charset="0"/>
                        </a:rPr>
                        <a:t>gesture/mimic</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Calibri Light"/>
                          <a:cs typeface="Times New Roman" pitchFamily="18" charset="0"/>
                        </a:rPr>
                        <a:t>How is this gesture interpreted here vs. elsewhere?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Europe/North America: </a:t>
                      </a:r>
                      <a:r>
                        <a:rPr kumimoji="0" lang="en-US" sz="1800" b="0" i="0" u="none" strike="noStrike" cap="none" normalizeH="0" baseline="0" dirty="0">
                          <a:ln>
                            <a:noFill/>
                          </a:ln>
                          <a:solidFill>
                            <a:srgbClr val="333333"/>
                          </a:solidFill>
                          <a:effectLst/>
                          <a:latin typeface="Calibri Light"/>
                          <a:cs typeface="Times New Roman" pitchFamily="18" charset="0"/>
                        </a:rPr>
                        <a:t>gives the impression of being relaxed; perhaps a bit sloppy.</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In some </a:t>
                      </a:r>
                      <a:r>
                        <a:rPr kumimoji="0" lang="en-US" sz="1800" b="0" i="0" u="none" strike="noStrike" cap="none" normalizeH="0" baseline="0" dirty="0" err="1">
                          <a:ln>
                            <a:noFill/>
                          </a:ln>
                          <a:solidFill>
                            <a:srgbClr val="333333"/>
                          </a:solidFill>
                          <a:effectLst/>
                          <a:latin typeface="Calibri Light"/>
                          <a:cs typeface="Times New Roman" pitchFamily="18" charset="0"/>
                        </a:rPr>
                        <a:t>arabic</a:t>
                      </a:r>
                      <a:r>
                        <a:rPr kumimoji="0" lang="en-US" sz="1800" b="0" i="0" u="none" strike="noStrike" cap="none" normalizeH="0" baseline="0" dirty="0">
                          <a:ln>
                            <a:noFill/>
                          </a:ln>
                          <a:solidFill>
                            <a:srgbClr val="333333"/>
                          </a:solidFill>
                          <a:effectLst/>
                          <a:latin typeface="Calibri Light"/>
                          <a:cs typeface="Times New Roman" pitchFamily="18" charset="0"/>
                        </a:rPr>
                        <a:t> countries, the sole is regarded the dirtiest part of the body. It is therefore an insult to show the soles of your shoes to someone.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and many other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“well done!”, “superb”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some African countries</a:t>
                      </a:r>
                      <a:r>
                        <a:rPr kumimoji="0" lang="en-US" sz="1800" b="1"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“go away!”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Many countries: </a:t>
                      </a:r>
                      <a:r>
                        <a:rPr kumimoji="0" lang="en-US" sz="1800" b="0" i="0" u="none" strike="noStrike" cap="none" normalizeH="0" baseline="0" dirty="0">
                          <a:ln>
                            <a:noFill/>
                          </a:ln>
                          <a:solidFill>
                            <a:srgbClr val="333333"/>
                          </a:solidFill>
                          <a:effectLst/>
                          <a:latin typeface="Calibri Light"/>
                          <a:cs typeface="Times New Roman" pitchFamily="18" charset="0"/>
                        </a:rPr>
                        <a:t>used for hitchhiking but not in all countries (see above!).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Language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“Digga” </a:t>
                      </a:r>
                      <a:r>
                        <a:rPr kumimoji="0" lang="en-US" sz="1800" b="0" i="0" u="none" strike="noStrike" cap="none" normalizeH="0" baseline="0" dirty="0">
                          <a:ln>
                            <a:noFill/>
                          </a:ln>
                          <a:solidFill>
                            <a:srgbClr val="333333"/>
                          </a:solidFill>
                          <a:effectLst/>
                          <a:latin typeface="Calibri Light"/>
                          <a:cs typeface="Times New Roman" pitchFamily="18" charset="0"/>
                        </a:rPr>
                        <a:t>(Germany, literally</a:t>
                      </a:r>
                      <a:r>
                        <a:rPr kumimoji="0" lang="en-US" sz="1800" b="0" i="0" u="none" strike="noStrike" cap="none" normalizeH="0" baseline="0">
                          <a:ln>
                            <a:noFill/>
                          </a:ln>
                          <a:solidFill>
                            <a:srgbClr val="333333"/>
                          </a:solidFill>
                          <a:effectLst/>
                          <a:latin typeface="Calibri Light"/>
                          <a:cs typeface="Times New Roman" pitchFamily="18" charset="0"/>
                        </a:rPr>
                        <a:t>: “Fatty”) or “Malaka” </a:t>
                      </a:r>
                      <a:r>
                        <a:rPr kumimoji="0" lang="en-US" sz="1800" b="0" i="0" u="none" strike="noStrike" cap="none" normalizeH="0" baseline="0" dirty="0">
                          <a:ln>
                            <a:noFill/>
                          </a:ln>
                          <a:solidFill>
                            <a:srgbClr val="333333"/>
                          </a:solidFill>
                          <a:effectLst/>
                          <a:latin typeface="Calibri Light"/>
                          <a:cs typeface="Times New Roman" pitchFamily="18" charset="0"/>
                        </a:rPr>
                        <a:t>(Greece) can be friendly greetings within a certain peer group but are rude and inexcusable insults in most other contexts.</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0"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1"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493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Task 2</a:t>
            </a:r>
          </a:p>
        </p:txBody>
      </p:sp>
      <p:sp>
        <p:nvSpPr>
          <p:cNvPr id="56323" name="Rectangle 3"/>
          <p:cNvSpPr>
            <a:spLocks noGrp="1" noChangeArrowheads="1"/>
          </p:cNvSpPr>
          <p:nvPr>
            <p:ph idx="1"/>
          </p:nvPr>
        </p:nvSpPr>
        <p:spPr/>
        <p:txBody>
          <a:bodyPr>
            <a:noAutofit/>
          </a:bodyPr>
          <a:lstStyle/>
          <a:p>
            <a:pPr marL="457200" indent="-457200" eaLnBrk="1" hangingPunct="1">
              <a:buClr>
                <a:srgbClr val="333333"/>
              </a:buClr>
              <a:buFont typeface="WingDings"/>
              <a:buChar char=""/>
            </a:pPr>
            <a:r>
              <a:rPr lang="de-DE" altLang="de-DE" sz="2800" dirty="0">
                <a:solidFill>
                  <a:srgbClr val="333333"/>
                </a:solidFill>
                <a:latin typeface="Calibri Light"/>
              </a:rPr>
              <a:t>On the following slide, you will see a picture (or part of a picture). </a:t>
            </a:r>
          </a:p>
          <a:p>
            <a:pPr marL="457200" indent="-457200" eaLnBrk="1" hangingPunct="1">
              <a:buClr>
                <a:srgbClr val="333333"/>
              </a:buClr>
              <a:buFont typeface="WingDings"/>
              <a:buChar char=""/>
            </a:pPr>
            <a:r>
              <a:rPr lang="de-DE" altLang="de-DE" sz="2800" dirty="0">
                <a:solidFill>
                  <a:srgbClr val="333333"/>
                </a:solidFill>
                <a:latin typeface="Calibri Light"/>
              </a:rPr>
              <a:t>Please try to figure out what the person in the picture is thinking or doing.</a:t>
            </a:r>
          </a:p>
          <a:p>
            <a:pPr marL="457200" indent="-457200" eaLnBrk="1" hangingPunct="1">
              <a:buClr>
                <a:srgbClr val="333333"/>
              </a:buClr>
              <a:buFont typeface="WingDings"/>
              <a:buChar char=""/>
            </a:pPr>
            <a:r>
              <a:rPr lang="en-GB" altLang="ko-KR" sz="2800" dirty="0">
                <a:solidFill>
                  <a:srgbClr val="333333"/>
                </a:solidFill>
                <a:latin typeface="Calibri Light"/>
                <a:ea typeface="Gulim" panose="020B0600000101010101" pitchFamily="34" charset="-127"/>
              </a:rPr>
              <a:t>Please discuss with the group how confident you are in your evaluation.</a:t>
            </a:r>
            <a:endParaRPr lang="de-DE" altLang="de-DE" sz="28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AAEAF43C-73D7-4855-BBC3-E38883B4EF0D}"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crossing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finish </a:t>
            </a:r>
            <a:r>
              <a:rPr lang="de-DE" altLang="de-DE" sz="2400" dirty="0" err="1">
                <a:solidFill>
                  <a:srgbClr val="333333"/>
                </a:solidFill>
                <a:latin typeface="Calibri Light"/>
              </a:rPr>
              <a:t>line</a:t>
            </a:r>
            <a:r>
              <a:rPr lang="de-DE" altLang="de-DE" sz="2400" dirty="0">
                <a:solidFill>
                  <a:srgbClr val="333333"/>
                </a:solidFill>
                <a:latin typeface="Calibri Light"/>
              </a:rPr>
              <a:t> in a </a:t>
            </a:r>
            <a:r>
              <a:rPr lang="de-DE" altLang="de-DE" sz="2400" dirty="0" err="1">
                <a:solidFill>
                  <a:srgbClr val="333333"/>
                </a:solidFill>
                <a:latin typeface="Calibri Light"/>
              </a:rPr>
              <a:t>marathon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angry</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shouting</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help</a:t>
            </a:r>
            <a:r>
              <a:rPr lang="de-DE" altLang="de-DE" sz="2400" dirty="0">
                <a:solidFill>
                  <a:srgbClr val="333333"/>
                </a:solidFill>
                <a:latin typeface="Calibri Light"/>
              </a:rPr>
              <a:t> </a:t>
            </a:r>
            <a:r>
              <a:rPr lang="de-DE" altLang="de-DE" sz="2400" dirty="0" err="1">
                <a:solidFill>
                  <a:srgbClr val="333333"/>
                </a:solidFill>
                <a:latin typeface="Calibri Light"/>
              </a:rPr>
              <a:t>because</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shirt</a:t>
            </a:r>
            <a:r>
              <a:rPr lang="de-DE" altLang="de-DE" sz="2400" dirty="0">
                <a:solidFill>
                  <a:srgbClr val="333333"/>
                </a:solidFill>
                <a:latin typeface="Calibri Light"/>
              </a:rPr>
              <a:t> was </a:t>
            </a:r>
            <a:r>
              <a:rPr lang="de-DE" altLang="de-DE" sz="2400" dirty="0" err="1">
                <a:solidFill>
                  <a:srgbClr val="333333"/>
                </a:solidFill>
                <a:latin typeface="Calibri Light"/>
              </a:rPr>
              <a:t>stolen</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worshipping</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sun</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27</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5"/>
          <p:cNvSpPr txBox="1">
            <a:spLocks noChangeArrowheads="1"/>
          </p:cNvSpPr>
          <p:nvPr/>
        </p:nvSpPr>
        <p:spPr bwMode="auto">
          <a:xfrm>
            <a:off x="985019" y="5220055"/>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Calibri Light"/>
              </a:rPr>
              <a:t>Please read the acknowledgement at the end of the presentation. </a:t>
            </a:r>
          </a:p>
        </p:txBody>
      </p:sp>
      <p:sp>
        <p:nvSpPr>
          <p:cNvPr id="60421"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is</a:t>
            </a:r>
            <a:r>
              <a:rPr lang="de-DE" altLang="de-DE" sz="2400" dirty="0">
                <a:latin typeface="Calibri Light"/>
              </a:rPr>
              <a:t> </a:t>
            </a:r>
            <a:r>
              <a:rPr lang="de-DE" altLang="de-DE" sz="2400" dirty="0" err="1">
                <a:latin typeface="Calibri Light"/>
              </a:rPr>
              <a:t>crossing</a:t>
            </a:r>
            <a:r>
              <a:rPr lang="de-DE" altLang="de-DE" sz="2400" dirty="0">
                <a:latin typeface="Calibri Light"/>
              </a:rPr>
              <a:t> </a:t>
            </a:r>
            <a:r>
              <a:rPr lang="de-DE" altLang="de-DE" sz="2400" dirty="0" err="1">
                <a:latin typeface="Calibri Light"/>
              </a:rPr>
              <a:t>the</a:t>
            </a:r>
            <a:r>
              <a:rPr lang="de-DE" altLang="de-DE" sz="2400" dirty="0">
                <a:latin typeface="Calibri Light"/>
              </a:rPr>
              <a:t> finish </a:t>
            </a:r>
            <a:r>
              <a:rPr lang="de-DE" altLang="de-DE" sz="2400" dirty="0" err="1">
                <a:latin typeface="Calibri Light"/>
              </a:rPr>
              <a:t>line</a:t>
            </a:r>
            <a:r>
              <a:rPr lang="de-DE" altLang="de-DE" sz="2400" dirty="0">
                <a:latin typeface="Calibri Light"/>
              </a:rPr>
              <a:t> in a </a:t>
            </a:r>
            <a:r>
              <a:rPr lang="de-DE" altLang="de-DE" sz="2400" dirty="0" err="1">
                <a:latin typeface="Calibri Light"/>
              </a:rPr>
              <a:t>marathon</a:t>
            </a:r>
            <a:endParaRPr lang="de-DE" altLang="de-DE" sz="2400" dirty="0">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is</a:t>
            </a:r>
            <a:r>
              <a:rPr lang="de-DE" altLang="de-DE" sz="2400" dirty="0">
                <a:solidFill>
                  <a:srgbClr val="004992"/>
                </a:solidFill>
                <a:latin typeface="Calibri Light"/>
              </a:rPr>
              <a:t> </a:t>
            </a:r>
            <a:r>
              <a:rPr lang="de-DE" altLang="de-DE" sz="2400" dirty="0" err="1">
                <a:solidFill>
                  <a:srgbClr val="004992"/>
                </a:solidFill>
                <a:latin typeface="Calibri Light"/>
              </a:rPr>
              <a:t>angry</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is</a:t>
            </a:r>
            <a:r>
              <a:rPr lang="de-DE" altLang="de-DE" sz="2400" dirty="0">
                <a:latin typeface="Calibri Light"/>
              </a:rPr>
              <a:t> </a:t>
            </a:r>
            <a:r>
              <a:rPr lang="de-DE" altLang="de-DE" sz="2400" dirty="0" err="1">
                <a:latin typeface="Calibri Light"/>
              </a:rPr>
              <a:t>shouting</a:t>
            </a:r>
            <a:r>
              <a:rPr lang="de-DE" altLang="de-DE" sz="2400" dirty="0">
                <a:latin typeface="Calibri Light"/>
              </a:rPr>
              <a:t> </a:t>
            </a:r>
            <a:r>
              <a:rPr lang="de-DE" altLang="de-DE" sz="2400" dirty="0" err="1">
                <a:latin typeface="Calibri Light"/>
              </a:rPr>
              <a:t>for</a:t>
            </a:r>
            <a:r>
              <a:rPr lang="de-DE" altLang="de-DE" sz="2400" dirty="0">
                <a:latin typeface="Calibri Light"/>
              </a:rPr>
              <a:t> </a:t>
            </a:r>
            <a:r>
              <a:rPr lang="de-DE" altLang="de-DE" sz="2400" dirty="0" err="1">
                <a:latin typeface="Calibri Light"/>
              </a:rPr>
              <a:t>help</a:t>
            </a:r>
            <a:r>
              <a:rPr lang="de-DE" altLang="de-DE" sz="2400" dirty="0">
                <a:latin typeface="Calibri Light"/>
              </a:rPr>
              <a:t> </a:t>
            </a:r>
            <a:r>
              <a:rPr lang="de-DE" altLang="de-DE" sz="2400" dirty="0" err="1">
                <a:latin typeface="Calibri Light"/>
              </a:rPr>
              <a:t>because</a:t>
            </a:r>
            <a:r>
              <a:rPr lang="de-DE" altLang="de-DE" sz="2400" dirty="0">
                <a:latin typeface="Calibri Light"/>
              </a:rPr>
              <a:t> </a:t>
            </a:r>
            <a:r>
              <a:rPr lang="de-DE" altLang="de-DE" sz="2400" dirty="0" err="1">
                <a:latin typeface="Calibri Light"/>
              </a:rPr>
              <a:t>his</a:t>
            </a:r>
            <a:r>
              <a:rPr lang="de-DE" altLang="de-DE" sz="2400" dirty="0">
                <a:latin typeface="Calibri Light"/>
              </a:rPr>
              <a:t> </a:t>
            </a:r>
            <a:r>
              <a:rPr lang="de-DE" altLang="de-DE" sz="2400" dirty="0" err="1">
                <a:latin typeface="Calibri Light"/>
              </a:rPr>
              <a:t>shirt</a:t>
            </a:r>
            <a:r>
              <a:rPr lang="de-DE" altLang="de-DE" sz="2400" dirty="0">
                <a:latin typeface="Calibri Light"/>
              </a:rPr>
              <a:t> was </a:t>
            </a:r>
            <a:r>
              <a:rPr lang="de-DE" altLang="de-DE" sz="2400" dirty="0" err="1">
                <a:latin typeface="Calibri Light"/>
              </a:rPr>
              <a:t>stolen</a:t>
            </a:r>
            <a:endParaRPr lang="de-DE"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a:t>
            </a:r>
            <a:r>
              <a:rPr lang="de-DE" altLang="de-DE" sz="2400" dirty="0" err="1">
                <a:latin typeface="Calibri Light"/>
              </a:rPr>
              <a:t>is</a:t>
            </a:r>
            <a:r>
              <a:rPr lang="de-DE" altLang="de-DE" sz="2400" dirty="0">
                <a:latin typeface="Calibri Light"/>
              </a:rPr>
              <a:t> </a:t>
            </a:r>
            <a:r>
              <a:rPr lang="de-DE" altLang="de-DE" sz="2400" dirty="0" err="1">
                <a:latin typeface="Calibri Light"/>
              </a:rPr>
              <a:t>worshipping</a:t>
            </a:r>
            <a:r>
              <a:rPr lang="de-DE" altLang="de-DE" sz="2400" dirty="0">
                <a:latin typeface="Calibri Light"/>
              </a:rPr>
              <a:t> </a:t>
            </a:r>
            <a:r>
              <a:rPr lang="de-DE" altLang="de-DE" sz="2400" dirty="0" err="1">
                <a:latin typeface="Calibri Light"/>
              </a:rPr>
              <a:t>the</a:t>
            </a:r>
            <a:r>
              <a:rPr lang="de-DE" altLang="de-DE" sz="2400" dirty="0">
                <a:latin typeface="Calibri Light"/>
              </a:rPr>
              <a:t> </a:t>
            </a:r>
            <a:r>
              <a:rPr lang="de-DE" altLang="de-DE" sz="2400" dirty="0" err="1">
                <a:latin typeface="Calibri Light"/>
              </a:rPr>
              <a:t>sun</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28</a:t>
            </a:fld>
            <a:endParaRPr lang="de-DE" altLang="de-DE"/>
          </a:p>
        </p:txBody>
      </p:sp>
      <p:pic>
        <p:nvPicPr>
          <p:cNvPr id="8" name="Picture 7"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Anger!</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1920s)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Fight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Calibri Light"/>
              </a:rPr>
              <a:t>Musician singing a love song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29</a:t>
            </a:fld>
            <a:endParaRPr lang="de-DE" altLang="de-DE"/>
          </a:p>
        </p:txBody>
      </p:sp>
      <p:pic>
        <p:nvPicPr>
          <p:cNvPr id="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 final </a:t>
            </a:r>
            <a:r>
              <a:rPr lang="de-DE" altLang="de-DE" sz="2400" dirty="0" err="1">
                <a:solidFill>
                  <a:srgbClr val="333333"/>
                </a:solidFill>
                <a:latin typeface="Calibri Light"/>
              </a:rPr>
              <a:t>pleading</a:t>
            </a:r>
            <a:r>
              <a:rPr lang="de-DE" altLang="de-DE" sz="2400" dirty="0">
                <a:solidFill>
                  <a:srgbClr val="333333"/>
                </a:solidFill>
                <a:latin typeface="Calibri Light"/>
              </a:rPr>
              <a:t> in </a:t>
            </a:r>
            <a:r>
              <a:rPr lang="de-DE" altLang="de-DE" sz="2400" dirty="0" err="1">
                <a:solidFill>
                  <a:srgbClr val="333333"/>
                </a:solidFill>
                <a:latin typeface="Calibri Light"/>
              </a:rPr>
              <a:t>court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Labor </a:t>
            </a:r>
            <a:r>
              <a:rPr lang="de-DE" altLang="de-DE" sz="2400" dirty="0" err="1">
                <a:solidFill>
                  <a:srgbClr val="333333"/>
                </a:solidFill>
                <a:latin typeface="Calibri Light"/>
              </a:rPr>
              <a:t>leader</a:t>
            </a:r>
            <a:r>
              <a:rPr lang="de-DE" altLang="de-DE" sz="2400" dirty="0">
                <a:solidFill>
                  <a:srgbClr val="333333"/>
                </a:solidFill>
                <a:latin typeface="Calibri Light"/>
              </a:rPr>
              <a:t> </a:t>
            </a:r>
            <a:r>
              <a:rPr lang="de-DE" altLang="de-DE" sz="2400" dirty="0" err="1">
                <a:solidFill>
                  <a:srgbClr val="333333"/>
                </a:solidFill>
                <a:latin typeface="Calibri Light"/>
              </a:rPr>
              <a:t>speaks</a:t>
            </a:r>
            <a:r>
              <a:rPr lang="de-DE" altLang="de-DE" sz="2400" dirty="0">
                <a:solidFill>
                  <a:srgbClr val="333333"/>
                </a:solidFill>
                <a:latin typeface="Calibri Light"/>
              </a:rPr>
              <a:t>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comrades</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1920s)</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Fight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market</a:t>
            </a:r>
            <a:r>
              <a:rPr lang="de-DE" altLang="de-DE" sz="2400" dirty="0">
                <a:solidFill>
                  <a:srgbClr val="333333"/>
                </a:solidFill>
                <a:latin typeface="Calibri Light"/>
              </a:rPr>
              <a:t> </a:t>
            </a:r>
            <a:r>
              <a:rPr lang="de-DE" altLang="de-DE" sz="2400" dirty="0" err="1">
                <a:solidFill>
                  <a:srgbClr val="333333"/>
                </a:solidFill>
                <a:latin typeface="Calibri Light"/>
              </a:rPr>
              <a:t>place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en-GB" altLang="de-DE" sz="2400" dirty="0">
                <a:solidFill>
                  <a:srgbClr val="004992"/>
                </a:solidFill>
                <a:latin typeface="Calibri Light"/>
              </a:rPr>
              <a:t>Musician singing a love song</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30</a:t>
            </a:fld>
            <a:endParaRPr lang="de-DE" altLang="de-DE"/>
          </a:p>
        </p:txBody>
      </p:sp>
      <p:pic>
        <p:nvPicPr>
          <p:cNvPr id="7"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Passion!</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 </a:t>
            </a:r>
            <a:r>
              <a:rPr lang="de-DE" altLang="de-DE" sz="2400" dirty="0" err="1">
                <a:solidFill>
                  <a:srgbClr val="333333"/>
                </a:solidFill>
                <a:latin typeface="Calibri Light"/>
              </a:rPr>
              <a:t>running</a:t>
            </a:r>
            <a:r>
              <a:rPr lang="de-DE" altLang="de-DE" sz="2400" dirty="0">
                <a:solidFill>
                  <a:srgbClr val="333333"/>
                </a:solidFill>
                <a:latin typeface="Calibri Light"/>
              </a:rPr>
              <a:t> </a:t>
            </a:r>
            <a:r>
              <a:rPr lang="de-DE" altLang="de-DE" sz="2400">
                <a:solidFill>
                  <a:srgbClr val="333333"/>
                </a:solidFill>
                <a:latin typeface="Calibri Light"/>
              </a:rPr>
              <a:t>a marathon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Desperate </a:t>
            </a:r>
            <a:r>
              <a:rPr lang="de-DE" altLang="de-DE" sz="2400" dirty="0">
                <a:solidFill>
                  <a:srgbClr val="333333"/>
                </a:solidFill>
                <a:latin typeface="Calibri Light"/>
              </a:rPr>
              <a:t>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31</a:t>
            </a:fld>
            <a:endParaRPr lang="de-DE" altLang="de-DE"/>
          </a:p>
        </p:txBody>
      </p:sp>
      <p:pic>
        <p:nvPicPr>
          <p:cNvPr id="8"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Snapshot </a:t>
            </a:r>
            <a:r>
              <a:rPr lang="de-DE" altLang="de-DE" sz="2400" dirty="0" err="1">
                <a:solidFill>
                  <a:srgbClr val="333333"/>
                </a:solidFill>
                <a:latin typeface="Calibri Light"/>
              </a:rPr>
              <a:t>of</a:t>
            </a:r>
            <a:r>
              <a:rPr lang="de-DE" altLang="de-DE" sz="2400" dirty="0">
                <a:solidFill>
                  <a:srgbClr val="333333"/>
                </a:solidFill>
                <a:latin typeface="Calibri Light"/>
              </a:rPr>
              <a:t> a </a:t>
            </a:r>
            <a:r>
              <a:rPr lang="de-DE" altLang="de-DE" sz="2400" dirty="0" err="1">
                <a:solidFill>
                  <a:srgbClr val="333333"/>
                </a:solidFill>
                <a:latin typeface="Calibri Light"/>
              </a:rPr>
              <a:t>sought</a:t>
            </a:r>
            <a:r>
              <a:rPr lang="de-DE" altLang="de-DE" sz="2400" dirty="0">
                <a:solidFill>
                  <a:srgbClr val="333333"/>
                </a:solidFill>
                <a:latin typeface="Calibri Light"/>
              </a:rPr>
              <a:t>-after African war-</a:t>
            </a:r>
            <a:r>
              <a:rPr lang="de-DE" altLang="de-DE" sz="2400" dirty="0" err="1">
                <a:solidFill>
                  <a:srgbClr val="333333"/>
                </a:solidFill>
                <a:latin typeface="Calibri Light"/>
              </a:rPr>
              <a:t>criminal</a:t>
            </a:r>
            <a:r>
              <a:rPr lang="de-DE" altLang="de-DE" sz="2400" dirty="0">
                <a:solidFill>
                  <a:srgbClr val="333333"/>
                </a:solidFill>
                <a:latin typeface="Calibri Light"/>
              </a:rPr>
              <a:t> (General </a:t>
            </a:r>
            <a:r>
              <a:rPr lang="de-DE" altLang="de-DE" sz="2400" dirty="0" err="1">
                <a:solidFill>
                  <a:srgbClr val="333333"/>
                </a:solidFill>
                <a:latin typeface="Calibri Light"/>
              </a:rPr>
              <a:t>Dbeki</a:t>
            </a:r>
            <a:r>
              <a:rPr lang="de-DE" altLang="de-DE" sz="2400" dirty="0">
                <a:solidFill>
                  <a:srgbClr val="333333"/>
                </a:solidFill>
                <a:latin typeface="Calibri Light"/>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running a marathon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Desperate blind man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US </a:t>
            </a:r>
            <a:r>
              <a:rPr lang="de-DE" altLang="de-DE" sz="2400" dirty="0" err="1">
                <a:solidFill>
                  <a:srgbClr val="333333"/>
                </a:solidFill>
                <a:latin typeface="Calibri Light"/>
              </a:rPr>
              <a:t>politician</a:t>
            </a:r>
            <a:r>
              <a:rPr lang="de-DE" altLang="de-DE" sz="2400" dirty="0">
                <a:solidFill>
                  <a:srgbClr val="333333"/>
                </a:solidFill>
                <a:latin typeface="Calibri Light"/>
              </a:rPr>
              <a:t> </a:t>
            </a:r>
            <a:r>
              <a:rPr lang="de-DE" altLang="de-DE" sz="2400" dirty="0" err="1">
                <a:solidFill>
                  <a:srgbClr val="333333"/>
                </a:solidFill>
                <a:latin typeface="Calibri Light"/>
              </a:rPr>
              <a:t>while</a:t>
            </a:r>
            <a:r>
              <a:rPr lang="de-DE" altLang="de-DE" sz="2400" dirty="0">
                <a:solidFill>
                  <a:srgbClr val="333333"/>
                </a:solidFill>
                <a:latin typeface="Calibri Light"/>
              </a:rPr>
              <a:t> </a:t>
            </a:r>
            <a:r>
              <a:rPr lang="de-DE" altLang="de-DE" sz="2400" dirty="0" err="1">
                <a:solidFill>
                  <a:srgbClr val="333333"/>
                </a:solidFill>
                <a:latin typeface="Calibri Light"/>
              </a:rPr>
              <a:t>jogging</a:t>
            </a:r>
            <a:r>
              <a:rPr lang="de-DE" altLang="de-DE" sz="2400" dirty="0">
                <a:solidFill>
                  <a:srgbClr val="333333"/>
                </a:solidFill>
                <a:latin typeface="Calibri Light"/>
              </a:rPr>
              <a:t> </a:t>
            </a:r>
            <a:r>
              <a:rPr lang="de-DE" altLang="de-DE" sz="2400" dirty="0" err="1">
                <a:solidFill>
                  <a:srgbClr val="333333"/>
                </a:solidFill>
                <a:latin typeface="Calibri Light"/>
              </a:rPr>
              <a:t>amongst</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bodyguards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32</a:t>
            </a:fld>
            <a:endParaRPr lang="de-DE" altLang="de-DE"/>
          </a:p>
        </p:txBody>
      </p:sp>
      <p:pic>
        <p:nvPicPr>
          <p:cNvPr id="6" name="Picture 5"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signing to his team</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Blind Monk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Suspicious look</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Archery</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33</a:t>
            </a:fld>
            <a:endParaRPr lang="de-DE" altLang="de-DE"/>
          </a:p>
        </p:txBody>
      </p:sp>
      <p:pic>
        <p:nvPicPr>
          <p:cNvPr id="8"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Player signing to his team</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Blind Monk</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Suspicious look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Archery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34</a:t>
            </a:fld>
            <a:endParaRPr lang="de-DE" altLang="de-DE"/>
          </a:p>
        </p:txBody>
      </p:sp>
      <p:pic>
        <p:nvPicPr>
          <p:cNvPr id="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Concentration!</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Ordering</a:t>
            </a:r>
            <a:r>
              <a:rPr lang="de-DE" altLang="de-DE" sz="2400" dirty="0">
                <a:solidFill>
                  <a:srgbClr val="333333"/>
                </a:solidFill>
                <a:latin typeface="Calibri Light"/>
              </a:rPr>
              <a:t> </a:t>
            </a:r>
            <a:r>
              <a:rPr lang="de-DE" altLang="de-DE" sz="2400" dirty="0" err="1">
                <a:solidFill>
                  <a:srgbClr val="333333"/>
                </a:solidFill>
                <a:latin typeface="Calibri Light"/>
              </a:rPr>
              <a:t>beverages</a:t>
            </a:r>
            <a:r>
              <a:rPr lang="de-DE" altLang="de-DE" sz="2400" dirty="0">
                <a:solidFill>
                  <a:srgbClr val="333333"/>
                </a:solidFill>
                <a:latin typeface="Calibri Light"/>
              </a:rPr>
              <a:t> at </a:t>
            </a:r>
            <a:r>
              <a:rPr lang="de-DE" altLang="de-DE" sz="2400" dirty="0" err="1">
                <a:solidFill>
                  <a:srgbClr val="333333"/>
                </a:solidFill>
                <a:latin typeface="Calibri Light"/>
              </a:rPr>
              <a:t>the</a:t>
            </a:r>
            <a:r>
              <a:rPr lang="de-DE" altLang="de-DE" sz="2400" dirty="0">
                <a:solidFill>
                  <a:srgbClr val="333333"/>
                </a:solidFill>
                <a:latin typeface="Calibri Light"/>
              </a:rPr>
              <a:t> bar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Coach </a:t>
            </a:r>
            <a:r>
              <a:rPr lang="de-DE" altLang="de-DE" sz="2400" dirty="0" err="1">
                <a:solidFill>
                  <a:srgbClr val="333333"/>
                </a:solidFill>
                <a:latin typeface="Calibri Light"/>
              </a:rPr>
              <a:t>encourages</a:t>
            </a:r>
            <a:r>
              <a:rPr lang="de-DE" altLang="de-DE" sz="2400" dirty="0">
                <a:solidFill>
                  <a:srgbClr val="333333"/>
                </a:solidFill>
                <a:latin typeface="Calibri Light"/>
              </a:rPr>
              <a:t> </a:t>
            </a:r>
            <a:r>
              <a:rPr lang="de-DE" altLang="de-DE" sz="2400" dirty="0" err="1">
                <a:solidFill>
                  <a:srgbClr val="333333"/>
                </a:solidFill>
                <a:latin typeface="Calibri Light"/>
              </a:rPr>
              <a:t>his</a:t>
            </a:r>
            <a:r>
              <a:rPr lang="de-DE" altLang="de-DE" sz="2400" dirty="0">
                <a:solidFill>
                  <a:srgbClr val="333333"/>
                </a:solidFill>
                <a:latin typeface="Calibri Light"/>
              </a:rPr>
              <a:t> </a:t>
            </a:r>
            <a:r>
              <a:rPr lang="de-DE" altLang="de-DE" sz="2400" dirty="0" err="1">
                <a:solidFill>
                  <a:srgbClr val="333333"/>
                </a:solidFill>
                <a:latin typeface="Calibri Light"/>
              </a:rPr>
              <a:t>team</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Enraged </a:t>
            </a:r>
            <a:r>
              <a:rPr lang="de-DE" altLang="de-DE" sz="2400" dirty="0" err="1">
                <a:solidFill>
                  <a:srgbClr val="333333"/>
                </a:solidFill>
                <a:latin typeface="Calibri Light"/>
              </a:rPr>
              <a:t>broker</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Man </a:t>
            </a:r>
            <a:r>
              <a:rPr lang="de-DE" altLang="de-DE" sz="2400" dirty="0" err="1">
                <a:solidFill>
                  <a:srgbClr val="333333"/>
                </a:solidFill>
                <a:latin typeface="Calibri Light"/>
              </a:rPr>
              <a:t>picks</a:t>
            </a:r>
            <a:r>
              <a:rPr lang="de-DE" altLang="de-DE" sz="2400" dirty="0">
                <a:solidFill>
                  <a:srgbClr val="333333"/>
                </a:solidFill>
                <a:latin typeface="Calibri Light"/>
              </a:rPr>
              <a:t> a </a:t>
            </a:r>
            <a:r>
              <a:rPr lang="de-DE" altLang="de-DE" sz="2400" dirty="0" err="1">
                <a:solidFill>
                  <a:srgbClr val="333333"/>
                </a:solidFill>
                <a:latin typeface="Calibri Light"/>
              </a:rPr>
              <a:t>fight</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35</a:t>
            </a:fld>
            <a:endParaRPr lang="de-DE" altLang="de-DE"/>
          </a:p>
        </p:txBody>
      </p:sp>
      <p:pic>
        <p:nvPicPr>
          <p:cNvPr id="8"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Ordering</a:t>
            </a:r>
            <a:r>
              <a:rPr lang="de-DE" altLang="de-DE" sz="2400" dirty="0">
                <a:solidFill>
                  <a:srgbClr val="004992"/>
                </a:solidFill>
                <a:latin typeface="Calibri Light"/>
              </a:rPr>
              <a:t> </a:t>
            </a:r>
            <a:r>
              <a:rPr lang="de-DE" altLang="de-DE" sz="2400" dirty="0" err="1">
                <a:solidFill>
                  <a:srgbClr val="004992"/>
                </a:solidFill>
                <a:latin typeface="Calibri Light"/>
              </a:rPr>
              <a:t>beverages</a:t>
            </a:r>
            <a:r>
              <a:rPr lang="de-DE" altLang="de-DE" sz="2400" dirty="0">
                <a:solidFill>
                  <a:srgbClr val="004992"/>
                </a:solidFill>
                <a:latin typeface="Calibri Light"/>
              </a:rPr>
              <a:t> at </a:t>
            </a:r>
            <a:r>
              <a:rPr lang="de-DE" altLang="de-DE" sz="2400" dirty="0" err="1">
                <a:solidFill>
                  <a:srgbClr val="004992"/>
                </a:solidFill>
                <a:latin typeface="Calibri Light"/>
              </a:rPr>
              <a:t>the</a:t>
            </a:r>
            <a:r>
              <a:rPr lang="de-DE" altLang="de-DE" sz="2400" dirty="0">
                <a:solidFill>
                  <a:srgbClr val="004992"/>
                </a:solidFill>
                <a:latin typeface="Calibri Light"/>
              </a:rPr>
              <a:t> bar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004992"/>
                </a:solidFill>
                <a:latin typeface="Calibri Light"/>
              </a:rPr>
              <a:t>C</a:t>
            </a:r>
            <a:r>
              <a:rPr lang="de-DE" altLang="de-DE" sz="2400" dirty="0">
                <a:solidFill>
                  <a:srgbClr val="333333"/>
                </a:solidFill>
                <a:latin typeface="Calibri Light"/>
              </a:rPr>
              <a:t>oach encourages his team</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Enraged broker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Man picks a fight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36</a:t>
            </a:fld>
            <a:endParaRPr lang="de-DE" altLang="de-DE"/>
          </a:p>
        </p:txBody>
      </p:sp>
      <p:pic>
        <p:nvPicPr>
          <p:cNvPr id="6"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AAEAF43C-73D7-4855-BBC3-E38883B4EF0D}" type="slidenum">
              <a:rPr lang="de-DE" altLang="de-DE" smtClean="0"/>
              <a:pPr>
                <a:defRPr/>
              </a:pPr>
              <a:t>37</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831388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5"/>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Woman is eating maggots with disgust</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Embarrassed woman lowers her head</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Praying woman</a:t>
            </a:r>
          </a:p>
          <a:p>
            <a:pPr marL="342900" indent="-342900" eaLnBrk="1" hangingPunct="1">
              <a:lnSpc>
                <a:spcPct val="105000"/>
              </a:lnSpc>
              <a:spcBef>
                <a:spcPts val="1999"/>
              </a:spcBef>
              <a:spcAft>
                <a:spcPts val="0"/>
              </a:spcAft>
              <a:buClr>
                <a:srgbClr val="333333"/>
              </a:buClr>
              <a:buFont typeface="WingDings"/>
              <a:buAutoNum type="arabicPeriod"/>
              <a:defRPr/>
            </a:pPr>
            <a:r>
              <a:rPr lang="de-DE" dirty="0">
                <a:solidFill>
                  <a:srgbClr val="333333"/>
                </a:solidFill>
                <a:latin typeface="Calibri Light"/>
              </a:rPr>
              <a:t>Woman enjoys someone else</a:t>
            </a:r>
            <a:r>
              <a:rPr lang="en-US" dirty="0">
                <a:solidFill>
                  <a:srgbClr val="333333"/>
                </a:solidFill>
                <a:latin typeface="Calibri Light"/>
              </a:rPr>
              <a:t>’</a:t>
            </a:r>
            <a:r>
              <a:rPr lang="de-DE" dirty="0">
                <a:solidFill>
                  <a:srgbClr val="333333"/>
                </a:solidFill>
                <a:latin typeface="Calibri Light"/>
              </a:rPr>
              <a:t>s </a:t>
            </a:r>
            <a:r>
              <a:rPr lang="de-DE" dirty="0" err="1">
                <a:solidFill>
                  <a:srgbClr val="333333"/>
                </a:solidFill>
                <a:latin typeface="Calibri Light"/>
              </a:rPr>
              <a:t>misfortune</a:t>
            </a:r>
            <a:endParaRPr lang="en-GB"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38</a:t>
            </a:fld>
            <a:endParaRPr lang="de-DE" altLang="de-DE"/>
          </a:p>
        </p:txBody>
      </p:sp>
      <p:pic>
        <p:nvPicPr>
          <p:cNvPr id="8"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is eating maggots with disgust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Embarrassed woman lowers her head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Praying woman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enjoys someone else</a:t>
            </a:r>
            <a:r>
              <a:rPr lang="en-US" altLang="de-DE" sz="2400" dirty="0">
                <a:solidFill>
                  <a:srgbClr val="333333"/>
                </a:solidFill>
                <a:latin typeface="Calibri Light"/>
              </a:rPr>
              <a:t>’</a:t>
            </a:r>
            <a:r>
              <a:rPr lang="de-DE" altLang="de-DE" sz="2400" dirty="0">
                <a:solidFill>
                  <a:srgbClr val="333333"/>
                </a:solidFill>
                <a:latin typeface="Calibri Light"/>
              </a:rPr>
              <a:t>s </a:t>
            </a:r>
            <a:r>
              <a:rPr lang="de-DE" altLang="de-DE" sz="2400" dirty="0" err="1">
                <a:solidFill>
                  <a:srgbClr val="333333"/>
                </a:solidFill>
                <a:latin typeface="Calibri Light"/>
              </a:rPr>
              <a:t>misfortune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39</a:t>
            </a:fld>
            <a:endParaRPr lang="de-DE" altLang="de-DE"/>
          </a:p>
        </p:txBody>
      </p:sp>
      <p:pic>
        <p:nvPicPr>
          <p:cNvPr id="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Disgust!</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Before</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punchup</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Reciting</a:t>
            </a:r>
            <a:r>
              <a:rPr lang="de-DE" altLang="de-DE" sz="2400" dirty="0">
                <a:solidFill>
                  <a:srgbClr val="333333"/>
                </a:solidFill>
                <a:latin typeface="Calibri Light"/>
              </a:rPr>
              <a:t> </a:t>
            </a:r>
            <a:r>
              <a:rPr lang="de-DE" altLang="de-DE" sz="2400" dirty="0" err="1">
                <a:solidFill>
                  <a:srgbClr val="333333"/>
                </a:solidFill>
                <a:latin typeface="Calibri Light"/>
              </a:rPr>
              <a:t>poet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Flirting</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Insulting</a:t>
            </a:r>
            <a:r>
              <a:rPr lang="de-DE" altLang="de-DE" sz="2400" dirty="0">
                <a:solidFill>
                  <a:srgbClr val="333333"/>
                </a:solidFill>
                <a:latin typeface="Calibri Light"/>
              </a:rPr>
              <a:t> </a:t>
            </a:r>
            <a:r>
              <a:rPr lang="de-DE" altLang="de-DE" sz="2400" dirty="0" err="1">
                <a:solidFill>
                  <a:srgbClr val="333333"/>
                </a:solidFill>
                <a:latin typeface="Calibri Light"/>
              </a:rPr>
              <a:t>gesture</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40</a:t>
            </a:fld>
            <a:endParaRPr lang="de-DE" altLang="de-DE"/>
          </a:p>
        </p:txBody>
      </p:sp>
      <p:pic>
        <p:nvPicPr>
          <p:cNvPr id="8"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Before</a:t>
            </a:r>
            <a:r>
              <a:rPr lang="de-DE" altLang="de-DE" sz="2400" dirty="0">
                <a:solidFill>
                  <a:srgbClr val="333333"/>
                </a:solidFill>
                <a:latin typeface="Calibri Light"/>
              </a:rPr>
              <a:t>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punchup</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Reciting</a:t>
            </a:r>
            <a:r>
              <a:rPr lang="de-DE" altLang="de-DE" sz="2400" dirty="0">
                <a:solidFill>
                  <a:srgbClr val="333333"/>
                </a:solidFill>
                <a:latin typeface="Calibri Light"/>
              </a:rPr>
              <a:t> </a:t>
            </a:r>
            <a:r>
              <a:rPr lang="de-DE" altLang="de-DE" sz="2400" dirty="0" err="1">
                <a:solidFill>
                  <a:srgbClr val="333333"/>
                </a:solidFill>
                <a:latin typeface="Calibri Light"/>
              </a:rPr>
              <a:t>poet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Calibri Light"/>
              </a:rPr>
              <a:t>Flirting</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Insulting</a:t>
            </a:r>
            <a:r>
              <a:rPr lang="de-DE" altLang="de-DE" sz="2400" dirty="0">
                <a:solidFill>
                  <a:srgbClr val="333333"/>
                </a:solidFill>
                <a:latin typeface="Calibri Light"/>
              </a:rPr>
              <a:t> </a:t>
            </a:r>
            <a:r>
              <a:rPr lang="de-DE" altLang="de-DE" sz="2400" dirty="0" err="1">
                <a:solidFill>
                  <a:srgbClr val="333333"/>
                </a:solidFill>
                <a:latin typeface="Calibri Light"/>
              </a:rPr>
              <a:t>gesture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41</a:t>
            </a:fld>
            <a:endParaRPr lang="de-DE" altLang="de-DE"/>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Bride </a:t>
            </a:r>
            <a:r>
              <a:rPr lang="de-DE" altLang="de-DE" sz="2400">
                <a:solidFill>
                  <a:srgbClr val="333333"/>
                </a:solidFill>
                <a:latin typeface="Calibri Light"/>
              </a:rPr>
              <a:t>saying </a:t>
            </a:r>
            <a:r>
              <a:rPr lang="en-US" altLang="de-DE" sz="2400">
                <a:solidFill>
                  <a:srgbClr val="333333"/>
                </a:solidFill>
                <a:latin typeface="Calibri Light"/>
              </a:rPr>
              <a:t>“yes”</a:t>
            </a:r>
            <a:r>
              <a:rPr lang="de-DE" altLang="de-DE" sz="2400">
                <a:solidFill>
                  <a:srgbClr val="333333"/>
                </a:solidFill>
                <a:latin typeface="Calibri Light"/>
              </a:rPr>
              <a:t> </a:t>
            </a:r>
            <a:r>
              <a:rPr lang="de-DE" altLang="de-DE" sz="2400" dirty="0">
                <a:solidFill>
                  <a:srgbClr val="333333"/>
                </a:solidFill>
                <a:latin typeface="Calibri Light"/>
              </a:rPr>
              <a:t>at </a:t>
            </a:r>
            <a:r>
              <a:rPr lang="de-DE" altLang="de-DE" sz="2400">
                <a:solidFill>
                  <a:srgbClr val="333333"/>
                </a:solidFill>
                <a:latin typeface="Calibri Light"/>
              </a:rPr>
              <a:t>her wedding</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Woman </a:t>
            </a:r>
            <a:r>
              <a:rPr lang="de-DE" altLang="de-DE" sz="2400" dirty="0">
                <a:solidFill>
                  <a:srgbClr val="333333"/>
                </a:solidFill>
                <a:latin typeface="Calibri Light"/>
              </a:rPr>
              <a:t>in the pub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Woman complains about parking ticket</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42</a:t>
            </a:fld>
            <a:endParaRPr lang="de-DE" altLang="de-DE"/>
          </a:p>
        </p:txBody>
      </p:sp>
      <p:pic>
        <p:nvPicPr>
          <p:cNvPr id="8"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Bride </a:t>
            </a:r>
            <a:r>
              <a:rPr lang="de-DE" altLang="de-DE" sz="2400">
                <a:solidFill>
                  <a:srgbClr val="333333"/>
                </a:solidFill>
                <a:latin typeface="Calibri Light"/>
              </a:rPr>
              <a:t>saying </a:t>
            </a:r>
            <a:r>
              <a:rPr lang="en-US" altLang="de-DE" sz="2400">
                <a:solidFill>
                  <a:srgbClr val="333333"/>
                </a:solidFill>
                <a:latin typeface="Calibri Light"/>
              </a:rPr>
              <a:t>“yes”</a:t>
            </a:r>
            <a:r>
              <a:rPr lang="de-DE" altLang="de-DE" sz="2400">
                <a:solidFill>
                  <a:srgbClr val="333333"/>
                </a:solidFill>
                <a:latin typeface="Calibri Light"/>
              </a:rPr>
              <a:t> </a:t>
            </a:r>
            <a:r>
              <a:rPr lang="de-DE" altLang="de-DE" sz="2400" dirty="0">
                <a:solidFill>
                  <a:srgbClr val="333333"/>
                </a:solidFill>
                <a:latin typeface="Calibri Light"/>
              </a:rPr>
              <a:t>at her wedding</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Woman in the pub</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proudly presents her wedding ring to a friend</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Woman complains about parking ticket</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43</a:t>
            </a:fld>
            <a:endParaRPr lang="de-DE" altLang="de-DE"/>
          </a:p>
        </p:txBody>
      </p:sp>
      <p:pic>
        <p:nvPicPr>
          <p:cNvPr id="7"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Aggressive fan (hooligan)</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Cheerful barkeeper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Fight</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Calibri Light"/>
              </a:rPr>
              <a:t>Player celebrating goal</a:t>
            </a:r>
            <a:endParaRPr lang="en-GB" altLang="de-DE" sz="240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44</a:t>
            </a:fld>
            <a:endParaRPr lang="de-DE" altLang="de-DE"/>
          </a:p>
        </p:txBody>
      </p:sp>
      <p:pic>
        <p:nvPicPr>
          <p:cNvPr id="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Aggressive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Cheerful barkeeper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Fight</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Player celebrating goal</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45</a:t>
            </a:fld>
            <a:endParaRPr lang="de-DE" altLang="de-DE"/>
          </a:p>
        </p:txBody>
      </p:sp>
      <p:pic>
        <p:nvPicPr>
          <p:cNvPr id="7" name="Picture 6"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Happiness!</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Survivor</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accident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Worker at break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The </a:t>
            </a:r>
            <a:r>
              <a:rPr lang="de-DE" altLang="de-DE" sz="2400" dirty="0" err="1">
                <a:solidFill>
                  <a:srgbClr val="333333"/>
                </a:solidFill>
                <a:latin typeface="Calibri Light"/>
              </a:rPr>
              <a:t>failed</a:t>
            </a:r>
            <a:r>
              <a:rPr lang="de-DE" altLang="de-DE" sz="2400" dirty="0">
                <a:solidFill>
                  <a:srgbClr val="333333"/>
                </a:solidFill>
                <a:latin typeface="Calibri Light"/>
              </a:rPr>
              <a:t> </a:t>
            </a:r>
            <a:r>
              <a:rPr lang="de-DE" altLang="de-DE" sz="2400" dirty="0" err="1">
                <a:solidFill>
                  <a:srgbClr val="333333"/>
                </a:solidFill>
                <a:latin typeface="Calibri Light"/>
              </a:rPr>
              <a:t>strike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Calibri Light"/>
              </a:rPr>
              <a:t>Fancy</a:t>
            </a:r>
            <a:r>
              <a:rPr lang="de-DE" altLang="de-DE" sz="2400" dirty="0">
                <a:solidFill>
                  <a:srgbClr val="333333"/>
                </a:solidFill>
                <a:latin typeface="Calibri Light"/>
              </a:rPr>
              <a:t> </a:t>
            </a:r>
            <a:r>
              <a:rPr lang="de-DE" altLang="de-DE" sz="2400" dirty="0" err="1">
                <a:solidFill>
                  <a:srgbClr val="333333"/>
                </a:solidFill>
                <a:latin typeface="Calibri Light"/>
              </a:rPr>
              <a:t>dress</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worker</a:t>
            </a:r>
            <a:r>
              <a:rPr lang="de-DE" altLang="de-DE" sz="2400" dirty="0">
                <a:solidFill>
                  <a:srgbClr val="333333"/>
                </a:solidFill>
                <a:latin typeface="Calibri Ligh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46</a:t>
            </a:fld>
            <a:endParaRPr lang="de-DE" altLang="de-DE"/>
          </a:p>
        </p:txBody>
      </p:sp>
      <p:pic>
        <p:nvPicPr>
          <p:cNvPr id="8"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Cutout!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Survivor</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accident</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Worker at break</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The </a:t>
            </a:r>
            <a:r>
              <a:rPr lang="de-DE" altLang="de-DE" sz="2400" dirty="0" err="1">
                <a:solidFill>
                  <a:srgbClr val="333333"/>
                </a:solidFill>
                <a:latin typeface="Calibri Light"/>
              </a:rPr>
              <a:t>failed</a:t>
            </a:r>
            <a:r>
              <a:rPr lang="de-DE" altLang="de-DE" sz="2400" dirty="0">
                <a:solidFill>
                  <a:srgbClr val="333333"/>
                </a:solidFill>
                <a:latin typeface="Calibri Light"/>
              </a:rPr>
              <a:t> </a:t>
            </a:r>
            <a:r>
              <a:rPr lang="de-DE" altLang="de-DE" sz="2400" dirty="0" err="1">
                <a:solidFill>
                  <a:srgbClr val="333333"/>
                </a:solidFill>
                <a:latin typeface="Calibri Light"/>
              </a:rPr>
              <a:t>strike</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err="1">
                <a:solidFill>
                  <a:srgbClr val="333333"/>
                </a:solidFill>
                <a:latin typeface="Calibri Light"/>
              </a:rPr>
              <a:t>Fancy</a:t>
            </a:r>
            <a:r>
              <a:rPr lang="de-DE" altLang="de-DE" sz="2400" dirty="0">
                <a:solidFill>
                  <a:srgbClr val="333333"/>
                </a:solidFill>
                <a:latin typeface="Calibri Light"/>
              </a:rPr>
              <a:t> </a:t>
            </a:r>
            <a:r>
              <a:rPr lang="de-DE" altLang="de-DE" sz="2400" dirty="0" err="1">
                <a:solidFill>
                  <a:srgbClr val="333333"/>
                </a:solidFill>
                <a:latin typeface="Calibri Light"/>
              </a:rPr>
              <a:t>dress</a:t>
            </a:r>
            <a:r>
              <a:rPr lang="de-DE" altLang="de-DE" sz="2400" dirty="0">
                <a:solidFill>
                  <a:srgbClr val="333333"/>
                </a:solidFill>
                <a:latin typeface="Calibri Light"/>
              </a:rPr>
              <a:t> (</a:t>
            </a:r>
            <a:r>
              <a:rPr lang="de-DE" altLang="de-DE" sz="2400" dirty="0" err="1">
                <a:solidFill>
                  <a:srgbClr val="333333"/>
                </a:solidFill>
                <a:latin typeface="Calibri Light"/>
              </a:rPr>
              <a:t>mine</a:t>
            </a:r>
            <a:r>
              <a:rPr lang="de-DE" altLang="de-DE" sz="2400" dirty="0">
                <a:solidFill>
                  <a:srgbClr val="333333"/>
                </a:solidFill>
                <a:latin typeface="Calibri Light"/>
              </a:rPr>
              <a:t> </a:t>
            </a:r>
            <a:r>
              <a:rPr lang="de-DE" altLang="de-DE" sz="2400" dirty="0" err="1">
                <a:solidFill>
                  <a:srgbClr val="333333"/>
                </a:solidFill>
                <a:latin typeface="Calibri Light"/>
              </a:rPr>
              <a:t>worker</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47</a:t>
            </a:fld>
            <a:endParaRPr lang="de-DE" altLang="de-DE"/>
          </a:p>
        </p:txBody>
      </p:sp>
      <p:pic>
        <p:nvPicPr>
          <p:cNvPr id="6" name="Picture 5"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ext Box 5"/>
          <p:cNvSpPr txBox="1">
            <a:spLocks noChangeArrowheads="1"/>
          </p:cNvSpPr>
          <p:nvPr/>
        </p:nvSpPr>
        <p:spPr bwMode="auto">
          <a:xfrm>
            <a:off x="408955" y="4724400"/>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Calibri Light"/>
              </a:rPr>
              <a:t>Man reading:</a:t>
            </a:r>
          </a:p>
          <a:p>
            <a:pPr eaLnBrk="1" hangingPunct="1">
              <a:spcBef>
                <a:spcPct val="0"/>
              </a:spcBef>
              <a:buClrTx/>
              <a:buFontTx/>
              <a:buChar char="•"/>
            </a:pPr>
            <a:r>
              <a:rPr lang="de-DE" altLang="de-DE" sz="2400" dirty="0">
                <a:solidFill>
                  <a:srgbClr val="333333"/>
                </a:solidFill>
                <a:latin typeface="Calibri Light"/>
              </a:rPr>
              <a:t>love letter (blushing in the next picture)</a:t>
            </a:r>
          </a:p>
          <a:p>
            <a:pPr eaLnBrk="1" hangingPunct="1">
              <a:spcBef>
                <a:spcPct val="0"/>
              </a:spcBef>
              <a:buClrTx/>
              <a:buFontTx/>
              <a:buChar char="•"/>
            </a:pPr>
            <a:r>
              <a:rPr lang="de-DE" altLang="de-DE" sz="2400" dirty="0">
                <a:solidFill>
                  <a:srgbClr val="333333"/>
                </a:solidFill>
                <a:latin typeface="Calibri Light"/>
              </a:rPr>
              <a:t>interesting article (taking notes in the next picture)</a:t>
            </a:r>
          </a:p>
          <a:p>
            <a:pPr eaLnBrk="1" hangingPunct="1">
              <a:spcBef>
                <a:spcPct val="0"/>
              </a:spcBef>
              <a:buClrTx/>
              <a:buFontTx/>
              <a:buChar char="•"/>
            </a:pPr>
            <a:r>
              <a:rPr lang="de-DE" altLang="de-DE" sz="2400" dirty="0">
                <a:solidFill>
                  <a:srgbClr val="333333"/>
                </a:solidFill>
                <a:latin typeface="Calibri Light"/>
              </a:rPr>
              <a:t>rejection letter (outburst of anger in the next picture)</a:t>
            </a:r>
          </a:p>
          <a:p>
            <a:pPr eaLnBrk="1" hangingPunct="1">
              <a:spcBef>
                <a:spcPct val="0"/>
              </a:spcBef>
              <a:buClrTx/>
              <a:buFontTx/>
              <a:buChar char="•"/>
            </a:pPr>
            <a:r>
              <a:rPr lang="de-DE" altLang="de-DE" sz="2400" dirty="0">
                <a:solidFill>
                  <a:srgbClr val="333333"/>
                </a:solidFill>
                <a:latin typeface="Calibri Light"/>
              </a:rPr>
              <a:t>jokes (laughing in the next picture)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What does this person feel or do?</a:t>
            </a:r>
            <a:br>
              <a:rPr lang="en-US" sz="3600" dirty="0">
                <a:latin typeface="Calibri Light"/>
              </a:rPr>
            </a:br>
            <a:r>
              <a:rPr lang="en-US" sz="3600" dirty="0">
                <a:latin typeface="Calibri Light"/>
              </a:rPr>
              <a:t>How confident are you?</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48</a:t>
            </a:fld>
            <a:endParaRPr lang="de-DE" altLang="de-DE"/>
          </a:p>
        </p:txBody>
      </p:sp>
      <p:pic>
        <p:nvPicPr>
          <p:cNvPr id="7"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4"/>
          <p:cNvSpPr txBox="1">
            <a:spLocks noChangeArrowheads="1"/>
          </p:cNvSpPr>
          <p:nvPr/>
        </p:nvSpPr>
        <p:spPr bwMode="auto">
          <a:xfrm>
            <a:off x="408955" y="4724401"/>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Calibri Light"/>
              </a:rPr>
              <a:t>Man reading:</a:t>
            </a:r>
          </a:p>
          <a:p>
            <a:pPr eaLnBrk="1" hangingPunct="1">
              <a:spcBef>
                <a:spcPct val="0"/>
              </a:spcBef>
              <a:buClrTx/>
              <a:buFontTx/>
              <a:buChar char="•"/>
            </a:pPr>
            <a:r>
              <a:rPr lang="de-DE" altLang="de-DE" sz="2400" dirty="0">
                <a:solidFill>
                  <a:srgbClr val="333333"/>
                </a:solidFill>
                <a:latin typeface="Calibri Light"/>
              </a:rPr>
              <a:t>love letter (blushing in the next picture)</a:t>
            </a:r>
          </a:p>
          <a:p>
            <a:pPr eaLnBrk="1" hangingPunct="1">
              <a:spcBef>
                <a:spcPct val="0"/>
              </a:spcBef>
              <a:buClrTx/>
              <a:buFontTx/>
              <a:buChar char="•"/>
            </a:pPr>
            <a:r>
              <a:rPr lang="de-DE" altLang="de-DE" sz="2400" dirty="0">
                <a:solidFill>
                  <a:srgbClr val="333333"/>
                </a:solidFill>
                <a:latin typeface="Calibri Light"/>
              </a:rPr>
              <a:t>interesting article (taking notes in the next picture)</a:t>
            </a:r>
          </a:p>
          <a:p>
            <a:pPr eaLnBrk="1" hangingPunct="1">
              <a:spcBef>
                <a:spcPct val="0"/>
              </a:spcBef>
              <a:buClrTx/>
              <a:buFontTx/>
              <a:buChar char="•"/>
            </a:pPr>
            <a:r>
              <a:rPr lang="de-DE" altLang="de-DE" sz="2400" dirty="0">
                <a:solidFill>
                  <a:srgbClr val="004992"/>
                </a:solidFill>
                <a:latin typeface="Calibri Light"/>
              </a:rPr>
              <a:t>rejection letter (outburst of anger in the next picture)</a:t>
            </a:r>
          </a:p>
          <a:p>
            <a:pPr eaLnBrk="1" hangingPunct="1">
              <a:spcBef>
                <a:spcPct val="0"/>
              </a:spcBef>
              <a:buClrTx/>
              <a:buFontTx/>
              <a:buChar char="•"/>
            </a:pPr>
            <a:r>
              <a:rPr lang="de-DE" altLang="de-DE" sz="2400" dirty="0">
                <a:solidFill>
                  <a:srgbClr val="333333"/>
                </a:solidFill>
                <a:latin typeface="Calibri Light"/>
              </a:rPr>
              <a:t>jokes (laughing in the next picture)</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49</a:t>
            </a:fld>
            <a:endParaRPr lang="de-DE" altLang="de-DE"/>
          </a:p>
        </p:txBody>
      </p:sp>
      <p:pic>
        <p:nvPicPr>
          <p:cNvPr id="8"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51</a:t>
            </a:fld>
            <a:endParaRPr lang="de-DE" altLang="de-DE"/>
          </a:p>
        </p:txBody>
      </p:sp>
    </p:spTree>
    <p:extLst>
      <p:ext uri="{BB962C8B-B14F-4D97-AF65-F5344CB8AC3E}">
        <p14:creationId xmlns:p14="http://schemas.microsoft.com/office/powerpoint/2010/main" val="3019980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First conclusion!</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latin typeface="Calibri Light"/>
                <a:cs typeface="Times New Roman" panose="02020603050405020304" pitchFamily="18" charset="0"/>
              </a:rPr>
              <a:t>Facial expressions and gestures are not always definite!</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Many people do not show facial emotion, by nature or due to illness (e.g. Parkinson’s disease), which makes it hard to deduce their inner feelings.</a:t>
            </a:r>
          </a:p>
          <a:p>
            <a:pPr marL="34290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Additional information (situation, prior knowledge about that person, asking the person directly, if possible) should be considered before facial expressions and gestures are interpreted.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52</a:t>
            </a:fld>
            <a:endParaRPr lang="de-DE" altLang="de-DE"/>
          </a:p>
        </p:txBody>
      </p:sp>
    </p:spTree>
    <p:extLst>
      <p:ext uri="{BB962C8B-B14F-4D97-AF65-F5344CB8AC3E}">
        <p14:creationId xmlns:p14="http://schemas.microsoft.com/office/powerpoint/2010/main" val="1399944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3</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53</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cs typeface="Times New Roman"/>
              </a:rPr>
              <a:t>A sequence of pictures is shown to you.</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The pictures 1-3 are shown in reverse order, that is, picture 3 is presented first.</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After each picture is shown, you will be asked which out of 3 alternatives logically completes the sequence.</a:t>
            </a:r>
            <a:endParaRPr lang="en-US" sz="2400" dirty="0">
              <a:latin typeface="Calibri Light"/>
            </a:endParaRPr>
          </a:p>
        </p:txBody>
      </p:sp>
    </p:spTree>
    <p:extLst>
      <p:ext uri="{BB962C8B-B14F-4D97-AF65-F5344CB8AC3E}">
        <p14:creationId xmlns:p14="http://schemas.microsoft.com/office/powerpoint/2010/main" val="26893348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54</a:t>
            </a:fld>
            <a:endParaRPr lang="de-DE" altLang="de-DE"/>
          </a:p>
        </p:txBody>
      </p:sp>
      <p:pic>
        <p:nvPicPr>
          <p:cNvPr id="10"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1"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17"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54241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55</a:t>
            </a:fld>
            <a:endParaRPr lang="de-DE" altLang="de-DE"/>
          </a:p>
        </p:txBody>
      </p:sp>
      <p:pic>
        <p:nvPicPr>
          <p:cNvPr id="11" name="Picture 13" descr="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4"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8386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56</a:t>
            </a:fld>
            <a:endParaRPr lang="de-DE" altLang="de-DE"/>
          </a:p>
        </p:txBody>
      </p:sp>
      <p:pic>
        <p:nvPicPr>
          <p:cNvPr id="12"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9164386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57</a:t>
            </a:fld>
            <a:endParaRPr lang="de-DE" altLang="de-DE"/>
          </a:p>
        </p:txBody>
      </p:sp>
      <p:pic>
        <p:nvPicPr>
          <p:cNvPr id="9"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0"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2"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6"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Tree>
    <p:extLst>
      <p:ext uri="{BB962C8B-B14F-4D97-AF65-F5344CB8AC3E}">
        <p14:creationId xmlns:p14="http://schemas.microsoft.com/office/powerpoint/2010/main" val="13815494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58</a:t>
            </a:fld>
            <a:endParaRPr lang="de-DE" altLang="de-DE"/>
          </a:p>
        </p:txBody>
      </p:sp>
      <p:pic>
        <p:nvPicPr>
          <p:cNvPr id="10"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507553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59</a:t>
            </a:fld>
            <a:endParaRPr lang="de-DE" altLang="de-DE"/>
          </a:p>
        </p:txBody>
      </p:sp>
      <p:pic>
        <p:nvPicPr>
          <p:cNvPr id="1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16"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0440232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60</a:t>
            </a:fld>
            <a:endParaRPr lang="de-DE" altLang="de-DE"/>
          </a:p>
        </p:txBody>
      </p:sp>
      <p:pic>
        <p:nvPicPr>
          <p:cNvPr id="12"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882413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61</a:t>
            </a:fld>
            <a:endParaRPr lang="de-DE" altLang="de-DE"/>
          </a:p>
        </p:txBody>
      </p:sp>
      <p:pic>
        <p:nvPicPr>
          <p:cNvPr id="9"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2"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3"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256846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62</a:t>
            </a:fld>
            <a:endParaRPr lang="de-DE" altLang="de-DE"/>
          </a:p>
        </p:txBody>
      </p:sp>
      <p:pic>
        <p:nvPicPr>
          <p:cNvPr id="10"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2"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659642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63</a:t>
            </a:fld>
            <a:endParaRPr lang="de-DE" altLang="de-DE"/>
          </a:p>
        </p:txBody>
      </p:sp>
      <p:pic>
        <p:nvPicPr>
          <p:cNvPr id="11" name="Picture 12"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4"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398866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64</a:t>
            </a:fld>
            <a:endParaRPr lang="de-DE" altLang="de-DE"/>
          </a:p>
        </p:txBody>
      </p:sp>
      <p:pic>
        <p:nvPicPr>
          <p:cNvPr id="12"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1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6"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5364619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4c!</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65</a:t>
            </a:fld>
            <a:endParaRPr lang="de-DE" altLang="de-DE"/>
          </a:p>
        </p:txBody>
      </p:sp>
      <p:pic>
        <p:nvPicPr>
          <p:cNvPr id="9"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0"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2"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5"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6"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Tree>
    <p:extLst>
      <p:ext uri="{BB962C8B-B14F-4D97-AF65-F5344CB8AC3E}">
        <p14:creationId xmlns:p14="http://schemas.microsoft.com/office/powerpoint/2010/main" val="7939500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66</a:t>
            </a:fld>
            <a:endParaRPr lang="de-DE" altLang="de-DE"/>
          </a:p>
        </p:txBody>
      </p:sp>
      <p:pic>
        <p:nvPicPr>
          <p:cNvPr id="10"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1"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85285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67</a:t>
            </a:fld>
            <a:endParaRPr lang="de-DE" altLang="de-DE"/>
          </a:p>
        </p:txBody>
      </p:sp>
      <p:pic>
        <p:nvPicPr>
          <p:cNvPr id="11"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4"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430776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68</a:t>
            </a:fld>
            <a:endParaRPr lang="de-DE" altLang="de-DE"/>
          </a:p>
        </p:txBody>
      </p:sp>
      <p:pic>
        <p:nvPicPr>
          <p:cNvPr id="12"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1790685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69</a:t>
            </a:fld>
            <a:endParaRPr lang="de-DE" altLang="de-DE"/>
          </a:p>
        </p:txBody>
      </p:sp>
      <p:pic>
        <p:nvPicPr>
          <p:cNvPr id="9"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0"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10"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2"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4"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52158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70</a:t>
            </a:fld>
            <a:endParaRPr lang="de-DE" altLang="de-DE"/>
          </a:p>
        </p:txBody>
      </p:sp>
      <p:pic>
        <p:nvPicPr>
          <p:cNvPr id="10"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4001024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71</a:t>
            </a:fld>
            <a:endParaRPr lang="de-DE" altLang="de-DE"/>
          </a:p>
        </p:txBody>
      </p:sp>
      <p:pic>
        <p:nvPicPr>
          <p:cNvPr id="11"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2766422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72</a:t>
            </a:fld>
            <a:endParaRPr lang="de-DE" altLang="de-DE"/>
          </a:p>
        </p:txBody>
      </p:sp>
      <p:pic>
        <p:nvPicPr>
          <p:cNvPr id="12"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1"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7248865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73</a:t>
            </a:fld>
            <a:endParaRPr lang="de-DE" altLang="de-DE"/>
          </a:p>
        </p:txBody>
      </p:sp>
      <p:pic>
        <p:nvPicPr>
          <p:cNvPr id="9"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6291327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74</a:t>
            </a:fld>
            <a:endParaRPr lang="de-DE" altLang="de-DE"/>
          </a:p>
        </p:txBody>
      </p:sp>
      <p:pic>
        <p:nvPicPr>
          <p:cNvPr id="10"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6"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7"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4806701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75</a:t>
            </a:fld>
            <a:endParaRPr lang="de-DE" altLang="de-DE"/>
          </a:p>
        </p:txBody>
      </p:sp>
      <p:pic>
        <p:nvPicPr>
          <p:cNvPr id="11"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7"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8"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4281244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woman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76</a:t>
            </a:fld>
            <a:endParaRPr lang="de-DE" altLang="de-DE"/>
          </a:p>
        </p:txBody>
      </p:sp>
      <p:pic>
        <p:nvPicPr>
          <p:cNvPr id="12"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9"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217822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77</a:t>
            </a:fld>
            <a:endParaRPr lang="de-DE" altLang="de-DE"/>
          </a:p>
        </p:txBody>
      </p:sp>
      <p:pic>
        <p:nvPicPr>
          <p:cNvPr id="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Tree>
    <p:extLst>
      <p:ext uri="{BB962C8B-B14F-4D97-AF65-F5344CB8AC3E}">
        <p14:creationId xmlns:p14="http://schemas.microsoft.com/office/powerpoint/2010/main" val="6088475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78</a:t>
            </a:fld>
            <a:endParaRPr lang="de-DE" altLang="de-DE"/>
          </a:p>
        </p:txBody>
      </p:sp>
      <p:pic>
        <p:nvPicPr>
          <p:cNvPr id="10"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6852813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79</a:t>
            </a:fld>
            <a:endParaRPr lang="de-DE" altLang="de-DE"/>
          </a:p>
        </p:txBody>
      </p:sp>
      <p:pic>
        <p:nvPicPr>
          <p:cNvPr id="11"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6220164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boy?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80</a:t>
            </a:fld>
            <a:endParaRPr lang="de-DE" altLang="de-DE"/>
          </a:p>
        </p:txBody>
      </p:sp>
      <p:pic>
        <p:nvPicPr>
          <p:cNvPr id="12"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8837933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81</a:t>
            </a:fld>
            <a:endParaRPr lang="de-DE" altLang="de-DE"/>
          </a:p>
        </p:txBody>
      </p:sp>
      <p:pic>
        <p:nvPicPr>
          <p:cNvPr id="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3176471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82</a:t>
            </a:fld>
            <a:endParaRPr lang="de-DE" altLang="de-DE"/>
          </a:p>
        </p:txBody>
      </p:sp>
      <p:pic>
        <p:nvPicPr>
          <p:cNvPr id="10"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0649961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83</a:t>
            </a:fld>
            <a:endParaRPr lang="de-DE" altLang="de-DE"/>
          </a:p>
        </p:txBody>
      </p:sp>
      <p:pic>
        <p:nvPicPr>
          <p:cNvPr id="11"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150006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man planning to do?</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84</a:t>
            </a:fld>
            <a:endParaRPr lang="de-DE" altLang="de-DE"/>
          </a:p>
        </p:txBody>
      </p:sp>
      <p:pic>
        <p:nvPicPr>
          <p:cNvPr id="12"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9556913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85</a:t>
            </a:fld>
            <a:endParaRPr lang="de-DE" altLang="de-DE"/>
          </a:p>
        </p:txBody>
      </p:sp>
      <p:pic>
        <p:nvPicPr>
          <p:cNvPr id="9"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8104200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86</a:t>
            </a:fld>
            <a:endParaRPr lang="de-DE" altLang="de-DE"/>
          </a:p>
        </p:txBody>
      </p:sp>
      <p:pic>
        <p:nvPicPr>
          <p:cNvPr id="10"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6856738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87</a:t>
            </a:fld>
            <a:endParaRPr lang="de-DE" altLang="de-DE"/>
          </a:p>
        </p:txBody>
      </p:sp>
      <p:pic>
        <p:nvPicPr>
          <p:cNvPr id="11"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8989900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woman?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88</a:t>
            </a:fld>
            <a:endParaRPr lang="de-DE" altLang="de-DE"/>
          </a:p>
        </p:txBody>
      </p:sp>
      <p:pic>
        <p:nvPicPr>
          <p:cNvPr id="12"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0180327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4a!</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89</a:t>
            </a:fld>
            <a:endParaRPr lang="de-DE" altLang="de-DE"/>
          </a:p>
        </p:txBody>
      </p:sp>
      <p:pic>
        <p:nvPicPr>
          <p:cNvPr id="9"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1614741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90</a:t>
            </a:fld>
            <a:endParaRPr lang="de-DE" altLang="de-DE"/>
          </a:p>
        </p:txBody>
      </p:sp>
      <p:pic>
        <p:nvPicPr>
          <p:cNvPr id="10"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1"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2"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5"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6"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7"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7824359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91</a:t>
            </a:fld>
            <a:endParaRPr lang="de-DE" altLang="de-DE"/>
          </a:p>
        </p:txBody>
      </p:sp>
      <p:pic>
        <p:nvPicPr>
          <p:cNvPr id="11"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2"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4"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1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7815485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is the intention of the man?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92</a:t>
            </a:fld>
            <a:endParaRPr lang="de-DE" altLang="de-DE"/>
          </a:p>
        </p:txBody>
      </p:sp>
      <p:pic>
        <p:nvPicPr>
          <p:cNvPr id="12"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3"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How does the story above proceed?</a:t>
            </a:r>
          </a:p>
          <a:p>
            <a:pPr algn="ctr" eaLnBrk="1" hangingPunct="1">
              <a:spcBef>
                <a:spcPts val="1200"/>
              </a:spcBef>
              <a:spcAft>
                <a:spcPts val="0"/>
              </a:spcAft>
              <a:buClrTx/>
              <a:buNone/>
            </a:pPr>
            <a:r>
              <a:rPr lang="en-US" altLang="de-DE" sz="2000">
                <a:solidFill>
                  <a:srgbClr val="333333"/>
                </a:solidFill>
                <a:latin typeface="Calibri Light"/>
              </a:rPr>
              <a:t>Please discuss the likelihood of the following options: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14266788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The correct answer is 4b!</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93</a:t>
            </a:fld>
            <a:endParaRPr lang="de-DE" altLang="de-DE"/>
          </a:p>
        </p:txBody>
      </p:sp>
      <p:pic>
        <p:nvPicPr>
          <p:cNvPr id="9"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1"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2"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3"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14"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5"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6"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Tree>
    <p:extLst>
      <p:ext uri="{BB962C8B-B14F-4D97-AF65-F5344CB8AC3E}">
        <p14:creationId xmlns:p14="http://schemas.microsoft.com/office/powerpoint/2010/main" val="9227126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Summary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94</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p:txBody>
      </p:sp>
    </p:spTree>
    <p:extLst>
      <p:ext uri="{BB962C8B-B14F-4D97-AF65-F5344CB8AC3E}">
        <p14:creationId xmlns:p14="http://schemas.microsoft.com/office/powerpoint/2010/main" val="3525737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Summary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95</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dirty="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endParaRPr lang="en-US" sz="2400" dirty="0">
              <a:latin typeface="Calibri Light"/>
            </a:endParaRPr>
          </a:p>
        </p:txBody>
      </p:sp>
    </p:spTree>
    <p:extLst>
      <p:ext uri="{BB962C8B-B14F-4D97-AF65-F5344CB8AC3E}">
        <p14:creationId xmlns:p14="http://schemas.microsoft.com/office/powerpoint/2010/main" val="7485018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Summary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96</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GB" sz="2400">
                <a:solidFill>
                  <a:srgbClr val="333333"/>
                </a:solidFill>
                <a:latin typeface="Calibri Light"/>
                <a:cs typeface="Times New Roman"/>
              </a:rPr>
              <a:t>You should only draw </a:t>
            </a:r>
            <a:r>
              <a:rPr lang="de-DE" sz="2400" dirty="0">
                <a:solidFill>
                  <a:srgbClr val="333333"/>
                </a:solidFill>
                <a:latin typeface="Calibri Light"/>
                <a:cs typeface="Times New Roman"/>
              </a:rPr>
              <a:t>firm </a:t>
            </a:r>
            <a:r>
              <a:rPr lang="en-GB" sz="2400" dirty="0">
                <a:solidFill>
                  <a:srgbClr val="333333"/>
                </a:solidFill>
                <a:latin typeface="Calibri Light"/>
                <a:cs typeface="Times New Roman"/>
              </a:rPr>
              <a:t>conclusions about another person if you know </a:t>
            </a:r>
            <a:r>
              <a:rPr lang="de-DE" sz="2400" dirty="0">
                <a:solidFill>
                  <a:srgbClr val="333333"/>
                </a:solidFill>
                <a:latin typeface="Calibri Light"/>
                <a:cs typeface="Times New Roman"/>
              </a:rPr>
              <a:t>the person</a:t>
            </a:r>
            <a:r>
              <a:rPr lang="en-GB" sz="2400" dirty="0">
                <a:solidFill>
                  <a:srgbClr val="333333"/>
                </a:solidFill>
                <a:latin typeface="Calibri Light"/>
                <a:cs typeface="Times New Roman"/>
              </a:rPr>
              <a:t> well or if you have observed the person in different contexts.</a:t>
            </a:r>
            <a:endParaRPr lang="de-DE" sz="2400" dirty="0">
              <a:solidFill>
                <a:srgbClr val="333333"/>
              </a:solidFill>
              <a:latin typeface="Calibri Light"/>
              <a:cs typeface="Times New Roman"/>
            </a:endParaRP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To evaluate complex situations (like the ones just presented), it is crucial to consider all available information.</a:t>
            </a:r>
          </a:p>
          <a:p>
            <a:pPr marL="342900" lvl="0" indent="-342900" defTabSz="914400" fontAlgn="base">
              <a:buClr>
                <a:srgbClr val="000000"/>
              </a:buClr>
              <a:buFont typeface="WingDings"/>
              <a:buChar char=""/>
              <a:tabLst>
                <a:tab pos="361950" algn="l"/>
              </a:tabLst>
              <a:defRPr/>
            </a:pPr>
            <a:r>
              <a:rPr lang="en-US" sz="2400" dirty="0">
                <a:solidFill>
                  <a:srgbClr val="333333"/>
                </a:solidFill>
                <a:latin typeface="Calibri Light"/>
                <a:cs typeface="Times New Roman"/>
              </a:rPr>
              <a:t>The more information is considered, the more likely you are to make a correct judgement.</a:t>
            </a:r>
            <a:endParaRPr lang="en-US" sz="2400" dirty="0">
              <a:latin typeface="Calibri Light"/>
            </a:endParaRPr>
          </a:p>
        </p:txBody>
      </p:sp>
    </p:spTree>
    <p:extLst>
      <p:ext uri="{BB962C8B-B14F-4D97-AF65-F5344CB8AC3E}">
        <p14:creationId xmlns:p14="http://schemas.microsoft.com/office/powerpoint/2010/main" val="21992233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Task 4</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97</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You will be shown a sequence of pictures that tell a story.</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The pictures will be accompanied by three possible outcomes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Your job is to determine which of the three outcomes is most likely to be the conclusion of the story.</a:t>
            </a:r>
            <a:endParaRPr lang="en-US" sz="2400" dirty="0">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98</a:t>
            </a:fld>
            <a:endParaRPr lang="de-DE" altLang="de-DE"/>
          </a:p>
        </p:txBody>
      </p:sp>
      <p:sp>
        <p:nvSpPr>
          <p:cNvPr id="11264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7"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99</a:t>
            </a:fld>
            <a:endParaRPr lang="de-DE" altLang="de-DE"/>
          </a:p>
        </p:txBody>
      </p:sp>
      <p:sp>
        <p:nvSpPr>
          <p:cNvPr id="11469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8"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100</a:t>
            </a:fld>
            <a:endParaRPr lang="de-DE" altLang="de-DE"/>
          </a:p>
        </p:txBody>
      </p:sp>
      <p:sp>
        <p:nvSpPr>
          <p:cNvPr id="11674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9"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0"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1"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101</a:t>
            </a:fld>
            <a:endParaRPr lang="de-DE" altLang="de-DE"/>
          </a:p>
        </p:txBody>
      </p:sp>
      <p:sp>
        <p:nvSpPr>
          <p:cNvPr id="118790"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play a prank.</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10"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1"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2"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boys planning?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102</a:t>
            </a:fld>
            <a:endParaRPr lang="de-DE" altLang="de-DE"/>
          </a:p>
        </p:txBody>
      </p:sp>
      <p:sp>
        <p:nvSpPr>
          <p:cNvPr id="120839"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invite the other boy to play ball with them.</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To play a prank.</a:t>
            </a:r>
          </a:p>
          <a:p>
            <a:pPr marL="457200" indent="-457200" eaLnBrk="1" hangingPunct="1">
              <a:lnSpc>
                <a:spcPct val="105000"/>
              </a:lnSpc>
              <a:spcBef>
                <a:spcPts val="1999"/>
              </a:spcBef>
              <a:spcAft>
                <a:spcPts val="0"/>
              </a:spcAft>
              <a:buClr>
                <a:srgbClr val="000000"/>
              </a:buClr>
              <a:buFont typeface="WingDings"/>
              <a:buAutoNum type="alphaUcPeriod"/>
            </a:pPr>
            <a:r>
              <a:rPr lang="en-CA" altLang="de-DE" sz="2400" dirty="0">
                <a:solidFill>
                  <a:srgbClr val="333333"/>
                </a:solidFill>
                <a:latin typeface="Calibri Light"/>
              </a:rPr>
              <a:t>To get an autograph from a soccer champion.</a:t>
            </a:r>
            <a:endParaRPr lang="en-US" altLang="de-DE" sz="2400" dirty="0">
              <a:solidFill>
                <a:srgbClr val="333333"/>
              </a:solidFill>
              <a:latin typeface="Calibri Light"/>
            </a:endParaRPr>
          </a:p>
        </p:txBody>
      </p:sp>
      <p:pic>
        <p:nvPicPr>
          <p:cNvPr id="10"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103</a:t>
            </a:fld>
            <a:endParaRPr lang="de-DE" altLang="de-DE"/>
          </a:p>
        </p:txBody>
      </p:sp>
      <p:sp>
        <p:nvSpPr>
          <p:cNvPr id="12288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7"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104</a:t>
            </a:fld>
            <a:endParaRPr lang="de-DE" altLang="de-DE"/>
          </a:p>
        </p:txBody>
      </p:sp>
      <p:sp>
        <p:nvSpPr>
          <p:cNvPr id="12493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105</a:t>
            </a:fld>
            <a:endParaRPr lang="de-DE" altLang="de-DE"/>
          </a:p>
        </p:txBody>
      </p:sp>
      <p:sp>
        <p:nvSpPr>
          <p:cNvPr id="12698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106</a:t>
            </a:fld>
            <a:endParaRPr lang="de-DE" altLang="de-DE"/>
          </a:p>
        </p:txBody>
      </p:sp>
      <p:sp>
        <p:nvSpPr>
          <p:cNvPr id="12903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trying to escape.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8"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are the men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107</a:t>
            </a:fld>
            <a:endParaRPr lang="de-DE" altLang="de-DE"/>
          </a:p>
        </p:txBody>
      </p:sp>
      <p:sp>
        <p:nvSpPr>
          <p:cNvPr id="13108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The men are doing a moon dance.</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The men are trying to escape.</a:t>
            </a:r>
          </a:p>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The men are </a:t>
            </a:r>
            <a:r>
              <a:rPr lang="en-CA" altLang="de-DE" sz="2400" dirty="0">
                <a:solidFill>
                  <a:srgbClr val="333333"/>
                </a:solidFill>
                <a:latin typeface="Calibri Light"/>
              </a:rPr>
              <a:t>exercising</a:t>
            </a:r>
            <a:r>
              <a:rPr lang="en-US" altLang="de-DE" sz="2400" dirty="0">
                <a:solidFill>
                  <a:srgbClr val="333333"/>
                </a:solidFill>
                <a:latin typeface="Calibri Light"/>
              </a:rPr>
              <a:t>.</a:t>
            </a: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108</a:t>
            </a:fld>
            <a:endParaRPr lang="de-DE" altLang="de-DE"/>
          </a:p>
        </p:txBody>
      </p:sp>
      <p:sp>
        <p:nvSpPr>
          <p:cNvPr id="13312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7"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109</a:t>
            </a:fld>
            <a:endParaRPr lang="de-DE" altLang="de-DE"/>
          </a:p>
        </p:txBody>
      </p:sp>
      <p:sp>
        <p:nvSpPr>
          <p:cNvPr id="13517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110</a:t>
            </a:fld>
            <a:endParaRPr lang="de-DE" altLang="de-DE"/>
          </a:p>
        </p:txBody>
      </p:sp>
      <p:sp>
        <p:nvSpPr>
          <p:cNvPr id="137222"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9"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0"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111</a:t>
            </a:fld>
            <a:endParaRPr lang="de-DE" altLang="de-DE"/>
          </a:p>
        </p:txBody>
      </p:sp>
      <p:sp>
        <p:nvSpPr>
          <p:cNvPr id="13927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a:solidFill>
                  <a:srgbClr val="333333"/>
                </a:solidFill>
                <a:latin typeface="Calibri Light"/>
              </a:rPr>
              <a:t>Trying to scare his </a:t>
            </a:r>
            <a:r>
              <a:rPr lang="en-US" altLang="de-DE" sz="2400">
                <a:solidFill>
                  <a:srgbClr val="333333"/>
                </a:solidFill>
                <a:latin typeface="Calibri Light"/>
              </a:rPr>
              <a:t>sister.</a:t>
            </a:r>
            <a:endParaRPr lang="en-US" altLang="de-DE" sz="2400" dirty="0">
              <a:solidFill>
                <a:srgbClr val="333333"/>
              </a:solidFill>
              <a:latin typeface="Calibri Light"/>
            </a:endParaRP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7"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What is the boy doing?</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3" name="Slide Number Placeholder 2"/>
          <p:cNvSpPr>
            <a:spLocks noGrp="1"/>
          </p:cNvSpPr>
          <p:nvPr>
            <p:ph type="sldNum" sz="quarter" idx="12"/>
          </p:nvPr>
        </p:nvSpPr>
        <p:spPr/>
        <p:txBody>
          <a:bodyPr/>
          <a:lstStyle/>
          <a:p>
            <a:pPr>
              <a:defRPr/>
            </a:pPr>
            <a:fld id="{3833B70C-0473-481E-8AA0-01306C4514BF}" type="slidenum">
              <a:rPr lang="de-DE" altLang="de-DE" smtClean="0"/>
              <a:pPr>
                <a:defRPr/>
              </a:pPr>
              <a:t>112</a:t>
            </a:fld>
            <a:endParaRPr lang="de-DE" altLang="de-DE"/>
          </a:p>
        </p:txBody>
      </p:sp>
      <p:sp>
        <p:nvSpPr>
          <p:cNvPr id="14132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Enjoying his birthday present.</a:t>
            </a:r>
          </a:p>
          <a:p>
            <a:pPr marL="457200" indent="-457200" eaLnBrk="1" hangingPunct="1">
              <a:lnSpc>
                <a:spcPct val="105000"/>
              </a:lnSpc>
              <a:spcBef>
                <a:spcPts val="1999"/>
              </a:spcBef>
              <a:spcAft>
                <a:spcPts val="0"/>
              </a:spcAft>
              <a:buClr>
                <a:srgbClr val="000000"/>
              </a:buClr>
              <a:buFont typeface="WingDings"/>
              <a:buAutoNum type="alphaUcPeriod"/>
            </a:pPr>
            <a:r>
              <a:rPr lang="en-US" altLang="de-DE" sz="2400" dirty="0">
                <a:solidFill>
                  <a:srgbClr val="333333"/>
                </a:solidFill>
                <a:latin typeface="Calibri Light"/>
              </a:rPr>
              <a:t>Wrapping a present.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a:solidFill>
                  <a:srgbClr val="004992"/>
                </a:solidFill>
                <a:latin typeface="Calibri Light"/>
              </a:rPr>
              <a:t>Trying to scare his sister.</a:t>
            </a: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114</a:t>
            </a:fld>
            <a:endParaRPr lang="de-DE" altLang="de-DE"/>
          </a:p>
        </p:txBody>
      </p:sp>
    </p:spTree>
    <p:extLst>
      <p:ext uri="{BB962C8B-B14F-4D97-AF65-F5344CB8AC3E}">
        <p14:creationId xmlns:p14="http://schemas.microsoft.com/office/powerpoint/2010/main" val="14062061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a:p>
            <a:pPr marL="457200" lvl="0" indent="-4572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115</a:t>
            </a:fld>
            <a:endParaRPr lang="de-DE" altLang="de-DE"/>
          </a:p>
        </p:txBody>
      </p:sp>
    </p:spTree>
    <p:extLst>
      <p:ext uri="{BB962C8B-B14F-4D97-AF65-F5344CB8AC3E}">
        <p14:creationId xmlns:p14="http://schemas.microsoft.com/office/powerpoint/2010/main" val="39024889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You should only draw </a:t>
            </a:r>
            <a:r>
              <a:rPr lang="de-DE" altLang="de-DE" sz="2400" dirty="0">
                <a:solidFill>
                  <a:srgbClr val="333333"/>
                </a:solidFill>
                <a:latin typeface="Calibri Light"/>
                <a:cs typeface="Times New Roman" panose="02020603050405020304" pitchFamily="18" charset="0"/>
              </a:rPr>
              <a:t>firm </a:t>
            </a:r>
            <a:r>
              <a:rPr lang="en-GB" altLang="de-DE" sz="2400" dirty="0">
                <a:solidFill>
                  <a:srgbClr val="333333"/>
                </a:solidFill>
                <a:latin typeface="Calibri Light"/>
                <a:cs typeface="Times New Roman" panose="02020603050405020304" pitchFamily="18" charset="0"/>
              </a:rPr>
              <a:t>conclusions about another person if you know </a:t>
            </a:r>
            <a:r>
              <a:rPr lang="de-DE" altLang="de-DE" sz="2400" dirty="0">
                <a:solidFill>
                  <a:srgbClr val="333333"/>
                </a:solidFill>
                <a:latin typeface="Calibri Light"/>
                <a:cs typeface="Times New Roman" panose="02020603050405020304" pitchFamily="18" charset="0"/>
              </a:rPr>
              <a:t>the person</a:t>
            </a:r>
            <a:r>
              <a:rPr lang="en-GB" altLang="de-DE" sz="2400" dirty="0">
                <a:solidFill>
                  <a:srgbClr val="333333"/>
                </a:solidFill>
                <a:latin typeface="Calibri Light"/>
                <a:cs typeface="Times New Roman" panose="02020603050405020304" pitchFamily="18" charset="0"/>
              </a:rPr>
              <a:t> well or if you have observed the person in different contexts.</a:t>
            </a:r>
            <a:endParaRPr lang="de-DE" altLang="de-DE" sz="2400" dirty="0">
              <a:solidFill>
                <a:srgbClr val="333333"/>
              </a:solidFill>
              <a:latin typeface="Calibri Light"/>
              <a:cs typeface="Times New Roman" panose="02020603050405020304" pitchFamily="18" charset="0"/>
            </a:endParaRPr>
          </a:p>
          <a:p>
            <a:pPr marL="457200" lvl="0" indent="-4572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Facial expressions and gestures are </a:t>
            </a:r>
            <a:r>
              <a:rPr lang="de-DE" altLang="de-DE" sz="2400" dirty="0">
                <a:solidFill>
                  <a:srgbClr val="333333"/>
                </a:solidFill>
                <a:latin typeface="Calibri Light"/>
                <a:cs typeface="Times New Roman" panose="02020603050405020304" pitchFamily="18" charset="0"/>
              </a:rPr>
              <a:t>important</a:t>
            </a:r>
            <a:r>
              <a:rPr lang="en-GB" altLang="de-DE" sz="2400" dirty="0">
                <a:solidFill>
                  <a:srgbClr val="333333"/>
                </a:solidFill>
                <a:latin typeface="Calibri Light"/>
                <a:cs typeface="Times New Roman" panose="02020603050405020304" pitchFamily="18" charset="0"/>
              </a:rPr>
              <a:t> clues for what a person feels but can </a:t>
            </a:r>
            <a:r>
              <a:rPr lang="de-DE" altLang="de-DE" sz="2400" dirty="0">
                <a:solidFill>
                  <a:srgbClr val="333333"/>
                </a:solidFill>
                <a:latin typeface="Calibri Light"/>
                <a:cs typeface="Times New Roman" panose="02020603050405020304" pitchFamily="18" charset="0"/>
              </a:rPr>
              <a:t>be misleading </a:t>
            </a:r>
            <a:r>
              <a:rPr lang="en-GB" altLang="de-DE" sz="2400" dirty="0">
                <a:solidFill>
                  <a:srgbClr val="333333"/>
                </a:solidFill>
                <a:latin typeface="Calibri Light"/>
                <a:cs typeface="Times New Roman" panose="02020603050405020304" pitchFamily="18" charset="0"/>
              </a:rPr>
              <a:t>at </a:t>
            </a:r>
            <a:r>
              <a:rPr lang="de-DE" altLang="de-DE" sz="2400" dirty="0">
                <a:solidFill>
                  <a:srgbClr val="333333"/>
                </a:solidFill>
                <a:latin typeface="Calibri Light"/>
                <a:cs typeface="Times New Roman" panose="02020603050405020304" pitchFamily="18" charset="0"/>
              </a:rPr>
              <a:t>times.</a:t>
            </a:r>
          </a:p>
          <a:p>
            <a:pPr marL="457200" lvl="0" indent="-4572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When evaluating complex situations, it is crucial to consider all available information.</a:t>
            </a:r>
          </a:p>
          <a:p>
            <a:pPr marL="457200" lvl="0" indent="-4572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more information is considered, the more likely you are to make a correct judgement.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116</a:t>
            </a:fld>
            <a:endParaRPr lang="de-DE" altLang="de-DE"/>
          </a:p>
        </p:txBody>
      </p:sp>
    </p:spTree>
    <p:extLst>
      <p:ext uri="{BB962C8B-B14F-4D97-AF65-F5344CB8AC3E}">
        <p14:creationId xmlns:p14="http://schemas.microsoft.com/office/powerpoint/2010/main" val="22728793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400" dirty="0">
                <a:solidFill>
                  <a:srgbClr val="004992"/>
                </a:solidFill>
                <a:latin typeface="Calibri Light"/>
                <a:cs typeface="Times New Roman" panose="02020603050405020304" pitchFamily="18" charset="0"/>
              </a:rPr>
              <a:t>Example: </a:t>
            </a:r>
            <a:r>
              <a:rPr lang="en-AU" altLang="de-DE" sz="2400" dirty="0">
                <a:solidFill>
                  <a:schemeClr val="tx1"/>
                </a:solidFill>
                <a:latin typeface="Calibri Light"/>
                <a:cs typeface="Times New Roman" panose="02020603050405020304" pitchFamily="18" charset="0"/>
              </a:rPr>
              <a:t>W</a:t>
            </a:r>
            <a:r>
              <a:rPr lang="en-AU" altLang="de-DE" sz="2400" dirty="0">
                <a:solidFill>
                  <a:srgbClr val="333333"/>
                </a:solidFill>
                <a:latin typeface="Calibri Light"/>
                <a:cs typeface="Times New Roman" panose="02020603050405020304" pitchFamily="18" charset="0"/>
              </a:rPr>
              <a:t>alter was obsessed with the idea that he is Jodie Foster’s boyfriend. He wrote her love letters and made plans for the future.</a:t>
            </a:r>
          </a:p>
          <a:p>
            <a:pPr lvl="0" defTabSz="914400" fontAlgn="base"/>
            <a:r>
              <a:rPr lang="en-AU" altLang="de-DE" sz="2400" dirty="0">
                <a:solidFill>
                  <a:srgbClr val="004992"/>
                </a:solidFill>
                <a:latin typeface="Calibri Light"/>
                <a:cs typeface="Times New Roman" panose="02020603050405020304" pitchFamily="18" charset="0"/>
              </a:rPr>
              <a:t>Background: </a:t>
            </a:r>
            <a:r>
              <a:rPr lang="en-AU" altLang="de-DE" sz="2400" dirty="0">
                <a:solidFill>
                  <a:schemeClr val="tx1"/>
                </a:solidFill>
                <a:latin typeface="Calibri Light"/>
                <a:cs typeface="Times New Roman" panose="02020603050405020304" pitchFamily="18" charset="0"/>
              </a:rPr>
              <a:t>H</a:t>
            </a:r>
            <a:r>
              <a:rPr lang="en-AU" altLang="de-DE" sz="2400" dirty="0">
                <a:solidFill>
                  <a:srgbClr val="333333"/>
                </a:solidFill>
                <a:latin typeface="Calibri Light"/>
                <a:cs typeface="Times New Roman" panose="02020603050405020304" pitchFamily="18" charset="0"/>
              </a:rPr>
              <a:t>e saw Jodie Foster at a movie premiere. She waved at the crowd and glanced at him </a:t>
            </a:r>
            <a:r>
              <a:rPr lang="en-AU" altLang="de-DE" sz="2400" i="1" dirty="0">
                <a:solidFill>
                  <a:srgbClr val="333333"/>
                </a:solidFill>
                <a:latin typeface="Calibri Light"/>
                <a:cs typeface="Times New Roman" panose="02020603050405020304" pitchFamily="18" charset="0"/>
              </a:rPr>
              <a:t>as well as others</a:t>
            </a:r>
            <a:r>
              <a:rPr lang="en-AU" altLang="de-DE" sz="2400" dirty="0">
                <a:solidFill>
                  <a:srgbClr val="333333"/>
                </a:solidFill>
                <a:latin typeface="Calibri Light"/>
                <a:cs typeface="Times New Roman" panose="02020603050405020304" pitchFamily="18" charset="0"/>
              </a:rPr>
              <a:t> very cheerfully.</a:t>
            </a: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tend to misinterpret or over-interpret facial expressions or actions.</a:t>
            </a:r>
          </a:p>
          <a:p>
            <a:pPr lvl="0" defTabSz="914400" fontAlgn="base"/>
            <a:r>
              <a:rPr lang="en-AU" altLang="de-DE" sz="2400" dirty="0">
                <a:solidFill>
                  <a:srgbClr val="004992"/>
                </a:solidFill>
                <a:latin typeface="Calibri Light"/>
                <a:cs typeface="Times New Roman" panose="02020603050405020304" pitchFamily="18" charset="0"/>
              </a:rPr>
              <a:t>Example: </a:t>
            </a:r>
            <a:r>
              <a:rPr lang="en-AU" altLang="de-DE" sz="2400" dirty="0">
                <a:solidFill>
                  <a:schemeClr val="tx1"/>
                </a:solidFill>
                <a:latin typeface="Calibri Light"/>
                <a:cs typeface="Times New Roman" panose="02020603050405020304" pitchFamily="18" charset="0"/>
              </a:rPr>
              <a:t>W</a:t>
            </a:r>
            <a:r>
              <a:rPr lang="en-AU" altLang="de-DE" sz="2400" dirty="0">
                <a:solidFill>
                  <a:srgbClr val="333333"/>
                </a:solidFill>
                <a:latin typeface="Calibri Light"/>
                <a:cs typeface="Times New Roman" panose="02020603050405020304" pitchFamily="18" charset="0"/>
              </a:rPr>
              <a:t>alter was obsessed with the idea that he is Jodie Foster’s boyfriend. He wrote her love letters and made plans for the future.</a:t>
            </a:r>
          </a:p>
          <a:p>
            <a:pPr lvl="0" defTabSz="914400" fontAlgn="base"/>
            <a:r>
              <a:rPr lang="en-AU" altLang="de-DE" sz="2400" dirty="0">
                <a:solidFill>
                  <a:srgbClr val="004992"/>
                </a:solidFill>
                <a:latin typeface="Calibri Light"/>
                <a:cs typeface="Times New Roman" panose="02020603050405020304" pitchFamily="18" charset="0"/>
              </a:rPr>
              <a:t>Background: </a:t>
            </a:r>
            <a:r>
              <a:rPr lang="en-AU" altLang="de-DE" sz="2400" dirty="0">
                <a:solidFill>
                  <a:schemeClr val="tx1"/>
                </a:solidFill>
                <a:latin typeface="Calibri Light"/>
                <a:cs typeface="Times New Roman" panose="02020603050405020304" pitchFamily="18" charset="0"/>
              </a:rPr>
              <a:t>H</a:t>
            </a:r>
            <a:r>
              <a:rPr lang="en-AU" altLang="de-DE" sz="2400" dirty="0">
                <a:solidFill>
                  <a:srgbClr val="333333"/>
                </a:solidFill>
                <a:latin typeface="Calibri Light"/>
                <a:cs typeface="Times New Roman" panose="02020603050405020304" pitchFamily="18" charset="0"/>
              </a:rPr>
              <a:t>e saw Jodie Foster at a movie premiere. She waved at the crowd and glanced at him </a:t>
            </a:r>
            <a:r>
              <a:rPr lang="en-AU" altLang="de-DE" sz="2400" i="1" dirty="0">
                <a:solidFill>
                  <a:srgbClr val="333333"/>
                </a:solidFill>
                <a:latin typeface="Calibri Light"/>
                <a:cs typeface="Times New Roman" panose="02020603050405020304" pitchFamily="18" charset="0"/>
              </a:rPr>
              <a:t>as well as others</a:t>
            </a:r>
            <a:r>
              <a:rPr lang="en-AU" altLang="de-DE" sz="2400" dirty="0">
                <a:solidFill>
                  <a:srgbClr val="333333"/>
                </a:solidFill>
                <a:latin typeface="Calibri Light"/>
                <a:cs typeface="Times New Roman" panose="02020603050405020304" pitchFamily="18" charset="0"/>
              </a:rPr>
              <a:t> very cheerfully.</a:t>
            </a:r>
          </a:p>
          <a:p>
            <a:pPr lvl="0" defTabSz="914400" fontAlgn="base"/>
            <a:r>
              <a:rPr lang="de-DE" altLang="de-DE" sz="2400" dirty="0">
                <a:solidFill>
                  <a:srgbClr val="333333"/>
                </a:solidFill>
                <a:latin typeface="Calibri Light"/>
                <a:cs typeface="Times New Roman" panose="02020603050405020304" pitchFamily="18" charset="0"/>
              </a:rPr>
              <a:t>A lot of things are in the eye of the beholder. Our emotions impact on our perceptions, especially when we feel threatened. When we are anxious, our environment seems hostile. When we are extremely happy, an exaggerated feeling of invincibility and being loved may arise.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118</a:t>
            </a:fld>
            <a:endParaRPr lang="de-DE" altLang="de-DE"/>
          </a:p>
        </p:txBody>
      </p:sp>
    </p:spTree>
    <p:extLst>
      <p:ext uri="{BB962C8B-B14F-4D97-AF65-F5344CB8AC3E}">
        <p14:creationId xmlns:p14="http://schemas.microsoft.com/office/powerpoint/2010/main" val="39129311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AAEAF43C-73D7-4855-BBC3-E38883B4EF0D}" type="slidenum">
              <a:rPr lang="de-DE" altLang="de-DE" smtClean="0"/>
              <a:pPr>
                <a:defRPr/>
              </a:pPr>
              <a:t>119</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253481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748923232"/>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4292480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4 – To Empathise ... I</a:t>
            </a:r>
            <a:endParaRPr lang="de-DE"/>
          </a:p>
        </p:txBody>
      </p:sp>
      <p:sp>
        <p:nvSpPr>
          <p:cNvPr id="4" name="Slide Number Placeholder 3"/>
          <p:cNvSpPr>
            <a:spLocks noGrp="1"/>
          </p:cNvSpPr>
          <p:nvPr>
            <p:ph type="sldNum" sz="quarter" idx="12"/>
          </p:nvPr>
        </p:nvSpPr>
        <p:spPr/>
        <p:txBody>
          <a:bodyPr/>
          <a:lstStyle/>
          <a:p>
            <a:pPr>
              <a:defRPr/>
            </a:pPr>
            <a:fld id="{3833B70C-0473-481E-8AA0-01306C4514BF}" type="slidenum">
              <a:rPr lang="de-DE" altLang="de-DE" smtClean="0"/>
              <a:pPr>
                <a:defRPr/>
              </a:pPr>
              <a:t>122</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12523638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6761</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Wingdings</vt:lpstr>
      <vt:lpstr>UKE_PPT-Vorlage_16zu9</vt:lpstr>
      <vt:lpstr>MCT 4 A – To Empathise ... I</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How can I empathise with another person ...?</vt:lpstr>
      <vt:lpstr>Why are we doing this?</vt:lpstr>
      <vt:lpstr>Why are we doing this?</vt:lpstr>
      <vt:lpstr>How problems with recognising emotions promote misinterpretation during psychosis – examples</vt:lpstr>
      <vt:lpstr>Task 1</vt:lpstr>
      <vt:lpstr>Please name some human emotions/feelings</vt:lpstr>
      <vt:lpstr>Please name some human emotions/feelings</vt:lpstr>
      <vt:lpstr>Emotions/feelings Sometimes it is easy to understand how someone else feels ... especially if you know the context ...</vt:lpstr>
      <vt:lpstr>Emotions/feelings Sometimes it is easy to understand how someone else feels ... especially if you know the context ...</vt:lpstr>
      <vt:lpstr>PowerPoint-Präsentation</vt:lpstr>
      <vt:lpstr>PowerPoint-Präsentation</vt:lpstr>
      <vt:lpstr>Can we make inferences about a person’s character or profession based on their appearance alone?</vt:lpstr>
      <vt:lpstr>Did you know?</vt:lpstr>
      <vt:lpstr>When in Rome, do as the Romans do! Common misinterpretations of gestures</vt:lpstr>
      <vt:lpstr>When in Rome, do as the Romans do! Common misinterpretations of gestures</vt:lpstr>
      <vt:lpstr>When in Rome, do as the Romans do! Common misinterpretations of gestures</vt:lpstr>
      <vt:lpstr>When in Rome, do as the Romans do! Common misinterpretations of gestures</vt:lpstr>
      <vt:lpstr>Task 2</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optional: Video Clip</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What does this person feel or do? How confident are you?</vt:lpstr>
      <vt:lpstr>PowerPoint-Präsentation</vt:lpstr>
      <vt:lpstr>First conclusion!</vt:lpstr>
      <vt:lpstr>First conclusion!</vt:lpstr>
      <vt:lpstr>First conclusion!</vt:lpstr>
      <vt:lpstr>Task 3</vt:lpstr>
      <vt:lpstr>What is the man planning to do?</vt:lpstr>
      <vt:lpstr>What is the man planning to do?</vt:lpstr>
      <vt:lpstr>What is the man planning to do?</vt:lpstr>
      <vt:lpstr>The correct answer is 4c!</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4c!</vt:lpstr>
      <vt:lpstr>What is the woman planning to do?</vt:lpstr>
      <vt:lpstr>What is the woman planning to do?</vt:lpstr>
      <vt:lpstr>What is the woman planning to do?</vt:lpstr>
      <vt:lpstr>The correct answer is 4a!</vt:lpstr>
      <vt:lpstr>What is the intention of the woman?</vt:lpstr>
      <vt:lpstr>What is the intention of the woman?</vt:lpstr>
      <vt:lpstr>What is the intention of the woman?</vt:lpstr>
      <vt:lpstr>The correct answer is 4b!</vt:lpstr>
      <vt:lpstr>What is the woman planning to do?</vt:lpstr>
      <vt:lpstr>What is the woman planning to do?</vt:lpstr>
      <vt:lpstr>What is the woman planning to do?</vt:lpstr>
      <vt:lpstr>The correct answer is 4b!</vt:lpstr>
      <vt:lpstr>What is the intention of the boy?</vt:lpstr>
      <vt:lpstr>What is the intention of the boy?</vt:lpstr>
      <vt:lpstr>What is the intention of the boy?</vt:lpstr>
      <vt:lpstr>The correct answer is 4a!</vt:lpstr>
      <vt:lpstr>What is the man planning to do?</vt:lpstr>
      <vt:lpstr>What is the man planning to do?</vt:lpstr>
      <vt:lpstr>What is the man planning to do?</vt:lpstr>
      <vt:lpstr>The correct answer is 4b!</vt:lpstr>
      <vt:lpstr>What is the intention of the woman?</vt:lpstr>
      <vt:lpstr>What is the intention of the woman?</vt:lpstr>
      <vt:lpstr>What is the intention of the woman?</vt:lpstr>
      <vt:lpstr>The correct answer is 4a!</vt:lpstr>
      <vt:lpstr>What is the intention of the man?</vt:lpstr>
      <vt:lpstr>What is the intention of the man?</vt:lpstr>
      <vt:lpstr>What is the intention of the man?</vt:lpstr>
      <vt:lpstr>The correct answer is 4b!</vt:lpstr>
      <vt:lpstr>Summary</vt:lpstr>
      <vt:lpstr>Summary</vt:lpstr>
      <vt:lpstr>Summary</vt:lpstr>
      <vt:lpstr>Task 4</vt:lpstr>
      <vt:lpstr>What are the boys planning?</vt:lpstr>
      <vt:lpstr>What are the boys planning?</vt:lpstr>
      <vt:lpstr>What are the boys planning?</vt:lpstr>
      <vt:lpstr>What are the boys planning?</vt:lpstr>
      <vt:lpstr>What are the boys planning?</vt:lpstr>
      <vt:lpstr>What are the men doing?</vt:lpstr>
      <vt:lpstr>What are the men doing?</vt:lpstr>
      <vt:lpstr>What are the men doing?</vt:lpstr>
      <vt:lpstr>What are the men doing?</vt:lpstr>
      <vt:lpstr>What are the men doing?</vt:lpstr>
      <vt:lpstr>What is the boy doing?</vt:lpstr>
      <vt:lpstr>What is the boy doing?</vt:lpstr>
      <vt:lpstr>What is the boy doing?</vt:lpstr>
      <vt:lpstr>What is the boy doing?</vt:lpstr>
      <vt:lpstr>What is the boy doing?</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393</cp:revision>
  <dcterms:created xsi:type="dcterms:W3CDTF">2004-07-26T08:39:44Z</dcterms:created>
  <dcterms:modified xsi:type="dcterms:W3CDTF">2025-01-09T15:36:09Z</dcterms:modified>
</cp:coreProperties>
</file>