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97" r:id="rId1"/>
  </p:sldMasterIdLst>
  <p:notesMasterIdLst>
    <p:notesMasterId r:id="rId50"/>
  </p:notesMasterIdLst>
  <p:handoutMasterIdLst>
    <p:handoutMasterId r:id="rId51"/>
  </p:handoutMasterIdLst>
  <p:sldIdLst>
    <p:sldId id="486" r:id="rId2"/>
    <p:sldId id="416" r:id="rId3"/>
    <p:sldId id="425" r:id="rId4"/>
    <p:sldId id="418" r:id="rId5"/>
    <p:sldId id="419" r:id="rId6"/>
    <p:sldId id="413" r:id="rId7"/>
    <p:sldId id="459" r:id="rId8"/>
    <p:sldId id="467" r:id="rId9"/>
    <p:sldId id="466" r:id="rId10"/>
    <p:sldId id="372" r:id="rId11"/>
    <p:sldId id="469" r:id="rId12"/>
    <p:sldId id="468" r:id="rId13"/>
    <p:sldId id="399" r:id="rId14"/>
    <p:sldId id="401" r:id="rId15"/>
    <p:sldId id="471" r:id="rId16"/>
    <p:sldId id="470" r:id="rId17"/>
    <p:sldId id="376" r:id="rId18"/>
    <p:sldId id="460" r:id="rId19"/>
    <p:sldId id="472" r:id="rId20"/>
    <p:sldId id="411" r:id="rId21"/>
    <p:sldId id="406" r:id="rId22"/>
    <p:sldId id="474" r:id="rId23"/>
    <p:sldId id="473" r:id="rId24"/>
    <p:sldId id="461" r:id="rId25"/>
    <p:sldId id="475" r:id="rId26"/>
    <p:sldId id="307" r:id="rId27"/>
    <p:sldId id="309" r:id="rId28"/>
    <p:sldId id="412" r:id="rId29"/>
    <p:sldId id="477" r:id="rId30"/>
    <p:sldId id="476" r:id="rId31"/>
    <p:sldId id="259" r:id="rId32"/>
    <p:sldId id="480" r:id="rId33"/>
    <p:sldId id="479" r:id="rId34"/>
    <p:sldId id="478" r:id="rId35"/>
    <p:sldId id="405" r:id="rId36"/>
    <p:sldId id="481" r:id="rId37"/>
    <p:sldId id="306" r:id="rId38"/>
    <p:sldId id="482" r:id="rId39"/>
    <p:sldId id="483" r:id="rId40"/>
    <p:sldId id="408" r:id="rId41"/>
    <p:sldId id="304" r:id="rId42"/>
    <p:sldId id="300" r:id="rId43"/>
    <p:sldId id="462" r:id="rId44"/>
    <p:sldId id="485" r:id="rId45"/>
    <p:sldId id="484" r:id="rId46"/>
    <p:sldId id="392" r:id="rId47"/>
    <p:sldId id="465" r:id="rId48"/>
    <p:sldId id="409" r:id="rId49"/>
  </p:sldIdLst>
  <p:sldSz cx="12195175" cy="6858000"/>
  <p:notesSz cx="7099300" cy="10234613"/>
  <p:embeddedFontLst>
    <p:embeddedFont>
      <p:font typeface="Calibri" panose="020F0502020204030204" pitchFamily="34" charset="0"/>
      <p:regular r:id="rId52"/>
      <p:bold r:id="rId53"/>
      <p:italic r:id="rId54"/>
      <p:boldItalic r:id="rId55"/>
    </p:embeddedFont>
    <p:embeddedFont>
      <p:font typeface="Calibri Light" panose="020F0302020204030204" pitchFamily="34" charset="0"/>
      <p:regular r:id="rId56"/>
      <p:italic r:id="rId57"/>
    </p:embeddedFont>
  </p:embeddedFontLst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lang="en-US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lang="en-US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lang="en-US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lang="en-US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lang="en-US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35">
          <p15:clr>
            <a:srgbClr val="A4A3A4"/>
          </p15:clr>
        </p15:guide>
        <p15:guide id="2" pos="2562">
          <p15:clr>
            <a:srgbClr val="A4A3A4"/>
          </p15:clr>
        </p15:guide>
        <p15:guide id="3" pos="341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CC"/>
    <a:srgbClr val="66FF33"/>
    <a:srgbClr val="FFFF00"/>
    <a:srgbClr val="FF0000"/>
    <a:srgbClr val="ADC0CB"/>
    <a:srgbClr val="FFCC99"/>
    <a:srgbClr val="006699"/>
    <a:srgbClr val="009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995" autoAdjust="0"/>
    <p:restoredTop sz="94681" autoAdjust="0"/>
  </p:normalViewPr>
  <p:slideViewPr>
    <p:cSldViewPr>
      <p:cViewPr varScale="1">
        <p:scale>
          <a:sx n="98" d="100"/>
          <a:sy n="98" d="100"/>
        </p:scale>
        <p:origin x="240" y="56"/>
      </p:cViewPr>
      <p:guideLst>
        <p:guide orient="horz" pos="935"/>
        <p:guide pos="2562"/>
        <p:guide pos="341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55" Type="http://schemas.openxmlformats.org/officeDocument/2006/relationships/font" Target="fonts/font4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2.fntdata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5.fntdata"/><Relationship Id="rId8" Type="http://schemas.openxmlformats.org/officeDocument/2006/relationships/slide" Target="slides/slide7.xml"/><Relationship Id="rId51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6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1.fntdata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l" defTabSz="990600" eaLnBrk="1" hangingPunct="1">
              <a:defRPr sz="1300" b="1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23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300" b="1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23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l" defTabSz="990600" eaLnBrk="1" hangingPunct="1">
              <a:defRPr sz="1300" b="1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23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300" b="1"/>
            </a:lvl1pPr>
          </a:lstStyle>
          <a:p>
            <a:pPr>
              <a:defRPr/>
            </a:pPr>
            <a:fld id="{7B5C880E-5EC7-4420-8223-BEA01484070F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42603340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l" defTabSz="990600" eaLnBrk="1" hangingPunct="1">
              <a:defRPr sz="1300" b="1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300" b="1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38113" y="768350"/>
            <a:ext cx="6823075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150" y="4860925"/>
            <a:ext cx="5207000" cy="4605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Klicken Sie, um die Formate des Vorlagentextes zu bearbeiten</a:t>
            </a:r>
          </a:p>
          <a:p>
            <a:pPr lvl="1"/>
            <a:r>
              <a:rPr lang="en-US" noProof="0"/>
              <a:t>Zweite Ebene</a:t>
            </a:r>
          </a:p>
          <a:p>
            <a:pPr lvl="2"/>
            <a:r>
              <a:rPr lang="en-US" noProof="0"/>
              <a:t>Dritte Ebene</a:t>
            </a:r>
          </a:p>
          <a:p>
            <a:pPr lvl="3"/>
            <a:r>
              <a:rPr lang="en-US" noProof="0"/>
              <a:t>Vierte Ebene</a:t>
            </a:r>
          </a:p>
          <a:p>
            <a:pPr lvl="4"/>
            <a:r>
              <a:rPr lang="en-US" noProof="0"/>
              <a:t>Fünfte Ebene</a:t>
            </a:r>
          </a:p>
        </p:txBody>
      </p:sp>
      <p:sp>
        <p:nvSpPr>
          <p:cNvPr id="634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l" defTabSz="990600" eaLnBrk="1" hangingPunct="1">
              <a:defRPr sz="1300" b="1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34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300" b="1"/>
            </a:lvl1pPr>
          </a:lstStyle>
          <a:p>
            <a:pPr>
              <a:defRPr/>
            </a:pPr>
            <a:fld id="{A5CCA3A6-A47B-4ED0-803B-EE9987488C76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427125513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54013" y="604838"/>
            <a:ext cx="5729287" cy="3222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00EF49-7894-4F53-A8DD-F7DB3BFC5032}" type="slidenum">
              <a:rPr lang="de-DE" smtClean="0">
                <a:solidFill>
                  <a:prstClr val="black"/>
                </a:solidFill>
              </a:rPr>
              <a:pPr/>
              <a:t>1</a:t>
            </a:fld>
            <a:endParaRPr lang="de-DE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38567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A66F68D-7901-4883-B5ED-542DB083BF20}" type="slidenum">
              <a:rPr lang="en-US" altLang="de-DE" smtClean="0"/>
              <a:pPr/>
              <a:t>2</a:t>
            </a:fld>
            <a:endParaRPr lang="en-US" altLang="de-DE"/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27805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385995F-2205-4972-869E-0A3219BEC18F}" type="slidenum">
              <a:rPr lang="en-US" altLang="de-DE" smtClean="0"/>
              <a:pPr/>
              <a:t>3</a:t>
            </a:fld>
            <a:endParaRPr lang="en-US" altLang="de-DE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09771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3D2600B-8189-432E-AE3B-7DE6799B72EB}" type="slidenum">
              <a:rPr lang="en-US" altLang="de-DE" smtClean="0"/>
              <a:pPr/>
              <a:t>4</a:t>
            </a:fld>
            <a:endParaRPr lang="en-US" altLang="de-DE"/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65959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D2698C7-0207-4339-8B4E-CD1852959610}" type="slidenum">
              <a:rPr lang="en-US" altLang="de-DE" smtClean="0"/>
              <a:pPr/>
              <a:t>5</a:t>
            </a:fld>
            <a:endParaRPr lang="en-US" altLang="de-DE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31729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C840EF5-E96C-4FF1-BD2F-4530FB61A73D}" type="slidenum">
              <a:rPr lang="en-US" altLang="de-DE" smtClean="0"/>
              <a:pPr/>
              <a:t>6</a:t>
            </a:fld>
            <a:endParaRPr lang="en-US" altLang="de-DE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2801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ACC2D6A-7E06-4165-97A3-05B4ADBEA9E4}" type="slidenum">
              <a:rPr lang="en-US" altLang="de-DE" smtClean="0"/>
              <a:pPr/>
              <a:t>7</a:t>
            </a:fld>
            <a:endParaRPr lang="en-US" altLang="de-DE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83369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ACC2D6A-7E06-4165-97A3-05B4ADBEA9E4}" type="slidenum">
              <a:rPr lang="en-US" altLang="de-DE" smtClean="0"/>
              <a:pPr/>
              <a:t>8</a:t>
            </a:fld>
            <a:endParaRPr lang="en-US" altLang="de-DE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83369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ACC2D6A-7E06-4165-97A3-05B4ADBEA9E4}" type="slidenum">
              <a:rPr lang="en-US" altLang="de-DE" smtClean="0"/>
              <a:pPr/>
              <a:t>9</a:t>
            </a:fld>
            <a:endParaRPr lang="en-US" altLang="de-DE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83369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9DB84AE-D993-43E6-BA33-D99733ADAD9E}" type="slidenum">
              <a:rPr lang="en-US" altLang="de-DE" smtClean="0"/>
              <a:pPr/>
              <a:t>10</a:t>
            </a:fld>
            <a:endParaRPr lang="en-US" altLang="de-DE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33644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9DB84AE-D993-43E6-BA33-D99733ADAD9E}" type="slidenum">
              <a:rPr lang="en-US" altLang="de-DE" smtClean="0"/>
              <a:pPr/>
              <a:t>11</a:t>
            </a:fld>
            <a:endParaRPr lang="en-US" altLang="de-DE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336446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9DB84AE-D993-43E6-BA33-D99733ADAD9E}" type="slidenum">
              <a:rPr lang="en-US" altLang="de-DE" smtClean="0"/>
              <a:pPr/>
              <a:t>12</a:t>
            </a:fld>
            <a:endParaRPr lang="en-US" altLang="de-DE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33644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1327F01-F898-4CA0-87AE-442388A9666F}" type="slidenum">
              <a:rPr lang="en-US" altLang="de-DE" smtClean="0"/>
              <a:pPr/>
              <a:t>13</a:t>
            </a:fld>
            <a:endParaRPr lang="en-US" altLang="de-DE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452126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40A91EF-E6FB-4D50-8FAB-15974CEF188D}" type="slidenum">
              <a:rPr lang="en-US" altLang="de-DE" smtClean="0"/>
              <a:pPr/>
              <a:t>14</a:t>
            </a:fld>
            <a:endParaRPr lang="en-US" altLang="de-DE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326882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40A91EF-E6FB-4D50-8FAB-15974CEF188D}" type="slidenum">
              <a:rPr lang="en-US" altLang="de-DE" smtClean="0"/>
              <a:pPr/>
              <a:t>15</a:t>
            </a:fld>
            <a:endParaRPr lang="en-US" altLang="de-DE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326882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40A91EF-E6FB-4D50-8FAB-15974CEF188D}" type="slidenum">
              <a:rPr lang="en-US" altLang="de-DE" smtClean="0"/>
              <a:pPr/>
              <a:t>16</a:t>
            </a:fld>
            <a:endParaRPr lang="en-US" altLang="de-DE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326882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6077BC7-5AD8-4123-9CDC-047C424C6BD9}" type="slidenum">
              <a:rPr lang="en-US" altLang="de-DE" smtClean="0"/>
              <a:pPr/>
              <a:t>17</a:t>
            </a:fld>
            <a:endParaRPr lang="en-US" altLang="de-DE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80067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920F08C-B0F1-4BD5-BFA4-2BD4CF128AF2}" type="slidenum">
              <a:rPr lang="en-US" altLang="de-DE" smtClean="0"/>
              <a:pPr/>
              <a:t>18</a:t>
            </a:fld>
            <a:endParaRPr lang="en-US" altLang="de-DE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343619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920F08C-B0F1-4BD5-BFA4-2BD4CF128AF2}" type="slidenum">
              <a:rPr lang="en-US" altLang="de-DE" smtClean="0"/>
              <a:pPr/>
              <a:t>19</a:t>
            </a:fld>
            <a:endParaRPr lang="en-US" altLang="de-DE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343619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F4B85A7-1D4D-48D5-ABB7-8DDE7E739122}" type="slidenum">
              <a:rPr lang="en-US" altLang="de-DE" smtClean="0"/>
              <a:pPr/>
              <a:t>20</a:t>
            </a:fld>
            <a:endParaRPr lang="en-US" altLang="de-DE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418087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FD9A446-20FA-4679-ACCC-1E4892D0EC42}" type="slidenum">
              <a:rPr lang="en-US" altLang="de-DE" smtClean="0"/>
              <a:pPr/>
              <a:t>21</a:t>
            </a:fld>
            <a:endParaRPr lang="en-US" altLang="de-DE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822455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FD9A446-20FA-4679-ACCC-1E4892D0EC42}" type="slidenum">
              <a:rPr lang="en-US" altLang="de-DE" smtClean="0"/>
              <a:pPr/>
              <a:t>22</a:t>
            </a:fld>
            <a:endParaRPr lang="en-US" altLang="de-DE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822455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FD9A446-20FA-4679-ACCC-1E4892D0EC42}" type="slidenum">
              <a:rPr lang="en-US" altLang="de-DE" smtClean="0"/>
              <a:pPr/>
              <a:t>23</a:t>
            </a:fld>
            <a:endParaRPr lang="en-US" altLang="de-DE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822455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B0339F7-ABE3-4A38-8BC1-93CB7BC7927E}" type="slidenum">
              <a:rPr lang="en-US" altLang="de-DE" smtClean="0"/>
              <a:pPr/>
              <a:t>24</a:t>
            </a:fld>
            <a:endParaRPr lang="en-US" altLang="de-DE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657674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B0339F7-ABE3-4A38-8BC1-93CB7BC7927E}" type="slidenum">
              <a:rPr lang="en-US" altLang="de-DE" smtClean="0"/>
              <a:pPr/>
              <a:t>25</a:t>
            </a:fld>
            <a:endParaRPr lang="en-US" altLang="de-DE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657674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2E116D3-33E8-4803-892A-FF4BA0FFDA53}" type="slidenum">
              <a:rPr lang="en-US" altLang="de-DE" smtClean="0"/>
              <a:pPr/>
              <a:t>26</a:t>
            </a:fld>
            <a:endParaRPr lang="en-US" altLang="de-DE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008657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040E75A-DB16-4488-A9D1-9DCF4052E41B}" type="slidenum">
              <a:rPr lang="en-US" altLang="de-DE" smtClean="0"/>
              <a:pPr/>
              <a:t>27</a:t>
            </a:fld>
            <a:endParaRPr lang="en-US" altLang="de-DE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839506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6994F7A-7FA5-4660-B288-12DE85B94BAB}" type="slidenum">
              <a:rPr lang="en-US" altLang="de-DE" smtClean="0"/>
              <a:pPr/>
              <a:t>28</a:t>
            </a:fld>
            <a:endParaRPr lang="en-US" altLang="de-DE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612048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6994F7A-7FA5-4660-B288-12DE85B94BAB}" type="slidenum">
              <a:rPr lang="en-US" altLang="de-DE" smtClean="0"/>
              <a:pPr/>
              <a:t>29</a:t>
            </a:fld>
            <a:endParaRPr lang="en-US" altLang="de-DE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612048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6994F7A-7FA5-4660-B288-12DE85B94BAB}" type="slidenum">
              <a:rPr lang="en-US" altLang="de-DE" smtClean="0"/>
              <a:pPr/>
              <a:t>30</a:t>
            </a:fld>
            <a:endParaRPr lang="en-US" altLang="de-DE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612048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16D196B-85D3-4381-9AF4-23E6DCB1D992}" type="slidenum">
              <a:rPr lang="en-US" altLang="de-DE" smtClean="0"/>
              <a:pPr/>
              <a:t>31</a:t>
            </a:fld>
            <a:endParaRPr lang="en-US" altLang="de-DE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132502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16D196B-85D3-4381-9AF4-23E6DCB1D992}" type="slidenum">
              <a:rPr lang="en-US" altLang="de-DE" smtClean="0"/>
              <a:pPr/>
              <a:t>32</a:t>
            </a:fld>
            <a:endParaRPr lang="en-US" altLang="de-DE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132502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16D196B-85D3-4381-9AF4-23E6DCB1D992}" type="slidenum">
              <a:rPr lang="en-US" altLang="de-DE" smtClean="0"/>
              <a:pPr/>
              <a:t>33</a:t>
            </a:fld>
            <a:endParaRPr lang="en-US" altLang="de-DE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132502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16D196B-85D3-4381-9AF4-23E6DCB1D992}" type="slidenum">
              <a:rPr lang="en-US" altLang="de-DE" smtClean="0"/>
              <a:pPr/>
              <a:t>34</a:t>
            </a:fld>
            <a:endParaRPr lang="en-US" altLang="de-DE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132502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765214F-4AAC-43B7-BAA4-131993521B89}" type="slidenum">
              <a:rPr lang="en-US" altLang="de-DE" smtClean="0"/>
              <a:pPr/>
              <a:t>35</a:t>
            </a:fld>
            <a:endParaRPr lang="en-US" altLang="de-DE"/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33172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765214F-4AAC-43B7-BAA4-131993521B89}" type="slidenum">
              <a:rPr lang="en-US" altLang="de-DE" smtClean="0"/>
              <a:pPr/>
              <a:t>36</a:t>
            </a:fld>
            <a:endParaRPr lang="en-US" altLang="de-DE"/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33172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346CF5E-9BB4-41E7-82BC-B0B83497BA84}" type="slidenum">
              <a:rPr lang="en-US" altLang="de-DE" smtClean="0"/>
              <a:pPr/>
              <a:t>37</a:t>
            </a:fld>
            <a:endParaRPr lang="en-US" altLang="de-DE"/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110224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346CF5E-9BB4-41E7-82BC-B0B83497BA84}" type="slidenum">
              <a:rPr lang="en-US" altLang="de-DE" smtClean="0"/>
              <a:pPr/>
              <a:t>38</a:t>
            </a:fld>
            <a:endParaRPr lang="en-US" altLang="de-DE"/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110224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00EF49-7894-4F53-A8DD-F7DB3BFC5032}" type="slidenum">
              <a:rPr lang="de-DE" smtClean="0">
                <a:solidFill>
                  <a:prstClr val="black"/>
                </a:solidFill>
              </a:rPr>
              <a:pPr/>
              <a:t>39</a:t>
            </a:fld>
            <a:endParaRPr lang="de-DE" dirty="0">
              <a:solidFill>
                <a:prstClr val="black"/>
              </a:solidFill>
            </a:endParaRPr>
          </a:p>
        </p:txBody>
      </p:sp>
      <p:sp>
        <p:nvSpPr>
          <p:cNvPr id="6" name="Folienbildplatzhalter 5"/>
          <p:cNvSpPr>
            <a:spLocks noGrp="1" noRot="1" noChangeAspect="1"/>
          </p:cNvSpPr>
          <p:nvPr>
            <p:ph type="sldImg"/>
          </p:nvPr>
        </p:nvSpPr>
        <p:spPr>
          <a:xfrm>
            <a:off x="354013" y="604838"/>
            <a:ext cx="5729287" cy="3222625"/>
          </a:xfrm>
        </p:spPr>
      </p:sp>
      <p:sp>
        <p:nvSpPr>
          <p:cNvPr id="7" name="Notizenplatzhalt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8770652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E30AC8C-2524-455E-A222-B9AA9B663A92}" type="slidenum">
              <a:rPr lang="en-US" altLang="de-DE" smtClean="0"/>
              <a:pPr/>
              <a:t>40</a:t>
            </a:fld>
            <a:endParaRPr lang="en-US" altLang="de-DE"/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642727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4119C9C-A758-44B1-9D8C-58CFBF868D95}" type="slidenum">
              <a:rPr lang="en-US" altLang="de-DE" smtClean="0"/>
              <a:pPr/>
              <a:t>41</a:t>
            </a:fld>
            <a:endParaRPr lang="en-US" altLang="de-DE"/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183236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150129B-3BCE-4645-9F51-E4F41C7DBA1D}" type="slidenum">
              <a:rPr lang="en-US" altLang="de-DE" smtClean="0"/>
              <a:pPr/>
              <a:t>42</a:t>
            </a:fld>
            <a:endParaRPr lang="en-US" altLang="de-DE"/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6204652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FE18985-4AE1-4DB7-A83A-7CA9258592CF}" type="slidenum">
              <a:rPr lang="en-US" altLang="de-DE" smtClean="0"/>
              <a:pPr/>
              <a:t>43</a:t>
            </a:fld>
            <a:endParaRPr lang="en-US" altLang="de-DE"/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809966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FE18985-4AE1-4DB7-A83A-7CA9258592CF}" type="slidenum">
              <a:rPr lang="en-US" altLang="de-DE" smtClean="0"/>
              <a:pPr/>
              <a:t>44</a:t>
            </a:fld>
            <a:endParaRPr lang="en-US" altLang="de-DE"/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809966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FE18985-4AE1-4DB7-A83A-7CA9258592CF}" type="slidenum">
              <a:rPr lang="en-US" altLang="de-DE" smtClean="0"/>
              <a:pPr/>
              <a:t>45</a:t>
            </a:fld>
            <a:endParaRPr lang="en-US" altLang="de-DE"/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809966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552014F-1763-48CF-A786-3E45D2F9D692}" type="slidenum">
              <a:rPr lang="en-US" altLang="de-DE" smtClean="0"/>
              <a:pPr/>
              <a:t>46</a:t>
            </a:fld>
            <a:endParaRPr lang="en-US" altLang="de-DE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604243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54013" y="604838"/>
            <a:ext cx="5729287" cy="3222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FB98E7-B474-44BE-8F3B-978A8B41E307}" type="slidenum">
              <a:rPr lang="en-US" altLang="de-DE" smtClean="0">
                <a:solidFill>
                  <a:prstClr val="black"/>
                </a:solidFill>
              </a:rPr>
              <a:pPr>
                <a:defRPr/>
              </a:pPr>
              <a:t>47</a:t>
            </a:fld>
            <a:endParaRPr lang="en-US" altLang="de-D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720490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A075444-36B3-40FF-9A5A-0FFD14845C25}" type="slidenum">
              <a:rPr lang="en-US" altLang="de-DE" smtClean="0"/>
              <a:pPr/>
              <a:t>48</a:t>
            </a:fld>
            <a:endParaRPr lang="en-US" altLang="de-DE"/>
          </a:p>
        </p:txBody>
      </p:sp>
      <p:sp>
        <p:nvSpPr>
          <p:cNvPr id="102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024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45845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emf"/><Relationship Id="rId4" Type="http://schemas.openxmlformats.org/officeDocument/2006/relationships/image" Target="../media/image1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/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gray">
          <a:xfrm>
            <a:off x="-1" y="1"/>
            <a:ext cx="9144001" cy="3357563"/>
          </a:xfrm>
          <a:prstGeom prst="rect">
            <a:avLst/>
          </a:prstGeom>
        </p:spPr>
      </p:pic>
      <p:pic>
        <p:nvPicPr>
          <p:cNvPr id="16" name="Grafik 15"/>
          <p:cNvPicPr>
            <a:picLocks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96"/>
          <a:stretch/>
        </p:blipFill>
        <p:spPr bwMode="gray">
          <a:xfrm>
            <a:off x="4297363" y="1"/>
            <a:ext cx="7897814" cy="3357563"/>
          </a:xfrm>
          <a:prstGeom prst="rect">
            <a:avLst/>
          </a:prstGeom>
        </p:spPr>
      </p:pic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57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90146" y="404665"/>
            <a:ext cx="6407666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1" name="Rechteck 10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27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29504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4"/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3" y="1"/>
            <a:ext cx="12195179" cy="3357563"/>
          </a:xfrm>
          <a:noFill/>
        </p:spPr>
        <p:txBody>
          <a:bodyPr lIns="6372000" t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57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3" name="Rechteck 12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27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11279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I"/>
          <p:cNvSpPr>
            <a:spLocks noGrp="1"/>
          </p:cNvSpPr>
          <p:nvPr>
            <p:ph type="title"/>
          </p:nvPr>
        </p:nvSpPr>
        <p:spPr>
          <a:xfrm>
            <a:off x="0" y="3536792"/>
            <a:ext cx="12198096" cy="1728216"/>
          </a:xfrm>
          <a:solidFill>
            <a:srgbClr val="0070C0">
              <a:alpha val="10196"/>
            </a:srgbClr>
          </a:solidFill>
        </p:spPr>
        <p:txBody>
          <a:bodyPr lIns="411480" tIns="502920" rIns="411480"/>
          <a:lstStyle>
            <a:lvl1pPr>
              <a:lnSpc>
                <a:spcPct val="90000"/>
              </a:lnSpc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6" name="Subtitle 2"/>
          <p:cNvSpPr txBox="1">
            <a:spLocks/>
          </p:cNvSpPr>
          <p:nvPr/>
        </p:nvSpPr>
        <p:spPr bwMode="gray">
          <a:xfrm>
            <a:off x="408955" y="3721608"/>
            <a:ext cx="11376000" cy="288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marR="0" indent="0" algn="l" defTabSz="9142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az-Cyrl-AZ" altLang="ko-KR" dirty="0">
                <a:solidFill>
                  <a:srgbClr val="004992"/>
                </a:solidFill>
              </a:rPr>
              <a:t>Метакогнитивен тренинг (</a:t>
            </a:r>
            <a:r>
              <a:rPr lang="en-US" altLang="ko-KR" dirty="0">
                <a:solidFill>
                  <a:srgbClr val="004992"/>
                </a:solidFill>
              </a:rPr>
              <a:t>MKT)</a:t>
            </a:r>
            <a:endParaRPr lang="de-DE" dirty="0">
              <a:solidFill>
                <a:srgbClr val="004992"/>
              </a:solidFill>
            </a:endParaRPr>
          </a:p>
        </p:txBody>
      </p:sp>
      <p:sp>
        <p:nvSpPr>
          <p:cNvPr id="12" name="Rectangle 11"/>
          <p:cNvSpPr/>
          <p:nvPr/>
        </p:nvSpPr>
        <p:spPr bwMode="gray">
          <a:xfrm>
            <a:off x="0" y="3427849"/>
            <a:ext cx="12198096" cy="73152"/>
          </a:xfrm>
          <a:prstGeom prst="rect">
            <a:avLst/>
          </a:prstGeom>
          <a:solidFill>
            <a:srgbClr val="8BB3CE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22" name="Bild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1049" y="620689"/>
            <a:ext cx="3546674" cy="3528392"/>
          </a:xfrm>
          <a:prstGeom prst="rect">
            <a:avLst/>
          </a:prstGeom>
        </p:spPr>
      </p:pic>
      <p:sp>
        <p:nvSpPr>
          <p:cNvPr id="13" name="Rectangle 7"/>
          <p:cNvSpPr>
            <a:spLocks noChangeArrowheads="1"/>
          </p:cNvSpPr>
          <p:nvPr/>
        </p:nvSpPr>
        <p:spPr bwMode="auto">
          <a:xfrm>
            <a:off x="408954" y="6300194"/>
            <a:ext cx="6400800" cy="365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no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ko-KR" sz="1000" dirty="0">
                <a:latin typeface="+mj-lt"/>
              </a:rPr>
              <a:t>Използването на картини и снимков материал е осъществено с любезното съдействие на артистите и собствениците на права – за подробности (артист, име на изображението) виж края на презентацията.</a:t>
            </a:r>
            <a:endParaRPr lang="es-ES" altLang="de-DE" sz="1000" dirty="0">
              <a:latin typeface="+mj-lt"/>
            </a:endParaRPr>
          </a:p>
        </p:txBody>
      </p:sp>
      <p:pic>
        <p:nvPicPr>
          <p:cNvPr id="14" name="Grafik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9728" y="6373368"/>
            <a:ext cx="246888" cy="246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1777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 b="0"/>
            </a:lvl1pPr>
          </a:lstStyle>
          <a:p>
            <a:pPr>
              <a:defRPr/>
            </a:pPr>
            <a:r>
              <a:rPr lang="ru-RU"/>
              <a:t>Метакогнитивен тренинг 6 – Съпреживяване/Емпатия II</a:t>
            </a:r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1pPr>
              <a:defRPr b="0"/>
            </a:lvl1pPr>
          </a:lstStyle>
          <a:p>
            <a:pPr>
              <a:defRPr/>
            </a:pPr>
            <a:fld id="{C826B4E0-62B8-4973-8F23-35E7E3933DB4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3"/>
          </p:nvPr>
        </p:nvSpPr>
        <p:spPr bwMode="gray">
          <a:xfrm>
            <a:off x="408955" y="2204864"/>
            <a:ext cx="11376000" cy="4248000"/>
          </a:xfrm>
        </p:spPr>
        <p:txBody>
          <a:bodyPr/>
          <a:lstStyle>
            <a:lvl1pPr marL="215963" indent="-359939">
              <a:buFont typeface="+mj-lt"/>
              <a:buAutoNum type="arabicPeriod"/>
              <a:defRPr>
                <a:solidFill>
                  <a:schemeClr val="tx1"/>
                </a:solidFill>
              </a:defRPr>
            </a:lvl1pPr>
            <a:lvl2pPr marL="575902" indent="-215963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lvl2pPr>
            <a:lvl3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3pPr>
            <a:lvl4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4pPr>
            <a:lvl5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5pPr>
            <a:lvl6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6pPr>
            <a:lvl7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7pPr>
            <a:lvl8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8pPr>
            <a:lvl9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234117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gray"/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/>
        <p:txBody>
          <a:bodyPr>
            <a:noAutofit/>
          </a:bodyPr>
          <a:lstStyle>
            <a:lvl1pPr>
              <a:defRPr b="0"/>
            </a:lvl1pPr>
          </a:lstStyle>
          <a:p>
            <a:pPr>
              <a:defRPr/>
            </a:pPr>
            <a:r>
              <a:rPr lang="ru-RU"/>
              <a:t>Метакогнитивен тренинг 6 – Съпреживяване/Емпатия II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gray"/>
        <p:txBody>
          <a:bodyPr>
            <a:noAutofit/>
          </a:bodyPr>
          <a:lstStyle>
            <a:lvl1pPr>
              <a:defRPr b="0"/>
            </a:lvl1pPr>
          </a:lstStyle>
          <a:p>
            <a:pPr>
              <a:defRPr/>
            </a:pPr>
            <a:fld id="{6A51AFF2-ABF6-406A-A27B-E6A97B7ED66E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75699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hteck 20"/>
          <p:cNvSpPr/>
          <p:nvPr/>
        </p:nvSpPr>
        <p:spPr bwMode="gray">
          <a:xfrm>
            <a:off x="-1" y="0"/>
            <a:ext cx="1219518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sp>
        <p:nvSpPr>
          <p:cNvPr id="19" name="Bildplatzhalter 4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3" y="1"/>
            <a:ext cx="12195179" cy="3357563"/>
          </a:xfrm>
          <a:noFill/>
        </p:spPr>
        <p:txBody>
          <a:bodyPr lIns="6372000" tIns="0" r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12" name="Rechteck 11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408955" y="4077072"/>
            <a:ext cx="11376000" cy="1008000"/>
          </a:xfrm>
        </p:spPr>
        <p:txBody>
          <a:bodyPr bIns="35994" anchor="b"/>
          <a:lstStyle>
            <a:lvl1pPr>
              <a:defRPr sz="360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de-DE" dirty="0"/>
              <a:t>Kapitelname </a:t>
            </a:r>
            <a:br>
              <a:rPr lang="de-DE" dirty="0"/>
            </a:br>
            <a:r>
              <a:rPr lang="de-DE" dirty="0"/>
              <a:t>(max. 2 Zeilen)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 bwMode="gray">
          <a:xfrm>
            <a:off x="408955" y="5157320"/>
            <a:ext cx="11376000" cy="1152000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5pPr>
            <a:lvl6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6pPr>
            <a:lvl7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7pPr>
            <a:lvl8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8pPr>
            <a:lvl9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  <a:p>
            <a:pPr lvl="0"/>
            <a:endParaRPr lang="de-DE" dirty="0"/>
          </a:p>
        </p:txBody>
      </p:sp>
      <p:sp>
        <p:nvSpPr>
          <p:cNvPr id="20" name="Textplatzhalter 9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8955" y="161655"/>
            <a:ext cx="432000" cy="460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601260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57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gray">
          <a:xfrm>
            <a:off x="6241605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 b="0"/>
            </a:lvl1pPr>
          </a:lstStyle>
          <a:p>
            <a:pPr>
              <a:defRPr/>
            </a:pPr>
            <a:r>
              <a:rPr lang="ru-RU"/>
              <a:t>Метакогнитивен тренинг 6 – Съпреживяване/Емпатия II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1pPr>
              <a:defRPr b="0"/>
            </a:lvl1pPr>
          </a:lstStyle>
          <a:p>
            <a:pPr>
              <a:defRPr/>
            </a:pPr>
            <a:fld id="{50393DD4-D8F8-4D51-A8DB-2F1BEFBC7122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7069646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alt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408957" y="1124744"/>
            <a:ext cx="5543999" cy="72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57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 b="0"/>
            </a:lvl1pPr>
          </a:lstStyle>
          <a:p>
            <a:pPr>
              <a:defRPr/>
            </a:pPr>
            <a:r>
              <a:rPr lang="ru-RU"/>
              <a:t>Метакогнитивен тренинг 6 – Съпреживяване/Емпатия II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1pPr>
              <a:defRPr b="0"/>
            </a:lvl1pPr>
          </a:lstStyle>
          <a:p>
            <a:pPr>
              <a:defRPr/>
            </a:pPr>
            <a:fld id="{C826B4E0-62B8-4973-8F23-35E7E3933DB4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6241604" y="836712"/>
            <a:ext cx="5953571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</a:t>
            </a:r>
          </a:p>
        </p:txBody>
      </p:sp>
    </p:spTree>
    <p:extLst>
      <p:ext uri="{BB962C8B-B14F-4D97-AF65-F5344CB8AC3E}">
        <p14:creationId xmlns:p14="http://schemas.microsoft.com/office/powerpoint/2010/main" val="5979721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 b="0"/>
            </a:lvl1pPr>
          </a:lstStyle>
          <a:p>
            <a:pPr>
              <a:defRPr/>
            </a:pPr>
            <a:r>
              <a:rPr lang="ru-RU"/>
              <a:t>Метакогнитивен тренинг 6 – Съпреживяване/Емпатия II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1pPr>
              <a:defRPr b="0"/>
            </a:lvl1pPr>
          </a:lstStyle>
          <a:p>
            <a:pPr>
              <a:defRPr/>
            </a:pPr>
            <a:fld id="{C826B4E0-62B8-4973-8F23-35E7E3933DB4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836712"/>
            <a:ext cx="12195175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 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7326859" y="5157220"/>
            <a:ext cx="4868318" cy="533178"/>
          </a:xfrm>
          <a:solidFill>
            <a:srgbClr val="FFFFFF">
              <a:alpha val="69804"/>
            </a:srgbClr>
          </a:solidFill>
        </p:spPr>
        <p:txBody>
          <a:bodyPr wrap="none" lIns="215963" tIns="71987" rIns="410400" bIns="71987" anchor="b">
            <a:spAutoFit/>
          </a:bodyPr>
          <a:lstStyle>
            <a:lvl1pPr algn="r">
              <a:defRPr/>
            </a:lvl1pPr>
          </a:lstStyle>
          <a:p>
            <a:r>
              <a:rPr lang="de-DE" dirty="0"/>
              <a:t>Text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999774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 b="0"/>
            </a:lvl1pPr>
          </a:lstStyle>
          <a:p>
            <a:pPr>
              <a:defRPr/>
            </a:pPr>
            <a:r>
              <a:rPr lang="ru-RU"/>
              <a:t>Метакогнитивен тренинг 6 – Съпреживяване/Емпатия II</a:t>
            </a:r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1pPr>
              <a:defRPr b="0"/>
            </a:lvl1pPr>
          </a:lstStyle>
          <a:p>
            <a:pPr>
              <a:defRPr/>
            </a:pPr>
            <a:fld id="{6411726F-7D22-43AC-A7FD-6C6FD8C3AD0C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7586480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 b="0"/>
            </a:lvl1pPr>
          </a:lstStyle>
          <a:p>
            <a:pPr>
              <a:defRPr/>
            </a:pPr>
            <a:r>
              <a:rPr lang="ru-RU"/>
              <a:t>Метакогнитивен тренинг 6 – Съпреживяване/Емпатия II</a:t>
            </a:r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1pPr>
              <a:defRPr b="0"/>
            </a:lvl1pPr>
          </a:lstStyle>
          <a:p>
            <a:pPr>
              <a:defRPr/>
            </a:pPr>
            <a:fld id="{D2763B90-864A-41DA-A93B-995A709CEAFB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1105232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End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 14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rgbClr val="0070C0">
              <a:alpha val="1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10" name="Rechteck 9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sp>
        <p:nvSpPr>
          <p:cNvPr id="6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2"/>
          </p:nvPr>
        </p:nvSpPr>
        <p:spPr bwMode="gray">
          <a:xfrm>
            <a:off x="408957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7" name="Textplatzhalter 8"/>
          <p:cNvSpPr>
            <a:spLocks noGrp="1"/>
          </p:cNvSpPr>
          <p:nvPr>
            <p:ph type="body" sz="quarter" idx="13"/>
          </p:nvPr>
        </p:nvSpPr>
        <p:spPr bwMode="gray">
          <a:xfrm>
            <a:off x="6241605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678943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408955" y="1124744"/>
            <a:ext cx="11376000" cy="720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08955" y="2204864"/>
            <a:ext cx="11340000" cy="424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gray">
          <a:xfrm>
            <a:off x="5429771" y="332656"/>
            <a:ext cx="5184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 b="0" baseline="0">
                <a:solidFill>
                  <a:schemeClr val="tx1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ru-RU"/>
              <a:t>Метакогнитивен тренинг 6 – Съпреживяване/Емпатия II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614388" y="332656"/>
            <a:ext cx="360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 b="0">
                <a:solidFill>
                  <a:schemeClr val="tx1"/>
                </a:solidFill>
                <a:latin typeface="+mj-lt"/>
              </a:defRPr>
            </a:lvl1pPr>
          </a:lstStyle>
          <a:p>
            <a:pPr>
              <a:defRPr/>
            </a:pPr>
            <a:fld id="{C826B4E0-62B8-4973-8F23-35E7E3933DB4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  <p:grpSp>
        <p:nvGrpSpPr>
          <p:cNvPr id="24" name="Gruppieren 23"/>
          <p:cNvGrpSpPr/>
          <p:nvPr/>
        </p:nvGrpSpPr>
        <p:grpSpPr bwMode="gray">
          <a:xfrm>
            <a:off x="408956" y="-171392"/>
            <a:ext cx="11377263" cy="72000"/>
            <a:chOff x="306636" y="-675416"/>
            <a:chExt cx="8530727" cy="360000"/>
          </a:xfrm>
        </p:grpSpPr>
        <p:cxnSp>
          <p:nvCxnSpPr>
            <p:cNvPr id="13" name="Gerade Verbindung 12"/>
            <p:cNvCxnSpPr/>
            <p:nvPr userDrawn="1"/>
          </p:nvCxnSpPr>
          <p:spPr bwMode="gray">
            <a:xfrm>
              <a:off x="30663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13"/>
            <p:cNvCxnSpPr/>
            <p:nvPr userDrawn="1"/>
          </p:nvCxnSpPr>
          <p:spPr bwMode="gray">
            <a:xfrm>
              <a:off x="3006233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14"/>
            <p:cNvCxnSpPr/>
            <p:nvPr userDrawn="1"/>
          </p:nvCxnSpPr>
          <p:spPr bwMode="gray">
            <a:xfrm>
              <a:off x="3222201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5"/>
            <p:cNvCxnSpPr/>
            <p:nvPr userDrawn="1"/>
          </p:nvCxnSpPr>
          <p:spPr bwMode="gray">
            <a:xfrm>
              <a:off x="446401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6"/>
            <p:cNvCxnSpPr/>
            <p:nvPr userDrawn="1"/>
          </p:nvCxnSpPr>
          <p:spPr bwMode="gray">
            <a:xfrm>
              <a:off x="467998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7"/>
            <p:cNvCxnSpPr/>
            <p:nvPr userDrawn="1"/>
          </p:nvCxnSpPr>
          <p:spPr bwMode="gray">
            <a:xfrm>
              <a:off x="5921798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8"/>
            <p:cNvCxnSpPr/>
            <p:nvPr userDrawn="1"/>
          </p:nvCxnSpPr>
          <p:spPr bwMode="gray">
            <a:xfrm>
              <a:off x="6137766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/>
            <p:cNvCxnSpPr/>
            <p:nvPr userDrawn="1"/>
          </p:nvCxnSpPr>
          <p:spPr bwMode="gray">
            <a:xfrm>
              <a:off x="883736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uppieren 22"/>
          <p:cNvGrpSpPr/>
          <p:nvPr/>
        </p:nvGrpSpPr>
        <p:grpSpPr bwMode="gray">
          <a:xfrm>
            <a:off x="-240756" y="2204864"/>
            <a:ext cx="96025" cy="4248000"/>
            <a:chOff x="-756592" y="2204864"/>
            <a:chExt cx="360000" cy="4248472"/>
          </a:xfrm>
        </p:grpSpPr>
        <p:cxnSp>
          <p:nvCxnSpPr>
            <p:cNvPr id="21" name="Gerade Verbindung 20"/>
            <p:cNvCxnSpPr/>
            <p:nvPr userDrawn="1"/>
          </p:nvCxnSpPr>
          <p:spPr bwMode="gray">
            <a:xfrm rot="16200000">
              <a:off x="-576592" y="2024864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21"/>
            <p:cNvCxnSpPr/>
            <p:nvPr userDrawn="1"/>
          </p:nvCxnSpPr>
          <p:spPr bwMode="gray">
            <a:xfrm rot="16200000">
              <a:off x="-576592" y="627333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hteck 24"/>
          <p:cNvSpPr/>
          <p:nvPr/>
        </p:nvSpPr>
        <p:spPr bwMode="gray">
          <a:xfrm>
            <a:off x="3" y="764703"/>
            <a:ext cx="11660185" cy="36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5" y="161657"/>
            <a:ext cx="432000" cy="4590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4644" y="85455"/>
            <a:ext cx="1022400" cy="838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984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</p:sldLayoutIdLst>
  <p:txStyles>
    <p:titleStyle>
      <a:lvl1pPr algn="l" defTabSz="914245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245" rtl="0" eaLnBrk="1" latinLnBrk="0" hangingPunct="1">
        <a:lnSpc>
          <a:spcPct val="105000"/>
        </a:lnSpc>
        <a:spcBef>
          <a:spcPts val="1999"/>
        </a:spcBef>
        <a:spcAft>
          <a:spcPts val="0"/>
        </a:spcAft>
        <a:buFont typeface="Arial" panose="020B0604020202020204" pitchFamily="34" charset="0"/>
        <a:buNone/>
        <a:defRPr sz="1800" b="0" kern="1200" baseline="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None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215963" indent="-215963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431927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647891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 baseline="0">
          <a:solidFill>
            <a:schemeClr val="tx1"/>
          </a:solidFill>
          <a:latin typeface="+mj-lt"/>
          <a:ea typeface="+mn-ea"/>
          <a:cs typeface="+mn-cs"/>
        </a:defRPr>
      </a:lvl6pPr>
      <a:lvl7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 baseline="0">
          <a:solidFill>
            <a:schemeClr val="tx1"/>
          </a:solidFill>
          <a:latin typeface="+mj-lt"/>
          <a:ea typeface="+mn-ea"/>
          <a:cs typeface="+mn-cs"/>
        </a:defRPr>
      </a:lvl7pPr>
      <a:lvl8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 baseline="0">
          <a:solidFill>
            <a:schemeClr val="tx1"/>
          </a:solidFill>
          <a:latin typeface="+mj-lt"/>
          <a:ea typeface="+mn-ea"/>
          <a:cs typeface="+mn-cs"/>
        </a:defRPr>
      </a:lvl8pPr>
      <a:lvl9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 baseline="0">
          <a:solidFill>
            <a:schemeClr val="tx1"/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2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45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6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9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1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36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5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81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8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8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8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2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2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ke.de/mkt_videos" TargetMode="External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8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ja-JP" dirty="0">
                <a:latin typeface="+mn-lt"/>
                <a:ea typeface="+mn-ea"/>
                <a:cs typeface="+mn-cs"/>
              </a:rPr>
              <a:t>MKT 6 A </a:t>
            </a:r>
            <a:r>
              <a:rPr lang="en-US" altLang="ja-JP" dirty="0">
                <a:latin typeface="+mn-lt"/>
                <a:ea typeface="+mn-ea"/>
                <a:cs typeface="+mn-cs"/>
              </a:rPr>
              <a:t>BADE </a:t>
            </a:r>
            <a:r>
              <a:rPr lang="ru-RU" altLang="ja-JP" dirty="0">
                <a:latin typeface="+mn-lt"/>
                <a:ea typeface="+mn-ea"/>
                <a:cs typeface="+mn-cs"/>
              </a:rPr>
              <a:t>– Съпреживяване/Емпатия II</a:t>
            </a:r>
            <a:endParaRPr lang="en-US" dirty="0">
              <a:latin typeface="+mn-lt"/>
              <a:ea typeface="+mn-ea"/>
              <a:cs typeface="+mn-cs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platzhalter 7"/>
          <p:cNvSpPr txBox="1">
            <a:spLocks/>
          </p:cNvSpPr>
          <p:nvPr/>
        </p:nvSpPr>
        <p:spPr bwMode="gray">
          <a:xfrm>
            <a:off x="408955" y="5349240"/>
            <a:ext cx="8686800" cy="82296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l" defTabSz="914245" rtl="0" eaLnBrk="1" latinLnBrk="0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5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215963" indent="-215963" algn="l" defTabSz="914245" rtl="0" eaLnBrk="1" latinLnBrk="0" hangingPunct="1">
              <a:lnSpc>
                <a:spcPct val="105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431927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647891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6pPr>
            <a:lvl7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7pPr>
            <a:lvl8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8pPr>
            <a:lvl9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</a:pPr>
            <a:r>
              <a:rPr lang="pt-BR" sz="1600" dirty="0">
                <a:solidFill>
                  <a:srgbClr val="004992"/>
                </a:solidFill>
              </a:rPr>
              <a:t>© Moritz, Woodward &amp; </a:t>
            </a:r>
            <a:r>
              <a:rPr lang="pt-BR" sz="1600" dirty="0" err="1">
                <a:solidFill>
                  <a:srgbClr val="004992"/>
                </a:solidFill>
              </a:rPr>
              <a:t>Edreva</a:t>
            </a:r>
            <a:r>
              <a:rPr lang="pt-BR" sz="1600" dirty="0">
                <a:solidFill>
                  <a:srgbClr val="004992"/>
                </a:solidFill>
              </a:rPr>
              <a:t> </a:t>
            </a:r>
            <a:r>
              <a:rPr lang="nl-NL" sz="1600" dirty="0">
                <a:solidFill>
                  <a:srgbClr val="004992"/>
                </a:solidFill>
              </a:rPr>
              <a:t>(1|23)</a:t>
            </a:r>
            <a:endParaRPr lang="pt-BR" sz="1600" dirty="0">
              <a:solidFill>
                <a:srgbClr val="004992"/>
              </a:solidFill>
            </a:endParaRPr>
          </a:p>
          <a:p>
            <a:pPr fontAlgn="auto">
              <a:lnSpc>
                <a:spcPct val="100000"/>
              </a:lnSpc>
              <a:spcBef>
                <a:spcPts val="0"/>
              </a:spcBef>
            </a:pPr>
            <a:r>
              <a:rPr lang="pt-BR" sz="1600" dirty="0">
                <a:solidFill>
                  <a:srgbClr val="004992"/>
                </a:solidFill>
              </a:rPr>
              <a:t>www.uke.de/mct</a:t>
            </a:r>
          </a:p>
        </p:txBody>
      </p:sp>
    </p:spTree>
    <p:extLst>
      <p:ext uri="{BB962C8B-B14F-4D97-AF65-F5344CB8AC3E}">
        <p14:creationId xmlns:p14="http://schemas.microsoft.com/office/powerpoint/2010/main" val="9982949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На кои външни белези обръщате внимание като се запознавате с някого? Представляват ли тези надеждна информация?</a:t>
            </a:r>
            <a:endParaRPr lang="en-US" sz="3600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5473" y="2203704"/>
            <a:ext cx="2830573" cy="4251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6 – Съпреживяване/Емпатия II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11726F-7D22-43AC-A7FD-6C6FD8C3AD0C}" type="slidenum">
              <a:rPr lang="de-DE" altLang="de-DE" smtClean="0"/>
              <a:pPr>
                <a:defRPr/>
              </a:pPr>
              <a:t>2</a:t>
            </a:fld>
            <a:endParaRPr lang="de-DE" altLang="de-DE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На кои външни белези обръщате внимание като се запознавате с някого? Представляват ли тези надеждна информация?</a:t>
            </a:r>
            <a:endParaRPr lang="en-US" sz="360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5473" y="2203704"/>
            <a:ext cx="2830573" cy="4251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Caption_18"/>
          <p:cNvSpPr txBox="1">
            <a:spLocks noChangeArrowheads="1"/>
          </p:cNvSpPr>
          <p:nvPr/>
        </p:nvSpPr>
        <p:spPr bwMode="auto">
          <a:xfrm>
            <a:off x="1964531" y="3670807"/>
            <a:ext cx="13716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bg-BG" altLang="de-DE" sz="2000">
                <a:latin typeface="Calibri Light"/>
              </a:rPr>
              <a:t>Ръце?</a:t>
            </a:r>
            <a:endParaRPr lang="de-DE" altLang="de-DE" sz="2000" dirty="0">
              <a:latin typeface="Calibri Light"/>
            </a:endParaRPr>
          </a:p>
        </p:txBody>
      </p:sp>
      <p:sp>
        <p:nvSpPr>
          <p:cNvPr id="20" name="Caption_21"/>
          <p:cNvSpPr>
            <a:spLocks noChangeShapeType="1"/>
          </p:cNvSpPr>
          <p:nvPr/>
        </p:nvSpPr>
        <p:spPr bwMode="auto">
          <a:xfrm>
            <a:off x="1993131" y="4045134"/>
            <a:ext cx="2926080" cy="0"/>
          </a:xfrm>
          <a:prstGeom prst="line">
            <a:avLst/>
          </a:prstGeom>
          <a:noFill/>
          <a:ln w="25400">
            <a:solidFill>
              <a:srgbClr val="006699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>
              <a:latin typeface="Calibri Light"/>
            </a:endParaRPr>
          </a:p>
        </p:txBody>
      </p:sp>
      <p:sp>
        <p:nvSpPr>
          <p:cNvPr id="21" name="Caption_26"/>
          <p:cNvSpPr>
            <a:spLocks noChangeShapeType="1"/>
          </p:cNvSpPr>
          <p:nvPr/>
        </p:nvSpPr>
        <p:spPr bwMode="auto">
          <a:xfrm flipH="1" flipV="1">
            <a:off x="6656571" y="2892475"/>
            <a:ext cx="2900848" cy="0"/>
          </a:xfrm>
          <a:prstGeom prst="line">
            <a:avLst/>
          </a:prstGeom>
          <a:noFill/>
          <a:ln w="25400">
            <a:solidFill>
              <a:srgbClr val="006699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>
              <a:latin typeface="Calibri Light"/>
            </a:endParaRPr>
          </a:p>
        </p:txBody>
      </p:sp>
      <p:sp>
        <p:nvSpPr>
          <p:cNvPr id="22" name="Caption_14"/>
          <p:cNvSpPr txBox="1"/>
          <p:nvPr/>
        </p:nvSpPr>
        <p:spPr>
          <a:xfrm>
            <a:off x="4665473" y="6455664"/>
            <a:ext cx="2830573" cy="289823"/>
          </a:xfrm>
          <a:prstGeom prst="rect">
            <a:avLst/>
          </a:prstGeom>
        </p:spPr>
        <p:txBody>
          <a:bodyPr wrap="square" lIns="0" tIns="12700" rIns="0" bIns="0">
            <a:spAutoFit/>
          </a:bodyPr>
          <a:lstStyle/>
          <a:p>
            <a:pPr marL="12700" algn="ctr" eaLnBrk="1" fontAlgn="auto" hangingPunct="1">
              <a:spcBef>
                <a:spcPts val="100"/>
              </a:spcBef>
              <a:spcAft>
                <a:spcPts val="0"/>
              </a:spcAft>
              <a:defRPr/>
            </a:pPr>
            <a:r>
              <a:rPr lang="bg-BG" i="1" spc="-5">
                <a:latin typeface="Calibri Light"/>
                <a:cs typeface="Verdana"/>
              </a:rPr>
              <a:t>други?...</a:t>
            </a:r>
            <a:endParaRPr dirty="0">
              <a:latin typeface="Calibri Light"/>
              <a:cs typeface="Verdana"/>
            </a:endParaRPr>
          </a:p>
        </p:txBody>
      </p:sp>
      <p:sp>
        <p:nvSpPr>
          <p:cNvPr id="23" name="Caption_17"/>
          <p:cNvSpPr txBox="1">
            <a:spLocks noChangeArrowheads="1"/>
          </p:cNvSpPr>
          <p:nvPr/>
        </p:nvSpPr>
        <p:spPr bwMode="auto">
          <a:xfrm>
            <a:off x="7296571" y="2204864"/>
            <a:ext cx="226084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  <a:buFontTx/>
              <a:buNone/>
            </a:pPr>
            <a:r>
              <a:rPr lang="bg-BG" altLang="de-DE" sz="2000">
                <a:latin typeface="Calibri Light"/>
              </a:rPr>
              <a:t>Език на тялото/</a:t>
            </a:r>
            <a:br>
              <a:rPr lang="bg-BG" altLang="de-DE" sz="2000">
                <a:latin typeface="Calibri Light"/>
              </a:rPr>
            </a:br>
            <a:r>
              <a:rPr lang="bg-BG" altLang="de-DE" sz="2000">
                <a:latin typeface="Calibri Light"/>
              </a:rPr>
              <a:t>стойка?</a:t>
            </a:r>
            <a:endParaRPr lang="de-DE" altLang="de-DE" sz="2000" dirty="0">
              <a:latin typeface="Calibri Light"/>
            </a:endParaRPr>
          </a:p>
        </p:txBody>
      </p:sp>
      <p:sp>
        <p:nvSpPr>
          <p:cNvPr id="24" name="Caption_18"/>
          <p:cNvSpPr txBox="1">
            <a:spLocks noChangeArrowheads="1"/>
          </p:cNvSpPr>
          <p:nvPr/>
        </p:nvSpPr>
        <p:spPr bwMode="auto">
          <a:xfrm>
            <a:off x="1964531" y="3284984"/>
            <a:ext cx="13716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bg-BG" altLang="de-DE" sz="2000">
                <a:latin typeface="Calibri Light"/>
              </a:rPr>
              <a:t>Очи?</a:t>
            </a:r>
            <a:endParaRPr lang="de-DE" altLang="de-DE" sz="2000" dirty="0">
              <a:latin typeface="Calibri Light"/>
            </a:endParaRPr>
          </a:p>
        </p:txBody>
      </p:sp>
      <p:sp>
        <p:nvSpPr>
          <p:cNvPr id="25" name="Caption_19"/>
          <p:cNvSpPr txBox="1">
            <a:spLocks noChangeArrowheads="1"/>
          </p:cNvSpPr>
          <p:nvPr/>
        </p:nvSpPr>
        <p:spPr bwMode="auto">
          <a:xfrm>
            <a:off x="8185819" y="3645024"/>
            <a:ext cx="13716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  <a:buFontTx/>
              <a:buNone/>
            </a:pPr>
            <a:r>
              <a:rPr lang="bg-BG" altLang="de-DE" sz="2000">
                <a:solidFill>
                  <a:srgbClr val="333333"/>
                </a:solidFill>
                <a:latin typeface="Calibri Light"/>
              </a:rPr>
              <a:t>Език?</a:t>
            </a:r>
            <a:endParaRPr lang="de-DE" altLang="de-DE" sz="20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26" name="Caption_20"/>
          <p:cNvSpPr txBox="1">
            <a:spLocks noChangeArrowheads="1"/>
          </p:cNvSpPr>
          <p:nvPr/>
        </p:nvSpPr>
        <p:spPr bwMode="auto">
          <a:xfrm>
            <a:off x="8005799" y="4653136"/>
            <a:ext cx="155162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  <a:buFontTx/>
              <a:buNone/>
            </a:pPr>
            <a:r>
              <a:rPr lang="bg-BG" altLang="de-DE" sz="2000">
                <a:solidFill>
                  <a:srgbClr val="333333"/>
                </a:solidFill>
                <a:latin typeface="Calibri Light"/>
              </a:rPr>
              <a:t>Облекло?</a:t>
            </a:r>
            <a:endParaRPr lang="de-DE" altLang="de-DE" sz="20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27" name="Caption_21"/>
          <p:cNvSpPr>
            <a:spLocks noChangeShapeType="1"/>
          </p:cNvSpPr>
          <p:nvPr/>
        </p:nvSpPr>
        <p:spPr bwMode="auto">
          <a:xfrm>
            <a:off x="1993131" y="3659311"/>
            <a:ext cx="3744416" cy="0"/>
          </a:xfrm>
          <a:prstGeom prst="line">
            <a:avLst/>
          </a:prstGeom>
          <a:noFill/>
          <a:ln w="25400">
            <a:solidFill>
              <a:srgbClr val="006699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>
              <a:latin typeface="Calibri Light"/>
            </a:endParaRPr>
          </a:p>
        </p:txBody>
      </p:sp>
      <p:sp>
        <p:nvSpPr>
          <p:cNvPr id="28" name="Caption_22"/>
          <p:cNvSpPr>
            <a:spLocks noChangeShapeType="1"/>
          </p:cNvSpPr>
          <p:nvPr/>
        </p:nvSpPr>
        <p:spPr bwMode="auto">
          <a:xfrm flipH="1">
            <a:off x="6097587" y="4076342"/>
            <a:ext cx="3456384" cy="0"/>
          </a:xfrm>
          <a:prstGeom prst="line">
            <a:avLst/>
          </a:prstGeom>
          <a:noFill/>
          <a:ln w="25400">
            <a:solidFill>
              <a:srgbClr val="006699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>
              <a:latin typeface="Calibri Light"/>
            </a:endParaRPr>
          </a:p>
        </p:txBody>
      </p:sp>
      <p:sp>
        <p:nvSpPr>
          <p:cNvPr id="29" name="Caption_23"/>
          <p:cNvSpPr>
            <a:spLocks noChangeShapeType="1"/>
          </p:cNvSpPr>
          <p:nvPr/>
        </p:nvSpPr>
        <p:spPr bwMode="auto">
          <a:xfrm flipH="1">
            <a:off x="6457627" y="5085184"/>
            <a:ext cx="3096344" cy="0"/>
          </a:xfrm>
          <a:prstGeom prst="line">
            <a:avLst/>
          </a:prstGeom>
          <a:noFill/>
          <a:ln w="25400">
            <a:solidFill>
              <a:srgbClr val="006699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6 – Съпреживяване/Емпатия II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11726F-7D22-43AC-A7FD-6C6FD8C3AD0C}" type="slidenum">
              <a:rPr lang="de-DE" altLang="de-DE" smtClean="0"/>
              <a:pPr>
                <a:defRPr/>
              </a:pPr>
              <a:t>3</a:t>
            </a:fld>
            <a:endParaRPr lang="de-DE" altLang="de-DE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С какви други източници на информация разполагате? До колко можете да им се доверите?</a:t>
            </a:r>
            <a:endParaRPr lang="en-US" sz="3600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5473" y="2203704"/>
            <a:ext cx="2830573" cy="4251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6 – Съпреживяване/Емпатия II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11726F-7D22-43AC-A7FD-6C6FD8C3AD0C}" type="slidenum">
              <a:rPr lang="de-DE" altLang="de-DE" smtClean="0"/>
              <a:pPr>
                <a:defRPr/>
              </a:pPr>
              <a:t>4</a:t>
            </a:fld>
            <a:endParaRPr lang="de-DE" altLang="de-DE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С какви други източници на информация разполагате? До колко можете да им се доверите?</a:t>
            </a:r>
            <a:endParaRPr lang="en-US" sz="3600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08955" y="2204864"/>
            <a:ext cx="5943600" cy="4248000"/>
          </a:xfrm>
        </p:spPr>
        <p:txBody>
          <a:bodyPr/>
          <a:lstStyle/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Предварителна информация за </a:t>
            </a:r>
            <a:r>
              <a:rPr lang="bg-BG" altLang="de-DE" sz="2400">
                <a:solidFill>
                  <a:srgbClr val="333333"/>
                </a:solidFill>
              </a:rPr>
              <a:t>човека </a:t>
            </a:r>
            <a:r>
              <a:rPr lang="de-DE" altLang="de-DE" sz="2400">
                <a:solidFill>
                  <a:srgbClr val="333333"/>
                </a:solidFill>
              </a:rPr>
              <a:t>(</a:t>
            </a:r>
            <a:r>
              <a:rPr lang="bg-BG" altLang="de-DE" sz="2400">
                <a:solidFill>
                  <a:srgbClr val="333333"/>
                </a:solidFill>
              </a:rPr>
              <a:t>“казал-рекъл”</a:t>
            </a:r>
            <a:r>
              <a:rPr lang="de-DE" altLang="de-DE" sz="2400">
                <a:solidFill>
                  <a:srgbClr val="333333"/>
                </a:solidFill>
              </a:rPr>
              <a:t>): </a:t>
            </a:r>
            <a:r>
              <a:rPr lang="bg-BG" altLang="de-DE" sz="2400" dirty="0">
                <a:solidFill>
                  <a:srgbClr val="333333"/>
                </a:solidFill>
              </a:rPr>
              <a:t>напр</a:t>
            </a:r>
            <a:r>
              <a:rPr lang="de-DE" altLang="de-DE" sz="2400" dirty="0">
                <a:solidFill>
                  <a:srgbClr val="333333"/>
                </a:solidFill>
              </a:rPr>
              <a:t>. </a:t>
            </a:r>
            <a:r>
              <a:rPr lang="bg-BG" altLang="de-DE" sz="2400" dirty="0">
                <a:solidFill>
                  <a:srgbClr val="333333"/>
                </a:solidFill>
              </a:rPr>
              <a:t>коментар на някой приятел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Информация за подобни хора или групи от хора</a:t>
            </a:r>
            <a:r>
              <a:rPr lang="de-DE" altLang="de-DE" sz="2400" dirty="0">
                <a:solidFill>
                  <a:srgbClr val="333333"/>
                </a:solidFill>
              </a:rPr>
              <a:t>: </a:t>
            </a:r>
            <a:r>
              <a:rPr lang="bg-BG" altLang="de-DE" sz="2400" dirty="0">
                <a:solidFill>
                  <a:srgbClr val="333333"/>
                </a:solidFill>
              </a:rPr>
              <a:t>напр</a:t>
            </a:r>
            <a:r>
              <a:rPr lang="de-DE" altLang="de-DE" sz="2400" dirty="0">
                <a:solidFill>
                  <a:srgbClr val="333333"/>
                </a:solidFill>
              </a:rPr>
              <a:t>. </a:t>
            </a:r>
            <a:r>
              <a:rPr lang="bg-BG" altLang="de-DE" sz="2400" dirty="0">
                <a:solidFill>
                  <a:srgbClr val="333333"/>
                </a:solidFill>
              </a:rPr>
              <a:t>рапъри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de-DE" altLang="de-DE" sz="2400">
                <a:solidFill>
                  <a:srgbClr val="333333"/>
                </a:solidFill>
              </a:rPr>
              <a:t>“</a:t>
            </a:r>
            <a:r>
              <a:rPr lang="bg-BG" altLang="de-DE" sz="2400">
                <a:solidFill>
                  <a:srgbClr val="333333"/>
                </a:solidFill>
              </a:rPr>
              <a:t>Вътрешно усещане</a:t>
            </a:r>
            <a:r>
              <a:rPr lang="de-DE" altLang="de-DE" sz="2400">
                <a:solidFill>
                  <a:srgbClr val="333333"/>
                </a:solidFill>
              </a:rPr>
              <a:t>”/</a:t>
            </a:r>
            <a:r>
              <a:rPr lang="bg-BG" altLang="de-DE" sz="2400" dirty="0">
                <a:solidFill>
                  <a:srgbClr val="333333"/>
                </a:solidFill>
              </a:rPr>
              <a:t>интуиция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писмени източници</a:t>
            </a:r>
            <a:r>
              <a:rPr lang="de-DE" altLang="de-DE" sz="2400" dirty="0">
                <a:solidFill>
                  <a:srgbClr val="333333"/>
                </a:solidFill>
              </a:rPr>
              <a:t>: </a:t>
            </a:r>
            <a:r>
              <a:rPr lang="bg-BG" altLang="de-DE" sz="2400" dirty="0">
                <a:solidFill>
                  <a:srgbClr val="333333"/>
                </a:solidFill>
              </a:rPr>
              <a:t>напр</a:t>
            </a:r>
            <a:r>
              <a:rPr lang="de-DE" altLang="de-DE" sz="2400" dirty="0">
                <a:solidFill>
                  <a:srgbClr val="333333"/>
                </a:solidFill>
              </a:rPr>
              <a:t>. </a:t>
            </a:r>
            <a:r>
              <a:rPr lang="bg-BG" altLang="de-DE" sz="2400" dirty="0">
                <a:solidFill>
                  <a:srgbClr val="333333"/>
                </a:solidFill>
              </a:rPr>
              <a:t>имейли</a:t>
            </a:r>
            <a:r>
              <a:rPr lang="de-DE" altLang="de-DE" sz="2400" dirty="0">
                <a:solidFill>
                  <a:srgbClr val="333333"/>
                </a:solidFill>
              </a:rPr>
              <a:t>, </a:t>
            </a:r>
            <a:r>
              <a:rPr lang="bg-BG" altLang="de-DE" sz="2400" dirty="0">
                <a:solidFill>
                  <a:srgbClr val="333333"/>
                </a:solidFill>
              </a:rPr>
              <a:t>чатове</a:t>
            </a:r>
            <a:endParaRPr lang="en-US" sz="2400" dirty="0"/>
          </a:p>
        </p:txBody>
      </p:sp>
      <p:pic>
        <p:nvPicPr>
          <p:cNvPr id="10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9497" y="2203704"/>
            <a:ext cx="2831805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6 – Съпреживяване/Емпатия II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A51AFF2-ABF6-406A-A27B-E6A97B7ED66E}" type="slidenum">
              <a:rPr lang="de-DE" altLang="de-DE" smtClean="0"/>
              <a:pPr>
                <a:defRPr/>
              </a:pPr>
              <a:t>5</a:t>
            </a:fld>
            <a:endParaRPr lang="de-DE" altLang="de-DE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Предимства и недостатъци на белезите за оценка</a:t>
            </a:r>
            <a:endParaRPr lang="en-US" sz="3600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377"/>
            <a:r>
              <a:rPr lang="ru-RU" altLang="de-DE" sz="2400">
                <a:solidFill>
                  <a:srgbClr val="333333"/>
                </a:solidFill>
              </a:rPr>
              <a:t>След като назовахме някои от аспектите, които взимаме под внимание, когато съдим за даден човек, сега ще дискутираме техните предимства и недостъци.</a:t>
            </a:r>
            <a:endParaRPr lang="en-US" sz="2400" dirty="0">
              <a:solidFill>
                <a:srgbClr val="333333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6 – Съпреживяване/Емпатия II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A51AFF2-ABF6-406A-A27B-E6A97B7ED66E}" type="slidenum">
              <a:rPr lang="de-DE" altLang="de-DE" smtClean="0"/>
              <a:pPr>
                <a:defRPr/>
              </a:pPr>
              <a:t>6</a:t>
            </a:fld>
            <a:endParaRPr lang="de-DE" altLang="de-DE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Обсъдете предимствата и недостатъците на следния признак/поведение при оценяването на даден човек</a:t>
            </a:r>
            <a:endParaRPr lang="en-US" sz="360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2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8456916"/>
              </p:ext>
            </p:extLst>
          </p:nvPr>
        </p:nvGraphicFramePr>
        <p:xfrm>
          <a:off x="408955" y="2348880"/>
          <a:ext cx="11376000" cy="438912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38058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701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828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Език/изказване: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Какво и как нещо е казано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</a:rPr>
                        <a:t>Важна упорна точка: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4992"/>
                        </a:solidFill>
                        <a:effectLst/>
                        <a:latin typeface="Calibri Ligh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</a:rPr>
                        <a:t>???</a:t>
                      </a:r>
                      <a:endParaRPr kumimoji="0" lang="pt-BR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4992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603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de-DE" sz="1800" b="0" i="0" u="none" dirty="0">
                        <a:solidFill>
                          <a:srgbClr val="333333"/>
                        </a:solidFill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</a:rPr>
                        <a:t>Внимание: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+mn-lt"/>
                        </a:rPr>
                        <a:t>???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4992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3" name="Picture 17" descr="Thomas Hawk - flickr - Lips - cclicen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1459" y="3068960"/>
            <a:ext cx="1755808" cy="1005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Caption_9"/>
          <p:cNvSpPr/>
          <p:nvPr/>
        </p:nvSpPr>
        <p:spPr>
          <a:xfrm>
            <a:off x="437082" y="4294098"/>
            <a:ext cx="1371600" cy="369332"/>
          </a:xfrm>
          <a:prstGeom prst="rect">
            <a:avLst/>
          </a:prstGeom>
        </p:spPr>
        <p:txBody>
          <a:bodyPr wrap="none" lIns="45720" rIns="45720">
            <a:no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bg-BG" b="1">
                <a:solidFill>
                  <a:srgbClr val="333333"/>
                </a:solidFill>
                <a:latin typeface="Calibri Light"/>
                <a:cs typeface="Calibri Light"/>
              </a:rPr>
              <a:t>Пример:</a:t>
            </a:r>
            <a:endParaRPr lang="en-US" b="1" dirty="0">
              <a:solidFill>
                <a:srgbClr val="333333"/>
              </a:solidFill>
              <a:latin typeface="Calibri Light"/>
              <a:cs typeface="Calibri Light"/>
            </a:endParaRPr>
          </a:p>
        </p:txBody>
      </p:sp>
      <p:sp>
        <p:nvSpPr>
          <p:cNvPr id="15" name="Caption_4"/>
          <p:cNvSpPr txBox="1">
            <a:spLocks noChangeArrowheads="1"/>
          </p:cNvSpPr>
          <p:nvPr/>
        </p:nvSpPr>
        <p:spPr bwMode="auto">
          <a:xfrm>
            <a:off x="408955" y="5805264"/>
            <a:ext cx="3816424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ru-RU" altLang="de-DE" sz="1800" dirty="0">
                <a:solidFill>
                  <a:srgbClr val="333333"/>
                </a:solidFill>
                <a:latin typeface="+mj-lt"/>
                <a:ea typeface="+mn-ea"/>
              </a:rPr>
              <a:t>Приписано на Мария Антоанета (1755-1793);подигравка, наивност, невежество относно положението?</a:t>
            </a:r>
            <a:endParaRPr lang="en-US" altLang="de-DE" sz="1800" dirty="0">
              <a:solidFill>
                <a:srgbClr val="333333"/>
              </a:solidFill>
              <a:latin typeface="+mj-lt"/>
              <a:ea typeface="+mn-ea"/>
            </a:endParaRPr>
          </a:p>
        </p:txBody>
      </p:sp>
      <p:sp>
        <p:nvSpPr>
          <p:cNvPr id="16" name="Caption_14"/>
          <p:cNvSpPr>
            <a:spLocks noChangeArrowheads="1"/>
          </p:cNvSpPr>
          <p:nvPr/>
        </p:nvSpPr>
        <p:spPr bwMode="auto">
          <a:xfrm>
            <a:off x="624979" y="4663430"/>
            <a:ext cx="3383280" cy="1005840"/>
          </a:xfrm>
          <a:prstGeom prst="wedgeEllipseCallout">
            <a:avLst>
              <a:gd name="adj1" fmla="val -37503"/>
              <a:gd name="adj2" fmla="val 65231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 anchor="ctr" anchorCtr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de-DE" sz="1800" b="1">
                <a:solidFill>
                  <a:srgbClr val="333333"/>
                </a:solidFill>
                <a:latin typeface="Calibri Light"/>
              </a:rPr>
              <a:t>Като няма хляб, ще ядете пасти?</a:t>
            </a:r>
            <a:endParaRPr lang="en-US" altLang="de-DE" sz="1800" b="1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6 – Съпреживяване/Емпатия II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11726F-7D22-43AC-A7FD-6C6FD8C3AD0C}" type="slidenum">
              <a:rPr lang="de-DE" altLang="de-DE" smtClean="0"/>
              <a:pPr>
                <a:defRPr/>
              </a:pPr>
              <a:t>7</a:t>
            </a:fld>
            <a:endParaRPr lang="de-DE" altLang="de-DE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Обсъдете предимствата и недостатъците на следния признак/поведение при оценяването на даден човек</a:t>
            </a:r>
            <a:endParaRPr lang="en-US" sz="360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2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1963230"/>
              </p:ext>
            </p:extLst>
          </p:nvPr>
        </p:nvGraphicFramePr>
        <p:xfrm>
          <a:off x="408955" y="2348880"/>
          <a:ext cx="11376000" cy="438912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38058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701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828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Език/изказване: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Какво и как нещо е казано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</a:rPr>
                        <a:t>Важна упорна точка: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4992"/>
                        </a:solidFill>
                        <a:effectLst/>
                        <a:latin typeface="Calibri Ligh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съдържание:</a:t>
                      </a:r>
                      <a:r>
                        <a:rPr kumimoji="0" lang="de-DE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 </a:t>
                      </a: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Езикът е важен и директен способ за комуникация.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Тонът:</a:t>
                      </a: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 интонация (ирония, арогантност) и подборът на думи (арогантни, точни и т.н.) могат да издадат много за човека. </a:t>
                      </a:r>
                      <a:endParaRPr kumimoji="0" lang="pt-BR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603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de-DE" sz="1800" b="0" i="0" u="none" dirty="0">
                        <a:solidFill>
                          <a:srgbClr val="333333"/>
                        </a:solidFill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+mn-lt"/>
                        </a:rPr>
                        <a:t>Внимание: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+mn-lt"/>
                        </a:rPr>
                        <a:t>???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4992"/>
                        </a:solidFill>
                        <a:effectLst/>
                        <a:latin typeface="+mn-l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3" name="Picture 17" descr="Thomas Hawk - flickr - Lips - cclicen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1459" y="3068960"/>
            <a:ext cx="1755808" cy="1005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Caption_9"/>
          <p:cNvSpPr/>
          <p:nvPr/>
        </p:nvSpPr>
        <p:spPr>
          <a:xfrm>
            <a:off x="437082" y="4294098"/>
            <a:ext cx="1371600" cy="369332"/>
          </a:xfrm>
          <a:prstGeom prst="rect">
            <a:avLst/>
          </a:prstGeom>
        </p:spPr>
        <p:txBody>
          <a:bodyPr wrap="none" lIns="45720" rIns="45720">
            <a:no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bg-BG" b="1">
                <a:solidFill>
                  <a:srgbClr val="333333"/>
                </a:solidFill>
                <a:latin typeface="Calibri Light"/>
                <a:cs typeface="Calibri Light"/>
              </a:rPr>
              <a:t>Пример:</a:t>
            </a:r>
            <a:endParaRPr lang="en-US" b="1" dirty="0">
              <a:solidFill>
                <a:srgbClr val="333333"/>
              </a:solidFill>
              <a:latin typeface="Calibri Light"/>
              <a:cs typeface="Calibri Light"/>
            </a:endParaRPr>
          </a:p>
        </p:txBody>
      </p:sp>
      <p:sp>
        <p:nvSpPr>
          <p:cNvPr id="15" name="Caption_4"/>
          <p:cNvSpPr txBox="1">
            <a:spLocks noChangeArrowheads="1"/>
          </p:cNvSpPr>
          <p:nvPr/>
        </p:nvSpPr>
        <p:spPr bwMode="auto">
          <a:xfrm>
            <a:off x="408955" y="5805264"/>
            <a:ext cx="3816424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ru-RU" altLang="de-DE" sz="1800" dirty="0">
                <a:solidFill>
                  <a:srgbClr val="333333"/>
                </a:solidFill>
                <a:latin typeface="+mj-lt"/>
                <a:ea typeface="+mn-ea"/>
              </a:rPr>
              <a:t>Приписано на Мария Антоанета (1755-1793);подигравка, наивност, невежество относно положението?</a:t>
            </a:r>
            <a:endParaRPr lang="en-US" altLang="de-DE" sz="1800" dirty="0">
              <a:solidFill>
                <a:srgbClr val="333333"/>
              </a:solidFill>
              <a:latin typeface="+mj-lt"/>
              <a:ea typeface="+mn-ea"/>
            </a:endParaRPr>
          </a:p>
        </p:txBody>
      </p:sp>
      <p:sp>
        <p:nvSpPr>
          <p:cNvPr id="16" name="Caption_14"/>
          <p:cNvSpPr>
            <a:spLocks noChangeArrowheads="1"/>
          </p:cNvSpPr>
          <p:nvPr/>
        </p:nvSpPr>
        <p:spPr bwMode="auto">
          <a:xfrm>
            <a:off x="624979" y="4663430"/>
            <a:ext cx="3383280" cy="1005840"/>
          </a:xfrm>
          <a:prstGeom prst="wedgeEllipseCallout">
            <a:avLst>
              <a:gd name="adj1" fmla="val -37503"/>
              <a:gd name="adj2" fmla="val 65231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 anchor="ctr" anchorCtr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de-DE" sz="1800" b="1">
                <a:solidFill>
                  <a:srgbClr val="333333"/>
                </a:solidFill>
                <a:latin typeface="Calibri Light"/>
              </a:rPr>
              <a:t>Като няма хляб, ще ядете пасти?</a:t>
            </a:r>
            <a:endParaRPr lang="en-US" altLang="de-DE" sz="1800" b="1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6 – Съпреживяване/Емпатия II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11726F-7D22-43AC-A7FD-6C6FD8C3AD0C}" type="slidenum">
              <a:rPr lang="de-DE" altLang="de-DE" smtClean="0"/>
              <a:pPr>
                <a:defRPr/>
              </a:pPr>
              <a:t>8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4878097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Обсъдете предимствата и недостатъците на следния признак/поведение при оценяването на даден човек</a:t>
            </a:r>
            <a:endParaRPr lang="en-US" sz="360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2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242153"/>
              </p:ext>
            </p:extLst>
          </p:nvPr>
        </p:nvGraphicFramePr>
        <p:xfrm>
          <a:off x="408955" y="2348880"/>
          <a:ext cx="11376000" cy="438912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38058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701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828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Език/изказване: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Какво и как нещо е казано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</a:rPr>
                        <a:t>Важна упорна точка: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4992"/>
                        </a:solidFill>
                        <a:effectLst/>
                        <a:latin typeface="Calibri Ligh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съдържание:</a:t>
                      </a:r>
                      <a:r>
                        <a:rPr kumimoji="0" lang="de-DE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 </a:t>
                      </a: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Езикът е важен и директен способ за комуникация.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Тонът:</a:t>
                      </a: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 интонация (ирония, арогантност) и подборът на думи (арогантни, точни и т.н.) могат да издадат много за човека. </a:t>
                      </a:r>
                      <a:endParaRPr kumimoji="0" lang="pt-BR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603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de-DE" sz="1800" b="0" i="0" u="none" dirty="0">
                        <a:solidFill>
                          <a:srgbClr val="333333"/>
                        </a:solidFill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</a:rPr>
                        <a:t>Внимание: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Съдържание:</a:t>
                      </a: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 Казаното често не отговаря на “истинските” мисли (куртоазия, недоразумения и т.н.). Често нещата прозвучават различно от първоначалното намерение.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Тон:</a:t>
                      </a: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 Някои хора говорят монотнонно, но въпреки това са емоционални (“сух хумор”; по здравословни причини напр. Паркинсон).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3" name="Picture 17" descr="Thomas Hawk - flickr - Lips - cclicen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1459" y="3068960"/>
            <a:ext cx="1755808" cy="1005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Caption_9"/>
          <p:cNvSpPr/>
          <p:nvPr/>
        </p:nvSpPr>
        <p:spPr>
          <a:xfrm>
            <a:off x="437082" y="4294098"/>
            <a:ext cx="1371600" cy="369332"/>
          </a:xfrm>
          <a:prstGeom prst="rect">
            <a:avLst/>
          </a:prstGeom>
        </p:spPr>
        <p:txBody>
          <a:bodyPr wrap="none" lIns="45720" rIns="45720">
            <a:no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bg-BG" b="1">
                <a:solidFill>
                  <a:srgbClr val="333333"/>
                </a:solidFill>
                <a:latin typeface="Calibri Light"/>
                <a:cs typeface="Calibri Light"/>
              </a:rPr>
              <a:t>Пример:</a:t>
            </a:r>
            <a:endParaRPr lang="en-US" b="1" dirty="0">
              <a:solidFill>
                <a:srgbClr val="333333"/>
              </a:solidFill>
              <a:latin typeface="Calibri Light"/>
              <a:cs typeface="Calibri Light"/>
            </a:endParaRPr>
          </a:p>
        </p:txBody>
      </p:sp>
      <p:sp>
        <p:nvSpPr>
          <p:cNvPr id="15" name="Caption_4"/>
          <p:cNvSpPr txBox="1">
            <a:spLocks noChangeArrowheads="1"/>
          </p:cNvSpPr>
          <p:nvPr/>
        </p:nvSpPr>
        <p:spPr bwMode="auto">
          <a:xfrm>
            <a:off x="408955" y="5805264"/>
            <a:ext cx="3816424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ru-RU" altLang="de-DE" sz="1800" dirty="0">
                <a:solidFill>
                  <a:srgbClr val="333333"/>
                </a:solidFill>
                <a:latin typeface="+mj-lt"/>
                <a:ea typeface="+mn-ea"/>
              </a:rPr>
              <a:t>Приписано на Мария Антоанета (1755-1793);подигравка, наивност, невежество относно положението?</a:t>
            </a:r>
            <a:endParaRPr lang="en-US" altLang="de-DE" sz="1800" dirty="0">
              <a:solidFill>
                <a:srgbClr val="333333"/>
              </a:solidFill>
              <a:latin typeface="+mj-lt"/>
              <a:ea typeface="+mn-ea"/>
            </a:endParaRPr>
          </a:p>
        </p:txBody>
      </p:sp>
      <p:sp>
        <p:nvSpPr>
          <p:cNvPr id="16" name="Caption_14"/>
          <p:cNvSpPr>
            <a:spLocks noChangeArrowheads="1"/>
          </p:cNvSpPr>
          <p:nvPr/>
        </p:nvSpPr>
        <p:spPr bwMode="auto">
          <a:xfrm>
            <a:off x="624979" y="4663430"/>
            <a:ext cx="3383280" cy="1005840"/>
          </a:xfrm>
          <a:prstGeom prst="wedgeEllipseCallout">
            <a:avLst>
              <a:gd name="adj1" fmla="val -37503"/>
              <a:gd name="adj2" fmla="val 65231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 anchor="ctr" anchorCtr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de-DE" sz="1800" b="1">
                <a:solidFill>
                  <a:srgbClr val="333333"/>
                </a:solidFill>
                <a:latin typeface="Calibri Light"/>
              </a:rPr>
              <a:t>Като няма хляб, ще ядете пасти?</a:t>
            </a:r>
            <a:endParaRPr lang="en-US" altLang="de-DE" sz="1800" b="1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6 – Съпреживяване/Емпатия II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11726F-7D22-43AC-A7FD-6C6FD8C3AD0C}" type="slidenum">
              <a:rPr lang="de-DE" altLang="de-DE" smtClean="0"/>
              <a:pPr>
                <a:defRPr/>
              </a:pPr>
              <a:t>9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9463718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Обсъдете предимствата и недостатъците на следния признак/поведение при оценяването на даден човек</a:t>
            </a:r>
            <a:endParaRPr lang="en-US" sz="360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graphicFrame>
        <p:nvGraphicFramePr>
          <p:cNvPr id="8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3216390"/>
              </p:ext>
            </p:extLst>
          </p:nvPr>
        </p:nvGraphicFramePr>
        <p:xfrm>
          <a:off x="408955" y="2348880"/>
          <a:ext cx="11376000" cy="429768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38058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701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2024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Предварителна информация за даден човек</a:t>
                      </a:r>
                      <a:endParaRPr kumimoji="0" lang="pt-BR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</a:rPr>
                        <a:t>Важна упорна точка: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</a:rPr>
                        <a:t>???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7744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altLang="de-DE" sz="1800" dirty="0">
                        <a:latin typeface="Calibri Light"/>
                      </a:endParaRPr>
                    </a:p>
                  </a:txBody>
                  <a:tcPr marL="121952" marR="121952" anchor="b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</a:rPr>
                        <a:t>Внимание: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+mn-lt"/>
                        </a:rPr>
                        <a:t>???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4992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9" name="Picture 18" descr="emotionen  -fotomomen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003" y="3112368"/>
            <a:ext cx="291494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6 – Съпреживяване/Емпатия II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11726F-7D22-43AC-A7FD-6C6FD8C3AD0C}" type="slidenum">
              <a:rPr lang="de-DE" altLang="de-DE" smtClean="0"/>
              <a:pPr>
                <a:defRPr/>
              </a:pPr>
              <a:t>10</a:t>
            </a:fld>
            <a:endParaRPr lang="de-DE" altLang="de-DE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Обсъдете предимствата и недостатъците на следния признак/поведение при оценяването на даден човек</a:t>
            </a:r>
            <a:endParaRPr lang="en-US" sz="360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graphicFrame>
        <p:nvGraphicFramePr>
          <p:cNvPr id="8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5915526"/>
              </p:ext>
            </p:extLst>
          </p:nvPr>
        </p:nvGraphicFramePr>
        <p:xfrm>
          <a:off x="408955" y="2348880"/>
          <a:ext cx="11376000" cy="429768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38058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701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2024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Предварителна информация за даден човек</a:t>
                      </a:r>
                      <a:endParaRPr kumimoji="0" lang="pt-BR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</a:rPr>
                        <a:t>Важна упорна точка: 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Познанието за даден човек улеснява преценката, особено когато сме го наблюдавали в подобна ситуация.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7744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altLang="de-DE" sz="1800" dirty="0">
                        <a:latin typeface="Calibri Light"/>
                      </a:endParaRPr>
                    </a:p>
                  </a:txBody>
                  <a:tcPr marL="121952" marR="121952" anchor="b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+mn-lt"/>
                        </a:rPr>
                        <a:t>Внимание: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+mn-lt"/>
                        </a:rPr>
                        <a:t>???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9" name="Picture 18" descr="emotionen  -fotomomen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003" y="3112368"/>
            <a:ext cx="291494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6 – Съпреживяване/Емпатия II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11726F-7D22-43AC-A7FD-6C6FD8C3AD0C}" type="slidenum">
              <a:rPr lang="de-DE" altLang="de-DE" smtClean="0"/>
              <a:pPr>
                <a:defRPr/>
              </a:pPr>
              <a:t>11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6545099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Обсъдете предимствата и недостатъците на следния признак/поведение при оценяването на даден човек</a:t>
            </a:r>
            <a:endParaRPr lang="en-US" sz="360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graphicFrame>
        <p:nvGraphicFramePr>
          <p:cNvPr id="8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4924220"/>
              </p:ext>
            </p:extLst>
          </p:nvPr>
        </p:nvGraphicFramePr>
        <p:xfrm>
          <a:off x="408955" y="2348880"/>
          <a:ext cx="11376000" cy="429768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38058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701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2024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Предварителна информация за даден човек</a:t>
                      </a:r>
                      <a:endParaRPr kumimoji="0" lang="pt-BR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</a:rPr>
                        <a:t>Важна упорна точка: 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Познанието за даден човек улеснява преценката, особено когато сме го наблюдавали в подобна ситуация.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7744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altLang="de-DE" sz="1800" dirty="0">
                        <a:latin typeface="Calibri Light"/>
                      </a:endParaRPr>
                    </a:p>
                  </a:txBody>
                  <a:tcPr marL="121952" marR="121952" anchor="b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</a:rPr>
                        <a:t>Внимание: 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Хората се държат различно от очакваното според ситуацията, настроението или случайно. Едва ли има човек, който винаги е любезен или винаги злобен. Всеки би могъл да е разговорлив сред приятели, а пред чужди хора да е по-скоро срамежлив – или обратно! От време на време се изненадваме от себе си!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9" name="Picture 18" descr="emotionen  -fotomomen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003" y="3112368"/>
            <a:ext cx="291494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6 – Съпреживяване/Емпатия II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11726F-7D22-43AC-A7FD-6C6FD8C3AD0C}" type="slidenum">
              <a:rPr lang="de-DE" altLang="de-DE" smtClean="0"/>
              <a:pPr>
                <a:defRPr/>
              </a:pPr>
              <a:t>12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9186305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Обсъдете предимствата и недостатъците на следния признак/поведение при оценяването на даден човек</a:t>
            </a:r>
            <a:endParaRPr lang="en-US" sz="360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1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2113184"/>
              </p:ext>
            </p:extLst>
          </p:nvPr>
        </p:nvGraphicFramePr>
        <p:xfrm>
          <a:off x="408955" y="2348880"/>
          <a:ext cx="11376000" cy="438912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38058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701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37160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Вътрешно усещане/интуиция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</a:rPr>
                        <a:t>Важна упорна точка: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</a:rPr>
                        <a:t>???</a:t>
                      </a:r>
                      <a:endParaRPr kumimoji="0" lang="pt-BR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4992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1752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</a:rPr>
                        <a:t>Внимание: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</a:rPr>
                        <a:t>???</a:t>
                      </a:r>
                      <a:endParaRPr kumimoji="0" lang="pt-BR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4992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2" name="Picture 42" descr="storm_gal - flickr - Wolf Dog - cclicen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311" y="2824336"/>
            <a:ext cx="2434322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Caption_34"/>
          <p:cNvSpPr txBox="1">
            <a:spLocks noChangeArrowheads="1"/>
          </p:cNvSpPr>
          <p:nvPr/>
        </p:nvSpPr>
        <p:spPr bwMode="auto">
          <a:xfrm>
            <a:off x="408953" y="4941168"/>
            <a:ext cx="3749040" cy="1005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ru-RU" altLang="de-DE" sz="2000">
                <a:solidFill>
                  <a:srgbClr val="333333"/>
                </a:solidFill>
                <a:latin typeface="+mj-lt"/>
                <a:ea typeface="+mn-ea"/>
              </a:rPr>
              <a:t>Кучетата явно имат добро усещане за хората!</a:t>
            </a:r>
            <a:endParaRPr lang="en-US" altLang="de-DE" sz="2000" dirty="0">
              <a:solidFill>
                <a:srgbClr val="333333"/>
              </a:solidFill>
              <a:latin typeface="+mj-lt"/>
              <a:ea typeface="+mn-ea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6 – Съпреживяване/Емпатия II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11726F-7D22-43AC-A7FD-6C6FD8C3AD0C}" type="slidenum">
              <a:rPr lang="de-DE" altLang="de-DE" smtClean="0"/>
              <a:pPr>
                <a:defRPr/>
              </a:pPr>
              <a:t>13</a:t>
            </a:fld>
            <a:endParaRPr lang="de-DE" altLang="de-DE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Обсъдете предимствата и недостатъците на следния признак/поведение при оценяването на даден човек</a:t>
            </a:r>
            <a:endParaRPr lang="en-US" sz="360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9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2257997"/>
              </p:ext>
            </p:extLst>
          </p:nvPr>
        </p:nvGraphicFramePr>
        <p:xfrm>
          <a:off x="408955" y="2348880"/>
          <a:ext cx="11376000" cy="438912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38058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701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371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Вътрешно усещане/интуиция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</a:rPr>
                        <a:t>Важна упорна точка: 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Вътрешното усещане се разглежда като обобщено знание за нещо. Понякога инстинктите са по-верни от разума!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175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E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+mn-lt"/>
                        </a:rPr>
                        <a:t>Внимание: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+mn-lt"/>
                        </a:rPr>
                        <a:t>???</a:t>
                      </a:r>
                      <a:endParaRPr kumimoji="0" lang="pt-BR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4992"/>
                        </a:solidFill>
                        <a:effectLst/>
                        <a:latin typeface="+mn-l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0" name="Picture 33" descr="bricol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8197" y="2780928"/>
            <a:ext cx="891540" cy="1188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15" descr="pennywis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971" y="5084064"/>
            <a:ext cx="1592436" cy="1188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34" descr="Zirkus - circus - def110 -flickr - cc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9423" y="5084064"/>
            <a:ext cx="1733823" cy="1188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Caption_22"/>
          <p:cNvSpPr txBox="1">
            <a:spLocks noChangeArrowheads="1"/>
          </p:cNvSpPr>
          <p:nvPr/>
        </p:nvSpPr>
        <p:spPr bwMode="auto">
          <a:xfrm>
            <a:off x="552971" y="4776287"/>
            <a:ext cx="159243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bg-BG" altLang="de-DE" sz="1400">
                <a:latin typeface="Calibri Light"/>
              </a:rPr>
              <a:t>при страх</a:t>
            </a:r>
            <a:endParaRPr lang="en-US" altLang="de-DE" sz="1400" dirty="0">
              <a:latin typeface="Calibri Light"/>
            </a:endParaRPr>
          </a:p>
        </p:txBody>
      </p:sp>
      <p:sp>
        <p:nvSpPr>
          <p:cNvPr id="24" name="Caption_23"/>
          <p:cNvSpPr txBox="1">
            <a:spLocks noChangeArrowheads="1"/>
          </p:cNvSpPr>
          <p:nvPr/>
        </p:nvSpPr>
        <p:spPr bwMode="auto">
          <a:xfrm>
            <a:off x="2289423" y="4776287"/>
            <a:ext cx="173382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bg-BG" altLang="de-DE" sz="1400">
                <a:latin typeface="Calibri Light"/>
              </a:rPr>
              <a:t>при радост</a:t>
            </a:r>
            <a:endParaRPr lang="en-US" altLang="de-DE" sz="1400" dirty="0">
              <a:latin typeface="Calibri Light"/>
            </a:endParaRPr>
          </a:p>
        </p:txBody>
      </p:sp>
      <p:sp>
        <p:nvSpPr>
          <p:cNvPr id="25" name="Caption_24"/>
          <p:cNvSpPr txBox="1">
            <a:spLocks noChangeArrowheads="1"/>
          </p:cNvSpPr>
          <p:nvPr/>
        </p:nvSpPr>
        <p:spPr bwMode="auto">
          <a:xfrm>
            <a:off x="552971" y="6272784"/>
            <a:ext cx="1592436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bg-BG" altLang="de-DE" sz="1200">
                <a:latin typeface="Calibri Light"/>
              </a:rPr>
              <a:t>Напр. в ужаса </a:t>
            </a:r>
            <a:br>
              <a:rPr lang="bg-BG" altLang="de-DE" sz="1200">
                <a:latin typeface="Calibri Light"/>
              </a:rPr>
            </a:br>
            <a:r>
              <a:rPr lang="bg-BG" altLang="de-DE" sz="1200">
                <a:latin typeface="Calibri Light"/>
              </a:rPr>
              <a:t>(“То”)</a:t>
            </a:r>
            <a:endParaRPr lang="en-US" altLang="de-DE" sz="1200" dirty="0">
              <a:latin typeface="Calibri Light"/>
            </a:endParaRPr>
          </a:p>
        </p:txBody>
      </p:sp>
      <p:sp>
        <p:nvSpPr>
          <p:cNvPr id="26" name="Caption_25"/>
          <p:cNvSpPr txBox="1">
            <a:spLocks noChangeArrowheads="1"/>
          </p:cNvSpPr>
          <p:nvPr/>
        </p:nvSpPr>
        <p:spPr bwMode="auto">
          <a:xfrm>
            <a:off x="2289423" y="6272784"/>
            <a:ext cx="173382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de-DE" sz="1200">
                <a:latin typeface="Calibri Light"/>
              </a:rPr>
              <a:t>Спомен за посещение в цирка</a:t>
            </a:r>
            <a:endParaRPr lang="en-US" altLang="de-DE" sz="1200" dirty="0">
              <a:latin typeface="Calibri Light"/>
            </a:endParaRPr>
          </a:p>
        </p:txBody>
      </p:sp>
      <p:sp>
        <p:nvSpPr>
          <p:cNvPr id="27" name="Caption_28"/>
          <p:cNvSpPr txBox="1">
            <a:spLocks noChangeArrowheads="1"/>
          </p:cNvSpPr>
          <p:nvPr/>
        </p:nvSpPr>
        <p:spPr bwMode="auto">
          <a:xfrm>
            <a:off x="842367" y="3966637"/>
            <a:ext cx="27432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ctr" eaLnBrk="1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de-DE" sz="1400" b="1" dirty="0">
                <a:latin typeface="Calibri Light"/>
              </a:rPr>
              <a:t>весел, симпатичен, страшен?</a:t>
            </a:r>
          </a:p>
          <a:p>
            <a:pPr lvl="0" algn="ctr" eaLnBrk="1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de-DE" sz="1400" dirty="0">
                <a:latin typeface="Calibri Light"/>
              </a:rPr>
              <a:t>Според настроението!</a:t>
            </a:r>
            <a:endParaRPr lang="en-GB" altLang="de-DE" sz="1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28" name="Caption_29"/>
          <p:cNvSpPr>
            <a:spLocks noChangeArrowheads="1"/>
          </p:cNvSpPr>
          <p:nvPr/>
        </p:nvSpPr>
        <p:spPr bwMode="auto">
          <a:xfrm>
            <a:off x="1909088" y="4442714"/>
            <a:ext cx="609759" cy="548640"/>
          </a:xfrm>
          <a:prstGeom prst="downArrow">
            <a:avLst>
              <a:gd name="adj1" fmla="val 50000"/>
              <a:gd name="adj2" fmla="val 33333"/>
            </a:avLst>
          </a:prstGeom>
          <a:solidFill>
            <a:srgbClr val="E3EFF8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400"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6 – Съпреживяване/Емпатия II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11726F-7D22-43AC-A7FD-6C6FD8C3AD0C}" type="slidenum">
              <a:rPr lang="de-DE" altLang="de-DE" smtClean="0"/>
              <a:pPr>
                <a:defRPr/>
              </a:pPr>
              <a:t>14</a:t>
            </a:fld>
            <a:endParaRPr lang="de-DE" altLang="de-DE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Обсъдете предимствата и недостатъците на следния признак/поведение при оценяването на даден човек</a:t>
            </a:r>
            <a:endParaRPr lang="en-US" sz="360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9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5449096"/>
              </p:ext>
            </p:extLst>
          </p:nvPr>
        </p:nvGraphicFramePr>
        <p:xfrm>
          <a:off x="408955" y="2348880"/>
          <a:ext cx="11376000" cy="438912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38058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701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371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Вътрешно усещане/интуиция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</a:rPr>
                        <a:t>Важна упорна точка: 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Вътрешното усещане се разглежда като обобщено знание за нещо. Понякога инстинктите са по-верни от разума!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175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E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</a:rPr>
                        <a:t>Внимание: 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Моментното ни настроение има отражение върху възприятията/мислите ни. Напр.: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  <a:p>
                      <a:pPr marL="800023" marR="0" lvl="1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Tx/>
                        <a:buFont typeface="+mj-lt"/>
                        <a:buAutoNum type="arabicPeriod"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</a:rPr>
                        <a:t>Гняв: </a:t>
                      </a: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склонност да се чувстваш неразбран; недоверчивост към хората.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  <a:p>
                      <a:pPr marL="800023" marR="0" lvl="1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Tx/>
                        <a:buFont typeface="+mj-lt"/>
                        <a:buAutoNum type="arabicPeriod"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</a:rPr>
                        <a:t>Депресия: </a:t>
                      </a: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всяко нещо </a:t>
                      </a: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е “по-сиво”.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0" name="Picture 33" descr="bricol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8197" y="2780928"/>
            <a:ext cx="891540" cy="1188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15" descr="pennywis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971" y="5084064"/>
            <a:ext cx="1592436" cy="1188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34" descr="Zirkus - circus - def110 -flickr - cc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9423" y="5084064"/>
            <a:ext cx="1733823" cy="1188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Caption_22"/>
          <p:cNvSpPr txBox="1">
            <a:spLocks noChangeArrowheads="1"/>
          </p:cNvSpPr>
          <p:nvPr/>
        </p:nvSpPr>
        <p:spPr bwMode="auto">
          <a:xfrm>
            <a:off x="552971" y="4776287"/>
            <a:ext cx="159243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bg-BG" altLang="de-DE" sz="1400">
                <a:latin typeface="Calibri Light"/>
              </a:rPr>
              <a:t>при страх</a:t>
            </a:r>
            <a:endParaRPr lang="en-US" altLang="de-DE" sz="1400" dirty="0">
              <a:latin typeface="Calibri Light"/>
            </a:endParaRPr>
          </a:p>
        </p:txBody>
      </p:sp>
      <p:sp>
        <p:nvSpPr>
          <p:cNvPr id="24" name="Caption_23"/>
          <p:cNvSpPr txBox="1">
            <a:spLocks noChangeArrowheads="1"/>
          </p:cNvSpPr>
          <p:nvPr/>
        </p:nvSpPr>
        <p:spPr bwMode="auto">
          <a:xfrm>
            <a:off x="2289423" y="4776287"/>
            <a:ext cx="173382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bg-BG" altLang="de-DE" sz="1400">
                <a:latin typeface="Calibri Light"/>
              </a:rPr>
              <a:t>при радост</a:t>
            </a:r>
            <a:endParaRPr lang="en-US" altLang="de-DE" sz="1400" dirty="0">
              <a:latin typeface="Calibri Light"/>
            </a:endParaRPr>
          </a:p>
        </p:txBody>
      </p:sp>
      <p:sp>
        <p:nvSpPr>
          <p:cNvPr id="25" name="Caption_24"/>
          <p:cNvSpPr txBox="1">
            <a:spLocks noChangeArrowheads="1"/>
          </p:cNvSpPr>
          <p:nvPr/>
        </p:nvSpPr>
        <p:spPr bwMode="auto">
          <a:xfrm>
            <a:off x="552971" y="6272784"/>
            <a:ext cx="1592436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bg-BG" altLang="de-DE" sz="1200">
                <a:latin typeface="Calibri Light"/>
              </a:rPr>
              <a:t>Напр. в ужаса </a:t>
            </a:r>
            <a:br>
              <a:rPr lang="bg-BG" altLang="de-DE" sz="1200">
                <a:latin typeface="Calibri Light"/>
              </a:rPr>
            </a:br>
            <a:r>
              <a:rPr lang="bg-BG" altLang="de-DE" sz="1200">
                <a:latin typeface="Calibri Light"/>
              </a:rPr>
              <a:t>(“То”)</a:t>
            </a:r>
            <a:endParaRPr lang="en-US" altLang="de-DE" sz="1200" dirty="0">
              <a:latin typeface="Calibri Light"/>
            </a:endParaRPr>
          </a:p>
        </p:txBody>
      </p:sp>
      <p:sp>
        <p:nvSpPr>
          <p:cNvPr id="26" name="Caption_25"/>
          <p:cNvSpPr txBox="1">
            <a:spLocks noChangeArrowheads="1"/>
          </p:cNvSpPr>
          <p:nvPr/>
        </p:nvSpPr>
        <p:spPr bwMode="auto">
          <a:xfrm>
            <a:off x="2289423" y="6272784"/>
            <a:ext cx="173382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de-DE" sz="1200">
                <a:latin typeface="Calibri Light"/>
              </a:rPr>
              <a:t>Спомен за посещение в цирка</a:t>
            </a:r>
            <a:endParaRPr lang="en-US" altLang="de-DE" sz="1200" dirty="0">
              <a:latin typeface="Calibri Light"/>
            </a:endParaRPr>
          </a:p>
        </p:txBody>
      </p:sp>
      <p:sp>
        <p:nvSpPr>
          <p:cNvPr id="27" name="Caption_28"/>
          <p:cNvSpPr txBox="1">
            <a:spLocks noChangeArrowheads="1"/>
          </p:cNvSpPr>
          <p:nvPr/>
        </p:nvSpPr>
        <p:spPr bwMode="auto">
          <a:xfrm>
            <a:off x="842367" y="3966637"/>
            <a:ext cx="27432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ctr" eaLnBrk="1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de-DE" sz="1400" b="1" dirty="0">
                <a:latin typeface="Calibri Light"/>
              </a:rPr>
              <a:t>весел, симпатичен, страшен?</a:t>
            </a:r>
          </a:p>
          <a:p>
            <a:pPr lvl="0" algn="ctr" eaLnBrk="1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de-DE" sz="1400" dirty="0">
                <a:latin typeface="Calibri Light"/>
              </a:rPr>
              <a:t>Според настроението!</a:t>
            </a:r>
            <a:endParaRPr lang="en-GB" altLang="de-DE" sz="1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28" name="Caption_29"/>
          <p:cNvSpPr>
            <a:spLocks noChangeArrowheads="1"/>
          </p:cNvSpPr>
          <p:nvPr/>
        </p:nvSpPr>
        <p:spPr bwMode="auto">
          <a:xfrm>
            <a:off x="1909088" y="4442714"/>
            <a:ext cx="609759" cy="548640"/>
          </a:xfrm>
          <a:prstGeom prst="downArrow">
            <a:avLst>
              <a:gd name="adj1" fmla="val 50000"/>
              <a:gd name="adj2" fmla="val 33333"/>
            </a:avLst>
          </a:prstGeom>
          <a:solidFill>
            <a:srgbClr val="E3EFF8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400"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6 – Съпреживяване/Емпатия II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11726F-7D22-43AC-A7FD-6C6FD8C3AD0C}" type="slidenum">
              <a:rPr lang="de-DE" altLang="de-DE" smtClean="0"/>
              <a:pPr>
                <a:defRPr/>
              </a:pPr>
              <a:t>15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9919821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Обсъдете предимствата и недостатъците на следния признак/поведение при оценяването на даден човек</a:t>
            </a:r>
            <a:endParaRPr lang="en-US" sz="360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9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0206156"/>
              </p:ext>
            </p:extLst>
          </p:nvPr>
        </p:nvGraphicFramePr>
        <p:xfrm>
          <a:off x="408955" y="2348880"/>
          <a:ext cx="11376000" cy="438912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38058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701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371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Вътрешно усещане/интуиция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</a:rPr>
                        <a:t>Важна упорна точка: 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Вътрешното усещане се разглежда като обобщено знание за нещо. Понякога инстинктите са по-верни от разума!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175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E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</a:rPr>
                        <a:t>Внимание: 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Моментното ни настроение има отражение върху възприятията/мислите ни. Напр.: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  <a:p>
                      <a:pPr marL="800023" marR="0" lvl="1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Tx/>
                        <a:buFont typeface="+mj-lt"/>
                        <a:buAutoNum type="arabicPeriod"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</a:rPr>
                        <a:t>Гняв: </a:t>
                      </a: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склонност да се чувстваш неразбран; недоверчивост към хората.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  <a:p>
                      <a:pPr marL="800023" marR="0" lvl="1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Tx/>
                        <a:buFont typeface="+mj-lt"/>
                        <a:buAutoNum type="arabicPeriod"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</a:rPr>
                        <a:t>Депресия: </a:t>
                      </a: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всяко нещо </a:t>
                      </a: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е “по-сиво”.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Трябва да се вслушваме в инстинктите си, но да не им се доверяваме сляпо.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0" name="Picture 33" descr="bricol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8197" y="2780928"/>
            <a:ext cx="891540" cy="1188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15" descr="pennywis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971" y="5084064"/>
            <a:ext cx="1592436" cy="1188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34" descr="Zirkus - circus - def110 -flickr - cc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9423" y="5084064"/>
            <a:ext cx="1733823" cy="1188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Caption_22"/>
          <p:cNvSpPr txBox="1">
            <a:spLocks noChangeArrowheads="1"/>
          </p:cNvSpPr>
          <p:nvPr/>
        </p:nvSpPr>
        <p:spPr bwMode="auto">
          <a:xfrm>
            <a:off x="552971" y="4776287"/>
            <a:ext cx="159243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bg-BG" altLang="de-DE" sz="1400">
                <a:latin typeface="Calibri Light"/>
              </a:rPr>
              <a:t>при страх</a:t>
            </a:r>
            <a:endParaRPr lang="en-US" altLang="de-DE" sz="1400" dirty="0">
              <a:latin typeface="Calibri Light"/>
            </a:endParaRPr>
          </a:p>
        </p:txBody>
      </p:sp>
      <p:sp>
        <p:nvSpPr>
          <p:cNvPr id="24" name="Caption_23"/>
          <p:cNvSpPr txBox="1">
            <a:spLocks noChangeArrowheads="1"/>
          </p:cNvSpPr>
          <p:nvPr/>
        </p:nvSpPr>
        <p:spPr bwMode="auto">
          <a:xfrm>
            <a:off x="2289423" y="4776287"/>
            <a:ext cx="173382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bg-BG" altLang="de-DE" sz="1400">
                <a:latin typeface="Calibri Light"/>
              </a:rPr>
              <a:t>при радост</a:t>
            </a:r>
            <a:endParaRPr lang="en-US" altLang="de-DE" sz="1400" dirty="0">
              <a:latin typeface="Calibri Light"/>
            </a:endParaRPr>
          </a:p>
        </p:txBody>
      </p:sp>
      <p:sp>
        <p:nvSpPr>
          <p:cNvPr id="25" name="Caption_24"/>
          <p:cNvSpPr txBox="1">
            <a:spLocks noChangeArrowheads="1"/>
          </p:cNvSpPr>
          <p:nvPr/>
        </p:nvSpPr>
        <p:spPr bwMode="auto">
          <a:xfrm>
            <a:off x="552971" y="6272784"/>
            <a:ext cx="1592436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bg-BG" altLang="de-DE" sz="1200">
                <a:latin typeface="Calibri Light"/>
              </a:rPr>
              <a:t>Напр. в ужаса </a:t>
            </a:r>
            <a:br>
              <a:rPr lang="bg-BG" altLang="de-DE" sz="1200">
                <a:latin typeface="Calibri Light"/>
              </a:rPr>
            </a:br>
            <a:r>
              <a:rPr lang="bg-BG" altLang="de-DE" sz="1200">
                <a:latin typeface="Calibri Light"/>
              </a:rPr>
              <a:t>(“То”)</a:t>
            </a:r>
            <a:endParaRPr lang="en-US" altLang="de-DE" sz="1200" dirty="0">
              <a:latin typeface="Calibri Light"/>
            </a:endParaRPr>
          </a:p>
        </p:txBody>
      </p:sp>
      <p:sp>
        <p:nvSpPr>
          <p:cNvPr id="26" name="Caption_25"/>
          <p:cNvSpPr txBox="1">
            <a:spLocks noChangeArrowheads="1"/>
          </p:cNvSpPr>
          <p:nvPr/>
        </p:nvSpPr>
        <p:spPr bwMode="auto">
          <a:xfrm>
            <a:off x="2289423" y="6272784"/>
            <a:ext cx="173382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de-DE" sz="1200">
                <a:latin typeface="Calibri Light"/>
              </a:rPr>
              <a:t>Спомен за посещение в цирка</a:t>
            </a:r>
            <a:endParaRPr lang="en-US" altLang="de-DE" sz="1200" dirty="0">
              <a:latin typeface="Calibri Light"/>
            </a:endParaRPr>
          </a:p>
        </p:txBody>
      </p:sp>
      <p:sp>
        <p:nvSpPr>
          <p:cNvPr id="27" name="Caption_28"/>
          <p:cNvSpPr txBox="1">
            <a:spLocks noChangeArrowheads="1"/>
          </p:cNvSpPr>
          <p:nvPr/>
        </p:nvSpPr>
        <p:spPr bwMode="auto">
          <a:xfrm>
            <a:off x="842367" y="3966637"/>
            <a:ext cx="27432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ctr" eaLnBrk="1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de-DE" sz="1400" b="1" dirty="0">
                <a:latin typeface="Calibri Light"/>
              </a:rPr>
              <a:t>весел, симпатичен, страшен?</a:t>
            </a:r>
          </a:p>
          <a:p>
            <a:pPr lvl="0" algn="ctr" eaLnBrk="1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de-DE" sz="1400" dirty="0">
                <a:latin typeface="Calibri Light"/>
              </a:rPr>
              <a:t>Според настроението!</a:t>
            </a:r>
            <a:endParaRPr lang="en-GB" altLang="de-DE" sz="1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28" name="Caption_29"/>
          <p:cNvSpPr>
            <a:spLocks noChangeArrowheads="1"/>
          </p:cNvSpPr>
          <p:nvPr/>
        </p:nvSpPr>
        <p:spPr bwMode="auto">
          <a:xfrm>
            <a:off x="1909088" y="4442714"/>
            <a:ext cx="609759" cy="548640"/>
          </a:xfrm>
          <a:prstGeom prst="downArrow">
            <a:avLst>
              <a:gd name="adj1" fmla="val 50000"/>
              <a:gd name="adj2" fmla="val 33333"/>
            </a:avLst>
          </a:prstGeom>
          <a:solidFill>
            <a:srgbClr val="E3EFF8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400"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6 – Съпреживяване/Емпатия II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11726F-7D22-43AC-A7FD-6C6FD8C3AD0C}" type="slidenum">
              <a:rPr lang="de-DE" altLang="de-DE" smtClean="0"/>
              <a:pPr>
                <a:defRPr/>
              </a:pPr>
              <a:t>16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7487029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Не всичко, което блести, е злато!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/>
            <a:r>
              <a:rPr lang="en-US" sz="2400" dirty="0">
                <a:solidFill>
                  <a:srgbClr val="004992"/>
                </a:solidFill>
              </a:rPr>
              <a:t>… </a:t>
            </a:r>
            <a:r>
              <a:rPr lang="bg-BG" sz="2400" dirty="0">
                <a:solidFill>
                  <a:srgbClr val="004992"/>
                </a:solidFill>
              </a:rPr>
              <a:t>нито един от разгледаните аспекти </a:t>
            </a:r>
            <a:r>
              <a:rPr lang="en-US" sz="2400" dirty="0">
                <a:solidFill>
                  <a:srgbClr val="004992"/>
                </a:solidFill>
              </a:rPr>
              <a:t>(</a:t>
            </a:r>
            <a:r>
              <a:rPr lang="bg-BG" sz="2400" dirty="0">
                <a:solidFill>
                  <a:srgbClr val="004992"/>
                </a:solidFill>
              </a:rPr>
              <a:t>език</a:t>
            </a:r>
            <a:r>
              <a:rPr lang="en-US" sz="2400" dirty="0">
                <a:solidFill>
                  <a:srgbClr val="004992"/>
                </a:solidFill>
              </a:rPr>
              <a:t>, </a:t>
            </a:r>
            <a:r>
              <a:rPr lang="bg-BG" sz="2400" dirty="0">
                <a:solidFill>
                  <a:srgbClr val="004992"/>
                </a:solidFill>
              </a:rPr>
              <a:t>език на тялото</a:t>
            </a:r>
            <a:r>
              <a:rPr lang="en-US" sz="2400" dirty="0">
                <a:solidFill>
                  <a:srgbClr val="004992"/>
                </a:solidFill>
              </a:rPr>
              <a:t>, </a:t>
            </a:r>
            <a:r>
              <a:rPr lang="bg-BG" sz="2400" dirty="0">
                <a:solidFill>
                  <a:srgbClr val="004992"/>
                </a:solidFill>
              </a:rPr>
              <a:t>интуиция</a:t>
            </a:r>
            <a:r>
              <a:rPr lang="en-US" sz="2400" dirty="0">
                <a:solidFill>
                  <a:srgbClr val="004992"/>
                </a:solidFill>
              </a:rPr>
              <a:t> </a:t>
            </a:r>
            <a:r>
              <a:rPr lang="bg-BG" sz="2400" dirty="0">
                <a:solidFill>
                  <a:srgbClr val="004992"/>
                </a:solidFill>
              </a:rPr>
              <a:t>и т.н</a:t>
            </a:r>
            <a:r>
              <a:rPr lang="en-US" sz="2400" dirty="0">
                <a:solidFill>
                  <a:srgbClr val="004992"/>
                </a:solidFill>
              </a:rPr>
              <a:t>.) </a:t>
            </a:r>
            <a:r>
              <a:rPr lang="bg-BG" sz="2400" dirty="0">
                <a:solidFill>
                  <a:srgbClr val="004992"/>
                </a:solidFill>
              </a:rPr>
              <a:t>сам по себе си е благонадежден</a:t>
            </a:r>
            <a:r>
              <a:rPr lang="en-US" sz="2400" dirty="0">
                <a:solidFill>
                  <a:srgbClr val="004992"/>
                </a:solidFill>
              </a:rPr>
              <a:t>!</a:t>
            </a:r>
            <a:endParaRPr lang="de-DE" sz="2400" dirty="0">
              <a:solidFill>
                <a:srgbClr val="004992"/>
              </a:solidFill>
            </a:endParaRPr>
          </a:p>
          <a:p>
            <a:pPr lvl="0" defTabSz="914400" fontAlgn="base"/>
            <a:r>
              <a:rPr lang="bg-BG" sz="2400" i="1" dirty="0">
                <a:solidFill>
                  <a:srgbClr val="333333"/>
                </a:solidFill>
              </a:rPr>
              <a:t>Трябва всички да се вземат под внимание</a:t>
            </a:r>
            <a:r>
              <a:rPr lang="de-DE" sz="2400" i="1" dirty="0">
                <a:solidFill>
                  <a:srgbClr val="333333"/>
                </a:solidFill>
              </a:rPr>
              <a:t>!</a:t>
            </a:r>
            <a:br>
              <a:rPr lang="de-DE" sz="2400" i="1" dirty="0">
                <a:solidFill>
                  <a:srgbClr val="333333"/>
                </a:solidFill>
              </a:rPr>
            </a:br>
            <a:r>
              <a:rPr lang="bg-BG" sz="2400" dirty="0">
                <a:solidFill>
                  <a:srgbClr val="333333"/>
                </a:solidFill>
              </a:rPr>
              <a:t>Само така можем да сме по-сигурни в решенията си</a:t>
            </a:r>
            <a:r>
              <a:rPr lang="en-US" sz="2400" dirty="0">
                <a:solidFill>
                  <a:srgbClr val="333333"/>
                </a:solidFill>
              </a:rPr>
              <a:t>…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6 – Съпреживяване/Емпатия II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A51AFF2-ABF6-406A-A27B-E6A97B7ED66E}" type="slidenum">
              <a:rPr lang="de-DE" altLang="de-DE" smtClean="0"/>
              <a:pPr>
                <a:defRPr/>
              </a:pPr>
              <a:t>17</a:t>
            </a:fld>
            <a:endParaRPr lang="de-DE" altLang="de-DE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altLang="de-DE" sz="3600">
                <a:latin typeface="+mn-lt"/>
                <a:ea typeface="+mn-ea"/>
                <a:cs typeface="+mn-cs"/>
              </a:rPr>
              <a:t>Защо ни е да знаем това?</a:t>
            </a:r>
            <a:endParaRPr lang="de-DE" altLang="de-DE" sz="3600">
              <a:latin typeface="+mn-lt"/>
              <a:ea typeface="+mn-ea"/>
              <a:cs typeface="+mn-cs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/>
            <a:r>
              <a:rPr lang="bg-BG" altLang="de-DE" sz="2400" dirty="0">
                <a:solidFill>
                  <a:srgbClr val="333333"/>
                </a:solidFill>
              </a:rPr>
              <a:t>Изследвания показват, че много </a:t>
            </a:r>
            <a:r>
              <a:rPr lang="de-DE" altLang="de-DE" sz="2400" dirty="0">
                <a:solidFill>
                  <a:srgbClr val="333333"/>
                </a:solidFill>
              </a:rPr>
              <a:t>(</a:t>
            </a:r>
            <a:r>
              <a:rPr lang="bg-BG" altLang="de-DE" sz="2400" dirty="0">
                <a:solidFill>
                  <a:srgbClr val="333333"/>
                </a:solidFill>
              </a:rPr>
              <a:t>но не всички</a:t>
            </a:r>
            <a:r>
              <a:rPr lang="de-DE" altLang="de-DE" sz="2400" dirty="0">
                <a:solidFill>
                  <a:srgbClr val="333333"/>
                </a:solidFill>
              </a:rPr>
              <a:t>!) </a:t>
            </a:r>
            <a:r>
              <a:rPr lang="bg-BG" altLang="de-DE" sz="2400" dirty="0">
                <a:solidFill>
                  <a:srgbClr val="333333"/>
                </a:solidFill>
              </a:rPr>
              <a:t>хора с психични заболявания</a:t>
            </a:r>
            <a:r>
              <a:rPr lang="de-DE" altLang="de-DE" sz="2400" dirty="0">
                <a:solidFill>
                  <a:srgbClr val="333333"/>
                </a:solidFill>
              </a:rPr>
              <a:t> (</a:t>
            </a:r>
            <a:r>
              <a:rPr lang="bg-BG" altLang="de-DE" sz="2400" dirty="0">
                <a:solidFill>
                  <a:srgbClr val="333333"/>
                </a:solidFill>
              </a:rPr>
              <a:t>особено психози</a:t>
            </a:r>
            <a:r>
              <a:rPr lang="de-DE" altLang="de-DE" sz="2400" dirty="0">
                <a:solidFill>
                  <a:srgbClr val="333333"/>
                </a:solidFill>
              </a:rPr>
              <a:t>):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004992"/>
                </a:solidFill>
              </a:rPr>
              <a:t>имат проблем с разпознаването на емоциите на други хора </a:t>
            </a:r>
            <a:r>
              <a:rPr lang="de-DE" altLang="de-DE" sz="2400" dirty="0">
                <a:solidFill>
                  <a:srgbClr val="004992"/>
                </a:solidFill>
              </a:rPr>
              <a:t>(</a:t>
            </a:r>
            <a:r>
              <a:rPr lang="bg-BG" altLang="de-DE" sz="2400" dirty="0">
                <a:solidFill>
                  <a:srgbClr val="004992"/>
                </a:solidFill>
              </a:rPr>
              <a:t>напр. радост, тъга</a:t>
            </a:r>
            <a:r>
              <a:rPr lang="de-DE" altLang="de-DE" sz="2400" dirty="0">
                <a:solidFill>
                  <a:srgbClr val="004992"/>
                </a:solidFill>
              </a:rPr>
              <a:t>).</a:t>
            </a:r>
            <a:endParaRPr lang="en-US" sz="24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6 – Съпреживяване/Емпатия II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A51AFF2-ABF6-406A-A27B-E6A97B7ED66E}" type="slidenum">
              <a:rPr lang="de-DE" altLang="de-DE" smtClean="0"/>
              <a:pPr>
                <a:defRPr/>
              </a:pPr>
              <a:t>18</a:t>
            </a:fld>
            <a:endParaRPr lang="de-DE" altLang="de-DE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altLang="de-DE" sz="3600">
                <a:latin typeface="+mn-lt"/>
                <a:ea typeface="+mn-ea"/>
                <a:cs typeface="+mn-cs"/>
              </a:rPr>
              <a:t>Защо ни е да знаем това?</a:t>
            </a:r>
            <a:endParaRPr lang="de-DE" altLang="de-DE" sz="3600">
              <a:latin typeface="+mn-lt"/>
              <a:ea typeface="+mn-ea"/>
              <a:cs typeface="+mn-cs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/>
            <a:r>
              <a:rPr lang="bg-BG" altLang="de-DE" sz="2400" dirty="0">
                <a:solidFill>
                  <a:srgbClr val="333333"/>
                </a:solidFill>
              </a:rPr>
              <a:t>Изследвания показват, че много </a:t>
            </a:r>
            <a:r>
              <a:rPr lang="de-DE" altLang="de-DE" sz="2400" dirty="0">
                <a:solidFill>
                  <a:srgbClr val="333333"/>
                </a:solidFill>
              </a:rPr>
              <a:t>(</a:t>
            </a:r>
            <a:r>
              <a:rPr lang="bg-BG" altLang="de-DE" sz="2400" dirty="0">
                <a:solidFill>
                  <a:srgbClr val="333333"/>
                </a:solidFill>
              </a:rPr>
              <a:t>но не всички</a:t>
            </a:r>
            <a:r>
              <a:rPr lang="de-DE" altLang="de-DE" sz="2400" dirty="0">
                <a:solidFill>
                  <a:srgbClr val="333333"/>
                </a:solidFill>
              </a:rPr>
              <a:t>!) </a:t>
            </a:r>
            <a:r>
              <a:rPr lang="bg-BG" altLang="de-DE" sz="2400" dirty="0">
                <a:solidFill>
                  <a:srgbClr val="333333"/>
                </a:solidFill>
              </a:rPr>
              <a:t>хора с психични заболявания</a:t>
            </a:r>
            <a:r>
              <a:rPr lang="de-DE" altLang="de-DE" sz="2400" dirty="0">
                <a:solidFill>
                  <a:srgbClr val="333333"/>
                </a:solidFill>
              </a:rPr>
              <a:t> (</a:t>
            </a:r>
            <a:r>
              <a:rPr lang="bg-BG" altLang="de-DE" sz="2400" dirty="0">
                <a:solidFill>
                  <a:srgbClr val="333333"/>
                </a:solidFill>
              </a:rPr>
              <a:t>особено психози</a:t>
            </a:r>
            <a:r>
              <a:rPr lang="de-DE" altLang="de-DE" sz="2400" dirty="0">
                <a:solidFill>
                  <a:srgbClr val="333333"/>
                </a:solidFill>
              </a:rPr>
              <a:t>):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004992"/>
                </a:solidFill>
              </a:rPr>
              <a:t>имат проблем с разпознаването на емоциите на други хора </a:t>
            </a:r>
            <a:r>
              <a:rPr lang="de-DE" altLang="de-DE" sz="2400" dirty="0">
                <a:solidFill>
                  <a:srgbClr val="004992"/>
                </a:solidFill>
              </a:rPr>
              <a:t>(</a:t>
            </a:r>
            <a:r>
              <a:rPr lang="bg-BG" altLang="de-DE" sz="2400" dirty="0">
                <a:solidFill>
                  <a:srgbClr val="004992"/>
                </a:solidFill>
              </a:rPr>
              <a:t>напр. радост, тъга</a:t>
            </a:r>
            <a:r>
              <a:rPr lang="de-DE" altLang="de-DE" sz="2400" dirty="0">
                <a:solidFill>
                  <a:srgbClr val="004992"/>
                </a:solidFill>
              </a:rPr>
              <a:t>).</a:t>
            </a:r>
            <a:endParaRPr lang="bg-BG" altLang="de-DE" sz="2400" dirty="0">
              <a:solidFill>
                <a:srgbClr val="004992"/>
              </a:solidFill>
            </a:endParaRP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004992"/>
                </a:solidFill>
              </a:rPr>
              <a:t>имат затруднения да си обяснят защо някои хора се държат по определен начин</a:t>
            </a:r>
            <a:r>
              <a:rPr lang="de-DE" altLang="de-DE" sz="2400" dirty="0">
                <a:solidFill>
                  <a:srgbClr val="004992"/>
                </a:solidFill>
              </a:rPr>
              <a:t>.</a:t>
            </a:r>
            <a:endParaRPr lang="en-US" sz="24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6 – Съпреживяване/Емпатия II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A51AFF2-ABF6-406A-A27B-E6A97B7ED66E}" type="slidenum">
              <a:rPr lang="de-DE" altLang="de-DE" smtClean="0"/>
              <a:pPr>
                <a:defRPr/>
              </a:pPr>
              <a:t>19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43545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Как проблеми с емпатията благоприятстват грешните изводи по време на психоза – Примери</a:t>
            </a:r>
            <a:endParaRPr lang="en-US" sz="3600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5082" name="Rechteck 1"/>
          <p:cNvSpPr>
            <a:spLocks noChangeArrowheads="1"/>
          </p:cNvSpPr>
          <p:nvPr/>
        </p:nvSpPr>
        <p:spPr bwMode="auto">
          <a:xfrm>
            <a:off x="408955" y="5805264"/>
            <a:ext cx="113760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Clr>
                <a:srgbClr val="336699"/>
              </a:buClr>
              <a:buFontTx/>
              <a:buNone/>
            </a:pPr>
            <a:r>
              <a:rPr lang="bg-BG" altLang="de-DE" sz="2000">
                <a:solidFill>
                  <a:srgbClr val="004992"/>
                </a:solidFill>
                <a:latin typeface="+mn-lt"/>
              </a:rPr>
              <a:t>Иска ли някой да сподели накратно история от собствен опит</a:t>
            </a:r>
            <a:r>
              <a:rPr lang="de-DE" altLang="de-DE" sz="2000">
                <a:solidFill>
                  <a:srgbClr val="004992"/>
                </a:solidFill>
                <a:latin typeface="+mn-lt"/>
              </a:rPr>
              <a:t>?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2085596"/>
              </p:ext>
            </p:extLst>
          </p:nvPr>
        </p:nvGraphicFramePr>
        <p:xfrm>
          <a:off x="408954" y="2203705"/>
          <a:ext cx="11376000" cy="33832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6724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352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Случка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7" marB="45727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Оценка през психоза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7" marB="45727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Алтернативни обяснения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7" marB="45727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Някой те гледа продължително време в метрото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7" marB="45727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Най-накрая преследвачите се издават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7" marB="45727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Собственото особено поведение (напр. тъмни очила) провокира погледите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7" marB="45727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Шефът недоволства заради грешка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7" marB="45727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Убеждение, че иска да го принудят да напусне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7" marB="45727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Шефът е прекалил, но няма задни мисли – като цяло обича да мрънка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7" marB="45727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972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Приятел прочита на глас част от статия за лошите оценки в училищата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7" marB="45727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Прави го нарочно, защото знае, че не ме биваше в училище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7" marB="45727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Чиста случайност – Приятелят намира новината за интересна, вероятно дори не подозира за лошите оценки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7" marB="45727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6 – Съпреживяване/Емпатия II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11726F-7D22-43AC-A7FD-6C6FD8C3AD0C}" type="slidenum">
              <a:rPr lang="de-DE" altLang="de-DE" smtClean="0"/>
              <a:pPr>
                <a:defRPr/>
              </a:pPr>
              <a:t>20</a:t>
            </a:fld>
            <a:endParaRPr lang="de-DE" altLang="de-DE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az-Cyrl-AZ" sz="3600">
                <a:latin typeface="+mn-lt"/>
                <a:ea typeface="+mn-ea"/>
                <a:cs typeface="+mn-cs"/>
              </a:rPr>
              <a:t>Задача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Ще Ви покажем серия от картинни истории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Дискутирайте какво евентуално си мисли изобразеният човек за другите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6 – Съпреживяване/Емпатия II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A51AFF2-ABF6-406A-A27B-E6A97B7ED66E}" type="slidenum">
              <a:rPr lang="de-DE" altLang="de-DE" smtClean="0"/>
              <a:pPr>
                <a:defRPr/>
              </a:pPr>
              <a:t>21</a:t>
            </a:fld>
            <a:endParaRPr lang="de-DE" altLang="de-DE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az-Cyrl-AZ" sz="3600">
                <a:latin typeface="+mn-lt"/>
                <a:ea typeface="+mn-ea"/>
                <a:cs typeface="+mn-cs"/>
              </a:rPr>
              <a:t>Задача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Ще Ви покажем серия от картинни истории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Дискутирайте какво евентуално си мисли изобразеният човек за другите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</a:p>
          <a:p>
            <a:pPr lvl="0" defTabSz="914400" fontAlgn="base">
              <a:buClr>
                <a:srgbClr val="336699"/>
              </a:buClr>
            </a:pPr>
            <a:endParaRPr lang="en-US" altLang="de-DE" sz="2400" b="1" dirty="0">
              <a:solidFill>
                <a:srgbClr val="004992"/>
              </a:solidFill>
            </a:endParaRPr>
          </a:p>
          <a:p>
            <a:pPr lvl="0" defTabSz="914400" fontAlgn="base">
              <a:buClr>
                <a:srgbClr val="336699"/>
              </a:buClr>
            </a:pPr>
            <a:r>
              <a:rPr lang="bg-BG" altLang="de-DE" sz="2400" b="1" dirty="0">
                <a:solidFill>
                  <a:srgbClr val="004992"/>
                </a:solidFill>
              </a:rPr>
              <a:t>Важни насоки</a:t>
            </a:r>
            <a:r>
              <a:rPr lang="de-DE" altLang="de-DE" sz="2400" dirty="0">
                <a:solidFill>
                  <a:srgbClr val="333333"/>
                </a:solidFill>
              </a:rPr>
              <a:t>: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Имайте предвид, че нарисуваният човек не разполага със същата информация, която имате Вие като наблюдател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6 – Съпреживяване/Емпатия II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A51AFF2-ABF6-406A-A27B-E6A97B7ED66E}" type="slidenum">
              <a:rPr lang="de-DE" altLang="de-DE" smtClean="0"/>
              <a:pPr>
                <a:defRPr/>
              </a:pPr>
              <a:t>22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3965860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az-Cyrl-AZ" sz="3600">
                <a:latin typeface="+mn-lt"/>
                <a:ea typeface="+mn-ea"/>
                <a:cs typeface="+mn-cs"/>
              </a:rPr>
              <a:t>Задача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Ще Ви покажем серия от картинни истории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Дискутирайте какво евентуално си мисли изобразеният човек за другите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</a:p>
          <a:p>
            <a:pPr lvl="0" defTabSz="914400" fontAlgn="base">
              <a:buClr>
                <a:srgbClr val="336699"/>
              </a:buClr>
            </a:pPr>
            <a:endParaRPr lang="en-US" altLang="de-DE" sz="2400" b="1" dirty="0">
              <a:solidFill>
                <a:srgbClr val="004992"/>
              </a:solidFill>
            </a:endParaRPr>
          </a:p>
          <a:p>
            <a:pPr lvl="0" defTabSz="914400" fontAlgn="base">
              <a:buClr>
                <a:srgbClr val="336699"/>
              </a:buClr>
            </a:pPr>
            <a:r>
              <a:rPr lang="bg-BG" altLang="de-DE" sz="2400" b="1" dirty="0">
                <a:solidFill>
                  <a:srgbClr val="004992"/>
                </a:solidFill>
              </a:rPr>
              <a:t>Важни насоки</a:t>
            </a:r>
            <a:r>
              <a:rPr lang="de-DE" altLang="de-DE" sz="2400" dirty="0">
                <a:solidFill>
                  <a:srgbClr val="333333"/>
                </a:solidFill>
              </a:rPr>
              <a:t>: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Имайте предвид, че нарисуваният човек не разполага със същата информация, която имате Вие като наблюдател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Освен това помислете каква допълнителна информация е нужна, за да се вземе окончателно решение</a:t>
            </a:r>
            <a:r>
              <a:rPr lang="de-DE" altLang="de-DE" sz="2400" dirty="0">
                <a:solidFill>
                  <a:srgbClr val="333333"/>
                </a:solidFill>
              </a:rPr>
              <a:t>!</a:t>
            </a:r>
            <a:endParaRPr lang="en-US" sz="24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6 – Съпреживяване/Емпатия II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A51AFF2-ABF6-406A-A27B-E6A97B7ED66E}" type="slidenum">
              <a:rPr lang="de-DE" altLang="de-DE" smtClean="0"/>
              <a:pPr>
                <a:defRPr/>
              </a:pPr>
              <a:t>23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4486553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aption_14"/>
          <p:cNvSpPr txBox="1">
            <a:spLocks noChangeArrowheads="1"/>
          </p:cNvSpPr>
          <p:nvPr/>
        </p:nvSpPr>
        <p:spPr bwMode="auto">
          <a:xfrm>
            <a:off x="1571617" y="5251280"/>
            <a:ext cx="905194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de-DE" sz="2400" dirty="0">
                <a:solidFill>
                  <a:srgbClr val="004992"/>
                </a:solidFill>
                <a:latin typeface="Calibri Light"/>
              </a:rPr>
              <a:t>Какво, мислите, ще подари момичето на баба си за следващия ѝ рожден ден?</a:t>
            </a:r>
            <a:r>
              <a:rPr lang="en-US" altLang="de-DE" sz="2400" dirty="0">
                <a:solidFill>
                  <a:srgbClr val="004992"/>
                </a:solidFill>
                <a:latin typeface="Calibri Light"/>
              </a:rPr>
              <a:t> </a:t>
            </a:r>
            <a:r>
              <a:rPr lang="ru-RU" altLang="de-DE" sz="2400" dirty="0">
                <a:solidFill>
                  <a:srgbClr val="004992"/>
                </a:solidFill>
                <a:latin typeface="Calibri Light"/>
              </a:rPr>
              <a:t>Ще се зарадва ли бабата?</a:t>
            </a:r>
            <a:endParaRPr lang="de-DE" altLang="de-DE" sz="2400" dirty="0">
              <a:solidFill>
                <a:srgbClr val="004992"/>
              </a:solidFill>
              <a:latin typeface="Calibri Light"/>
            </a:endParaRPr>
          </a:p>
        </p:txBody>
      </p:sp>
      <p:pic>
        <p:nvPicPr>
          <p:cNvPr id="19" name="Caption_11"/>
          <p:cNvPicPr>
            <a:picLocks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864"/>
          <a:stretch/>
        </p:blipFill>
        <p:spPr bwMode="auto">
          <a:xfrm>
            <a:off x="6402387" y="2148222"/>
            <a:ext cx="1305389" cy="10019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6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617" y="2096600"/>
            <a:ext cx="9051941" cy="3154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Caption_13"/>
          <p:cNvPicPr>
            <a:picLocks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864"/>
          <a:stretch/>
        </p:blipFill>
        <p:spPr bwMode="auto">
          <a:xfrm>
            <a:off x="6402387" y="2148222"/>
            <a:ext cx="1305389" cy="10019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Caption_15"/>
          <p:cNvSpPr>
            <a:spLocks noChangeArrowheads="1"/>
          </p:cNvSpPr>
          <p:nvPr/>
        </p:nvSpPr>
        <p:spPr bwMode="auto">
          <a:xfrm>
            <a:off x="2135187" y="2358467"/>
            <a:ext cx="1600200" cy="645260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bg-BG" altLang="de-DE" sz="1400" b="1">
                <a:solidFill>
                  <a:srgbClr val="000000"/>
                </a:solidFill>
                <a:latin typeface="Calibri Light"/>
              </a:rPr>
              <a:t>О, бонбони!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bg-BG" altLang="de-DE" sz="1400" b="1">
                <a:solidFill>
                  <a:srgbClr val="000000"/>
                </a:solidFill>
                <a:latin typeface="Calibri Light"/>
              </a:rPr>
              <a:t>Чудесно!</a:t>
            </a:r>
            <a:endParaRPr lang="de-DE" altLang="de-DE" sz="1400" b="1" dirty="0">
              <a:solidFill>
                <a:srgbClr val="000000"/>
              </a:solidFill>
              <a:latin typeface="Calibri Light"/>
            </a:endParaRPr>
          </a:p>
        </p:txBody>
      </p:sp>
      <p:pic>
        <p:nvPicPr>
          <p:cNvPr id="23" name="Caption_11"/>
          <p:cNvPicPr>
            <a:picLocks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864"/>
          <a:stretch/>
        </p:blipFill>
        <p:spPr bwMode="auto">
          <a:xfrm>
            <a:off x="6402387" y="2148222"/>
            <a:ext cx="1305389" cy="10019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" name="Caption_13"/>
          <p:cNvPicPr>
            <a:picLocks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864"/>
          <a:stretch/>
        </p:blipFill>
        <p:spPr bwMode="auto">
          <a:xfrm>
            <a:off x="6402387" y="2148222"/>
            <a:ext cx="1305389" cy="10019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" name="Caption_16"/>
          <p:cNvSpPr txBox="1">
            <a:spLocks noChangeArrowheads="1"/>
          </p:cNvSpPr>
          <p:nvPr/>
        </p:nvSpPr>
        <p:spPr bwMode="auto">
          <a:xfrm>
            <a:off x="6493942" y="2407496"/>
            <a:ext cx="10882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bg-BG" altLang="de-DE" sz="1400" b="1">
                <a:solidFill>
                  <a:srgbClr val="000000"/>
                </a:solidFill>
                <a:latin typeface="Calibri Light"/>
              </a:rPr>
              <a:t>Не обичам бонбони</a:t>
            </a:r>
            <a:endParaRPr lang="de-DE" altLang="de-DE" sz="1400" b="1" dirty="0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26" name="Caption_17"/>
          <p:cNvSpPr>
            <a:spLocks noChangeArrowheads="1"/>
          </p:cNvSpPr>
          <p:nvPr/>
        </p:nvSpPr>
        <p:spPr bwMode="auto">
          <a:xfrm>
            <a:off x="1796499" y="2194560"/>
            <a:ext cx="2834640" cy="2926080"/>
          </a:xfrm>
          <a:prstGeom prst="rect">
            <a:avLst/>
          </a:prstGeom>
          <a:solidFill>
            <a:srgbClr val="3366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4400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6 – Съпреживяване/Емпатия II</a:t>
            </a:r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763B90-864A-41DA-A93B-995A709CEAFB}" type="slidenum">
              <a:rPr lang="de-DE" altLang="de-DE" smtClean="0"/>
              <a:pPr>
                <a:defRPr/>
              </a:pPr>
              <a:t>24</a:t>
            </a:fld>
            <a:endParaRPr lang="de-DE" altLang="de-DE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aption_14"/>
          <p:cNvSpPr txBox="1">
            <a:spLocks noChangeArrowheads="1"/>
          </p:cNvSpPr>
          <p:nvPr/>
        </p:nvSpPr>
        <p:spPr bwMode="auto">
          <a:xfrm>
            <a:off x="1571617" y="5251280"/>
            <a:ext cx="905194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de-DE" sz="2400" dirty="0">
                <a:solidFill>
                  <a:srgbClr val="004992"/>
                </a:solidFill>
                <a:latin typeface="Calibri Light"/>
              </a:rPr>
              <a:t>Какво, мислите, ще подари момичето на баба си за следващия ѝ рожден ден?</a:t>
            </a:r>
            <a:r>
              <a:rPr lang="en-US" altLang="de-DE" sz="2400" dirty="0">
                <a:solidFill>
                  <a:srgbClr val="004992"/>
                </a:solidFill>
                <a:latin typeface="Calibri Light"/>
              </a:rPr>
              <a:t> </a:t>
            </a:r>
            <a:r>
              <a:rPr lang="ru-RU" altLang="de-DE" sz="2400" dirty="0">
                <a:solidFill>
                  <a:srgbClr val="004992"/>
                </a:solidFill>
                <a:latin typeface="Calibri Light"/>
              </a:rPr>
              <a:t>Ще се зарадва ли бабата?</a:t>
            </a:r>
            <a:endParaRPr lang="de-DE" altLang="de-DE" sz="2400" dirty="0">
              <a:solidFill>
                <a:srgbClr val="004992"/>
              </a:solidFill>
              <a:latin typeface="Calibri Light"/>
            </a:endParaRPr>
          </a:p>
        </p:txBody>
      </p:sp>
      <p:pic>
        <p:nvPicPr>
          <p:cNvPr id="19" name="Caption_11"/>
          <p:cNvPicPr>
            <a:picLocks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864"/>
          <a:stretch/>
        </p:blipFill>
        <p:spPr bwMode="auto">
          <a:xfrm>
            <a:off x="6402387" y="2148222"/>
            <a:ext cx="1305389" cy="10019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6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617" y="2096600"/>
            <a:ext cx="9051941" cy="3154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Caption_13"/>
          <p:cNvPicPr>
            <a:picLocks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864"/>
          <a:stretch/>
        </p:blipFill>
        <p:spPr bwMode="auto">
          <a:xfrm>
            <a:off x="6402387" y="2148222"/>
            <a:ext cx="1305389" cy="10019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Caption_15"/>
          <p:cNvSpPr>
            <a:spLocks noChangeArrowheads="1"/>
          </p:cNvSpPr>
          <p:nvPr/>
        </p:nvSpPr>
        <p:spPr bwMode="auto">
          <a:xfrm>
            <a:off x="2135187" y="2358467"/>
            <a:ext cx="1600200" cy="645260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bg-BG" altLang="de-DE" sz="1400" b="1">
                <a:solidFill>
                  <a:srgbClr val="000000"/>
                </a:solidFill>
                <a:latin typeface="Calibri Light"/>
              </a:rPr>
              <a:t>О, бонбони!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bg-BG" altLang="de-DE" sz="1400" b="1">
                <a:solidFill>
                  <a:srgbClr val="000000"/>
                </a:solidFill>
                <a:latin typeface="Calibri Light"/>
              </a:rPr>
              <a:t>Чудесно!</a:t>
            </a:r>
            <a:endParaRPr lang="de-DE" altLang="de-DE" sz="1400" b="1" dirty="0">
              <a:solidFill>
                <a:srgbClr val="000000"/>
              </a:solidFill>
              <a:latin typeface="Calibri Light"/>
            </a:endParaRPr>
          </a:p>
        </p:txBody>
      </p:sp>
      <p:pic>
        <p:nvPicPr>
          <p:cNvPr id="23" name="Caption_11"/>
          <p:cNvPicPr>
            <a:picLocks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864"/>
          <a:stretch/>
        </p:blipFill>
        <p:spPr bwMode="auto">
          <a:xfrm>
            <a:off x="6402387" y="2148222"/>
            <a:ext cx="1305389" cy="10019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" name="Caption_13"/>
          <p:cNvPicPr>
            <a:picLocks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864"/>
          <a:stretch/>
        </p:blipFill>
        <p:spPr bwMode="auto">
          <a:xfrm>
            <a:off x="6402387" y="2148222"/>
            <a:ext cx="1305389" cy="10019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" name="Caption_16"/>
          <p:cNvSpPr txBox="1">
            <a:spLocks noChangeArrowheads="1"/>
          </p:cNvSpPr>
          <p:nvPr/>
        </p:nvSpPr>
        <p:spPr bwMode="auto">
          <a:xfrm>
            <a:off x="6493942" y="2407496"/>
            <a:ext cx="10882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bg-BG" altLang="de-DE" sz="1400" b="1">
                <a:solidFill>
                  <a:srgbClr val="000000"/>
                </a:solidFill>
                <a:latin typeface="Calibri Light"/>
              </a:rPr>
              <a:t>Не обичам бонбони</a:t>
            </a:r>
            <a:endParaRPr lang="de-DE" altLang="de-DE" sz="1400" b="1" dirty="0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6 – Съпреживяване/Емпатия II</a:t>
            </a:r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763B90-864A-41DA-A93B-995A709CEAFB}" type="slidenum">
              <a:rPr lang="de-DE" altLang="de-DE" smtClean="0"/>
              <a:pPr>
                <a:defRPr/>
              </a:pPr>
              <a:t>25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078023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Рожденият ден на баба</a:t>
            </a:r>
            <a:br>
              <a:rPr lang="ru-RU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</a:br>
            <a:r>
              <a:rPr lang="ru-RU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Какво ще подари внучката за следващия?</a:t>
            </a:r>
            <a:endParaRPr lang="en-US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2" name="Caption_11"/>
          <p:cNvPicPr>
            <a:picLocks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864"/>
          <a:stretch/>
        </p:blipFill>
        <p:spPr bwMode="auto">
          <a:xfrm>
            <a:off x="6402387" y="2148222"/>
            <a:ext cx="1305389" cy="10019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6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617" y="2096600"/>
            <a:ext cx="9051941" cy="3154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Caption_13"/>
          <p:cNvPicPr>
            <a:picLocks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864"/>
          <a:stretch/>
        </p:blipFill>
        <p:spPr bwMode="auto">
          <a:xfrm>
            <a:off x="6402387" y="2148222"/>
            <a:ext cx="1305389" cy="10019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Caption_17"/>
          <p:cNvSpPr txBox="1">
            <a:spLocks noChangeArrowheads="1"/>
          </p:cNvSpPr>
          <p:nvPr/>
        </p:nvSpPr>
        <p:spPr bwMode="auto">
          <a:xfrm>
            <a:off x="1571617" y="5251280"/>
            <a:ext cx="9051941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0"/>
              </a:spcAft>
              <a:buNone/>
            </a:pPr>
            <a:r>
              <a:rPr lang="ru-RU" altLang="de-DE" sz="2000" b="1" dirty="0">
                <a:solidFill>
                  <a:srgbClr val="004992"/>
                </a:solidFill>
                <a:latin typeface="Calibri Light"/>
              </a:rPr>
              <a:t>Вероятно: </a:t>
            </a:r>
            <a:r>
              <a:rPr lang="ru-RU" altLang="de-DE" sz="2000" dirty="0">
                <a:solidFill>
                  <a:srgbClr val="333333"/>
                </a:solidFill>
                <a:latin typeface="Calibri Light"/>
              </a:rPr>
              <a:t>Отново кутия бонбони, защото бабата вече веднъж се е зарадвала.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None/>
            </a:pPr>
            <a:r>
              <a:rPr lang="ru-RU" altLang="de-DE" sz="2000" b="1" dirty="0">
                <a:solidFill>
                  <a:srgbClr val="004992"/>
                </a:solidFill>
                <a:latin typeface="Calibri Light"/>
              </a:rPr>
              <a:t>Малко вероятно: </a:t>
            </a:r>
            <a:r>
              <a:rPr lang="ru-RU" altLang="de-DE" sz="2000" dirty="0">
                <a:solidFill>
                  <a:srgbClr val="333333"/>
                </a:solidFill>
                <a:latin typeface="Calibri Light"/>
              </a:rPr>
              <a:t>Момичето е забелязало, че бабата не обича бонбони и следващия път ще ѝ подари нещо друго.</a:t>
            </a:r>
            <a:endParaRPr lang="de-DE" altLang="de-DE" sz="20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16" name="Caption_15"/>
          <p:cNvSpPr>
            <a:spLocks noChangeArrowheads="1"/>
          </p:cNvSpPr>
          <p:nvPr/>
        </p:nvSpPr>
        <p:spPr bwMode="auto">
          <a:xfrm>
            <a:off x="2135187" y="2358467"/>
            <a:ext cx="1600200" cy="645260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bg-BG" altLang="de-DE" sz="1400" b="1">
                <a:solidFill>
                  <a:srgbClr val="000000"/>
                </a:solidFill>
                <a:latin typeface="Calibri Light"/>
              </a:rPr>
              <a:t>О, бонбони!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bg-BG" altLang="de-DE" sz="1400" b="1">
                <a:solidFill>
                  <a:srgbClr val="000000"/>
                </a:solidFill>
                <a:latin typeface="Calibri Light"/>
              </a:rPr>
              <a:t>Чудесно!</a:t>
            </a:r>
            <a:endParaRPr lang="de-DE" altLang="de-DE" sz="1400" b="1" dirty="0">
              <a:solidFill>
                <a:srgbClr val="000000"/>
              </a:solidFill>
              <a:latin typeface="Calibri Light"/>
            </a:endParaRPr>
          </a:p>
        </p:txBody>
      </p:sp>
      <p:pic>
        <p:nvPicPr>
          <p:cNvPr id="18" name="Caption_11"/>
          <p:cNvPicPr>
            <a:picLocks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864"/>
          <a:stretch/>
        </p:blipFill>
        <p:spPr bwMode="auto">
          <a:xfrm>
            <a:off x="6402387" y="2148222"/>
            <a:ext cx="1305389" cy="10019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Caption_13"/>
          <p:cNvPicPr>
            <a:picLocks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864"/>
          <a:stretch/>
        </p:blipFill>
        <p:spPr bwMode="auto">
          <a:xfrm>
            <a:off x="6402387" y="2148222"/>
            <a:ext cx="1305389" cy="10019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Caption_16"/>
          <p:cNvSpPr txBox="1">
            <a:spLocks noChangeArrowheads="1"/>
          </p:cNvSpPr>
          <p:nvPr/>
        </p:nvSpPr>
        <p:spPr bwMode="auto">
          <a:xfrm>
            <a:off x="6493942" y="2407496"/>
            <a:ext cx="10882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bg-BG" altLang="de-DE" sz="1400" b="1">
                <a:solidFill>
                  <a:srgbClr val="000000"/>
                </a:solidFill>
                <a:latin typeface="Calibri Light"/>
              </a:rPr>
              <a:t>Не обичам бонбони</a:t>
            </a:r>
            <a:endParaRPr lang="de-DE" altLang="de-DE" sz="1400" b="1" dirty="0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6 – Съпреживяване/Емпатия II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11726F-7D22-43AC-A7FD-6C6FD8C3AD0C}" type="slidenum">
              <a:rPr lang="de-DE" altLang="de-DE" smtClean="0"/>
              <a:pPr>
                <a:defRPr/>
              </a:pPr>
              <a:t>26</a:t>
            </a:fld>
            <a:endParaRPr lang="de-DE" altLang="de-DE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5" name="Rectangle 1028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az-Cyrl-AZ" altLang="de-DE" sz="3600" dirty="0">
                <a:latin typeface="+mn-lt"/>
                <a:ea typeface="+mn-ea"/>
                <a:cs typeface="+mn-cs"/>
              </a:rPr>
              <a:t>Започваме!</a:t>
            </a:r>
            <a:endParaRPr lang="en-US" altLang="de-DE" sz="3600" dirty="0">
              <a:latin typeface="+mn-lt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6 – Съпреживяване/Емпатия II</a:t>
            </a:r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11726F-7D22-43AC-A7FD-6C6FD8C3AD0C}" type="slidenum">
              <a:rPr lang="de-DE" altLang="de-DE" smtClean="0"/>
              <a:pPr>
                <a:defRPr/>
              </a:pPr>
              <a:t>27</a:t>
            </a:fld>
            <a:endParaRPr lang="de-DE" altLang="de-DE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57" descr="0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9217" y="1078992"/>
            <a:ext cx="7123085" cy="4805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Caption_13"/>
          <p:cNvSpPr txBox="1"/>
          <p:nvPr/>
        </p:nvSpPr>
        <p:spPr>
          <a:xfrm>
            <a:off x="2519217" y="5884164"/>
            <a:ext cx="7123085" cy="772712"/>
          </a:xfrm>
          <a:prstGeom prst="rect">
            <a:avLst/>
          </a:prstGeom>
        </p:spPr>
        <p:txBody>
          <a:bodyPr lIns="0" tIns="12700" rIns="0" bIns="0">
            <a:spAutoFit/>
          </a:bodyPr>
          <a:lstStyle/>
          <a:p>
            <a:pPr algn="ctr" eaLnBrk="1" fontAlgn="auto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spc="-10">
                <a:solidFill>
                  <a:srgbClr val="004992"/>
                </a:solidFill>
                <a:latin typeface="Calibri Light"/>
                <a:cs typeface="Verdana"/>
              </a:rPr>
              <a:t>Жесток ли е шефът? Нужна ли ни е и допълнителна информация, за да преценим това?</a:t>
            </a:r>
            <a:endParaRPr sz="2400" dirty="0">
              <a:solidFill>
                <a:srgbClr val="004992"/>
              </a:solidFill>
              <a:latin typeface="Calibri Light"/>
              <a:cs typeface="Verdana"/>
            </a:endParaRPr>
          </a:p>
        </p:txBody>
      </p:sp>
      <p:sp>
        <p:nvSpPr>
          <p:cNvPr id="12" name="Caption_14"/>
          <p:cNvSpPr txBox="1"/>
          <p:nvPr/>
        </p:nvSpPr>
        <p:spPr>
          <a:xfrm>
            <a:off x="3354387" y="1268760"/>
            <a:ext cx="1005840" cy="556318"/>
          </a:xfrm>
          <a:prstGeom prst="ellipse">
            <a:avLst/>
          </a:prstGeom>
          <a:solidFill>
            <a:schemeClr val="bg1"/>
          </a:solidFill>
        </p:spPr>
        <p:txBody>
          <a:bodyPr wrap="square" lIns="0" tIns="0" rIns="0" bIns="0" anchor="ctr" anchorCtr="0">
            <a:noAutofit/>
          </a:bodyPr>
          <a:lstStyle/>
          <a:p>
            <a:pPr algn="ctr" eaLnBrk="1" fontAlgn="auto" hangingPunct="1">
              <a:spcBef>
                <a:spcPts val="105"/>
              </a:spcBef>
              <a:spcAft>
                <a:spcPts val="0"/>
              </a:spcAft>
              <a:defRPr/>
            </a:pPr>
            <a:r>
              <a:rPr lang="bg-BG" sz="1050" dirty="0">
                <a:latin typeface="Calibri Light"/>
                <a:cs typeface="Verdana"/>
              </a:rPr>
              <a:t>Много съжалявам, г-жо Майър! </a:t>
            </a:r>
            <a:endParaRPr sz="1050" dirty="0">
              <a:latin typeface="Calibri Light"/>
              <a:cs typeface="Verdana"/>
            </a:endParaRPr>
          </a:p>
        </p:txBody>
      </p:sp>
      <p:sp>
        <p:nvSpPr>
          <p:cNvPr id="13" name="Caption_15"/>
          <p:cNvSpPr txBox="1">
            <a:spLocks noChangeArrowheads="1"/>
          </p:cNvSpPr>
          <p:nvPr/>
        </p:nvSpPr>
        <p:spPr bwMode="auto">
          <a:xfrm>
            <a:off x="7697787" y="2209797"/>
            <a:ext cx="1415623" cy="79775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noAutofit/>
          </a:bodyPr>
          <a:lstStyle>
            <a:lvl1pPr marL="1714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ts val="350"/>
              </a:spcBef>
            </a:pPr>
            <a:r>
              <a:rPr lang="ru-RU" altLang="de-DE" sz="1050"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Сега как да се съсредоточа върху работата?!</a:t>
            </a:r>
            <a:endParaRPr lang="de-DE" altLang="de-DE" sz="1050" dirty="0">
              <a:latin typeface="Calibri Light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4" name="Caption_16"/>
          <p:cNvSpPr txBox="1">
            <a:spLocks noChangeArrowheads="1"/>
          </p:cNvSpPr>
          <p:nvPr/>
        </p:nvSpPr>
        <p:spPr bwMode="auto">
          <a:xfrm>
            <a:off x="8383585" y="3428990"/>
            <a:ext cx="986978" cy="521863"/>
          </a:xfrm>
          <a:prstGeom prst="round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noAutofit/>
          </a:bodyPr>
          <a:lstStyle>
            <a:lvl1pPr marL="9207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ts val="363"/>
              </a:spcBef>
            </a:pPr>
            <a:r>
              <a:rPr lang="ru-RU" altLang="de-DE" sz="1050" dirty="0"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Така няма да стане, г-жо Майър! </a:t>
            </a:r>
            <a:endParaRPr lang="de-DE" altLang="de-DE" sz="1050" dirty="0">
              <a:latin typeface="Calibri Light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5" name="Rectangle 60"/>
          <p:cNvSpPr>
            <a:spLocks noChangeArrowheads="1"/>
          </p:cNvSpPr>
          <p:nvPr/>
        </p:nvSpPr>
        <p:spPr bwMode="auto">
          <a:xfrm>
            <a:off x="2624328" y="3328416"/>
            <a:ext cx="3474720" cy="2414016"/>
          </a:xfrm>
          <a:prstGeom prst="rect">
            <a:avLst/>
          </a:prstGeom>
          <a:solidFill>
            <a:srgbClr val="3366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4400" dirty="0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16" name="Rectangle 60"/>
          <p:cNvSpPr>
            <a:spLocks noChangeArrowheads="1"/>
          </p:cNvSpPr>
          <p:nvPr/>
        </p:nvSpPr>
        <p:spPr bwMode="auto">
          <a:xfrm>
            <a:off x="6080760" y="1152144"/>
            <a:ext cx="3456432" cy="2176272"/>
          </a:xfrm>
          <a:prstGeom prst="rect">
            <a:avLst/>
          </a:prstGeom>
          <a:solidFill>
            <a:srgbClr val="3366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4400" dirty="0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17" name="Rectangle 60"/>
          <p:cNvSpPr>
            <a:spLocks noChangeArrowheads="1"/>
          </p:cNvSpPr>
          <p:nvPr/>
        </p:nvSpPr>
        <p:spPr bwMode="auto">
          <a:xfrm>
            <a:off x="2624328" y="1152144"/>
            <a:ext cx="3474720" cy="2176272"/>
          </a:xfrm>
          <a:prstGeom prst="rect">
            <a:avLst/>
          </a:prstGeom>
          <a:solidFill>
            <a:srgbClr val="3366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4400" dirty="0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6 – Съпреживяване/Емпатия II</a:t>
            </a:r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763B90-864A-41DA-A93B-995A709CEAFB}" type="slidenum">
              <a:rPr lang="de-DE" altLang="de-DE" smtClean="0"/>
              <a:pPr>
                <a:defRPr/>
              </a:pPr>
              <a:t>28</a:t>
            </a:fld>
            <a:endParaRPr lang="de-DE" altLang="de-DE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57" descr="0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9217" y="1078992"/>
            <a:ext cx="7123085" cy="4805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Caption_13"/>
          <p:cNvSpPr txBox="1"/>
          <p:nvPr/>
        </p:nvSpPr>
        <p:spPr>
          <a:xfrm>
            <a:off x="2519217" y="5884164"/>
            <a:ext cx="7123085" cy="772712"/>
          </a:xfrm>
          <a:prstGeom prst="rect">
            <a:avLst/>
          </a:prstGeom>
        </p:spPr>
        <p:txBody>
          <a:bodyPr lIns="0" tIns="12700" rIns="0" bIns="0">
            <a:spAutoFit/>
          </a:bodyPr>
          <a:lstStyle/>
          <a:p>
            <a:pPr algn="ctr" eaLnBrk="1" fontAlgn="auto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spc="-10">
                <a:solidFill>
                  <a:srgbClr val="004992"/>
                </a:solidFill>
                <a:latin typeface="Calibri Light"/>
                <a:cs typeface="Verdana"/>
              </a:rPr>
              <a:t>Жесток ли е шефът? Нужна ли ни е и допълнителна информация, за да преценим това?</a:t>
            </a:r>
            <a:endParaRPr sz="2400" dirty="0">
              <a:solidFill>
                <a:srgbClr val="004992"/>
              </a:solidFill>
              <a:latin typeface="Calibri Light"/>
              <a:cs typeface="Verdana"/>
            </a:endParaRPr>
          </a:p>
        </p:txBody>
      </p:sp>
      <p:sp>
        <p:nvSpPr>
          <p:cNvPr id="12" name="Caption_14"/>
          <p:cNvSpPr txBox="1"/>
          <p:nvPr/>
        </p:nvSpPr>
        <p:spPr>
          <a:xfrm>
            <a:off x="3354387" y="1268760"/>
            <a:ext cx="1005840" cy="556318"/>
          </a:xfrm>
          <a:prstGeom prst="ellipse">
            <a:avLst/>
          </a:prstGeom>
          <a:solidFill>
            <a:schemeClr val="bg1"/>
          </a:solidFill>
        </p:spPr>
        <p:txBody>
          <a:bodyPr wrap="square" lIns="0" tIns="0" rIns="0" bIns="0" anchor="ctr" anchorCtr="0">
            <a:noAutofit/>
          </a:bodyPr>
          <a:lstStyle/>
          <a:p>
            <a:pPr algn="ctr" eaLnBrk="1" fontAlgn="auto" hangingPunct="1">
              <a:spcBef>
                <a:spcPts val="105"/>
              </a:spcBef>
              <a:spcAft>
                <a:spcPts val="0"/>
              </a:spcAft>
              <a:defRPr/>
            </a:pPr>
            <a:r>
              <a:rPr lang="bg-BG" sz="1050" dirty="0">
                <a:latin typeface="Calibri Light"/>
                <a:cs typeface="Verdana"/>
              </a:rPr>
              <a:t>Много съжалявам, г-жо Майър! </a:t>
            </a:r>
            <a:endParaRPr sz="1050" dirty="0">
              <a:latin typeface="Calibri Light"/>
              <a:cs typeface="Verdana"/>
            </a:endParaRPr>
          </a:p>
        </p:txBody>
      </p:sp>
      <p:sp>
        <p:nvSpPr>
          <p:cNvPr id="13" name="Caption_15"/>
          <p:cNvSpPr txBox="1">
            <a:spLocks noChangeArrowheads="1"/>
          </p:cNvSpPr>
          <p:nvPr/>
        </p:nvSpPr>
        <p:spPr bwMode="auto">
          <a:xfrm>
            <a:off x="7697787" y="2209797"/>
            <a:ext cx="1415623" cy="79775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noAutofit/>
          </a:bodyPr>
          <a:lstStyle>
            <a:lvl1pPr marL="1714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ts val="350"/>
              </a:spcBef>
            </a:pPr>
            <a:r>
              <a:rPr lang="ru-RU" altLang="de-DE" sz="1050"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Сега как да се съсредоточа върху работата?!</a:t>
            </a:r>
            <a:endParaRPr lang="de-DE" altLang="de-DE" sz="1050" dirty="0">
              <a:latin typeface="Calibri Light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4" name="Caption_16"/>
          <p:cNvSpPr txBox="1">
            <a:spLocks noChangeArrowheads="1"/>
          </p:cNvSpPr>
          <p:nvPr/>
        </p:nvSpPr>
        <p:spPr bwMode="auto">
          <a:xfrm>
            <a:off x="8383585" y="3428990"/>
            <a:ext cx="986978" cy="521863"/>
          </a:xfrm>
          <a:prstGeom prst="round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noAutofit/>
          </a:bodyPr>
          <a:lstStyle>
            <a:lvl1pPr marL="9207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ts val="363"/>
              </a:spcBef>
            </a:pPr>
            <a:r>
              <a:rPr lang="ru-RU" altLang="de-DE" sz="1050" dirty="0"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Така няма да стане, г-жо Майър! </a:t>
            </a:r>
            <a:endParaRPr lang="de-DE" altLang="de-DE" sz="1050" dirty="0">
              <a:latin typeface="Calibri Light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" name="Rectangle 60"/>
          <p:cNvSpPr>
            <a:spLocks noChangeArrowheads="1"/>
          </p:cNvSpPr>
          <p:nvPr/>
        </p:nvSpPr>
        <p:spPr bwMode="auto">
          <a:xfrm>
            <a:off x="6080760" y="1152144"/>
            <a:ext cx="3456432" cy="2176272"/>
          </a:xfrm>
          <a:prstGeom prst="rect">
            <a:avLst/>
          </a:prstGeom>
          <a:solidFill>
            <a:srgbClr val="3366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4400" dirty="0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15" name="Rectangle 60"/>
          <p:cNvSpPr>
            <a:spLocks noChangeArrowheads="1"/>
          </p:cNvSpPr>
          <p:nvPr/>
        </p:nvSpPr>
        <p:spPr bwMode="auto">
          <a:xfrm>
            <a:off x="2624328" y="1152144"/>
            <a:ext cx="3474720" cy="2176272"/>
          </a:xfrm>
          <a:prstGeom prst="rect">
            <a:avLst/>
          </a:prstGeom>
          <a:solidFill>
            <a:srgbClr val="3366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4400" dirty="0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6 – Съпреживяване/Емпатия II</a:t>
            </a:r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763B90-864A-41DA-A93B-995A709CEAFB}" type="slidenum">
              <a:rPr lang="de-DE" altLang="de-DE" smtClean="0"/>
              <a:pPr>
                <a:defRPr/>
              </a:pPr>
              <a:t>29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16934937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57" descr="0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9217" y="1078992"/>
            <a:ext cx="7123085" cy="4805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Caption_13"/>
          <p:cNvSpPr txBox="1"/>
          <p:nvPr/>
        </p:nvSpPr>
        <p:spPr>
          <a:xfrm>
            <a:off x="2519217" y="5884164"/>
            <a:ext cx="7123085" cy="772712"/>
          </a:xfrm>
          <a:prstGeom prst="rect">
            <a:avLst/>
          </a:prstGeom>
        </p:spPr>
        <p:txBody>
          <a:bodyPr lIns="0" tIns="12700" rIns="0" bIns="0">
            <a:spAutoFit/>
          </a:bodyPr>
          <a:lstStyle/>
          <a:p>
            <a:pPr algn="ctr" eaLnBrk="1" fontAlgn="auto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spc="-10">
                <a:solidFill>
                  <a:srgbClr val="004992"/>
                </a:solidFill>
                <a:latin typeface="Calibri Light"/>
                <a:cs typeface="Verdana"/>
              </a:rPr>
              <a:t>Жесток ли е шефът? Нужна ли ни е и допълнителна информация, за да преценим това?</a:t>
            </a:r>
            <a:endParaRPr sz="2400" dirty="0">
              <a:solidFill>
                <a:srgbClr val="004992"/>
              </a:solidFill>
              <a:latin typeface="Calibri Light"/>
              <a:cs typeface="Verdana"/>
            </a:endParaRPr>
          </a:p>
        </p:txBody>
      </p:sp>
      <p:sp>
        <p:nvSpPr>
          <p:cNvPr id="12" name="Caption_14"/>
          <p:cNvSpPr txBox="1"/>
          <p:nvPr/>
        </p:nvSpPr>
        <p:spPr>
          <a:xfrm>
            <a:off x="3354387" y="1268760"/>
            <a:ext cx="1005840" cy="556318"/>
          </a:xfrm>
          <a:prstGeom prst="ellipse">
            <a:avLst/>
          </a:prstGeom>
          <a:solidFill>
            <a:schemeClr val="bg1"/>
          </a:solidFill>
        </p:spPr>
        <p:txBody>
          <a:bodyPr wrap="square" lIns="0" tIns="0" rIns="0" bIns="0" anchor="ctr" anchorCtr="0">
            <a:noAutofit/>
          </a:bodyPr>
          <a:lstStyle/>
          <a:p>
            <a:pPr algn="ctr" eaLnBrk="1" fontAlgn="auto" hangingPunct="1">
              <a:spcBef>
                <a:spcPts val="105"/>
              </a:spcBef>
              <a:spcAft>
                <a:spcPts val="0"/>
              </a:spcAft>
              <a:defRPr/>
            </a:pPr>
            <a:r>
              <a:rPr lang="bg-BG" sz="1050" dirty="0">
                <a:latin typeface="Calibri Light"/>
                <a:cs typeface="Verdana"/>
              </a:rPr>
              <a:t>Много съжалявам, г-жо Майър! </a:t>
            </a:r>
            <a:endParaRPr sz="1050" dirty="0">
              <a:latin typeface="Calibri Light"/>
              <a:cs typeface="Verdana"/>
            </a:endParaRPr>
          </a:p>
        </p:txBody>
      </p:sp>
      <p:sp>
        <p:nvSpPr>
          <p:cNvPr id="13" name="Caption_15"/>
          <p:cNvSpPr txBox="1">
            <a:spLocks noChangeArrowheads="1"/>
          </p:cNvSpPr>
          <p:nvPr/>
        </p:nvSpPr>
        <p:spPr bwMode="auto">
          <a:xfrm>
            <a:off x="7697787" y="2209797"/>
            <a:ext cx="1415623" cy="79775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noAutofit/>
          </a:bodyPr>
          <a:lstStyle>
            <a:lvl1pPr marL="1714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ts val="350"/>
              </a:spcBef>
            </a:pPr>
            <a:r>
              <a:rPr lang="ru-RU" altLang="de-DE" sz="1050"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Сега как да се съсредоточа върху работата?!</a:t>
            </a:r>
            <a:endParaRPr lang="de-DE" altLang="de-DE" sz="1050" dirty="0">
              <a:latin typeface="Calibri Light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4" name="Caption_16"/>
          <p:cNvSpPr txBox="1">
            <a:spLocks noChangeArrowheads="1"/>
          </p:cNvSpPr>
          <p:nvPr/>
        </p:nvSpPr>
        <p:spPr bwMode="auto">
          <a:xfrm>
            <a:off x="8383585" y="3428990"/>
            <a:ext cx="986978" cy="521863"/>
          </a:xfrm>
          <a:prstGeom prst="round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noAutofit/>
          </a:bodyPr>
          <a:lstStyle>
            <a:lvl1pPr marL="9207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ts val="363"/>
              </a:spcBef>
            </a:pPr>
            <a:r>
              <a:rPr lang="ru-RU" altLang="de-DE" sz="1050" dirty="0"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Така няма да стане, г-жо Майър! </a:t>
            </a:r>
            <a:endParaRPr lang="de-DE" altLang="de-DE" sz="1050" dirty="0">
              <a:latin typeface="Calibri Light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6 – Съпреживяване/Емпатия II</a:t>
            </a:r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763B90-864A-41DA-A93B-995A709CEAFB}" type="slidenum">
              <a:rPr lang="de-DE" altLang="de-DE" smtClean="0"/>
              <a:pPr>
                <a:defRPr/>
              </a:pPr>
              <a:t>30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22171657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9" descr="0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1701" y="1078992"/>
            <a:ext cx="6698118" cy="4805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aption_9"/>
          <p:cNvSpPr txBox="1">
            <a:spLocks noChangeArrowheads="1"/>
          </p:cNvSpPr>
          <p:nvPr/>
        </p:nvSpPr>
        <p:spPr bwMode="auto">
          <a:xfrm>
            <a:off x="2497187" y="5884164"/>
            <a:ext cx="712879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de-DE" sz="2400">
                <a:solidFill>
                  <a:srgbClr val="004992"/>
                </a:solidFill>
                <a:latin typeface="Calibri Light"/>
              </a:rPr>
              <a:t>Какво най-вероятно си мисли полицаят? Прав ли е?</a:t>
            </a:r>
            <a:endParaRPr lang="de-DE" altLang="de-DE" sz="24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9" name="Rectangle 60"/>
          <p:cNvSpPr>
            <a:spLocks noChangeArrowheads="1"/>
          </p:cNvSpPr>
          <p:nvPr/>
        </p:nvSpPr>
        <p:spPr bwMode="auto">
          <a:xfrm>
            <a:off x="2857227" y="1143000"/>
            <a:ext cx="2084832" cy="2286000"/>
          </a:xfrm>
          <a:prstGeom prst="rect">
            <a:avLst/>
          </a:prstGeom>
          <a:solidFill>
            <a:srgbClr val="3366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4400" dirty="0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10" name="Rectangle 60"/>
          <p:cNvSpPr>
            <a:spLocks noChangeArrowheads="1"/>
          </p:cNvSpPr>
          <p:nvPr/>
        </p:nvSpPr>
        <p:spPr bwMode="auto">
          <a:xfrm>
            <a:off x="4942059" y="1143000"/>
            <a:ext cx="2148840" cy="2286000"/>
          </a:xfrm>
          <a:prstGeom prst="rect">
            <a:avLst/>
          </a:prstGeom>
          <a:solidFill>
            <a:srgbClr val="3366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4400" dirty="0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11" name="Rectangle 60"/>
          <p:cNvSpPr>
            <a:spLocks noChangeArrowheads="1"/>
          </p:cNvSpPr>
          <p:nvPr/>
        </p:nvSpPr>
        <p:spPr bwMode="auto">
          <a:xfrm>
            <a:off x="7095744" y="1143000"/>
            <a:ext cx="2194560" cy="2286000"/>
          </a:xfrm>
          <a:prstGeom prst="rect">
            <a:avLst/>
          </a:prstGeom>
          <a:solidFill>
            <a:srgbClr val="3366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4400" dirty="0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12" name="Rectangle 60"/>
          <p:cNvSpPr>
            <a:spLocks noChangeArrowheads="1"/>
          </p:cNvSpPr>
          <p:nvPr/>
        </p:nvSpPr>
        <p:spPr bwMode="auto">
          <a:xfrm>
            <a:off x="2857227" y="3429000"/>
            <a:ext cx="2084832" cy="2331720"/>
          </a:xfrm>
          <a:prstGeom prst="rect">
            <a:avLst/>
          </a:prstGeom>
          <a:solidFill>
            <a:srgbClr val="3366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4400" dirty="0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6 – Съпреживяване/Емпатия II</a:t>
            </a:r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763B90-864A-41DA-A93B-995A709CEAFB}" type="slidenum">
              <a:rPr lang="de-DE" altLang="de-DE" smtClean="0"/>
              <a:pPr>
                <a:defRPr/>
              </a:pPr>
              <a:t>31</a:t>
            </a:fld>
            <a:endParaRPr lang="de-DE" altLang="de-DE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9" descr="0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1701" y="1078992"/>
            <a:ext cx="6698118" cy="4805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aption_9"/>
          <p:cNvSpPr txBox="1">
            <a:spLocks noChangeArrowheads="1"/>
          </p:cNvSpPr>
          <p:nvPr/>
        </p:nvSpPr>
        <p:spPr bwMode="auto">
          <a:xfrm>
            <a:off x="2497187" y="5884164"/>
            <a:ext cx="712879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de-DE" sz="2400">
                <a:solidFill>
                  <a:srgbClr val="004992"/>
                </a:solidFill>
                <a:latin typeface="Calibri Light"/>
              </a:rPr>
              <a:t>Какво най-вероятно си мисли полицаят? Прав ли е?</a:t>
            </a:r>
            <a:endParaRPr lang="de-DE" altLang="de-DE" sz="24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6" name="Rectangle 60"/>
          <p:cNvSpPr>
            <a:spLocks noChangeArrowheads="1"/>
          </p:cNvSpPr>
          <p:nvPr/>
        </p:nvSpPr>
        <p:spPr bwMode="auto">
          <a:xfrm>
            <a:off x="2857227" y="1143000"/>
            <a:ext cx="2084832" cy="2286000"/>
          </a:xfrm>
          <a:prstGeom prst="rect">
            <a:avLst/>
          </a:prstGeom>
          <a:solidFill>
            <a:srgbClr val="3366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4400" dirty="0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9" name="Rectangle 60"/>
          <p:cNvSpPr>
            <a:spLocks noChangeArrowheads="1"/>
          </p:cNvSpPr>
          <p:nvPr/>
        </p:nvSpPr>
        <p:spPr bwMode="auto">
          <a:xfrm>
            <a:off x="4942059" y="1143000"/>
            <a:ext cx="2148840" cy="2286000"/>
          </a:xfrm>
          <a:prstGeom prst="rect">
            <a:avLst/>
          </a:prstGeom>
          <a:solidFill>
            <a:srgbClr val="3366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4400" dirty="0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10" name="Rectangle 60"/>
          <p:cNvSpPr>
            <a:spLocks noChangeArrowheads="1"/>
          </p:cNvSpPr>
          <p:nvPr/>
        </p:nvSpPr>
        <p:spPr bwMode="auto">
          <a:xfrm>
            <a:off x="7095744" y="1143000"/>
            <a:ext cx="2194560" cy="2286000"/>
          </a:xfrm>
          <a:prstGeom prst="rect">
            <a:avLst/>
          </a:prstGeom>
          <a:solidFill>
            <a:srgbClr val="3366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4400" dirty="0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6 – Съпреживяване/Емпатия II</a:t>
            </a:r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763B90-864A-41DA-A93B-995A709CEAFB}" type="slidenum">
              <a:rPr lang="de-DE" altLang="de-DE" smtClean="0"/>
              <a:pPr>
                <a:defRPr/>
              </a:pPr>
              <a:t>32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16356399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9" descr="0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1701" y="1078992"/>
            <a:ext cx="6698118" cy="4805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aption_9"/>
          <p:cNvSpPr txBox="1">
            <a:spLocks noChangeArrowheads="1"/>
          </p:cNvSpPr>
          <p:nvPr/>
        </p:nvSpPr>
        <p:spPr bwMode="auto">
          <a:xfrm>
            <a:off x="2497187" y="5884164"/>
            <a:ext cx="712879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de-DE" sz="2400">
                <a:solidFill>
                  <a:srgbClr val="004992"/>
                </a:solidFill>
                <a:latin typeface="Calibri Light"/>
              </a:rPr>
              <a:t>Какво най-вероятно си мисли полицаят? Прав ли е?</a:t>
            </a:r>
            <a:endParaRPr lang="de-DE" altLang="de-DE" sz="24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6" name="Rectangle 60"/>
          <p:cNvSpPr>
            <a:spLocks noChangeArrowheads="1"/>
          </p:cNvSpPr>
          <p:nvPr/>
        </p:nvSpPr>
        <p:spPr bwMode="auto">
          <a:xfrm>
            <a:off x="2857227" y="1143000"/>
            <a:ext cx="2084832" cy="2286000"/>
          </a:xfrm>
          <a:prstGeom prst="rect">
            <a:avLst/>
          </a:prstGeom>
          <a:solidFill>
            <a:srgbClr val="3366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4400" dirty="0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9" name="Rectangle 60"/>
          <p:cNvSpPr>
            <a:spLocks noChangeArrowheads="1"/>
          </p:cNvSpPr>
          <p:nvPr/>
        </p:nvSpPr>
        <p:spPr bwMode="auto">
          <a:xfrm>
            <a:off x="4942059" y="1143000"/>
            <a:ext cx="2148840" cy="2286000"/>
          </a:xfrm>
          <a:prstGeom prst="rect">
            <a:avLst/>
          </a:prstGeom>
          <a:solidFill>
            <a:srgbClr val="3366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4400" dirty="0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6 – Съпреживяване/Емпатия II</a:t>
            </a:r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763B90-864A-41DA-A93B-995A709CEAFB}" type="slidenum">
              <a:rPr lang="de-DE" altLang="de-DE" smtClean="0"/>
              <a:pPr>
                <a:defRPr/>
              </a:pPr>
              <a:t>33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85703255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9" descr="0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1701" y="1078992"/>
            <a:ext cx="6698118" cy="4805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aption_9"/>
          <p:cNvSpPr txBox="1">
            <a:spLocks noChangeArrowheads="1"/>
          </p:cNvSpPr>
          <p:nvPr/>
        </p:nvSpPr>
        <p:spPr bwMode="auto">
          <a:xfrm>
            <a:off x="2497187" y="5884164"/>
            <a:ext cx="712879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de-DE" sz="2400">
                <a:solidFill>
                  <a:srgbClr val="004992"/>
                </a:solidFill>
                <a:latin typeface="Calibri Light"/>
              </a:rPr>
              <a:t>Какво най-вероятно си мисли полицаят? Прав ли е?</a:t>
            </a:r>
            <a:endParaRPr lang="de-DE" altLang="de-DE" sz="24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6 – Съпреживяване/Емпатия II</a:t>
            </a:r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763B90-864A-41DA-A93B-995A709CEAFB}" type="slidenum">
              <a:rPr lang="de-DE" altLang="de-DE" smtClean="0"/>
              <a:pPr>
                <a:defRPr/>
              </a:pPr>
              <a:t>34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50135695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Caption_27"/>
          <p:cNvPicPr>
            <a:picLocks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82"/>
          <a:stretch/>
        </p:blipFill>
        <p:spPr bwMode="auto">
          <a:xfrm>
            <a:off x="5308327" y="1523998"/>
            <a:ext cx="636860" cy="6784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1030" descr="0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7468" y="1078992"/>
            <a:ext cx="5326584" cy="4805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Caption_24"/>
          <p:cNvSpPr/>
          <p:nvPr/>
        </p:nvSpPr>
        <p:spPr bwMode="gray">
          <a:xfrm>
            <a:off x="7088187" y="1063752"/>
            <a:ext cx="1005840" cy="640080"/>
          </a:xfrm>
          <a:prstGeom prst="wedgeEllipseCallout">
            <a:avLst>
              <a:gd name="adj1" fmla="val -44643"/>
              <a:gd name="adj2" fmla="val 69708"/>
            </a:avLst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bg-BG" altLang="de-DE" sz="1050" b="1">
                <a:solidFill>
                  <a:sysClr val="windowText" lastClr="000000"/>
                </a:solidFill>
                <a:latin typeface="Calibri Light"/>
              </a:rPr>
              <a:t>Забавлявай се, малкия…</a:t>
            </a:r>
            <a:endParaRPr lang="en-GB" altLang="de-DE" sz="1050" b="1" dirty="0">
              <a:solidFill>
                <a:sysClr val="windowText" lastClr="000000"/>
              </a:solidFill>
              <a:latin typeface="Calibri Light"/>
            </a:endParaRPr>
          </a:p>
        </p:txBody>
      </p:sp>
      <p:sp>
        <p:nvSpPr>
          <p:cNvPr id="17" name="Caption_22"/>
          <p:cNvSpPr txBox="1">
            <a:spLocks noChangeArrowheads="1"/>
          </p:cNvSpPr>
          <p:nvPr/>
        </p:nvSpPr>
        <p:spPr bwMode="auto">
          <a:xfrm>
            <a:off x="5621275" y="3624262"/>
            <a:ext cx="182880" cy="707886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 anchor="ctr" anchorCtr="0">
            <a:no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de-DE" sz="100" b="1" dirty="0">
              <a:latin typeface="Calibri Light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de-DE" sz="900" b="1" dirty="0">
                <a:latin typeface="Calibri Light"/>
              </a:rPr>
              <a:t>B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de-DE" sz="900" b="1" dirty="0">
                <a:latin typeface="Calibri Light"/>
              </a:rPr>
              <a:t>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de-DE" sz="900" b="1" dirty="0">
                <a:latin typeface="Calibri Light"/>
              </a:rPr>
              <a:t>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de-DE" sz="1100" b="1" dirty="0">
                <a:latin typeface="Calibri Light"/>
              </a:rPr>
              <a:t>K</a:t>
            </a:r>
          </a:p>
        </p:txBody>
      </p:sp>
      <p:pic>
        <p:nvPicPr>
          <p:cNvPr id="18" name="Caption_27"/>
          <p:cNvPicPr>
            <a:picLocks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82"/>
          <a:stretch/>
        </p:blipFill>
        <p:spPr bwMode="auto">
          <a:xfrm>
            <a:off x="5308327" y="1523998"/>
            <a:ext cx="636860" cy="6784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Caption_23"/>
          <p:cNvSpPr>
            <a:spLocks/>
          </p:cNvSpPr>
          <p:nvPr/>
        </p:nvSpPr>
        <p:spPr bwMode="auto">
          <a:xfrm>
            <a:off x="6478587" y="3886200"/>
            <a:ext cx="1066800" cy="734150"/>
          </a:xfrm>
          <a:prstGeom prst="wedgeEllipseCallout">
            <a:avLst>
              <a:gd name="adj1" fmla="val -3146"/>
              <a:gd name="adj2" fmla="val 72584"/>
            </a:avLst>
          </a:prstGeom>
          <a:solidFill>
            <a:schemeClr val="bg1"/>
          </a:solidFill>
          <a:ln w="9144">
            <a:solidFill>
              <a:srgbClr val="000000"/>
            </a:solidFill>
            <a:round/>
            <a:headEnd/>
            <a:tailEnd/>
          </a:ln>
        </p:spPr>
        <p:txBody>
          <a:bodyPr lIns="0" tIns="0" rIns="0" bIns="0" anchor="ctr" anchorCtr="0"/>
          <a:lstStyle/>
          <a:p>
            <a:pPr algn="ctr"/>
            <a:r>
              <a:rPr lang="ru-RU" altLang="de-DE" sz="1050" b="1">
                <a:latin typeface="Calibri Light"/>
                <a:cs typeface="Arial" panose="020B0604020202020204" pitchFamily="34" charset="0"/>
              </a:rPr>
              <a:t>Давай парите или ще стрелям…</a:t>
            </a:r>
            <a:endParaRPr lang="de-DE" altLang="de-DE" sz="1050" dirty="0">
              <a:latin typeface="Calibri Light"/>
              <a:cs typeface="Arial" panose="020B0604020202020204" pitchFamily="34" charset="0"/>
            </a:endParaRPr>
          </a:p>
        </p:txBody>
      </p:sp>
      <p:sp>
        <p:nvSpPr>
          <p:cNvPr id="20" name="Caption_29"/>
          <p:cNvSpPr/>
          <p:nvPr/>
        </p:nvSpPr>
        <p:spPr bwMode="gray">
          <a:xfrm>
            <a:off x="4441398" y="1133856"/>
            <a:ext cx="1170432" cy="365760"/>
          </a:xfrm>
          <a:custGeom>
            <a:avLst/>
            <a:gdLst>
              <a:gd name="connsiteX0" fmla="*/ 1205 w 1149169"/>
              <a:gd name="connsiteY0" fmla="*/ 215904 h 345318"/>
              <a:gd name="connsiteX1" fmla="*/ 242744 w 1149169"/>
              <a:gd name="connsiteY1" fmla="*/ 60629 h 345318"/>
              <a:gd name="connsiteX2" fmla="*/ 553295 w 1149169"/>
              <a:gd name="connsiteY2" fmla="*/ 244 h 345318"/>
              <a:gd name="connsiteX3" fmla="*/ 906978 w 1149169"/>
              <a:gd name="connsiteY3" fmla="*/ 43376 h 345318"/>
              <a:gd name="connsiteX4" fmla="*/ 1139892 w 1149169"/>
              <a:gd name="connsiteY4" fmla="*/ 138266 h 345318"/>
              <a:gd name="connsiteX5" fmla="*/ 1079507 w 1149169"/>
              <a:gd name="connsiteY5" fmla="*/ 284915 h 345318"/>
              <a:gd name="connsiteX6" fmla="*/ 863846 w 1149169"/>
              <a:gd name="connsiteY6" fmla="*/ 207278 h 345318"/>
              <a:gd name="connsiteX7" fmla="*/ 587801 w 1149169"/>
              <a:gd name="connsiteY7" fmla="*/ 172772 h 345318"/>
              <a:gd name="connsiteX8" fmla="*/ 329009 w 1149169"/>
              <a:gd name="connsiteY8" fmla="*/ 224531 h 345318"/>
              <a:gd name="connsiteX9" fmla="*/ 156480 w 1149169"/>
              <a:gd name="connsiteY9" fmla="*/ 345300 h 345318"/>
              <a:gd name="connsiteX10" fmla="*/ 1205 w 1149169"/>
              <a:gd name="connsiteY10" fmla="*/ 215904 h 345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49169" h="345318">
                <a:moveTo>
                  <a:pt x="1205" y="215904"/>
                </a:moveTo>
                <a:cubicBezTo>
                  <a:pt x="15582" y="168459"/>
                  <a:pt x="150729" y="96572"/>
                  <a:pt x="242744" y="60629"/>
                </a:cubicBezTo>
                <a:cubicBezTo>
                  <a:pt x="334759" y="24686"/>
                  <a:pt x="442589" y="3119"/>
                  <a:pt x="553295" y="244"/>
                </a:cubicBezTo>
                <a:cubicBezTo>
                  <a:pt x="664001" y="-2632"/>
                  <a:pt x="809212" y="20372"/>
                  <a:pt x="906978" y="43376"/>
                </a:cubicBezTo>
                <a:cubicBezTo>
                  <a:pt x="1004744" y="66380"/>
                  <a:pt x="1111137" y="98009"/>
                  <a:pt x="1139892" y="138266"/>
                </a:cubicBezTo>
                <a:cubicBezTo>
                  <a:pt x="1168647" y="178523"/>
                  <a:pt x="1125515" y="273413"/>
                  <a:pt x="1079507" y="284915"/>
                </a:cubicBezTo>
                <a:cubicBezTo>
                  <a:pt x="1033499" y="296417"/>
                  <a:pt x="945797" y="225969"/>
                  <a:pt x="863846" y="207278"/>
                </a:cubicBezTo>
                <a:cubicBezTo>
                  <a:pt x="781895" y="188587"/>
                  <a:pt x="676940" y="169897"/>
                  <a:pt x="587801" y="172772"/>
                </a:cubicBezTo>
                <a:cubicBezTo>
                  <a:pt x="498662" y="175647"/>
                  <a:pt x="400896" y="195776"/>
                  <a:pt x="329009" y="224531"/>
                </a:cubicBezTo>
                <a:cubicBezTo>
                  <a:pt x="257122" y="253286"/>
                  <a:pt x="208239" y="343862"/>
                  <a:pt x="156480" y="345300"/>
                </a:cubicBezTo>
                <a:cubicBezTo>
                  <a:pt x="104722" y="346738"/>
                  <a:pt x="-13172" y="263349"/>
                  <a:pt x="1205" y="215904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1" name="Caption_18"/>
          <p:cNvSpPr txBox="1"/>
          <p:nvPr/>
        </p:nvSpPr>
        <p:spPr>
          <a:xfrm>
            <a:off x="3417468" y="5884164"/>
            <a:ext cx="5326584" cy="384914"/>
          </a:xfrm>
          <a:prstGeom prst="rect">
            <a:avLst/>
          </a:prstGeom>
        </p:spPr>
        <p:txBody>
          <a:bodyPr lIns="0" tIns="12700" rIns="0" bIns="0">
            <a:spAutoFit/>
          </a:bodyPr>
          <a:lstStyle/>
          <a:p>
            <a:pPr algn="ctr" eaLnBrk="1" fontAlgn="auto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defRPr/>
            </a:pPr>
            <a:r>
              <a:rPr lang="ru-RU" sz="2400" spc="-10">
                <a:solidFill>
                  <a:srgbClr val="004992"/>
                </a:solidFill>
                <a:latin typeface="Calibri Light"/>
                <a:cs typeface="Verdana"/>
              </a:rPr>
              <a:t>Страх ли я е банковата служителка?</a:t>
            </a:r>
            <a:endParaRPr sz="2400" dirty="0">
              <a:solidFill>
                <a:srgbClr val="004992"/>
              </a:solidFill>
              <a:latin typeface="Calibri Light"/>
              <a:cs typeface="Verdana"/>
            </a:endParaRPr>
          </a:p>
        </p:txBody>
      </p:sp>
      <p:sp>
        <p:nvSpPr>
          <p:cNvPr id="22" name="Shape Penutup"/>
          <p:cNvSpPr/>
          <p:nvPr/>
        </p:nvSpPr>
        <p:spPr bwMode="gray">
          <a:xfrm>
            <a:off x="3392068" y="1053592"/>
            <a:ext cx="5377384" cy="5080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3" name="Shape Penutup"/>
          <p:cNvSpPr/>
          <p:nvPr/>
        </p:nvSpPr>
        <p:spPr bwMode="gray">
          <a:xfrm>
            <a:off x="3392068" y="1053592"/>
            <a:ext cx="50800" cy="4855972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4" name="Shape Penutup"/>
          <p:cNvSpPr/>
          <p:nvPr/>
        </p:nvSpPr>
        <p:spPr bwMode="gray">
          <a:xfrm>
            <a:off x="8718652" y="1053592"/>
            <a:ext cx="50800" cy="4855972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5" name="Shape Penutup"/>
          <p:cNvSpPr/>
          <p:nvPr/>
        </p:nvSpPr>
        <p:spPr bwMode="gray">
          <a:xfrm>
            <a:off x="3392068" y="5858764"/>
            <a:ext cx="5377384" cy="5080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5" name="Caption_28"/>
          <p:cNvSpPr/>
          <p:nvPr/>
        </p:nvSpPr>
        <p:spPr>
          <a:xfrm>
            <a:off x="5424363" y="1700808"/>
            <a:ext cx="457200" cy="169277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noAutofit/>
          </a:bodyPr>
          <a:lstStyle/>
          <a:p>
            <a:pPr algn="ctr"/>
            <a:r>
              <a:rPr lang="bg-BG" sz="900" b="1" dirty="0"/>
              <a:t>Супер! Точно 5 €</a:t>
            </a:r>
            <a:endParaRPr lang="en-US" sz="900" b="1" dirty="0"/>
          </a:p>
        </p:txBody>
      </p:sp>
      <p:sp>
        <p:nvSpPr>
          <p:cNvPr id="14" name="Caption_30"/>
          <p:cNvSpPr/>
          <p:nvPr/>
        </p:nvSpPr>
        <p:spPr bwMode="gray">
          <a:xfrm>
            <a:off x="4599432" y="1252728"/>
            <a:ext cx="914400" cy="45720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>
            <a:prstTxWarp prst="textArchUp">
              <a:avLst>
                <a:gd name="adj" fmla="val 11845077"/>
              </a:avLst>
            </a:prstTxWarp>
          </a:bodyPr>
          <a:lstStyle/>
          <a:p>
            <a:pPr algn="ctr"/>
            <a:r>
              <a:rPr lang="bg-BG" b="1" spc="600">
                <a:ln w="19050">
                  <a:solidFill>
                    <a:srgbClr val="000000"/>
                  </a:solidFill>
                </a:ln>
                <a:solidFill>
                  <a:schemeClr val="tx1"/>
                </a:solidFill>
                <a:latin typeface="+mj-lt"/>
              </a:rPr>
              <a:t>ИГРАЧКИ</a:t>
            </a:r>
            <a:endParaRPr lang="en-US" sz="1600" b="1" spc="600" dirty="0">
              <a:ln w="19050">
                <a:solidFill>
                  <a:srgbClr val="000000"/>
                </a:solidFill>
              </a:ln>
              <a:solidFill>
                <a:schemeClr val="tx1"/>
              </a:solidFill>
              <a:latin typeface="+mj-lt"/>
            </a:endParaRPr>
          </a:p>
        </p:txBody>
      </p:sp>
      <p:sp>
        <p:nvSpPr>
          <p:cNvPr id="26" name="Rectangle 60"/>
          <p:cNvSpPr>
            <a:spLocks noChangeArrowheads="1"/>
          </p:cNvSpPr>
          <p:nvPr/>
        </p:nvSpPr>
        <p:spPr bwMode="auto">
          <a:xfrm>
            <a:off x="6083835" y="1115568"/>
            <a:ext cx="2606040" cy="2359152"/>
          </a:xfrm>
          <a:prstGeom prst="rect">
            <a:avLst/>
          </a:prstGeom>
          <a:solidFill>
            <a:srgbClr val="3366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4400" dirty="0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27" name="Rectangle 60"/>
          <p:cNvSpPr>
            <a:spLocks noChangeArrowheads="1"/>
          </p:cNvSpPr>
          <p:nvPr/>
        </p:nvSpPr>
        <p:spPr bwMode="auto">
          <a:xfrm>
            <a:off x="3433291" y="3474720"/>
            <a:ext cx="2651760" cy="2359152"/>
          </a:xfrm>
          <a:prstGeom prst="rect">
            <a:avLst/>
          </a:prstGeom>
          <a:solidFill>
            <a:srgbClr val="3366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4400" dirty="0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28" name="Rectangle 60"/>
          <p:cNvSpPr>
            <a:spLocks noChangeArrowheads="1"/>
          </p:cNvSpPr>
          <p:nvPr/>
        </p:nvSpPr>
        <p:spPr bwMode="auto">
          <a:xfrm>
            <a:off x="3433291" y="1115568"/>
            <a:ext cx="2651760" cy="2359152"/>
          </a:xfrm>
          <a:prstGeom prst="rect">
            <a:avLst/>
          </a:prstGeom>
          <a:solidFill>
            <a:srgbClr val="3366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4400" dirty="0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6 – Съпреживяване/Емпатия II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763B90-864A-41DA-A93B-995A709CEAFB}" type="slidenum">
              <a:rPr lang="de-DE" altLang="de-DE" smtClean="0"/>
              <a:pPr>
                <a:defRPr/>
              </a:pPr>
              <a:t>35</a:t>
            </a:fld>
            <a:endParaRPr lang="de-DE" altLang="de-DE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Caption_27"/>
          <p:cNvPicPr>
            <a:picLocks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82"/>
          <a:stretch/>
        </p:blipFill>
        <p:spPr bwMode="auto">
          <a:xfrm>
            <a:off x="5308327" y="1523998"/>
            <a:ext cx="636860" cy="6784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1030" descr="0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7468" y="1078992"/>
            <a:ext cx="5326584" cy="4805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Caption_24"/>
          <p:cNvSpPr/>
          <p:nvPr/>
        </p:nvSpPr>
        <p:spPr bwMode="gray">
          <a:xfrm>
            <a:off x="7088187" y="1063752"/>
            <a:ext cx="1005840" cy="640080"/>
          </a:xfrm>
          <a:prstGeom prst="wedgeEllipseCallout">
            <a:avLst>
              <a:gd name="adj1" fmla="val -44643"/>
              <a:gd name="adj2" fmla="val 69708"/>
            </a:avLst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bg-BG" altLang="de-DE" sz="1050" b="1">
                <a:solidFill>
                  <a:sysClr val="windowText" lastClr="000000"/>
                </a:solidFill>
                <a:latin typeface="Calibri Light"/>
              </a:rPr>
              <a:t>Забавлявай се, малкия…</a:t>
            </a:r>
            <a:endParaRPr lang="en-GB" altLang="de-DE" sz="1050" b="1" dirty="0">
              <a:solidFill>
                <a:sysClr val="windowText" lastClr="000000"/>
              </a:solidFill>
              <a:latin typeface="Calibri Light"/>
            </a:endParaRPr>
          </a:p>
        </p:txBody>
      </p:sp>
      <p:sp>
        <p:nvSpPr>
          <p:cNvPr id="17" name="Caption_22"/>
          <p:cNvSpPr txBox="1">
            <a:spLocks noChangeArrowheads="1"/>
          </p:cNvSpPr>
          <p:nvPr/>
        </p:nvSpPr>
        <p:spPr bwMode="auto">
          <a:xfrm>
            <a:off x="5621275" y="3624262"/>
            <a:ext cx="182880" cy="707886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 anchor="ctr" anchorCtr="0">
            <a:no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de-DE" sz="100" b="1" dirty="0">
              <a:latin typeface="Calibri Light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de-DE" sz="900" b="1" dirty="0">
                <a:latin typeface="Calibri Light"/>
              </a:rPr>
              <a:t>B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de-DE" sz="900" b="1" dirty="0">
                <a:latin typeface="Calibri Light"/>
              </a:rPr>
              <a:t>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de-DE" sz="900" b="1" dirty="0">
                <a:latin typeface="Calibri Light"/>
              </a:rPr>
              <a:t>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de-DE" sz="1100" b="1" dirty="0">
                <a:latin typeface="Calibri Light"/>
              </a:rPr>
              <a:t>K</a:t>
            </a:r>
          </a:p>
        </p:txBody>
      </p:sp>
      <p:pic>
        <p:nvPicPr>
          <p:cNvPr id="18" name="Caption_27"/>
          <p:cNvPicPr>
            <a:picLocks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82"/>
          <a:stretch/>
        </p:blipFill>
        <p:spPr bwMode="auto">
          <a:xfrm>
            <a:off x="5308327" y="1523998"/>
            <a:ext cx="636860" cy="6784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Caption_23"/>
          <p:cNvSpPr>
            <a:spLocks/>
          </p:cNvSpPr>
          <p:nvPr/>
        </p:nvSpPr>
        <p:spPr bwMode="auto">
          <a:xfrm>
            <a:off x="6478587" y="3886200"/>
            <a:ext cx="1066800" cy="734150"/>
          </a:xfrm>
          <a:prstGeom prst="wedgeEllipseCallout">
            <a:avLst>
              <a:gd name="adj1" fmla="val -3146"/>
              <a:gd name="adj2" fmla="val 72584"/>
            </a:avLst>
          </a:prstGeom>
          <a:solidFill>
            <a:schemeClr val="bg1"/>
          </a:solidFill>
          <a:ln w="9144">
            <a:solidFill>
              <a:srgbClr val="000000"/>
            </a:solidFill>
            <a:round/>
            <a:headEnd/>
            <a:tailEnd/>
          </a:ln>
        </p:spPr>
        <p:txBody>
          <a:bodyPr lIns="0" tIns="0" rIns="0" bIns="0" anchor="ctr" anchorCtr="0"/>
          <a:lstStyle/>
          <a:p>
            <a:pPr algn="ctr"/>
            <a:r>
              <a:rPr lang="ru-RU" altLang="de-DE" sz="1050" b="1">
                <a:latin typeface="Calibri Light"/>
                <a:cs typeface="Arial" panose="020B0604020202020204" pitchFamily="34" charset="0"/>
              </a:rPr>
              <a:t>Давай парите или ще стрелям…</a:t>
            </a:r>
            <a:endParaRPr lang="de-DE" altLang="de-DE" sz="1050" dirty="0">
              <a:latin typeface="Calibri Light"/>
              <a:cs typeface="Arial" panose="020B0604020202020204" pitchFamily="34" charset="0"/>
            </a:endParaRPr>
          </a:p>
        </p:txBody>
      </p:sp>
      <p:sp>
        <p:nvSpPr>
          <p:cNvPr id="20" name="Caption_29"/>
          <p:cNvSpPr/>
          <p:nvPr/>
        </p:nvSpPr>
        <p:spPr bwMode="gray">
          <a:xfrm>
            <a:off x="4441398" y="1133856"/>
            <a:ext cx="1170432" cy="365760"/>
          </a:xfrm>
          <a:custGeom>
            <a:avLst/>
            <a:gdLst>
              <a:gd name="connsiteX0" fmla="*/ 1205 w 1149169"/>
              <a:gd name="connsiteY0" fmla="*/ 215904 h 345318"/>
              <a:gd name="connsiteX1" fmla="*/ 242744 w 1149169"/>
              <a:gd name="connsiteY1" fmla="*/ 60629 h 345318"/>
              <a:gd name="connsiteX2" fmla="*/ 553295 w 1149169"/>
              <a:gd name="connsiteY2" fmla="*/ 244 h 345318"/>
              <a:gd name="connsiteX3" fmla="*/ 906978 w 1149169"/>
              <a:gd name="connsiteY3" fmla="*/ 43376 h 345318"/>
              <a:gd name="connsiteX4" fmla="*/ 1139892 w 1149169"/>
              <a:gd name="connsiteY4" fmla="*/ 138266 h 345318"/>
              <a:gd name="connsiteX5" fmla="*/ 1079507 w 1149169"/>
              <a:gd name="connsiteY5" fmla="*/ 284915 h 345318"/>
              <a:gd name="connsiteX6" fmla="*/ 863846 w 1149169"/>
              <a:gd name="connsiteY6" fmla="*/ 207278 h 345318"/>
              <a:gd name="connsiteX7" fmla="*/ 587801 w 1149169"/>
              <a:gd name="connsiteY7" fmla="*/ 172772 h 345318"/>
              <a:gd name="connsiteX8" fmla="*/ 329009 w 1149169"/>
              <a:gd name="connsiteY8" fmla="*/ 224531 h 345318"/>
              <a:gd name="connsiteX9" fmla="*/ 156480 w 1149169"/>
              <a:gd name="connsiteY9" fmla="*/ 345300 h 345318"/>
              <a:gd name="connsiteX10" fmla="*/ 1205 w 1149169"/>
              <a:gd name="connsiteY10" fmla="*/ 215904 h 345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49169" h="345318">
                <a:moveTo>
                  <a:pt x="1205" y="215904"/>
                </a:moveTo>
                <a:cubicBezTo>
                  <a:pt x="15582" y="168459"/>
                  <a:pt x="150729" y="96572"/>
                  <a:pt x="242744" y="60629"/>
                </a:cubicBezTo>
                <a:cubicBezTo>
                  <a:pt x="334759" y="24686"/>
                  <a:pt x="442589" y="3119"/>
                  <a:pt x="553295" y="244"/>
                </a:cubicBezTo>
                <a:cubicBezTo>
                  <a:pt x="664001" y="-2632"/>
                  <a:pt x="809212" y="20372"/>
                  <a:pt x="906978" y="43376"/>
                </a:cubicBezTo>
                <a:cubicBezTo>
                  <a:pt x="1004744" y="66380"/>
                  <a:pt x="1111137" y="98009"/>
                  <a:pt x="1139892" y="138266"/>
                </a:cubicBezTo>
                <a:cubicBezTo>
                  <a:pt x="1168647" y="178523"/>
                  <a:pt x="1125515" y="273413"/>
                  <a:pt x="1079507" y="284915"/>
                </a:cubicBezTo>
                <a:cubicBezTo>
                  <a:pt x="1033499" y="296417"/>
                  <a:pt x="945797" y="225969"/>
                  <a:pt x="863846" y="207278"/>
                </a:cubicBezTo>
                <a:cubicBezTo>
                  <a:pt x="781895" y="188587"/>
                  <a:pt x="676940" y="169897"/>
                  <a:pt x="587801" y="172772"/>
                </a:cubicBezTo>
                <a:cubicBezTo>
                  <a:pt x="498662" y="175647"/>
                  <a:pt x="400896" y="195776"/>
                  <a:pt x="329009" y="224531"/>
                </a:cubicBezTo>
                <a:cubicBezTo>
                  <a:pt x="257122" y="253286"/>
                  <a:pt x="208239" y="343862"/>
                  <a:pt x="156480" y="345300"/>
                </a:cubicBezTo>
                <a:cubicBezTo>
                  <a:pt x="104722" y="346738"/>
                  <a:pt x="-13172" y="263349"/>
                  <a:pt x="1205" y="215904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1" name="Caption_18"/>
          <p:cNvSpPr txBox="1"/>
          <p:nvPr/>
        </p:nvSpPr>
        <p:spPr>
          <a:xfrm>
            <a:off x="3417468" y="5884164"/>
            <a:ext cx="5326584" cy="384914"/>
          </a:xfrm>
          <a:prstGeom prst="rect">
            <a:avLst/>
          </a:prstGeom>
        </p:spPr>
        <p:txBody>
          <a:bodyPr lIns="0" tIns="12700" rIns="0" bIns="0">
            <a:spAutoFit/>
          </a:bodyPr>
          <a:lstStyle/>
          <a:p>
            <a:pPr algn="ctr" eaLnBrk="1" fontAlgn="auto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defRPr/>
            </a:pPr>
            <a:r>
              <a:rPr lang="ru-RU" sz="2400" spc="-10">
                <a:solidFill>
                  <a:srgbClr val="004992"/>
                </a:solidFill>
                <a:latin typeface="Calibri Light"/>
                <a:cs typeface="Verdana"/>
              </a:rPr>
              <a:t>Страх ли я е банковата служителка?</a:t>
            </a:r>
            <a:endParaRPr sz="2400" dirty="0">
              <a:solidFill>
                <a:srgbClr val="004992"/>
              </a:solidFill>
              <a:latin typeface="Calibri Light"/>
              <a:cs typeface="Verdana"/>
            </a:endParaRPr>
          </a:p>
        </p:txBody>
      </p:sp>
      <p:sp>
        <p:nvSpPr>
          <p:cNvPr id="22" name="Shape Penutup"/>
          <p:cNvSpPr/>
          <p:nvPr/>
        </p:nvSpPr>
        <p:spPr bwMode="gray">
          <a:xfrm>
            <a:off x="3392068" y="1053592"/>
            <a:ext cx="5377384" cy="5080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3" name="Shape Penutup"/>
          <p:cNvSpPr/>
          <p:nvPr/>
        </p:nvSpPr>
        <p:spPr bwMode="gray">
          <a:xfrm>
            <a:off x="3392068" y="1053592"/>
            <a:ext cx="50800" cy="4855972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4" name="Shape Penutup"/>
          <p:cNvSpPr/>
          <p:nvPr/>
        </p:nvSpPr>
        <p:spPr bwMode="gray">
          <a:xfrm>
            <a:off x="8718652" y="1053592"/>
            <a:ext cx="50800" cy="4855972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5" name="Shape Penutup"/>
          <p:cNvSpPr/>
          <p:nvPr/>
        </p:nvSpPr>
        <p:spPr bwMode="gray">
          <a:xfrm>
            <a:off x="3392068" y="5858764"/>
            <a:ext cx="5377384" cy="5080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5" name="Caption_28"/>
          <p:cNvSpPr/>
          <p:nvPr/>
        </p:nvSpPr>
        <p:spPr>
          <a:xfrm>
            <a:off x="5424363" y="1700808"/>
            <a:ext cx="457200" cy="169277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noAutofit/>
          </a:bodyPr>
          <a:lstStyle/>
          <a:p>
            <a:pPr algn="ctr"/>
            <a:r>
              <a:rPr lang="bg-BG" sz="900" b="1" dirty="0"/>
              <a:t>Супер! Точно 5 €</a:t>
            </a:r>
            <a:endParaRPr lang="en-US" sz="900" b="1" dirty="0"/>
          </a:p>
        </p:txBody>
      </p:sp>
      <p:sp>
        <p:nvSpPr>
          <p:cNvPr id="14" name="Caption_30"/>
          <p:cNvSpPr/>
          <p:nvPr/>
        </p:nvSpPr>
        <p:spPr bwMode="gray">
          <a:xfrm>
            <a:off x="4599432" y="1252728"/>
            <a:ext cx="914400" cy="45720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>
            <a:prstTxWarp prst="textArchUp">
              <a:avLst>
                <a:gd name="adj" fmla="val 11845077"/>
              </a:avLst>
            </a:prstTxWarp>
          </a:bodyPr>
          <a:lstStyle/>
          <a:p>
            <a:pPr algn="ctr"/>
            <a:r>
              <a:rPr lang="bg-BG" b="1" spc="600">
                <a:ln w="19050">
                  <a:solidFill>
                    <a:srgbClr val="000000"/>
                  </a:solidFill>
                </a:ln>
                <a:solidFill>
                  <a:schemeClr val="tx1"/>
                </a:solidFill>
                <a:latin typeface="+mj-lt"/>
              </a:rPr>
              <a:t>ИГРАЧКИ</a:t>
            </a:r>
            <a:endParaRPr lang="en-US" sz="1600" b="1" spc="600" dirty="0">
              <a:ln w="19050">
                <a:solidFill>
                  <a:srgbClr val="000000"/>
                </a:solidFill>
              </a:ln>
              <a:solidFill>
                <a:schemeClr val="tx1"/>
              </a:solidFill>
              <a:latin typeface="+mj-lt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6 – Съпреживяване/Емпатия II</a:t>
            </a:r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763B90-864A-41DA-A93B-995A709CEAFB}" type="slidenum">
              <a:rPr lang="de-DE" altLang="de-DE" smtClean="0"/>
              <a:pPr>
                <a:defRPr/>
              </a:pPr>
              <a:t>36</a:t>
            </a:fld>
            <a:endParaRPr lang="de-DE" altLang="de-DE"/>
          </a:p>
        </p:txBody>
      </p:sp>
      <p:sp>
        <p:nvSpPr>
          <p:cNvPr id="26" name="Textfeld 25">
            <a:extLst>
              <a:ext uri="{FF2B5EF4-FFF2-40B4-BE49-F238E27FC236}">
                <a16:creationId xmlns:a16="http://schemas.microsoft.com/office/drawing/2014/main" id="{47EE0314-300D-455B-B17A-3F87A877AF1B}"/>
              </a:ext>
            </a:extLst>
          </p:cNvPr>
          <p:cNvSpPr txBox="1"/>
          <p:nvPr/>
        </p:nvSpPr>
        <p:spPr bwMode="gray">
          <a:xfrm>
            <a:off x="6823278" y="2114092"/>
            <a:ext cx="295174" cy="88328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105000"/>
              </a:lnSpc>
            </a:pPr>
            <a:r>
              <a:rPr lang="de-DE" sz="900" b="1" dirty="0">
                <a:latin typeface="+mj-lt"/>
              </a:rPr>
              <a:t>10,-</a:t>
            </a:r>
          </a:p>
        </p:txBody>
      </p:sp>
    </p:spTree>
    <p:extLst>
      <p:ext uri="{BB962C8B-B14F-4D97-AF65-F5344CB8AC3E}">
        <p14:creationId xmlns:p14="http://schemas.microsoft.com/office/powerpoint/2010/main" val="395119144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1" descr="0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0984" y="1078992"/>
            <a:ext cx="6479552" cy="4805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Caption_11"/>
          <p:cNvSpPr txBox="1"/>
          <p:nvPr/>
        </p:nvSpPr>
        <p:spPr>
          <a:xfrm>
            <a:off x="2840984" y="5884164"/>
            <a:ext cx="6479552" cy="384914"/>
          </a:xfrm>
          <a:prstGeom prst="rect">
            <a:avLst/>
          </a:prstGeom>
        </p:spPr>
        <p:txBody>
          <a:bodyPr lIns="0" tIns="12700" rIns="0" bIns="0">
            <a:spAutoFit/>
          </a:bodyPr>
          <a:lstStyle/>
          <a:p>
            <a:pPr marL="12700" algn="ctr" eaLnBrk="1" fontAlgn="auto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defRPr/>
            </a:pPr>
            <a:r>
              <a:rPr lang="ru-RU" sz="2400" spc="-5">
                <a:solidFill>
                  <a:srgbClr val="004992"/>
                </a:solidFill>
                <a:latin typeface="Calibri Light"/>
                <a:cs typeface="Verdana"/>
              </a:rPr>
              <a:t>Ще излязат ли бащата и синът с лодка в морето? </a:t>
            </a:r>
            <a:endParaRPr sz="2400" dirty="0">
              <a:solidFill>
                <a:srgbClr val="004992"/>
              </a:solidFill>
              <a:latin typeface="Calibri Light"/>
              <a:cs typeface="Verdana"/>
            </a:endParaRPr>
          </a:p>
        </p:txBody>
      </p:sp>
      <p:sp>
        <p:nvSpPr>
          <p:cNvPr id="13" name="Caption_13"/>
          <p:cNvSpPr>
            <a:spLocks/>
          </p:cNvSpPr>
          <p:nvPr/>
        </p:nvSpPr>
        <p:spPr bwMode="auto">
          <a:xfrm>
            <a:off x="4760546" y="5029200"/>
            <a:ext cx="548640" cy="466344"/>
          </a:xfrm>
          <a:prstGeom prst="roundRect">
            <a:avLst/>
          </a:prstGeom>
          <a:solidFill>
            <a:schemeClr val="bg1"/>
          </a:solidFill>
          <a:ln w="9144">
            <a:noFill/>
            <a:round/>
            <a:headEnd/>
            <a:tailEnd/>
          </a:ln>
        </p:spPr>
        <p:txBody>
          <a:bodyPr lIns="0" tIns="0" rIns="0" bIns="0" anchor="ctr" anchorCtr="0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spc="-5" dirty="0">
                <a:solidFill>
                  <a:srgbClr val="333333"/>
                </a:solidFill>
                <a:latin typeface="Calibri Light"/>
                <a:cs typeface="Arial"/>
              </a:rPr>
              <a:t> </a:t>
            </a:r>
          </a:p>
        </p:txBody>
      </p:sp>
      <p:sp>
        <p:nvSpPr>
          <p:cNvPr id="12" name="Caption_12"/>
          <p:cNvSpPr>
            <a:spLocks/>
          </p:cNvSpPr>
          <p:nvPr/>
        </p:nvSpPr>
        <p:spPr bwMode="auto">
          <a:xfrm>
            <a:off x="3895344" y="5202936"/>
            <a:ext cx="1783080" cy="484632"/>
          </a:xfrm>
          <a:prstGeom prst="roundRect">
            <a:avLst/>
          </a:prstGeom>
          <a:solidFill>
            <a:schemeClr val="bg1"/>
          </a:solidFill>
          <a:ln w="9144">
            <a:noFill/>
            <a:round/>
            <a:headEnd/>
            <a:tailEnd/>
          </a:ln>
        </p:spPr>
        <p:txBody>
          <a:bodyPr lIns="0" tIns="0" rIns="0" bIns="0" anchor="ctr" anchorCtr="0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spc="-5" dirty="0">
                <a:solidFill>
                  <a:srgbClr val="333333"/>
                </a:solidFill>
                <a:latin typeface="Calibri Light"/>
                <a:cs typeface="Arial"/>
              </a:rPr>
              <a:t> </a:t>
            </a:r>
          </a:p>
        </p:txBody>
      </p:sp>
      <p:sp>
        <p:nvSpPr>
          <p:cNvPr id="10" name="Caption_14"/>
          <p:cNvSpPr>
            <a:spLocks/>
          </p:cNvSpPr>
          <p:nvPr/>
        </p:nvSpPr>
        <p:spPr bwMode="auto">
          <a:xfrm>
            <a:off x="4069080" y="5138928"/>
            <a:ext cx="1554480" cy="548640"/>
          </a:xfrm>
          <a:prstGeom prst="roundRect">
            <a:avLst/>
          </a:prstGeom>
          <a:noFill/>
          <a:ln w="9144">
            <a:noFill/>
            <a:round/>
            <a:headEnd/>
            <a:tailEnd/>
          </a:ln>
        </p:spPr>
        <p:txBody>
          <a:bodyPr lIns="0" tIns="0" rIns="0" bIns="0" anchor="ctr" anchorCtr="0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b="1" spc="-5">
                <a:solidFill>
                  <a:srgbClr val="333333"/>
                </a:solidFill>
                <a:latin typeface="Calibri Light"/>
                <a:cs typeface="Arial"/>
              </a:rPr>
              <a:t>На вниманието на всички ! Ще има буря! Моля, напуснете плажа!</a:t>
            </a:r>
            <a:endParaRPr lang="en-US" sz="1100" b="1" spc="-5" dirty="0">
              <a:solidFill>
                <a:srgbClr val="333333"/>
              </a:solidFill>
              <a:latin typeface="Calibri Light"/>
              <a:cs typeface="Arial"/>
            </a:endParaRPr>
          </a:p>
        </p:txBody>
      </p:sp>
      <p:sp>
        <p:nvSpPr>
          <p:cNvPr id="14" name="Rectangle 60"/>
          <p:cNvSpPr>
            <a:spLocks noChangeArrowheads="1"/>
          </p:cNvSpPr>
          <p:nvPr/>
        </p:nvSpPr>
        <p:spPr bwMode="auto">
          <a:xfrm>
            <a:off x="2929235" y="3435670"/>
            <a:ext cx="3154680" cy="2286000"/>
          </a:xfrm>
          <a:prstGeom prst="rect">
            <a:avLst/>
          </a:prstGeom>
          <a:solidFill>
            <a:srgbClr val="3366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4400" dirty="0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15" name="Rectangle 60"/>
          <p:cNvSpPr>
            <a:spLocks noChangeArrowheads="1"/>
          </p:cNvSpPr>
          <p:nvPr/>
        </p:nvSpPr>
        <p:spPr bwMode="auto">
          <a:xfrm>
            <a:off x="6075348" y="1188720"/>
            <a:ext cx="3108960" cy="2258568"/>
          </a:xfrm>
          <a:prstGeom prst="rect">
            <a:avLst/>
          </a:prstGeom>
          <a:solidFill>
            <a:srgbClr val="3366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4400" dirty="0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16" name="Rectangle 60"/>
          <p:cNvSpPr>
            <a:spLocks noChangeArrowheads="1"/>
          </p:cNvSpPr>
          <p:nvPr/>
        </p:nvSpPr>
        <p:spPr bwMode="auto">
          <a:xfrm>
            <a:off x="2929235" y="1188720"/>
            <a:ext cx="3154680" cy="2258568"/>
          </a:xfrm>
          <a:prstGeom prst="rect">
            <a:avLst/>
          </a:prstGeom>
          <a:solidFill>
            <a:srgbClr val="3366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4400" dirty="0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6 – Съпреживяване/Емпатия II</a:t>
            </a:r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763B90-864A-41DA-A93B-995A709CEAFB}" type="slidenum">
              <a:rPr lang="de-DE" altLang="de-DE" smtClean="0"/>
              <a:pPr>
                <a:defRPr/>
              </a:pPr>
              <a:t>37</a:t>
            </a:fld>
            <a:endParaRPr lang="de-DE" altLang="de-DE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1" descr="0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0984" y="1078992"/>
            <a:ext cx="6479552" cy="4805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Caption_11"/>
          <p:cNvSpPr txBox="1"/>
          <p:nvPr/>
        </p:nvSpPr>
        <p:spPr>
          <a:xfrm>
            <a:off x="2840984" y="5884164"/>
            <a:ext cx="6479552" cy="384914"/>
          </a:xfrm>
          <a:prstGeom prst="rect">
            <a:avLst/>
          </a:prstGeom>
        </p:spPr>
        <p:txBody>
          <a:bodyPr lIns="0" tIns="12700" rIns="0" bIns="0">
            <a:spAutoFit/>
          </a:bodyPr>
          <a:lstStyle/>
          <a:p>
            <a:pPr marL="12700" algn="ctr" eaLnBrk="1" fontAlgn="auto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defRPr/>
            </a:pPr>
            <a:r>
              <a:rPr lang="ru-RU" sz="2400" spc="-5">
                <a:solidFill>
                  <a:srgbClr val="004992"/>
                </a:solidFill>
                <a:latin typeface="Calibri Light"/>
                <a:cs typeface="Verdana"/>
              </a:rPr>
              <a:t>Ще излязат ли бащата и синът с лодка в морето? </a:t>
            </a:r>
            <a:endParaRPr sz="2400" dirty="0">
              <a:solidFill>
                <a:srgbClr val="004992"/>
              </a:solidFill>
              <a:latin typeface="Calibri Light"/>
              <a:cs typeface="Verdana"/>
            </a:endParaRPr>
          </a:p>
        </p:txBody>
      </p:sp>
      <p:sp>
        <p:nvSpPr>
          <p:cNvPr id="13" name="Caption_13"/>
          <p:cNvSpPr>
            <a:spLocks/>
          </p:cNvSpPr>
          <p:nvPr/>
        </p:nvSpPr>
        <p:spPr bwMode="auto">
          <a:xfrm>
            <a:off x="4760546" y="5029200"/>
            <a:ext cx="548640" cy="466344"/>
          </a:xfrm>
          <a:prstGeom prst="roundRect">
            <a:avLst/>
          </a:prstGeom>
          <a:solidFill>
            <a:schemeClr val="bg1"/>
          </a:solidFill>
          <a:ln w="9144">
            <a:noFill/>
            <a:round/>
            <a:headEnd/>
            <a:tailEnd/>
          </a:ln>
        </p:spPr>
        <p:txBody>
          <a:bodyPr lIns="0" tIns="0" rIns="0" bIns="0" anchor="ctr" anchorCtr="0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spc="-5" dirty="0">
                <a:solidFill>
                  <a:srgbClr val="333333"/>
                </a:solidFill>
                <a:latin typeface="Calibri Light"/>
                <a:cs typeface="Arial"/>
              </a:rPr>
              <a:t> </a:t>
            </a:r>
          </a:p>
        </p:txBody>
      </p:sp>
      <p:sp>
        <p:nvSpPr>
          <p:cNvPr id="12" name="Caption_12"/>
          <p:cNvSpPr>
            <a:spLocks/>
          </p:cNvSpPr>
          <p:nvPr/>
        </p:nvSpPr>
        <p:spPr bwMode="auto">
          <a:xfrm>
            <a:off x="3895344" y="5202936"/>
            <a:ext cx="1783080" cy="484632"/>
          </a:xfrm>
          <a:prstGeom prst="roundRect">
            <a:avLst/>
          </a:prstGeom>
          <a:solidFill>
            <a:schemeClr val="bg1"/>
          </a:solidFill>
          <a:ln w="9144">
            <a:noFill/>
            <a:round/>
            <a:headEnd/>
            <a:tailEnd/>
          </a:ln>
        </p:spPr>
        <p:txBody>
          <a:bodyPr lIns="0" tIns="0" rIns="0" bIns="0" anchor="ctr" anchorCtr="0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spc="-5" dirty="0">
                <a:solidFill>
                  <a:srgbClr val="333333"/>
                </a:solidFill>
                <a:latin typeface="Calibri Light"/>
                <a:cs typeface="Arial"/>
              </a:rPr>
              <a:t> </a:t>
            </a:r>
          </a:p>
        </p:txBody>
      </p:sp>
      <p:sp>
        <p:nvSpPr>
          <p:cNvPr id="10" name="Caption_14"/>
          <p:cNvSpPr>
            <a:spLocks/>
          </p:cNvSpPr>
          <p:nvPr/>
        </p:nvSpPr>
        <p:spPr bwMode="auto">
          <a:xfrm>
            <a:off x="4069080" y="5138928"/>
            <a:ext cx="1554480" cy="548640"/>
          </a:xfrm>
          <a:prstGeom prst="roundRect">
            <a:avLst/>
          </a:prstGeom>
          <a:noFill/>
          <a:ln w="9144">
            <a:noFill/>
            <a:round/>
            <a:headEnd/>
            <a:tailEnd/>
          </a:ln>
        </p:spPr>
        <p:txBody>
          <a:bodyPr lIns="0" tIns="0" rIns="0" bIns="0" anchor="ctr" anchorCtr="0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b="1" spc="-5">
                <a:solidFill>
                  <a:srgbClr val="333333"/>
                </a:solidFill>
                <a:latin typeface="Calibri Light"/>
                <a:cs typeface="Arial"/>
              </a:rPr>
              <a:t>На вниманието на всички ! Ще има буря! Моля, напуснете плажа!</a:t>
            </a:r>
            <a:endParaRPr lang="en-US" sz="1100" b="1" spc="-5" dirty="0">
              <a:solidFill>
                <a:srgbClr val="333333"/>
              </a:solidFill>
              <a:latin typeface="Calibri Light"/>
              <a:cs typeface="Arial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6 – Съпреживяване/Емпатия II</a:t>
            </a:r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763B90-864A-41DA-A93B-995A709CEAFB}" type="slidenum">
              <a:rPr lang="de-DE" altLang="de-DE" smtClean="0"/>
              <a:pPr>
                <a:defRPr/>
              </a:pPr>
              <a:t>38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8562101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el 4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az-Cyrl-AZ" altLang="ko-KR" sz="3600" spc="-5" dirty="0">
                <a:latin typeface="+mn-lt"/>
                <a:ea typeface="+mn-ea"/>
                <a:cs typeface="+mn-cs"/>
              </a:rPr>
              <a:t>Опционално: Видео</a:t>
            </a:r>
            <a:endParaRPr lang="de-DE" sz="3600" dirty="0">
              <a:latin typeface="+mn-lt"/>
              <a:ea typeface="+mn-ea"/>
              <a:cs typeface="+mn-cs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 defTabSz="914400" eaLnBrk="0" fontAlgn="base" hangingPunct="0">
              <a:spcAft>
                <a:spcPct val="0"/>
              </a:spcAft>
            </a:pPr>
            <a:r>
              <a:rPr lang="ru-RU" altLang="ko-KR" sz="2400" dirty="0">
                <a:solidFill>
                  <a:srgbClr val="004992"/>
                </a:solidFill>
              </a:rPr>
              <a:t>Видеа, обхващащи днешната тема, може да намерите на</a:t>
            </a:r>
            <a:r>
              <a:rPr lang="en-US" altLang="ko-KR" sz="2400" dirty="0">
                <a:solidFill>
                  <a:srgbClr val="004992"/>
                </a:solidFill>
              </a:rPr>
              <a:t>:</a:t>
            </a:r>
            <a:r>
              <a:rPr lang="de-DE" sz="2400" dirty="0">
                <a:solidFill>
                  <a:srgbClr val="004992"/>
                </a:solidFill>
              </a:rPr>
              <a:t> </a:t>
            </a:r>
            <a:br>
              <a:rPr lang="de-DE" sz="2400" dirty="0">
                <a:solidFill>
                  <a:srgbClr val="004992"/>
                </a:solidFill>
              </a:rPr>
            </a:br>
            <a:r>
              <a:rPr lang="de-DE" dirty="0">
                <a:solidFill>
                  <a:srgbClr val="004992"/>
                </a:solidFill>
                <a:hlinkClick r:id="rId3"/>
              </a:rPr>
              <a:t>http://www.uke.de/mct_videos</a:t>
            </a:r>
            <a:endParaRPr lang="de-DE" dirty="0">
              <a:solidFill>
                <a:srgbClr val="004992"/>
              </a:solidFill>
            </a:endParaRPr>
          </a:p>
          <a:p>
            <a:pPr lvl="0" defTabSz="914400" eaLnBrk="0" fontAlgn="base" hangingPunct="0">
              <a:spcAft>
                <a:spcPct val="0"/>
              </a:spcAft>
            </a:pPr>
            <a:r>
              <a:rPr lang="ru-RU" altLang="ko-KR" sz="2400" dirty="0">
                <a:solidFill>
                  <a:srgbClr val="333333"/>
                </a:solidFill>
              </a:rPr>
              <a:t>Може да дискутирате до колко видеата пасват на актуалната тема</a:t>
            </a:r>
            <a:r>
              <a:rPr lang="en-US" altLang="ko-KR" sz="2400" dirty="0">
                <a:solidFill>
                  <a:srgbClr val="333333"/>
                </a:solidFill>
              </a:rPr>
              <a:t>.</a:t>
            </a:r>
            <a:endParaRPr lang="de-DE" sz="2400" dirty="0">
              <a:solidFill>
                <a:srgbClr val="333333"/>
              </a:solidFill>
            </a:endParaRPr>
          </a:p>
        </p:txBody>
      </p:sp>
      <p:sp>
        <p:nvSpPr>
          <p:cNvPr id="12" name="object 3"/>
          <p:cNvSpPr txBox="1"/>
          <p:nvPr/>
        </p:nvSpPr>
        <p:spPr>
          <a:xfrm>
            <a:off x="455023" y="4658666"/>
            <a:ext cx="8128431" cy="1048363"/>
          </a:xfrm>
          <a:prstGeom prst="rect">
            <a:avLst/>
          </a:prstGeom>
        </p:spPr>
        <p:txBody>
          <a:bodyPr vert="horz" wrap="square" lIns="0" tIns="113664" rIns="0" bIns="0" rtlCol="0">
            <a:noAutofit/>
          </a:bodyPr>
          <a:lstStyle/>
          <a:p>
            <a:pPr marL="635" defTabSz="914400" eaLnBrk="0" fontAlgn="base" hangingPunct="0">
              <a:spcBef>
                <a:spcPts val="894"/>
              </a:spcBef>
              <a:spcAft>
                <a:spcPct val="0"/>
              </a:spcAft>
            </a:pPr>
            <a:r>
              <a:rPr lang="en-US" spc="-5" dirty="0">
                <a:solidFill>
                  <a:srgbClr val="333333"/>
                </a:solidFill>
              </a:rPr>
              <a:t>[</a:t>
            </a:r>
            <a:r>
              <a:rPr lang="az-Cyrl-AZ" altLang="ko-KR" i="1" spc="-5" dirty="0">
                <a:solidFill>
                  <a:srgbClr val="333333"/>
                </a:solidFill>
              </a:rPr>
              <a:t>към терапевтите</a:t>
            </a:r>
            <a:r>
              <a:rPr lang="en-US" altLang="ko-KR" i="1" spc="-5" dirty="0">
                <a:solidFill>
                  <a:srgbClr val="333333"/>
                </a:solidFill>
              </a:rPr>
              <a:t>:</a:t>
            </a:r>
            <a:endParaRPr dirty="0">
              <a:solidFill>
                <a:srgbClr val="333333"/>
              </a:solidFill>
            </a:endParaRPr>
          </a:p>
          <a:p>
            <a:pPr marL="12700" marR="5080" defTabSz="914400" eaLnBrk="0" fontAlgn="base" hangingPunct="0">
              <a:spcBef>
                <a:spcPts val="800"/>
              </a:spcBef>
              <a:spcAft>
                <a:spcPct val="0"/>
              </a:spcAft>
            </a:pPr>
            <a:r>
              <a:rPr lang="ru-RU" altLang="ko-KR" dirty="0">
                <a:solidFill>
                  <a:srgbClr val="333333"/>
                </a:solidFill>
              </a:rPr>
              <a:t>Някои части от видеата съдържат елементи, които не са подходящи за всяка ублика/култура. Затова Ви молим за предварителен подбор</a:t>
            </a:r>
            <a:r>
              <a:rPr lang="de-DE" dirty="0">
                <a:solidFill>
                  <a:srgbClr val="333333"/>
                </a:solidFill>
              </a:rPr>
              <a:t>]</a:t>
            </a:r>
          </a:p>
        </p:txBody>
      </p:sp>
      <p:sp>
        <p:nvSpPr>
          <p:cNvPr id="15" name="object 2"/>
          <p:cNvSpPr/>
          <p:nvPr/>
        </p:nvSpPr>
        <p:spPr>
          <a:xfrm>
            <a:off x="9875318" y="4919997"/>
            <a:ext cx="1442720" cy="927100"/>
          </a:xfrm>
          <a:custGeom>
            <a:avLst/>
            <a:gdLst/>
            <a:ahLst/>
            <a:cxnLst/>
            <a:rect l="l" t="t" r="r" b="b"/>
            <a:pathLst>
              <a:path w="1442720" h="927100">
                <a:moveTo>
                  <a:pt x="677983" y="0"/>
                </a:moveTo>
                <a:lnTo>
                  <a:pt x="671561" y="912"/>
                </a:lnTo>
                <a:lnTo>
                  <a:pt x="665141" y="912"/>
                </a:lnTo>
                <a:lnTo>
                  <a:pt x="658718" y="1827"/>
                </a:lnTo>
                <a:lnTo>
                  <a:pt x="652295" y="1827"/>
                </a:lnTo>
                <a:lnTo>
                  <a:pt x="645873" y="2740"/>
                </a:lnTo>
                <a:lnTo>
                  <a:pt x="638533" y="2740"/>
                </a:lnTo>
                <a:lnTo>
                  <a:pt x="632112" y="3653"/>
                </a:lnTo>
                <a:lnTo>
                  <a:pt x="624773" y="3653"/>
                </a:lnTo>
                <a:lnTo>
                  <a:pt x="598168" y="4565"/>
                </a:lnTo>
                <a:lnTo>
                  <a:pt x="573397" y="6390"/>
                </a:lnTo>
                <a:lnTo>
                  <a:pt x="548626" y="7302"/>
                </a:lnTo>
                <a:lnTo>
                  <a:pt x="523855" y="10043"/>
                </a:lnTo>
                <a:lnTo>
                  <a:pt x="455046" y="17344"/>
                </a:lnTo>
                <a:lnTo>
                  <a:pt x="392661" y="28300"/>
                </a:lnTo>
                <a:lnTo>
                  <a:pt x="353212" y="37428"/>
                </a:lnTo>
                <a:lnTo>
                  <a:pt x="299084" y="52948"/>
                </a:lnTo>
                <a:lnTo>
                  <a:pt x="256882" y="68466"/>
                </a:lnTo>
                <a:lnTo>
                  <a:pt x="209174" y="90374"/>
                </a:lnTo>
                <a:lnTo>
                  <a:pt x="166972" y="115934"/>
                </a:lnTo>
                <a:lnTo>
                  <a:pt x="130276" y="144235"/>
                </a:lnTo>
                <a:lnTo>
                  <a:pt x="98166" y="176183"/>
                </a:lnTo>
                <a:lnTo>
                  <a:pt x="70644" y="210874"/>
                </a:lnTo>
                <a:lnTo>
                  <a:pt x="48624" y="248301"/>
                </a:lnTo>
                <a:lnTo>
                  <a:pt x="29358" y="289380"/>
                </a:lnTo>
                <a:lnTo>
                  <a:pt x="13762" y="341412"/>
                </a:lnTo>
                <a:lnTo>
                  <a:pt x="2752" y="401663"/>
                </a:lnTo>
                <a:lnTo>
                  <a:pt x="0" y="432699"/>
                </a:lnTo>
                <a:lnTo>
                  <a:pt x="0" y="463738"/>
                </a:lnTo>
                <a:lnTo>
                  <a:pt x="5505" y="526726"/>
                </a:lnTo>
                <a:lnTo>
                  <a:pt x="19266" y="589713"/>
                </a:lnTo>
                <a:lnTo>
                  <a:pt x="42201" y="652702"/>
                </a:lnTo>
                <a:lnTo>
                  <a:pt x="72478" y="715688"/>
                </a:lnTo>
                <a:lnTo>
                  <a:pt x="111009" y="777765"/>
                </a:lnTo>
                <a:lnTo>
                  <a:pt x="158716" y="838014"/>
                </a:lnTo>
                <a:lnTo>
                  <a:pt x="185321" y="868139"/>
                </a:lnTo>
                <a:lnTo>
                  <a:pt x="213763" y="897350"/>
                </a:lnTo>
                <a:lnTo>
                  <a:pt x="244954" y="926563"/>
                </a:lnTo>
                <a:lnTo>
                  <a:pt x="244954" y="207221"/>
                </a:lnTo>
                <a:lnTo>
                  <a:pt x="1442205" y="207221"/>
                </a:lnTo>
                <a:lnTo>
                  <a:pt x="67798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>
              <a:solidFill>
                <a:srgbClr val="333333"/>
              </a:solidFill>
              <a:latin typeface="Calibri Light"/>
              <a:ea typeface="ＭＳ Ｐゴシック" panose="020B0600070205080204" pitchFamily="34" charset="-128"/>
            </a:endParaRPr>
          </a:p>
        </p:txBody>
      </p:sp>
      <p:sp>
        <p:nvSpPr>
          <p:cNvPr id="17" name="object 3"/>
          <p:cNvSpPr/>
          <p:nvPr/>
        </p:nvSpPr>
        <p:spPr>
          <a:xfrm>
            <a:off x="10287245" y="4383231"/>
            <a:ext cx="1426210" cy="1828164"/>
          </a:xfrm>
          <a:custGeom>
            <a:avLst/>
            <a:gdLst/>
            <a:ahLst/>
            <a:cxnLst/>
            <a:rect l="l" t="t" r="r" b="b"/>
            <a:pathLst>
              <a:path w="1426209" h="1828165">
                <a:moveTo>
                  <a:pt x="773397" y="0"/>
                </a:moveTo>
                <a:lnTo>
                  <a:pt x="758717" y="0"/>
                </a:lnTo>
                <a:lnTo>
                  <a:pt x="736699" y="2737"/>
                </a:lnTo>
                <a:lnTo>
                  <a:pt x="696334" y="17344"/>
                </a:lnTo>
                <a:lnTo>
                  <a:pt x="660552" y="45642"/>
                </a:lnTo>
                <a:lnTo>
                  <a:pt x="622938" y="93112"/>
                </a:lnTo>
                <a:lnTo>
                  <a:pt x="600001" y="126887"/>
                </a:lnTo>
                <a:lnTo>
                  <a:pt x="564222" y="191702"/>
                </a:lnTo>
                <a:lnTo>
                  <a:pt x="538534" y="251950"/>
                </a:lnTo>
                <a:lnTo>
                  <a:pt x="518350" y="308549"/>
                </a:lnTo>
                <a:lnTo>
                  <a:pt x="1222938" y="489297"/>
                </a:lnTo>
                <a:lnTo>
                  <a:pt x="1151380" y="750377"/>
                </a:lnTo>
                <a:lnTo>
                  <a:pt x="1151380" y="1588391"/>
                </a:lnTo>
                <a:lnTo>
                  <a:pt x="0" y="1588391"/>
                </a:lnTo>
                <a:lnTo>
                  <a:pt x="45872" y="1615777"/>
                </a:lnTo>
                <a:lnTo>
                  <a:pt x="94496" y="1643162"/>
                </a:lnTo>
                <a:lnTo>
                  <a:pt x="144955" y="1668722"/>
                </a:lnTo>
                <a:lnTo>
                  <a:pt x="170643" y="1680590"/>
                </a:lnTo>
                <a:lnTo>
                  <a:pt x="197249" y="1693369"/>
                </a:lnTo>
                <a:lnTo>
                  <a:pt x="224771" y="1705238"/>
                </a:lnTo>
                <a:lnTo>
                  <a:pt x="252293" y="1716192"/>
                </a:lnTo>
                <a:lnTo>
                  <a:pt x="280735" y="1728058"/>
                </a:lnTo>
                <a:lnTo>
                  <a:pt x="310092" y="1739014"/>
                </a:lnTo>
                <a:lnTo>
                  <a:pt x="339451" y="1749055"/>
                </a:lnTo>
                <a:lnTo>
                  <a:pt x="369727" y="1760009"/>
                </a:lnTo>
                <a:lnTo>
                  <a:pt x="400918" y="1769138"/>
                </a:lnTo>
                <a:lnTo>
                  <a:pt x="432112" y="1779181"/>
                </a:lnTo>
                <a:lnTo>
                  <a:pt x="459634" y="1787397"/>
                </a:lnTo>
                <a:lnTo>
                  <a:pt x="512846" y="1801088"/>
                </a:lnTo>
                <a:lnTo>
                  <a:pt x="565140" y="1812044"/>
                </a:lnTo>
                <a:lnTo>
                  <a:pt x="615599" y="1819345"/>
                </a:lnTo>
                <a:lnTo>
                  <a:pt x="663305" y="1824823"/>
                </a:lnTo>
                <a:lnTo>
                  <a:pt x="710093" y="1827561"/>
                </a:lnTo>
                <a:lnTo>
                  <a:pt x="733030" y="1827561"/>
                </a:lnTo>
                <a:lnTo>
                  <a:pt x="777066" y="1825735"/>
                </a:lnTo>
                <a:lnTo>
                  <a:pt x="820186" y="1822085"/>
                </a:lnTo>
                <a:lnTo>
                  <a:pt x="910094" y="1805653"/>
                </a:lnTo>
                <a:lnTo>
                  <a:pt x="951379" y="1792872"/>
                </a:lnTo>
                <a:lnTo>
                  <a:pt x="991747" y="1778265"/>
                </a:lnTo>
                <a:lnTo>
                  <a:pt x="1029360" y="1760922"/>
                </a:lnTo>
                <a:lnTo>
                  <a:pt x="1065141" y="1741751"/>
                </a:lnTo>
                <a:lnTo>
                  <a:pt x="1100004" y="1719842"/>
                </a:lnTo>
                <a:lnTo>
                  <a:pt x="1132114" y="1696109"/>
                </a:lnTo>
                <a:lnTo>
                  <a:pt x="1180736" y="1654118"/>
                </a:lnTo>
                <a:lnTo>
                  <a:pt x="1198170" y="1634946"/>
                </a:lnTo>
                <a:lnTo>
                  <a:pt x="1207344" y="1625817"/>
                </a:lnTo>
                <a:lnTo>
                  <a:pt x="1212847" y="1619427"/>
                </a:lnTo>
                <a:lnTo>
                  <a:pt x="1219269" y="1613038"/>
                </a:lnTo>
                <a:lnTo>
                  <a:pt x="1224775" y="1605735"/>
                </a:lnTo>
                <a:lnTo>
                  <a:pt x="1230279" y="1599345"/>
                </a:lnTo>
                <a:lnTo>
                  <a:pt x="1235783" y="1592041"/>
                </a:lnTo>
                <a:lnTo>
                  <a:pt x="1241289" y="1585651"/>
                </a:lnTo>
                <a:lnTo>
                  <a:pt x="1245875" y="1578347"/>
                </a:lnTo>
                <a:lnTo>
                  <a:pt x="1251380" y="1571959"/>
                </a:lnTo>
                <a:lnTo>
                  <a:pt x="1276151" y="1536356"/>
                </a:lnTo>
                <a:lnTo>
                  <a:pt x="1299088" y="1498929"/>
                </a:lnTo>
                <a:lnTo>
                  <a:pt x="1320187" y="1460588"/>
                </a:lnTo>
                <a:lnTo>
                  <a:pt x="1339452" y="1420421"/>
                </a:lnTo>
                <a:lnTo>
                  <a:pt x="1355967" y="1380257"/>
                </a:lnTo>
                <a:lnTo>
                  <a:pt x="1371563" y="1338265"/>
                </a:lnTo>
                <a:lnTo>
                  <a:pt x="1384408" y="1296274"/>
                </a:lnTo>
                <a:lnTo>
                  <a:pt x="1396334" y="1252454"/>
                </a:lnTo>
                <a:lnTo>
                  <a:pt x="1405508" y="1209549"/>
                </a:lnTo>
                <a:lnTo>
                  <a:pt x="1412848" y="1165732"/>
                </a:lnTo>
                <a:lnTo>
                  <a:pt x="1419271" y="1121915"/>
                </a:lnTo>
                <a:lnTo>
                  <a:pt x="1422939" y="1078096"/>
                </a:lnTo>
                <a:lnTo>
                  <a:pt x="1425693" y="1034278"/>
                </a:lnTo>
                <a:lnTo>
                  <a:pt x="1425693" y="991375"/>
                </a:lnTo>
                <a:lnTo>
                  <a:pt x="1424775" y="948470"/>
                </a:lnTo>
                <a:lnTo>
                  <a:pt x="1422022" y="906478"/>
                </a:lnTo>
                <a:lnTo>
                  <a:pt x="1412848" y="837099"/>
                </a:lnTo>
                <a:lnTo>
                  <a:pt x="1396334" y="765896"/>
                </a:lnTo>
                <a:lnTo>
                  <a:pt x="1374318" y="692866"/>
                </a:lnTo>
                <a:lnTo>
                  <a:pt x="1360555" y="656352"/>
                </a:lnTo>
                <a:lnTo>
                  <a:pt x="1345875" y="618923"/>
                </a:lnTo>
                <a:lnTo>
                  <a:pt x="1330279" y="582410"/>
                </a:lnTo>
                <a:lnTo>
                  <a:pt x="1312848" y="545894"/>
                </a:lnTo>
                <a:lnTo>
                  <a:pt x="1294499" y="509380"/>
                </a:lnTo>
                <a:lnTo>
                  <a:pt x="1275234" y="472865"/>
                </a:lnTo>
                <a:lnTo>
                  <a:pt x="1255049" y="437263"/>
                </a:lnTo>
                <a:lnTo>
                  <a:pt x="1233949" y="402574"/>
                </a:lnTo>
                <a:lnTo>
                  <a:pt x="1212847" y="368797"/>
                </a:lnTo>
                <a:lnTo>
                  <a:pt x="1189913" y="335021"/>
                </a:lnTo>
                <a:lnTo>
                  <a:pt x="1138534" y="264731"/>
                </a:lnTo>
                <a:lnTo>
                  <a:pt x="1124775" y="248300"/>
                </a:lnTo>
                <a:lnTo>
                  <a:pt x="1111930" y="231868"/>
                </a:lnTo>
                <a:lnTo>
                  <a:pt x="1084407" y="200831"/>
                </a:lnTo>
                <a:lnTo>
                  <a:pt x="1043122" y="157013"/>
                </a:lnTo>
                <a:lnTo>
                  <a:pt x="1015600" y="130541"/>
                </a:lnTo>
                <a:lnTo>
                  <a:pt x="973398" y="94024"/>
                </a:lnTo>
                <a:lnTo>
                  <a:pt x="942205" y="70289"/>
                </a:lnTo>
                <a:lnTo>
                  <a:pt x="932113" y="62987"/>
                </a:lnTo>
                <a:lnTo>
                  <a:pt x="891746" y="37426"/>
                </a:lnTo>
                <a:lnTo>
                  <a:pt x="880738" y="32863"/>
                </a:lnTo>
                <a:lnTo>
                  <a:pt x="870644" y="27385"/>
                </a:lnTo>
                <a:lnTo>
                  <a:pt x="861470" y="22822"/>
                </a:lnTo>
                <a:lnTo>
                  <a:pt x="851378" y="19169"/>
                </a:lnTo>
                <a:lnTo>
                  <a:pt x="841287" y="14605"/>
                </a:lnTo>
                <a:lnTo>
                  <a:pt x="831196" y="11866"/>
                </a:lnTo>
                <a:lnTo>
                  <a:pt x="822022" y="9128"/>
                </a:lnTo>
                <a:lnTo>
                  <a:pt x="811929" y="6390"/>
                </a:lnTo>
                <a:lnTo>
                  <a:pt x="803672" y="4563"/>
                </a:lnTo>
                <a:lnTo>
                  <a:pt x="796334" y="2737"/>
                </a:lnTo>
                <a:lnTo>
                  <a:pt x="788994" y="1825"/>
                </a:lnTo>
                <a:lnTo>
                  <a:pt x="780737" y="912"/>
                </a:lnTo>
                <a:lnTo>
                  <a:pt x="77339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>
              <a:solidFill>
                <a:srgbClr val="333333"/>
              </a:solidFill>
              <a:latin typeface="Calibri Light"/>
              <a:ea typeface="ＭＳ Ｐゴシック" panose="020B0600070205080204" pitchFamily="34" charset="-128"/>
            </a:endParaRPr>
          </a:p>
        </p:txBody>
      </p:sp>
      <p:sp>
        <p:nvSpPr>
          <p:cNvPr id="18" name="object 4"/>
          <p:cNvSpPr/>
          <p:nvPr/>
        </p:nvSpPr>
        <p:spPr>
          <a:xfrm>
            <a:off x="10633119" y="4698170"/>
            <a:ext cx="262890" cy="264160"/>
          </a:xfrm>
          <a:custGeom>
            <a:avLst/>
            <a:gdLst/>
            <a:ahLst/>
            <a:cxnLst/>
            <a:rect l="l" t="t" r="r" b="b"/>
            <a:pathLst>
              <a:path w="262890" h="264160">
                <a:moveTo>
                  <a:pt x="0" y="0"/>
                </a:moveTo>
                <a:lnTo>
                  <a:pt x="88990" y="217262"/>
                </a:lnTo>
                <a:lnTo>
                  <a:pt x="262385" y="263818"/>
                </a:lnTo>
                <a:lnTo>
                  <a:pt x="163302" y="410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>
              <a:solidFill>
                <a:srgbClr val="333333"/>
              </a:solidFill>
              <a:latin typeface="Calibri Light"/>
              <a:ea typeface="ＭＳ Ｐゴシック" panose="020B0600070205080204" pitchFamily="34" charset="-128"/>
            </a:endParaRPr>
          </a:p>
        </p:txBody>
      </p:sp>
      <p:sp>
        <p:nvSpPr>
          <p:cNvPr id="19" name="object 5"/>
          <p:cNvSpPr/>
          <p:nvPr/>
        </p:nvSpPr>
        <p:spPr>
          <a:xfrm>
            <a:off x="10412017" y="4640659"/>
            <a:ext cx="257810" cy="260350"/>
          </a:xfrm>
          <a:custGeom>
            <a:avLst/>
            <a:gdLst/>
            <a:ahLst/>
            <a:cxnLst/>
            <a:rect l="l" t="t" r="r" b="b"/>
            <a:pathLst>
              <a:path w="257809" h="260350">
                <a:moveTo>
                  <a:pt x="0" y="0"/>
                </a:moveTo>
                <a:lnTo>
                  <a:pt x="102754" y="218175"/>
                </a:lnTo>
                <a:lnTo>
                  <a:pt x="257798" y="260167"/>
                </a:lnTo>
                <a:lnTo>
                  <a:pt x="161470" y="43817"/>
                </a:lnTo>
                <a:lnTo>
                  <a:pt x="164221" y="4290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>
              <a:solidFill>
                <a:srgbClr val="333333"/>
              </a:solidFill>
              <a:latin typeface="Calibri Light"/>
              <a:ea typeface="ＭＳ Ｐゴシック" panose="020B0600070205080204" pitchFamily="34" charset="-128"/>
            </a:endParaRPr>
          </a:p>
        </p:txBody>
      </p:sp>
      <p:sp>
        <p:nvSpPr>
          <p:cNvPr id="20" name="object 6"/>
          <p:cNvSpPr/>
          <p:nvPr/>
        </p:nvSpPr>
        <p:spPr>
          <a:xfrm>
            <a:off x="10857891" y="4754766"/>
            <a:ext cx="255270" cy="266700"/>
          </a:xfrm>
          <a:custGeom>
            <a:avLst/>
            <a:gdLst/>
            <a:ahLst/>
            <a:cxnLst/>
            <a:rect l="l" t="t" r="r" b="b"/>
            <a:pathLst>
              <a:path w="255270" h="266700">
                <a:moveTo>
                  <a:pt x="0" y="0"/>
                </a:moveTo>
                <a:lnTo>
                  <a:pt x="99081" y="224565"/>
                </a:lnTo>
                <a:lnTo>
                  <a:pt x="255044" y="266559"/>
                </a:lnTo>
                <a:lnTo>
                  <a:pt x="155044" y="4016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>
              <a:solidFill>
                <a:srgbClr val="333333"/>
              </a:solidFill>
              <a:latin typeface="Calibri Light"/>
              <a:ea typeface="ＭＳ Ｐゴシック" panose="020B0600070205080204" pitchFamily="34" charset="-128"/>
            </a:endParaRPr>
          </a:p>
        </p:txBody>
      </p:sp>
      <p:sp>
        <p:nvSpPr>
          <p:cNvPr id="22" name="object 7"/>
          <p:cNvSpPr/>
          <p:nvPr/>
        </p:nvSpPr>
        <p:spPr>
          <a:xfrm>
            <a:off x="11074403" y="4810451"/>
            <a:ext cx="274320" cy="274955"/>
          </a:xfrm>
          <a:custGeom>
            <a:avLst/>
            <a:gdLst/>
            <a:ahLst/>
            <a:cxnLst/>
            <a:rect l="l" t="t" r="r" b="b"/>
            <a:pathLst>
              <a:path w="274320" h="274954">
                <a:moveTo>
                  <a:pt x="0" y="0"/>
                </a:moveTo>
                <a:lnTo>
                  <a:pt x="99083" y="224565"/>
                </a:lnTo>
                <a:lnTo>
                  <a:pt x="95414" y="226390"/>
                </a:lnTo>
                <a:lnTo>
                  <a:pt x="274313" y="274773"/>
                </a:lnTo>
                <a:lnTo>
                  <a:pt x="159633" y="410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>
              <a:solidFill>
                <a:srgbClr val="333333"/>
              </a:solidFill>
              <a:latin typeface="Calibri Light"/>
              <a:ea typeface="ＭＳ Ｐゴシック" panose="020B0600070205080204" pitchFamily="34" charset="-128"/>
            </a:endParaRPr>
          </a:p>
        </p:txBody>
      </p:sp>
      <p:sp>
        <p:nvSpPr>
          <p:cNvPr id="23" name="object 8"/>
          <p:cNvSpPr/>
          <p:nvPr/>
        </p:nvSpPr>
        <p:spPr>
          <a:xfrm>
            <a:off x="11296424" y="4867962"/>
            <a:ext cx="153670" cy="212725"/>
          </a:xfrm>
          <a:custGeom>
            <a:avLst/>
            <a:gdLst/>
            <a:ahLst/>
            <a:cxnLst/>
            <a:rect l="l" t="t" r="r" b="b"/>
            <a:pathLst>
              <a:path w="153670" h="212725">
                <a:moveTo>
                  <a:pt x="0" y="0"/>
                </a:moveTo>
                <a:lnTo>
                  <a:pt x="105505" y="212699"/>
                </a:lnTo>
                <a:lnTo>
                  <a:pt x="153210" y="392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>
              <a:solidFill>
                <a:srgbClr val="333333"/>
              </a:solidFill>
              <a:latin typeface="Calibri Light"/>
              <a:ea typeface="ＭＳ Ｐゴシック" panose="020B0600070205080204" pitchFamily="34" charset="-128"/>
            </a:endParaRPr>
          </a:p>
        </p:txBody>
      </p:sp>
      <p:sp>
        <p:nvSpPr>
          <p:cNvPr id="24" name="object 9"/>
          <p:cNvSpPr/>
          <p:nvPr/>
        </p:nvSpPr>
        <p:spPr>
          <a:xfrm>
            <a:off x="10226696" y="4605968"/>
            <a:ext cx="226060" cy="236854"/>
          </a:xfrm>
          <a:custGeom>
            <a:avLst/>
            <a:gdLst/>
            <a:ahLst/>
            <a:cxnLst/>
            <a:rect l="l" t="t" r="r" b="b"/>
            <a:pathLst>
              <a:path w="226059" h="236854">
                <a:moveTo>
                  <a:pt x="45872" y="0"/>
                </a:moveTo>
                <a:lnTo>
                  <a:pt x="0" y="176183"/>
                </a:lnTo>
                <a:lnTo>
                  <a:pt x="225688" y="236432"/>
                </a:lnTo>
                <a:lnTo>
                  <a:pt x="123853" y="19170"/>
                </a:lnTo>
                <a:lnTo>
                  <a:pt x="4587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>
              <a:solidFill>
                <a:srgbClr val="333333"/>
              </a:solidFill>
              <a:latin typeface="Calibri Light"/>
              <a:ea typeface="ＭＳ Ｐゴシック" panose="020B0600070205080204" pitchFamily="34" charset="-128"/>
            </a:endParaRPr>
          </a:p>
        </p:txBody>
      </p:sp>
      <p:sp>
        <p:nvSpPr>
          <p:cNvPr id="25" name="object 10"/>
          <p:cNvSpPr/>
          <p:nvPr/>
        </p:nvSpPr>
        <p:spPr>
          <a:xfrm>
            <a:off x="10169814" y="5176510"/>
            <a:ext cx="1219835" cy="746125"/>
          </a:xfrm>
          <a:custGeom>
            <a:avLst/>
            <a:gdLst/>
            <a:ahLst/>
            <a:cxnLst/>
            <a:rect l="l" t="t" r="r" b="b"/>
            <a:pathLst>
              <a:path w="1219834" h="746125">
                <a:moveTo>
                  <a:pt x="0" y="745814"/>
                </a:moveTo>
                <a:lnTo>
                  <a:pt x="1219269" y="745814"/>
                </a:lnTo>
                <a:lnTo>
                  <a:pt x="1219269" y="0"/>
                </a:lnTo>
                <a:lnTo>
                  <a:pt x="0" y="0"/>
                </a:lnTo>
                <a:lnTo>
                  <a:pt x="0" y="74581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>
              <a:solidFill>
                <a:srgbClr val="333333"/>
              </a:solidFill>
              <a:latin typeface="Calibri Light"/>
              <a:ea typeface="ＭＳ Ｐゴシック" panose="020B0600070205080204" pitchFamily="34" charset="-128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6 – Съпреживяване/Емпатия II</a:t>
            </a:r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A51AFF2-ABF6-406A-A27B-E6A97B7ED66E}" type="slidenum">
              <a:rPr lang="de-DE" altLang="de-DE" smtClean="0"/>
              <a:pPr>
                <a:defRPr/>
              </a:pPr>
              <a:t>39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01087096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29" descr="John&amp;Mar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1432" y="1078992"/>
            <a:ext cx="3418657" cy="4805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aption_19"/>
          <p:cNvSpPr txBox="1"/>
          <p:nvPr/>
        </p:nvSpPr>
        <p:spPr>
          <a:xfrm>
            <a:off x="2577147" y="5918513"/>
            <a:ext cx="7040880" cy="750847"/>
          </a:xfrm>
          <a:prstGeom prst="rect">
            <a:avLst/>
          </a:prstGeom>
        </p:spPr>
        <p:txBody>
          <a:bodyPr wrap="square" lIns="0" tIns="12065" rIns="0" bIns="0">
            <a:spAutoFit/>
          </a:bodyPr>
          <a:lstStyle/>
          <a:p>
            <a:pPr algn="ctr" eaLnBrk="1" fontAlgn="auto" hangingPunct="1">
              <a:spcBef>
                <a:spcPts val="1200"/>
              </a:spcBef>
              <a:spcAft>
                <a:spcPts val="0"/>
              </a:spcAft>
              <a:defRPr/>
            </a:pPr>
            <a:r>
              <a:rPr lang="ru-RU" sz="2400" spc="-5">
                <a:solidFill>
                  <a:srgbClr val="004992"/>
                </a:solidFill>
                <a:latin typeface="Calibri Light"/>
                <a:cs typeface="Verdana"/>
              </a:rPr>
              <a:t>Къде, според Джон, Мери е видяла за последно колата със сладолед? Площадката или църквата?</a:t>
            </a:r>
            <a:endParaRPr sz="2400" dirty="0">
              <a:solidFill>
                <a:srgbClr val="004992"/>
              </a:solidFill>
              <a:latin typeface="Calibri Light"/>
              <a:cs typeface="Verdana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6 – Съпреживяване/Емпатия II</a:t>
            </a:r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763B90-864A-41DA-A93B-995A709CEAFB}" type="slidenum">
              <a:rPr lang="de-DE" altLang="de-DE" smtClean="0"/>
              <a:pPr>
                <a:defRPr/>
              </a:pPr>
              <a:t>40</a:t>
            </a:fld>
            <a:endParaRPr lang="de-DE" altLang="de-DE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4" descr="0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7766" y="1078992"/>
            <a:ext cx="6865989" cy="4805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Caption_10"/>
          <p:cNvSpPr txBox="1">
            <a:spLocks noChangeArrowheads="1"/>
          </p:cNvSpPr>
          <p:nvPr/>
        </p:nvSpPr>
        <p:spPr bwMode="auto">
          <a:xfrm>
            <a:off x="2647766" y="5884164"/>
            <a:ext cx="6865989" cy="46442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05000"/>
              </a:lnSpc>
              <a:spcBef>
                <a:spcPts val="1999"/>
              </a:spcBef>
              <a:buFontTx/>
              <a:buNone/>
            </a:pPr>
            <a:r>
              <a:rPr lang="ru-RU" altLang="de-DE" sz="2400">
                <a:solidFill>
                  <a:srgbClr val="004992"/>
                </a:solidFill>
                <a:latin typeface="Calibri Light"/>
              </a:rPr>
              <a:t>Какво си помисли майката...права ли е?</a:t>
            </a:r>
            <a:endParaRPr lang="de-DE" altLang="de-DE" sz="24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11" name="Caption_12"/>
          <p:cNvSpPr>
            <a:spLocks/>
          </p:cNvSpPr>
          <p:nvPr/>
        </p:nvSpPr>
        <p:spPr bwMode="auto">
          <a:xfrm>
            <a:off x="3537404" y="1066799"/>
            <a:ext cx="1828800" cy="850392"/>
          </a:xfrm>
          <a:prstGeom prst="wedgeEllipseCallout">
            <a:avLst>
              <a:gd name="adj1" fmla="val -51971"/>
              <a:gd name="adj2" fmla="val 72409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lIns="0" tIns="0" rIns="0" bIns="0" anchor="ctr" anchorCtr="0"/>
          <a:lstStyle/>
          <a:p>
            <a:pPr algn="ctr"/>
            <a:r>
              <a:rPr lang="ru-RU" altLang="de-DE" sz="1200" b="1">
                <a:latin typeface="Calibri Light"/>
                <a:cs typeface="Arial" panose="020B0604020202020204" pitchFamily="34" charset="0"/>
              </a:rPr>
              <a:t>Не може ли да започваме вече? Ще умра от глад!</a:t>
            </a:r>
            <a:endParaRPr lang="de-DE" altLang="de-DE" sz="1200" dirty="0">
              <a:latin typeface="Calibri Light"/>
              <a:cs typeface="Arial" panose="020B0604020202020204" pitchFamily="34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6 – Съпреживяване/Емпатия II</a:t>
            </a:r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763B90-864A-41DA-A93B-995A709CEAFB}" type="slidenum">
              <a:rPr lang="de-DE" altLang="de-DE" smtClean="0"/>
              <a:pPr>
                <a:defRPr/>
              </a:pPr>
              <a:t>41</a:t>
            </a:fld>
            <a:endParaRPr lang="de-DE" altLang="de-DE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43" descr="0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0038" y="1078992"/>
            <a:ext cx="6841444" cy="4805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Caption_22"/>
          <p:cNvSpPr txBox="1"/>
          <p:nvPr/>
        </p:nvSpPr>
        <p:spPr>
          <a:xfrm rot="-60000">
            <a:off x="6080919" y="3520440"/>
            <a:ext cx="3200400" cy="155448"/>
          </a:xfrm>
          <a:prstGeom prst="rect">
            <a:avLst/>
          </a:prstGeom>
          <a:solidFill>
            <a:schemeClr val="bg1"/>
          </a:solidFill>
          <a:ln w="9144">
            <a:noFill/>
          </a:ln>
        </p:spPr>
        <p:txBody>
          <a:bodyPr lIns="0" tIns="0" rIns="0" bIns="0" anchor="t" anchorCtr="0">
            <a:noAutofit/>
          </a:bodyPr>
          <a:lstStyle/>
          <a:p>
            <a:pPr marL="1968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dirty="0">
                <a:latin typeface="Calibri Light"/>
                <a:cs typeface="Arial"/>
              </a:rPr>
              <a:t> </a:t>
            </a:r>
            <a:endParaRPr sz="1000" dirty="0">
              <a:latin typeface="Calibri Light"/>
              <a:cs typeface="Arial"/>
            </a:endParaRPr>
          </a:p>
        </p:txBody>
      </p:sp>
      <p:sp>
        <p:nvSpPr>
          <p:cNvPr id="18" name="Caption_15"/>
          <p:cNvSpPr txBox="1">
            <a:spLocks noChangeArrowheads="1"/>
          </p:cNvSpPr>
          <p:nvPr/>
        </p:nvSpPr>
        <p:spPr bwMode="auto">
          <a:xfrm>
            <a:off x="1213005" y="5884164"/>
            <a:ext cx="9709118" cy="788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12700" rIns="0" bIns="0">
            <a:spAutoFit/>
          </a:bodyPr>
          <a:lstStyle>
            <a:lvl1pPr marL="127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algn="ctr"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</a:pPr>
            <a:r>
              <a:rPr lang="ru-RU" altLang="de-DE" sz="2400">
                <a:solidFill>
                  <a:srgbClr val="004992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Защо колата няма ток първия и втория път? Как собственикът на колата си обяснява ситуацията?</a:t>
            </a:r>
            <a:endParaRPr lang="de-DE" altLang="de-DE" sz="2400" dirty="0">
              <a:solidFill>
                <a:srgbClr val="004992"/>
              </a:solidFill>
              <a:latin typeface="Calibri Light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9" name="Caption_17"/>
          <p:cNvSpPr txBox="1"/>
          <p:nvPr/>
        </p:nvSpPr>
        <p:spPr>
          <a:xfrm>
            <a:off x="4857956" y="4343400"/>
            <a:ext cx="942163" cy="144463"/>
          </a:xfrm>
          <a:prstGeom prst="rect">
            <a:avLst/>
          </a:prstGeom>
          <a:solidFill>
            <a:srgbClr val="FFFFFF"/>
          </a:solidFill>
        </p:spPr>
        <p:txBody>
          <a:bodyPr lIns="0" tIns="14604" rIns="0" bIns="0">
            <a:spAutoFit/>
          </a:bodyPr>
          <a:lstStyle/>
          <a:p>
            <a:pPr marL="173355" eaLnBrk="1" fontAlgn="auto" hangingPunct="1">
              <a:lnSpc>
                <a:spcPts val="1019"/>
              </a:lnSpc>
              <a:spcBef>
                <a:spcPts val="114"/>
              </a:spcBef>
              <a:spcAft>
                <a:spcPts val="0"/>
              </a:spcAft>
              <a:defRPr/>
            </a:pPr>
            <a:r>
              <a:rPr lang="bg-BG" sz="1000" b="1" spc="-5">
                <a:latin typeface="Calibri Light"/>
                <a:cs typeface="Arial"/>
              </a:rPr>
              <a:t>Батерия</a:t>
            </a:r>
            <a:endParaRPr sz="1000" dirty="0">
              <a:latin typeface="Calibri Light"/>
              <a:cs typeface="Arial"/>
            </a:endParaRPr>
          </a:p>
        </p:txBody>
      </p:sp>
      <p:sp>
        <p:nvSpPr>
          <p:cNvPr id="20" name="Caption_18"/>
          <p:cNvSpPr txBox="1"/>
          <p:nvPr/>
        </p:nvSpPr>
        <p:spPr>
          <a:xfrm>
            <a:off x="6396115" y="4218560"/>
            <a:ext cx="825715" cy="153987"/>
          </a:xfrm>
          <a:prstGeom prst="rect">
            <a:avLst/>
          </a:prstGeom>
          <a:solidFill>
            <a:schemeClr val="bg1"/>
          </a:solidFill>
        </p:spPr>
        <p:txBody>
          <a:bodyPr lIns="0" tIns="0" rIns="0" bIns="0">
            <a:spAutoFit/>
          </a:bodyPr>
          <a:lstStyle/>
          <a:p>
            <a:pPr marL="85725" eaLnBrk="1" fontAlgn="auto" hangingPunct="1">
              <a:lnSpc>
                <a:spcPts val="117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bg-BG" sz="1000" b="1" spc="-5">
                <a:latin typeface="Calibri Light"/>
                <a:cs typeface="Arial"/>
              </a:rPr>
              <a:t>Батерия</a:t>
            </a:r>
            <a:endParaRPr sz="1000" dirty="0">
              <a:latin typeface="Calibri Light"/>
              <a:cs typeface="Arial"/>
            </a:endParaRPr>
          </a:p>
        </p:txBody>
      </p:sp>
      <p:sp>
        <p:nvSpPr>
          <p:cNvPr id="21" name="Caption_19"/>
          <p:cNvSpPr/>
          <p:nvPr/>
        </p:nvSpPr>
        <p:spPr>
          <a:xfrm rot="20841420">
            <a:off x="7187728" y="1650067"/>
            <a:ext cx="987552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45720" rIns="45720">
            <a:noAutofit/>
          </a:bodyPr>
          <a:lstStyle/>
          <a:p>
            <a:r>
              <a:rPr lang="bg-BG" altLang="de-DE" sz="1000" b="1">
                <a:solidFill>
                  <a:srgbClr val="333333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Оплакване</a:t>
            </a:r>
            <a:endParaRPr lang="en-US" sz="1000" b="1" dirty="0">
              <a:solidFill>
                <a:srgbClr val="333333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6 – Съпреживяване/Емпатия II</a:t>
            </a:r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763B90-864A-41DA-A93B-995A709CEAFB}" type="slidenum">
              <a:rPr lang="de-DE" altLang="de-DE" smtClean="0"/>
              <a:pPr>
                <a:defRPr/>
              </a:pPr>
              <a:t>42</a:t>
            </a:fld>
            <a:endParaRPr lang="de-DE" altLang="de-DE"/>
          </a:p>
        </p:txBody>
      </p:sp>
      <p:sp>
        <p:nvSpPr>
          <p:cNvPr id="15" name="Caption_23"/>
          <p:cNvSpPr txBox="1"/>
          <p:nvPr/>
        </p:nvSpPr>
        <p:spPr>
          <a:xfrm rot="-60000">
            <a:off x="6097587" y="3501008"/>
            <a:ext cx="3291840" cy="182880"/>
          </a:xfrm>
          <a:prstGeom prst="rect">
            <a:avLst/>
          </a:prstGeom>
          <a:noFill/>
          <a:ln w="9144">
            <a:noFill/>
          </a:ln>
        </p:spPr>
        <p:txBody>
          <a:bodyPr lIns="0" tIns="0" rIns="0" bIns="0" anchor="ctr" anchorCtr="0">
            <a:noAutofit/>
          </a:bodyPr>
          <a:lstStyle/>
          <a:p>
            <a:pPr marL="19685" eaLnBrk="1" fontAlgn="auto" hangingPunct="1">
              <a:spcBef>
                <a:spcPts val="204"/>
              </a:spcBef>
              <a:spcAft>
                <a:spcPts val="0"/>
              </a:spcAft>
              <a:defRPr/>
            </a:pPr>
            <a:r>
              <a:rPr lang="ru-RU" sz="900" b="1">
                <a:latin typeface="Calibri Light"/>
                <a:cs typeface="Arial"/>
              </a:rPr>
              <a:t>2 седмици по-късно след преместване в нов апартамент...</a:t>
            </a:r>
            <a:endParaRPr sz="900" b="1" dirty="0">
              <a:latin typeface="Calibri Light"/>
              <a:cs typeface="Arial"/>
            </a:endParaRPr>
          </a:p>
        </p:txBody>
      </p:sp>
      <p:sp>
        <p:nvSpPr>
          <p:cNvPr id="14" name="Caption_20"/>
          <p:cNvSpPr/>
          <p:nvPr/>
        </p:nvSpPr>
        <p:spPr>
          <a:xfrm rot="18728793">
            <a:off x="6306702" y="1649624"/>
            <a:ext cx="1097280" cy="4572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lIns="45720" rIns="45720">
            <a:noAutofit/>
          </a:bodyPr>
          <a:lstStyle/>
          <a:p>
            <a:r>
              <a:rPr lang="bg-BG" altLang="de-DE" sz="1100" b="1" spc="-30" dirty="0">
                <a:solidFill>
                  <a:srgbClr val="333333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До домоуправителя</a:t>
            </a:r>
            <a:endParaRPr lang="en-US" sz="1100" b="1" spc="-30" dirty="0">
              <a:solidFill>
                <a:srgbClr val="333333"/>
              </a:solidFill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Приложение в ежедневието</a:t>
            </a:r>
            <a:endParaRPr lang="en-US" sz="3600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/>
            <a:r>
              <a:rPr lang="bg-BG" altLang="de-DE" sz="2400" b="1" dirty="0">
                <a:solidFill>
                  <a:srgbClr val="333333"/>
                </a:solidFill>
              </a:rPr>
              <a:t>Учебни цели</a:t>
            </a:r>
            <a:r>
              <a:rPr lang="de-DE" altLang="de-DE" sz="2400" b="1" dirty="0">
                <a:solidFill>
                  <a:srgbClr val="333333"/>
                </a:solidFill>
              </a:rPr>
              <a:t>:</a:t>
            </a:r>
          </a:p>
          <a:p>
            <a:pPr marL="342900" lvl="0" indent="-342900" defTabSz="914400" fontAlgn="base">
              <a:buClr>
                <a:srgbClr val="000000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004992"/>
                </a:solidFill>
              </a:rPr>
              <a:t>Много недоразумения и дори конфликти са в резултат на това, че хората разполагат с различна информация </a:t>
            </a:r>
            <a:r>
              <a:rPr lang="de-DE" altLang="de-DE" sz="2400" i="1" dirty="0">
                <a:solidFill>
                  <a:srgbClr val="333333"/>
                </a:solidFill>
              </a:rPr>
              <a:t>(</a:t>
            </a:r>
            <a:r>
              <a:rPr lang="bg-BG" altLang="de-DE" sz="2400" i="1" dirty="0">
                <a:solidFill>
                  <a:srgbClr val="333333"/>
                </a:solidFill>
              </a:rPr>
              <a:t>напр</a:t>
            </a:r>
            <a:r>
              <a:rPr lang="de-DE" altLang="de-DE" sz="2400" i="1" dirty="0">
                <a:solidFill>
                  <a:srgbClr val="333333"/>
                </a:solidFill>
              </a:rPr>
              <a:t>. </a:t>
            </a:r>
            <a:r>
              <a:rPr lang="bg-BG" altLang="de-DE" sz="2400" i="1" dirty="0">
                <a:solidFill>
                  <a:srgbClr val="333333"/>
                </a:solidFill>
              </a:rPr>
              <a:t>Ако не кажа на приятелите си, че не ми е добре, не мога да очаквам те да проявят внимание</a:t>
            </a:r>
            <a:r>
              <a:rPr lang="de-DE" altLang="de-DE" sz="2400" i="1" dirty="0">
                <a:solidFill>
                  <a:srgbClr val="333333"/>
                </a:solidFill>
              </a:rPr>
              <a:t>!).</a:t>
            </a:r>
            <a:endParaRPr lang="en-US" sz="24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6 – Съпреживяване/Емпатия II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A51AFF2-ABF6-406A-A27B-E6A97B7ED66E}" type="slidenum">
              <a:rPr lang="de-DE" altLang="de-DE" smtClean="0"/>
              <a:pPr>
                <a:defRPr/>
              </a:pPr>
              <a:t>43</a:t>
            </a:fld>
            <a:endParaRPr lang="de-DE" altLang="de-DE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Приложение в ежедневието</a:t>
            </a:r>
            <a:endParaRPr lang="en-US" sz="3600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/>
            <a:r>
              <a:rPr lang="bg-BG" altLang="de-DE" sz="2400" b="1" dirty="0">
                <a:solidFill>
                  <a:srgbClr val="333333"/>
                </a:solidFill>
              </a:rPr>
              <a:t>Учебни цели</a:t>
            </a:r>
            <a:r>
              <a:rPr lang="de-DE" altLang="de-DE" sz="2400" b="1" dirty="0">
                <a:solidFill>
                  <a:srgbClr val="333333"/>
                </a:solidFill>
              </a:rPr>
              <a:t>:</a:t>
            </a:r>
          </a:p>
          <a:p>
            <a:pPr marL="342900" lvl="0" indent="-342900" defTabSz="914400" fontAlgn="base">
              <a:buClr>
                <a:srgbClr val="000000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004992"/>
                </a:solidFill>
              </a:rPr>
              <a:t>Много недоразумения и дори конфликти са в резултат на това, че хората разполагат с различна информация </a:t>
            </a:r>
            <a:r>
              <a:rPr lang="de-DE" altLang="de-DE" sz="2400" i="1" dirty="0">
                <a:solidFill>
                  <a:srgbClr val="333333"/>
                </a:solidFill>
              </a:rPr>
              <a:t>(</a:t>
            </a:r>
            <a:r>
              <a:rPr lang="bg-BG" altLang="de-DE" sz="2400" i="1" dirty="0">
                <a:solidFill>
                  <a:srgbClr val="333333"/>
                </a:solidFill>
              </a:rPr>
              <a:t>напр</a:t>
            </a:r>
            <a:r>
              <a:rPr lang="de-DE" altLang="de-DE" sz="2400" i="1" dirty="0">
                <a:solidFill>
                  <a:srgbClr val="333333"/>
                </a:solidFill>
              </a:rPr>
              <a:t>. </a:t>
            </a:r>
            <a:r>
              <a:rPr lang="bg-BG" altLang="de-DE" sz="2400" i="1" dirty="0">
                <a:solidFill>
                  <a:srgbClr val="333333"/>
                </a:solidFill>
              </a:rPr>
              <a:t>Ако не кажа на приятелите си, че не ми е добре, не мога да очаквам те да проявят внимание</a:t>
            </a:r>
            <a:r>
              <a:rPr lang="de-DE" altLang="de-DE" sz="2400" i="1" dirty="0">
                <a:solidFill>
                  <a:srgbClr val="333333"/>
                </a:solidFill>
              </a:rPr>
              <a:t>!).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За да можем да си направим правилен извод в комплексна ситуация, е необходимо да я разгледаме от различни ъгли и да се опитаме да съберем възможно най-много </a:t>
            </a:r>
            <a:r>
              <a:rPr lang="bg-BG" altLang="de-DE" sz="2400">
                <a:solidFill>
                  <a:srgbClr val="333333"/>
                </a:solidFill>
              </a:rPr>
              <a:t>информация</a:t>
            </a:r>
            <a:r>
              <a:rPr lang="de-DE" altLang="de-DE" sz="2400">
                <a:solidFill>
                  <a:srgbClr val="333333"/>
                </a:solidFill>
              </a:rPr>
              <a:t>.</a:t>
            </a:r>
            <a:endParaRPr lang="en-US" sz="24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6 – Съпреживяване/Емпатия II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A51AFF2-ABF6-406A-A27B-E6A97B7ED66E}" type="slidenum">
              <a:rPr lang="de-DE" altLang="de-DE" smtClean="0"/>
              <a:pPr>
                <a:defRPr/>
              </a:pPr>
              <a:t>44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59027796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Приложение в ежедневието</a:t>
            </a:r>
            <a:endParaRPr lang="en-US" sz="3600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/>
            <a:r>
              <a:rPr lang="bg-BG" altLang="de-DE" sz="2400" b="1" dirty="0">
                <a:solidFill>
                  <a:srgbClr val="333333"/>
                </a:solidFill>
              </a:rPr>
              <a:t>Учебни цели</a:t>
            </a:r>
            <a:r>
              <a:rPr lang="de-DE" altLang="de-DE" sz="2400" b="1" dirty="0">
                <a:solidFill>
                  <a:srgbClr val="333333"/>
                </a:solidFill>
              </a:rPr>
              <a:t>:</a:t>
            </a:r>
          </a:p>
          <a:p>
            <a:pPr marL="342900" lvl="0" indent="-342900" defTabSz="914400" fontAlgn="base">
              <a:buClr>
                <a:srgbClr val="000000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004992"/>
                </a:solidFill>
              </a:rPr>
              <a:t>Много недоразумения и дори конфликти са в резултат на това, че хората разполагат с различна информация </a:t>
            </a:r>
            <a:r>
              <a:rPr lang="de-DE" altLang="de-DE" sz="2400" i="1" dirty="0">
                <a:solidFill>
                  <a:srgbClr val="333333"/>
                </a:solidFill>
              </a:rPr>
              <a:t>(</a:t>
            </a:r>
            <a:r>
              <a:rPr lang="bg-BG" altLang="de-DE" sz="2400" i="1" dirty="0">
                <a:solidFill>
                  <a:srgbClr val="333333"/>
                </a:solidFill>
              </a:rPr>
              <a:t>напр</a:t>
            </a:r>
            <a:r>
              <a:rPr lang="de-DE" altLang="de-DE" sz="2400" i="1" dirty="0">
                <a:solidFill>
                  <a:srgbClr val="333333"/>
                </a:solidFill>
              </a:rPr>
              <a:t>. </a:t>
            </a:r>
            <a:r>
              <a:rPr lang="bg-BG" altLang="de-DE" sz="2400" i="1" dirty="0">
                <a:solidFill>
                  <a:srgbClr val="333333"/>
                </a:solidFill>
              </a:rPr>
              <a:t>Ако не кажа на приятелите си, че не ми е добре, не мога да очаквам те да проявят внимание</a:t>
            </a:r>
            <a:r>
              <a:rPr lang="de-DE" altLang="de-DE" sz="2400" i="1" dirty="0">
                <a:solidFill>
                  <a:srgbClr val="333333"/>
                </a:solidFill>
              </a:rPr>
              <a:t>!).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За да можем да си направим правилен извод в комплексна ситуация, е необходимо да я разгледаме от различни ъгли и да се опитаме да съберем възможно най-много информация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ru-RU" altLang="de-DE" sz="2400" dirty="0">
                <a:solidFill>
                  <a:srgbClr val="333333"/>
                </a:solidFill>
              </a:rPr>
              <a:t>Внимание: Нашето моментно емоционално състояние променя начина, по който възприемаме околния свят (напр. мнението ни за даден човек)</a:t>
            </a:r>
            <a:endParaRPr lang="en-US" sz="24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6 – Съпреживяване/Емпатия II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A51AFF2-ABF6-406A-A27B-E6A97B7ED66E}" type="slidenum">
              <a:rPr lang="de-DE" altLang="de-DE" smtClean="0"/>
              <a:pPr>
                <a:defRPr/>
              </a:pPr>
              <a:t>45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17323317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Какво общо има това с психозите?</a:t>
            </a:r>
            <a:endParaRPr lang="en-US" sz="3600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>
              <a:lnSpc>
                <a:spcPct val="100000"/>
              </a:lnSpc>
              <a:spcBef>
                <a:spcPts val="1200"/>
              </a:spcBef>
            </a:pPr>
            <a:r>
              <a:rPr lang="bg-BG" altLang="de-DE" sz="2400" dirty="0">
                <a:solidFill>
                  <a:srgbClr val="333333"/>
                </a:solidFill>
              </a:rPr>
              <a:t>Хора с психотични изживявания</a:t>
            </a:r>
            <a:r>
              <a:rPr lang="de-DE" altLang="de-DE" sz="2400" dirty="0">
                <a:solidFill>
                  <a:srgbClr val="333333"/>
                </a:solidFill>
              </a:rPr>
              <a:t> (</a:t>
            </a:r>
            <a:r>
              <a:rPr lang="bg-BG" altLang="de-DE" sz="2400" dirty="0">
                <a:solidFill>
                  <a:srgbClr val="333333"/>
                </a:solidFill>
              </a:rPr>
              <a:t>но не всички</a:t>
            </a:r>
            <a:r>
              <a:rPr lang="de-DE" altLang="de-DE" sz="2400" dirty="0">
                <a:solidFill>
                  <a:srgbClr val="333333"/>
                </a:solidFill>
              </a:rPr>
              <a:t>!) </a:t>
            </a:r>
            <a:r>
              <a:rPr lang="bg-BG" altLang="de-DE" sz="2400" dirty="0">
                <a:solidFill>
                  <a:srgbClr val="333333"/>
                </a:solidFill>
              </a:rPr>
              <a:t>интерпретират изражението на лицето и действията на другите често погрешно или пресилено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</a:p>
          <a:p>
            <a:pPr lvl="0" defTabSz="914400" fontAlgn="base"/>
            <a:r>
              <a:rPr lang="bg-BG" altLang="de-DE" sz="2400" dirty="0">
                <a:solidFill>
                  <a:srgbClr val="004992"/>
                </a:solidFill>
              </a:rPr>
              <a:t>Пример</a:t>
            </a:r>
            <a:r>
              <a:rPr lang="de-DE" altLang="de-DE" sz="2400" dirty="0">
                <a:solidFill>
                  <a:srgbClr val="004992"/>
                </a:solidFill>
              </a:rPr>
              <a:t>:</a:t>
            </a:r>
            <a:r>
              <a:rPr lang="de-DE" altLang="de-DE" sz="2400" dirty="0">
                <a:solidFill>
                  <a:srgbClr val="333333"/>
                </a:solidFill>
              </a:rPr>
              <a:t> </a:t>
            </a:r>
            <a:r>
              <a:rPr lang="bg-BG" altLang="de-DE" sz="2400" dirty="0">
                <a:solidFill>
                  <a:srgbClr val="333333"/>
                </a:solidFill>
              </a:rPr>
              <a:t>Матиас чувства, че група хора му се подиграват</a:t>
            </a:r>
            <a:r>
              <a:rPr lang="de-DE" altLang="de-DE" sz="2400" dirty="0">
                <a:solidFill>
                  <a:srgbClr val="333333"/>
                </a:solidFill>
              </a:rPr>
              <a:t>!</a:t>
            </a:r>
          </a:p>
          <a:p>
            <a:pPr lvl="0" defTabSz="914400" fontAlgn="base">
              <a:lnSpc>
                <a:spcPct val="100000"/>
              </a:lnSpc>
              <a:spcBef>
                <a:spcPts val="1200"/>
              </a:spcBef>
            </a:pPr>
            <a:r>
              <a:rPr lang="bg-BG" altLang="de-DE" sz="2400" dirty="0">
                <a:solidFill>
                  <a:srgbClr val="004992"/>
                </a:solidFill>
              </a:rPr>
              <a:t>Предистория</a:t>
            </a:r>
            <a:r>
              <a:rPr lang="de-DE" altLang="de-DE" sz="2400" dirty="0">
                <a:solidFill>
                  <a:srgbClr val="004992"/>
                </a:solidFill>
              </a:rPr>
              <a:t>: </a:t>
            </a:r>
            <a:r>
              <a:rPr lang="bg-BG" altLang="de-DE" sz="2400" dirty="0">
                <a:solidFill>
                  <a:srgbClr val="333333"/>
                </a:solidFill>
              </a:rPr>
              <a:t>Матиас преминава митницата на летището и излиза в залата за посрещане</a:t>
            </a:r>
            <a:r>
              <a:rPr lang="de-DE" altLang="de-DE" sz="2400" dirty="0">
                <a:solidFill>
                  <a:srgbClr val="333333"/>
                </a:solidFill>
              </a:rPr>
              <a:t>. </a:t>
            </a:r>
            <a:r>
              <a:rPr lang="bg-BG" altLang="de-DE" sz="2400" dirty="0">
                <a:solidFill>
                  <a:srgbClr val="333333"/>
                </a:solidFill>
              </a:rPr>
              <a:t>Чакащите го поглеждат и в същото време двама започват да се смеят.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lvl="0" defTabSz="914400" fontAlgn="base">
              <a:lnSpc>
                <a:spcPct val="100000"/>
              </a:lnSpc>
              <a:spcBef>
                <a:spcPts val="1200"/>
              </a:spcBef>
            </a:pPr>
            <a:r>
              <a:rPr lang="bg-BG" altLang="de-DE" sz="2400" dirty="0">
                <a:solidFill>
                  <a:srgbClr val="004992"/>
                </a:solidFill>
              </a:rPr>
              <a:t>Но</a:t>
            </a:r>
            <a:r>
              <a:rPr lang="de-DE" altLang="de-DE" sz="2400" dirty="0">
                <a:solidFill>
                  <a:srgbClr val="004992"/>
                </a:solidFill>
              </a:rPr>
              <a:t>: </a:t>
            </a:r>
            <a:r>
              <a:rPr lang="bg-BG" altLang="de-DE" sz="2400" dirty="0">
                <a:solidFill>
                  <a:srgbClr val="333333"/>
                </a:solidFill>
              </a:rPr>
              <a:t>Разбира се чакащите се вглеждат във всеки излязал, защото посрещат приятели или клиенти</a:t>
            </a:r>
            <a:r>
              <a:rPr lang="de-DE" altLang="de-DE" sz="2400" dirty="0">
                <a:solidFill>
                  <a:srgbClr val="333333"/>
                </a:solidFill>
              </a:rPr>
              <a:t>. </a:t>
            </a:r>
            <a:r>
              <a:rPr lang="bg-BG" altLang="de-DE" sz="2400" dirty="0">
                <a:solidFill>
                  <a:srgbClr val="333333"/>
                </a:solidFill>
              </a:rPr>
              <a:t>Двамата смеещи се вероятно не са се виждали отдавна и си говорят за изминалата ваканция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</a:p>
          <a:p>
            <a:pPr lvl="0" defTabSz="914400" fontAlgn="base"/>
            <a:r>
              <a:rPr lang="de-DE" altLang="de-DE" sz="2400" dirty="0">
                <a:solidFill>
                  <a:srgbClr val="333333"/>
                </a:solidFill>
              </a:rPr>
              <a:t>“</a:t>
            </a:r>
            <a:r>
              <a:rPr lang="bg-BG" altLang="de-DE" sz="2400" dirty="0">
                <a:solidFill>
                  <a:srgbClr val="333333"/>
                </a:solidFill>
              </a:rPr>
              <a:t>Човешко е да се греши</a:t>
            </a:r>
            <a:r>
              <a:rPr lang="de-DE" altLang="de-DE" sz="2400" dirty="0">
                <a:solidFill>
                  <a:srgbClr val="333333"/>
                </a:solidFill>
              </a:rPr>
              <a:t>” – </a:t>
            </a:r>
            <a:r>
              <a:rPr lang="bg-BG" altLang="de-DE" sz="2400" dirty="0">
                <a:solidFill>
                  <a:srgbClr val="333333"/>
                </a:solidFill>
              </a:rPr>
              <a:t>Съобразявайте се и с други гледни точки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  <a:endParaRPr lang="en-US" sz="24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6 – Съпреживяване/Емпатия II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A51AFF2-ABF6-406A-A27B-E6A97B7ED66E}" type="slidenum">
              <a:rPr lang="de-DE" altLang="de-DE" smtClean="0"/>
              <a:pPr>
                <a:defRPr/>
              </a:pPr>
              <a:t>46</a:t>
            </a:fld>
            <a:endParaRPr lang="de-DE" altLang="de-DE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ko-KR" sz="3600" dirty="0">
                <a:latin typeface="+mn-lt"/>
                <a:ea typeface="+mn-ea"/>
                <a:cs typeface="+mn-cs"/>
              </a:rPr>
              <a:t>Благодарим за вниманието и работата заедно!</a:t>
            </a:r>
            <a:endParaRPr lang="en-US" altLang="ja-JP" sz="3600" dirty="0"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114935" marR="333375" lvl="0" defTabSz="914400">
              <a:lnSpc>
                <a:spcPct val="100000"/>
              </a:lnSpc>
              <a:spcBef>
                <a:spcPts val="800"/>
              </a:spcBef>
            </a:pPr>
            <a:r>
              <a:rPr lang="az-Cyrl-AZ" altLang="ko-KR" i="1" dirty="0">
                <a:solidFill>
                  <a:srgbClr val="004992"/>
                </a:solidFill>
              </a:rPr>
              <a:t>към терапевтите</a:t>
            </a:r>
            <a:r>
              <a:rPr lang="en-US" altLang="ko-KR" i="1" dirty="0">
                <a:solidFill>
                  <a:srgbClr val="004992"/>
                </a:solidFill>
              </a:rPr>
              <a:t>:</a:t>
            </a:r>
            <a:endParaRPr lang="nl-NL" i="1" dirty="0">
              <a:solidFill>
                <a:srgbClr val="004992"/>
              </a:solidFill>
            </a:endParaRPr>
          </a:p>
          <a:p>
            <a:pPr marL="114935" marR="333375" lvl="0" defTabSz="914400">
              <a:lnSpc>
                <a:spcPct val="100000"/>
              </a:lnSpc>
              <a:spcBef>
                <a:spcPts val="800"/>
              </a:spcBef>
            </a:pPr>
            <a:r>
              <a:rPr lang="ru-RU" altLang="ko-KR" dirty="0">
                <a:solidFill>
                  <a:srgbClr val="004992"/>
                </a:solidFill>
              </a:rPr>
              <a:t>Моля, раздайте работни листове. Представете нашето приложение COGITO (изтеглете го безплатно)</a:t>
            </a:r>
            <a:r>
              <a:rPr lang="en-US" altLang="ko-KR" dirty="0">
                <a:solidFill>
                  <a:srgbClr val="004992"/>
                </a:solidFill>
              </a:rPr>
              <a:t>.</a:t>
            </a:r>
          </a:p>
        </p:txBody>
      </p:sp>
      <p:sp>
        <p:nvSpPr>
          <p:cNvPr id="6" name="Rechteck 5"/>
          <p:cNvSpPr/>
          <p:nvPr/>
        </p:nvSpPr>
        <p:spPr>
          <a:xfrm>
            <a:off x="4865507" y="4497362"/>
            <a:ext cx="2664319" cy="369332"/>
          </a:xfrm>
          <a:prstGeom prst="rect">
            <a:avLst/>
          </a:prstGeom>
        </p:spPr>
        <p:txBody>
          <a:bodyPr wrap="none">
            <a:noAutofit/>
          </a:bodyPr>
          <a:lstStyle/>
          <a:p>
            <a:pPr marL="114935" marR="333375" algn="ctr" defTabSz="914400" eaLnBrk="0" fontAlgn="base" hangingPunct="0">
              <a:spcBef>
                <a:spcPts val="800"/>
              </a:spcBef>
              <a:spcAft>
                <a:spcPct val="0"/>
              </a:spcAft>
            </a:pPr>
            <a:r>
              <a:rPr lang="de-DE" spc="-10" dirty="0">
                <a:solidFill>
                  <a:srgbClr val="333333"/>
                </a:solidFill>
                <a:latin typeface="+mn-lt"/>
              </a:rPr>
              <a:t>www.uke.de/mct_app</a:t>
            </a:r>
            <a:endParaRPr lang="de-DE" dirty="0">
              <a:solidFill>
                <a:srgbClr val="333333"/>
              </a:solidFill>
              <a:latin typeface="+mn-lt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6484" y="3310430"/>
            <a:ext cx="1158239" cy="2743197"/>
          </a:xfrm>
          <a:prstGeom prst="rect">
            <a:avLst/>
          </a:prstGeom>
        </p:spPr>
      </p:pic>
      <p:pic>
        <p:nvPicPr>
          <p:cNvPr id="14" name="Grafik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3186" y="3310428"/>
            <a:ext cx="1395664" cy="2743200"/>
          </a:xfrm>
          <a:prstGeom prst="rect">
            <a:avLst/>
          </a:prstGeom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6 – Съпреживяване/Емпатия II</a:t>
            </a:r>
            <a:endParaRPr lang="de-DE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A51AFF2-ABF6-406A-A27B-E6A97B7ED66E}" type="slidenum">
              <a:rPr lang="de-DE" altLang="de-DE" smtClean="0"/>
              <a:pPr>
                <a:defRPr/>
              </a:pPr>
              <a:t>47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68032877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563000"/>
              </p:ext>
            </p:extLst>
          </p:nvPr>
        </p:nvGraphicFramePr>
        <p:xfrm>
          <a:off x="408954" y="2011680"/>
          <a:ext cx="11375999" cy="4669504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16531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65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503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880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6678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315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Name Photographer/Artist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Име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</a:t>
                      </a:r>
                      <a:r>
                        <a:rPr kumimoji="0" lang="bg-BG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Фотограф/Артист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Source/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Източник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Picture Name/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Име на изображението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CC = used with corresponding creative commons license; PP = used with personal permission of artist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CC = </a:t>
                      </a:r>
                      <a:r>
                        <a:rPr kumimoji="0" lang="bg-BG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използвано чрез Криейтив Комън лиценз, </a:t>
                      </a: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PP = </a:t>
                      </a:r>
                      <a:r>
                        <a:rPr kumimoji="0" lang="bg-BG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Използвано с директното съгласие на автора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Description/</a:t>
                      </a:r>
                      <a:r>
                        <a:rPr kumimoji="0" lang="bg-BG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Описание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51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Llima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flickr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Psalmz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CC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Рапър</a:t>
                      </a:r>
                      <a:endParaRPr kumimoji="0" lang="en-GB" sz="10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51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Thomas Hawk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flickr</a:t>
                      </a:r>
                      <a:endParaRPr kumimoji="0" lang="en-GB" sz="10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Lips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CC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Red lips/</a:t>
                      </a:r>
                      <a:r>
                        <a:rPr kumimoji="0" lang="bg-BG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Червени устни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Volker Henkel</a:t>
                      </a:r>
                    </a:p>
                  </a:txBody>
                  <a:tcPr marL="121952" marR="121952" marT="45716" marB="45716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fotomoment.de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16" marB="45716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emotionen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16" marB="45716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PP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16" marB="45716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Different facial expressions of 3 men/Различни изражения на лицето на 3-ма мъже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51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storm_gal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flickr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Wolf Dog 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CC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Intuition (dog/</a:t>
                      </a:r>
                      <a:r>
                        <a:rPr kumimoji="0" lang="bg-BG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куче)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51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bricolage.108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flickr</a:t>
                      </a:r>
                      <a:endParaRPr kumimoji="0" lang="de-DE" sz="10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Circus ring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CC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Funny clown/</a:t>
                      </a:r>
                      <a:r>
                        <a:rPr kumimoji="0" lang="bg-BG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Смешен клоун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51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MisterSquirrel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flickr</a:t>
                      </a:r>
                      <a:endParaRPr kumimoji="0" lang="en-GB" sz="10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Pennywise</a:t>
                      </a:r>
                      <a:endParaRPr kumimoji="0" lang="en-GB" sz="10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CC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Evil clown/</a:t>
                      </a:r>
                      <a:r>
                        <a:rPr kumimoji="0" lang="bg-BG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Зъл клоун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51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def110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flickr</a:t>
                      </a:r>
                      <a:endParaRPr kumimoji="0" lang="en-GB" sz="10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Zirkus - circus 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CC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Circus/</a:t>
                      </a:r>
                      <a:r>
                        <a:rPr kumimoji="0" lang="bg-BG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цирк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Marina Ruiz-Villarreal 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- - -</a:t>
                      </a: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- - -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Produced for the MCT/Създадено за МКТ; © Работна група по Невропсихология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Comic strips: grandmother, accident, bad news, neighbour/</a:t>
                      </a:r>
                      <a:r>
                        <a:rPr kumimoji="0" lang="bg-BG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картинни истории: баба, злополука, лоши новини, съсед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- - -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- - -</a:t>
                      </a: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- - -</a:t>
                      </a: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Picture has been taken from the following book chapter/ </a:t>
                      </a:r>
                      <a:r>
                        <a:rPr kumimoji="0" lang="bg-BG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Изображението е от следната глава на книга: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Moritz, S. (2005), Kognitive Dysfunktionen schizophrener Patienten. In D.F. Braus (Ed.), Schizophrenie (pp. 15-27). Stuttgart: Schattauer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Comic strip: John &amp; Mary/ История в кратини “Джон и Мери”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M.A./ Christin Hoche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- - -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- - -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Produced for the MCT/Създадено за МКТ; © Работна група по Невропсихология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Comic strips: bank, boating, sausage/</a:t>
                      </a:r>
                      <a:r>
                        <a:rPr kumimoji="0" lang="bg-BG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картинни истории: банка, лодка, наденица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16" marB="4571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6 – Съпреживяване/Емпатия II</a:t>
            </a:r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763B90-864A-41DA-A93B-995A709CEAFB}" type="slidenum">
              <a:rPr lang="de-DE" altLang="de-DE" smtClean="0"/>
              <a:pPr>
                <a:defRPr/>
              </a:pPr>
              <a:t>48</a:t>
            </a:fld>
            <a:endParaRPr lang="de-DE" altLang="de-DE"/>
          </a:p>
        </p:txBody>
      </p:sp>
      <p:sp>
        <p:nvSpPr>
          <p:cNvPr id="9" name="Text Box 89"/>
          <p:cNvSpPr txBox="1">
            <a:spLocks noChangeArrowheads="1"/>
          </p:cNvSpPr>
          <p:nvPr/>
        </p:nvSpPr>
        <p:spPr bwMode="auto">
          <a:xfrm>
            <a:off x="408955" y="764704"/>
            <a:ext cx="11376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ClrTx/>
              <a:buNone/>
            </a:pPr>
            <a:r>
              <a:rPr lang="en-GB" altLang="de-DE" sz="1200" dirty="0">
                <a:solidFill>
                  <a:srgbClr val="333333"/>
                </a:solidFill>
                <a:latin typeface="+mn-lt"/>
                <a:cs typeface="+mn-cs"/>
              </a:rPr>
              <a:t>Pictures used in this module are reproduced with indirect (creative commons license) or direct permission of the artists listed below, for which we would like to express our gratitude! </a:t>
            </a:r>
            <a:r>
              <a:rPr lang="de-DE" altLang="de-DE" sz="1200" dirty="0">
                <a:solidFill>
                  <a:srgbClr val="333333"/>
                </a:solidFill>
                <a:latin typeface="+mn-lt"/>
                <a:cs typeface="+mn-cs"/>
              </a:rPr>
              <a:t>A full list can be obtained via </a:t>
            </a:r>
            <a:r>
              <a:rPr lang="de-DE" altLang="de-DE" sz="1200" u="sng" dirty="0">
                <a:solidFill>
                  <a:srgbClr val="333333"/>
                </a:solidFill>
                <a:latin typeface="+mn-lt"/>
                <a:cs typeface="+mn-cs"/>
              </a:rPr>
              <a:t>www.uke.de/mct</a:t>
            </a:r>
            <a:r>
              <a:rPr lang="de-DE" altLang="de-DE" sz="1200" dirty="0">
                <a:solidFill>
                  <a:srgbClr val="333333"/>
                </a:solidFill>
                <a:latin typeface="+mn-lt"/>
                <a:cs typeface="+mn-cs"/>
              </a:rPr>
              <a:t>. </a:t>
            </a:r>
            <a:r>
              <a:rPr lang="en-GB" altLang="de-DE" sz="1200" dirty="0">
                <a:solidFill>
                  <a:srgbClr val="333333"/>
                </a:solidFill>
                <a:latin typeface="+mn-lt"/>
                <a:cs typeface="+mn-cs"/>
              </a:rPr>
              <a:t>If we have involuntarily breached copyright, please</a:t>
            </a:r>
            <a:r>
              <a:rPr lang="de-DE" altLang="de-DE" sz="1200" dirty="0">
                <a:solidFill>
                  <a:srgbClr val="333333"/>
                </a:solidFill>
                <a:latin typeface="+mn-lt"/>
                <a:cs typeface="+mn-cs"/>
              </a:rPr>
              <a:t> accept our apologies. In this case, we kindly ask creators for their</a:t>
            </a:r>
            <a:r>
              <a:rPr lang="en-GB" altLang="de-DE" sz="1200" dirty="0">
                <a:solidFill>
                  <a:srgbClr val="333333"/>
                </a:solidFill>
                <a:latin typeface="+mn-lt"/>
                <a:cs typeface="+mn-cs"/>
              </a:rPr>
              <a:t> permission to use their work under </a:t>
            </a:r>
            <a:r>
              <a:rPr lang="en-GB" altLang="de-DE" sz="1200">
                <a:solidFill>
                  <a:srgbClr val="333333"/>
                </a:solidFill>
                <a:latin typeface="+mn-lt"/>
                <a:cs typeface="+mn-cs"/>
              </a:rPr>
              <a:t>the “fair use” </a:t>
            </a:r>
            <a:r>
              <a:rPr lang="en-GB" altLang="de-DE" sz="1200" dirty="0">
                <a:solidFill>
                  <a:srgbClr val="333333"/>
                </a:solidFill>
                <a:latin typeface="+mn-lt"/>
                <a:cs typeface="+mn-cs"/>
              </a:rPr>
              <a:t>policy.</a:t>
            </a:r>
            <a:br>
              <a:rPr lang="de-DE" altLang="de-DE" sz="1200" dirty="0">
                <a:solidFill>
                  <a:srgbClr val="333333"/>
                </a:solidFill>
                <a:latin typeface="+mn-lt"/>
                <a:cs typeface="+mn-cs"/>
              </a:rPr>
            </a:br>
            <a:r>
              <a:rPr lang="ru-RU" altLang="de-DE" sz="1200" dirty="0">
                <a:solidFill>
                  <a:srgbClr val="333333"/>
                </a:solidFill>
                <a:latin typeface="+mn-lt"/>
                <a:cs typeface="+mn-cs"/>
              </a:rPr>
              <a:t>Изображенията в този модул са използвани с индиректното (Криейтив комън лиценз) или директното съгласие на долу изброените артисти, за което сърдечно им благодарим! Пълният списък имена ще откриете на </a:t>
            </a:r>
            <a:r>
              <a:rPr lang="ru-RU" altLang="de-DE" sz="1200" u="sng" dirty="0">
                <a:solidFill>
                  <a:srgbClr val="333333"/>
                </a:solidFill>
                <a:latin typeface="+mn-lt"/>
                <a:cs typeface="+mn-cs"/>
              </a:rPr>
              <a:t>www.uke.de/mkt</a:t>
            </a:r>
            <a:r>
              <a:rPr lang="ru-RU" altLang="de-DE" sz="1200" dirty="0">
                <a:solidFill>
                  <a:srgbClr val="333333"/>
                </a:solidFill>
                <a:latin typeface="+mn-lt"/>
                <a:cs typeface="+mn-cs"/>
              </a:rPr>
              <a:t>. Ако по невнимание сме нарушили авторското право, молим за извинение и разрешение да използваме картината.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UKE_PPT-Vorlage_16zu9">
  <a:themeElements>
    <a:clrScheme name="UKE">
      <a:dk1>
        <a:srgbClr val="333333"/>
      </a:dk1>
      <a:lt1>
        <a:sysClr val="window" lastClr="FFFFFF"/>
      </a:lt1>
      <a:dk2>
        <a:srgbClr val="AA9C8F"/>
      </a:dk2>
      <a:lt2>
        <a:srgbClr val="E9E4E1"/>
      </a:lt2>
      <a:accent1>
        <a:srgbClr val="004992"/>
      </a:accent1>
      <a:accent2>
        <a:srgbClr val="68C3CD"/>
      </a:accent2>
      <a:accent3>
        <a:srgbClr val="7296AF"/>
      </a:accent3>
      <a:accent4>
        <a:srgbClr val="87BD24"/>
      </a:accent4>
      <a:accent5>
        <a:srgbClr val="FCBE0E"/>
      </a:accent5>
      <a:accent6>
        <a:srgbClr val="EF7B05"/>
      </a:accent6>
      <a:hlink>
        <a:srgbClr val="004992"/>
      </a:hlink>
      <a:folHlink>
        <a:srgbClr val="004992"/>
      </a:folHlink>
    </a:clrScheme>
    <a:fontScheme name="LTR">
      <a:majorFont>
        <a:latin typeface="Calibri Light"/>
        <a:ea typeface="Calibri Light"/>
        <a:cs typeface="Calibri Light"/>
      </a:majorFont>
      <a:minorFont>
        <a:latin typeface="Calibri Light"/>
        <a:ea typeface="Calibri Light"/>
        <a:cs typeface="Calibri Light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gray">
        <a:solidFill>
          <a:schemeClr val="bg1"/>
        </a:solidFill>
        <a:ln w="6350">
          <a:solidFill>
            <a:schemeClr val="accent1"/>
          </a:solidFill>
        </a:ln>
      </a:spPr>
      <a:bodyPr lIns="72000" tIns="36000" rIns="72000" bIns="36000" rtlCol="0" anchor="ctr"/>
      <a:lstStyle>
        <a:defPPr algn="ctr">
          <a:defRPr dirty="0" err="1" smtClean="0">
            <a:solidFill>
              <a:schemeClr val="tx1"/>
            </a:solidFill>
            <a:latin typeface="+mj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gray">
        <a:ln w="635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gray">
        <a:noFill/>
      </a:spPr>
      <a:bodyPr wrap="square" lIns="0" tIns="0" rIns="0" bIns="0" rtlCol="0">
        <a:noAutofit/>
      </a:bodyPr>
      <a:lstStyle>
        <a:defPPr marL="216000" indent="-216000">
          <a:lnSpc>
            <a:spcPct val="105000"/>
          </a:lnSpc>
          <a:buFont typeface="Arial" panose="020B0604020202020204" pitchFamily="34" charset="0"/>
          <a:buChar char="•"/>
          <a:defRPr dirty="0" err="1" smtClean="0">
            <a:latin typeface="+mj-lt"/>
          </a:defRPr>
        </a:defPPr>
      </a:lstStyle>
    </a:txDef>
  </a:objectDefaults>
  <a:extraClrSchemeLst/>
  <a:custClrLst>
    <a:custClr>
      <a:srgbClr val="FFDF00"/>
    </a:custClr>
    <a:custClr>
      <a:srgbClr val="FCBE0E"/>
    </a:custClr>
    <a:custClr>
      <a:srgbClr val="EF7B05"/>
    </a:custClr>
    <a:custClr>
      <a:srgbClr val="B22229"/>
    </a:custClr>
    <a:custClr>
      <a:srgbClr val="BA9BC5"/>
    </a:custClr>
    <a:custClr>
      <a:srgbClr val="68C3CD"/>
    </a:custClr>
    <a:custClr>
      <a:srgbClr val="7296AF"/>
    </a:custClr>
    <a:custClr>
      <a:srgbClr val="74C095"/>
    </a:custClr>
    <a:custClr>
      <a:srgbClr val="8ABD24"/>
    </a:custClr>
    <a:custClr>
      <a:srgbClr val="FFFFFF"/>
    </a:custClr>
    <a:custClr>
      <a:srgbClr val="FFF3BE"/>
    </a:custClr>
    <a:custClr>
      <a:srgbClr val="FFEED1"/>
    </a:custClr>
    <a:custClr>
      <a:srgbClr val="FEE8D4"/>
    </a:custClr>
    <a:custClr>
      <a:srgbClr val="F4E6E1"/>
    </a:custClr>
    <a:custClr>
      <a:srgbClr val="EFEAF3"/>
    </a:custClr>
    <a:custClr>
      <a:srgbClr val="DEF1F1"/>
    </a:custClr>
    <a:custClr>
      <a:srgbClr val="E7EAEE"/>
    </a:custClr>
    <a:custClr>
      <a:srgbClr val="DFF0E6"/>
    </a:custClr>
    <a:custClr>
      <a:srgbClr val="E9F3DE"/>
    </a:custClr>
    <a:custClr>
      <a:srgbClr val="FFFFFF"/>
    </a:custClr>
    <a:custClr>
      <a:srgbClr val="004992"/>
    </a:custClr>
    <a:custClr>
      <a:srgbClr val="AA9C8F"/>
    </a:custClr>
    <a:custClr>
      <a:srgbClr val="575756"/>
    </a:custClr>
    <a:custClr>
      <a:srgbClr val="FFFFFF"/>
    </a:custClr>
    <a:custClr>
      <a:srgbClr val="FFFFFF"/>
    </a:custClr>
    <a:custClr>
      <a:srgbClr val="FFFFFF"/>
    </a:custClr>
    <a:custClr name="UCCH">
      <a:srgbClr val="ED7333"/>
    </a:custClr>
    <a:custClr name="UHZ">
      <a:srgbClr val="6D2A3C"/>
    </a:custClr>
    <a:custClr name="Notfall Blutspende Behörde">
      <a:srgbClr val="DA291C"/>
    </a:custClr>
    <a:custClr>
      <a:srgbClr val="FFFFFF"/>
    </a:custClr>
    <a:custClr>
      <a:srgbClr val="E3E5F2"/>
    </a:custClr>
    <a:custClr>
      <a:srgbClr val="E9E4E1"/>
    </a:custClr>
    <a:custClr>
      <a:srgbClr val="E6E7E8"/>
    </a:custClr>
    <a:custClr>
      <a:srgbClr val="FFFFFF"/>
    </a:custClr>
    <a:custClr>
      <a:srgbClr val="FFFFFF"/>
    </a:custClr>
    <a:custClr>
      <a:srgbClr val="FFFFFF"/>
    </a:custClr>
    <a:custClr name="UCCH">
      <a:srgbClr val="FEF0E0"/>
    </a:custClr>
    <a:custClr name="UHZ">
      <a:srgbClr val="F2ECED"/>
    </a:custClr>
    <a:custClr name="Notfall Blutspende Behörde">
      <a:srgbClr val="FCE1E2"/>
    </a:custClr>
    <a:custClr>
      <a:srgbClr val="FFFFFF"/>
    </a:custClr>
  </a:custClrLst>
  <a:extLst>
    <a:ext uri="{05A4C25C-085E-4340-85A3-A5531E510DB2}">
      <thm15:themeFamily xmlns:thm15="http://schemas.microsoft.com/office/thememl/2012/main" name="Präsentation1" id="{1AF5FD28-2112-43B7-A64B-9E8DD53866A9}" vid="{1E5C16C0-8A27-444B-9E23-B026C963F2BB}"/>
    </a:ext>
  </a:ext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</Template>
  <TotalTime>0</TotalTime>
  <Words>3183</Words>
  <Application>Microsoft Office PowerPoint</Application>
  <PresentationFormat>Benutzerdefiniert</PresentationFormat>
  <Paragraphs>479</Paragraphs>
  <Slides>48</Slides>
  <Notes>48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48</vt:i4>
      </vt:variant>
    </vt:vector>
  </HeadingPairs>
  <TitlesOfParts>
    <vt:vector size="54" baseType="lpstr">
      <vt:lpstr>Arial</vt:lpstr>
      <vt:lpstr>WingDings</vt:lpstr>
      <vt:lpstr>Calibri Light</vt:lpstr>
      <vt:lpstr>Symbol</vt:lpstr>
      <vt:lpstr>Calibri</vt:lpstr>
      <vt:lpstr>UKE_PPT-Vorlage_16zu9</vt:lpstr>
      <vt:lpstr>MKT 6 A BADE – Съпреживяване/Емпатия II</vt:lpstr>
      <vt:lpstr>На кои външни белези обръщате внимание като се запознавате с някого? Представляват ли тези надеждна информация?</vt:lpstr>
      <vt:lpstr>На кои външни белези обръщате внимание като се запознавате с някого? Представляват ли тези надеждна информация?</vt:lpstr>
      <vt:lpstr>С какви други източници на информация разполагате? До колко можете да им се доверите?</vt:lpstr>
      <vt:lpstr>С какви други източници на информация разполагате? До колко можете да им се доверите?</vt:lpstr>
      <vt:lpstr>Предимства и недостатъци на белезите за оценка</vt:lpstr>
      <vt:lpstr>Обсъдете предимствата и недостатъците на следния признак/поведение при оценяването на даден човек</vt:lpstr>
      <vt:lpstr>Обсъдете предимствата и недостатъците на следния признак/поведение при оценяването на даден човек</vt:lpstr>
      <vt:lpstr>Обсъдете предимствата и недостатъците на следния признак/поведение при оценяването на даден човек</vt:lpstr>
      <vt:lpstr>Обсъдете предимствата и недостатъците на следния признак/поведение при оценяването на даден човек</vt:lpstr>
      <vt:lpstr>Обсъдете предимствата и недостатъците на следния признак/поведение при оценяването на даден човек</vt:lpstr>
      <vt:lpstr>Обсъдете предимствата и недостатъците на следния признак/поведение при оценяването на даден човек</vt:lpstr>
      <vt:lpstr>Обсъдете предимствата и недостатъците на следния признак/поведение при оценяването на даден човек</vt:lpstr>
      <vt:lpstr>Обсъдете предимствата и недостатъците на следния признак/поведение при оценяването на даден човек</vt:lpstr>
      <vt:lpstr>Обсъдете предимствата и недостатъците на следния признак/поведение при оценяването на даден човек</vt:lpstr>
      <vt:lpstr>Обсъдете предимствата и недостатъците на следния признак/поведение при оценяването на даден човек</vt:lpstr>
      <vt:lpstr>Не всичко, което блести, е злато!</vt:lpstr>
      <vt:lpstr>Защо ни е да знаем това?</vt:lpstr>
      <vt:lpstr>Защо ни е да знаем това?</vt:lpstr>
      <vt:lpstr>Как проблеми с емпатията благоприятстват грешните изводи по време на психоза – Примери</vt:lpstr>
      <vt:lpstr>Задача</vt:lpstr>
      <vt:lpstr>Задача</vt:lpstr>
      <vt:lpstr>Задача</vt:lpstr>
      <vt:lpstr>PowerPoint-Präsentation</vt:lpstr>
      <vt:lpstr>PowerPoint-Präsentation</vt:lpstr>
      <vt:lpstr>Рожденият ден на баба Какво ще подари внучката за следващия?</vt:lpstr>
      <vt:lpstr>Започваме!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Опционално: Видео</vt:lpstr>
      <vt:lpstr>PowerPoint-Präsentation</vt:lpstr>
      <vt:lpstr>PowerPoint-Präsentation</vt:lpstr>
      <vt:lpstr>PowerPoint-Präsentation</vt:lpstr>
      <vt:lpstr>Приложение в ежедневието</vt:lpstr>
      <vt:lpstr>Приложение в ежедневието</vt:lpstr>
      <vt:lpstr>Приложение в ежедневието</vt:lpstr>
      <vt:lpstr>Какво общо има това с психозите?</vt:lpstr>
      <vt:lpstr>Благодарим за вниманието и работата заедно!</vt:lpstr>
      <vt:lpstr>PowerPoint-Präsentation</vt:lpstr>
    </vt:vector>
  </TitlesOfParts>
  <Company>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Maurice</dc:creator>
  <cp:lastModifiedBy>Britt-Marie Larsen</cp:lastModifiedBy>
  <cp:revision>319</cp:revision>
  <dcterms:created xsi:type="dcterms:W3CDTF">2004-06-30T16:15:23Z</dcterms:created>
  <dcterms:modified xsi:type="dcterms:W3CDTF">2023-01-27T09:51:32Z</dcterms:modified>
</cp:coreProperties>
</file>