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7" r:id="rId1"/>
  </p:sldMasterIdLst>
  <p:notesMasterIdLst>
    <p:notesMasterId r:id="rId50"/>
  </p:notesMasterIdLst>
  <p:sldIdLst>
    <p:sldId id="416" r:id="rId2"/>
    <p:sldId id="329" r:id="rId3"/>
    <p:sldId id="398" r:id="rId4"/>
    <p:sldId id="397" r:id="rId5"/>
    <p:sldId id="396" r:id="rId6"/>
    <p:sldId id="288" r:id="rId7"/>
    <p:sldId id="262" r:id="rId8"/>
    <p:sldId id="263" r:id="rId9"/>
    <p:sldId id="392" r:id="rId10"/>
    <p:sldId id="374" r:id="rId11"/>
    <p:sldId id="399" r:id="rId12"/>
    <p:sldId id="336" r:id="rId13"/>
    <p:sldId id="401" r:id="rId14"/>
    <p:sldId id="400" r:id="rId15"/>
    <p:sldId id="338" r:id="rId16"/>
    <p:sldId id="402" r:id="rId17"/>
    <p:sldId id="378" r:id="rId18"/>
    <p:sldId id="403" r:id="rId19"/>
    <p:sldId id="342" r:id="rId20"/>
    <p:sldId id="404" r:id="rId21"/>
    <p:sldId id="343" r:id="rId22"/>
    <p:sldId id="273" r:id="rId23"/>
    <p:sldId id="344" r:id="rId24"/>
    <p:sldId id="389" r:id="rId25"/>
    <p:sldId id="406" r:id="rId26"/>
    <p:sldId id="405" r:id="rId27"/>
    <p:sldId id="367" r:id="rId28"/>
    <p:sldId id="408" r:id="rId29"/>
    <p:sldId id="407" r:id="rId30"/>
    <p:sldId id="298" r:id="rId31"/>
    <p:sldId id="349" r:id="rId32"/>
    <p:sldId id="350" r:id="rId33"/>
    <p:sldId id="351" r:id="rId34"/>
    <p:sldId id="352" r:id="rId35"/>
    <p:sldId id="382" r:id="rId36"/>
    <p:sldId id="409" r:id="rId37"/>
    <p:sldId id="410" r:id="rId38"/>
    <p:sldId id="369" r:id="rId39"/>
    <p:sldId id="413" r:id="rId40"/>
    <p:sldId id="412" r:id="rId41"/>
    <p:sldId id="411" r:id="rId42"/>
    <p:sldId id="391" r:id="rId43"/>
    <p:sldId id="414" r:id="rId44"/>
    <p:sldId id="277" r:id="rId45"/>
    <p:sldId id="393" r:id="rId46"/>
    <p:sldId id="415" r:id="rId47"/>
    <p:sldId id="395" r:id="rId48"/>
    <p:sldId id="363" r:id="rId49"/>
  </p:sldIdLst>
  <p:sldSz cx="12195175" cy="6858000"/>
  <p:notesSz cx="6858000" cy="9144000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Calibri Light" panose="020F0302020204030204" pitchFamily="34" charset="0"/>
      <p:regular r:id="rId55"/>
      <p:italic r:id="rId56"/>
    </p:embeddedFont>
  </p:embeddedFontLst>
  <p:defaultTextStyle>
    <a:defPPr>
      <a:defRPr lang="de-DE"/>
    </a:defPPr>
    <a:lvl1pPr marL="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 userDrawn="1">
          <p15:clr>
            <a:srgbClr val="A4A3A4"/>
          </p15:clr>
        </p15:guide>
        <p15:guide id="2" userDrawn="1">
          <p15:clr>
            <a:srgbClr val="A4A3A4"/>
          </p15:clr>
        </p15:guide>
        <p15:guide id="3" pos="120" userDrawn="1">
          <p15:clr>
            <a:srgbClr val="A4A3A4"/>
          </p15:clr>
        </p15:guide>
        <p15:guide id="4" pos="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s" lastIdx="2" clrIdx="0"/>
  <p:cmAuthor id="2" name="XXX" initials="X" lastIdx="11" clrIdx="1"/>
  <p:cmAuthor id="3" name="Steffen" initials="S" lastIdx="1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F8"/>
    <a:srgbClr val="006699"/>
    <a:srgbClr val="FFFFFF"/>
    <a:srgbClr val="000000"/>
    <a:srgbClr val="0066CC"/>
    <a:srgbClr val="0099CC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95" autoAdjust="0"/>
    <p:restoredTop sz="85942" autoAdjust="0"/>
  </p:normalViewPr>
  <p:slideViewPr>
    <p:cSldViewPr snapToGrid="0">
      <p:cViewPr varScale="1">
        <p:scale>
          <a:sx n="98" d="100"/>
          <a:sy n="98" d="100"/>
        </p:scale>
        <p:origin x="240" y="56"/>
      </p:cViewPr>
      <p:guideLst>
        <p:guide orient="horz" pos="4319"/>
        <p:guide/>
        <p:guide pos="120"/>
        <p:guide pos="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21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5BC3C-4936-4450-8B00-143DC2B3C5EE}" type="datetimeFigureOut">
              <a:rPr lang="de-DE" smtClean="0"/>
              <a:pPr/>
              <a:t>27.01.2023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52B59-CFD4-48B6-AD95-A4F8517F72F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9395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9275" y="539750"/>
            <a:ext cx="5119688" cy="2879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1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1964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4223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5077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9207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2834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4700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>
                <a:solidFill>
                  <a:srgbClr val="000000"/>
                </a:solidFill>
              </a:rPr>
              <a:pPr/>
              <a:t>8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347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82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7292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8157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6986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78017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4430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>
                <a:solidFill>
                  <a:srgbClr val="000000"/>
                </a:solidFill>
              </a:rPr>
              <a:pPr/>
              <a:t>15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23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>
                <a:solidFill>
                  <a:srgbClr val="000000"/>
                </a:solidFill>
              </a:rPr>
              <a:pPr/>
              <a:t>16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23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20437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31576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74550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80499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17587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54077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90147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4675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45816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9520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20027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8774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63195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24645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45375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82945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65287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7440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8229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15430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94012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56430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98100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9179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79214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8922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2003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65572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62908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070667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9275" y="539750"/>
            <a:ext cx="5119688" cy="2879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132869E-E2C5-4A5A-8BA3-5AE44A9E6CEB}" type="slidenum">
              <a:rPr lang="de-DE" altLang="de-DE" sz="1300"/>
              <a:pPr>
                <a:spcBef>
                  <a:spcPct val="0"/>
                </a:spcBef>
              </a:pPr>
              <a:t>48</a:t>
            </a:fld>
            <a:endParaRPr lang="de-DE" altLang="de-DE" sz="1300"/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2314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1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21608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z-Cyrl-AZ" altLang="ko-KR" dirty="0">
                <a:solidFill>
                  <a:srgbClr val="004992"/>
                </a:solidFill>
              </a:rPr>
              <a:t>Метакогнитивен тренинг (</a:t>
            </a:r>
            <a:r>
              <a:rPr lang="en-US" altLang="ko-KR" dirty="0">
                <a:solidFill>
                  <a:srgbClr val="004992"/>
                </a:solidFill>
              </a:rPr>
              <a:t>MKT)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08954" y="6300194"/>
            <a:ext cx="640080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ko-KR" sz="1000" dirty="0">
                <a:latin typeface="+mj-lt"/>
              </a:rPr>
              <a:t>Използването на картини и снимков материал е осъществено с любезното съдействие на артистите и собствениците на права – за подробности (артист, име на изображението) виж края на презентацията.</a:t>
            </a:r>
            <a:endParaRPr lang="es-ES" altLang="de-DE" sz="1000" dirty="0">
              <a:latin typeface="+mj-lt"/>
            </a:endParaRPr>
          </a:p>
        </p:txBody>
      </p:sp>
      <p:pic>
        <p:nvPicPr>
          <p:cNvPr id="14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373368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>
                <a:solidFill>
                  <a:srgbClr val="000000"/>
                </a:solidFill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F5DE16-5F41-0F46-AF59-1046535EA871}" type="slidenum">
              <a:rPr lang="de-DE" smtClean="0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r>
              <a:rPr lang="az-Cyrl-AZ">
                <a:solidFill>
                  <a:srgbClr val="000000"/>
                </a:solidFill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fld id="{E145D7AE-92F4-4245-966E-F2393650066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>
                <a:solidFill>
                  <a:srgbClr val="000000"/>
                </a:solidFill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4C50EA92-F41B-5541-853C-AF233470334E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>
                <a:solidFill>
                  <a:srgbClr val="000000"/>
                </a:solidFill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F5DE16-5F41-0F46-AF59-1046535EA871}" type="slidenum">
              <a:rPr lang="de-DE" smtClean="0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>
                <a:solidFill>
                  <a:srgbClr val="000000"/>
                </a:solidFill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F5DE16-5F41-0F46-AF59-1046535EA871}" type="slidenum">
              <a:rPr lang="de-DE" smtClean="0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>
                <a:solidFill>
                  <a:srgbClr val="000000"/>
                </a:solidFill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F1453263-BF73-0743-B5B9-B3C64D5B80DB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>
                <a:solidFill>
                  <a:srgbClr val="000000"/>
                </a:solidFill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fld id="{B0B565B1-9099-6C43-824A-08D47FC4C125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z-Cyrl-AZ">
                <a:solidFill>
                  <a:srgbClr val="000000"/>
                </a:solidFill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F5DE16-5F41-0F46-AF59-1046535EA871}" type="slidenum">
              <a:rPr lang="de-DE" smtClean="0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>
              <a:solidFill>
                <a:srgbClr val="000000"/>
              </a:solidFill>
              <a:ea typeface="ＭＳ Ｐゴシック" charset="0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+mn-lt"/>
                <a:ea typeface="+mn-ea"/>
                <a:cs typeface="+mn-cs"/>
              </a:rPr>
              <a:t>MKT 9 I – </a:t>
            </a:r>
            <a:r>
              <a:rPr lang="bg-BG" altLang="ja-JP" dirty="0">
                <a:latin typeface="+mn-lt"/>
                <a:ea typeface="+mn-ea"/>
                <a:cs typeface="+mn-cs"/>
              </a:rPr>
              <a:t>Самооценка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platzhalter 7"/>
          <p:cNvSpPr txBox="1">
            <a:spLocks/>
          </p:cNvSpPr>
          <p:nvPr/>
        </p:nvSpPr>
        <p:spPr bwMode="gray">
          <a:xfrm>
            <a:off x="408955" y="5349240"/>
            <a:ext cx="8686800" cy="82296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© Moritz, Woodward &amp; </a:t>
            </a:r>
            <a:r>
              <a:rPr lang="pt-BR" sz="1600" dirty="0" err="1">
                <a:solidFill>
                  <a:srgbClr val="004992"/>
                </a:solidFill>
              </a:rPr>
              <a:t>Edreva</a:t>
            </a:r>
            <a:r>
              <a:rPr lang="pt-BR" sz="1600" dirty="0">
                <a:solidFill>
                  <a:srgbClr val="004992"/>
                </a:solidFill>
              </a:rPr>
              <a:t> </a:t>
            </a:r>
            <a:r>
              <a:rPr lang="nl-NL" sz="1600" dirty="0">
                <a:solidFill>
                  <a:srgbClr val="004992"/>
                </a:solidFill>
              </a:rPr>
              <a:t>(1|23)</a:t>
            </a:r>
            <a:endParaRPr lang="pt-BR" sz="1600" dirty="0">
              <a:solidFill>
                <a:srgbClr val="00499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www.uke.de/mct</a:t>
            </a:r>
          </a:p>
        </p:txBody>
      </p:sp>
    </p:spTree>
    <p:extLst>
      <p:ext uri="{BB962C8B-B14F-4D97-AF65-F5344CB8AC3E}">
        <p14:creationId xmlns:p14="http://schemas.microsoft.com/office/powerpoint/2010/main" val="4189732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Самооценка: Какво е това?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67971" name="Rectangle 3"/>
          <p:cNvSpPr>
            <a:spLocks noGrp="1" noChangeArrowheads="1"/>
          </p:cNvSpPr>
          <p:nvPr>
            <p:ph idx="1"/>
          </p:nvPr>
        </p:nvSpPr>
        <p:spPr>
          <a:xfrm>
            <a:off x="6524977" y="2204864"/>
            <a:ext cx="5223977" cy="4248000"/>
          </a:xfrm>
        </p:spPr>
        <p:txBody>
          <a:bodyPr>
            <a:noAutofit/>
          </a:bodyPr>
          <a:lstStyle/>
          <a:p>
            <a:pPr eaLnBrk="1" hangingPunct="1">
              <a:buClr>
                <a:srgbClr val="333333"/>
              </a:buClr>
            </a:pPr>
            <a:r>
              <a:rPr lang="en-US" sz="2400" dirty="0">
                <a:solidFill>
                  <a:srgbClr val="333333"/>
                </a:solidFill>
              </a:rPr>
              <a:t>???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2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10" name="Picture 2" descr="E:\Neuer Ordner 3\Arbeit_UKE\5856660723_354647e411_o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2203703"/>
            <a:ext cx="5303520" cy="348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915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Самооценка: Какво е това?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67971" name="Rectangle 3"/>
          <p:cNvSpPr>
            <a:spLocks noGrp="1" noChangeArrowheads="1"/>
          </p:cNvSpPr>
          <p:nvPr>
            <p:ph idx="1"/>
          </p:nvPr>
        </p:nvSpPr>
        <p:spPr>
          <a:xfrm>
            <a:off x="6524977" y="2204864"/>
            <a:ext cx="5223977" cy="4248000"/>
          </a:xfrm>
        </p:spPr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Стойността, която сами си причисляваме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3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10" name="Picture 2" descr="E:\Neuer Ordner 3\Arbeit_UKE\5856660723_354647e411_o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2203703"/>
            <a:ext cx="5303520" cy="348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171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Самооценка: Какво е това?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67971" name="Rectangle 3"/>
          <p:cNvSpPr>
            <a:spLocks noGrp="1" noChangeArrowheads="1"/>
          </p:cNvSpPr>
          <p:nvPr>
            <p:ph idx="1"/>
          </p:nvPr>
        </p:nvSpPr>
        <p:spPr>
          <a:xfrm>
            <a:off x="6524977" y="2204864"/>
            <a:ext cx="5223977" cy="4248000"/>
          </a:xfrm>
        </p:spPr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Стойността, която сами си причисляваме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sz="2400">
                <a:solidFill>
                  <a:srgbClr val="333333"/>
                </a:solidFill>
              </a:rPr>
              <a:t>Субективна величина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4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10" name="Picture 2" descr="E:\Neuer Ordner 3\Arbeit_UKE\5856660723_354647e411_o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2203703"/>
            <a:ext cx="5303520" cy="348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203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Самооценка: Какво е това?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67971" name="Rectangle 3"/>
          <p:cNvSpPr>
            <a:spLocks noGrp="1" noChangeArrowheads="1"/>
          </p:cNvSpPr>
          <p:nvPr>
            <p:ph idx="1"/>
          </p:nvPr>
        </p:nvSpPr>
        <p:spPr>
          <a:xfrm>
            <a:off x="6524977" y="2204864"/>
            <a:ext cx="5223977" cy="4248000"/>
          </a:xfrm>
        </p:spPr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Стойността, която сами си причисляваме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Субективна величина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Макар и да сме склонни да мислим обратното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нашата самооценка не зависи от мнението на другите </a:t>
            </a:r>
            <a:r>
              <a:rPr lang="bg-BG" sz="2400">
                <a:solidFill>
                  <a:srgbClr val="333333"/>
                </a:solidFill>
              </a:rPr>
              <a:t>за нас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5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10" name="Picture 2" descr="E:\Neuer Ordner 3\Arbeit_UKE\5856660723_354647e411_o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2203703"/>
            <a:ext cx="5303520" cy="348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180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Ниската самооценка се отразява на психическото ни здраве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Хора, страдащи от психически заболявания, често имат ниско самочувствие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Ниското самочувствие може да доведе до душевни проблеми</a:t>
            </a:r>
            <a:r>
              <a:rPr lang="de-DE" sz="2400" dirty="0">
                <a:solidFill>
                  <a:srgbClr val="333333"/>
                </a:solidFill>
              </a:rPr>
              <a:t>:</a:t>
            </a:r>
          </a:p>
          <a:p>
            <a:pPr marL="774827" lvl="3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Несигурност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задръжки</a:t>
            </a:r>
            <a:endParaRPr lang="de-DE" sz="2400" dirty="0">
              <a:solidFill>
                <a:srgbClr val="333333"/>
              </a:solidFill>
            </a:endParaRPr>
          </a:p>
          <a:p>
            <a:pPr marL="774827" lvl="3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Страхове</a:t>
            </a:r>
            <a:endParaRPr lang="de-DE" sz="2400" dirty="0">
              <a:solidFill>
                <a:srgbClr val="333333"/>
              </a:solidFill>
            </a:endParaRPr>
          </a:p>
          <a:p>
            <a:pPr marL="774827" lvl="3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Депресивни симптоми</a:t>
            </a:r>
            <a:endParaRPr lang="de-DE" sz="2400" dirty="0">
              <a:solidFill>
                <a:srgbClr val="333333"/>
              </a:solidFill>
            </a:endParaRPr>
          </a:p>
          <a:p>
            <a:pPr marL="774827" lvl="3" indent="-342900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Чувство на самота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6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Разликата между прекалено и здравословно самочувствие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400" dirty="0">
                <a:solidFill>
                  <a:srgbClr val="333333"/>
                </a:solidFill>
              </a:rPr>
              <a:t>По време на психотичен епизод много </a:t>
            </a:r>
            <a:r>
              <a:rPr lang="de-DE" sz="2400" dirty="0">
                <a:solidFill>
                  <a:srgbClr val="333333"/>
                </a:solidFill>
              </a:rPr>
              <a:t>(</a:t>
            </a:r>
            <a:r>
              <a:rPr lang="bg-BG" sz="2400" dirty="0">
                <a:solidFill>
                  <a:srgbClr val="333333"/>
                </a:solidFill>
              </a:rPr>
              <a:t>но не всички</a:t>
            </a:r>
            <a:r>
              <a:rPr lang="de-DE" sz="2400" dirty="0">
                <a:solidFill>
                  <a:srgbClr val="333333"/>
                </a:solidFill>
              </a:rPr>
              <a:t>) </a:t>
            </a:r>
            <a:r>
              <a:rPr lang="bg-BG" sz="2400" dirty="0">
                <a:solidFill>
                  <a:srgbClr val="333333"/>
                </a:solidFill>
              </a:rPr>
              <a:t>засегнати се чувстват преследвани или притиснати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Това понижава самочувствието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От друга страна някои пациенти се усещат призвани, с по-висша цел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определени от съдбата за важна задача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de-DE" sz="2400" dirty="0">
              <a:solidFill>
                <a:srgbClr val="333333"/>
              </a:solidFill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de-DE" sz="2400" dirty="0">
              <a:solidFill>
                <a:srgbClr val="333333"/>
              </a:solidFill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de-DE" sz="2400" dirty="0">
              <a:solidFill>
                <a:srgbClr val="333333"/>
              </a:solidFill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400" b="1" dirty="0">
                <a:solidFill>
                  <a:srgbClr val="004992"/>
                </a:solidFill>
              </a:rPr>
              <a:t>Внимание</a:t>
            </a:r>
            <a:r>
              <a:rPr lang="de-DE" sz="2400" b="1" dirty="0">
                <a:solidFill>
                  <a:srgbClr val="004992"/>
                </a:solidFill>
              </a:rPr>
              <a:t>: </a:t>
            </a:r>
            <a:r>
              <a:rPr lang="bg-BG" sz="2400" dirty="0">
                <a:solidFill>
                  <a:srgbClr val="333333"/>
                </a:solidFill>
              </a:rPr>
              <a:t>Идеите за величие нямат нищо общо </a:t>
            </a:r>
            <a:r>
              <a:rPr lang="bg-BG" sz="2400">
                <a:solidFill>
                  <a:srgbClr val="333333"/>
                </a:solidFill>
              </a:rPr>
              <a:t>със “здравото” </a:t>
            </a:r>
            <a:r>
              <a:rPr lang="bg-BG" sz="2400" dirty="0">
                <a:solidFill>
                  <a:srgbClr val="333333"/>
                </a:solidFill>
              </a:rPr>
              <a:t>самочувствие</a:t>
            </a:r>
            <a:r>
              <a:rPr lang="de-DE" sz="2400" dirty="0">
                <a:solidFill>
                  <a:srgbClr val="333333"/>
                </a:solidFill>
              </a:rPr>
              <a:t>!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Това състояние е краткотрайно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sz="2400" dirty="0">
                <a:solidFill>
                  <a:srgbClr val="333333"/>
                </a:solidFill>
              </a:rPr>
              <a:t>…</a:t>
            </a:r>
            <a:r>
              <a:rPr lang="bg-BG" sz="2400" dirty="0">
                <a:solidFill>
                  <a:srgbClr val="333333"/>
                </a:solidFill>
              </a:rPr>
              <a:t>и не се базира на реалността и истински силни страни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7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8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575" y="3607255"/>
            <a:ext cx="1012024" cy="1012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1186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НО…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Всички хора имат силни страни, които обаче често първо трябва да бъдат открити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Заради тези си качества можете и трябва да се гордеете</a:t>
            </a:r>
            <a:r>
              <a:rPr lang="de-DE" sz="2400" dirty="0">
                <a:solidFill>
                  <a:srgbClr val="333333"/>
                </a:solidFill>
              </a:rPr>
              <a:t>!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Осъзнаването на силните Ви страни </a:t>
            </a:r>
            <a:r>
              <a:rPr lang="bg-BG" sz="2400">
                <a:solidFill>
                  <a:srgbClr val="333333"/>
                </a:solidFill>
              </a:rPr>
              <a:t>е “царският път” </a:t>
            </a:r>
            <a:r>
              <a:rPr lang="bg-BG" sz="2400" dirty="0">
                <a:solidFill>
                  <a:srgbClr val="333333"/>
                </a:solidFill>
              </a:rPr>
              <a:t>към доброто самочувствие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8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3920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+mn-lt"/>
                <a:ea typeface="+mn-ea"/>
                <a:cs typeface="+mn-cs"/>
              </a:rPr>
              <a:t>За какво ни е да знаем това?</a:t>
            </a:r>
            <a:endParaRPr lang="de-DE" alt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solidFill>
                  <a:srgbClr val="333333"/>
                </a:solidFill>
              </a:rPr>
              <a:t>Много (но не всички!) хора с психоза страдат от ниско самочувствие поради минал негативен опит в отношенията си с околните. С подобряването на самочувствието и на други депресивни симптоми се повишава и психическата устойчивост. Това също може да благоприятства понижаване на психотичните симптоми.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9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8977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Извори на самочувствие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08954" y="2204864"/>
            <a:ext cx="6858000" cy="4248000"/>
          </a:xfrm>
        </p:spPr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Самооценката не е една константна величина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в различни сфери на живота </a:t>
            </a:r>
            <a:r>
              <a:rPr lang="de-DE" sz="2400" dirty="0">
                <a:solidFill>
                  <a:srgbClr val="333333"/>
                </a:solidFill>
              </a:rPr>
              <a:t>(</a:t>
            </a:r>
            <a:r>
              <a:rPr lang="bg-BG" sz="2400" dirty="0">
                <a:solidFill>
                  <a:srgbClr val="333333"/>
                </a:solidFill>
              </a:rPr>
              <a:t>вдясно онагледено на етажерката</a:t>
            </a:r>
            <a:r>
              <a:rPr lang="de-DE" sz="2400" dirty="0">
                <a:solidFill>
                  <a:srgbClr val="333333"/>
                </a:solidFill>
              </a:rPr>
              <a:t>) </a:t>
            </a:r>
            <a:r>
              <a:rPr lang="bg-BG" sz="2400" dirty="0">
                <a:solidFill>
                  <a:srgbClr val="333333"/>
                </a:solidFill>
              </a:rPr>
              <a:t>тя може да е различно изразена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10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13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64" y="1868992"/>
            <a:ext cx="3038130" cy="4559271"/>
          </a:xfrm>
          <a:prstGeom prst="rect">
            <a:avLst/>
          </a:prstGeom>
        </p:spPr>
      </p:pic>
      <p:sp>
        <p:nvSpPr>
          <p:cNvPr id="14" name="Caption_18"/>
          <p:cNvSpPr txBox="1">
            <a:spLocks noChangeArrowheads="1"/>
          </p:cNvSpPr>
          <p:nvPr/>
        </p:nvSpPr>
        <p:spPr bwMode="auto">
          <a:xfrm>
            <a:off x="8093783" y="2408046"/>
            <a:ext cx="18288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Връзка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15" name="Caption_19"/>
          <p:cNvSpPr txBox="1">
            <a:spLocks noChangeArrowheads="1"/>
          </p:cNvSpPr>
          <p:nvPr/>
        </p:nvSpPr>
        <p:spPr bwMode="auto">
          <a:xfrm>
            <a:off x="8224174" y="3440714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Професия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16" name="Caption_20"/>
          <p:cNvSpPr txBox="1">
            <a:spLocks noChangeArrowheads="1"/>
          </p:cNvSpPr>
          <p:nvPr/>
        </p:nvSpPr>
        <p:spPr bwMode="auto">
          <a:xfrm>
            <a:off x="8094326" y="4231716"/>
            <a:ext cx="13716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Външност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17" name="Caption_21"/>
          <p:cNvSpPr txBox="1">
            <a:spLocks noChangeArrowheads="1"/>
          </p:cNvSpPr>
          <p:nvPr/>
        </p:nvSpPr>
        <p:spPr bwMode="auto">
          <a:xfrm>
            <a:off x="9827536" y="2972453"/>
            <a:ext cx="109728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18" name="Caption_22"/>
          <p:cNvSpPr txBox="1">
            <a:spLocks noChangeArrowheads="1"/>
          </p:cNvSpPr>
          <p:nvPr/>
        </p:nvSpPr>
        <p:spPr bwMode="auto">
          <a:xfrm>
            <a:off x="9728667" y="4453286"/>
            <a:ext cx="1188720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Свободно време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Извори на самочувствие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08954" y="2204864"/>
            <a:ext cx="6858000" cy="4248000"/>
          </a:xfrm>
        </p:spPr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Самооценката не е една константна величина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в различни сфери на живота </a:t>
            </a:r>
            <a:r>
              <a:rPr lang="de-DE" sz="2400" dirty="0">
                <a:solidFill>
                  <a:srgbClr val="333333"/>
                </a:solidFill>
              </a:rPr>
              <a:t>(</a:t>
            </a:r>
            <a:r>
              <a:rPr lang="bg-BG" sz="2400" dirty="0">
                <a:solidFill>
                  <a:srgbClr val="333333"/>
                </a:solidFill>
              </a:rPr>
              <a:t>вдясно онагледено на етажерката</a:t>
            </a:r>
            <a:r>
              <a:rPr lang="de-DE" sz="2400" dirty="0">
                <a:solidFill>
                  <a:srgbClr val="333333"/>
                </a:solidFill>
              </a:rPr>
              <a:t>) </a:t>
            </a:r>
            <a:r>
              <a:rPr lang="bg-BG" sz="2400" dirty="0">
                <a:solidFill>
                  <a:srgbClr val="333333"/>
                </a:solidFill>
              </a:rPr>
              <a:t>тя може да е различно изразена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  <a:endParaRPr lang="bg-BG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Решаващо е дали се вглеждаме само в недосатъците (</a:t>
            </a:r>
            <a:r>
              <a:rPr lang="en-US" sz="2400" dirty="0">
                <a:solidFill>
                  <a:srgbClr val="333333"/>
                </a:solidFill>
              </a:rPr>
              <a:t>=</a:t>
            </a:r>
            <a:r>
              <a:rPr lang="bg-BG" sz="2400" dirty="0">
                <a:solidFill>
                  <a:srgbClr val="333333"/>
                </a:solidFill>
              </a:rPr>
              <a:t>празните рафт</a:t>
            </a:r>
            <a:r>
              <a:rPr lang="en-US" sz="2400" dirty="0">
                <a:solidFill>
                  <a:srgbClr val="333333"/>
                </a:solidFill>
              </a:rPr>
              <a:t>o</a:t>
            </a:r>
            <a:r>
              <a:rPr lang="bg-BG" sz="2400" dirty="0">
                <a:solidFill>
                  <a:srgbClr val="333333"/>
                </a:solidFill>
              </a:rPr>
              <a:t>ве) или също и в нашите умения (</a:t>
            </a:r>
            <a:r>
              <a:rPr lang="bg-BG" sz="2400" i="1" dirty="0">
                <a:solidFill>
                  <a:srgbClr val="333333"/>
                </a:solidFill>
              </a:rPr>
              <a:t>пълните рафтове</a:t>
            </a:r>
            <a:r>
              <a:rPr lang="bg-BG" sz="2400" dirty="0">
                <a:solidFill>
                  <a:srgbClr val="333333"/>
                </a:solidFill>
              </a:rPr>
              <a:t>)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11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13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64" y="1868992"/>
            <a:ext cx="3038130" cy="4559271"/>
          </a:xfrm>
          <a:prstGeom prst="rect">
            <a:avLst/>
          </a:prstGeom>
        </p:spPr>
      </p:pic>
      <p:sp>
        <p:nvSpPr>
          <p:cNvPr id="14" name="Caption_18"/>
          <p:cNvSpPr txBox="1">
            <a:spLocks noChangeArrowheads="1"/>
          </p:cNvSpPr>
          <p:nvPr/>
        </p:nvSpPr>
        <p:spPr bwMode="auto">
          <a:xfrm>
            <a:off x="8093783" y="2408046"/>
            <a:ext cx="18288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Връзка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15" name="Caption_19"/>
          <p:cNvSpPr txBox="1">
            <a:spLocks noChangeArrowheads="1"/>
          </p:cNvSpPr>
          <p:nvPr/>
        </p:nvSpPr>
        <p:spPr bwMode="auto">
          <a:xfrm>
            <a:off x="8224174" y="3440714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Професия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16" name="Caption_20"/>
          <p:cNvSpPr txBox="1">
            <a:spLocks noChangeArrowheads="1"/>
          </p:cNvSpPr>
          <p:nvPr/>
        </p:nvSpPr>
        <p:spPr bwMode="auto">
          <a:xfrm>
            <a:off x="8094326" y="4231716"/>
            <a:ext cx="13716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Външност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17" name="Caption_21"/>
          <p:cNvSpPr txBox="1">
            <a:spLocks noChangeArrowheads="1"/>
          </p:cNvSpPr>
          <p:nvPr/>
        </p:nvSpPr>
        <p:spPr bwMode="auto">
          <a:xfrm>
            <a:off x="9827536" y="2972453"/>
            <a:ext cx="109728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18" name="Caption_22"/>
          <p:cNvSpPr txBox="1">
            <a:spLocks noChangeArrowheads="1"/>
          </p:cNvSpPr>
          <p:nvPr/>
        </p:nvSpPr>
        <p:spPr bwMode="auto">
          <a:xfrm>
            <a:off x="9728667" y="4453286"/>
            <a:ext cx="1188720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Свободно време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1819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Хора с ниска самооценка...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6858000" cy="4248000"/>
          </a:xfrm>
        </p:spPr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de-DE" sz="2400" dirty="0">
                <a:solidFill>
                  <a:srgbClr val="333333"/>
                </a:solidFill>
              </a:rPr>
              <a:t>… </a:t>
            </a:r>
            <a:r>
              <a:rPr lang="bg-BG" sz="2400" dirty="0">
                <a:solidFill>
                  <a:srgbClr val="333333"/>
                </a:solidFill>
              </a:rPr>
              <a:t>имат склонност да се вглеждат в своите празни рафтове и в пълните рафтове на другите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12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25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64" y="1868992"/>
            <a:ext cx="3038130" cy="4559271"/>
          </a:xfrm>
          <a:prstGeom prst="rect">
            <a:avLst/>
          </a:prstGeom>
        </p:spPr>
      </p:pic>
      <p:sp>
        <p:nvSpPr>
          <p:cNvPr id="26" name="Caption_18"/>
          <p:cNvSpPr txBox="1">
            <a:spLocks noChangeArrowheads="1"/>
          </p:cNvSpPr>
          <p:nvPr/>
        </p:nvSpPr>
        <p:spPr bwMode="auto">
          <a:xfrm>
            <a:off x="8093783" y="2408046"/>
            <a:ext cx="18288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Връзка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27" name="Caption_19"/>
          <p:cNvSpPr txBox="1">
            <a:spLocks noChangeArrowheads="1"/>
          </p:cNvSpPr>
          <p:nvPr/>
        </p:nvSpPr>
        <p:spPr bwMode="auto">
          <a:xfrm>
            <a:off x="8224174" y="3440714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Професия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28" name="Caption_20"/>
          <p:cNvSpPr txBox="1">
            <a:spLocks noChangeArrowheads="1"/>
          </p:cNvSpPr>
          <p:nvPr/>
        </p:nvSpPr>
        <p:spPr bwMode="auto">
          <a:xfrm>
            <a:off x="8094326" y="4231716"/>
            <a:ext cx="13716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Външност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29" name="Caption_21"/>
          <p:cNvSpPr txBox="1">
            <a:spLocks noChangeArrowheads="1"/>
          </p:cNvSpPr>
          <p:nvPr/>
        </p:nvSpPr>
        <p:spPr bwMode="auto">
          <a:xfrm>
            <a:off x="9827536" y="2972453"/>
            <a:ext cx="109728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30" name="Caption_22"/>
          <p:cNvSpPr txBox="1">
            <a:spLocks noChangeArrowheads="1"/>
          </p:cNvSpPr>
          <p:nvPr/>
        </p:nvSpPr>
        <p:spPr bwMode="auto">
          <a:xfrm>
            <a:off x="9728667" y="4453286"/>
            <a:ext cx="1188720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Свободно време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Хора с ниска самооценка...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6858000" cy="4248000"/>
          </a:xfrm>
        </p:spPr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de-DE" sz="2400" dirty="0">
                <a:solidFill>
                  <a:srgbClr val="333333"/>
                </a:solidFill>
              </a:rPr>
              <a:t>… </a:t>
            </a:r>
            <a:r>
              <a:rPr lang="bg-BG" sz="2400" dirty="0">
                <a:solidFill>
                  <a:srgbClr val="333333"/>
                </a:solidFill>
              </a:rPr>
              <a:t>имат склонност да се вглеждат в своите празни рафтове и в пълните рафтове на другите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de-DE" sz="2400" dirty="0">
                <a:solidFill>
                  <a:srgbClr val="333333"/>
                </a:solidFill>
              </a:rPr>
              <a:t>… </a:t>
            </a:r>
            <a:r>
              <a:rPr lang="bg-BG" sz="2400" dirty="0">
                <a:solidFill>
                  <a:srgbClr val="333333"/>
                </a:solidFill>
              </a:rPr>
              <a:t>клонят към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цялостни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негативни оценки за себе </a:t>
            </a:r>
            <a:r>
              <a:rPr lang="bg-BG" sz="2400">
                <a:solidFill>
                  <a:srgbClr val="333333"/>
                </a:solidFill>
              </a:rPr>
              <a:t>си </a:t>
            </a:r>
            <a:r>
              <a:rPr lang="de-DE" sz="2400">
                <a:solidFill>
                  <a:srgbClr val="333333"/>
                </a:solidFill>
              </a:rPr>
              <a:t>(“</a:t>
            </a:r>
            <a:r>
              <a:rPr lang="bg-BG" sz="2400">
                <a:solidFill>
                  <a:srgbClr val="333333"/>
                </a:solidFill>
              </a:rPr>
              <a:t>Нищо не мога</a:t>
            </a:r>
            <a:r>
              <a:rPr lang="de-DE" sz="2400">
                <a:solidFill>
                  <a:srgbClr val="333333"/>
                </a:solidFill>
              </a:rPr>
              <a:t>”)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13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25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64" y="1868992"/>
            <a:ext cx="3038130" cy="4559271"/>
          </a:xfrm>
          <a:prstGeom prst="rect">
            <a:avLst/>
          </a:prstGeom>
        </p:spPr>
      </p:pic>
      <p:sp>
        <p:nvSpPr>
          <p:cNvPr id="26" name="Caption_18"/>
          <p:cNvSpPr txBox="1">
            <a:spLocks noChangeArrowheads="1"/>
          </p:cNvSpPr>
          <p:nvPr/>
        </p:nvSpPr>
        <p:spPr bwMode="auto">
          <a:xfrm>
            <a:off x="8093783" y="2408046"/>
            <a:ext cx="18288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Връзка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27" name="Caption_19"/>
          <p:cNvSpPr txBox="1">
            <a:spLocks noChangeArrowheads="1"/>
          </p:cNvSpPr>
          <p:nvPr/>
        </p:nvSpPr>
        <p:spPr bwMode="auto">
          <a:xfrm>
            <a:off x="8224174" y="3440714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Професия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28" name="Caption_20"/>
          <p:cNvSpPr txBox="1">
            <a:spLocks noChangeArrowheads="1"/>
          </p:cNvSpPr>
          <p:nvPr/>
        </p:nvSpPr>
        <p:spPr bwMode="auto">
          <a:xfrm>
            <a:off x="8094326" y="4231716"/>
            <a:ext cx="13716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Външност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29" name="Caption_21"/>
          <p:cNvSpPr txBox="1">
            <a:spLocks noChangeArrowheads="1"/>
          </p:cNvSpPr>
          <p:nvPr/>
        </p:nvSpPr>
        <p:spPr bwMode="auto">
          <a:xfrm>
            <a:off x="9827536" y="2972453"/>
            <a:ext cx="109728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30" name="Caption_22"/>
          <p:cNvSpPr txBox="1">
            <a:spLocks noChangeArrowheads="1"/>
          </p:cNvSpPr>
          <p:nvPr/>
        </p:nvSpPr>
        <p:spPr bwMode="auto">
          <a:xfrm>
            <a:off x="9728667" y="4453286"/>
            <a:ext cx="1188720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Свободно време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78987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Хора с ниска самооценка...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6858000" cy="4248000"/>
          </a:xfrm>
        </p:spPr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de-DE" sz="2400" dirty="0">
                <a:solidFill>
                  <a:srgbClr val="333333"/>
                </a:solidFill>
              </a:rPr>
              <a:t>… </a:t>
            </a:r>
            <a:r>
              <a:rPr lang="bg-BG" sz="2400" dirty="0">
                <a:solidFill>
                  <a:srgbClr val="333333"/>
                </a:solidFill>
              </a:rPr>
              <a:t>имат склонност да се вглеждат в своите празни рафтове и в пълните рафтове на другите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de-DE" sz="2400" dirty="0">
                <a:solidFill>
                  <a:srgbClr val="333333"/>
                </a:solidFill>
              </a:rPr>
              <a:t>… </a:t>
            </a:r>
            <a:r>
              <a:rPr lang="bg-BG" sz="2400" dirty="0">
                <a:solidFill>
                  <a:srgbClr val="333333"/>
                </a:solidFill>
              </a:rPr>
              <a:t>клонят към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цялостни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негативни оценки за себе </a:t>
            </a:r>
            <a:r>
              <a:rPr lang="bg-BG" sz="2400">
                <a:solidFill>
                  <a:srgbClr val="333333"/>
                </a:solidFill>
              </a:rPr>
              <a:t>си </a:t>
            </a:r>
            <a:r>
              <a:rPr lang="de-DE" sz="2400">
                <a:solidFill>
                  <a:srgbClr val="333333"/>
                </a:solidFill>
              </a:rPr>
              <a:t>(“</a:t>
            </a:r>
            <a:r>
              <a:rPr lang="bg-BG" sz="2400">
                <a:solidFill>
                  <a:srgbClr val="333333"/>
                </a:solidFill>
              </a:rPr>
              <a:t>Нищо не мога</a:t>
            </a:r>
            <a:r>
              <a:rPr lang="de-DE" sz="2400">
                <a:solidFill>
                  <a:srgbClr val="333333"/>
                </a:solidFill>
              </a:rPr>
              <a:t>”)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de-DE" sz="2400" dirty="0">
                <a:solidFill>
                  <a:srgbClr val="333333"/>
                </a:solidFill>
              </a:rPr>
              <a:t>… </a:t>
            </a:r>
            <a:r>
              <a:rPr lang="bg-BG" sz="2400" dirty="0">
                <a:solidFill>
                  <a:srgbClr val="333333"/>
                </a:solidFill>
              </a:rPr>
              <a:t>не разграничават човек от поведение</a:t>
            </a:r>
            <a:r>
              <a:rPr lang="de-DE" sz="2400" dirty="0">
                <a:solidFill>
                  <a:srgbClr val="333333"/>
                </a:solidFill>
              </a:rPr>
              <a:t> (</a:t>
            </a:r>
            <a:r>
              <a:rPr lang="bg-BG" sz="2400" dirty="0">
                <a:solidFill>
                  <a:srgbClr val="333333"/>
                </a:solidFill>
              </a:rPr>
              <a:t>нещо не се получава</a:t>
            </a:r>
            <a:r>
              <a:rPr lang="de-DE" sz="2400" dirty="0">
                <a:solidFill>
                  <a:srgbClr val="333333"/>
                </a:solidFill>
              </a:rPr>
              <a:t> = </a:t>
            </a:r>
            <a:r>
              <a:rPr lang="bg-BG" sz="2400" dirty="0">
                <a:solidFill>
                  <a:srgbClr val="333333"/>
                </a:solidFill>
              </a:rPr>
              <a:t>аз съм неудачник)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14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25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64" y="1868992"/>
            <a:ext cx="3038130" cy="4559271"/>
          </a:xfrm>
          <a:prstGeom prst="rect">
            <a:avLst/>
          </a:prstGeom>
        </p:spPr>
      </p:pic>
      <p:sp>
        <p:nvSpPr>
          <p:cNvPr id="26" name="Caption_18"/>
          <p:cNvSpPr txBox="1">
            <a:spLocks noChangeArrowheads="1"/>
          </p:cNvSpPr>
          <p:nvPr/>
        </p:nvSpPr>
        <p:spPr bwMode="auto">
          <a:xfrm>
            <a:off x="8093783" y="2408046"/>
            <a:ext cx="18288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Връзка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27" name="Caption_19"/>
          <p:cNvSpPr txBox="1">
            <a:spLocks noChangeArrowheads="1"/>
          </p:cNvSpPr>
          <p:nvPr/>
        </p:nvSpPr>
        <p:spPr bwMode="auto">
          <a:xfrm>
            <a:off x="8224174" y="3440714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Професия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28" name="Caption_20"/>
          <p:cNvSpPr txBox="1">
            <a:spLocks noChangeArrowheads="1"/>
          </p:cNvSpPr>
          <p:nvPr/>
        </p:nvSpPr>
        <p:spPr bwMode="auto">
          <a:xfrm>
            <a:off x="8094326" y="4231716"/>
            <a:ext cx="13716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Външност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29" name="Caption_21"/>
          <p:cNvSpPr txBox="1">
            <a:spLocks noChangeArrowheads="1"/>
          </p:cNvSpPr>
          <p:nvPr/>
        </p:nvSpPr>
        <p:spPr bwMode="auto">
          <a:xfrm>
            <a:off x="9827536" y="2972453"/>
            <a:ext cx="109728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30" name="Caption_22"/>
          <p:cNvSpPr txBox="1">
            <a:spLocks noChangeArrowheads="1"/>
          </p:cNvSpPr>
          <p:nvPr/>
        </p:nvSpPr>
        <p:spPr bwMode="auto">
          <a:xfrm>
            <a:off x="9728667" y="4453286"/>
            <a:ext cx="1188720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Свободно време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66513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Не забравяйте…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15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6454917" y="4015731"/>
            <a:ext cx="233386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400" dirty="0">
                <a:solidFill>
                  <a:srgbClr val="333333"/>
                </a:solidFill>
                <a:latin typeface="+mn-lt"/>
              </a:rPr>
              <a:t>Freizeit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400">
                <a:solidFill>
                  <a:srgbClr val="333333"/>
                </a:solidFill>
                <a:latin typeface="+mn-lt"/>
              </a:rPr>
              <a:t>Hobbies</a:t>
            </a:r>
            <a:endParaRPr lang="de-DE" sz="2400" dirty="0">
              <a:solidFill>
                <a:srgbClr val="333333"/>
              </a:solidFill>
              <a:latin typeface="+mn-lt"/>
            </a:endParaRPr>
          </a:p>
        </p:txBody>
      </p:sp>
      <p:pic>
        <p:nvPicPr>
          <p:cNvPr id="23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488" y="1868992"/>
            <a:ext cx="3038130" cy="4559271"/>
          </a:xfrm>
          <a:prstGeom prst="rect">
            <a:avLst/>
          </a:prstGeom>
        </p:spPr>
      </p:pic>
      <p:sp>
        <p:nvSpPr>
          <p:cNvPr id="27" name="Caption_24"/>
          <p:cNvSpPr>
            <a:spLocks noChangeArrowheads="1"/>
          </p:cNvSpPr>
          <p:nvPr/>
        </p:nvSpPr>
        <p:spPr bwMode="auto">
          <a:xfrm>
            <a:off x="8088283" y="1969477"/>
            <a:ext cx="3539611" cy="1368736"/>
          </a:xfrm>
          <a:prstGeom prst="wedgeRoundRectCallout">
            <a:avLst>
              <a:gd name="adj1" fmla="val -61207"/>
              <a:gd name="adj2" fmla="val 34363"/>
              <a:gd name="adj3" fmla="val 16667"/>
            </a:avLst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ru-RU" sz="1600" i="1">
                <a:solidFill>
                  <a:srgbClr val="333333"/>
                </a:solidFill>
                <a:latin typeface="Calibri Light"/>
                <a:ea typeface="ＭＳ Ｐゴシック" charset="0"/>
              </a:rPr>
              <a:t>Още в училище по физическо последен ме избираха; не хвърлям силно; но съм добър танцьор…</a:t>
            </a:r>
            <a:endParaRPr lang="de-DE" sz="1600" i="1" dirty="0">
              <a:solidFill>
                <a:srgbClr val="333333"/>
              </a:solidFill>
              <a:latin typeface="Calibri Light"/>
              <a:ea typeface="ＭＳ Ｐゴシック" charset="0"/>
            </a:endParaRPr>
          </a:p>
        </p:txBody>
      </p:sp>
      <p:sp>
        <p:nvSpPr>
          <p:cNvPr id="30" name="Caption_27"/>
          <p:cNvSpPr>
            <a:spLocks noChangeArrowheads="1"/>
          </p:cNvSpPr>
          <p:nvPr/>
        </p:nvSpPr>
        <p:spPr bwMode="auto">
          <a:xfrm>
            <a:off x="8088283" y="3542096"/>
            <a:ext cx="3539611" cy="1371600"/>
          </a:xfrm>
          <a:prstGeom prst="wedgeRoundRectCallout">
            <a:avLst>
              <a:gd name="adj1" fmla="val -59748"/>
              <a:gd name="adj2" fmla="val 26905"/>
              <a:gd name="adj3" fmla="val 16667"/>
            </a:avLst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ru-RU" sz="1600" i="1">
                <a:solidFill>
                  <a:srgbClr val="333333"/>
                </a:solidFill>
                <a:latin typeface="Calibri Light"/>
                <a:ea typeface="ＭＳ Ｐゴシック" charset="0"/>
              </a:rPr>
              <a:t>Обичам да готвя; Разбирам от музика и политика; интересувам се от литература и филми…</a:t>
            </a:r>
            <a:endParaRPr lang="de-DE" sz="1600" i="1" dirty="0">
              <a:solidFill>
                <a:srgbClr val="333333"/>
              </a:solidFill>
              <a:latin typeface="Calibri Light"/>
              <a:ea typeface="ＭＳ Ｐゴシック" charset="0"/>
            </a:endParaRPr>
          </a:p>
        </p:txBody>
      </p:sp>
      <p:sp>
        <p:nvSpPr>
          <p:cNvPr id="31" name="Caption_26"/>
          <p:cNvSpPr>
            <a:spLocks noChangeArrowheads="1"/>
          </p:cNvSpPr>
          <p:nvPr/>
        </p:nvSpPr>
        <p:spPr bwMode="auto">
          <a:xfrm>
            <a:off x="680250" y="4384452"/>
            <a:ext cx="3351885" cy="1132093"/>
          </a:xfrm>
          <a:prstGeom prst="wedgeRoundRectCallout">
            <a:avLst>
              <a:gd name="adj1" fmla="val 66140"/>
              <a:gd name="adj2" fmla="val -42678"/>
              <a:gd name="adj3" fmla="val 16667"/>
            </a:avLst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ru-RU" sz="1600" i="1">
                <a:solidFill>
                  <a:srgbClr val="333333"/>
                </a:solidFill>
                <a:latin typeface="Calibri Light"/>
                <a:ea typeface="ＭＳ Ｐゴシック" charset="0"/>
              </a:rPr>
              <a:t>Имам хубави очи, доволен съм от косата си, но мисля, че съм твърде нисък…</a:t>
            </a:r>
            <a:endParaRPr lang="de-DE" sz="1600" i="1" dirty="0">
              <a:solidFill>
                <a:srgbClr val="333333"/>
              </a:solidFill>
              <a:latin typeface="Calibri Light"/>
              <a:ea typeface="ＭＳ Ｐゴシック" charset="0"/>
            </a:endParaRPr>
          </a:p>
        </p:txBody>
      </p:sp>
      <p:sp>
        <p:nvSpPr>
          <p:cNvPr id="32" name="Caption_25"/>
          <p:cNvSpPr>
            <a:spLocks noChangeArrowheads="1"/>
          </p:cNvSpPr>
          <p:nvPr/>
        </p:nvSpPr>
        <p:spPr bwMode="auto">
          <a:xfrm>
            <a:off x="680251" y="3294589"/>
            <a:ext cx="3351884" cy="893566"/>
          </a:xfrm>
          <a:prstGeom prst="wedgeRoundRectCallout">
            <a:avLst>
              <a:gd name="adj1" fmla="val 64008"/>
              <a:gd name="adj2" fmla="val -17930"/>
              <a:gd name="adj3" fmla="val 16667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ru-RU" sz="1600" i="1">
                <a:solidFill>
                  <a:srgbClr val="333333"/>
                </a:solidFill>
                <a:latin typeface="Calibri Light"/>
                <a:ea typeface="ＭＳ Ｐゴシック" charset="0"/>
              </a:rPr>
              <a:t>Безработен в момента; скъсан на изпит</a:t>
            </a:r>
            <a:endParaRPr lang="de-DE" sz="1600" i="1" dirty="0">
              <a:solidFill>
                <a:srgbClr val="333333"/>
              </a:solidFill>
              <a:latin typeface="Calibri Light"/>
              <a:ea typeface="ＭＳ Ｐゴシック" charset="0"/>
            </a:endParaRPr>
          </a:p>
        </p:txBody>
      </p:sp>
      <p:sp>
        <p:nvSpPr>
          <p:cNvPr id="33" name="Caption_28"/>
          <p:cNvSpPr>
            <a:spLocks noChangeArrowheads="1"/>
          </p:cNvSpPr>
          <p:nvPr/>
        </p:nvSpPr>
        <p:spPr bwMode="auto">
          <a:xfrm>
            <a:off x="680251" y="1969477"/>
            <a:ext cx="3351884" cy="1188720"/>
          </a:xfrm>
          <a:prstGeom prst="wedgeRoundRectCallout">
            <a:avLst>
              <a:gd name="adj1" fmla="val 65195"/>
              <a:gd name="adj2" fmla="val 10737"/>
              <a:gd name="adj3" fmla="val 16667"/>
            </a:avLst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ru-RU" sz="1600" i="1">
                <a:solidFill>
                  <a:srgbClr val="333333"/>
                </a:solidFill>
                <a:latin typeface="Calibri Light"/>
                <a:ea typeface="ＭＳ Ｐゴシック" charset="0"/>
              </a:rPr>
              <a:t>Добър слушател; може да се разчита на мен; поддържам приятелствата си; карам хората да се усмихват…</a:t>
            </a:r>
            <a:endParaRPr lang="de-DE" sz="1600" dirty="0">
              <a:solidFill>
                <a:srgbClr val="333333"/>
              </a:solidFill>
              <a:latin typeface="Calibri Light"/>
              <a:ea typeface="ＭＳ Ｐゴシック" charset="0"/>
            </a:endParaRPr>
          </a:p>
        </p:txBody>
      </p:sp>
      <p:sp>
        <p:nvSpPr>
          <p:cNvPr id="38" name="Caption_18"/>
          <p:cNvSpPr txBox="1">
            <a:spLocks noChangeArrowheads="1"/>
          </p:cNvSpPr>
          <p:nvPr/>
        </p:nvSpPr>
        <p:spPr bwMode="auto">
          <a:xfrm>
            <a:off x="4707607" y="2408046"/>
            <a:ext cx="18288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Връзка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39" name="Caption_19"/>
          <p:cNvSpPr txBox="1">
            <a:spLocks noChangeArrowheads="1"/>
          </p:cNvSpPr>
          <p:nvPr/>
        </p:nvSpPr>
        <p:spPr bwMode="auto">
          <a:xfrm>
            <a:off x="4837998" y="3440714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Професия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40" name="Caption_20"/>
          <p:cNvSpPr txBox="1">
            <a:spLocks noChangeArrowheads="1"/>
          </p:cNvSpPr>
          <p:nvPr/>
        </p:nvSpPr>
        <p:spPr bwMode="auto">
          <a:xfrm>
            <a:off x="4708150" y="4231716"/>
            <a:ext cx="13716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Външност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41" name="Caption_21"/>
          <p:cNvSpPr txBox="1">
            <a:spLocks noChangeArrowheads="1"/>
          </p:cNvSpPr>
          <p:nvPr/>
        </p:nvSpPr>
        <p:spPr bwMode="auto">
          <a:xfrm>
            <a:off x="6441360" y="2972453"/>
            <a:ext cx="109728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42" name="Caption_22"/>
          <p:cNvSpPr txBox="1">
            <a:spLocks noChangeArrowheads="1"/>
          </p:cNvSpPr>
          <p:nvPr/>
        </p:nvSpPr>
        <p:spPr bwMode="auto">
          <a:xfrm>
            <a:off x="6342491" y="4453286"/>
            <a:ext cx="1188720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Свободно време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23676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Не забравяйте…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16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6454917" y="4015731"/>
            <a:ext cx="233386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400" dirty="0">
                <a:solidFill>
                  <a:srgbClr val="333333"/>
                </a:solidFill>
                <a:latin typeface="+mn-lt"/>
              </a:rPr>
              <a:t>Freizeit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400">
                <a:solidFill>
                  <a:srgbClr val="333333"/>
                </a:solidFill>
                <a:latin typeface="+mn-lt"/>
              </a:rPr>
              <a:t>Hobbies</a:t>
            </a:r>
            <a:endParaRPr lang="de-DE" sz="2400" dirty="0">
              <a:solidFill>
                <a:srgbClr val="333333"/>
              </a:solidFill>
              <a:latin typeface="+mn-lt"/>
            </a:endParaRPr>
          </a:p>
        </p:txBody>
      </p:sp>
      <p:pic>
        <p:nvPicPr>
          <p:cNvPr id="23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488" y="1868992"/>
            <a:ext cx="3038130" cy="4559271"/>
          </a:xfrm>
          <a:prstGeom prst="rect">
            <a:avLst/>
          </a:prstGeom>
        </p:spPr>
      </p:pic>
      <p:sp>
        <p:nvSpPr>
          <p:cNvPr id="24" name="Caption_29"/>
          <p:cNvSpPr>
            <a:spLocks noChangeArrowheads="1"/>
          </p:cNvSpPr>
          <p:nvPr/>
        </p:nvSpPr>
        <p:spPr bwMode="auto">
          <a:xfrm>
            <a:off x="408955" y="6446520"/>
            <a:ext cx="1137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>
                <a:solidFill>
                  <a:srgbClr val="004992"/>
                </a:solidFill>
                <a:latin typeface="Calibri Light"/>
                <a:cs typeface="Verdana"/>
              </a:rPr>
              <a:t>В кой рафт отдавна не сте се вглеждали? Какви забравени съкровища ще намерим там?</a:t>
            </a:r>
            <a:endParaRPr lang="fr-FR" sz="2000" dirty="0">
              <a:solidFill>
                <a:srgbClr val="004992"/>
              </a:solidFill>
              <a:latin typeface="Calibri Light"/>
              <a:cs typeface="Verdana"/>
            </a:endParaRPr>
          </a:p>
        </p:txBody>
      </p:sp>
      <p:sp>
        <p:nvSpPr>
          <p:cNvPr id="27" name="Caption_24"/>
          <p:cNvSpPr>
            <a:spLocks noChangeArrowheads="1"/>
          </p:cNvSpPr>
          <p:nvPr/>
        </p:nvSpPr>
        <p:spPr bwMode="auto">
          <a:xfrm>
            <a:off x="8088283" y="1969477"/>
            <a:ext cx="3539611" cy="1368736"/>
          </a:xfrm>
          <a:prstGeom prst="wedgeRoundRectCallout">
            <a:avLst>
              <a:gd name="adj1" fmla="val -61207"/>
              <a:gd name="adj2" fmla="val 34363"/>
              <a:gd name="adj3" fmla="val 16667"/>
            </a:avLst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ru-RU" sz="1600" i="1">
                <a:solidFill>
                  <a:srgbClr val="333333"/>
                </a:solidFill>
                <a:latin typeface="Calibri Light"/>
                <a:ea typeface="ＭＳ Ｐゴシック" charset="0"/>
              </a:rPr>
              <a:t>Още в училище по физическо последен ме избираха; не хвърлям силно; но съм добър танцьор…</a:t>
            </a:r>
            <a:endParaRPr lang="de-DE" sz="1600" i="1" dirty="0">
              <a:solidFill>
                <a:srgbClr val="333333"/>
              </a:solidFill>
              <a:latin typeface="Calibri Light"/>
              <a:ea typeface="ＭＳ Ｐゴシック" charset="0"/>
            </a:endParaRPr>
          </a:p>
        </p:txBody>
      </p:sp>
      <p:sp>
        <p:nvSpPr>
          <p:cNvPr id="30" name="Caption_27"/>
          <p:cNvSpPr>
            <a:spLocks noChangeArrowheads="1"/>
          </p:cNvSpPr>
          <p:nvPr/>
        </p:nvSpPr>
        <p:spPr bwMode="auto">
          <a:xfrm>
            <a:off x="8088283" y="3542096"/>
            <a:ext cx="3539611" cy="1371600"/>
          </a:xfrm>
          <a:prstGeom prst="wedgeRoundRectCallout">
            <a:avLst>
              <a:gd name="adj1" fmla="val -59748"/>
              <a:gd name="adj2" fmla="val 26905"/>
              <a:gd name="adj3" fmla="val 16667"/>
            </a:avLst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ru-RU" sz="1600" i="1">
                <a:solidFill>
                  <a:srgbClr val="333333"/>
                </a:solidFill>
                <a:latin typeface="Calibri Light"/>
                <a:ea typeface="ＭＳ Ｐゴシック" charset="0"/>
              </a:rPr>
              <a:t>Обичам да готвя; Разбирам от музика и политика; интересувам се от литература и филми…</a:t>
            </a:r>
            <a:endParaRPr lang="de-DE" sz="1600" i="1" dirty="0">
              <a:solidFill>
                <a:srgbClr val="333333"/>
              </a:solidFill>
              <a:latin typeface="Calibri Light"/>
              <a:ea typeface="ＭＳ Ｐゴシック" charset="0"/>
            </a:endParaRPr>
          </a:p>
        </p:txBody>
      </p:sp>
      <p:sp>
        <p:nvSpPr>
          <p:cNvPr id="31" name="Caption_26"/>
          <p:cNvSpPr>
            <a:spLocks noChangeArrowheads="1"/>
          </p:cNvSpPr>
          <p:nvPr/>
        </p:nvSpPr>
        <p:spPr bwMode="auto">
          <a:xfrm>
            <a:off x="680250" y="4384452"/>
            <a:ext cx="3351885" cy="1132093"/>
          </a:xfrm>
          <a:prstGeom prst="wedgeRoundRectCallout">
            <a:avLst>
              <a:gd name="adj1" fmla="val 66140"/>
              <a:gd name="adj2" fmla="val -42678"/>
              <a:gd name="adj3" fmla="val 16667"/>
            </a:avLst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ru-RU" sz="1600" i="1">
                <a:solidFill>
                  <a:srgbClr val="333333"/>
                </a:solidFill>
                <a:latin typeface="Calibri Light"/>
                <a:ea typeface="ＭＳ Ｐゴシック" charset="0"/>
              </a:rPr>
              <a:t>Имам хубави очи, доволен съм от косата си, но мисля, че съм твърде нисък…</a:t>
            </a:r>
            <a:endParaRPr lang="de-DE" sz="1600" i="1" dirty="0">
              <a:solidFill>
                <a:srgbClr val="333333"/>
              </a:solidFill>
              <a:latin typeface="Calibri Light"/>
              <a:ea typeface="ＭＳ Ｐゴシック" charset="0"/>
            </a:endParaRPr>
          </a:p>
        </p:txBody>
      </p:sp>
      <p:sp>
        <p:nvSpPr>
          <p:cNvPr id="32" name="Caption_25"/>
          <p:cNvSpPr>
            <a:spLocks noChangeArrowheads="1"/>
          </p:cNvSpPr>
          <p:nvPr/>
        </p:nvSpPr>
        <p:spPr bwMode="auto">
          <a:xfrm>
            <a:off x="680251" y="3294589"/>
            <a:ext cx="3351884" cy="893566"/>
          </a:xfrm>
          <a:prstGeom prst="wedgeRoundRectCallout">
            <a:avLst>
              <a:gd name="adj1" fmla="val 64008"/>
              <a:gd name="adj2" fmla="val -17930"/>
              <a:gd name="adj3" fmla="val 16667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ru-RU" sz="1600" i="1">
                <a:solidFill>
                  <a:srgbClr val="333333"/>
                </a:solidFill>
                <a:latin typeface="Calibri Light"/>
                <a:ea typeface="ＭＳ Ｐゴシック" charset="0"/>
              </a:rPr>
              <a:t>Безработен в момента; скъсан на изпит</a:t>
            </a:r>
            <a:endParaRPr lang="de-DE" sz="1600" i="1" dirty="0">
              <a:solidFill>
                <a:srgbClr val="333333"/>
              </a:solidFill>
              <a:latin typeface="Calibri Light"/>
              <a:ea typeface="ＭＳ Ｐゴシック" charset="0"/>
            </a:endParaRPr>
          </a:p>
        </p:txBody>
      </p:sp>
      <p:sp>
        <p:nvSpPr>
          <p:cNvPr id="33" name="Caption_28"/>
          <p:cNvSpPr>
            <a:spLocks noChangeArrowheads="1"/>
          </p:cNvSpPr>
          <p:nvPr/>
        </p:nvSpPr>
        <p:spPr bwMode="auto">
          <a:xfrm>
            <a:off x="680251" y="1969477"/>
            <a:ext cx="3351884" cy="1188720"/>
          </a:xfrm>
          <a:prstGeom prst="wedgeRoundRectCallout">
            <a:avLst>
              <a:gd name="adj1" fmla="val 65195"/>
              <a:gd name="adj2" fmla="val 10737"/>
              <a:gd name="adj3" fmla="val 16667"/>
            </a:avLst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ru-RU" sz="1600" i="1">
                <a:solidFill>
                  <a:srgbClr val="333333"/>
                </a:solidFill>
                <a:latin typeface="Calibri Light"/>
                <a:ea typeface="ＭＳ Ｐゴシック" charset="0"/>
              </a:rPr>
              <a:t>Добър слушател; може да се разчита на мен; поддържам приятелствата си; карам хората да се усмихват…</a:t>
            </a:r>
            <a:endParaRPr lang="de-DE" sz="1600" dirty="0">
              <a:solidFill>
                <a:srgbClr val="333333"/>
              </a:solidFill>
              <a:latin typeface="Calibri Light"/>
              <a:ea typeface="ＭＳ Ｐゴシック" charset="0"/>
            </a:endParaRPr>
          </a:p>
        </p:txBody>
      </p:sp>
      <p:sp>
        <p:nvSpPr>
          <p:cNvPr id="38" name="Caption_18"/>
          <p:cNvSpPr txBox="1">
            <a:spLocks noChangeArrowheads="1"/>
          </p:cNvSpPr>
          <p:nvPr/>
        </p:nvSpPr>
        <p:spPr bwMode="auto">
          <a:xfrm>
            <a:off x="4707607" y="2408046"/>
            <a:ext cx="18288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Връзка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39" name="Caption_19"/>
          <p:cNvSpPr txBox="1">
            <a:spLocks noChangeArrowheads="1"/>
          </p:cNvSpPr>
          <p:nvPr/>
        </p:nvSpPr>
        <p:spPr bwMode="auto">
          <a:xfrm>
            <a:off x="4837998" y="3440714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Професия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40" name="Caption_20"/>
          <p:cNvSpPr txBox="1">
            <a:spLocks noChangeArrowheads="1"/>
          </p:cNvSpPr>
          <p:nvPr/>
        </p:nvSpPr>
        <p:spPr bwMode="auto">
          <a:xfrm>
            <a:off x="4708150" y="4231716"/>
            <a:ext cx="137160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Външност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41" name="Caption_21"/>
          <p:cNvSpPr txBox="1">
            <a:spLocks noChangeArrowheads="1"/>
          </p:cNvSpPr>
          <p:nvPr/>
        </p:nvSpPr>
        <p:spPr bwMode="auto">
          <a:xfrm>
            <a:off x="6441360" y="2972453"/>
            <a:ext cx="1097280" cy="3657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42" name="Caption_22"/>
          <p:cNvSpPr txBox="1">
            <a:spLocks noChangeArrowheads="1"/>
          </p:cNvSpPr>
          <p:nvPr/>
        </p:nvSpPr>
        <p:spPr bwMode="auto">
          <a:xfrm>
            <a:off x="6342491" y="4453286"/>
            <a:ext cx="1188720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>
                <a:solidFill>
                  <a:srgbClr val="333333"/>
                </a:solidFill>
                <a:latin typeface="Calibri Light"/>
                <a:cs typeface="Verdana"/>
              </a:rPr>
              <a:t>Свободно време</a:t>
            </a:r>
            <a:endParaRPr lang="de-DE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80228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отличава хората с добра самооценка?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6858000" cy="4248000"/>
          </a:xfrm>
        </p:spPr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Говор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de-DE" sz="2400" dirty="0">
                <a:solidFill>
                  <a:srgbClr val="004992"/>
                </a:solidFill>
              </a:rPr>
              <a:t>??? </a:t>
            </a:r>
            <a:r>
              <a:rPr lang="bg-BG" sz="2400" dirty="0">
                <a:solidFill>
                  <a:srgbClr val="FFFFFF"/>
                </a:solidFill>
              </a:rPr>
              <a:t>ясен,</a:t>
            </a:r>
            <a:r>
              <a:rPr lang="de-DE" sz="2400" dirty="0">
                <a:solidFill>
                  <a:srgbClr val="FFFFFF"/>
                </a:solidFill>
              </a:rPr>
              <a:t> </a:t>
            </a:r>
            <a:r>
              <a:rPr lang="bg-BG" sz="2400" dirty="0">
                <a:solidFill>
                  <a:srgbClr val="FFFFFF"/>
                </a:solidFill>
              </a:rPr>
              <a:t>отчетлив</a:t>
            </a:r>
            <a:r>
              <a:rPr lang="de-DE" sz="2400" dirty="0">
                <a:solidFill>
                  <a:srgbClr val="FFFFFF"/>
                </a:solidFill>
              </a:rPr>
              <a:t>, </a:t>
            </a:r>
            <a:r>
              <a:rPr lang="bg-BG" sz="2400" dirty="0">
                <a:solidFill>
                  <a:srgbClr val="FFFFFF"/>
                </a:solidFill>
              </a:rPr>
              <a:t>адекватна сила</a:t>
            </a:r>
            <a:endParaRPr lang="de-DE" sz="2400" dirty="0">
              <a:solidFill>
                <a:srgbClr val="FFFFFF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Мимика</a:t>
            </a:r>
            <a:r>
              <a:rPr lang="de-DE" sz="2400" dirty="0">
                <a:solidFill>
                  <a:srgbClr val="333333"/>
                </a:solidFill>
              </a:rPr>
              <a:t>/</a:t>
            </a:r>
            <a:r>
              <a:rPr lang="bg-BG" sz="2400" dirty="0">
                <a:solidFill>
                  <a:srgbClr val="333333"/>
                </a:solidFill>
              </a:rPr>
              <a:t>жестове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de-DE" sz="2400" dirty="0">
                <a:solidFill>
                  <a:srgbClr val="004992"/>
                </a:solidFill>
              </a:rPr>
              <a:t>??? </a:t>
            </a:r>
            <a:r>
              <a:rPr lang="bg-BG" sz="2400" dirty="0">
                <a:solidFill>
                  <a:srgbClr val="FFFFFF"/>
                </a:solidFill>
              </a:rPr>
              <a:t>зрителен контакт</a:t>
            </a:r>
            <a:r>
              <a:rPr lang="de-DE" sz="2400" dirty="0">
                <a:solidFill>
                  <a:srgbClr val="FFFFFF"/>
                </a:solidFill>
              </a:rPr>
              <a:t>; </a:t>
            </a:r>
            <a:r>
              <a:rPr lang="bg-BG" sz="2400" dirty="0">
                <a:solidFill>
                  <a:srgbClr val="FFFFFF"/>
                </a:solidFill>
              </a:rPr>
              <a:t>уверено поведене</a:t>
            </a:r>
            <a:endParaRPr lang="de-DE" sz="2400" dirty="0">
              <a:solidFill>
                <a:srgbClr val="FFFFFF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Стойка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de-DE" sz="2400" dirty="0">
                <a:solidFill>
                  <a:srgbClr val="004992"/>
                </a:solidFill>
              </a:rPr>
              <a:t>??? </a:t>
            </a:r>
            <a:r>
              <a:rPr lang="bg-BG" sz="2400" dirty="0">
                <a:solidFill>
                  <a:srgbClr val="FFFFFF"/>
                </a:solidFill>
              </a:rPr>
              <a:t>изправена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17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9" name="Grafik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211712" y="2203704"/>
            <a:ext cx="3573243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отличава хората с добра самооценка?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6858000" cy="4248000"/>
          </a:xfrm>
        </p:spPr>
        <p:txBody>
          <a:bodyPr>
            <a:noAutofit/>
          </a:bodyPr>
          <a:lstStyle/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Говор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bg-BG" sz="2400" dirty="0">
                <a:solidFill>
                  <a:srgbClr val="004992"/>
                </a:solidFill>
              </a:rPr>
              <a:t>ясен,</a:t>
            </a:r>
            <a:r>
              <a:rPr lang="de-DE" sz="2400" dirty="0">
                <a:solidFill>
                  <a:srgbClr val="004992"/>
                </a:solidFill>
              </a:rPr>
              <a:t> </a:t>
            </a:r>
            <a:r>
              <a:rPr lang="bg-BG" sz="2400" dirty="0">
                <a:solidFill>
                  <a:srgbClr val="004992"/>
                </a:solidFill>
              </a:rPr>
              <a:t>отчетлив</a:t>
            </a:r>
            <a:r>
              <a:rPr lang="de-DE" sz="2400" dirty="0">
                <a:solidFill>
                  <a:srgbClr val="004992"/>
                </a:solidFill>
              </a:rPr>
              <a:t>, </a:t>
            </a:r>
            <a:r>
              <a:rPr lang="bg-BG" sz="2400" dirty="0">
                <a:solidFill>
                  <a:srgbClr val="004992"/>
                </a:solidFill>
              </a:rPr>
              <a:t>адекватна сила</a:t>
            </a:r>
            <a:endParaRPr lang="de-DE" sz="2400" dirty="0">
              <a:solidFill>
                <a:srgbClr val="004992"/>
              </a:solidFill>
            </a:endParaRPr>
          </a:p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Мимика</a:t>
            </a:r>
            <a:r>
              <a:rPr lang="de-DE" sz="2400" dirty="0">
                <a:solidFill>
                  <a:srgbClr val="333333"/>
                </a:solidFill>
              </a:rPr>
              <a:t>/</a:t>
            </a:r>
            <a:r>
              <a:rPr lang="bg-BG" sz="2400" dirty="0">
                <a:solidFill>
                  <a:srgbClr val="333333"/>
                </a:solidFill>
              </a:rPr>
              <a:t>жестове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bg-BG" sz="2400" dirty="0">
                <a:solidFill>
                  <a:srgbClr val="004992"/>
                </a:solidFill>
              </a:rPr>
              <a:t>зрителен контакт</a:t>
            </a:r>
            <a:r>
              <a:rPr lang="de-DE" sz="2400" dirty="0">
                <a:solidFill>
                  <a:srgbClr val="004992"/>
                </a:solidFill>
              </a:rPr>
              <a:t>; </a:t>
            </a:r>
            <a:r>
              <a:rPr lang="bg-BG" sz="2400" dirty="0">
                <a:solidFill>
                  <a:srgbClr val="004992"/>
                </a:solidFill>
              </a:rPr>
              <a:t>уверено поведене</a:t>
            </a:r>
            <a:endParaRPr lang="de-DE" sz="2400" dirty="0">
              <a:solidFill>
                <a:srgbClr val="004992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Стойка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bg-BG" sz="2400" dirty="0">
                <a:solidFill>
                  <a:srgbClr val="004992"/>
                </a:solidFill>
              </a:rPr>
              <a:t>изправена</a:t>
            </a:r>
          </a:p>
          <a:p>
            <a:pPr lvl="0" defTabSz="914400"/>
            <a:r>
              <a:rPr lang="de-DE" sz="2400" dirty="0">
                <a:solidFill>
                  <a:srgbClr val="004992"/>
                </a:solidFill>
              </a:rPr>
              <a:t>…</a:t>
            </a:r>
            <a:r>
              <a:rPr lang="bg-BG" sz="2400" dirty="0">
                <a:solidFill>
                  <a:srgbClr val="004992"/>
                </a:solidFill>
              </a:rPr>
              <a:t>както за всичко останало и тук важи</a:t>
            </a:r>
            <a:r>
              <a:rPr lang="de-DE" sz="2400" dirty="0">
                <a:solidFill>
                  <a:srgbClr val="004992"/>
                </a:solidFill>
              </a:rPr>
              <a:t>: </a:t>
            </a:r>
            <a:r>
              <a:rPr lang="bg-BG" sz="2400" dirty="0">
                <a:solidFill>
                  <a:srgbClr val="004992"/>
                </a:solidFill>
              </a:rPr>
              <a:t>не прекалявайте</a:t>
            </a:r>
            <a:r>
              <a:rPr lang="de-DE" sz="2400" dirty="0">
                <a:solidFill>
                  <a:srgbClr val="004992"/>
                </a:solidFill>
              </a:rPr>
              <a:t> (</a:t>
            </a:r>
            <a:r>
              <a:rPr lang="bg-BG" sz="2400" dirty="0">
                <a:solidFill>
                  <a:srgbClr val="004992"/>
                </a:solidFill>
              </a:rPr>
              <a:t>вглеждане в другите</a:t>
            </a:r>
            <a:r>
              <a:rPr lang="de-DE" sz="2400" dirty="0">
                <a:solidFill>
                  <a:srgbClr val="004992"/>
                </a:solidFill>
              </a:rPr>
              <a:t>, </a:t>
            </a:r>
            <a:r>
              <a:rPr lang="bg-BG" sz="2400" dirty="0">
                <a:solidFill>
                  <a:srgbClr val="004992"/>
                </a:solidFill>
              </a:rPr>
              <a:t>прекъсване</a:t>
            </a:r>
            <a:r>
              <a:rPr lang="de-DE" sz="2400" dirty="0">
                <a:solidFill>
                  <a:srgbClr val="004992"/>
                </a:solidFill>
              </a:rPr>
              <a:t>, </a:t>
            </a:r>
            <a:r>
              <a:rPr lang="bg-BG" sz="2400" dirty="0">
                <a:solidFill>
                  <a:srgbClr val="004992"/>
                </a:solidFill>
              </a:rPr>
              <a:t>поведение </a:t>
            </a:r>
            <a:r>
              <a:rPr lang="bg-BG" sz="2400">
                <a:solidFill>
                  <a:srgbClr val="004992"/>
                </a:solidFill>
              </a:rPr>
              <a:t>на “алфа-мъжкар”</a:t>
            </a:r>
            <a:r>
              <a:rPr lang="de-DE" sz="2400">
                <a:solidFill>
                  <a:srgbClr val="004992"/>
                </a:solidFill>
              </a:rPr>
              <a:t>)</a:t>
            </a:r>
            <a:endParaRPr lang="de-DE" sz="2400" dirty="0">
              <a:solidFill>
                <a:srgbClr val="00499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18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9" name="Grafik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211712" y="2203704"/>
            <a:ext cx="3573243" cy="425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93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Кои са вътрешните (невидими) измерения </a:t>
            </a: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на “здравото”самочувствие</a:t>
            </a: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?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08954" y="2204864"/>
            <a:ext cx="5029200" cy="4248000"/>
          </a:xfrm>
        </p:spPr>
        <p:txBody>
          <a:bodyPr>
            <a:noAutofit/>
          </a:bodyPr>
          <a:lstStyle/>
          <a:p>
            <a:pPr>
              <a:buClr>
                <a:srgbClr val="333333"/>
              </a:buClr>
            </a:pPr>
            <a:r>
              <a:rPr lang="en-US" sz="2000" dirty="0">
                <a:solidFill>
                  <a:srgbClr val="333333"/>
                </a:solidFill>
              </a:rPr>
              <a:t>???</a:t>
            </a:r>
            <a:endParaRPr lang="de-DE" sz="20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19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8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640" y="2203704"/>
            <a:ext cx="5303520" cy="35356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Кои са вътрешните (невидими) измерения на “здравото”самочувствие?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08954" y="2204864"/>
            <a:ext cx="5029200" cy="4248000"/>
          </a:xfrm>
        </p:spPr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Увереност в собствените умения, дори когато моментно нещо не се получава</a:t>
            </a:r>
            <a:endParaRPr lang="de-DE" sz="20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Приемане на грешки и неуспехи </a:t>
            </a:r>
            <a:r>
              <a:rPr lang="de-DE" sz="2000" dirty="0">
                <a:solidFill>
                  <a:srgbClr val="333333"/>
                </a:solidFill>
              </a:rPr>
              <a:t>(</a:t>
            </a:r>
            <a:r>
              <a:rPr lang="bg-BG" sz="2000" dirty="0">
                <a:solidFill>
                  <a:srgbClr val="333333"/>
                </a:solidFill>
              </a:rPr>
              <a:t>без да се обезценяваш</a:t>
            </a:r>
            <a:r>
              <a:rPr lang="de-DE" sz="2000" dirty="0">
                <a:solidFill>
                  <a:srgbClr val="333333"/>
                </a:solidFill>
              </a:rPr>
              <a:t>)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Рефлексия за собствената личност</a:t>
            </a:r>
            <a:r>
              <a:rPr lang="de-DE" sz="2000" dirty="0">
                <a:solidFill>
                  <a:srgbClr val="333333"/>
                </a:solidFill>
              </a:rPr>
              <a:t>; </a:t>
            </a:r>
            <a:r>
              <a:rPr lang="bg-BG" sz="2000" dirty="0">
                <a:solidFill>
                  <a:srgbClr val="333333"/>
                </a:solidFill>
              </a:rPr>
              <a:t>Готовност да се учиш от грешките</a:t>
            </a:r>
            <a:endParaRPr lang="de-DE" sz="20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Добро мнение за себе си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напр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сам да се похвалиш, когато успееш </a:t>
            </a:r>
            <a:r>
              <a:rPr lang="bg-BG" sz="2000">
                <a:solidFill>
                  <a:srgbClr val="333333"/>
                </a:solidFill>
              </a:rPr>
              <a:t>в нещо</a:t>
            </a:r>
            <a:endParaRPr lang="de-DE" sz="20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20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8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640" y="2203704"/>
            <a:ext cx="5303520" cy="353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6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Осъзнаване на силни страни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g-BG" sz="2400" dirty="0">
                <a:solidFill>
                  <a:srgbClr val="004992"/>
                </a:solidFill>
              </a:rPr>
              <a:t>Защо понякога ни е трудно да назовем нашите силни страни</a:t>
            </a:r>
            <a:r>
              <a:rPr lang="de-DE" sz="2400" dirty="0">
                <a:solidFill>
                  <a:srgbClr val="004992"/>
                </a:solidFill>
              </a:rPr>
              <a:t>?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Спънка</a:t>
            </a:r>
            <a:r>
              <a:rPr lang="de-DE" sz="2400">
                <a:solidFill>
                  <a:srgbClr val="333333"/>
                </a:solidFill>
              </a:rPr>
              <a:t>: “</a:t>
            </a:r>
            <a:r>
              <a:rPr lang="bg-BG" sz="2400">
                <a:solidFill>
                  <a:srgbClr val="333333"/>
                </a:solidFill>
              </a:rPr>
              <a:t>Скромността краси човека</a:t>
            </a:r>
            <a:r>
              <a:rPr lang="de-DE" sz="2400">
                <a:solidFill>
                  <a:srgbClr val="333333"/>
                </a:solidFill>
              </a:rPr>
              <a:t>”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В острите фази на болестта има по-малко възможности да покажем силните си страни, съответно да ги познаем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21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Осъзнаване на силни страни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4992"/>
                </a:solidFill>
              </a:rPr>
              <a:t>Да </a:t>
            </a:r>
            <a:r>
              <a:rPr lang="bg-BG" sz="2400">
                <a:solidFill>
                  <a:srgbClr val="004992"/>
                </a:solidFill>
              </a:rPr>
              <a:t>намерим </a:t>
            </a:r>
            <a:r>
              <a:rPr lang="de-DE" sz="2400">
                <a:solidFill>
                  <a:srgbClr val="004992"/>
                </a:solidFill>
              </a:rPr>
              <a:t>“</a:t>
            </a:r>
            <a:r>
              <a:rPr lang="bg-BG" sz="2400">
                <a:solidFill>
                  <a:srgbClr val="004992"/>
                </a:solidFill>
              </a:rPr>
              <a:t>изгубени съкровища</a:t>
            </a:r>
            <a:r>
              <a:rPr lang="de-DE" sz="2400">
                <a:solidFill>
                  <a:srgbClr val="004992"/>
                </a:solidFill>
              </a:rPr>
              <a:t>”:</a:t>
            </a:r>
            <a:endParaRPr lang="de-DE" sz="2400" dirty="0">
              <a:solidFill>
                <a:srgbClr val="004992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Попитайте Вашите приятели или близки какви силни страни те намират у Вас и защо Ви ценят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Помислете за </a:t>
            </a:r>
            <a:r>
              <a:rPr lang="bg-BG" sz="2400" u="sng" dirty="0">
                <a:solidFill>
                  <a:srgbClr val="333333"/>
                </a:solidFill>
              </a:rPr>
              <a:t>конкретни</a:t>
            </a:r>
            <a:r>
              <a:rPr lang="bg-BG" sz="2400" dirty="0">
                <a:solidFill>
                  <a:srgbClr val="333333"/>
                </a:solidFill>
              </a:rPr>
              <a:t> ситуации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в които сте успели в нещо и може би сте получили комплимент за това </a:t>
            </a:r>
            <a:r>
              <a:rPr lang="de-DE" sz="2400" dirty="0">
                <a:solidFill>
                  <a:srgbClr val="333333"/>
                </a:solidFill>
              </a:rPr>
              <a:t>– </a:t>
            </a:r>
            <a:r>
              <a:rPr lang="bg-BG" sz="2400" dirty="0">
                <a:solidFill>
                  <a:srgbClr val="333333"/>
                </a:solidFill>
              </a:rPr>
              <a:t>това могат да мъдат и малки неща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de-DE" sz="2400" dirty="0">
                <a:solidFill>
                  <a:srgbClr val="333333"/>
                </a:solidFill>
              </a:rPr>
              <a:t>…</a:t>
            </a:r>
            <a:r>
              <a:rPr lang="bg-BG" sz="2400" dirty="0">
                <a:solidFill>
                  <a:srgbClr val="333333"/>
                </a:solidFill>
              </a:rPr>
              <a:t>опишете ги </a:t>
            </a:r>
            <a:r>
              <a:rPr lang="bg-BG" sz="2400">
                <a:solidFill>
                  <a:srgbClr val="333333"/>
                </a:solidFill>
              </a:rPr>
              <a:t>в “дневник на радостта”</a:t>
            </a:r>
            <a:r>
              <a:rPr lang="de-DE" sz="240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за да може да се връщате към тях в трудни времена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22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08955" y="6145087"/>
            <a:ext cx="11376000" cy="3077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>
                <a:solidFill>
                  <a:srgbClr val="333333"/>
                </a:solidFill>
              </a:rPr>
              <a:t>* </a:t>
            </a:r>
            <a:r>
              <a:rPr lang="bg-BG" sz="1400">
                <a:solidFill>
                  <a:srgbClr val="333333"/>
                </a:solidFill>
              </a:rPr>
              <a:t>В “дневника на радостта” </a:t>
            </a:r>
            <a:r>
              <a:rPr lang="bg-BG" sz="1400" dirty="0">
                <a:solidFill>
                  <a:srgbClr val="333333"/>
                </a:solidFill>
              </a:rPr>
              <a:t>се записват само хубавите изживявания от деня</a:t>
            </a:r>
            <a:endParaRPr lang="de-DE" sz="1400" dirty="0">
              <a:solidFill>
                <a:srgbClr val="333333"/>
              </a:solidFill>
            </a:endParaRPr>
          </a:p>
        </p:txBody>
      </p:sp>
      <p:pic>
        <p:nvPicPr>
          <p:cNvPr id="9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935" y="914400"/>
            <a:ext cx="1920240" cy="15654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62443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Упражнение 1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bg-BG" sz="2400">
                <a:solidFill>
                  <a:srgbClr val="004992"/>
                </a:solidFill>
              </a:rPr>
              <a:t>Какво </a:t>
            </a:r>
            <a:r>
              <a:rPr lang="bg-BG" sz="2400" dirty="0">
                <a:solidFill>
                  <a:srgbClr val="004992"/>
                </a:solidFill>
              </a:rPr>
              <a:t>харесвате у себе си</a:t>
            </a:r>
            <a:r>
              <a:rPr lang="de-DE" sz="2400" dirty="0">
                <a:solidFill>
                  <a:srgbClr val="004992"/>
                </a:solidFill>
              </a:rPr>
              <a:t>?</a:t>
            </a:r>
          </a:p>
          <a:p>
            <a:pPr algn="ctr"/>
            <a:r>
              <a:rPr lang="bg-BG" sz="2400">
                <a:solidFill>
                  <a:srgbClr val="004992"/>
                </a:solidFill>
              </a:rPr>
              <a:t>В </a:t>
            </a:r>
            <a:r>
              <a:rPr lang="bg-BG" sz="2400" dirty="0">
                <a:solidFill>
                  <a:srgbClr val="004992"/>
                </a:solidFill>
              </a:rPr>
              <a:t>какво сте добър</a:t>
            </a:r>
            <a:r>
              <a:rPr lang="de-DE" sz="2400" dirty="0">
                <a:solidFill>
                  <a:srgbClr val="004992"/>
                </a:solidFill>
              </a:rPr>
              <a:t>?</a:t>
            </a:r>
          </a:p>
          <a:p>
            <a:pPr algn="ctr"/>
            <a:r>
              <a:rPr lang="bg-BG" sz="2400">
                <a:solidFill>
                  <a:srgbClr val="333333"/>
                </a:solidFill>
              </a:rPr>
              <a:t>За </a:t>
            </a:r>
            <a:r>
              <a:rPr lang="bg-BG" sz="2400" dirty="0">
                <a:solidFill>
                  <a:srgbClr val="333333"/>
                </a:solidFill>
              </a:rPr>
              <a:t>всеки въпрос помислете за едно силно качество</a:t>
            </a:r>
            <a:r>
              <a:rPr lang="de-DE" sz="2400" dirty="0">
                <a:solidFill>
                  <a:srgbClr val="333333"/>
                </a:solidFill>
              </a:rPr>
              <a:t>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23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Упражнение 2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Изправете се и се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отпуснете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Насочете погледа надолу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отуснете раменете</a:t>
            </a:r>
            <a:r>
              <a:rPr lang="de-DE" sz="2400" dirty="0">
                <a:solidFill>
                  <a:srgbClr val="333333"/>
                </a:solidFill>
              </a:rPr>
              <a:t>,</a:t>
            </a:r>
            <a:r>
              <a:rPr lang="bg-BG" sz="2400" dirty="0">
                <a:solidFill>
                  <a:srgbClr val="333333"/>
                </a:solidFill>
              </a:rPr>
              <a:t> ръцете да висят,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гърбът – леко превит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24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73731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Упражнение 2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Изправете се и се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отпуснете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Насочете погледа надолу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отуснете раменете</a:t>
            </a:r>
            <a:r>
              <a:rPr lang="de-DE" sz="2400" dirty="0">
                <a:solidFill>
                  <a:srgbClr val="333333"/>
                </a:solidFill>
              </a:rPr>
              <a:t>,</a:t>
            </a:r>
            <a:r>
              <a:rPr lang="bg-BG" sz="2400" dirty="0">
                <a:solidFill>
                  <a:srgbClr val="333333"/>
                </a:solidFill>
              </a:rPr>
              <a:t> ръцете да висят,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гърбът – леко превит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Разходете се за малко така </a:t>
            </a:r>
            <a:r>
              <a:rPr lang="bg-BG" sz="2400">
                <a:solidFill>
                  <a:srgbClr val="333333"/>
                </a:solidFill>
              </a:rPr>
              <a:t>из стаята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25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9760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Упражнение 2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Изправете се и се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отпуснете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Насочете погледа надолу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отуснете раменете</a:t>
            </a:r>
            <a:r>
              <a:rPr lang="de-DE" sz="2400" dirty="0">
                <a:solidFill>
                  <a:srgbClr val="333333"/>
                </a:solidFill>
              </a:rPr>
              <a:t>,</a:t>
            </a:r>
            <a:r>
              <a:rPr lang="bg-BG" sz="2400" dirty="0">
                <a:solidFill>
                  <a:srgbClr val="333333"/>
                </a:solidFill>
              </a:rPr>
              <a:t> ръцете да висят,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гърбът – леко превит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Разходете се за малко така из стаята</a:t>
            </a:r>
          </a:p>
          <a:p>
            <a:pPr lvl="0" algn="ctr" defTabSz="914400"/>
            <a:r>
              <a:rPr lang="bg-BG" sz="2400" dirty="0">
                <a:solidFill>
                  <a:srgbClr val="004992"/>
                </a:solidFill>
              </a:rPr>
              <a:t>Как се почувствахте</a:t>
            </a:r>
            <a:r>
              <a:rPr lang="de-DE" sz="2400" dirty="0">
                <a:solidFill>
                  <a:srgbClr val="004992"/>
                </a:solidFill>
              </a:rPr>
              <a:t>?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26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4512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Упражнение 2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Сега оставете за момент горната част на тялото </a:t>
            </a:r>
            <a:r>
              <a:rPr lang="bg-BG" sz="2400">
                <a:solidFill>
                  <a:srgbClr val="333333"/>
                </a:solidFill>
              </a:rPr>
              <a:t>да “виси” </a:t>
            </a:r>
            <a:r>
              <a:rPr lang="bg-BG" sz="2400" dirty="0">
                <a:solidFill>
                  <a:srgbClr val="333333"/>
                </a:solidFill>
              </a:rPr>
              <a:t>надолу и започнете бавно прешлен след прешлен да се изправяте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Представете си как сякаш някой бавно изтегля главата Ви нагоре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27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7617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Упражнение 2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Сега оставете за момент горната част на тялото </a:t>
            </a:r>
            <a:r>
              <a:rPr lang="bg-BG" sz="2400">
                <a:solidFill>
                  <a:srgbClr val="333333"/>
                </a:solidFill>
              </a:rPr>
              <a:t>да “виси” </a:t>
            </a:r>
            <a:r>
              <a:rPr lang="bg-BG" sz="2400" dirty="0">
                <a:solidFill>
                  <a:srgbClr val="333333"/>
                </a:solidFill>
              </a:rPr>
              <a:t>надолу и започнете бавно прешлен след прешлен да се изправяте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Представете си как сякаш някой бавно изтегля главата Ви нагоре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Разходете се из стаята с новата </a:t>
            </a:r>
            <a:r>
              <a:rPr lang="bg-BG" sz="2400">
                <a:solidFill>
                  <a:srgbClr val="333333"/>
                </a:solidFill>
              </a:rPr>
              <a:t>стойка</a:t>
            </a:r>
            <a:r>
              <a:rPr lang="de-DE" sz="2400">
                <a:solidFill>
                  <a:srgbClr val="333333"/>
                </a:solidFill>
              </a:rPr>
              <a:t>!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28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69820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Упражнение 2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Сега оставете за момент горната част на тялото </a:t>
            </a:r>
            <a:r>
              <a:rPr lang="bg-BG" sz="2400">
                <a:solidFill>
                  <a:srgbClr val="333333"/>
                </a:solidFill>
              </a:rPr>
              <a:t>да “виси” </a:t>
            </a:r>
            <a:r>
              <a:rPr lang="bg-BG" sz="2400" dirty="0">
                <a:solidFill>
                  <a:srgbClr val="333333"/>
                </a:solidFill>
              </a:rPr>
              <a:t>надолу и започнете бавно прешлен след прешлен да се изправяте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Представете си как сякаш някой бавно изтегля главата Ви нагоре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Разходете се из стаята с новата стойка</a:t>
            </a:r>
            <a:r>
              <a:rPr lang="de-DE" sz="2400" dirty="0">
                <a:solidFill>
                  <a:srgbClr val="333333"/>
                </a:solidFill>
              </a:rPr>
              <a:t>!</a:t>
            </a:r>
          </a:p>
          <a:p>
            <a:pPr lvl="0" algn="ctr" defTabSz="914400"/>
            <a:r>
              <a:rPr lang="bg-BG" sz="2400" dirty="0">
                <a:solidFill>
                  <a:srgbClr val="004992"/>
                </a:solidFill>
              </a:rPr>
              <a:t>Как се почувствахте</a:t>
            </a:r>
            <a:r>
              <a:rPr lang="de-DE" sz="2400" dirty="0">
                <a:solidFill>
                  <a:srgbClr val="004992"/>
                </a:solidFill>
              </a:rPr>
              <a:t>?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29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46698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Упражнение 2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Сигурно забелязахте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че стояхте значително по-изправени и стабилни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Стабилността и изправената стойка не излъчват само навън самочувствие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а се отразяват позитивно и на самооценката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Чрез промяна във външното – подобрение във вътрешната настройка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bg-BG" sz="2400" dirty="0">
                <a:solidFill>
                  <a:srgbClr val="333333"/>
                </a:solidFill>
              </a:rPr>
              <a:t>Език на тялото, който излъчва самоувереност</a:t>
            </a:r>
            <a:r>
              <a:rPr lang="de-DE" sz="2400" dirty="0">
                <a:solidFill>
                  <a:srgbClr val="333333"/>
                </a:solidFill>
              </a:rPr>
              <a:t> (</a:t>
            </a:r>
            <a:r>
              <a:rPr lang="bg-BG" sz="2400" dirty="0">
                <a:solidFill>
                  <a:srgbClr val="333333"/>
                </a:solidFill>
              </a:rPr>
              <a:t>изправена стойка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зрителен контакт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отчетлив говор</a:t>
            </a:r>
            <a:r>
              <a:rPr lang="de-DE" sz="2400" dirty="0">
                <a:solidFill>
                  <a:srgbClr val="333333"/>
                </a:solidFill>
              </a:rPr>
              <a:t>), </a:t>
            </a:r>
            <a:r>
              <a:rPr lang="bg-BG" sz="2400" dirty="0">
                <a:solidFill>
                  <a:srgbClr val="333333"/>
                </a:solidFill>
              </a:rPr>
              <a:t>засилва действителната самоувереност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algn="ctr">
              <a:tabLst>
                <a:tab pos="271463" algn="l"/>
              </a:tabLst>
              <a:defRPr/>
            </a:pPr>
            <a:r>
              <a:rPr lang="bg-BG" sz="2400" dirty="0">
                <a:solidFill>
                  <a:srgbClr val="004992"/>
                </a:solidFill>
              </a:rPr>
              <a:t>Което първоначално е било </a:t>
            </a:r>
            <a:r>
              <a:rPr lang="bg-BG" sz="2400">
                <a:solidFill>
                  <a:srgbClr val="004992"/>
                </a:solidFill>
              </a:rPr>
              <a:t>само “роля”, </a:t>
            </a:r>
            <a:r>
              <a:rPr lang="bg-BG" sz="2400" dirty="0">
                <a:solidFill>
                  <a:srgbClr val="004992"/>
                </a:solidFill>
              </a:rPr>
              <a:t>се превръща в реалност</a:t>
            </a:r>
            <a:endParaRPr lang="de-DE" sz="2400" dirty="0">
              <a:solidFill>
                <a:srgbClr val="00499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30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Умствено предъвкване: въртене в кръг, вместо продължаване напред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5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7310506" cy="4248000"/>
          </a:xfrm>
        </p:spPr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Много хора с психични проблеми се оплакват </a:t>
            </a:r>
            <a:r>
              <a:rPr lang="bg-BG" sz="2400">
                <a:solidFill>
                  <a:srgbClr val="333333"/>
                </a:solidFill>
              </a:rPr>
              <a:t>от “задълбаване, ровене” </a:t>
            </a:r>
            <a:r>
              <a:rPr lang="bg-BG" sz="2400" dirty="0">
                <a:solidFill>
                  <a:srgbClr val="333333"/>
                </a:solidFill>
              </a:rPr>
              <a:t>в едни и същи теми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004992"/>
                </a:solidFill>
              </a:rPr>
              <a:t>Звучи ли Ви познато</a:t>
            </a:r>
            <a:r>
              <a:rPr lang="de-DE" sz="2400" dirty="0">
                <a:solidFill>
                  <a:srgbClr val="004992"/>
                </a:solidFill>
              </a:rPr>
              <a:t>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31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8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683" y="2203703"/>
            <a:ext cx="2808272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Проблеми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5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7315200" cy="4248000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004992"/>
                </a:solidFill>
              </a:rPr>
              <a:t>Умственото предъвкване е проблемно по няколко причини</a:t>
            </a:r>
            <a:r>
              <a:rPr lang="de-DE" sz="2000" dirty="0">
                <a:solidFill>
                  <a:srgbClr val="004992"/>
                </a:solidFill>
              </a:rPr>
              <a:t>: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Мисловният процес се върти в кръг</a:t>
            </a:r>
            <a:r>
              <a:rPr lang="de-DE" sz="2000" dirty="0">
                <a:solidFill>
                  <a:srgbClr val="333333"/>
                </a:solidFill>
              </a:rPr>
              <a:t>: </a:t>
            </a:r>
            <a:r>
              <a:rPr lang="bg-BG" sz="2000" dirty="0">
                <a:solidFill>
                  <a:srgbClr val="333333"/>
                </a:solidFill>
              </a:rPr>
              <a:t>Проблемите стават все по-ясни, вместо да се решават</a:t>
            </a:r>
            <a:endParaRPr lang="de-DE" sz="20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Самочувствието още повече се потиска</a:t>
            </a:r>
            <a:r>
              <a:rPr lang="de-DE" sz="2000" dirty="0">
                <a:solidFill>
                  <a:srgbClr val="333333"/>
                </a:solidFill>
              </a:rPr>
              <a:t>,</a:t>
            </a:r>
            <a:r>
              <a:rPr lang="bg-BG" sz="2000" dirty="0">
                <a:solidFill>
                  <a:srgbClr val="333333"/>
                </a:solidFill>
              </a:rPr>
              <a:t> тъй като вниманието се отклонява от хубавите и продуктивни мисли</a:t>
            </a:r>
            <a:endParaRPr lang="de-DE" sz="20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За разлика от истинското целенасочено размишление умственото предъвкване се отличава с това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че в главата се въртят постоянно едни и същи безплодни мисли и самосъжаление</a:t>
            </a:r>
            <a:endParaRPr lang="de-DE" sz="2000" dirty="0">
              <a:solidFill>
                <a:srgbClr val="33333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32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8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683" y="2203703"/>
            <a:ext cx="2808272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да правим?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/>
            <a:r>
              <a:rPr lang="bg-BG" sz="2400">
                <a:solidFill>
                  <a:srgbClr val="333333"/>
                </a:solidFill>
              </a:rPr>
              <a:t>Първата и най-важна стъпка за справяне е умственото предъвкване да бъде отчетено като проблем, а не като полезна стратегия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То много повече създава проблеми отколкото да ги решава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/>
            <a:r>
              <a:rPr lang="bg-BG" sz="2400" dirty="0">
                <a:solidFill>
                  <a:srgbClr val="004992"/>
                </a:solidFill>
              </a:rPr>
              <a:t>Това са само мисли</a:t>
            </a:r>
            <a:r>
              <a:rPr lang="de-DE" sz="2400" dirty="0">
                <a:solidFill>
                  <a:srgbClr val="004992"/>
                </a:solidFill>
              </a:rPr>
              <a:t>! </a:t>
            </a:r>
            <a:r>
              <a:rPr lang="bg-BG" sz="2400" dirty="0">
                <a:solidFill>
                  <a:srgbClr val="333333"/>
                </a:solidFill>
              </a:rPr>
              <a:t>Не е реалността</a:t>
            </a:r>
            <a:r>
              <a:rPr lang="de-DE" sz="2400" dirty="0">
                <a:solidFill>
                  <a:srgbClr val="333333"/>
                </a:solidFill>
              </a:rPr>
              <a:t>!</a:t>
            </a:r>
          </a:p>
          <a:p>
            <a:pPr lvl="0" defTabSz="914400"/>
            <a:r>
              <a:rPr lang="bg-BG" sz="2400" dirty="0">
                <a:solidFill>
                  <a:srgbClr val="333333"/>
                </a:solidFill>
              </a:rPr>
              <a:t>Опитайте се да идентифицирате този тип мисли, а не да ги оценявате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33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Упражнение при задълбаване 1: Търсене на вътрешна дистанция…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8954" y="2204864"/>
            <a:ext cx="5029200" cy="4248000"/>
          </a:xfrm>
        </p:spPr>
        <p:txBody>
          <a:bodyPr/>
          <a:lstStyle/>
          <a:p>
            <a:pPr marL="342900" lvl="0" indent="-342900" defTabSz="9144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Просто наблюдавайте Вашите вътрешни изживявания, без да се намесвате и да се </a:t>
            </a:r>
            <a:r>
              <a:rPr lang="bg-BG" sz="2000">
                <a:solidFill>
                  <a:srgbClr val="333333"/>
                </a:solidFill>
              </a:rPr>
              <a:t>обезценявате </a:t>
            </a:r>
            <a:r>
              <a:rPr lang="de-DE" sz="2000">
                <a:solidFill>
                  <a:srgbClr val="333333"/>
                </a:solidFill>
              </a:rPr>
              <a:t>(“</a:t>
            </a:r>
            <a:r>
              <a:rPr lang="bg-BG" sz="2000">
                <a:solidFill>
                  <a:srgbClr val="333333"/>
                </a:solidFill>
              </a:rPr>
              <a:t>Ти </a:t>
            </a:r>
            <a:r>
              <a:rPr lang="bg-BG" sz="2000" dirty="0">
                <a:solidFill>
                  <a:srgbClr val="333333"/>
                </a:solidFill>
              </a:rPr>
              <a:t>идиот</a:t>
            </a:r>
            <a:r>
              <a:rPr lang="de-DE" sz="2000" dirty="0">
                <a:solidFill>
                  <a:srgbClr val="333333"/>
                </a:solidFill>
              </a:rPr>
              <a:t>! </a:t>
            </a:r>
            <a:r>
              <a:rPr lang="bg-BG" sz="2000" dirty="0">
                <a:solidFill>
                  <a:srgbClr val="333333"/>
                </a:solidFill>
              </a:rPr>
              <a:t>Отново мисля </a:t>
            </a:r>
            <a:r>
              <a:rPr lang="bg-BG" sz="2000">
                <a:solidFill>
                  <a:srgbClr val="333333"/>
                </a:solidFill>
              </a:rPr>
              <a:t>твърде много</a:t>
            </a:r>
            <a:r>
              <a:rPr lang="de-DE" sz="2000">
                <a:solidFill>
                  <a:srgbClr val="333333"/>
                </a:solidFill>
              </a:rPr>
              <a:t>”; “</a:t>
            </a:r>
            <a:r>
              <a:rPr lang="bg-BG" sz="2000">
                <a:solidFill>
                  <a:srgbClr val="333333"/>
                </a:solidFill>
              </a:rPr>
              <a:t>Защо </a:t>
            </a:r>
            <a:r>
              <a:rPr lang="bg-BG" sz="2000" dirty="0">
                <a:solidFill>
                  <a:srgbClr val="333333"/>
                </a:solidFill>
              </a:rPr>
              <a:t>съм </a:t>
            </a:r>
            <a:r>
              <a:rPr lang="bg-BG" sz="2000">
                <a:solidFill>
                  <a:srgbClr val="333333"/>
                </a:solidFill>
              </a:rPr>
              <a:t>болен въобще</a:t>
            </a:r>
            <a:r>
              <a:rPr lang="de-DE" sz="2000">
                <a:solidFill>
                  <a:srgbClr val="333333"/>
                </a:solidFill>
              </a:rPr>
              <a:t>”).</a:t>
            </a:r>
            <a:endParaRPr lang="de-DE" sz="2000" dirty="0">
              <a:solidFill>
                <a:srgbClr val="333333"/>
              </a:solidFill>
            </a:endParaRPr>
          </a:p>
          <a:p>
            <a:pPr marL="342900" lvl="0" indent="-342900" defTabSz="914400"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Разглеждайте Вашите мисли като преминаващи влакове на гара или като реещи се обаци в небето, или като листа, носени от река.</a:t>
            </a:r>
          </a:p>
          <a:p>
            <a:pPr lvl="0" defTabSz="914400"/>
            <a:r>
              <a:rPr lang="bg-BG" sz="2000" dirty="0">
                <a:solidFill>
                  <a:srgbClr val="004992"/>
                </a:solidFill>
              </a:rPr>
              <a:t>Тези мисли не са толкова упорити, защото са истина</a:t>
            </a:r>
            <a:r>
              <a:rPr lang="de-DE" sz="2000" dirty="0">
                <a:solidFill>
                  <a:srgbClr val="004992"/>
                </a:solidFill>
              </a:rPr>
              <a:t>,</a:t>
            </a:r>
            <a:r>
              <a:rPr lang="bg-BG" sz="2000" dirty="0">
                <a:solidFill>
                  <a:srgbClr val="004992"/>
                </a:solidFill>
              </a:rPr>
              <a:t> а защото Вие постоянно се фокусирате върху тях и те Ви плашат.</a:t>
            </a:r>
            <a:endParaRPr lang="en-US" sz="2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34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10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640" y="2203704"/>
            <a:ext cx="5303520" cy="397764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Упражнение при задълбаване 2: Физическо разтоварване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400" dirty="0">
                <a:solidFill>
                  <a:srgbClr val="004992"/>
                </a:solidFill>
              </a:rPr>
              <a:t>Упражнение за тялото</a:t>
            </a:r>
            <a:endParaRPr lang="de-DE" sz="2400" dirty="0">
              <a:solidFill>
                <a:srgbClr val="004992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Станете</a:t>
            </a:r>
            <a:endParaRPr lang="de-DE" sz="2400" dirty="0">
              <a:solidFill>
                <a:srgbClr val="333333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Лява ръка на дясното рамо</a:t>
            </a:r>
            <a:endParaRPr lang="de-DE" sz="2400" dirty="0">
              <a:solidFill>
                <a:srgbClr val="333333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Дясна ръка на лявото рамо</a:t>
            </a:r>
            <a:endParaRPr lang="de-DE" sz="2400" dirty="0">
              <a:solidFill>
                <a:srgbClr val="333333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Повдигнете единия крак</a:t>
            </a:r>
            <a:endParaRPr lang="de-DE" sz="2400" dirty="0">
              <a:solidFill>
                <a:srgbClr val="333333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Правете кръговидни движения с крака</a:t>
            </a:r>
            <a:r>
              <a:rPr lang="de-DE" sz="2400" dirty="0">
                <a:solidFill>
                  <a:srgbClr val="333333"/>
                </a:solidFill>
              </a:rPr>
              <a:t>…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35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Упражнение при задълбаване 2: Физическо разтоварване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400" dirty="0">
                <a:solidFill>
                  <a:srgbClr val="004992"/>
                </a:solidFill>
              </a:rPr>
              <a:t>Упражнение за тялото</a:t>
            </a:r>
            <a:endParaRPr lang="de-DE" sz="2400" dirty="0">
              <a:solidFill>
                <a:srgbClr val="004992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Станете</a:t>
            </a:r>
            <a:endParaRPr lang="de-DE" sz="2400" dirty="0">
              <a:solidFill>
                <a:srgbClr val="333333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Лява ръка на дясното рамо</a:t>
            </a:r>
            <a:endParaRPr lang="de-DE" sz="2400" dirty="0">
              <a:solidFill>
                <a:srgbClr val="333333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Дясна ръка на лявото рамо</a:t>
            </a:r>
            <a:endParaRPr lang="de-DE" sz="2400" dirty="0">
              <a:solidFill>
                <a:srgbClr val="333333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Повдигнете единия крак</a:t>
            </a:r>
            <a:endParaRPr lang="de-DE" sz="2400" dirty="0">
              <a:solidFill>
                <a:srgbClr val="333333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Правете кръговидни движения с крака</a:t>
            </a:r>
            <a:r>
              <a:rPr lang="de-DE" sz="2400" dirty="0">
                <a:solidFill>
                  <a:srgbClr val="333333"/>
                </a:solidFill>
              </a:rPr>
              <a:t>…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400" dirty="0">
                <a:solidFill>
                  <a:srgbClr val="004992"/>
                </a:solidFill>
              </a:rPr>
              <a:t>Как се чувствате?</a:t>
            </a:r>
            <a:endParaRPr lang="de-DE" sz="2400" dirty="0">
              <a:solidFill>
                <a:srgbClr val="004992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36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17719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Упражнение при задълбаване 2: Физическо разтоварване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400" dirty="0">
                <a:solidFill>
                  <a:srgbClr val="004992"/>
                </a:solidFill>
              </a:rPr>
              <a:t>Упражнение за тялото</a:t>
            </a:r>
            <a:endParaRPr lang="de-DE" sz="2400" dirty="0">
              <a:solidFill>
                <a:srgbClr val="004992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Станете</a:t>
            </a:r>
            <a:endParaRPr lang="de-DE" sz="2400" dirty="0">
              <a:solidFill>
                <a:srgbClr val="333333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Лява ръка на дясното рамо</a:t>
            </a:r>
            <a:endParaRPr lang="de-DE" sz="2400" dirty="0">
              <a:solidFill>
                <a:srgbClr val="333333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Дясна ръка на лявото рамо</a:t>
            </a:r>
            <a:endParaRPr lang="de-DE" sz="2400" dirty="0">
              <a:solidFill>
                <a:srgbClr val="333333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Повдигнете единия крак</a:t>
            </a:r>
            <a:endParaRPr lang="de-DE" sz="2400" dirty="0">
              <a:solidFill>
                <a:srgbClr val="333333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bg-BG" sz="2400" dirty="0">
                <a:solidFill>
                  <a:srgbClr val="333333"/>
                </a:solidFill>
              </a:rPr>
              <a:t>Правете кръговидни движения с крака</a:t>
            </a:r>
            <a:r>
              <a:rPr lang="de-DE" sz="2400" dirty="0">
                <a:solidFill>
                  <a:srgbClr val="333333"/>
                </a:solidFill>
              </a:rPr>
              <a:t>…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ru-RU" sz="2400" dirty="0">
                <a:solidFill>
                  <a:srgbClr val="004992"/>
                </a:solidFill>
              </a:rPr>
              <a:t>Подобни упражнения за концентрация помагат да нарушите спиралата на негативните мисли.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37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50712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Съвети за покачване на самочувствието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Изказвайте Вашите желания спрямо други хора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38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79911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Съвети за покачване на самочувствието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Изказвайте Вашите желания спрямо други хора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Говорете по-силно </a:t>
            </a:r>
            <a:r>
              <a:rPr lang="bg-BG" sz="2400">
                <a:solidFill>
                  <a:srgbClr val="333333"/>
                </a:solidFill>
              </a:rPr>
              <a:t>и отчетливо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39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24484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Съвети за покачване на самочувствието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Изказвайте Вашите желания спрямо други хора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Говорете по-силно и отчетливо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Търсете зрителен контакт </a:t>
            </a:r>
            <a:r>
              <a:rPr lang="de-DE" sz="2400" dirty="0">
                <a:solidFill>
                  <a:srgbClr val="333333"/>
                </a:solidFill>
              </a:rPr>
              <a:t>(</a:t>
            </a:r>
            <a:r>
              <a:rPr lang="bg-BG" sz="2400" dirty="0">
                <a:solidFill>
                  <a:srgbClr val="333333"/>
                </a:solidFill>
              </a:rPr>
              <a:t>най-добре започнете с близки хора и след това с всички </a:t>
            </a:r>
            <a:r>
              <a:rPr lang="bg-BG" sz="2400">
                <a:solidFill>
                  <a:srgbClr val="333333"/>
                </a:solidFill>
              </a:rPr>
              <a:t>останали</a:t>
            </a:r>
            <a:r>
              <a:rPr lang="de-DE" sz="2400">
                <a:solidFill>
                  <a:srgbClr val="333333"/>
                </a:solidFill>
              </a:rPr>
              <a:t>)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40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0271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Съвети за покачване на самочувствието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Изказвайте Вашите желания спрямо други хора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Говорете по-силно и отчетливо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Търсете зрителен контакт </a:t>
            </a:r>
            <a:r>
              <a:rPr lang="de-DE" sz="2400" dirty="0">
                <a:solidFill>
                  <a:srgbClr val="333333"/>
                </a:solidFill>
              </a:rPr>
              <a:t>(</a:t>
            </a:r>
            <a:r>
              <a:rPr lang="bg-BG" sz="2400" dirty="0">
                <a:solidFill>
                  <a:srgbClr val="333333"/>
                </a:solidFill>
              </a:rPr>
              <a:t>най-добре започнете с близки хора и след това с всички останали</a:t>
            </a:r>
            <a:r>
              <a:rPr lang="de-DE" sz="2400" dirty="0">
                <a:solidFill>
                  <a:srgbClr val="333333"/>
                </a:solidFill>
              </a:rPr>
              <a:t>)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Запазете добра стойка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bg-BG" sz="2400" dirty="0">
                <a:solidFill>
                  <a:srgbClr val="333333"/>
                </a:solidFill>
              </a:rPr>
              <a:t>Спомнете си какво влияние има тя върху Вашето самочувствие и върху околните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41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46628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Домашно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Съвети как да ценим повече хубавите неща в нашия ден</a:t>
            </a:r>
            <a:r>
              <a:rPr lang="de-DE" sz="2000" dirty="0">
                <a:solidFill>
                  <a:srgbClr val="004992"/>
                </a:solidFill>
              </a:rPr>
              <a:t>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Преди да излезете от вкъщи, сложете в десния си джоб шепа малки топчета (бобчета, копчета или др.)</a:t>
            </a:r>
            <a:endParaRPr lang="de-DE" sz="20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Всеки път, когато нещо хубаво се случи </a:t>
            </a:r>
            <a:r>
              <a:rPr lang="de-DE" sz="2000" dirty="0">
                <a:solidFill>
                  <a:srgbClr val="333333"/>
                </a:solidFill>
              </a:rPr>
              <a:t>(</a:t>
            </a:r>
            <a:r>
              <a:rPr lang="bg-BG" sz="2000" dirty="0">
                <a:solidFill>
                  <a:srgbClr val="333333"/>
                </a:solidFill>
              </a:rPr>
              <a:t>напр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приятел се усмихне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хубав разговор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вкусен обяд и т.н.</a:t>
            </a:r>
            <a:r>
              <a:rPr lang="de-DE" sz="2000" dirty="0">
                <a:solidFill>
                  <a:srgbClr val="333333"/>
                </a:solidFill>
              </a:rPr>
              <a:t>…),</a:t>
            </a:r>
            <a:r>
              <a:rPr lang="bg-BG" sz="2000" dirty="0">
                <a:solidFill>
                  <a:srgbClr val="333333"/>
                </a:solidFill>
              </a:rPr>
              <a:t> преместете едно топченце от десния в левия джоб</a:t>
            </a:r>
            <a:endParaRPr lang="de-DE" sz="20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Вечерта извадете топчетата от левия си джоб и си припомнете всички хубави неща, които са Ви се случили</a:t>
            </a:r>
            <a:endParaRPr lang="de-DE" sz="20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Така запазвате хубавите моменти и им се наслаждавайте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За съжаление оставяме приятните моменти незабелязано да ни се изплъзнат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42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71875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sz="3600">
                <a:latin typeface="+mn-lt"/>
                <a:ea typeface="+mn-ea"/>
                <a:cs typeface="+mn-cs"/>
              </a:rPr>
              <a:t>Домашно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bg-BG" sz="2000" dirty="0">
                <a:solidFill>
                  <a:srgbClr val="004992"/>
                </a:solidFill>
              </a:rPr>
              <a:t>Съвети как да ценим повече хубавите неща в нашия ден</a:t>
            </a:r>
            <a:r>
              <a:rPr lang="de-DE" sz="2000" dirty="0">
                <a:solidFill>
                  <a:srgbClr val="004992"/>
                </a:solidFill>
              </a:rPr>
              <a:t>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Преди да излезете от вкъщи, сложете в десния си джоб шепа малки топчета (бобчета, копчета или др.)</a:t>
            </a:r>
            <a:endParaRPr lang="de-DE" sz="20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Всеки път, когато нещо хубаво се случи </a:t>
            </a:r>
            <a:r>
              <a:rPr lang="de-DE" sz="2000" dirty="0">
                <a:solidFill>
                  <a:srgbClr val="333333"/>
                </a:solidFill>
              </a:rPr>
              <a:t>(</a:t>
            </a:r>
            <a:r>
              <a:rPr lang="bg-BG" sz="2000" dirty="0">
                <a:solidFill>
                  <a:srgbClr val="333333"/>
                </a:solidFill>
              </a:rPr>
              <a:t>напр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приятел се усмихне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хубав разговор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bg-BG" sz="2000" dirty="0">
                <a:solidFill>
                  <a:srgbClr val="333333"/>
                </a:solidFill>
              </a:rPr>
              <a:t>вкусен обяд и т.н.</a:t>
            </a:r>
            <a:r>
              <a:rPr lang="de-DE" sz="2000" dirty="0">
                <a:solidFill>
                  <a:srgbClr val="333333"/>
                </a:solidFill>
              </a:rPr>
              <a:t>…),</a:t>
            </a:r>
            <a:r>
              <a:rPr lang="bg-BG" sz="2000" dirty="0">
                <a:solidFill>
                  <a:srgbClr val="333333"/>
                </a:solidFill>
              </a:rPr>
              <a:t> преместете едно топченце от десния в левия джоб</a:t>
            </a:r>
            <a:endParaRPr lang="de-DE" sz="20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Вечерта извадете топчетата от левия си джоб и си припомнете всички хубави неща, които са Ви се случили</a:t>
            </a:r>
            <a:endParaRPr lang="de-DE" sz="20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sz="2000" dirty="0">
                <a:solidFill>
                  <a:srgbClr val="333333"/>
                </a:solidFill>
              </a:rPr>
              <a:t>Така запазвате хубавите моменти и им се наслаждавайте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bg-BG" sz="2000" dirty="0">
                <a:solidFill>
                  <a:srgbClr val="333333"/>
                </a:solidFill>
              </a:rPr>
              <a:t>За съжаление оставяме приятните моменти незабелязано да ни се изплъзнат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pPr algn="ctr"/>
            <a:r>
              <a:rPr lang="bg-BG" sz="2000" dirty="0">
                <a:solidFill>
                  <a:srgbClr val="004992"/>
                </a:solidFill>
              </a:rPr>
              <a:t>Знаете ли и други методи как да запазите добрите впечатления от деня</a:t>
            </a:r>
            <a:r>
              <a:rPr lang="de-DE" sz="2000" dirty="0">
                <a:solidFill>
                  <a:srgbClr val="004992"/>
                </a:solidFill>
              </a:rPr>
              <a:t>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43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29815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g-BG" sz="2400" b="1" dirty="0">
                <a:solidFill>
                  <a:srgbClr val="333333"/>
                </a:solidFill>
              </a:rPr>
              <a:t>Учебни цели</a:t>
            </a:r>
            <a:r>
              <a:rPr 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Самооценката е стойността, която сами си причисляваме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Опитвайте се по-осъзнато да съблюдавате Вашите силни страни в различни сфери на живота и да подобрявате самооценката си с помощта на разгледаните днес стратегии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Започнете търсене на скрити положителни качаства </a:t>
            </a:r>
            <a:r>
              <a:rPr lang="de-DE" sz="2400" dirty="0">
                <a:solidFill>
                  <a:srgbClr val="333333"/>
                </a:solidFill>
              </a:rPr>
              <a:t>– </a:t>
            </a:r>
            <a:r>
              <a:rPr lang="bg-BG" sz="2400" dirty="0">
                <a:solidFill>
                  <a:srgbClr val="333333"/>
                </a:solidFill>
              </a:rPr>
              <a:t>напр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като например питате приятели или с воденето на </a:t>
            </a:r>
            <a:r>
              <a:rPr lang="bg-BG" sz="2400">
                <a:solidFill>
                  <a:srgbClr val="333333"/>
                </a:solidFill>
              </a:rPr>
              <a:t>на “дневник на радостта”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bg-BG" sz="2400" dirty="0">
                <a:solidFill>
                  <a:srgbClr val="333333"/>
                </a:solidFill>
              </a:rPr>
              <a:t>Обръщайте активно внимание на хубавите неща в ежедневието си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44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63627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de-DE" sz="2000" dirty="0" err="1">
                <a:solidFill>
                  <a:srgbClr val="333333"/>
                </a:solidFill>
              </a:rPr>
              <a:t>Много</a:t>
            </a:r>
            <a:r>
              <a:rPr lang="de-DE" sz="2000" dirty="0">
                <a:solidFill>
                  <a:srgbClr val="333333"/>
                </a:solidFill>
              </a:rPr>
              <a:t> (</a:t>
            </a:r>
            <a:r>
              <a:rPr lang="de-DE" sz="2000" dirty="0" err="1">
                <a:solidFill>
                  <a:srgbClr val="333333"/>
                </a:solidFill>
              </a:rPr>
              <a:t>но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не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всички</a:t>
            </a:r>
            <a:r>
              <a:rPr lang="de-DE" sz="2000" dirty="0">
                <a:solidFill>
                  <a:srgbClr val="333333"/>
                </a:solidFill>
              </a:rPr>
              <a:t>!) </a:t>
            </a:r>
            <a:r>
              <a:rPr lang="de-DE" sz="2000" dirty="0" err="1">
                <a:solidFill>
                  <a:srgbClr val="333333"/>
                </a:solidFill>
              </a:rPr>
              <a:t>хора</a:t>
            </a:r>
            <a:r>
              <a:rPr lang="de-DE" sz="2000" dirty="0">
                <a:solidFill>
                  <a:srgbClr val="333333"/>
                </a:solidFill>
              </a:rPr>
              <a:t> с </a:t>
            </a:r>
            <a:r>
              <a:rPr lang="de-DE" sz="2000" dirty="0" err="1">
                <a:solidFill>
                  <a:srgbClr val="333333"/>
                </a:solidFill>
              </a:rPr>
              <a:t>психоза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имат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ниска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самооценка</a:t>
            </a:r>
            <a:r>
              <a:rPr lang="de-DE" sz="2000" dirty="0">
                <a:solidFill>
                  <a:srgbClr val="333333"/>
                </a:solidFill>
              </a:rPr>
              <a:t> и </a:t>
            </a:r>
            <a:r>
              <a:rPr lang="de-DE" sz="2000" dirty="0" err="1">
                <a:solidFill>
                  <a:srgbClr val="333333"/>
                </a:solidFill>
              </a:rPr>
              <a:t>негативни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мисли</a:t>
            </a:r>
            <a:r>
              <a:rPr lang="de-DE" sz="2000" dirty="0">
                <a:solidFill>
                  <a:srgbClr val="333333"/>
                </a:solidFill>
              </a:rPr>
              <a:t> (</a:t>
            </a:r>
            <a:r>
              <a:rPr lang="de-DE" sz="2000" dirty="0" err="1">
                <a:solidFill>
                  <a:srgbClr val="333333"/>
                </a:solidFill>
              </a:rPr>
              <a:t>напр</a:t>
            </a:r>
            <a:r>
              <a:rPr lang="de-DE" sz="2000" dirty="0">
                <a:solidFill>
                  <a:srgbClr val="333333"/>
                </a:solidFill>
              </a:rPr>
              <a:t>. да задълбават в проблеми), които допълнително понижават самочувствието.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45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28991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de-DE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de-DE" sz="2000" dirty="0" err="1">
                <a:solidFill>
                  <a:srgbClr val="333333"/>
                </a:solidFill>
              </a:rPr>
              <a:t>Много</a:t>
            </a:r>
            <a:r>
              <a:rPr lang="de-DE" sz="2000" dirty="0">
                <a:solidFill>
                  <a:srgbClr val="333333"/>
                </a:solidFill>
              </a:rPr>
              <a:t> (</a:t>
            </a:r>
            <a:r>
              <a:rPr lang="de-DE" sz="2000" dirty="0" err="1">
                <a:solidFill>
                  <a:srgbClr val="333333"/>
                </a:solidFill>
              </a:rPr>
              <a:t>но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не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всички</a:t>
            </a:r>
            <a:r>
              <a:rPr lang="de-DE" sz="2000" dirty="0">
                <a:solidFill>
                  <a:srgbClr val="333333"/>
                </a:solidFill>
              </a:rPr>
              <a:t>!) </a:t>
            </a:r>
            <a:r>
              <a:rPr lang="de-DE" sz="2000" dirty="0" err="1">
                <a:solidFill>
                  <a:srgbClr val="333333"/>
                </a:solidFill>
              </a:rPr>
              <a:t>хора</a:t>
            </a:r>
            <a:r>
              <a:rPr lang="de-DE" sz="2000" dirty="0">
                <a:solidFill>
                  <a:srgbClr val="333333"/>
                </a:solidFill>
              </a:rPr>
              <a:t> с </a:t>
            </a:r>
            <a:r>
              <a:rPr lang="de-DE" sz="2000" dirty="0" err="1">
                <a:solidFill>
                  <a:srgbClr val="333333"/>
                </a:solidFill>
              </a:rPr>
              <a:t>психоза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имат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ниска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самооценка</a:t>
            </a:r>
            <a:r>
              <a:rPr lang="de-DE" sz="2000" dirty="0">
                <a:solidFill>
                  <a:srgbClr val="333333"/>
                </a:solidFill>
              </a:rPr>
              <a:t> и </a:t>
            </a:r>
            <a:r>
              <a:rPr lang="de-DE" sz="2000" dirty="0" err="1">
                <a:solidFill>
                  <a:srgbClr val="333333"/>
                </a:solidFill>
              </a:rPr>
              <a:t>негативни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мисли</a:t>
            </a:r>
            <a:r>
              <a:rPr lang="de-DE" sz="2000" dirty="0">
                <a:solidFill>
                  <a:srgbClr val="333333"/>
                </a:solidFill>
              </a:rPr>
              <a:t> (</a:t>
            </a:r>
            <a:r>
              <a:rPr lang="de-DE" sz="2000" dirty="0" err="1">
                <a:solidFill>
                  <a:srgbClr val="333333"/>
                </a:solidFill>
              </a:rPr>
              <a:t>напр</a:t>
            </a:r>
            <a:r>
              <a:rPr lang="de-DE" sz="2000" dirty="0">
                <a:solidFill>
                  <a:srgbClr val="333333"/>
                </a:solidFill>
              </a:rPr>
              <a:t>. </a:t>
            </a:r>
            <a:r>
              <a:rPr lang="de-DE" sz="2000" dirty="0" err="1">
                <a:solidFill>
                  <a:srgbClr val="333333"/>
                </a:solidFill>
              </a:rPr>
              <a:t>да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задълбават</a:t>
            </a:r>
            <a:r>
              <a:rPr lang="de-DE" sz="2000" dirty="0">
                <a:solidFill>
                  <a:srgbClr val="333333"/>
                </a:solidFill>
              </a:rPr>
              <a:t> в </a:t>
            </a:r>
            <a:r>
              <a:rPr lang="de-DE" sz="2000" dirty="0" err="1">
                <a:solidFill>
                  <a:srgbClr val="333333"/>
                </a:solidFill>
              </a:rPr>
              <a:t>проблеми</a:t>
            </a:r>
            <a:r>
              <a:rPr lang="de-DE" sz="2000" dirty="0">
                <a:solidFill>
                  <a:srgbClr val="333333"/>
                </a:solidFill>
              </a:rPr>
              <a:t>), </a:t>
            </a:r>
            <a:r>
              <a:rPr lang="de-DE" sz="2000" dirty="0" err="1">
                <a:solidFill>
                  <a:srgbClr val="333333"/>
                </a:solidFill>
              </a:rPr>
              <a:t>които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допълнително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понижават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самочувствието</a:t>
            </a:r>
            <a:r>
              <a:rPr lang="de-DE" sz="2000" dirty="0">
                <a:solidFill>
                  <a:srgbClr val="333333"/>
                </a:solidFill>
              </a:rPr>
              <a:t>.</a:t>
            </a:r>
          </a:p>
          <a:p>
            <a:r>
              <a:rPr lang="de-DE" sz="2000" dirty="0">
                <a:solidFill>
                  <a:srgbClr val="004992"/>
                </a:solidFill>
              </a:rPr>
              <a:t>Пример: </a:t>
            </a:r>
            <a:r>
              <a:rPr lang="de-DE" sz="2000" dirty="0">
                <a:solidFill>
                  <a:srgbClr val="333333"/>
                </a:solidFill>
              </a:rPr>
              <a:t>Дамян получава лоша оценка в края на курс за професионално развитие.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de-DE" sz="2000" dirty="0">
                <a:solidFill>
                  <a:srgbClr val="004992"/>
                </a:solidFill>
              </a:rPr>
              <a:t>Оценка на ситуацията: </a:t>
            </a:r>
            <a:r>
              <a:rPr lang="de-DE" sz="2000" dirty="0">
                <a:solidFill>
                  <a:srgbClr val="333333"/>
                </a:solidFill>
              </a:rPr>
              <a:t>Първо, той поставя под съмнение професионалните си умения, а после и цялостната си личност. Той е подтиснат и изпълнен със съмнения относно себе си.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de-DE" sz="2000" dirty="0">
                <a:solidFill>
                  <a:srgbClr val="004992"/>
                </a:solidFill>
              </a:rPr>
              <a:t>Но: </a:t>
            </a:r>
            <a:r>
              <a:rPr lang="de-DE" sz="2000" dirty="0">
                <a:solidFill>
                  <a:srgbClr val="333333"/>
                </a:solidFill>
              </a:rPr>
              <a:t>Приятелите могат да подкрепят Дамян като му покажат, че оценката от курса отразява само моментното му представяне в една от многото житейски сфери, а не е цялостна оценка на него като човек. </a:t>
            </a:r>
            <a:r>
              <a:rPr lang="de-DE" sz="2000" dirty="0" err="1">
                <a:solidFill>
                  <a:srgbClr val="333333"/>
                </a:solidFill>
              </a:rPr>
              <a:t>Той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не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бива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да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отхвърля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станалото</a:t>
            </a:r>
            <a:r>
              <a:rPr lang="de-DE" sz="2000" dirty="0">
                <a:solidFill>
                  <a:srgbClr val="333333"/>
                </a:solidFill>
              </a:rPr>
              <a:t> с </a:t>
            </a:r>
            <a:r>
              <a:rPr lang="de-DE" sz="2000" dirty="0" err="1">
                <a:solidFill>
                  <a:srgbClr val="333333"/>
                </a:solidFill>
              </a:rPr>
              <a:t>лека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ръка</a:t>
            </a:r>
            <a:r>
              <a:rPr lang="de-DE" sz="2000" dirty="0">
                <a:solidFill>
                  <a:srgbClr val="333333"/>
                </a:solidFill>
              </a:rPr>
              <a:t>, </a:t>
            </a:r>
            <a:r>
              <a:rPr lang="de-DE" sz="2000" dirty="0" err="1">
                <a:solidFill>
                  <a:srgbClr val="333333"/>
                </a:solidFill>
              </a:rPr>
              <a:t>но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от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друга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страна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трябва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да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се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фокусира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върху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силните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си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страни</a:t>
            </a:r>
            <a:r>
              <a:rPr lang="de-DE" sz="2000" dirty="0">
                <a:solidFill>
                  <a:srgbClr val="333333"/>
                </a:solidFill>
              </a:rPr>
              <a:t> (в </a:t>
            </a:r>
            <a:r>
              <a:rPr lang="de-DE" sz="2000" dirty="0" err="1">
                <a:solidFill>
                  <a:srgbClr val="333333"/>
                </a:solidFill>
              </a:rPr>
              <a:t>работата</a:t>
            </a:r>
            <a:r>
              <a:rPr lang="de-DE" sz="2000" dirty="0">
                <a:solidFill>
                  <a:srgbClr val="333333"/>
                </a:solidFill>
              </a:rPr>
              <a:t> и </a:t>
            </a:r>
            <a:r>
              <a:rPr lang="de-DE" sz="2000" dirty="0" err="1">
                <a:solidFill>
                  <a:srgbClr val="333333"/>
                </a:solidFill>
              </a:rPr>
              <a:t>не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само</a:t>
            </a:r>
            <a:r>
              <a:rPr lang="de-DE" sz="2000" dirty="0">
                <a:solidFill>
                  <a:srgbClr val="333333"/>
                </a:solidFill>
              </a:rPr>
              <a:t>) и </a:t>
            </a:r>
            <a:r>
              <a:rPr lang="de-DE" sz="2000" dirty="0" err="1">
                <a:solidFill>
                  <a:srgbClr val="333333"/>
                </a:solidFill>
              </a:rPr>
              <a:t>не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бива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dirty="0" err="1">
                <a:solidFill>
                  <a:srgbClr val="333333"/>
                </a:solidFill>
              </a:rPr>
              <a:t>да</a:t>
            </a:r>
            <a:r>
              <a:rPr lang="de-DE" sz="2000" dirty="0">
                <a:solidFill>
                  <a:srgbClr val="333333"/>
                </a:solidFill>
              </a:rPr>
              <a:t> </a:t>
            </a:r>
            <a:r>
              <a:rPr lang="de-DE" sz="2000" err="1">
                <a:solidFill>
                  <a:srgbClr val="333333"/>
                </a:solidFill>
              </a:rPr>
              <a:t>се</a:t>
            </a:r>
            <a:r>
              <a:rPr lang="de-DE" sz="2000">
                <a:solidFill>
                  <a:srgbClr val="333333"/>
                </a:solidFill>
              </a:rPr>
              <a:t> “самобичува”.</a:t>
            </a:r>
            <a:endParaRPr lang="de-DE" sz="2000" dirty="0">
              <a:solidFill>
                <a:srgbClr val="333333"/>
              </a:solidFill>
            </a:endParaRPr>
          </a:p>
          <a:p>
            <a:r>
              <a:rPr lang="de-DE" sz="2000" dirty="0">
                <a:solidFill>
                  <a:srgbClr val="004992"/>
                </a:solidFill>
              </a:rPr>
              <a:t>Важно: Дори след неуспех, човек не бива да забравя нещата в живота, които са се получили и вървят добре.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46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39226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3600" dirty="0">
                <a:latin typeface="+mn-lt"/>
                <a:ea typeface="+mn-ea"/>
                <a:cs typeface="+mn-cs"/>
              </a:rPr>
              <a:t>Благодарим за вниманието и работата заедно!</a:t>
            </a:r>
            <a:endParaRPr lang="en-US" altLang="ja-JP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az-Cyrl-AZ" altLang="ko-KR" i="1" dirty="0">
                <a:solidFill>
                  <a:srgbClr val="004992"/>
                </a:solidFill>
              </a:rPr>
              <a:t>към терапевтите</a:t>
            </a:r>
            <a:r>
              <a:rPr lang="en-US" altLang="ko-KR" i="1" dirty="0">
                <a:solidFill>
                  <a:srgbClr val="004992"/>
                </a:solidFill>
              </a:rPr>
              <a:t>:</a:t>
            </a:r>
            <a:endParaRPr lang="nl-NL" i="1" dirty="0">
              <a:solidFill>
                <a:srgbClr val="004992"/>
              </a:solidFill>
            </a:endParaRP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ru-RU" altLang="ko-KR" dirty="0">
                <a:solidFill>
                  <a:srgbClr val="004992"/>
                </a:solidFill>
              </a:rPr>
              <a:t>Моля, раздайте работни листове. Представете нашето приложение COGITO (изтеглете го безплатно)</a:t>
            </a:r>
            <a:r>
              <a:rPr lang="en-US" altLang="ko-KR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47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spc="-10" dirty="0">
                <a:solidFill>
                  <a:srgbClr val="333333"/>
                </a:solidFill>
              </a:rPr>
              <a:t>www.uke.de/mct_app</a:t>
            </a:r>
            <a:endParaRPr lang="de-DE" dirty="0">
              <a:solidFill>
                <a:srgbClr val="333333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  <p:pic>
        <p:nvPicPr>
          <p:cNvPr id="14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23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>
                <a:solidFill>
                  <a:srgbClr val="000000"/>
                </a:solidFill>
                <a:latin typeface="+mn-lt"/>
              </a:rPr>
              <a:t>Метакогнитивен тренинг 9 – Самооценка</a:t>
            </a:r>
            <a:endParaRPr lang="de-DE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3263-BF73-0743-B5B9-B3C64D5B80DB}" type="slidenum">
              <a:rPr lang="de-DE" smtClean="0">
                <a:solidFill>
                  <a:srgbClr val="000000"/>
                </a:solidFill>
                <a:latin typeface="+mn-lt"/>
              </a:rPr>
              <a:pPr/>
              <a:t>48</a:t>
            </a:fld>
            <a:endParaRPr lang="de-DE">
              <a:solidFill>
                <a:srgbClr val="000000"/>
              </a:solidFill>
              <a:latin typeface="+mn-lt"/>
            </a:endParaRPr>
          </a:p>
        </p:txBody>
      </p:sp>
      <p:graphicFrame>
        <p:nvGraphicFramePr>
          <p:cNvPr id="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241736"/>
              </p:ext>
            </p:extLst>
          </p:nvPr>
        </p:nvGraphicFramePr>
        <p:xfrm>
          <a:off x="408954" y="2011680"/>
          <a:ext cx="11375999" cy="388310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Фотограф/Артист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Източник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 на изображението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чрез Криейтив Комън лиценз,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с директното съгласие на автора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Описание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0" i="0" u="none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Images Money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0" i="0" u="none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Money from around the world 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banknotes/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банкноти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0" i="0" u="none" kern="12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DonkeyHotey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0" i="0" u="none" kern="12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Stop Sign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stop sign/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знак стоп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0" i="0" u="none" dirty="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Michael </a:t>
                      </a:r>
                      <a:r>
                        <a:rPr lang="en-US" sz="1000" b="0" i="0" u="none" dirty="0" err="1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Fielitz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0" i="0" u="none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Neues Regal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bookshelf/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рафтове с книги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sz="1000" b="0" i="0" u="none" kern="1200" dirty="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Steve Wilson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0" i="0" u="none" kern="1200" dirty="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Business Woman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kern="1200" dirty="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businesswoman/</a:t>
                      </a:r>
                      <a:r>
                        <a:rPr lang="bg-BG" sz="1000" b="0" i="0" u="none" kern="1200" dirty="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бизнесдама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Steve Wilson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kern="1200" dirty="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Smiling </a:t>
                      </a:r>
                      <a:r>
                        <a:rPr lang="de-DE" sz="1000" b="0" i="0" u="none" kern="1200" dirty="0" err="1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businessman</a:t>
                      </a:r>
                      <a:r>
                        <a:rPr lang="de-DE" sz="1000" b="0" i="0" u="none" kern="1200" dirty="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portrait of a smiling man/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Портрет на усмихващ се мъж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kern="1200" dirty="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Denver Vender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kern="1200" dirty="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Old Jewelry Box</a:t>
                      </a:r>
                      <a:endParaRPr lang="de-DE" sz="1000" b="0" i="0" u="none" kern="1200" dirty="0"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kern="1200" dirty="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old jewelry box/стара кутия за бижута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kern="12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Beatrice Murch</a:t>
                      </a:r>
                      <a:endParaRPr lang="de-DE" sz="1000" b="0" i="0" u="none" kern="1200" dirty="0"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kern="12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El pensador</a:t>
                      </a:r>
                      <a:endParaRPr lang="de-DE" sz="1000" b="0" i="0" u="none" kern="1200" dirty="0"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the thinker/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мислителят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kern="1200" dirty="0" err="1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gianni</a:t>
                      </a:r>
                      <a:r>
                        <a:rPr lang="en-US" sz="1000" b="0" i="0" u="none" kern="1200" dirty="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del buffalo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kern="1200" dirty="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Ancona, Marche, </a:t>
                      </a:r>
                      <a:r>
                        <a:rPr lang="it-IT" sz="1000" b="0" i="0" u="none" kern="1200" dirty="0" err="1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Italy</a:t>
                      </a:r>
                      <a:r>
                        <a:rPr lang="it-IT" sz="1000" b="0" i="0" u="none" kern="1200" dirty="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- Clouds 4</a:t>
                      </a:r>
                      <a:endParaRPr lang="de-DE" sz="1000" b="0" i="0" u="none" kern="1200" dirty="0">
                        <a:solidFill>
                          <a:srgbClr val="333333"/>
                        </a:solidFill>
                        <a:effectLst/>
                        <a:latin typeface="Calibri Ligh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clouded sky/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облачно небе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Pictures used in this module are reproduced with indirect (creative commons license) or direct permission of the artists listed below, for which we would like to express our gratitude! 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A full list can be obtained via </a:t>
            </a:r>
            <a:r>
              <a:rPr lang="de-DE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www.uke.de/mct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. 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If we have involuntarily breached copyright, please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 accept our apologies. In this case, we kindly ask creators for their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 permission to use their work under </a:t>
            </a:r>
            <a:r>
              <a:rPr lang="en-GB" altLang="de-DE" sz="1200">
                <a:solidFill>
                  <a:srgbClr val="333333"/>
                </a:solidFill>
                <a:latin typeface="+mn-lt"/>
                <a:cs typeface="+mn-cs"/>
              </a:rPr>
              <a:t>the “fair use” 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policy.</a:t>
            </a:r>
            <a:b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</a:b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Изображенията в този модул са използвани с индиректното (Криейтив комън лиценз) или директното съгласие на долу изброените артисти, за което сърдечно им благодарим! Пълният списък имена ще откриете на </a:t>
            </a:r>
            <a:r>
              <a:rPr lang="ru-RU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www.uke.de/mkt</a:t>
            </a: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. Ако по невнимание сме нарушили авторското право, молим за извинение и разрешение да използваме картината. </a:t>
            </a:r>
          </a:p>
        </p:txBody>
      </p:sp>
    </p:spTree>
    <p:extLst>
      <p:ext uri="{BB962C8B-B14F-4D97-AF65-F5344CB8AC3E}">
        <p14:creationId xmlns:p14="http://schemas.microsoft.com/office/powerpoint/2010/main" val="1185854698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LTR">
      <a:majorFont>
        <a:latin typeface="Calibri Light"/>
        <a:ea typeface="Calibri Light"/>
        <a:cs typeface="Calibri Light"/>
      </a:majorFont>
      <a:minorFont>
        <a:latin typeface="Calibri Light"/>
        <a:ea typeface="Calibri Light"/>
        <a:cs typeface="Calibri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2936</Words>
  <Application>Microsoft Office PowerPoint</Application>
  <PresentationFormat>Benutzerdefiniert</PresentationFormat>
  <Paragraphs>433</Paragraphs>
  <Slides>48</Slides>
  <Notes>48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48</vt:i4>
      </vt:variant>
    </vt:vector>
  </HeadingPairs>
  <TitlesOfParts>
    <vt:vector size="55" baseType="lpstr">
      <vt:lpstr>Arial</vt:lpstr>
      <vt:lpstr>WingDings</vt:lpstr>
      <vt:lpstr>Times New Roman</vt:lpstr>
      <vt:lpstr>Calibri Light</vt:lpstr>
      <vt:lpstr>Symbol</vt:lpstr>
      <vt:lpstr>Calibri</vt:lpstr>
      <vt:lpstr>UKE_PPT-Vorlage_16zu9</vt:lpstr>
      <vt:lpstr>MKT 9 I – Самооценка</vt:lpstr>
      <vt:lpstr>Самооценка: Какво е това?</vt:lpstr>
      <vt:lpstr>Самооценка: Какво е това?</vt:lpstr>
      <vt:lpstr>Самооценка: Какво е това?</vt:lpstr>
      <vt:lpstr>Самооценка: Какво е това?</vt:lpstr>
      <vt:lpstr>Ниската самооценка се отразява на психическото ни здраве</vt:lpstr>
      <vt:lpstr>Разликата между прекалено и здравословно самочувствие</vt:lpstr>
      <vt:lpstr>НО…</vt:lpstr>
      <vt:lpstr>За какво ни е да знаем това?</vt:lpstr>
      <vt:lpstr>Извори на самочувствие</vt:lpstr>
      <vt:lpstr>Извори на самочувствие</vt:lpstr>
      <vt:lpstr>Хора с ниска самооценка...</vt:lpstr>
      <vt:lpstr>Хора с ниска самооценка...</vt:lpstr>
      <vt:lpstr>Хора с ниска самооценка...</vt:lpstr>
      <vt:lpstr>Не забравяйте…</vt:lpstr>
      <vt:lpstr>Не забравяйте…</vt:lpstr>
      <vt:lpstr>Какво отличава хората с добра самооценка?</vt:lpstr>
      <vt:lpstr>Какво отличава хората с добра самооценка?</vt:lpstr>
      <vt:lpstr>Кои са вътрешните (невидими) измерения на “здравото”самочувствие?</vt:lpstr>
      <vt:lpstr>Кои са вътрешните (невидими) измерения на “здравото”самочувствие?</vt:lpstr>
      <vt:lpstr>Осъзнаване на силни страни</vt:lpstr>
      <vt:lpstr>Осъзнаване на силни страни</vt:lpstr>
      <vt:lpstr>Упражнение 1</vt:lpstr>
      <vt:lpstr>Упражнение 2</vt:lpstr>
      <vt:lpstr>Упражнение 2</vt:lpstr>
      <vt:lpstr>Упражнение 2</vt:lpstr>
      <vt:lpstr>Упражнение 2</vt:lpstr>
      <vt:lpstr>Упражнение 2</vt:lpstr>
      <vt:lpstr>Упражнение 2</vt:lpstr>
      <vt:lpstr>Упражнение 2</vt:lpstr>
      <vt:lpstr>Умствено предъвкване: въртене в кръг, вместо продължаване напред</vt:lpstr>
      <vt:lpstr>Проблеми</vt:lpstr>
      <vt:lpstr>Какво да правим?</vt:lpstr>
      <vt:lpstr>Упражнение при задълбаване 1: Търсене на вътрешна дистанция…</vt:lpstr>
      <vt:lpstr>Упражнение при задълбаване 2: Физическо разтоварване</vt:lpstr>
      <vt:lpstr>Упражнение при задълбаване 2: Физическо разтоварване</vt:lpstr>
      <vt:lpstr>Упражнение при задълбаване 2: Физическо разтоварване</vt:lpstr>
      <vt:lpstr>Съвети за покачване на самочувствието</vt:lpstr>
      <vt:lpstr>Съвети за покачване на самочувствието</vt:lpstr>
      <vt:lpstr>Съвети за покачване на самочувствието</vt:lpstr>
      <vt:lpstr>Съвети за покачване на самочувствието</vt:lpstr>
      <vt:lpstr>Домашно</vt:lpstr>
      <vt:lpstr>Домашно</vt:lpstr>
      <vt:lpstr>Приложение в ежедневието</vt:lpstr>
      <vt:lpstr>Какво общо има това с психозата?</vt:lpstr>
      <vt:lpstr>Какво общо има това с психозата?</vt:lpstr>
      <vt:lpstr>Благодарим за вниманието и работата заедно!</vt:lpstr>
      <vt:lpstr>PowerPoint-Präsentation</vt:lpstr>
    </vt:vector>
  </TitlesOfParts>
  <Company>UKE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User</dc:creator>
  <cp:lastModifiedBy>Britt-Marie Larsen</cp:lastModifiedBy>
  <cp:revision>258</cp:revision>
  <dcterms:created xsi:type="dcterms:W3CDTF">2015-06-01T16:15:05Z</dcterms:created>
  <dcterms:modified xsi:type="dcterms:W3CDTF">2023-01-27T09:57:13Z</dcterms:modified>
</cp:coreProperties>
</file>