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8" r:id="rId1"/>
  </p:sldMasterIdLst>
  <p:notesMasterIdLst>
    <p:notesMasterId r:id="rId57"/>
  </p:notesMasterIdLst>
  <p:handoutMasterIdLst>
    <p:handoutMasterId r:id="rId58"/>
  </p:handoutMasterIdLst>
  <p:sldIdLst>
    <p:sldId id="498" r:id="rId2"/>
    <p:sldId id="322" r:id="rId3"/>
    <p:sldId id="461" r:id="rId4"/>
    <p:sldId id="300" r:id="rId5"/>
    <p:sldId id="419" r:id="rId6"/>
    <p:sldId id="471" r:id="rId7"/>
    <p:sldId id="470" r:id="rId8"/>
    <p:sldId id="469" r:id="rId9"/>
    <p:sldId id="410" r:id="rId10"/>
    <p:sldId id="473" r:id="rId11"/>
    <p:sldId id="472" r:id="rId12"/>
    <p:sldId id="354" r:id="rId13"/>
    <p:sldId id="474" r:id="rId14"/>
    <p:sldId id="475" r:id="rId15"/>
    <p:sldId id="478" r:id="rId16"/>
    <p:sldId id="477" r:id="rId17"/>
    <p:sldId id="428" r:id="rId18"/>
    <p:sldId id="442" r:id="rId19"/>
    <p:sldId id="480" r:id="rId20"/>
    <p:sldId id="479" r:id="rId21"/>
    <p:sldId id="357" r:id="rId22"/>
    <p:sldId id="426" r:id="rId23"/>
    <p:sldId id="482" r:id="rId24"/>
    <p:sldId id="481" r:id="rId25"/>
    <p:sldId id="447" r:id="rId26"/>
    <p:sldId id="483" r:id="rId27"/>
    <p:sldId id="448" r:id="rId28"/>
    <p:sldId id="406" r:id="rId29"/>
    <p:sldId id="398" r:id="rId30"/>
    <p:sldId id="399" r:id="rId31"/>
    <p:sldId id="403" r:id="rId32"/>
    <p:sldId id="382" r:id="rId33"/>
    <p:sldId id="484" r:id="rId34"/>
    <p:sldId id="485" r:id="rId35"/>
    <p:sldId id="362" r:id="rId36"/>
    <p:sldId id="364" r:id="rId37"/>
    <p:sldId id="487" r:id="rId38"/>
    <p:sldId id="486" r:id="rId39"/>
    <p:sldId id="464" r:id="rId40"/>
    <p:sldId id="489" r:id="rId41"/>
    <p:sldId id="488" r:id="rId42"/>
    <p:sldId id="462" r:id="rId43"/>
    <p:sldId id="492" r:id="rId44"/>
    <p:sldId id="491" r:id="rId45"/>
    <p:sldId id="490" r:id="rId46"/>
    <p:sldId id="372" r:id="rId47"/>
    <p:sldId id="495" r:id="rId48"/>
    <p:sldId id="494" r:id="rId49"/>
    <p:sldId id="493" r:id="rId50"/>
    <p:sldId id="373" r:id="rId51"/>
    <p:sldId id="497" r:id="rId52"/>
    <p:sldId id="496" r:id="rId53"/>
    <p:sldId id="468" r:id="rId54"/>
    <p:sldId id="408" r:id="rId55"/>
    <p:sldId id="423" r:id="rId56"/>
  </p:sldIdLst>
  <p:sldSz cx="12195175" cy="6858000"/>
  <p:notesSz cx="7099300" cy="10234613"/>
  <p:embeddedFontLst>
    <p:embeddedFont>
      <p:font typeface="Calibri" panose="020F0502020204030204" pitchFamily="34" charset="0"/>
      <p:regular r:id="rId59"/>
      <p:bold r:id="rId60"/>
      <p:italic r:id="rId61"/>
      <p:boldItalic r:id="rId62"/>
    </p:embeddedFont>
    <p:embeddedFont>
      <p:font typeface="Calibri Light" panose="020F0302020204030204" pitchFamily="34" charset="0"/>
      <p:regular r:id="rId63"/>
      <p:italic r:id="rId64"/>
    </p:embeddedFont>
  </p:embeddedFont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lang="en-US" b="1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lang="en-US" b="1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lang="en-US" b="1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lang="en-US" b="1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lang="en-US" b="1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71">
          <p15:clr>
            <a:srgbClr val="A4A3A4"/>
          </p15:clr>
        </p15:guide>
        <p15:guide id="2" pos="295">
          <p15:clr>
            <a:srgbClr val="A4A3A4"/>
          </p15:clr>
        </p15:guide>
        <p15:guide id="3" pos="39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336699"/>
    <a:srgbClr val="3333CC"/>
    <a:srgbClr val="66FF33"/>
    <a:srgbClr val="FFFF00"/>
    <a:srgbClr val="ADC0CB"/>
    <a:srgbClr val="FFCC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995" autoAdjust="0"/>
    <p:restoredTop sz="94634" autoAdjust="0"/>
  </p:normalViewPr>
  <p:slideViewPr>
    <p:cSldViewPr>
      <p:cViewPr varScale="1">
        <p:scale>
          <a:sx n="98" d="100"/>
          <a:sy n="98" d="100"/>
        </p:scale>
        <p:origin x="240" y="56"/>
      </p:cViewPr>
      <p:guideLst>
        <p:guide orient="horz" pos="1071"/>
        <p:guide pos="295"/>
        <p:guide pos="393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2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5.fntdata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font" Target="fonts/font3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.fntdata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2.fntdata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4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70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70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70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pPr>
              <a:defRPr/>
            </a:pPr>
            <a:fld id="{DFA43B12-1025-4022-881D-68D87AEC54BB}" type="slidenum">
              <a:rPr lang="en-GB" altLang="de-DE"/>
              <a:pPr>
                <a:defRPr/>
              </a:pPr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26861653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8113" y="768350"/>
            <a:ext cx="682307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209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9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pPr>
              <a:defRPr/>
            </a:pPr>
            <a:fld id="{37764FF3-493E-4D1F-A576-8F1A82C8678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619525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solidFill>
                  <a:prstClr val="black"/>
                </a:solidFill>
              </a:rPr>
              <a:pPr/>
              <a:t>1</a:t>
            </a:fld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856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829555B-3E19-4D6A-9CB8-8D4F05B37628}" type="slidenum">
              <a:rPr lang="de-DE" altLang="de-DE" smtClean="0"/>
              <a:pPr/>
              <a:t>2</a:t>
            </a:fld>
            <a:endParaRPr lang="de-DE" altLang="de-DE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237222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B928AAC-C892-435C-ACC7-E29D1DC7BE06}" type="slidenum">
              <a:rPr lang="de-DE" altLang="de-DE" smtClean="0"/>
              <a:pPr/>
              <a:t>3</a:t>
            </a:fld>
            <a:endParaRPr lang="de-DE" altLang="de-DE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415861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B651017-04F0-4366-997A-100FBC128EB8}" type="slidenum">
              <a:rPr lang="de-DE" altLang="de-DE" smtClean="0"/>
              <a:pPr/>
              <a:t>4</a:t>
            </a:fld>
            <a:endParaRPr lang="de-DE" altLang="de-DE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5482884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512C728-D428-4718-95CB-008CB934E4E5}" type="slidenum">
              <a:rPr lang="de-DE" altLang="de-DE" smtClean="0"/>
              <a:pPr/>
              <a:t>5</a:t>
            </a:fld>
            <a:endParaRPr lang="de-DE" altLang="de-DE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9938"/>
            <a:ext cx="6816725" cy="3833812"/>
          </a:xfrm>
          <a:ln w="12700" cap="flat"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425" tIns="49213" rIns="98425" bIns="49213"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0015716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512C728-D428-4718-95CB-008CB934E4E5}" type="slidenum">
              <a:rPr lang="de-DE" altLang="de-DE" smtClean="0"/>
              <a:pPr/>
              <a:t>6</a:t>
            </a:fld>
            <a:endParaRPr lang="de-DE" altLang="de-DE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9938"/>
            <a:ext cx="6816725" cy="3833812"/>
          </a:xfrm>
          <a:ln w="12700" cap="flat"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425" tIns="49213" rIns="98425" bIns="49213"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0015716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512C728-D428-4718-95CB-008CB934E4E5}" type="slidenum">
              <a:rPr lang="de-DE" altLang="de-DE" smtClean="0"/>
              <a:pPr/>
              <a:t>7</a:t>
            </a:fld>
            <a:endParaRPr lang="de-DE" altLang="de-DE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9938"/>
            <a:ext cx="6816725" cy="3833812"/>
          </a:xfrm>
          <a:ln w="12700" cap="flat"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425" tIns="49213" rIns="98425" bIns="49213"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0015716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512C728-D428-4718-95CB-008CB934E4E5}" type="slidenum">
              <a:rPr lang="de-DE" altLang="de-DE" smtClean="0"/>
              <a:pPr/>
              <a:t>8</a:t>
            </a:fld>
            <a:endParaRPr lang="de-DE" altLang="de-DE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9938"/>
            <a:ext cx="6816725" cy="3833812"/>
          </a:xfrm>
          <a:ln w="12700" cap="flat"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425" tIns="49213" rIns="98425" bIns="49213"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0015716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3A4FACE-EECD-468D-8D57-D47EFC6C5AE9}" type="slidenum">
              <a:rPr lang="de-DE" altLang="de-DE" smtClean="0"/>
              <a:pPr/>
              <a:t>9</a:t>
            </a:fld>
            <a:endParaRPr lang="de-DE" altLang="de-DE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8040773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3A4FACE-EECD-468D-8D57-D47EFC6C5AE9}" type="slidenum">
              <a:rPr lang="de-DE" altLang="de-DE" smtClean="0"/>
              <a:pPr/>
              <a:t>10</a:t>
            </a:fld>
            <a:endParaRPr lang="de-DE" altLang="de-DE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8040773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3A4FACE-EECD-468D-8D57-D47EFC6C5AE9}" type="slidenum">
              <a:rPr lang="de-DE" altLang="de-DE" smtClean="0"/>
              <a:pPr/>
              <a:t>11</a:t>
            </a:fld>
            <a:endParaRPr lang="de-DE" altLang="de-DE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8040773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E9CEA06-17FE-4693-B0A2-51F2DBCAA72B}" type="slidenum">
              <a:rPr lang="de-DE" altLang="de-DE" smtClean="0"/>
              <a:pPr/>
              <a:t>12</a:t>
            </a:fld>
            <a:endParaRPr lang="de-DE" altLang="de-DE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9674656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13</a:t>
            </a:fld>
            <a:endParaRPr lang="de-DE" dirty="0"/>
          </a:p>
        </p:txBody>
      </p:sp>
      <p:sp>
        <p:nvSpPr>
          <p:cNvPr id="6" name="Folienbildplatzhalter 5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7" name="Notizen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56315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A77579E-FDD6-4B15-9828-AEBEBB46E64C}" type="slidenum">
              <a:rPr lang="de-DE" altLang="de-DE" smtClean="0"/>
              <a:pPr/>
              <a:t>14</a:t>
            </a:fld>
            <a:endParaRPr lang="de-DE" altLang="de-DE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4901333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A77579E-FDD6-4B15-9828-AEBEBB46E64C}" type="slidenum">
              <a:rPr lang="de-DE" altLang="de-DE" smtClean="0"/>
              <a:pPr/>
              <a:t>15</a:t>
            </a:fld>
            <a:endParaRPr lang="de-DE" altLang="de-DE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4901333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A77579E-FDD6-4B15-9828-AEBEBB46E64C}" type="slidenum">
              <a:rPr lang="de-DE" altLang="de-DE" smtClean="0"/>
              <a:pPr/>
              <a:t>16</a:t>
            </a:fld>
            <a:endParaRPr lang="de-DE" altLang="de-DE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4901333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E4ACFFF-3399-46A7-B5AE-3C23E8324516}" type="slidenum">
              <a:rPr lang="de-DE" altLang="de-DE" smtClean="0"/>
              <a:pPr/>
              <a:t>17</a:t>
            </a:fld>
            <a:endParaRPr lang="de-DE" altLang="de-DE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4469038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D525491-DACC-4A4D-8F98-C8261F539A4B}" type="slidenum">
              <a:rPr lang="de-DE" altLang="de-DE" smtClean="0"/>
              <a:pPr/>
              <a:t>18</a:t>
            </a:fld>
            <a:endParaRPr lang="de-DE" altLang="de-DE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0167272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D525491-DACC-4A4D-8F98-C8261F539A4B}" type="slidenum">
              <a:rPr lang="de-DE" altLang="de-DE" smtClean="0"/>
              <a:pPr/>
              <a:t>19</a:t>
            </a:fld>
            <a:endParaRPr lang="de-DE" altLang="de-DE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0167272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D525491-DACC-4A4D-8F98-C8261F539A4B}" type="slidenum">
              <a:rPr lang="de-DE" altLang="de-DE" smtClean="0"/>
              <a:pPr/>
              <a:t>20</a:t>
            </a:fld>
            <a:endParaRPr lang="de-DE" altLang="de-DE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0167272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9039231-1342-4F9C-937B-71030F115111}" type="slidenum">
              <a:rPr lang="de-DE" altLang="de-DE" smtClean="0"/>
              <a:pPr/>
              <a:t>21</a:t>
            </a:fld>
            <a:endParaRPr lang="de-DE" altLang="de-DE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287369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73E7D86-562C-464D-BB3D-8BEA4D2F5748}" type="slidenum">
              <a:rPr lang="de-DE" altLang="de-DE" smtClean="0"/>
              <a:pPr/>
              <a:t>22</a:t>
            </a:fld>
            <a:endParaRPr lang="de-DE" altLang="de-DE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965102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73E7D86-562C-464D-BB3D-8BEA4D2F5748}" type="slidenum">
              <a:rPr lang="de-DE" altLang="de-DE" smtClean="0"/>
              <a:pPr/>
              <a:t>23</a:t>
            </a:fld>
            <a:endParaRPr lang="de-DE" altLang="de-DE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965102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73E7D86-562C-464D-BB3D-8BEA4D2F5748}" type="slidenum">
              <a:rPr lang="de-DE" altLang="de-DE" smtClean="0"/>
              <a:pPr/>
              <a:t>24</a:t>
            </a:fld>
            <a:endParaRPr lang="de-DE" altLang="de-DE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965102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3B03A16-CEE3-4800-A5C8-5EEC6A14C278}" type="slidenum">
              <a:rPr lang="de-DE" altLang="de-DE" smtClean="0"/>
              <a:pPr/>
              <a:t>25</a:t>
            </a:fld>
            <a:endParaRPr lang="de-DE" altLang="de-DE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927797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3B03A16-CEE3-4800-A5C8-5EEC6A14C278}" type="slidenum">
              <a:rPr lang="de-DE" altLang="de-DE" smtClean="0"/>
              <a:pPr/>
              <a:t>26</a:t>
            </a:fld>
            <a:endParaRPr lang="de-DE" altLang="de-DE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9277976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FDB716F-F0FA-4D05-9D77-952E6CD0BE4E}" type="slidenum">
              <a:rPr lang="de-DE" altLang="de-DE" smtClean="0"/>
              <a:pPr/>
              <a:t>27</a:t>
            </a:fld>
            <a:endParaRPr lang="de-DE" altLang="de-DE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41417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DE9ED29-D00E-4295-B2FC-EF3507223900}" type="slidenum">
              <a:rPr lang="de-DE" altLang="de-DE" smtClean="0"/>
              <a:pPr/>
              <a:t>28</a:t>
            </a:fld>
            <a:endParaRPr lang="de-DE" altLang="de-DE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2290151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C230C22-90BF-432B-9CBC-E0C37B98F4B2}" type="slidenum">
              <a:rPr lang="de-DE" altLang="de-DE" smtClean="0"/>
              <a:pPr/>
              <a:t>29</a:t>
            </a:fld>
            <a:endParaRPr lang="de-DE" altLang="de-DE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4921073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899CA44-DAF2-4F81-81A7-42810736741B}" type="slidenum">
              <a:rPr lang="de-DE" altLang="de-DE" smtClean="0"/>
              <a:pPr/>
              <a:t>30</a:t>
            </a:fld>
            <a:endParaRPr lang="de-DE" altLang="de-DE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8998360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764FF3-493E-4D1F-A576-8F1A82C86783}" type="slidenum">
              <a:rPr lang="de-DE" altLang="de-DE" smtClean="0"/>
              <a:pPr>
                <a:defRPr/>
              </a:pPr>
              <a:t>31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063230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3E6E489-595E-4060-B218-CD8BDF7B7896}" type="slidenum">
              <a:rPr lang="de-DE" altLang="de-DE" smtClean="0"/>
              <a:pPr/>
              <a:t>32</a:t>
            </a:fld>
            <a:endParaRPr lang="de-DE" altLang="de-DE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87297449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3E6E489-595E-4060-B218-CD8BDF7B7896}" type="slidenum">
              <a:rPr lang="de-DE" altLang="de-DE" smtClean="0"/>
              <a:pPr/>
              <a:t>33</a:t>
            </a:fld>
            <a:endParaRPr lang="de-DE" altLang="de-DE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87297449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solidFill>
                  <a:prstClr val="black"/>
                </a:solidFill>
              </a:rPr>
              <a:pPr/>
              <a:t>34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6" name="Folienbildplatzhalter 5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7" name="Notizen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770652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2413CC6-81B7-4FD0-A5EE-C3C582FAF134}" type="slidenum">
              <a:rPr lang="de-DE" altLang="de-DE" smtClean="0"/>
              <a:pPr/>
              <a:t>35</a:t>
            </a:fld>
            <a:endParaRPr lang="de-DE" altLang="de-DE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49805760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213597D-B06D-41AE-8B85-B913D2C91160}" type="slidenum">
              <a:rPr lang="de-DE" altLang="de-DE" smtClean="0"/>
              <a:pPr/>
              <a:t>36</a:t>
            </a:fld>
            <a:endParaRPr lang="de-DE" altLang="de-DE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80145181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213597D-B06D-41AE-8B85-B913D2C91160}" type="slidenum">
              <a:rPr lang="de-DE" altLang="de-DE" smtClean="0"/>
              <a:pPr/>
              <a:t>37</a:t>
            </a:fld>
            <a:endParaRPr lang="de-DE" altLang="de-DE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80145181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213597D-B06D-41AE-8B85-B913D2C91160}" type="slidenum">
              <a:rPr lang="de-DE" altLang="de-DE" smtClean="0"/>
              <a:pPr/>
              <a:t>38</a:t>
            </a:fld>
            <a:endParaRPr lang="de-DE" altLang="de-DE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80145181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FBB4C79-7271-4E4D-B995-F21716E5A86F}" type="slidenum">
              <a:rPr lang="de-DE" altLang="de-DE" smtClean="0"/>
              <a:pPr/>
              <a:t>39</a:t>
            </a:fld>
            <a:endParaRPr lang="de-DE" altLang="de-DE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27706642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FBB4C79-7271-4E4D-B995-F21716E5A86F}" type="slidenum">
              <a:rPr lang="de-DE" altLang="de-DE" smtClean="0"/>
              <a:pPr/>
              <a:t>40</a:t>
            </a:fld>
            <a:endParaRPr lang="de-DE" altLang="de-DE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27706642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FBB4C79-7271-4E4D-B995-F21716E5A86F}" type="slidenum">
              <a:rPr lang="de-DE" altLang="de-DE" smtClean="0"/>
              <a:pPr/>
              <a:t>41</a:t>
            </a:fld>
            <a:endParaRPr lang="de-DE" altLang="de-DE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27706642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BB1C85C-BCC6-464F-8C28-CF3676CE68D9}" type="slidenum">
              <a:rPr lang="de-DE" altLang="de-DE" smtClean="0"/>
              <a:pPr/>
              <a:t>42</a:t>
            </a:fld>
            <a:endParaRPr lang="de-DE" altLang="de-DE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51509905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BB1C85C-BCC6-464F-8C28-CF3676CE68D9}" type="slidenum">
              <a:rPr lang="de-DE" altLang="de-DE" smtClean="0"/>
              <a:pPr/>
              <a:t>43</a:t>
            </a:fld>
            <a:endParaRPr lang="de-DE" altLang="de-DE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51509905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BB1C85C-BCC6-464F-8C28-CF3676CE68D9}" type="slidenum">
              <a:rPr lang="de-DE" altLang="de-DE" smtClean="0"/>
              <a:pPr/>
              <a:t>44</a:t>
            </a:fld>
            <a:endParaRPr lang="de-DE" altLang="de-DE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51509905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BB1C85C-BCC6-464F-8C28-CF3676CE68D9}" type="slidenum">
              <a:rPr lang="de-DE" altLang="de-DE" smtClean="0"/>
              <a:pPr/>
              <a:t>45</a:t>
            </a:fld>
            <a:endParaRPr lang="de-DE" altLang="de-DE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51509905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EC241AF-DCBA-4854-99AD-F684FD48359D}" type="slidenum">
              <a:rPr lang="de-DE" altLang="de-DE" smtClean="0"/>
              <a:pPr/>
              <a:t>46</a:t>
            </a:fld>
            <a:endParaRPr lang="de-DE" altLang="de-DE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18074042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EC241AF-DCBA-4854-99AD-F684FD48359D}" type="slidenum">
              <a:rPr lang="de-DE" altLang="de-DE" smtClean="0"/>
              <a:pPr/>
              <a:t>47</a:t>
            </a:fld>
            <a:endParaRPr lang="de-DE" altLang="de-DE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18074042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EC241AF-DCBA-4854-99AD-F684FD48359D}" type="slidenum">
              <a:rPr lang="de-DE" altLang="de-DE" smtClean="0"/>
              <a:pPr/>
              <a:t>48</a:t>
            </a:fld>
            <a:endParaRPr lang="de-DE" altLang="de-DE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18074042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EC241AF-DCBA-4854-99AD-F684FD48359D}" type="slidenum">
              <a:rPr lang="de-DE" altLang="de-DE" smtClean="0"/>
              <a:pPr/>
              <a:t>49</a:t>
            </a:fld>
            <a:endParaRPr lang="de-DE" altLang="de-DE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18074042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CEFF03B-4D83-4BD9-B87A-CD7E48880539}" type="slidenum">
              <a:rPr lang="de-DE" altLang="de-DE" smtClean="0"/>
              <a:pPr/>
              <a:t>50</a:t>
            </a:fld>
            <a:endParaRPr lang="de-DE" altLang="de-DE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09623538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CEFF03B-4D83-4BD9-B87A-CD7E48880539}" type="slidenum">
              <a:rPr lang="de-DE" altLang="de-DE" smtClean="0"/>
              <a:pPr/>
              <a:t>51</a:t>
            </a:fld>
            <a:endParaRPr lang="de-DE" altLang="de-DE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09623538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CEFF03B-4D83-4BD9-B87A-CD7E48880539}" type="slidenum">
              <a:rPr lang="de-DE" altLang="de-DE" smtClean="0"/>
              <a:pPr/>
              <a:t>52</a:t>
            </a:fld>
            <a:endParaRPr lang="de-DE" altLang="de-DE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09623538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FB98E7-B474-44BE-8F3B-978A8B41E307}" type="slidenum">
              <a:rPr lang="en-US" altLang="de-DE" smtClean="0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n-US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049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A4B5072-9802-4035-AAE7-9F6A89AE1403}" type="slidenum">
              <a:rPr lang="de-DE" altLang="de-DE" smtClean="0"/>
              <a:pPr/>
              <a:t>54</a:t>
            </a:fld>
            <a:endParaRPr lang="de-DE" altLang="de-DE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53421793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4E7EFD3-F2A6-4E06-A4EE-929A32AFBDD1}" type="slidenum">
              <a:rPr lang="de-DE" altLang="de-DE" smtClean="0"/>
              <a:pPr/>
              <a:t>55</a:t>
            </a:fld>
            <a:endParaRPr lang="de-DE" altLang="de-DE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201544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1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1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950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1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27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lnSpc>
                <a:spcPct val="90000"/>
              </a:lnSpc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21608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z-Cyrl-AZ" altLang="ko-KR" dirty="0">
                <a:solidFill>
                  <a:srgbClr val="004992"/>
                </a:solidFill>
              </a:rPr>
              <a:t>Метакогнитивен тренинг (</a:t>
            </a:r>
            <a:r>
              <a:rPr lang="en-US" altLang="ko-KR" dirty="0">
                <a:solidFill>
                  <a:srgbClr val="004992"/>
                </a:solidFill>
              </a:rPr>
              <a:t>MKT)</a:t>
            </a:r>
            <a:endParaRPr lang="de-DE" dirty="0">
              <a:solidFill>
                <a:srgbClr val="004992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408954" y="6300194"/>
            <a:ext cx="6400800" cy="365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ko-KR" sz="1000" b="0" dirty="0">
                <a:latin typeface="+mj-lt"/>
              </a:rPr>
              <a:t>Използването на картини и снимков материал е осъществено с любезното съдействие на артистите и собствениците на права – за подробности (артист, име на изображението) виж края на презентацията.</a:t>
            </a:r>
            <a:endParaRPr lang="es-ES" altLang="de-DE" sz="1000" b="0" dirty="0">
              <a:latin typeface="+mj-lt"/>
            </a:endParaRPr>
          </a:p>
        </p:txBody>
      </p:sp>
      <p:pic>
        <p:nvPicPr>
          <p:cNvPr id="14" name="Grafi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9728" y="6373368"/>
            <a:ext cx="246888" cy="24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77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FC4079C0-4777-4250-96ED-B1CC6425820A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3411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>
            <a:lvl1pPr>
              <a:defRPr b="0"/>
            </a:lvl1pPr>
          </a:lstStyle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>
            <a:lvl1pPr>
              <a:defRPr b="0"/>
            </a:lvl1pPr>
          </a:lstStyle>
          <a:p>
            <a:pPr>
              <a:defRPr/>
            </a:pPr>
            <a:fld id="{2FB367EA-B676-49EC-AD58-26AD88BCDA7D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569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1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0126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CC28195D-C11C-4183-B617-586C4B206D02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06964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FC4079C0-4777-4250-96ED-B1CC6425820A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597972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FC4079C0-4777-4250-96ED-B1CC6425820A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9977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040FE87E-84B4-457E-90BD-91D5E254D52B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58648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A948AFD4-7F6A-47BB-ACD6-F970400EE3DD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10523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894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 b="0" baseline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 b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FC4079C0-4777-4250-96ED-B1CC6425820A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84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</p:sldLayoutIdLst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ke.de/mkt_videos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>
                <a:latin typeface="+mn-lt"/>
                <a:ea typeface="+mn-ea"/>
                <a:cs typeface="+mn-cs"/>
              </a:rPr>
              <a:t>MKT 8 A – </a:t>
            </a:r>
            <a:r>
              <a:rPr lang="bg-BG" altLang="ja-JP">
                <a:latin typeface="+mn-lt"/>
                <a:ea typeface="+mn-ea"/>
                <a:cs typeface="+mn-cs"/>
              </a:rPr>
              <a:t>Настроение</a:t>
            </a: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platzhalter 7"/>
          <p:cNvSpPr txBox="1">
            <a:spLocks/>
          </p:cNvSpPr>
          <p:nvPr/>
        </p:nvSpPr>
        <p:spPr bwMode="gray">
          <a:xfrm>
            <a:off x="408955" y="5349240"/>
            <a:ext cx="8686800" cy="82296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</a:pPr>
            <a:r>
              <a:rPr lang="pt-BR" sz="1600" dirty="0">
                <a:solidFill>
                  <a:srgbClr val="004992"/>
                </a:solidFill>
              </a:rPr>
              <a:t>© Moritz, Woodward &amp; </a:t>
            </a:r>
            <a:r>
              <a:rPr lang="pt-BR" sz="1600" dirty="0" err="1">
                <a:solidFill>
                  <a:srgbClr val="004992"/>
                </a:solidFill>
              </a:rPr>
              <a:t>Edreva</a:t>
            </a:r>
            <a:r>
              <a:rPr lang="pt-BR" sz="1600" dirty="0">
                <a:solidFill>
                  <a:srgbClr val="004992"/>
                </a:solidFill>
              </a:rPr>
              <a:t> </a:t>
            </a:r>
            <a:r>
              <a:rPr lang="nl-NL" sz="1600" dirty="0">
                <a:solidFill>
                  <a:srgbClr val="004992"/>
                </a:solidFill>
              </a:rPr>
              <a:t>(1|23)</a:t>
            </a:r>
            <a:endParaRPr lang="pt-BR" sz="1600" dirty="0">
              <a:solidFill>
                <a:srgbClr val="004992"/>
              </a:solidFill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</a:pPr>
            <a:r>
              <a:rPr lang="pt-BR" sz="1600" dirty="0">
                <a:solidFill>
                  <a:srgbClr val="004992"/>
                </a:solidFill>
              </a:rPr>
              <a:t>www.uke.de/mct</a:t>
            </a:r>
          </a:p>
        </p:txBody>
      </p:sp>
    </p:spTree>
    <p:extLst>
      <p:ext uri="{BB962C8B-B14F-4D97-AF65-F5344CB8AC3E}">
        <p14:creationId xmlns:p14="http://schemas.microsoft.com/office/powerpoint/2010/main" val="2554449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 dirty="0">
                <a:latin typeface="+mn-lt"/>
                <a:ea typeface="+mn-ea"/>
                <a:cs typeface="+mn-cs"/>
              </a:rPr>
              <a:t>За какво ни е да знаем това?</a:t>
            </a:r>
            <a:endParaRPr lang="de-DE" alt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altLang="de-DE" sz="2400" dirty="0">
                <a:solidFill>
                  <a:srgbClr val="333333"/>
                </a:solidFill>
              </a:rPr>
              <a:t>Много хора с психически заболявания имат смущения (грешки) в мисленето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които </a:t>
            </a:r>
            <a:r>
              <a:rPr lang="bg-BG" altLang="de-DE" sz="2400" dirty="0">
                <a:solidFill>
                  <a:srgbClr val="004992"/>
                </a:solidFill>
              </a:rPr>
              <a:t>могат да доведат до депресивни състояния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/>
            <a:r>
              <a:rPr lang="bg-BG" altLang="de-DE" sz="2400" dirty="0">
                <a:solidFill>
                  <a:srgbClr val="333333"/>
                </a:solidFill>
              </a:rPr>
              <a:t>Тези грешки в мисленето могат да бъдат отстранени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endParaRPr lang="en-US" sz="24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B367EA-B676-49EC-AD58-26AD88BCDA7D}" type="slidenum">
              <a:rPr lang="de-DE" altLang="de-DE" smtClean="0"/>
              <a:pPr>
                <a:defRPr/>
              </a:pPr>
              <a:t>2</a:t>
            </a:fld>
            <a:endParaRPr lang="de-DE" altLang="de-D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 dirty="0">
                <a:latin typeface="+mn-lt"/>
                <a:ea typeface="+mn-ea"/>
                <a:cs typeface="+mn-cs"/>
              </a:rPr>
              <a:t>Как се проявява депресивността?</a:t>
            </a:r>
            <a:endParaRPr lang="en-US" sz="3600" dirty="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4" descr="bearbeitet">
            <a:extLst>
              <a:ext uri="{FF2B5EF4-FFF2-40B4-BE49-F238E27FC236}">
                <a16:creationId xmlns:a16="http://schemas.microsoft.com/office/drawing/2014/main" id="{1499207F-CF66-4440-98EE-130757EA8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748" y="2520944"/>
            <a:ext cx="5174414" cy="3931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ption_6147">
            <a:extLst>
              <a:ext uri="{FF2B5EF4-FFF2-40B4-BE49-F238E27FC236}">
                <a16:creationId xmlns:a16="http://schemas.microsoft.com/office/drawing/2014/main" id="{416EB4E4-FACD-477F-9E50-063681292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1748" y="2028501"/>
            <a:ext cx="517441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2400" b="0" dirty="0">
                <a:latin typeface="Calibri Light"/>
              </a:rPr>
              <a:t>???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FE87E-84B4-457E-90BD-91D5E254D52B}" type="slidenum">
              <a:rPr lang="de-DE" altLang="de-DE" smtClean="0"/>
              <a:pPr>
                <a:defRPr/>
              </a:pPr>
              <a:t>3</a:t>
            </a:fld>
            <a:endParaRPr lang="de-DE" altLang="de-D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 dirty="0">
                <a:latin typeface="+mn-lt"/>
                <a:ea typeface="+mn-ea"/>
                <a:cs typeface="+mn-cs"/>
              </a:rPr>
              <a:t>Как се проявява депресивността?</a:t>
            </a:r>
            <a:endParaRPr lang="en-US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defTabSz="914400" fontAlgn="base">
              <a:buFont typeface="+mj-lt"/>
              <a:buAutoNum type="arabicPeriod"/>
              <a:defRPr/>
            </a:pPr>
            <a:r>
              <a:rPr lang="bg-BG" sz="2400" dirty="0">
                <a:solidFill>
                  <a:srgbClr val="333333"/>
                </a:solidFill>
              </a:rPr>
              <a:t>Тъга, потиснатост</a:t>
            </a:r>
            <a:endParaRPr lang="de-DE" sz="2400" dirty="0">
              <a:solidFill>
                <a:srgbClr val="333333"/>
              </a:solidFill>
            </a:endParaRPr>
          </a:p>
          <a:p>
            <a:pPr marL="457200" lvl="0" indent="-457200" defTabSz="914400" fontAlgn="base">
              <a:buFont typeface="+mj-lt"/>
              <a:buAutoNum type="arabicPeriod"/>
              <a:defRPr/>
            </a:pPr>
            <a:r>
              <a:rPr lang="bg-BG" sz="2400" dirty="0">
                <a:solidFill>
                  <a:srgbClr val="333333"/>
                </a:solidFill>
              </a:rPr>
              <a:t>Волева слабост</a:t>
            </a:r>
            <a:endParaRPr lang="de-DE" sz="2400" dirty="0">
              <a:solidFill>
                <a:srgbClr val="333333"/>
              </a:solidFill>
            </a:endParaRPr>
          </a:p>
          <a:p>
            <a:pPr marL="457200" lvl="0" indent="-457200" defTabSz="914400" fontAlgn="base">
              <a:buFont typeface="+mj-lt"/>
              <a:buAutoNum type="arabicPeriod"/>
              <a:defRPr/>
            </a:pPr>
            <a:r>
              <a:rPr lang="bg-BG" sz="2400" dirty="0">
                <a:solidFill>
                  <a:srgbClr val="333333"/>
                </a:solidFill>
              </a:rPr>
              <a:t>Ниско самочувствие</a:t>
            </a:r>
            <a:r>
              <a:rPr lang="de-DE" sz="2400" dirty="0">
                <a:solidFill>
                  <a:srgbClr val="333333"/>
                </a:solidFill>
              </a:rPr>
              <a:t>, </a:t>
            </a:r>
            <a:r>
              <a:rPr lang="bg-BG" sz="2400" dirty="0">
                <a:solidFill>
                  <a:srgbClr val="333333"/>
                </a:solidFill>
              </a:rPr>
              <a:t>страх от отхвърляне</a:t>
            </a:r>
            <a:endParaRPr lang="de-DE" sz="2400" dirty="0">
              <a:solidFill>
                <a:srgbClr val="333333"/>
              </a:solidFill>
            </a:endParaRPr>
          </a:p>
          <a:p>
            <a:pPr marL="457200" lvl="0" indent="-457200" defTabSz="914400" fontAlgn="base">
              <a:buFont typeface="+mj-lt"/>
              <a:buAutoNum type="arabicPeriod"/>
              <a:defRPr/>
            </a:pPr>
            <a:r>
              <a:rPr lang="bg-BG" sz="2400" dirty="0">
                <a:solidFill>
                  <a:srgbClr val="333333"/>
                </a:solidFill>
              </a:rPr>
              <a:t>Страхове</a:t>
            </a:r>
            <a:r>
              <a:rPr lang="de-DE" sz="2400" dirty="0">
                <a:solidFill>
                  <a:srgbClr val="333333"/>
                </a:solidFill>
              </a:rPr>
              <a:t> (</a:t>
            </a:r>
            <a:r>
              <a:rPr lang="bg-BG" sz="2400" dirty="0">
                <a:solidFill>
                  <a:srgbClr val="333333"/>
                </a:solidFill>
              </a:rPr>
              <a:t>напр. за бъдещето</a:t>
            </a:r>
            <a:r>
              <a:rPr lang="de-DE" sz="2400" dirty="0">
                <a:solidFill>
                  <a:srgbClr val="333333"/>
                </a:solidFill>
              </a:rPr>
              <a:t>)</a:t>
            </a:r>
          </a:p>
          <a:p>
            <a:pPr marL="457200" lvl="0" indent="-457200" defTabSz="914400" fontAlgn="base">
              <a:buFont typeface="+mj-lt"/>
              <a:buAutoNum type="arabicPeriod"/>
              <a:defRPr/>
            </a:pPr>
            <a:r>
              <a:rPr lang="bg-BG" sz="2400" dirty="0">
                <a:solidFill>
                  <a:srgbClr val="333333"/>
                </a:solidFill>
              </a:rPr>
              <a:t>Смущения в съня</a:t>
            </a:r>
            <a:r>
              <a:rPr lang="de-DE" sz="2400" dirty="0">
                <a:solidFill>
                  <a:srgbClr val="333333"/>
                </a:solidFill>
              </a:rPr>
              <a:t>, </a:t>
            </a:r>
            <a:r>
              <a:rPr lang="bg-BG" sz="2400" dirty="0">
                <a:solidFill>
                  <a:srgbClr val="333333"/>
                </a:solidFill>
              </a:rPr>
              <a:t>болки</a:t>
            </a:r>
            <a:endParaRPr lang="de-DE" sz="2400" dirty="0">
              <a:solidFill>
                <a:srgbClr val="333333"/>
              </a:solidFill>
            </a:endParaRPr>
          </a:p>
          <a:p>
            <a:pPr marL="457200" lvl="0" indent="-457200" defTabSz="914400" fontAlgn="base">
              <a:buFont typeface="+mj-lt"/>
              <a:buAutoNum type="arabicPeriod"/>
              <a:defRPr/>
            </a:pPr>
            <a:r>
              <a:rPr lang="bg-BG" sz="2400" dirty="0">
                <a:solidFill>
                  <a:srgbClr val="333333"/>
                </a:solidFill>
              </a:rPr>
              <a:t>Ниска продуктивност</a:t>
            </a:r>
            <a:r>
              <a:rPr lang="de-DE" sz="2400" dirty="0">
                <a:solidFill>
                  <a:srgbClr val="333333"/>
                </a:solidFill>
              </a:rPr>
              <a:t> (</a:t>
            </a:r>
            <a:r>
              <a:rPr lang="bg-BG" sz="2400" dirty="0">
                <a:solidFill>
                  <a:srgbClr val="333333"/>
                </a:solidFill>
              </a:rPr>
              <a:t>проблеми с концентрацията и паметта</a:t>
            </a:r>
            <a:r>
              <a:rPr lang="de-DE" sz="2400" dirty="0">
                <a:solidFill>
                  <a:srgbClr val="333333"/>
                </a:solidFill>
              </a:rPr>
              <a:t>)</a:t>
            </a:r>
          </a:p>
          <a:p>
            <a:pPr lvl="0" defTabSz="914400" fontAlgn="base">
              <a:defRPr/>
            </a:pPr>
            <a:r>
              <a:rPr lang="de-DE" sz="2400" dirty="0">
                <a:solidFill>
                  <a:srgbClr val="333333"/>
                </a:solidFill>
              </a:rPr>
              <a:t>...</a:t>
            </a:r>
            <a:endParaRPr lang="en-US" sz="24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B367EA-B676-49EC-AD58-26AD88BCDA7D}" type="slidenum">
              <a:rPr lang="de-DE" altLang="de-DE" smtClean="0"/>
              <a:pPr>
                <a:defRPr/>
              </a:pPr>
              <a:t>4</a:t>
            </a:fld>
            <a:endParaRPr lang="de-DE" altLang="de-DE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 dirty="0">
                <a:latin typeface="+mn-lt"/>
                <a:ea typeface="+mn-ea"/>
                <a:cs typeface="+mn-cs"/>
              </a:rPr>
              <a:t>Такъв съм се родил… или такъв съм станал?</a:t>
            </a:r>
            <a:endParaRPr lang="de-DE" alt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>
          <a:xfrm>
            <a:off x="408955" y="2204864"/>
            <a:ext cx="8229600" cy="42480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bg-BG" altLang="de-DE" sz="2400" dirty="0">
                <a:solidFill>
                  <a:srgbClr val="333333"/>
                </a:solidFill>
              </a:rPr>
              <a:t>Такива ли сме </a:t>
            </a:r>
            <a:r>
              <a:rPr lang="bg-BG" altLang="de-DE" sz="2400">
                <a:solidFill>
                  <a:srgbClr val="333333"/>
                </a:solidFill>
              </a:rPr>
              <a:t>си “по природа”, </a:t>
            </a:r>
            <a:r>
              <a:rPr lang="bg-BG" altLang="de-DE" sz="2400" dirty="0">
                <a:solidFill>
                  <a:srgbClr val="333333"/>
                </a:solidFill>
              </a:rPr>
              <a:t>т.е. не можем да променим изначалната си склонност да сме по-скоро весели или тъжни</a:t>
            </a:r>
            <a:r>
              <a:rPr lang="de-DE" altLang="de-DE" sz="2400" dirty="0">
                <a:solidFill>
                  <a:srgbClr val="333333"/>
                </a:solidFill>
              </a:rPr>
              <a:t>?</a:t>
            </a:r>
          </a:p>
        </p:txBody>
      </p:sp>
      <p:pic>
        <p:nvPicPr>
          <p:cNvPr id="8" name="Picture 4" descr="Dispair - littledan77 - flickr -cc">
            <a:extLst>
              <a:ext uri="{FF2B5EF4-FFF2-40B4-BE49-F238E27FC236}">
                <a16:creationId xmlns:a16="http://schemas.microsoft.com/office/drawing/2014/main" id="{F7C0BF1C-3965-4E56-9A66-8066670FF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2920" y="3179617"/>
            <a:ext cx="2452255" cy="3678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B367EA-B676-49EC-AD58-26AD88BCDA7D}" type="slidenum">
              <a:rPr lang="de-DE" altLang="de-DE" smtClean="0"/>
              <a:pPr>
                <a:defRPr/>
              </a:pPr>
              <a:t>5</a:t>
            </a:fld>
            <a:endParaRPr lang="de-DE" altLang="de-DE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 dirty="0">
                <a:latin typeface="+mn-lt"/>
                <a:ea typeface="+mn-ea"/>
                <a:cs typeface="+mn-cs"/>
              </a:rPr>
              <a:t>Такъв съм се родил… или такъв съм станал?</a:t>
            </a:r>
            <a:endParaRPr lang="de-DE" alt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>
          <a:xfrm>
            <a:off x="408955" y="2204864"/>
            <a:ext cx="8229600" cy="42480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bg-BG" altLang="de-DE" sz="2400" dirty="0">
                <a:solidFill>
                  <a:srgbClr val="333333"/>
                </a:solidFill>
              </a:rPr>
              <a:t>Такива ли сме </a:t>
            </a:r>
            <a:r>
              <a:rPr lang="bg-BG" altLang="de-DE" sz="2400">
                <a:solidFill>
                  <a:srgbClr val="333333"/>
                </a:solidFill>
              </a:rPr>
              <a:t>си “по природа”, </a:t>
            </a:r>
            <a:r>
              <a:rPr lang="bg-BG" altLang="de-DE" sz="2400" dirty="0">
                <a:solidFill>
                  <a:srgbClr val="333333"/>
                </a:solidFill>
              </a:rPr>
              <a:t>т.е. не можем да променим изначалната си склонност да сме по-скоро весели или тъжни</a:t>
            </a:r>
            <a:r>
              <a:rPr lang="de-DE" altLang="de-DE" sz="2400" dirty="0">
                <a:solidFill>
                  <a:srgbClr val="333333"/>
                </a:solidFill>
              </a:rPr>
              <a:t>?</a:t>
            </a: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Вроденост</a:t>
            </a:r>
            <a:r>
              <a:rPr lang="de-DE" altLang="de-DE" sz="2400" dirty="0">
                <a:solidFill>
                  <a:srgbClr val="004992"/>
                </a:solidFill>
              </a:rPr>
              <a:t>: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Отчасти има предразположеност към депресивни мисли и ниско самочувствие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</p:txBody>
      </p:sp>
      <p:pic>
        <p:nvPicPr>
          <p:cNvPr id="8" name="Picture 4" descr="Dispair - littledan77 - flickr -cc">
            <a:extLst>
              <a:ext uri="{FF2B5EF4-FFF2-40B4-BE49-F238E27FC236}">
                <a16:creationId xmlns:a16="http://schemas.microsoft.com/office/drawing/2014/main" id="{F7C0BF1C-3965-4E56-9A66-8066670FF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2920" y="3179617"/>
            <a:ext cx="2452255" cy="3678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B367EA-B676-49EC-AD58-26AD88BCDA7D}" type="slidenum">
              <a:rPr lang="de-DE" altLang="de-DE" smtClean="0"/>
              <a:pPr>
                <a:defRPr/>
              </a:pPr>
              <a:t>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21954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 dirty="0">
                <a:latin typeface="+mn-lt"/>
                <a:ea typeface="+mn-ea"/>
                <a:cs typeface="+mn-cs"/>
              </a:rPr>
              <a:t>Такъв съм се родил… или такъв съм станал?</a:t>
            </a:r>
            <a:endParaRPr lang="de-DE" alt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>
          <a:xfrm>
            <a:off x="408955" y="2204864"/>
            <a:ext cx="8229600" cy="42480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bg-BG" altLang="de-DE" sz="2400" dirty="0">
                <a:solidFill>
                  <a:srgbClr val="333333"/>
                </a:solidFill>
              </a:rPr>
              <a:t>Такива ли сме </a:t>
            </a:r>
            <a:r>
              <a:rPr lang="bg-BG" altLang="de-DE" sz="2400">
                <a:solidFill>
                  <a:srgbClr val="333333"/>
                </a:solidFill>
              </a:rPr>
              <a:t>си “по природа”, </a:t>
            </a:r>
            <a:r>
              <a:rPr lang="bg-BG" altLang="de-DE" sz="2400" dirty="0">
                <a:solidFill>
                  <a:srgbClr val="333333"/>
                </a:solidFill>
              </a:rPr>
              <a:t>т.е. не можем да променим изначалната си склонност да сме по-скоро весели или тъжни</a:t>
            </a:r>
            <a:r>
              <a:rPr lang="de-DE" altLang="de-DE" sz="2400" dirty="0">
                <a:solidFill>
                  <a:srgbClr val="333333"/>
                </a:solidFill>
              </a:rPr>
              <a:t>?</a:t>
            </a: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Вроденост</a:t>
            </a:r>
            <a:r>
              <a:rPr lang="de-DE" altLang="de-DE" sz="2400" dirty="0">
                <a:solidFill>
                  <a:srgbClr val="004992"/>
                </a:solidFill>
              </a:rPr>
              <a:t>: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Отчасти има предразположеност към депресивни мисли и ниско самочувствие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indent="-342900" eaLnBrk="1" hangingPunct="1"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Среда</a:t>
            </a:r>
            <a:r>
              <a:rPr lang="de-DE" altLang="de-DE" sz="2400" dirty="0">
                <a:solidFill>
                  <a:srgbClr val="004992"/>
                </a:solidFill>
              </a:rPr>
              <a:t>: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Строго и лишено от нежност възпитание както и негативни житейски събития могат да бележат лоша самооценка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</p:txBody>
      </p:sp>
      <p:pic>
        <p:nvPicPr>
          <p:cNvPr id="8" name="Picture 4" descr="Dispair - littledan77 - flickr -cc">
            <a:extLst>
              <a:ext uri="{FF2B5EF4-FFF2-40B4-BE49-F238E27FC236}">
                <a16:creationId xmlns:a16="http://schemas.microsoft.com/office/drawing/2014/main" id="{F7C0BF1C-3965-4E56-9A66-8066670FF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2920" y="3179617"/>
            <a:ext cx="2452255" cy="3678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B367EA-B676-49EC-AD58-26AD88BCDA7D}" type="slidenum">
              <a:rPr lang="de-DE" altLang="de-DE" smtClean="0"/>
              <a:pPr>
                <a:defRPr/>
              </a:pPr>
              <a:t>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12232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 dirty="0">
                <a:latin typeface="+mn-lt"/>
                <a:ea typeface="+mn-ea"/>
                <a:cs typeface="+mn-cs"/>
              </a:rPr>
              <a:t>Такъв съм се родил… или такъв съм станал?</a:t>
            </a:r>
            <a:endParaRPr lang="de-DE" alt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>
          <a:xfrm>
            <a:off x="408955" y="2204864"/>
            <a:ext cx="8229600" cy="42480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bg-BG" altLang="de-DE" sz="2400" dirty="0">
                <a:solidFill>
                  <a:srgbClr val="333333"/>
                </a:solidFill>
              </a:rPr>
              <a:t>Такива ли сме </a:t>
            </a:r>
            <a:r>
              <a:rPr lang="bg-BG" altLang="de-DE" sz="2400">
                <a:solidFill>
                  <a:srgbClr val="333333"/>
                </a:solidFill>
              </a:rPr>
              <a:t>си “по природа”, </a:t>
            </a:r>
            <a:r>
              <a:rPr lang="bg-BG" altLang="de-DE" sz="2400" dirty="0">
                <a:solidFill>
                  <a:srgbClr val="333333"/>
                </a:solidFill>
              </a:rPr>
              <a:t>т.е. не можем да променим изначалната си склонност да сме по-скоро весели или тъжни</a:t>
            </a:r>
            <a:r>
              <a:rPr lang="de-DE" altLang="de-DE" sz="2400" dirty="0">
                <a:solidFill>
                  <a:srgbClr val="333333"/>
                </a:solidFill>
              </a:rPr>
              <a:t>?</a:t>
            </a: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Вроденост</a:t>
            </a:r>
            <a:r>
              <a:rPr lang="de-DE" altLang="de-DE" sz="2400" dirty="0">
                <a:solidFill>
                  <a:srgbClr val="004992"/>
                </a:solidFill>
              </a:rPr>
              <a:t>: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Отчасти има предразположеност към депресивни мисли и ниско самочувствие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indent="-342900" eaLnBrk="1" hangingPunct="1"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Среда</a:t>
            </a:r>
            <a:r>
              <a:rPr lang="de-DE" altLang="de-DE" sz="2400" dirty="0">
                <a:solidFill>
                  <a:srgbClr val="004992"/>
                </a:solidFill>
              </a:rPr>
              <a:t>: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Строго и лишено от нежност възпитание както и негативни житейски събития могат да бележат лоша самооценка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eaLnBrk="1" hangingPunct="1"/>
            <a:r>
              <a:rPr lang="bg-BG" altLang="de-DE" sz="2400" b="1" dirty="0">
                <a:solidFill>
                  <a:srgbClr val="004992"/>
                </a:solidFill>
              </a:rPr>
              <a:t>НО</a:t>
            </a:r>
            <a:r>
              <a:rPr lang="de-DE" altLang="de-DE" sz="2400" b="1" dirty="0">
                <a:solidFill>
                  <a:srgbClr val="004992"/>
                </a:solidFill>
              </a:rPr>
              <a:t>: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004992"/>
                </a:solidFill>
              </a:rPr>
              <a:t>Депресивните мисловни схеми могат да бъдат променени</a:t>
            </a:r>
            <a:r>
              <a:rPr lang="de-DE" altLang="de-DE" sz="2400" dirty="0">
                <a:solidFill>
                  <a:srgbClr val="004992"/>
                </a:solidFill>
              </a:rPr>
              <a:t>; </a:t>
            </a:r>
            <a:r>
              <a:rPr lang="bg-BG" altLang="de-DE" sz="2400" dirty="0">
                <a:solidFill>
                  <a:srgbClr val="004992"/>
                </a:solidFill>
              </a:rPr>
              <a:t>Депресията не е съдба</a:t>
            </a:r>
            <a:r>
              <a:rPr lang="de-DE" altLang="de-DE" sz="2400" dirty="0">
                <a:solidFill>
                  <a:srgbClr val="004992"/>
                </a:solidFill>
              </a:rPr>
              <a:t>!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pic>
        <p:nvPicPr>
          <p:cNvPr id="8" name="Picture 4" descr="Dispair - littledan77 - flickr -cc">
            <a:extLst>
              <a:ext uri="{FF2B5EF4-FFF2-40B4-BE49-F238E27FC236}">
                <a16:creationId xmlns:a16="http://schemas.microsoft.com/office/drawing/2014/main" id="{F7C0BF1C-3965-4E56-9A66-8066670FF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2920" y="3179617"/>
            <a:ext cx="2452255" cy="3678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B367EA-B676-49EC-AD58-26AD88BCDA7D}" type="slidenum">
              <a:rPr lang="de-DE" altLang="de-DE" smtClean="0"/>
              <a:pPr>
                <a:defRPr/>
              </a:pPr>
              <a:t>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04652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Психоза и депресия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Влияние на психозата върху самочувствието и настроението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2" name="Group 30">
            <a:extLst>
              <a:ext uri="{FF2B5EF4-FFF2-40B4-BE49-F238E27FC236}">
                <a16:creationId xmlns:a16="http://schemas.microsoft.com/office/drawing/2014/main" id="{C8483F35-FE12-4C2E-8970-87E3CBC883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410783"/>
              </p:ext>
            </p:extLst>
          </p:nvPr>
        </p:nvGraphicFramePr>
        <p:xfrm>
          <a:off x="408955" y="2276872"/>
          <a:ext cx="8686800" cy="411477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054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32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622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Негативни последици за настроението в следствие на психоза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7127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1" u="sng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Краткосрочни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благоприятни ефекти върху настроението в следствие на психоза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3" name="Picture 22" descr="nachteil">
            <a:extLst>
              <a:ext uri="{FF2B5EF4-FFF2-40B4-BE49-F238E27FC236}">
                <a16:creationId xmlns:a16="http://schemas.microsoft.com/office/drawing/2014/main" id="{0F7B57DF-4F20-4FAD-B336-61267E528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" y="2325370"/>
            <a:ext cx="442650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3" descr="daumen">
            <a:extLst>
              <a:ext uri="{FF2B5EF4-FFF2-40B4-BE49-F238E27FC236}">
                <a16:creationId xmlns:a16="http://schemas.microsoft.com/office/drawing/2014/main" id="{0CDE0EDE-9792-4A40-BE02-E4A287F79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411" y="2325370"/>
            <a:ext cx="548640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4" descr="Bare_by_viciarg">
            <a:extLst>
              <a:ext uri="{FF2B5EF4-FFF2-40B4-BE49-F238E27FC236}">
                <a16:creationId xmlns:a16="http://schemas.microsoft.com/office/drawing/2014/main" id="{F1BBAADE-05B8-4333-B363-76050EEDE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8032" y="3515143"/>
            <a:ext cx="2507143" cy="334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FE87E-84B4-457E-90BD-91D5E254D52B}" type="slidenum">
              <a:rPr lang="de-DE" altLang="de-DE" smtClean="0"/>
              <a:pPr>
                <a:defRPr/>
              </a:pPr>
              <a:t>9</a:t>
            </a:fld>
            <a:endParaRPr lang="de-DE" altLang="de-DE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Психоза и депресия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Влияние на психозата върху самочувствието и настроението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2" name="Group 30">
            <a:extLst>
              <a:ext uri="{FF2B5EF4-FFF2-40B4-BE49-F238E27FC236}">
                <a16:creationId xmlns:a16="http://schemas.microsoft.com/office/drawing/2014/main" id="{C8483F35-FE12-4C2E-8970-87E3CBC883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740552"/>
              </p:ext>
            </p:extLst>
          </p:nvPr>
        </p:nvGraphicFramePr>
        <p:xfrm>
          <a:off x="408955" y="2276872"/>
          <a:ext cx="8686800" cy="411477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054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32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622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Негативни последици за настроението в следствие на психоза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7127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1" u="sng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Краткосрочни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благоприятни ефекти върху настроението в следствие на психоза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 време на психоза: Чувство на застрашеност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 време на психоза: Чуване на гласове, които обиждат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След психоза: Срам, бъдещето се усеща като натрошено на парченца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3" name="Picture 22" descr="nachteil">
            <a:extLst>
              <a:ext uri="{FF2B5EF4-FFF2-40B4-BE49-F238E27FC236}">
                <a16:creationId xmlns:a16="http://schemas.microsoft.com/office/drawing/2014/main" id="{0F7B57DF-4F20-4FAD-B336-61267E528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" y="2325370"/>
            <a:ext cx="442650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3" descr="daumen">
            <a:extLst>
              <a:ext uri="{FF2B5EF4-FFF2-40B4-BE49-F238E27FC236}">
                <a16:creationId xmlns:a16="http://schemas.microsoft.com/office/drawing/2014/main" id="{0CDE0EDE-9792-4A40-BE02-E4A287F79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411" y="2325370"/>
            <a:ext cx="548640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4" descr="Bare_by_viciarg">
            <a:extLst>
              <a:ext uri="{FF2B5EF4-FFF2-40B4-BE49-F238E27FC236}">
                <a16:creationId xmlns:a16="http://schemas.microsoft.com/office/drawing/2014/main" id="{F1BBAADE-05B8-4333-B363-76050EEDE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8032" y="3515143"/>
            <a:ext cx="2507143" cy="334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FE87E-84B4-457E-90BD-91D5E254D52B}" type="slidenum">
              <a:rPr lang="de-DE" altLang="de-DE" smtClean="0"/>
              <a:pPr>
                <a:defRPr/>
              </a:pPr>
              <a:t>10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62616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Психоза и депресия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Влияние на психозата върху самочувствието и настроението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2" name="Group 30">
            <a:extLst>
              <a:ext uri="{FF2B5EF4-FFF2-40B4-BE49-F238E27FC236}">
                <a16:creationId xmlns:a16="http://schemas.microsoft.com/office/drawing/2014/main" id="{C8483F35-FE12-4C2E-8970-87E3CBC883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3439326"/>
              </p:ext>
            </p:extLst>
          </p:nvPr>
        </p:nvGraphicFramePr>
        <p:xfrm>
          <a:off x="408955" y="2276872"/>
          <a:ext cx="8686800" cy="411477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054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32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622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Негативни последици за настроението в следствие на психоза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7127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1" u="sng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Краткосрочни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благоприятни ефекти върху настроението в следствие на психоза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 време на психоза: Чувство на застрашеност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 време на психоза: Кик, въодушевление 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, “нещо се случва”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 време на психоза: Чуване на гласове, които обиждат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 време на психоза: Чуване на ласкателни и насърчителни гласове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След психоза: Срам, бъдещето се усеща като натрошено на парченца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Мегаломанна налудност: Чувство на власт, талант, значимост (силни врагове) и съдбоностност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3" name="Picture 22" descr="nachteil">
            <a:extLst>
              <a:ext uri="{FF2B5EF4-FFF2-40B4-BE49-F238E27FC236}">
                <a16:creationId xmlns:a16="http://schemas.microsoft.com/office/drawing/2014/main" id="{0F7B57DF-4F20-4FAD-B336-61267E528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" y="2325370"/>
            <a:ext cx="442650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3" descr="daumen">
            <a:extLst>
              <a:ext uri="{FF2B5EF4-FFF2-40B4-BE49-F238E27FC236}">
                <a16:creationId xmlns:a16="http://schemas.microsoft.com/office/drawing/2014/main" id="{0CDE0EDE-9792-4A40-BE02-E4A287F79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411" y="2325370"/>
            <a:ext cx="548640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4" descr="Bare_by_viciarg">
            <a:extLst>
              <a:ext uri="{FF2B5EF4-FFF2-40B4-BE49-F238E27FC236}">
                <a16:creationId xmlns:a16="http://schemas.microsoft.com/office/drawing/2014/main" id="{F1BBAADE-05B8-4333-B363-76050EEDE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8032" y="3515143"/>
            <a:ext cx="2507143" cy="334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FE87E-84B4-457E-90BD-91D5E254D52B}" type="slidenum">
              <a:rPr lang="de-DE" altLang="de-DE" smtClean="0"/>
              <a:pPr>
                <a:defRPr/>
              </a:pPr>
              <a:t>11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129663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Психоза и депресия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Влияние на психозата върху самочувствието и настроението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8955" y="2204864"/>
            <a:ext cx="8778240" cy="4248000"/>
          </a:xfrm>
        </p:spPr>
        <p:txBody>
          <a:bodyPr/>
          <a:lstStyle/>
          <a:p>
            <a:pPr lvl="0" defTabSz="914400" fontAlgn="base"/>
            <a:r>
              <a:rPr lang="bg-BG" altLang="de-DE" sz="2000" dirty="0">
                <a:solidFill>
                  <a:srgbClr val="333333"/>
                </a:solidFill>
              </a:rPr>
              <a:t>Над</a:t>
            </a:r>
            <a:r>
              <a:rPr lang="bg-BG" altLang="de-DE" sz="2000" b="1" i="1" dirty="0">
                <a:solidFill>
                  <a:srgbClr val="333333"/>
                </a:solidFill>
              </a:rPr>
              <a:t> краткосрочните позитивни влияния </a:t>
            </a:r>
            <a:r>
              <a:rPr lang="bg-BG" altLang="de-DE" sz="2000" dirty="0">
                <a:solidFill>
                  <a:srgbClr val="333333"/>
                </a:solidFill>
              </a:rPr>
              <a:t>на психозата върху самочувствието надделяват над </a:t>
            </a:r>
            <a:r>
              <a:rPr lang="bg-BG" altLang="de-DE" sz="2000" b="1" dirty="0">
                <a:solidFill>
                  <a:srgbClr val="333333"/>
                </a:solidFill>
              </a:rPr>
              <a:t>дългосрочните негативни последици</a:t>
            </a:r>
            <a:r>
              <a:rPr lang="de-DE" altLang="de-DE" sz="2000" dirty="0">
                <a:solidFill>
                  <a:srgbClr val="333333"/>
                </a:solidFill>
              </a:rPr>
              <a:t>. </a:t>
            </a:r>
            <a:r>
              <a:rPr lang="bg-BG" altLang="de-DE" sz="2000" dirty="0">
                <a:solidFill>
                  <a:srgbClr val="333333"/>
                </a:solidFill>
              </a:rPr>
              <a:t>Примери</a:t>
            </a:r>
            <a:r>
              <a:rPr lang="de-DE" altLang="de-DE" sz="2000" dirty="0">
                <a:solidFill>
                  <a:srgbClr val="333333"/>
                </a:solidFill>
              </a:rPr>
              <a:t>: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Дългове</a:t>
            </a:r>
            <a:r>
              <a:rPr lang="de-DE" altLang="de-DE" sz="2000" dirty="0">
                <a:solidFill>
                  <a:srgbClr val="333333"/>
                </a:solidFill>
              </a:rPr>
              <a:t>: </a:t>
            </a:r>
            <a:r>
              <a:rPr lang="bg-BG" altLang="de-DE" sz="2000" dirty="0">
                <a:solidFill>
                  <a:srgbClr val="333333"/>
                </a:solidFill>
              </a:rPr>
              <a:t>Когато пациентът е вярвал, че е богат и известен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Самота</a:t>
            </a:r>
            <a:r>
              <a:rPr lang="de-DE" altLang="de-DE" sz="2000" dirty="0">
                <a:solidFill>
                  <a:srgbClr val="333333"/>
                </a:solidFill>
              </a:rPr>
              <a:t>: </a:t>
            </a:r>
            <a:r>
              <a:rPr lang="bg-BG" altLang="de-DE" sz="2000" dirty="0">
                <a:solidFill>
                  <a:srgbClr val="333333"/>
                </a:solidFill>
              </a:rPr>
              <a:t>Ако приятелите са се отдръпнали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Работа</a:t>
            </a:r>
            <a:r>
              <a:rPr lang="de-DE" altLang="de-DE" sz="2000" dirty="0">
                <a:solidFill>
                  <a:srgbClr val="333333"/>
                </a:solidFill>
              </a:rPr>
              <a:t>: </a:t>
            </a:r>
            <a:r>
              <a:rPr lang="bg-BG" altLang="de-DE" sz="2000" dirty="0">
                <a:solidFill>
                  <a:srgbClr val="333333"/>
                </a:solidFill>
              </a:rPr>
              <a:t>възможна загуба на работа поради неадекватно поведение</a:t>
            </a:r>
            <a:endParaRPr lang="en-US" altLang="de-DE" sz="2000" dirty="0">
              <a:solidFill>
                <a:srgbClr val="333333"/>
              </a:solidFill>
            </a:endParaRPr>
          </a:p>
          <a:p>
            <a:pPr lvl="0" defTabSz="914400" fontAlgn="base"/>
            <a:r>
              <a:rPr lang="bg-BG" altLang="de-DE" sz="2000" dirty="0">
                <a:solidFill>
                  <a:srgbClr val="333333"/>
                </a:solidFill>
              </a:rPr>
              <a:t>Спирането на лекарствата с цел връщане в по-вълнуващия паралелен свят е особено опасно</a:t>
            </a:r>
            <a:r>
              <a:rPr lang="de-DE" altLang="de-DE" sz="2000" dirty="0">
                <a:solidFill>
                  <a:srgbClr val="333333"/>
                </a:solidFill>
              </a:rPr>
              <a:t> – </a:t>
            </a:r>
            <a:r>
              <a:rPr lang="bg-BG" altLang="de-DE" sz="2000" dirty="0">
                <a:solidFill>
                  <a:srgbClr val="333333"/>
                </a:solidFill>
              </a:rPr>
              <a:t>особено когато по време на психозата надделява страхът</a:t>
            </a:r>
            <a:r>
              <a:rPr lang="de-DE" altLang="de-DE" sz="2000" dirty="0">
                <a:solidFill>
                  <a:srgbClr val="333333"/>
                </a:solidFill>
              </a:rPr>
              <a:t>!</a:t>
            </a:r>
            <a:endParaRPr lang="en-US" sz="2000" dirty="0"/>
          </a:p>
        </p:txBody>
      </p:sp>
      <p:pic>
        <p:nvPicPr>
          <p:cNvPr id="8" name="Picture 24" descr="Bare_by_viciarg">
            <a:extLst>
              <a:ext uri="{FF2B5EF4-FFF2-40B4-BE49-F238E27FC236}">
                <a16:creationId xmlns:a16="http://schemas.microsoft.com/office/drawing/2014/main" id="{F1BBAADE-05B8-4333-B363-76050EEDE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8032" y="3515143"/>
            <a:ext cx="2507143" cy="334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B367EA-B676-49EC-AD58-26AD88BCDA7D}" type="slidenum">
              <a:rPr lang="de-DE" altLang="de-DE" smtClean="0"/>
              <a:pPr>
                <a:defRPr/>
              </a:pPr>
              <a:t>12</a:t>
            </a:fld>
            <a:endParaRPr lang="de-DE" altLang="de-DE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feld 15"/>
          <p:cNvSpPr txBox="1"/>
          <p:nvPr/>
        </p:nvSpPr>
        <p:spPr>
          <a:xfrm>
            <a:off x="3558224" y="5115160"/>
            <a:ext cx="5761584" cy="101566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82558"/>
            <a:r>
              <a:rPr lang="de-DE" dirty="0">
                <a:solidFill>
                  <a:schemeClr val="bg1"/>
                </a:solidFill>
              </a:rPr>
              <a:t>... viele wichtige Erinnerungen gehen ebenfalls verloren </a:t>
            </a:r>
            <a:br>
              <a:rPr lang="de-DE" dirty="0">
                <a:solidFill>
                  <a:schemeClr val="bg1"/>
                </a:solidFill>
              </a:rPr>
            </a:br>
            <a:r>
              <a:rPr lang="de-DE" dirty="0">
                <a:solidFill>
                  <a:schemeClr val="bg1"/>
                </a:solidFill>
              </a:rPr>
              <a:t>(Termine, Urlaubserinnerungen,  Schulwissen ...).</a:t>
            </a: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21" name="Titel 1">
            <a:extLst>
              <a:ext uri="{FF2B5EF4-FFF2-40B4-BE49-F238E27FC236}">
                <a16:creationId xmlns:a16="http://schemas.microsoft.com/office/drawing/2014/main" id="{2B40BB36-ADDC-7C48-90C6-98C3B159DE6C}"/>
              </a:ext>
            </a:extLst>
          </p:cNvPr>
          <p:cNvSpPr txBox="1">
            <a:spLocks/>
          </p:cNvSpPr>
          <p:nvPr/>
        </p:nvSpPr>
        <p:spPr>
          <a:xfrm>
            <a:off x="0" y="846000"/>
            <a:ext cx="12195175" cy="6012000"/>
          </a:xfrm>
          <a:prstGeom prst="rect">
            <a:avLst/>
          </a:prstGeom>
          <a:solidFill>
            <a:srgbClr val="8BB3CE">
              <a:alpha val="60000"/>
            </a:srgbClr>
          </a:solidFill>
        </p:spPr>
        <p:txBody>
          <a:bodyPr vert="horz" lIns="91440" tIns="45720" rIns="91440" bIns="45720" rtlCol="0" anchor="ctr" anchorCtr="0">
            <a:normAutofit/>
          </a:bodyPr>
          <a:lstStyle/>
          <a:p>
            <a:pPr marL="190500" lvl="0" algn="ctr" defTabSz="914377">
              <a:lnSpc>
                <a:spcPct val="90000"/>
              </a:lnSpc>
              <a:spcBef>
                <a:spcPct val="0"/>
              </a:spcBef>
              <a:defRPr/>
            </a:pPr>
            <a:endParaRPr kumimoji="0" lang="de-DE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object 3"/>
          <p:cNvSpPr/>
          <p:nvPr/>
        </p:nvSpPr>
        <p:spPr>
          <a:xfrm>
            <a:off x="8185819" y="844502"/>
            <a:ext cx="4009357" cy="60075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extfeld 1"/>
          <p:cNvSpPr txBox="1"/>
          <p:nvPr/>
        </p:nvSpPr>
        <p:spPr bwMode="gray">
          <a:xfrm>
            <a:off x="336947" y="906432"/>
            <a:ext cx="7488832" cy="59515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190500" lvl="0" algn="ctr" defTabSz="914377">
              <a:lnSpc>
                <a:spcPct val="90000"/>
              </a:lnSpc>
              <a:defRPr/>
            </a:pPr>
            <a:r>
              <a:rPr lang="ru-RU" sz="3600" dirty="0">
                <a:solidFill>
                  <a:srgbClr val="333333"/>
                </a:solidFill>
              </a:rPr>
              <a:t>С какво се отличава мисленето на един човек с </a:t>
            </a:r>
            <a:r>
              <a:rPr lang="ru-RU" sz="3600" dirty="0">
                <a:solidFill>
                  <a:srgbClr val="004992"/>
                </a:solidFill>
              </a:rPr>
              <a:t>депресия</a:t>
            </a:r>
            <a:r>
              <a:rPr lang="ru-RU" sz="3600" dirty="0">
                <a:solidFill>
                  <a:srgbClr val="333333"/>
                </a:solidFill>
              </a:rPr>
              <a:t> и </a:t>
            </a:r>
            <a:r>
              <a:rPr lang="ru-RU" sz="3600" dirty="0">
                <a:solidFill>
                  <a:srgbClr val="004992"/>
                </a:solidFill>
              </a:rPr>
              <a:t>ниско самочувствие</a:t>
            </a:r>
            <a:r>
              <a:rPr lang="ru-RU" sz="3600" dirty="0">
                <a:solidFill>
                  <a:srgbClr val="333333"/>
                </a:solidFill>
              </a:rPr>
              <a:t>?</a:t>
            </a:r>
            <a:endParaRPr lang="de-DE" sz="3600" dirty="0">
              <a:solidFill>
                <a:srgbClr val="33333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B367EA-B676-49EC-AD58-26AD88BCDA7D}" type="slidenum">
              <a:rPr lang="de-DE" altLang="de-DE" smtClean="0"/>
              <a:pPr>
                <a:defRPr/>
              </a:pPr>
              <a:t>13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98963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1. Преувеличени обобщения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Кое би било една по-реалистична и полезна оценка?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Group 1027">
            <a:extLst>
              <a:ext uri="{FF2B5EF4-FFF2-40B4-BE49-F238E27FC236}">
                <a16:creationId xmlns:a16="http://schemas.microsoft.com/office/drawing/2014/main" id="{B0CA5927-F8C3-42A8-8D90-2882AC7478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986526"/>
              </p:ext>
            </p:extLst>
          </p:nvPr>
        </p:nvGraphicFramePr>
        <p:xfrm>
          <a:off x="408955" y="2204864"/>
          <a:ext cx="11376000" cy="350521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88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875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Събитие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Преувеличено обобщение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Конструктивен подход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Използваш чуждица погрешно или не разбираш книга.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“Глупав съм!” </a:t>
                      </a:r>
                      <a:endParaRPr kumimoji="0" lang="ru-RU" sz="2000" b="1" i="1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Скъсаха ме на изпит.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“Аз </a:t>
                      </a: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съм </a:t>
                      </a: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неудачник!”</a:t>
                      </a:r>
                      <a:endParaRPr kumimoji="0" lang="ru-RU" sz="2000" b="1" i="1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Критикуват те в разговор.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“Нищо </a:t>
                      </a: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не </a:t>
                      </a: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струвам!” </a:t>
                      </a:r>
                      <a:endParaRPr kumimoji="0" lang="ru-RU" sz="2000" b="1" i="1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FE87E-84B4-457E-90BD-91D5E254D52B}" type="slidenum">
              <a:rPr lang="de-DE" altLang="de-DE" smtClean="0"/>
              <a:pPr>
                <a:defRPr/>
              </a:pPr>
              <a:t>14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460247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1. Преувеличени обобщения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Кое би било една по-реалистична и полезна оценка?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Group 1027">
            <a:extLst>
              <a:ext uri="{FF2B5EF4-FFF2-40B4-BE49-F238E27FC236}">
                <a16:creationId xmlns:a16="http://schemas.microsoft.com/office/drawing/2014/main" id="{B0CA5927-F8C3-42A8-8D90-2882AC7478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2140137"/>
              </p:ext>
            </p:extLst>
          </p:nvPr>
        </p:nvGraphicFramePr>
        <p:xfrm>
          <a:off x="408955" y="2204864"/>
          <a:ext cx="11376000" cy="350521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88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875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Събитие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Преувеличено обобщение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Конструктивен подход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Използваш чуждица погрешно или не разбираш книга.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“Глупав съм!” </a:t>
                      </a:r>
                      <a:endParaRPr kumimoji="0" lang="ru-RU" sz="2000" b="1" i="1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“И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другите грешат 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така!”, “Интересува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ли ме въобще 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книгата?”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Скъсаха ме на изпит.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“Аз </a:t>
                      </a: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съм </a:t>
                      </a: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неудачник!”</a:t>
                      </a:r>
                      <a:endParaRPr kumimoji="0" lang="ru-RU" sz="2000" b="1" i="1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“Следващия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път ще се постарая 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повече.”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Критикуват те в разговор.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“Нищо </a:t>
                      </a: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не </a:t>
                      </a: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струвам!” </a:t>
                      </a:r>
                      <a:endParaRPr kumimoji="0" lang="ru-RU" sz="2000" b="1" i="1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“Дали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човекът има право, бих ли могъл дори да променя 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нещо?”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FE87E-84B4-457E-90BD-91D5E254D52B}" type="slidenum">
              <a:rPr lang="de-DE" altLang="de-DE" smtClean="0"/>
              <a:pPr>
                <a:defRPr/>
              </a:pPr>
              <a:t>15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96938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35" name="Rectangle 1050"/>
          <p:cNvSpPr>
            <a:spLocks noChangeArrowheads="1"/>
          </p:cNvSpPr>
          <p:nvPr/>
        </p:nvSpPr>
        <p:spPr bwMode="auto">
          <a:xfrm>
            <a:off x="408954" y="5889466"/>
            <a:ext cx="11376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bg-BG" altLang="de-DE" sz="2000" b="0" dirty="0">
                <a:solidFill>
                  <a:srgbClr val="004992"/>
                </a:solidFill>
                <a:latin typeface="+mn-lt"/>
              </a:rPr>
              <a:t>Грешки се допускат</a:t>
            </a:r>
            <a:r>
              <a:rPr lang="de-DE" altLang="de-DE" sz="2000" b="0" dirty="0">
                <a:solidFill>
                  <a:srgbClr val="004992"/>
                </a:solidFill>
                <a:latin typeface="+mn-lt"/>
              </a:rPr>
              <a:t>:</a:t>
            </a:r>
            <a:r>
              <a:rPr lang="de-DE" altLang="de-DE" sz="2000" b="0" dirty="0">
                <a:solidFill>
                  <a:srgbClr val="333333"/>
                </a:solidFill>
                <a:latin typeface="+mn-lt"/>
              </a:rPr>
              <a:t> </a:t>
            </a:r>
            <a:r>
              <a:rPr lang="bg-BG" altLang="de-DE" sz="2000" b="0" dirty="0">
                <a:solidFill>
                  <a:srgbClr val="333333"/>
                </a:solidFill>
                <a:latin typeface="+mn-lt"/>
              </a:rPr>
              <a:t>Всеки прави грешки</a:t>
            </a:r>
            <a:r>
              <a:rPr lang="de-DE" altLang="de-DE" sz="2000" b="0" dirty="0">
                <a:solidFill>
                  <a:srgbClr val="333333"/>
                </a:solidFill>
                <a:latin typeface="+mn-lt"/>
              </a:rPr>
              <a:t>. </a:t>
            </a:r>
            <a:r>
              <a:rPr lang="bg-BG" altLang="de-DE" sz="2000" b="0" dirty="0">
                <a:solidFill>
                  <a:srgbClr val="333333"/>
                </a:solidFill>
                <a:latin typeface="+mn-lt"/>
              </a:rPr>
              <a:t>Ако Ви се заплете езикът, това не значи, че не можете да се изразявате</a:t>
            </a:r>
            <a:r>
              <a:rPr lang="de-DE" altLang="de-DE" sz="2000" b="0" dirty="0">
                <a:solidFill>
                  <a:srgbClr val="333333"/>
                </a:solidFill>
                <a:latin typeface="+mn-lt"/>
              </a:rPr>
              <a:t>; </a:t>
            </a:r>
            <a:r>
              <a:rPr lang="bg-BG" altLang="de-DE" sz="2000" b="0" dirty="0">
                <a:solidFill>
                  <a:srgbClr val="333333"/>
                </a:solidFill>
                <a:latin typeface="+mn-lt"/>
              </a:rPr>
              <a:t>Ако сбъркате веднъж, това далеч не означава, че сте немърлив</a:t>
            </a:r>
            <a:r>
              <a:rPr lang="de-DE" altLang="de-DE" sz="2000" b="0" dirty="0">
                <a:solidFill>
                  <a:srgbClr val="333333"/>
                </a:solidFill>
                <a:latin typeface="+mn-lt"/>
              </a:rPr>
              <a:t>.</a:t>
            </a:r>
            <a:endParaRPr lang="en-US" altLang="de-DE" sz="2000" b="0" dirty="0">
              <a:solidFill>
                <a:srgbClr val="333333"/>
              </a:solidFill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1. Преувеличени обобщения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Кое би било една по-реалистична и полезна оценка?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Group 1027">
            <a:extLst>
              <a:ext uri="{FF2B5EF4-FFF2-40B4-BE49-F238E27FC236}">
                <a16:creationId xmlns:a16="http://schemas.microsoft.com/office/drawing/2014/main" id="{B0CA5927-F8C3-42A8-8D90-2882AC7478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4811874"/>
              </p:ext>
            </p:extLst>
          </p:nvPr>
        </p:nvGraphicFramePr>
        <p:xfrm>
          <a:off x="408955" y="2204864"/>
          <a:ext cx="11376000" cy="350521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88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875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Събитие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Преувеличено обобщение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Конструктивен подход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Използваш чуждица погрешно или не разбираш книга.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“Глупав съм!” </a:t>
                      </a:r>
                      <a:endParaRPr kumimoji="0" lang="ru-RU" sz="2000" b="1" i="1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“И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другите грешат 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така!”, “Интересува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ли ме въобще 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книгата?”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Скъсаха ме на изпит.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“Аз </a:t>
                      </a: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съм </a:t>
                      </a: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неудачник!”</a:t>
                      </a:r>
                      <a:endParaRPr kumimoji="0" lang="ru-RU" sz="2000" b="1" i="1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“Следващия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път ще се постарая 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повече.”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Критикуват те в разговор.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“Нищо </a:t>
                      </a: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не </a:t>
                      </a: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струвам!” </a:t>
                      </a:r>
                      <a:endParaRPr kumimoji="0" lang="ru-RU" sz="2000" b="1" i="1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“Дали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човекът има право, бих ли могъл дори да променя 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нещо?”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5" marB="45725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FE87E-84B4-457E-90BD-91D5E254D52B}" type="slidenum">
              <a:rPr lang="de-DE" altLang="de-DE" smtClean="0"/>
              <a:pPr>
                <a:defRPr/>
              </a:pPr>
              <a:t>16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698464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latin typeface="+mn-lt"/>
                <a:ea typeface="+mn-ea"/>
                <a:cs typeface="+mn-cs"/>
              </a:rPr>
              <a:t>Вместо това: Не си правете изводи от един единствен недостатък!</a:t>
            </a:r>
            <a:endParaRPr lang="en-US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sz="2400" dirty="0">
                <a:solidFill>
                  <a:srgbClr val="333333"/>
                </a:solidFill>
              </a:rPr>
              <a:t>Човекът има сложна натура </a:t>
            </a:r>
            <a:r>
              <a:rPr lang="de-DE" altLang="de-DE" sz="2400" dirty="0">
                <a:solidFill>
                  <a:srgbClr val="333333"/>
                </a:solidFill>
              </a:rPr>
              <a:t>– </a:t>
            </a:r>
            <a:r>
              <a:rPr lang="bg-BG" altLang="de-DE" sz="2400" dirty="0">
                <a:solidFill>
                  <a:srgbClr val="333333"/>
                </a:solidFill>
              </a:rPr>
              <a:t>представете си мозайка от различни малки частици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Всички имаме нашите светли и тъмни частици</a:t>
            </a:r>
            <a:r>
              <a:rPr lang="de-DE" altLang="de-DE" sz="2400" dirty="0">
                <a:solidFill>
                  <a:srgbClr val="333333"/>
                </a:solidFill>
              </a:rPr>
              <a:t>!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sz="2400" dirty="0">
                <a:solidFill>
                  <a:srgbClr val="333333"/>
                </a:solidFill>
              </a:rPr>
              <a:t>Освен това има повече от една възможност да разглеждаме човешките качества</a:t>
            </a:r>
            <a:r>
              <a:rPr lang="de-DE" altLang="de-DE" sz="2400" dirty="0">
                <a:solidFill>
                  <a:srgbClr val="333333"/>
                </a:solidFill>
              </a:rPr>
              <a:t>: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sz="2400" dirty="0">
                <a:solidFill>
                  <a:srgbClr val="004992"/>
                </a:solidFill>
              </a:rPr>
              <a:t>Какво е красота</a:t>
            </a:r>
            <a:r>
              <a:rPr lang="de-DE" altLang="de-DE" sz="2400" dirty="0">
                <a:solidFill>
                  <a:srgbClr val="004992"/>
                </a:solidFill>
              </a:rPr>
              <a:t>?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Вътрешна или външна, перфектно тяло</a:t>
            </a:r>
            <a:r>
              <a:rPr lang="de-DE" altLang="de-DE" sz="2400" dirty="0">
                <a:solidFill>
                  <a:srgbClr val="333333"/>
                </a:solidFill>
              </a:rPr>
              <a:t>?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sz="2400" dirty="0">
                <a:solidFill>
                  <a:srgbClr val="004992"/>
                </a:solidFill>
              </a:rPr>
              <a:t>Какво е успех</a:t>
            </a:r>
            <a:r>
              <a:rPr lang="de-DE" altLang="de-DE" sz="2400" dirty="0">
                <a:solidFill>
                  <a:srgbClr val="004992"/>
                </a:solidFill>
              </a:rPr>
              <a:t>?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Кариера, много приятели, да си доволен от живота</a:t>
            </a:r>
            <a:r>
              <a:rPr lang="de-DE" altLang="de-DE" sz="2400" dirty="0">
                <a:solidFill>
                  <a:srgbClr val="333333"/>
                </a:solidFill>
              </a:rPr>
              <a:t>?</a:t>
            </a:r>
            <a:endParaRPr lang="en-US" sz="2400" dirty="0"/>
          </a:p>
        </p:txBody>
      </p:sp>
      <p:pic>
        <p:nvPicPr>
          <p:cNvPr id="8" name="Picture 8" descr="Lady-bug - flickr - Kaleidoscope Mosaic - cclicense">
            <a:extLst>
              <a:ext uri="{FF2B5EF4-FFF2-40B4-BE49-F238E27FC236}">
                <a16:creationId xmlns:a16="http://schemas.microsoft.com/office/drawing/2014/main" id="{B5D9EA91-F30B-4523-A16F-029B38AD1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775" y="4931359"/>
            <a:ext cx="3200400" cy="1926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B367EA-B676-49EC-AD58-26AD88BCDA7D}" type="slidenum">
              <a:rPr lang="de-DE" altLang="de-DE" smtClean="0"/>
              <a:pPr>
                <a:defRPr/>
              </a:pPr>
              <a:t>17</a:t>
            </a:fld>
            <a:endParaRPr lang="de-DE" altLang="de-DE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2. Стеснено възприятие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Кое би било една по-реалистична и полезна оценка?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9" name="Group 1050">
            <a:extLst>
              <a:ext uri="{FF2B5EF4-FFF2-40B4-BE49-F238E27FC236}">
                <a16:creationId xmlns:a16="http://schemas.microsoft.com/office/drawing/2014/main" id="{D34F7E3F-07ED-49DE-8E7F-0AE992932C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9879855"/>
              </p:ext>
            </p:extLst>
          </p:nvPr>
        </p:nvGraphicFramePr>
        <p:xfrm>
          <a:off x="408955" y="2834640"/>
          <a:ext cx="11376000" cy="265176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0243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993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Събитие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Погрешна оценка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Алтернативно обяснение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Един приятел не идва на рождения Ви ден.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“Хората </a:t>
                      </a: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не </a:t>
                      </a:r>
                      <a:r>
                        <a:rPr kumimoji="0" lang="bg-BG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ме харесват”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Група хора се смее и ме погледнаха набързо.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“На </a:t>
                      </a: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мен се </a:t>
                      </a:r>
                      <a:r>
                        <a:rPr kumimoji="0" lang="bg-BG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смеят!”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" name="Picture 24" descr="Ride on - Bold&amp;Blond - flickr - cc_noncommercial">
            <a:extLst>
              <a:ext uri="{FF2B5EF4-FFF2-40B4-BE49-F238E27FC236}">
                <a16:creationId xmlns:a16="http://schemas.microsoft.com/office/drawing/2014/main" id="{1183FEA2-BFF6-4A52-8E23-F4E4A4F8D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3830" y="914400"/>
            <a:ext cx="2471345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FE87E-84B4-457E-90BD-91D5E254D52B}" type="slidenum">
              <a:rPr lang="de-DE" altLang="de-DE" smtClean="0"/>
              <a:pPr>
                <a:defRPr/>
              </a:pPr>
              <a:t>18</a:t>
            </a:fld>
            <a:endParaRPr lang="de-DE" altLang="de-DE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2. Стеснено възприятие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Кое би било една по-реалистична и полезна оценка?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9" name="Group 1050">
            <a:extLst>
              <a:ext uri="{FF2B5EF4-FFF2-40B4-BE49-F238E27FC236}">
                <a16:creationId xmlns:a16="http://schemas.microsoft.com/office/drawing/2014/main" id="{D34F7E3F-07ED-49DE-8E7F-0AE992932C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8100114"/>
              </p:ext>
            </p:extLst>
          </p:nvPr>
        </p:nvGraphicFramePr>
        <p:xfrm>
          <a:off x="408955" y="2834640"/>
          <a:ext cx="11376000" cy="265176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0243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993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Събитие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Погрешна оценка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Алтернативно обяснение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Един приятел не идва на рождения Ви ден.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“Хората </a:t>
                      </a: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не </a:t>
                      </a:r>
                      <a:r>
                        <a:rPr kumimoji="0" lang="bg-BG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ме харесват”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Хубаво беше, другите дойдоха и си изкараха добре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Група хора се смее и ме погледнаха набързо.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“На </a:t>
                      </a: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мен се </a:t>
                      </a:r>
                      <a:r>
                        <a:rPr kumimoji="0" lang="bg-BG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смеят!”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" name="Picture 24" descr="Ride on - Bold&amp;Blond - flickr - cc_noncommercial">
            <a:extLst>
              <a:ext uri="{FF2B5EF4-FFF2-40B4-BE49-F238E27FC236}">
                <a16:creationId xmlns:a16="http://schemas.microsoft.com/office/drawing/2014/main" id="{1183FEA2-BFF6-4A52-8E23-F4E4A4F8D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3830" y="914400"/>
            <a:ext cx="2471345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FE87E-84B4-457E-90BD-91D5E254D52B}" type="slidenum">
              <a:rPr lang="de-DE" altLang="de-DE" smtClean="0"/>
              <a:pPr>
                <a:defRPr/>
              </a:pPr>
              <a:t>19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297584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31" name="Rectangle 1047"/>
          <p:cNvSpPr>
            <a:spLocks noChangeArrowheads="1"/>
          </p:cNvSpPr>
          <p:nvPr/>
        </p:nvSpPr>
        <p:spPr bwMode="auto">
          <a:xfrm>
            <a:off x="408954" y="5718389"/>
            <a:ext cx="11376000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de-DE" altLang="de-DE" sz="2000" b="0">
                <a:solidFill>
                  <a:srgbClr val="004992"/>
                </a:solidFill>
                <a:latin typeface="+mn-lt"/>
              </a:rPr>
              <a:t>“</a:t>
            </a:r>
            <a:r>
              <a:rPr lang="bg-BG" altLang="de-DE" sz="2000" b="0">
                <a:solidFill>
                  <a:srgbClr val="004992"/>
                </a:solidFill>
                <a:latin typeface="+mn-lt"/>
              </a:rPr>
              <a:t>Четене на мисли</a:t>
            </a:r>
            <a:r>
              <a:rPr lang="de-DE" altLang="de-DE" sz="2000" b="0">
                <a:solidFill>
                  <a:srgbClr val="004992"/>
                </a:solidFill>
                <a:latin typeface="+mn-lt"/>
              </a:rPr>
              <a:t>”</a:t>
            </a:r>
            <a:r>
              <a:rPr lang="de-DE" altLang="de-DE" sz="2000" b="0">
                <a:solidFill>
                  <a:srgbClr val="333333"/>
                </a:solidFill>
                <a:latin typeface="+mn-lt"/>
              </a:rPr>
              <a:t>: </a:t>
            </a:r>
            <a:r>
              <a:rPr lang="bg-BG" altLang="de-DE" sz="2000" b="0" dirty="0">
                <a:solidFill>
                  <a:srgbClr val="333333"/>
                </a:solidFill>
                <a:latin typeface="+mn-lt"/>
              </a:rPr>
              <a:t>Не се задълбочавайте чак толкова в поведението на другите</a:t>
            </a:r>
            <a:r>
              <a:rPr lang="de-DE" altLang="de-DE" sz="2000" b="0" dirty="0">
                <a:solidFill>
                  <a:srgbClr val="333333"/>
                </a:solidFill>
                <a:latin typeface="+mn-lt"/>
              </a:rPr>
              <a:t>! </a:t>
            </a:r>
            <a:r>
              <a:rPr lang="bg-BG" altLang="de-DE" sz="2000" b="0" dirty="0">
                <a:solidFill>
                  <a:srgbClr val="333333"/>
                </a:solidFill>
                <a:latin typeface="+mn-lt"/>
              </a:rPr>
              <a:t>За една ситуация има множество обяснения</a:t>
            </a:r>
            <a:r>
              <a:rPr lang="de-DE" altLang="de-DE" sz="2000" b="0" dirty="0">
                <a:solidFill>
                  <a:srgbClr val="333333"/>
                </a:solidFill>
                <a:latin typeface="+mn-lt"/>
              </a:rPr>
              <a:t>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2. Стеснено възприятие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Кое би било една по-реалистична и полезна оценка?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9" name="Group 1050">
            <a:extLst>
              <a:ext uri="{FF2B5EF4-FFF2-40B4-BE49-F238E27FC236}">
                <a16:creationId xmlns:a16="http://schemas.microsoft.com/office/drawing/2014/main" id="{D34F7E3F-07ED-49DE-8E7F-0AE992932C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5024550"/>
              </p:ext>
            </p:extLst>
          </p:nvPr>
        </p:nvGraphicFramePr>
        <p:xfrm>
          <a:off x="408955" y="2834640"/>
          <a:ext cx="11376000" cy="265176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0243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993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Събитие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Погрешна оценка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Алтернативно обяснение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Един приятел не идва на рождения Ви ден.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“Хората </a:t>
                      </a: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не </a:t>
                      </a:r>
                      <a:r>
                        <a:rPr kumimoji="0" lang="bg-BG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ме харесват”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Хубаво беше, другите дойдоха и си изкараха добре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Група хора се смее и ме погледнаха набързо.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“На </a:t>
                      </a: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мен се </a:t>
                      </a:r>
                      <a:r>
                        <a:rPr kumimoji="0" lang="bg-BG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смеят!”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Случайно са ме погледнали или са се припознали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" name="Picture 24" descr="Ride on - Bold&amp;Blond - flickr - cc_noncommercial">
            <a:extLst>
              <a:ext uri="{FF2B5EF4-FFF2-40B4-BE49-F238E27FC236}">
                <a16:creationId xmlns:a16="http://schemas.microsoft.com/office/drawing/2014/main" id="{1183FEA2-BFF6-4A52-8E23-F4E4A4F8D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3830" y="914400"/>
            <a:ext cx="2471345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FE87E-84B4-457E-90BD-91D5E254D52B}" type="slidenum">
              <a:rPr lang="de-DE" altLang="de-DE" smtClean="0"/>
              <a:pPr>
                <a:defRPr/>
              </a:pPr>
              <a:t>20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105601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 dirty="0">
                <a:latin typeface="+mn-lt"/>
                <a:ea typeface="+mn-ea"/>
                <a:cs typeface="+mn-cs"/>
              </a:rPr>
              <a:t>3. По себе си да съдим за другите</a:t>
            </a:r>
            <a:endParaRPr lang="de-DE" alt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bg-BG" sz="2400" dirty="0">
                <a:solidFill>
                  <a:srgbClr val="004992"/>
                </a:solidFill>
              </a:rPr>
              <a:t>Винаги има разлика как човек възприема сам себе си и как го виждат другите</a:t>
            </a:r>
            <a:r>
              <a:rPr lang="de-DE" sz="2400" dirty="0">
                <a:solidFill>
                  <a:srgbClr val="004992"/>
                </a:solidFill>
              </a:rPr>
              <a:t>!</a:t>
            </a:r>
          </a:p>
          <a:p>
            <a:pPr marL="342900" lvl="1" indent="-342900" eaLnBrk="1" hangingPunct="1"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  <a:defRPr/>
            </a:pPr>
            <a:r>
              <a:rPr lang="bg-BG" sz="2400" dirty="0">
                <a:solidFill>
                  <a:srgbClr val="333333"/>
                </a:solidFill>
              </a:rPr>
              <a:t>Дори да се смятам за безполезен, грозен и т.н.</a:t>
            </a:r>
            <a:r>
              <a:rPr lang="de-DE" sz="2400" dirty="0">
                <a:solidFill>
                  <a:srgbClr val="333333"/>
                </a:solidFill>
              </a:rPr>
              <a:t>, </a:t>
            </a:r>
            <a:r>
              <a:rPr lang="bg-BG" sz="2400" dirty="0">
                <a:solidFill>
                  <a:srgbClr val="333333"/>
                </a:solidFill>
              </a:rPr>
              <a:t>това не означава, че и другите ме виждат така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</a:p>
          <a:p>
            <a:pPr marL="342900" lvl="1" indent="-342900" eaLnBrk="1" hangingPunct="1"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  <a:defRPr/>
            </a:pPr>
            <a:r>
              <a:rPr lang="bg-BG" sz="2400" dirty="0">
                <a:solidFill>
                  <a:srgbClr val="333333"/>
                </a:solidFill>
              </a:rPr>
              <a:t>Различни мнения, възгледи, вкусове</a:t>
            </a:r>
            <a:r>
              <a:rPr lang="de-DE" sz="2400" dirty="0">
                <a:solidFill>
                  <a:srgbClr val="333333"/>
                </a:solidFill>
              </a:rPr>
              <a:t>! </a:t>
            </a:r>
            <a:r>
              <a:rPr lang="bg-BG" sz="2400" dirty="0">
                <a:solidFill>
                  <a:srgbClr val="333333"/>
                </a:solidFill>
              </a:rPr>
              <a:t>Това, което аз свързвам с красота и интелигентност, не задължително е критерий за другите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B367EA-B676-49EC-AD58-26AD88BCDA7D}" type="slidenum">
              <a:rPr lang="de-DE" altLang="de-DE" smtClean="0"/>
              <a:pPr>
                <a:defRPr/>
              </a:pPr>
              <a:t>21</a:t>
            </a:fld>
            <a:endParaRPr lang="de-DE" altLang="de-DE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4. Отхвърляне на позитивна и приемане на негативна обратна връзка!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Кое би било една по-реалистична и полезна оценка?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1" name="Picture 6" descr="Big Thumbs Up - Oldmaison - flickr - ccc">
            <a:extLst>
              <a:ext uri="{FF2B5EF4-FFF2-40B4-BE49-F238E27FC236}">
                <a16:creationId xmlns:a16="http://schemas.microsoft.com/office/drawing/2014/main" id="{B530AC12-76F8-4598-88EB-21985911C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55" y="3573016"/>
            <a:ext cx="1657781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" descr="Complaints thumbs down-784494 - Oldmaison - flickr - cc">
            <a:extLst>
              <a:ext uri="{FF2B5EF4-FFF2-40B4-BE49-F238E27FC236}">
                <a16:creationId xmlns:a16="http://schemas.microsoft.com/office/drawing/2014/main" id="{03FAD2BA-5E41-45A5-AD47-8AA8003CB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455" y="4977730"/>
            <a:ext cx="2017709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Group 0">
            <a:extLst>
              <a:ext uri="{FF2B5EF4-FFF2-40B4-BE49-F238E27FC236}">
                <a16:creationId xmlns:a16="http://schemas.microsoft.com/office/drawing/2014/main" id="{2351E47E-D4F0-42B6-A47D-58F1E2DFE8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6659125"/>
              </p:ext>
            </p:extLst>
          </p:nvPr>
        </p:nvGraphicFramePr>
        <p:xfrm>
          <a:off x="1812737" y="2834640"/>
          <a:ext cx="9972219" cy="350517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9166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555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Събитие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Депресивна преценка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Адекватна преценка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Хвалят Ви!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“Само </a:t>
                      </a: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ми се подмазват, не </a:t>
                      </a: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е искрено”; “Само </a:t>
                      </a: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той вижда така </a:t>
                      </a: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нещата.” </a:t>
                      </a:r>
                      <a:endParaRPr kumimoji="0" lang="ru-RU" sz="2000" b="1" i="1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Критикуват Ви!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“Той </a:t>
                      </a: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ме е разгадал, че за нищо не </a:t>
                      </a: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ставам...” </a:t>
                      </a:r>
                      <a:endParaRPr kumimoji="0" lang="ru-RU" sz="2000" b="1" i="1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FE87E-84B4-457E-90BD-91D5E254D52B}" type="slidenum">
              <a:rPr lang="de-DE" altLang="de-DE" smtClean="0"/>
              <a:pPr>
                <a:defRPr/>
              </a:pPr>
              <a:t>22</a:t>
            </a:fld>
            <a:endParaRPr lang="de-DE" altLang="de-DE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4. Отхвърляне на позитивна и приемане на негативна обратна връзка!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Кое би било една по-реалистична и полезна оценка?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1" name="Picture 6" descr="Big Thumbs Up - Oldmaison - flickr - ccc">
            <a:extLst>
              <a:ext uri="{FF2B5EF4-FFF2-40B4-BE49-F238E27FC236}">
                <a16:creationId xmlns:a16="http://schemas.microsoft.com/office/drawing/2014/main" id="{B530AC12-76F8-4598-88EB-21985911C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55" y="3573016"/>
            <a:ext cx="1657781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" descr="Complaints thumbs down-784494 - Oldmaison - flickr - cc">
            <a:extLst>
              <a:ext uri="{FF2B5EF4-FFF2-40B4-BE49-F238E27FC236}">
                <a16:creationId xmlns:a16="http://schemas.microsoft.com/office/drawing/2014/main" id="{03FAD2BA-5E41-45A5-AD47-8AA8003CB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455" y="4977730"/>
            <a:ext cx="2017709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Group 0">
            <a:extLst>
              <a:ext uri="{FF2B5EF4-FFF2-40B4-BE49-F238E27FC236}">
                <a16:creationId xmlns:a16="http://schemas.microsoft.com/office/drawing/2014/main" id="{2351E47E-D4F0-42B6-A47D-58F1E2DFE8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133317"/>
              </p:ext>
            </p:extLst>
          </p:nvPr>
        </p:nvGraphicFramePr>
        <p:xfrm>
          <a:off x="1812737" y="2834640"/>
          <a:ext cx="9972219" cy="350517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9166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555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Събитие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Депресивна преценка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Адекватна преценка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Хвалят Ви!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“Само </a:t>
                      </a: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ми се подмазват, не </a:t>
                      </a: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е искрено”; “Само </a:t>
                      </a: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той вижда така </a:t>
                      </a: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нещата.” </a:t>
                      </a:r>
                      <a:endParaRPr kumimoji="0" lang="ru-RU" sz="2000" b="1" i="1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“Колко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хубаво, че някой оценява труда 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ми!”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Критикуват Ви!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“Той </a:t>
                      </a: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ме е разгадал, че за нищо не </a:t>
                      </a: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ставам...” </a:t>
                      </a:r>
                      <a:endParaRPr kumimoji="0" lang="ru-RU" sz="2000" b="1" i="1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</a:rPr>
                        <a:t>???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+mn-l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FE87E-84B4-457E-90BD-91D5E254D52B}" type="slidenum">
              <a:rPr lang="de-DE" altLang="de-DE" smtClean="0"/>
              <a:pPr>
                <a:defRPr/>
              </a:pPr>
              <a:t>23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474242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4. Отхвърляне на позитивна и приемане на негативна обратна връзка!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Кое би било една по-реалистична и полезна оценка?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1" name="Picture 6" descr="Big Thumbs Up - Oldmaison - flickr - ccc">
            <a:extLst>
              <a:ext uri="{FF2B5EF4-FFF2-40B4-BE49-F238E27FC236}">
                <a16:creationId xmlns:a16="http://schemas.microsoft.com/office/drawing/2014/main" id="{B530AC12-76F8-4598-88EB-21985911C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55" y="3573016"/>
            <a:ext cx="1657781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" descr="Complaints thumbs down-784494 - Oldmaison - flickr - cc">
            <a:extLst>
              <a:ext uri="{FF2B5EF4-FFF2-40B4-BE49-F238E27FC236}">
                <a16:creationId xmlns:a16="http://schemas.microsoft.com/office/drawing/2014/main" id="{03FAD2BA-5E41-45A5-AD47-8AA8003CB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455" y="4977730"/>
            <a:ext cx="2017709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Group 0">
            <a:extLst>
              <a:ext uri="{FF2B5EF4-FFF2-40B4-BE49-F238E27FC236}">
                <a16:creationId xmlns:a16="http://schemas.microsoft.com/office/drawing/2014/main" id="{2351E47E-D4F0-42B6-A47D-58F1E2DFE8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5451176"/>
              </p:ext>
            </p:extLst>
          </p:nvPr>
        </p:nvGraphicFramePr>
        <p:xfrm>
          <a:off x="1812737" y="2834640"/>
          <a:ext cx="9972219" cy="350517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9166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555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Събитие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Депресивна преценка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Адекватна преценка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Хвалят Ви!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“Само </a:t>
                      </a: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ми се подмазват, не </a:t>
                      </a: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е искрено”; “Само </a:t>
                      </a: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той вижда така </a:t>
                      </a: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нещата.” </a:t>
                      </a:r>
                      <a:endParaRPr kumimoji="0" lang="ru-RU" sz="2000" b="1" i="1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“Колко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хубаво, че някой оценява труда 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ми!”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Критикуват Ви!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“Той </a:t>
                      </a: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ме е разгадал, че за нищо не </a:t>
                      </a: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ставам...” </a:t>
                      </a:r>
                      <a:endParaRPr kumimoji="0" lang="ru-RU" sz="2000" b="1" i="1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“Може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би просто не му е 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ден.”; “Мога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ли да науча нещо от 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критиката?”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FE87E-84B4-457E-90BD-91D5E254D52B}" type="slidenum">
              <a:rPr lang="de-DE" altLang="de-DE" smtClean="0"/>
              <a:pPr>
                <a:defRPr/>
              </a:pPr>
              <a:t>24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265021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5. Всичко е черно-бяло</a:t>
            </a:r>
            <a:br>
              <a:rPr lang="ru-RU" altLang="de-DE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Кое би било една по-реалистична и полезна оценка?</a:t>
            </a:r>
            <a:endParaRPr lang="de-DE" altLang="de-DE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Group 48">
            <a:extLst>
              <a:ext uri="{FF2B5EF4-FFF2-40B4-BE49-F238E27FC236}">
                <a16:creationId xmlns:a16="http://schemas.microsoft.com/office/drawing/2014/main" id="{87DB5DFE-1848-49EF-996E-C8C8B78780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3924446"/>
              </p:ext>
            </p:extLst>
          </p:nvPr>
        </p:nvGraphicFramePr>
        <p:xfrm>
          <a:off x="408955" y="2203704"/>
          <a:ext cx="11376000" cy="18592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3660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9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Събитие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Депресивна преценка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Адекватна преценка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Намирате петънце на кожата си.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“Това </a:t>
                      </a: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е рак, ще </a:t>
                      </a: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умра.” </a:t>
                      </a:r>
                      <a:endParaRPr kumimoji="0" lang="ru-RU" sz="2000" b="1" i="1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623" y="4664281"/>
            <a:ext cx="3273552" cy="2193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FE87E-84B4-457E-90BD-91D5E254D52B}" type="slidenum">
              <a:rPr lang="de-DE" altLang="de-DE" smtClean="0"/>
              <a:pPr>
                <a:defRPr/>
              </a:pPr>
              <a:t>25</a:t>
            </a:fld>
            <a:endParaRPr lang="de-DE" altLang="de-DE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5. Всичко е черно-бяло</a:t>
            </a:r>
            <a:br>
              <a:rPr lang="ru-RU" altLang="de-DE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Кое би било една по-реалистична и полезна оценка?</a:t>
            </a:r>
            <a:endParaRPr lang="de-DE" altLang="de-DE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Group 48">
            <a:extLst>
              <a:ext uri="{FF2B5EF4-FFF2-40B4-BE49-F238E27FC236}">
                <a16:creationId xmlns:a16="http://schemas.microsoft.com/office/drawing/2014/main" id="{87DB5DFE-1848-49EF-996E-C8C8B78780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5425518"/>
              </p:ext>
            </p:extLst>
          </p:nvPr>
        </p:nvGraphicFramePr>
        <p:xfrm>
          <a:off x="408955" y="2203704"/>
          <a:ext cx="11376000" cy="18592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3660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9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Събитие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Депресивна преценка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Адекватна преценка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Намирате петънце на кожата си.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“Това </a:t>
                      </a: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е рак, ще </a:t>
                      </a: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умра.” </a:t>
                      </a:r>
                      <a:endParaRPr kumimoji="0" lang="ru-RU" sz="2000" b="1" i="1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Да попитам другите или лекар, преди да се плаша.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623" y="4664281"/>
            <a:ext cx="3273552" cy="2193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FE87E-84B4-457E-90BD-91D5E254D52B}" type="slidenum">
              <a:rPr lang="de-DE" altLang="de-DE" smtClean="0"/>
              <a:pPr>
                <a:defRPr/>
              </a:pPr>
              <a:t>26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594882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6. Потискане на негативни мисли</a:t>
            </a:r>
            <a:b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Кое би било една по-реалистична и полезна оценка?</a:t>
            </a:r>
            <a:endParaRPr lang="de-DE" altLang="de-DE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Group 33">
            <a:extLst>
              <a:ext uri="{FF2B5EF4-FFF2-40B4-BE49-F238E27FC236}">
                <a16:creationId xmlns:a16="http://schemas.microsoft.com/office/drawing/2014/main" id="{24E9BA93-ED9F-4E13-9B47-5F21DD81E0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4958562"/>
              </p:ext>
            </p:extLst>
          </p:nvPr>
        </p:nvGraphicFramePr>
        <p:xfrm>
          <a:off x="408955" y="2203704"/>
          <a:ext cx="11376000" cy="18592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3660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9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Събитие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Неправилен подход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Алтернативна оценка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Постоянни негативни мисли (напр. самообвинения 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като “Ти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си 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кръгла нула”, “неудачник”, “Боже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, колко 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си глупав”).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“Не </a:t>
                      </a: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бива да си мисля </a:t>
                      </a: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такива неща” </a:t>
                      </a: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…но не се </a:t>
                      </a: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получава (</a:t>
                      </a:r>
                      <a:r>
                        <a:rPr kumimoji="0" lang="en-US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/>
                          <a:sym typeface="Wingdings" panose="05000000000000000000" pitchFamily="2" charset="2"/>
                        </a:rPr>
                        <a:t>→</a:t>
                      </a: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следващото упражнение).</a:t>
                      </a:r>
                      <a:endParaRPr kumimoji="0" lang="en-US" sz="2000" b="1" i="1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Picture 42" descr="Coulrophobia - Tarnishedrose - flickr - cc_noncommercial">
            <a:extLst>
              <a:ext uri="{FF2B5EF4-FFF2-40B4-BE49-F238E27FC236}">
                <a16:creationId xmlns:a16="http://schemas.microsoft.com/office/drawing/2014/main" id="{FD87A611-EAA5-477D-A7DE-8E57DCC78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1652" y="4663440"/>
            <a:ext cx="1483523" cy="2194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FE87E-84B4-457E-90BD-91D5E254D52B}" type="slidenum">
              <a:rPr lang="de-DE" altLang="de-DE" smtClean="0"/>
              <a:pPr>
                <a:defRPr/>
              </a:pPr>
              <a:t>27</a:t>
            </a:fld>
            <a:endParaRPr lang="de-DE" altLang="de-DE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6. Потискане на негативни мисли</a:t>
            </a:r>
            <a:b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Кое би било една по-реалистична и полезна оценка?</a:t>
            </a:r>
            <a:endParaRPr lang="de-DE" altLang="de-DE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Group 33">
            <a:extLst>
              <a:ext uri="{FF2B5EF4-FFF2-40B4-BE49-F238E27FC236}">
                <a16:creationId xmlns:a16="http://schemas.microsoft.com/office/drawing/2014/main" id="{24E9BA93-ED9F-4E13-9B47-5F21DD81E0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2005040"/>
              </p:ext>
            </p:extLst>
          </p:nvPr>
        </p:nvGraphicFramePr>
        <p:xfrm>
          <a:off x="408955" y="2203704"/>
          <a:ext cx="11376000" cy="259080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3660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9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Събитие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Неправилен подход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Алтернативна оценка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Постоянни негативни мисли (напр. самообвинения 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като “Ти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си 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кръгла нула”, “неудачник”, “Боже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, колко 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си глупав”).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“Не </a:t>
                      </a: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бива да си мисля </a:t>
                      </a: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такива неща” </a:t>
                      </a: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…но не се </a:t>
                      </a: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получава (</a:t>
                      </a:r>
                      <a:r>
                        <a:rPr kumimoji="0" lang="en-US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/>
                          <a:sym typeface="Wingdings" panose="05000000000000000000" pitchFamily="2" charset="2"/>
                        </a:rPr>
                        <a:t>→</a:t>
                      </a:r>
                      <a:r>
                        <a:rPr kumimoji="0" lang="ru-RU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следващото упражнение).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Помислете, оправдани ли са тези мисли? Какво говори против тях?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Ангажирайте вниманието си в приятно занимание!</a:t>
                      </a:r>
                      <a:endParaRPr kumimoji="0" lang="es-E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FE87E-84B4-457E-90BD-91D5E254D52B}" type="slidenum">
              <a:rPr lang="de-DE" altLang="de-DE" smtClean="0"/>
              <a:pPr>
                <a:defRPr/>
              </a:pPr>
              <a:t>28</a:t>
            </a:fld>
            <a:endParaRPr lang="de-DE" altLang="de-DE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3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6. Потискане на негативни мисли</a:t>
            </a:r>
            <a:br>
              <a:rPr lang="ru-RU" altLang="de-DE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Упражнение</a:t>
            </a:r>
            <a:endParaRPr lang="de-DE" altLang="de-DE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de-DE" sz="2400" dirty="0">
                <a:solidFill>
                  <a:srgbClr val="333333"/>
                </a:solidFill>
              </a:rPr>
              <a:t>Активното потискане на негативни мисли е невъзможно.</a:t>
            </a:r>
            <a:r>
              <a:rPr lang="en-US" altLang="de-DE" sz="2400" dirty="0">
                <a:solidFill>
                  <a:srgbClr val="333333"/>
                </a:solidFill>
              </a:rPr>
              <a:t> </a:t>
            </a:r>
            <a:r>
              <a:rPr lang="ru-RU" altLang="de-DE" sz="2400" dirty="0">
                <a:solidFill>
                  <a:srgbClr val="333333"/>
                </a:solidFill>
              </a:rPr>
              <a:t>Желанието съзнателно да не мислиш за нещо, води до засилването на същите мисли.</a:t>
            </a:r>
            <a:endParaRPr lang="en-US" altLang="de-DE" sz="2400" dirty="0">
              <a:solidFill>
                <a:srgbClr val="333333"/>
              </a:solidFill>
            </a:endParaRPr>
          </a:p>
          <a:p>
            <a:r>
              <a:rPr lang="ru-RU" altLang="de-DE" sz="2400" dirty="0">
                <a:solidFill>
                  <a:srgbClr val="333333"/>
                </a:solidFill>
              </a:rPr>
              <a:t>Проверете сами!</a:t>
            </a:r>
            <a:br>
              <a:rPr lang="ru-RU" altLang="de-DE" sz="2400" dirty="0">
                <a:solidFill>
                  <a:srgbClr val="333333"/>
                </a:solidFill>
              </a:rPr>
            </a:br>
            <a:r>
              <a:rPr lang="ru-RU" altLang="de-DE" sz="2400" dirty="0">
                <a:solidFill>
                  <a:srgbClr val="004992"/>
                </a:solidFill>
              </a:rPr>
              <a:t>В следващата минута опитайте да не мислите за слонове!</a:t>
            </a:r>
            <a:endParaRPr lang="en-US" sz="2400" dirty="0">
              <a:solidFill>
                <a:srgbClr val="004992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B367EA-B676-49EC-AD58-26AD88BCDA7D}" type="slidenum">
              <a:rPr lang="de-DE" altLang="de-DE" smtClean="0"/>
              <a:pPr>
                <a:defRPr/>
              </a:pPr>
              <a:t>29</a:t>
            </a:fld>
            <a:endParaRPr lang="de-DE" altLang="de-DE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3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6. Потискане на негативни мисли</a:t>
            </a:r>
            <a:br>
              <a:rPr lang="ru-RU" altLang="de-DE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Получава ли се? НЕ!</a:t>
            </a:r>
            <a:endParaRPr lang="de-DE" altLang="de-DE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de-DE" sz="2400" dirty="0">
                <a:solidFill>
                  <a:srgbClr val="333333"/>
                </a:solidFill>
              </a:rPr>
              <a:t>Повечето от Вас си помислиха или за слон, или за нещо, което е свързано със слонове (напр. зоопарк, сафари, Aфрика и т.н.)</a:t>
            </a:r>
            <a:endParaRPr lang="en-US" altLang="de-DE" sz="2400" dirty="0">
              <a:solidFill>
                <a:srgbClr val="333333"/>
              </a:solidFill>
            </a:endParaRPr>
          </a:p>
          <a:p>
            <a:r>
              <a:rPr lang="ru-RU" altLang="de-DE" sz="2400" dirty="0">
                <a:solidFill>
                  <a:srgbClr val="333333"/>
                </a:solidFill>
              </a:rPr>
              <a:t>Ефектът е още по-изразен, когато се опитваме нарочно да потискаме отрицателни мисли като напр. </a:t>
            </a:r>
            <a:r>
              <a:rPr lang="ru-RU" altLang="de-DE" sz="2400">
                <a:solidFill>
                  <a:srgbClr val="333333"/>
                </a:solidFill>
              </a:rPr>
              <a:t>самообвинения (“Аз съм неудачник”). </a:t>
            </a:r>
            <a:r>
              <a:rPr lang="ru-RU" altLang="de-DE" sz="2400" dirty="0">
                <a:solidFill>
                  <a:srgbClr val="333333"/>
                </a:solidFill>
              </a:rPr>
              <a:t>Тези мисли могат да станат толкова интензивни, че да се усещат като чужди!</a:t>
            </a:r>
            <a:endParaRPr lang="en-US" sz="2400" dirty="0">
              <a:solidFill>
                <a:srgbClr val="333333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3607A4-8041-422C-9E0F-2F545CE7E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1975" y="4751222"/>
            <a:ext cx="2743200" cy="21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B367EA-B676-49EC-AD58-26AD88BCDA7D}" type="slidenum">
              <a:rPr lang="de-DE" altLang="de-DE" smtClean="0"/>
              <a:pPr>
                <a:defRPr/>
              </a:pPr>
              <a:t>30</a:t>
            </a:fld>
            <a:endParaRPr lang="de-DE" altLang="de-DE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altLang="de-DE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Вместо това:</a:t>
            </a:r>
            <a:endParaRPr lang="de-DE" altLang="de-DE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bg-BG" altLang="de-DE" sz="2400" dirty="0">
                <a:solidFill>
                  <a:srgbClr val="333333"/>
                </a:solidFill>
              </a:rPr>
              <a:t>Когато Ви налегнат особено тежки мисли, не се опитвайте да ги потискате</a:t>
            </a:r>
            <a:r>
              <a:rPr lang="de-DE" altLang="de-DE" sz="2400" dirty="0">
                <a:solidFill>
                  <a:srgbClr val="333333"/>
                </a:solidFill>
              </a:rPr>
              <a:t> (</a:t>
            </a:r>
            <a:r>
              <a:rPr lang="bg-BG" altLang="de-DE" sz="2400" dirty="0">
                <a:solidFill>
                  <a:srgbClr val="333333"/>
                </a:solidFill>
              </a:rPr>
              <a:t>това само ги влошава</a:t>
            </a:r>
            <a:r>
              <a:rPr lang="de-DE" altLang="de-DE" sz="2400" dirty="0">
                <a:solidFill>
                  <a:srgbClr val="333333"/>
                </a:solidFill>
              </a:rPr>
              <a:t>), </a:t>
            </a:r>
            <a:r>
              <a:rPr lang="bg-BG" altLang="de-DE" sz="2400" dirty="0">
                <a:solidFill>
                  <a:srgbClr val="333333"/>
                </a:solidFill>
              </a:rPr>
              <a:t>а обърнете внимание на вътрешното Ви състояние, без да се намесвате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Като посетител в зоопарк, който гледа кръвожаден хищник от безопасна дистанция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eaLnBrk="1" hangingPunct="1"/>
            <a:r>
              <a:rPr lang="bg-BG" altLang="de-DE" sz="2400" dirty="0">
                <a:solidFill>
                  <a:srgbClr val="004992"/>
                </a:solidFill>
              </a:rPr>
              <a:t>Мислите Ви ще се успокоят от самосебе си</a:t>
            </a:r>
            <a:r>
              <a:rPr lang="de-DE" altLang="de-DE" sz="2400" dirty="0">
                <a:solidFill>
                  <a:srgbClr val="004992"/>
                </a:solidFill>
              </a:rPr>
              <a:t>.</a:t>
            </a: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A49E8917-0F7C-4A22-97C7-E5E33578AF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1061" y="4114799"/>
            <a:ext cx="2214114" cy="2743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B367EA-B676-49EC-AD58-26AD88BCDA7D}" type="slidenum">
              <a:rPr lang="de-DE" altLang="de-DE" smtClean="0"/>
              <a:pPr>
                <a:defRPr/>
              </a:pPr>
              <a:t>31</a:t>
            </a:fld>
            <a:endParaRPr lang="de-DE" altLang="de-DE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latin typeface="+mn-lt"/>
                <a:ea typeface="+mn-ea"/>
                <a:cs typeface="+mn-cs"/>
              </a:rPr>
              <a:t>7. Други аспекти на мислите</a:t>
            </a:r>
            <a:endParaRPr lang="en-US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eaLnBrk="0" hangingPunct="0">
              <a:lnSpc>
                <a:spcPct val="100000"/>
              </a:lnSpc>
              <a:spcBef>
                <a:spcPts val="600"/>
              </a:spcBef>
            </a:pPr>
            <a:r>
              <a:rPr lang="bg-BG" altLang="de-DE" sz="2000" b="1" dirty="0">
                <a:solidFill>
                  <a:srgbClr val="004992"/>
                </a:solidFill>
              </a:rPr>
              <a:t>Сравняване с други хора</a:t>
            </a:r>
            <a:r>
              <a:rPr lang="de-DE" altLang="de-DE" sz="2000" b="1" dirty="0">
                <a:solidFill>
                  <a:srgbClr val="004992"/>
                </a:solidFill>
              </a:rPr>
              <a:t>:</a:t>
            </a:r>
            <a:endParaRPr lang="de-DE" altLang="de-DE" sz="2000" b="1" dirty="0">
              <a:solidFill>
                <a:srgbClr val="333333"/>
              </a:solidFill>
            </a:endParaRPr>
          </a:p>
          <a:p>
            <a:pPr marL="342900" lvl="1" indent="-342900" defTabSz="914400" ea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Не се сравнявайте твърде много с другите</a:t>
            </a:r>
            <a:r>
              <a:rPr lang="de-DE" altLang="de-DE" sz="2000" dirty="0">
                <a:solidFill>
                  <a:srgbClr val="333333"/>
                </a:solidFill>
              </a:rPr>
              <a:t>!</a:t>
            </a:r>
          </a:p>
          <a:p>
            <a:pPr marL="342900" lvl="1" indent="-342900" defTabSz="914400" ea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Винаги ще има такива, които са по-красиви, по-популярни и по-успешни</a:t>
            </a:r>
            <a:r>
              <a:rPr lang="de-DE" altLang="de-DE" sz="2000" dirty="0">
                <a:solidFill>
                  <a:srgbClr val="333333"/>
                </a:solidFill>
              </a:rPr>
              <a:t>. </a:t>
            </a:r>
            <a:r>
              <a:rPr lang="bg-BG" altLang="de-DE" sz="2000" dirty="0">
                <a:solidFill>
                  <a:srgbClr val="333333"/>
                </a:solidFill>
              </a:rPr>
              <a:t>Но дори и </a:t>
            </a:r>
            <a:r>
              <a:rPr lang="bg-BG" altLang="de-DE" sz="2000">
                <a:solidFill>
                  <a:srgbClr val="333333"/>
                </a:solidFill>
              </a:rPr>
              <a:t>тези “щастливци” </a:t>
            </a:r>
            <a:r>
              <a:rPr lang="bg-BG" altLang="de-DE" sz="2000" dirty="0">
                <a:solidFill>
                  <a:srgbClr val="333333"/>
                </a:solidFill>
              </a:rPr>
              <a:t>имат своите слабости</a:t>
            </a:r>
            <a:r>
              <a:rPr lang="de-DE" altLang="de-DE" sz="2000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B367EA-B676-49EC-AD58-26AD88BCDA7D}" type="slidenum">
              <a:rPr lang="de-DE" altLang="de-DE" smtClean="0"/>
              <a:pPr>
                <a:defRPr/>
              </a:pPr>
              <a:t>32</a:t>
            </a:fld>
            <a:endParaRPr lang="de-DE" altLang="de-DE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latin typeface="+mn-lt"/>
                <a:ea typeface="+mn-ea"/>
                <a:cs typeface="+mn-cs"/>
              </a:rPr>
              <a:t>7. Други аспекти на мислите</a:t>
            </a:r>
            <a:endParaRPr lang="en-US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eaLnBrk="0" hangingPunct="0">
              <a:lnSpc>
                <a:spcPct val="100000"/>
              </a:lnSpc>
              <a:spcBef>
                <a:spcPts val="600"/>
              </a:spcBef>
            </a:pPr>
            <a:r>
              <a:rPr lang="bg-BG" altLang="de-DE" sz="2000" b="1" dirty="0">
                <a:solidFill>
                  <a:srgbClr val="004992"/>
                </a:solidFill>
              </a:rPr>
              <a:t>Сравняване с други хора</a:t>
            </a:r>
            <a:r>
              <a:rPr lang="de-DE" altLang="de-DE" sz="2000" b="1" dirty="0">
                <a:solidFill>
                  <a:srgbClr val="004992"/>
                </a:solidFill>
              </a:rPr>
              <a:t>:</a:t>
            </a:r>
            <a:endParaRPr lang="de-DE" altLang="de-DE" sz="2000" b="1" dirty="0">
              <a:solidFill>
                <a:srgbClr val="333333"/>
              </a:solidFill>
            </a:endParaRPr>
          </a:p>
          <a:p>
            <a:pPr marL="342900" lvl="1" indent="-342900" defTabSz="914400" ea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Не се сравнявайте твърде много с другите</a:t>
            </a:r>
            <a:r>
              <a:rPr lang="de-DE" altLang="de-DE" sz="2000" dirty="0">
                <a:solidFill>
                  <a:srgbClr val="333333"/>
                </a:solidFill>
              </a:rPr>
              <a:t>!</a:t>
            </a:r>
          </a:p>
          <a:p>
            <a:pPr marL="342900" lvl="1" indent="-342900" defTabSz="914400" ea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Винаги ще има такива, които са по-красиви, по-популярни и по-успешни</a:t>
            </a:r>
            <a:r>
              <a:rPr lang="de-DE" altLang="de-DE" sz="2000" dirty="0">
                <a:solidFill>
                  <a:srgbClr val="333333"/>
                </a:solidFill>
              </a:rPr>
              <a:t>. </a:t>
            </a:r>
            <a:r>
              <a:rPr lang="bg-BG" altLang="de-DE" sz="2000" dirty="0">
                <a:solidFill>
                  <a:srgbClr val="333333"/>
                </a:solidFill>
              </a:rPr>
              <a:t>Но дори и </a:t>
            </a:r>
            <a:r>
              <a:rPr lang="bg-BG" altLang="de-DE" sz="2000">
                <a:solidFill>
                  <a:srgbClr val="333333"/>
                </a:solidFill>
              </a:rPr>
              <a:t>тези “щастливци” </a:t>
            </a:r>
            <a:r>
              <a:rPr lang="bg-BG" altLang="de-DE" sz="2000" dirty="0">
                <a:solidFill>
                  <a:srgbClr val="333333"/>
                </a:solidFill>
              </a:rPr>
              <a:t>имат своите слабости</a:t>
            </a:r>
            <a:r>
              <a:rPr lang="de-DE" altLang="de-DE" sz="2000" dirty="0">
                <a:solidFill>
                  <a:srgbClr val="333333"/>
                </a:solidFill>
              </a:rPr>
              <a:t>.</a:t>
            </a:r>
          </a:p>
          <a:p>
            <a:pPr lvl="0" defTabSz="914400" eaLnBrk="0" hangingPunct="0"/>
            <a:r>
              <a:rPr lang="bg-BG" altLang="de-DE" sz="2000" b="1" dirty="0">
                <a:solidFill>
                  <a:srgbClr val="004992"/>
                </a:solidFill>
              </a:rPr>
              <a:t>Крайни изисквания</a:t>
            </a:r>
            <a:r>
              <a:rPr lang="de-DE" altLang="de-DE" sz="2000" b="1" dirty="0">
                <a:solidFill>
                  <a:srgbClr val="004992"/>
                </a:solidFill>
              </a:rPr>
              <a:t>:</a:t>
            </a:r>
            <a:endParaRPr lang="de-DE" altLang="de-DE" sz="2000" b="1" dirty="0">
              <a:solidFill>
                <a:srgbClr val="333333"/>
              </a:solidFill>
            </a:endParaRPr>
          </a:p>
          <a:p>
            <a:pPr marL="342900" lvl="1" indent="-342900" defTabSz="914400" ea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b="1" dirty="0">
                <a:solidFill>
                  <a:srgbClr val="333333"/>
                </a:solidFill>
              </a:rPr>
              <a:t>Не</a:t>
            </a:r>
            <a:r>
              <a:rPr lang="de-DE" altLang="de-DE" sz="2000" dirty="0">
                <a:solidFill>
                  <a:srgbClr val="333333"/>
                </a:solidFill>
              </a:rPr>
              <a:t> </a:t>
            </a:r>
            <a:r>
              <a:rPr lang="bg-BG" altLang="de-DE" sz="2000" dirty="0">
                <a:solidFill>
                  <a:srgbClr val="333333"/>
                </a:solidFill>
              </a:rPr>
              <a:t>поставяйте екстремни изисквания към самите себе си: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lvl="3" indent="-342900" defTabSz="914400" eaLnBrk="0" hangingPunct="0">
              <a:lnSpc>
                <a:spcPct val="100000"/>
              </a:lnSpc>
              <a:spcBef>
                <a:spcPts val="600"/>
              </a:spcBef>
              <a:buClr>
                <a:srgbClr val="FFFFFF"/>
              </a:buClr>
              <a:buFont typeface="WingDings"/>
              <a:buChar char=""/>
            </a:pPr>
            <a:r>
              <a:rPr lang="de-DE" altLang="de-DE" sz="2000">
                <a:solidFill>
                  <a:srgbClr val="333333"/>
                </a:solidFill>
              </a:rPr>
              <a:t>“</a:t>
            </a:r>
            <a:r>
              <a:rPr lang="bg-BG" altLang="de-DE" sz="2000">
                <a:solidFill>
                  <a:srgbClr val="333333"/>
                </a:solidFill>
              </a:rPr>
              <a:t>Трябва </a:t>
            </a:r>
            <a:r>
              <a:rPr lang="bg-BG" altLang="de-DE" sz="2000" dirty="0">
                <a:solidFill>
                  <a:srgbClr val="333333"/>
                </a:solidFill>
              </a:rPr>
              <a:t>винаги да </a:t>
            </a:r>
            <a:r>
              <a:rPr lang="bg-BG" altLang="de-DE" sz="2000">
                <a:solidFill>
                  <a:srgbClr val="333333"/>
                </a:solidFill>
              </a:rPr>
              <a:t>изглеждам добре</a:t>
            </a:r>
            <a:r>
              <a:rPr lang="de-DE" altLang="de-DE" sz="2000">
                <a:solidFill>
                  <a:srgbClr val="333333"/>
                </a:solidFill>
              </a:rPr>
              <a:t>”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lvl="3" indent="-342900" defTabSz="914400" eaLnBrk="0" hangingPunct="0">
              <a:lnSpc>
                <a:spcPct val="100000"/>
              </a:lnSpc>
              <a:spcBef>
                <a:spcPts val="600"/>
              </a:spcBef>
              <a:buClr>
                <a:srgbClr val="FFFFFF"/>
              </a:buClr>
              <a:buFont typeface="WingDings"/>
              <a:buChar char=""/>
            </a:pPr>
            <a:r>
              <a:rPr lang="de-DE" altLang="de-DE" sz="2000">
                <a:solidFill>
                  <a:srgbClr val="333333"/>
                </a:solidFill>
              </a:rPr>
              <a:t>“</a:t>
            </a:r>
            <a:r>
              <a:rPr lang="bg-BG" altLang="de-DE" sz="2000">
                <a:solidFill>
                  <a:srgbClr val="333333"/>
                </a:solidFill>
              </a:rPr>
              <a:t>Трябва </a:t>
            </a:r>
            <a:r>
              <a:rPr lang="bg-BG" altLang="de-DE" sz="2000" dirty="0">
                <a:solidFill>
                  <a:srgbClr val="333333"/>
                </a:solidFill>
              </a:rPr>
              <a:t>винаги да </a:t>
            </a:r>
            <a:r>
              <a:rPr lang="bg-BG" altLang="de-DE" sz="2000">
                <a:solidFill>
                  <a:srgbClr val="333333"/>
                </a:solidFill>
              </a:rPr>
              <a:t>изглеждам интелигентен</a:t>
            </a:r>
            <a:r>
              <a:rPr lang="de-DE" altLang="de-DE" sz="2000">
                <a:solidFill>
                  <a:srgbClr val="333333"/>
                </a:solidFill>
              </a:rPr>
              <a:t>”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lvl="3" indent="-342900" defTabSz="914400" eaLnBrk="0" hangingPunct="0">
              <a:lnSpc>
                <a:spcPct val="100000"/>
              </a:lnSpc>
              <a:spcBef>
                <a:spcPts val="600"/>
              </a:spcBef>
              <a:buClr>
                <a:srgbClr val="FFFFFF"/>
              </a:buClr>
              <a:buFont typeface="WingDings"/>
              <a:buChar char=""/>
            </a:pPr>
            <a:r>
              <a:rPr lang="de-DE" altLang="de-DE" sz="2000">
                <a:solidFill>
                  <a:srgbClr val="333333"/>
                </a:solidFill>
              </a:rPr>
              <a:t>“</a:t>
            </a:r>
            <a:r>
              <a:rPr lang="bg-BG" altLang="de-DE" sz="2000">
                <a:solidFill>
                  <a:srgbClr val="333333"/>
                </a:solidFill>
              </a:rPr>
              <a:t>Трябва </a:t>
            </a:r>
            <a:r>
              <a:rPr lang="bg-BG" altLang="de-DE" sz="2000" dirty="0">
                <a:solidFill>
                  <a:srgbClr val="333333"/>
                </a:solidFill>
              </a:rPr>
              <a:t>задължително да кажа нещо забавно </a:t>
            </a:r>
            <a:r>
              <a:rPr lang="bg-BG" altLang="de-DE" sz="2000">
                <a:solidFill>
                  <a:srgbClr val="333333"/>
                </a:solidFill>
              </a:rPr>
              <a:t>в разговор</a:t>
            </a:r>
            <a:r>
              <a:rPr lang="de-DE" altLang="de-DE" sz="2000">
                <a:solidFill>
                  <a:srgbClr val="333333"/>
                </a:solidFill>
              </a:rPr>
              <a:t>”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lvl="3" indent="-342900" defTabSz="914400" eaLnBrk="0" hangingPunct="0">
              <a:lnSpc>
                <a:spcPct val="100000"/>
              </a:lnSpc>
              <a:spcBef>
                <a:spcPts val="600"/>
              </a:spcBef>
              <a:buClr>
                <a:srgbClr val="FFFFFF"/>
              </a:buClr>
              <a:buFont typeface="WingDings"/>
              <a:buChar char=""/>
            </a:pPr>
            <a:r>
              <a:rPr lang="de-DE" altLang="de-DE" sz="2000">
                <a:solidFill>
                  <a:srgbClr val="333333"/>
                </a:solidFill>
              </a:rPr>
              <a:t>“</a:t>
            </a:r>
            <a:r>
              <a:rPr lang="bg-BG" altLang="de-DE" sz="2000">
                <a:solidFill>
                  <a:srgbClr val="333333"/>
                </a:solidFill>
              </a:rPr>
              <a:t>В </a:t>
            </a:r>
            <a:r>
              <a:rPr lang="bg-BG" altLang="de-DE" sz="2000" dirty="0">
                <a:solidFill>
                  <a:srgbClr val="333333"/>
                </a:solidFill>
              </a:rPr>
              <a:t>работата трябва да съм </a:t>
            </a:r>
            <a:r>
              <a:rPr lang="bg-BG" altLang="de-DE" sz="2000">
                <a:solidFill>
                  <a:srgbClr val="333333"/>
                </a:solidFill>
              </a:rPr>
              <a:t>винаги безупречен</a:t>
            </a:r>
            <a:r>
              <a:rPr lang="de-DE" altLang="de-DE" sz="2000">
                <a:solidFill>
                  <a:srgbClr val="333333"/>
                </a:solidFill>
              </a:rPr>
              <a:t>”</a:t>
            </a:r>
            <a:endParaRPr lang="en-US" sz="2000" dirty="0"/>
          </a:p>
        </p:txBody>
      </p:sp>
      <p:pic>
        <p:nvPicPr>
          <p:cNvPr id="8" name="Picture 18" descr="Barbie@2_bearbeitet_4 - treesee flickr">
            <a:extLst>
              <a:ext uri="{FF2B5EF4-FFF2-40B4-BE49-F238E27FC236}">
                <a16:creationId xmlns:a16="http://schemas.microsoft.com/office/drawing/2014/main" id="{499E280B-0996-47C0-9C96-1FDAA6960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2509" y="4114799"/>
            <a:ext cx="2402666" cy="2743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B367EA-B676-49EC-AD58-26AD88BCDA7D}" type="slidenum">
              <a:rPr lang="de-DE" altLang="de-DE" smtClean="0"/>
              <a:pPr>
                <a:defRPr/>
              </a:pPr>
              <a:t>33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429088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az-Cyrl-AZ" altLang="ko-KR" sz="3600" spc="-5" dirty="0">
                <a:latin typeface="+mn-lt"/>
                <a:ea typeface="+mn-ea"/>
                <a:cs typeface="+mn-cs"/>
              </a:rPr>
              <a:t>Опционално: Видео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 defTabSz="914400" eaLnBrk="0" fontAlgn="base" hangingPunct="0">
              <a:spcAft>
                <a:spcPct val="0"/>
              </a:spcAft>
            </a:pPr>
            <a:r>
              <a:rPr lang="ru-RU" altLang="ko-KR" sz="2400" dirty="0">
                <a:solidFill>
                  <a:srgbClr val="004992"/>
                </a:solidFill>
              </a:rPr>
              <a:t>Видеа, обхващащи днешната тема, може да намерите на</a:t>
            </a:r>
            <a:r>
              <a:rPr lang="en-US" altLang="ko-KR" sz="2400" dirty="0">
                <a:solidFill>
                  <a:srgbClr val="004992"/>
                </a:solidFill>
              </a:rPr>
              <a:t>:</a:t>
            </a:r>
            <a:r>
              <a:rPr lang="de-DE" sz="2400" dirty="0">
                <a:solidFill>
                  <a:srgbClr val="004992"/>
                </a:solidFill>
              </a:rPr>
              <a:t> </a:t>
            </a:r>
            <a:br>
              <a:rPr lang="de-DE" sz="2400" dirty="0">
                <a:solidFill>
                  <a:srgbClr val="004992"/>
                </a:solidFill>
              </a:rPr>
            </a:br>
            <a:r>
              <a:rPr lang="de-DE" dirty="0">
                <a:solidFill>
                  <a:srgbClr val="004992"/>
                </a:solidFill>
                <a:hlinkClick r:id="rId3"/>
              </a:rPr>
              <a:t>http://www.uke.de/mct_videos</a:t>
            </a:r>
            <a:endParaRPr lang="de-DE" dirty="0">
              <a:solidFill>
                <a:srgbClr val="004992"/>
              </a:solidFill>
            </a:endParaRPr>
          </a:p>
          <a:p>
            <a:pPr lvl="0" defTabSz="914400" eaLnBrk="0" fontAlgn="base" hangingPunct="0">
              <a:spcAft>
                <a:spcPct val="0"/>
              </a:spcAft>
            </a:pPr>
            <a:r>
              <a:rPr lang="ru-RU" altLang="ko-KR" sz="2400" dirty="0">
                <a:solidFill>
                  <a:srgbClr val="333333"/>
                </a:solidFill>
              </a:rPr>
              <a:t>Може да дискутирате до колко видеата пасват на актуалната тема</a:t>
            </a:r>
            <a:r>
              <a:rPr lang="en-US" altLang="ko-KR" sz="2400" dirty="0">
                <a:solidFill>
                  <a:srgbClr val="333333"/>
                </a:solidFill>
              </a:rPr>
              <a:t>.</a:t>
            </a:r>
            <a:endParaRPr lang="de-DE" sz="2400" dirty="0">
              <a:solidFill>
                <a:srgbClr val="333333"/>
              </a:solidFill>
            </a:endParaRPr>
          </a:p>
        </p:txBody>
      </p:sp>
      <p:sp>
        <p:nvSpPr>
          <p:cNvPr id="12" name="object 3"/>
          <p:cNvSpPr txBox="1"/>
          <p:nvPr/>
        </p:nvSpPr>
        <p:spPr>
          <a:xfrm>
            <a:off x="455023" y="4658666"/>
            <a:ext cx="8128431" cy="1048363"/>
          </a:xfrm>
          <a:prstGeom prst="rect">
            <a:avLst/>
          </a:prstGeom>
        </p:spPr>
        <p:txBody>
          <a:bodyPr vert="horz" wrap="square" lIns="0" tIns="113664" rIns="0" bIns="0" rtlCol="0">
            <a:noAutofit/>
          </a:bodyPr>
          <a:lstStyle/>
          <a:p>
            <a:pPr marL="635" defTabSz="914400" eaLnBrk="0" fontAlgn="base" hangingPunct="0">
              <a:spcBef>
                <a:spcPts val="894"/>
              </a:spcBef>
              <a:spcAft>
                <a:spcPct val="0"/>
              </a:spcAft>
            </a:pPr>
            <a:r>
              <a:rPr lang="en-US" b="0" spc="-5" dirty="0">
                <a:solidFill>
                  <a:srgbClr val="333333"/>
                </a:solidFill>
              </a:rPr>
              <a:t>[</a:t>
            </a:r>
            <a:r>
              <a:rPr lang="az-Cyrl-AZ" altLang="ko-KR" b="0" i="1" spc="-5" dirty="0">
                <a:solidFill>
                  <a:srgbClr val="333333"/>
                </a:solidFill>
              </a:rPr>
              <a:t>към терапевтите</a:t>
            </a:r>
            <a:r>
              <a:rPr lang="en-US" altLang="ko-KR" b="0" i="1" spc="-5" dirty="0">
                <a:solidFill>
                  <a:srgbClr val="333333"/>
                </a:solidFill>
              </a:rPr>
              <a:t>:</a:t>
            </a:r>
            <a:endParaRPr b="0" dirty="0">
              <a:solidFill>
                <a:srgbClr val="333333"/>
              </a:solidFill>
            </a:endParaRPr>
          </a:p>
          <a:p>
            <a:pPr marL="12700" marR="5080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ru-RU" altLang="ko-KR" b="0" dirty="0">
                <a:solidFill>
                  <a:srgbClr val="333333"/>
                </a:solidFill>
              </a:rPr>
              <a:t>Някои части от видеата съдържат елементи, които не са подходящи за всяка ублика/култура. Затова Ви молим за предварителен подбор</a:t>
            </a:r>
            <a:r>
              <a:rPr lang="de-DE" b="0" dirty="0">
                <a:solidFill>
                  <a:srgbClr val="333333"/>
                </a:solidFill>
              </a:rPr>
              <a:t>]</a:t>
            </a:r>
          </a:p>
        </p:txBody>
      </p:sp>
      <p:sp>
        <p:nvSpPr>
          <p:cNvPr id="15" name="object 2"/>
          <p:cNvSpPr/>
          <p:nvPr/>
        </p:nvSpPr>
        <p:spPr>
          <a:xfrm>
            <a:off x="9875318" y="4919997"/>
            <a:ext cx="1442720" cy="927100"/>
          </a:xfrm>
          <a:custGeom>
            <a:avLst/>
            <a:gdLst/>
            <a:ahLst/>
            <a:cxnLst/>
            <a:rect l="l" t="t" r="r" b="b"/>
            <a:pathLst>
              <a:path w="1442720" h="927100">
                <a:moveTo>
                  <a:pt x="677983" y="0"/>
                </a:moveTo>
                <a:lnTo>
                  <a:pt x="671561" y="912"/>
                </a:lnTo>
                <a:lnTo>
                  <a:pt x="665141" y="912"/>
                </a:lnTo>
                <a:lnTo>
                  <a:pt x="658718" y="1827"/>
                </a:lnTo>
                <a:lnTo>
                  <a:pt x="652295" y="1827"/>
                </a:lnTo>
                <a:lnTo>
                  <a:pt x="645873" y="2740"/>
                </a:lnTo>
                <a:lnTo>
                  <a:pt x="638533" y="2740"/>
                </a:lnTo>
                <a:lnTo>
                  <a:pt x="632112" y="3653"/>
                </a:lnTo>
                <a:lnTo>
                  <a:pt x="624773" y="3653"/>
                </a:lnTo>
                <a:lnTo>
                  <a:pt x="598168" y="4565"/>
                </a:lnTo>
                <a:lnTo>
                  <a:pt x="573397" y="6390"/>
                </a:lnTo>
                <a:lnTo>
                  <a:pt x="548626" y="7302"/>
                </a:lnTo>
                <a:lnTo>
                  <a:pt x="523855" y="10043"/>
                </a:lnTo>
                <a:lnTo>
                  <a:pt x="455046" y="17344"/>
                </a:lnTo>
                <a:lnTo>
                  <a:pt x="392661" y="28300"/>
                </a:lnTo>
                <a:lnTo>
                  <a:pt x="353212" y="37428"/>
                </a:lnTo>
                <a:lnTo>
                  <a:pt x="299084" y="52948"/>
                </a:lnTo>
                <a:lnTo>
                  <a:pt x="256882" y="68466"/>
                </a:lnTo>
                <a:lnTo>
                  <a:pt x="209174" y="90374"/>
                </a:lnTo>
                <a:lnTo>
                  <a:pt x="166972" y="115934"/>
                </a:lnTo>
                <a:lnTo>
                  <a:pt x="130276" y="144235"/>
                </a:lnTo>
                <a:lnTo>
                  <a:pt x="98166" y="176183"/>
                </a:lnTo>
                <a:lnTo>
                  <a:pt x="70644" y="210874"/>
                </a:lnTo>
                <a:lnTo>
                  <a:pt x="48624" y="248301"/>
                </a:lnTo>
                <a:lnTo>
                  <a:pt x="29358" y="289380"/>
                </a:lnTo>
                <a:lnTo>
                  <a:pt x="13762" y="341412"/>
                </a:lnTo>
                <a:lnTo>
                  <a:pt x="2752" y="401663"/>
                </a:lnTo>
                <a:lnTo>
                  <a:pt x="0" y="432699"/>
                </a:lnTo>
                <a:lnTo>
                  <a:pt x="0" y="463738"/>
                </a:lnTo>
                <a:lnTo>
                  <a:pt x="5505" y="526726"/>
                </a:lnTo>
                <a:lnTo>
                  <a:pt x="19266" y="589713"/>
                </a:lnTo>
                <a:lnTo>
                  <a:pt x="42201" y="652702"/>
                </a:lnTo>
                <a:lnTo>
                  <a:pt x="72478" y="715688"/>
                </a:lnTo>
                <a:lnTo>
                  <a:pt x="111009" y="777765"/>
                </a:lnTo>
                <a:lnTo>
                  <a:pt x="158716" y="838014"/>
                </a:lnTo>
                <a:lnTo>
                  <a:pt x="185321" y="868139"/>
                </a:lnTo>
                <a:lnTo>
                  <a:pt x="213763" y="897350"/>
                </a:lnTo>
                <a:lnTo>
                  <a:pt x="244954" y="926563"/>
                </a:lnTo>
                <a:lnTo>
                  <a:pt x="244954" y="207221"/>
                </a:lnTo>
                <a:lnTo>
                  <a:pt x="1442205" y="207221"/>
                </a:lnTo>
                <a:lnTo>
                  <a:pt x="6779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17" name="object 3"/>
          <p:cNvSpPr/>
          <p:nvPr/>
        </p:nvSpPr>
        <p:spPr>
          <a:xfrm>
            <a:off x="10287245" y="4383231"/>
            <a:ext cx="1426210" cy="1828164"/>
          </a:xfrm>
          <a:custGeom>
            <a:avLst/>
            <a:gdLst/>
            <a:ahLst/>
            <a:cxnLst/>
            <a:rect l="l" t="t" r="r" b="b"/>
            <a:pathLst>
              <a:path w="1426209" h="1828165">
                <a:moveTo>
                  <a:pt x="773397" y="0"/>
                </a:moveTo>
                <a:lnTo>
                  <a:pt x="758717" y="0"/>
                </a:lnTo>
                <a:lnTo>
                  <a:pt x="736699" y="2737"/>
                </a:lnTo>
                <a:lnTo>
                  <a:pt x="696334" y="17344"/>
                </a:lnTo>
                <a:lnTo>
                  <a:pt x="660552" y="45642"/>
                </a:lnTo>
                <a:lnTo>
                  <a:pt x="622938" y="93112"/>
                </a:lnTo>
                <a:lnTo>
                  <a:pt x="600001" y="126887"/>
                </a:lnTo>
                <a:lnTo>
                  <a:pt x="564222" y="191702"/>
                </a:lnTo>
                <a:lnTo>
                  <a:pt x="538534" y="251950"/>
                </a:lnTo>
                <a:lnTo>
                  <a:pt x="518350" y="308549"/>
                </a:lnTo>
                <a:lnTo>
                  <a:pt x="1222938" y="489297"/>
                </a:lnTo>
                <a:lnTo>
                  <a:pt x="1151380" y="750377"/>
                </a:lnTo>
                <a:lnTo>
                  <a:pt x="1151380" y="1588391"/>
                </a:lnTo>
                <a:lnTo>
                  <a:pt x="0" y="1588391"/>
                </a:lnTo>
                <a:lnTo>
                  <a:pt x="45872" y="1615777"/>
                </a:lnTo>
                <a:lnTo>
                  <a:pt x="94496" y="1643162"/>
                </a:lnTo>
                <a:lnTo>
                  <a:pt x="144955" y="1668722"/>
                </a:lnTo>
                <a:lnTo>
                  <a:pt x="170643" y="1680590"/>
                </a:lnTo>
                <a:lnTo>
                  <a:pt x="197249" y="1693369"/>
                </a:lnTo>
                <a:lnTo>
                  <a:pt x="224771" y="1705238"/>
                </a:lnTo>
                <a:lnTo>
                  <a:pt x="252293" y="1716192"/>
                </a:lnTo>
                <a:lnTo>
                  <a:pt x="280735" y="1728058"/>
                </a:lnTo>
                <a:lnTo>
                  <a:pt x="310092" y="1739014"/>
                </a:lnTo>
                <a:lnTo>
                  <a:pt x="339451" y="1749055"/>
                </a:lnTo>
                <a:lnTo>
                  <a:pt x="369727" y="1760009"/>
                </a:lnTo>
                <a:lnTo>
                  <a:pt x="400918" y="1769138"/>
                </a:lnTo>
                <a:lnTo>
                  <a:pt x="432112" y="1779181"/>
                </a:lnTo>
                <a:lnTo>
                  <a:pt x="459634" y="1787397"/>
                </a:lnTo>
                <a:lnTo>
                  <a:pt x="512846" y="1801088"/>
                </a:lnTo>
                <a:lnTo>
                  <a:pt x="565140" y="1812044"/>
                </a:lnTo>
                <a:lnTo>
                  <a:pt x="615599" y="1819345"/>
                </a:lnTo>
                <a:lnTo>
                  <a:pt x="663305" y="1824823"/>
                </a:lnTo>
                <a:lnTo>
                  <a:pt x="710093" y="1827561"/>
                </a:lnTo>
                <a:lnTo>
                  <a:pt x="733030" y="1827561"/>
                </a:lnTo>
                <a:lnTo>
                  <a:pt x="777066" y="1825735"/>
                </a:lnTo>
                <a:lnTo>
                  <a:pt x="820186" y="1822085"/>
                </a:lnTo>
                <a:lnTo>
                  <a:pt x="910094" y="1805653"/>
                </a:lnTo>
                <a:lnTo>
                  <a:pt x="951379" y="1792872"/>
                </a:lnTo>
                <a:lnTo>
                  <a:pt x="991747" y="1778265"/>
                </a:lnTo>
                <a:lnTo>
                  <a:pt x="1029360" y="1760922"/>
                </a:lnTo>
                <a:lnTo>
                  <a:pt x="1065141" y="1741751"/>
                </a:lnTo>
                <a:lnTo>
                  <a:pt x="1100004" y="1719842"/>
                </a:lnTo>
                <a:lnTo>
                  <a:pt x="1132114" y="1696109"/>
                </a:lnTo>
                <a:lnTo>
                  <a:pt x="1180736" y="1654118"/>
                </a:lnTo>
                <a:lnTo>
                  <a:pt x="1198170" y="1634946"/>
                </a:lnTo>
                <a:lnTo>
                  <a:pt x="1207344" y="1625817"/>
                </a:lnTo>
                <a:lnTo>
                  <a:pt x="1212847" y="1619427"/>
                </a:lnTo>
                <a:lnTo>
                  <a:pt x="1219269" y="1613038"/>
                </a:lnTo>
                <a:lnTo>
                  <a:pt x="1224775" y="1605735"/>
                </a:lnTo>
                <a:lnTo>
                  <a:pt x="1230279" y="1599345"/>
                </a:lnTo>
                <a:lnTo>
                  <a:pt x="1235783" y="1592041"/>
                </a:lnTo>
                <a:lnTo>
                  <a:pt x="1241289" y="1585651"/>
                </a:lnTo>
                <a:lnTo>
                  <a:pt x="1245875" y="1578347"/>
                </a:lnTo>
                <a:lnTo>
                  <a:pt x="1251380" y="1571959"/>
                </a:lnTo>
                <a:lnTo>
                  <a:pt x="1276151" y="1536356"/>
                </a:lnTo>
                <a:lnTo>
                  <a:pt x="1299088" y="1498929"/>
                </a:lnTo>
                <a:lnTo>
                  <a:pt x="1320187" y="1460588"/>
                </a:lnTo>
                <a:lnTo>
                  <a:pt x="1339452" y="1420421"/>
                </a:lnTo>
                <a:lnTo>
                  <a:pt x="1355967" y="1380257"/>
                </a:lnTo>
                <a:lnTo>
                  <a:pt x="1371563" y="1338265"/>
                </a:lnTo>
                <a:lnTo>
                  <a:pt x="1384408" y="1296274"/>
                </a:lnTo>
                <a:lnTo>
                  <a:pt x="1396334" y="1252454"/>
                </a:lnTo>
                <a:lnTo>
                  <a:pt x="1405508" y="1209549"/>
                </a:lnTo>
                <a:lnTo>
                  <a:pt x="1412848" y="1165732"/>
                </a:lnTo>
                <a:lnTo>
                  <a:pt x="1419271" y="1121915"/>
                </a:lnTo>
                <a:lnTo>
                  <a:pt x="1422939" y="1078096"/>
                </a:lnTo>
                <a:lnTo>
                  <a:pt x="1425693" y="1034278"/>
                </a:lnTo>
                <a:lnTo>
                  <a:pt x="1425693" y="991375"/>
                </a:lnTo>
                <a:lnTo>
                  <a:pt x="1424775" y="948470"/>
                </a:lnTo>
                <a:lnTo>
                  <a:pt x="1422022" y="906478"/>
                </a:lnTo>
                <a:lnTo>
                  <a:pt x="1412848" y="837099"/>
                </a:lnTo>
                <a:lnTo>
                  <a:pt x="1396334" y="765896"/>
                </a:lnTo>
                <a:lnTo>
                  <a:pt x="1374318" y="692866"/>
                </a:lnTo>
                <a:lnTo>
                  <a:pt x="1360555" y="656352"/>
                </a:lnTo>
                <a:lnTo>
                  <a:pt x="1345875" y="618923"/>
                </a:lnTo>
                <a:lnTo>
                  <a:pt x="1330279" y="582410"/>
                </a:lnTo>
                <a:lnTo>
                  <a:pt x="1312848" y="545894"/>
                </a:lnTo>
                <a:lnTo>
                  <a:pt x="1294499" y="509380"/>
                </a:lnTo>
                <a:lnTo>
                  <a:pt x="1275234" y="472865"/>
                </a:lnTo>
                <a:lnTo>
                  <a:pt x="1255049" y="437263"/>
                </a:lnTo>
                <a:lnTo>
                  <a:pt x="1233949" y="402574"/>
                </a:lnTo>
                <a:lnTo>
                  <a:pt x="1212847" y="368797"/>
                </a:lnTo>
                <a:lnTo>
                  <a:pt x="1189913" y="335021"/>
                </a:lnTo>
                <a:lnTo>
                  <a:pt x="1138534" y="264731"/>
                </a:lnTo>
                <a:lnTo>
                  <a:pt x="1124775" y="248300"/>
                </a:lnTo>
                <a:lnTo>
                  <a:pt x="1111930" y="231868"/>
                </a:lnTo>
                <a:lnTo>
                  <a:pt x="1084407" y="200831"/>
                </a:lnTo>
                <a:lnTo>
                  <a:pt x="1043122" y="157013"/>
                </a:lnTo>
                <a:lnTo>
                  <a:pt x="1015600" y="130541"/>
                </a:lnTo>
                <a:lnTo>
                  <a:pt x="973398" y="94024"/>
                </a:lnTo>
                <a:lnTo>
                  <a:pt x="942205" y="70289"/>
                </a:lnTo>
                <a:lnTo>
                  <a:pt x="932113" y="62987"/>
                </a:lnTo>
                <a:lnTo>
                  <a:pt x="891746" y="37426"/>
                </a:lnTo>
                <a:lnTo>
                  <a:pt x="880738" y="32863"/>
                </a:lnTo>
                <a:lnTo>
                  <a:pt x="870644" y="27385"/>
                </a:lnTo>
                <a:lnTo>
                  <a:pt x="861470" y="22822"/>
                </a:lnTo>
                <a:lnTo>
                  <a:pt x="851378" y="19169"/>
                </a:lnTo>
                <a:lnTo>
                  <a:pt x="841287" y="14605"/>
                </a:lnTo>
                <a:lnTo>
                  <a:pt x="831196" y="11866"/>
                </a:lnTo>
                <a:lnTo>
                  <a:pt x="822022" y="9128"/>
                </a:lnTo>
                <a:lnTo>
                  <a:pt x="811929" y="6390"/>
                </a:lnTo>
                <a:lnTo>
                  <a:pt x="803672" y="4563"/>
                </a:lnTo>
                <a:lnTo>
                  <a:pt x="796334" y="2737"/>
                </a:lnTo>
                <a:lnTo>
                  <a:pt x="788994" y="1825"/>
                </a:lnTo>
                <a:lnTo>
                  <a:pt x="780737" y="912"/>
                </a:lnTo>
                <a:lnTo>
                  <a:pt x="7733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18" name="object 4"/>
          <p:cNvSpPr/>
          <p:nvPr/>
        </p:nvSpPr>
        <p:spPr>
          <a:xfrm>
            <a:off x="10633119" y="4698170"/>
            <a:ext cx="262890" cy="264160"/>
          </a:xfrm>
          <a:custGeom>
            <a:avLst/>
            <a:gdLst/>
            <a:ahLst/>
            <a:cxnLst/>
            <a:rect l="l" t="t" r="r" b="b"/>
            <a:pathLst>
              <a:path w="262890" h="264160">
                <a:moveTo>
                  <a:pt x="0" y="0"/>
                </a:moveTo>
                <a:lnTo>
                  <a:pt x="88990" y="217262"/>
                </a:lnTo>
                <a:lnTo>
                  <a:pt x="262385" y="263818"/>
                </a:lnTo>
                <a:lnTo>
                  <a:pt x="163302" y="410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19" name="object 5"/>
          <p:cNvSpPr/>
          <p:nvPr/>
        </p:nvSpPr>
        <p:spPr>
          <a:xfrm>
            <a:off x="10412017" y="4640659"/>
            <a:ext cx="257810" cy="260350"/>
          </a:xfrm>
          <a:custGeom>
            <a:avLst/>
            <a:gdLst/>
            <a:ahLst/>
            <a:cxnLst/>
            <a:rect l="l" t="t" r="r" b="b"/>
            <a:pathLst>
              <a:path w="257809" h="260350">
                <a:moveTo>
                  <a:pt x="0" y="0"/>
                </a:moveTo>
                <a:lnTo>
                  <a:pt x="102754" y="218175"/>
                </a:lnTo>
                <a:lnTo>
                  <a:pt x="257798" y="260167"/>
                </a:lnTo>
                <a:lnTo>
                  <a:pt x="161470" y="43817"/>
                </a:lnTo>
                <a:lnTo>
                  <a:pt x="164221" y="4290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0" name="object 6"/>
          <p:cNvSpPr/>
          <p:nvPr/>
        </p:nvSpPr>
        <p:spPr>
          <a:xfrm>
            <a:off x="10857891" y="4754766"/>
            <a:ext cx="255270" cy="266700"/>
          </a:xfrm>
          <a:custGeom>
            <a:avLst/>
            <a:gdLst/>
            <a:ahLst/>
            <a:cxnLst/>
            <a:rect l="l" t="t" r="r" b="b"/>
            <a:pathLst>
              <a:path w="255270" h="266700">
                <a:moveTo>
                  <a:pt x="0" y="0"/>
                </a:moveTo>
                <a:lnTo>
                  <a:pt x="99081" y="224565"/>
                </a:lnTo>
                <a:lnTo>
                  <a:pt x="255044" y="266559"/>
                </a:lnTo>
                <a:lnTo>
                  <a:pt x="155044" y="4016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2" name="object 7"/>
          <p:cNvSpPr/>
          <p:nvPr/>
        </p:nvSpPr>
        <p:spPr>
          <a:xfrm>
            <a:off x="11074403" y="4810451"/>
            <a:ext cx="274320" cy="274955"/>
          </a:xfrm>
          <a:custGeom>
            <a:avLst/>
            <a:gdLst/>
            <a:ahLst/>
            <a:cxnLst/>
            <a:rect l="l" t="t" r="r" b="b"/>
            <a:pathLst>
              <a:path w="274320" h="274954">
                <a:moveTo>
                  <a:pt x="0" y="0"/>
                </a:moveTo>
                <a:lnTo>
                  <a:pt x="99083" y="224565"/>
                </a:lnTo>
                <a:lnTo>
                  <a:pt x="95414" y="226390"/>
                </a:lnTo>
                <a:lnTo>
                  <a:pt x="274313" y="274773"/>
                </a:lnTo>
                <a:lnTo>
                  <a:pt x="159633" y="410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3" name="object 8"/>
          <p:cNvSpPr/>
          <p:nvPr/>
        </p:nvSpPr>
        <p:spPr>
          <a:xfrm>
            <a:off x="11296424" y="4867962"/>
            <a:ext cx="153670" cy="212725"/>
          </a:xfrm>
          <a:custGeom>
            <a:avLst/>
            <a:gdLst/>
            <a:ahLst/>
            <a:cxnLst/>
            <a:rect l="l" t="t" r="r" b="b"/>
            <a:pathLst>
              <a:path w="153670" h="212725">
                <a:moveTo>
                  <a:pt x="0" y="0"/>
                </a:moveTo>
                <a:lnTo>
                  <a:pt x="105505" y="212699"/>
                </a:lnTo>
                <a:lnTo>
                  <a:pt x="153210" y="392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4" name="object 9"/>
          <p:cNvSpPr/>
          <p:nvPr/>
        </p:nvSpPr>
        <p:spPr>
          <a:xfrm>
            <a:off x="10226696" y="4605968"/>
            <a:ext cx="226060" cy="236854"/>
          </a:xfrm>
          <a:custGeom>
            <a:avLst/>
            <a:gdLst/>
            <a:ahLst/>
            <a:cxnLst/>
            <a:rect l="l" t="t" r="r" b="b"/>
            <a:pathLst>
              <a:path w="226059" h="236854">
                <a:moveTo>
                  <a:pt x="45872" y="0"/>
                </a:moveTo>
                <a:lnTo>
                  <a:pt x="0" y="176183"/>
                </a:lnTo>
                <a:lnTo>
                  <a:pt x="225688" y="236432"/>
                </a:lnTo>
                <a:lnTo>
                  <a:pt x="123853" y="19170"/>
                </a:lnTo>
                <a:lnTo>
                  <a:pt x="458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5" name="object 10"/>
          <p:cNvSpPr/>
          <p:nvPr/>
        </p:nvSpPr>
        <p:spPr>
          <a:xfrm>
            <a:off x="10169814" y="5176510"/>
            <a:ext cx="1219835" cy="746125"/>
          </a:xfrm>
          <a:custGeom>
            <a:avLst/>
            <a:gdLst/>
            <a:ahLst/>
            <a:cxnLst/>
            <a:rect l="l" t="t" r="r" b="b"/>
            <a:pathLst>
              <a:path w="1219834" h="746125">
                <a:moveTo>
                  <a:pt x="0" y="745814"/>
                </a:moveTo>
                <a:lnTo>
                  <a:pt x="1219269" y="745814"/>
                </a:lnTo>
                <a:lnTo>
                  <a:pt x="1219269" y="0"/>
                </a:lnTo>
                <a:lnTo>
                  <a:pt x="0" y="0"/>
                </a:lnTo>
                <a:lnTo>
                  <a:pt x="0" y="7458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B367EA-B676-49EC-AD58-26AD88BCDA7D}" type="slidenum">
              <a:rPr lang="de-DE" altLang="de-DE" smtClean="0"/>
              <a:pPr>
                <a:defRPr/>
              </a:pPr>
              <a:t>34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573651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 dirty="0">
                <a:latin typeface="+mn-lt"/>
                <a:ea typeface="+mn-ea"/>
                <a:cs typeface="+mn-cs"/>
              </a:rPr>
              <a:t>Осъзнаване на силни страни</a:t>
            </a:r>
            <a:endParaRPr lang="en-US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71682" name="Rectangle 3"/>
          <p:cNvSpPr>
            <a:spLocks noGrp="1" noChangeArrowheads="1"/>
          </p:cNvSpPr>
          <p:nvPr>
            <p:ph idx="1"/>
          </p:nvPr>
        </p:nvSpPr>
        <p:spPr>
          <a:xfrm>
            <a:off x="408955" y="2204864"/>
            <a:ext cx="7772400" cy="4248000"/>
          </a:xfrm>
        </p:spPr>
        <p:txBody>
          <a:bodyPr>
            <a:noAutofit/>
          </a:bodyPr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  <a:tabLst>
                <a:tab pos="360363" algn="l"/>
              </a:tabLst>
            </a:pPr>
            <a:r>
              <a:rPr lang="bg-BG" altLang="de-DE" sz="2400" dirty="0">
                <a:solidFill>
                  <a:srgbClr val="333333"/>
                </a:solidFill>
              </a:rPr>
              <a:t>Вместо да тъпчем на едно място около нашите слабости, е хубаво да изкараме на показ и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i="1" dirty="0">
                <a:solidFill>
                  <a:srgbClr val="333333"/>
                </a:solidFill>
              </a:rPr>
              <a:t>хубавите си страни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indent="-342900" eaLnBrk="1" hangingPunct="1">
              <a:buClr>
                <a:srgbClr val="000000"/>
              </a:buClr>
              <a:buFont typeface="WingDings"/>
              <a:buChar char=""/>
              <a:tabLst>
                <a:tab pos="360363" algn="l"/>
              </a:tabLst>
            </a:pPr>
            <a:r>
              <a:rPr lang="bg-BG" altLang="de-DE" sz="2400" dirty="0">
                <a:solidFill>
                  <a:srgbClr val="333333"/>
                </a:solidFill>
              </a:rPr>
              <a:t>Всеки човек притежава умения, които не всеки има и с които може да се гордее</a:t>
            </a:r>
            <a:br>
              <a:rPr lang="de-DE" altLang="de-DE" sz="2400" dirty="0">
                <a:solidFill>
                  <a:srgbClr val="333333"/>
                </a:solidFill>
              </a:rPr>
            </a:br>
            <a:r>
              <a:rPr lang="de-DE" altLang="de-DE" sz="2400" i="1" dirty="0">
                <a:solidFill>
                  <a:srgbClr val="004992"/>
                </a:solidFill>
              </a:rPr>
              <a:t>…</a:t>
            </a:r>
            <a:r>
              <a:rPr lang="bg-BG" altLang="de-DE" sz="2400" i="1" dirty="0">
                <a:solidFill>
                  <a:srgbClr val="004992"/>
                </a:solidFill>
              </a:rPr>
              <a:t>и това не са задължително световни рекорди или големи научни открития</a:t>
            </a:r>
            <a:r>
              <a:rPr lang="de-DE" altLang="de-DE" sz="2400" i="1" dirty="0">
                <a:solidFill>
                  <a:srgbClr val="004992"/>
                </a:solidFill>
              </a:rPr>
              <a:t>!</a:t>
            </a:r>
          </a:p>
        </p:txBody>
      </p:sp>
      <p:pic>
        <p:nvPicPr>
          <p:cNvPr id="8" name="Picture 10" descr="JUMPING - c a muller - flickr - cc_noncommercial">
            <a:extLst>
              <a:ext uri="{FF2B5EF4-FFF2-40B4-BE49-F238E27FC236}">
                <a16:creationId xmlns:a16="http://schemas.microsoft.com/office/drawing/2014/main" id="{49805A46-E6B6-47DA-AEB9-B97179F06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8953" y="914400"/>
            <a:ext cx="2966222" cy="1975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B367EA-B676-49EC-AD58-26AD88BCDA7D}" type="slidenum">
              <a:rPr lang="de-DE" altLang="de-DE" smtClean="0"/>
              <a:pPr>
                <a:defRPr/>
              </a:pPr>
              <a:t>35</a:t>
            </a:fld>
            <a:endParaRPr lang="de-DE" altLang="de-DE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 dirty="0">
                <a:latin typeface="+mn-lt"/>
                <a:ea typeface="+mn-ea"/>
                <a:cs typeface="+mn-cs"/>
              </a:rPr>
              <a:t>Осъзнаване на силни страни</a:t>
            </a:r>
            <a:endParaRPr lang="en-US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77826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 eaLnBrk="1" hangingPunct="1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bg-BG" altLang="de-DE" sz="2400" dirty="0">
                <a:solidFill>
                  <a:srgbClr val="004992"/>
                </a:solidFill>
              </a:rPr>
              <a:t>Откриване на силните си страни</a:t>
            </a:r>
            <a:r>
              <a:rPr lang="de-DE" altLang="de-DE" sz="2400" dirty="0">
                <a:solidFill>
                  <a:srgbClr val="004992"/>
                </a:solidFill>
              </a:rPr>
              <a:t>:</a:t>
            </a:r>
            <a:br>
              <a:rPr lang="de-DE" altLang="de-DE" sz="2400" dirty="0">
                <a:solidFill>
                  <a:srgbClr val="004992"/>
                </a:solidFill>
              </a:rPr>
            </a:br>
            <a:r>
              <a:rPr lang="bg-BG" altLang="de-DE" sz="2400" i="1" dirty="0">
                <a:solidFill>
                  <a:srgbClr val="333333"/>
                </a:solidFill>
              </a:rPr>
              <a:t>Какво ми се отдава</a:t>
            </a:r>
            <a:r>
              <a:rPr lang="de-DE" altLang="de-DE" sz="2400" i="1" dirty="0">
                <a:solidFill>
                  <a:srgbClr val="333333"/>
                </a:solidFill>
              </a:rPr>
              <a:t>? </a:t>
            </a:r>
            <a:r>
              <a:rPr lang="bg-BG" altLang="de-DE" sz="2400" i="1" dirty="0">
                <a:solidFill>
                  <a:srgbClr val="333333"/>
                </a:solidFill>
              </a:rPr>
              <a:t>За какво до момента често съм</a:t>
            </a:r>
            <a:br>
              <a:rPr lang="en-US" altLang="de-DE" sz="2400" i="1" dirty="0">
                <a:solidFill>
                  <a:srgbClr val="333333"/>
                </a:solidFill>
              </a:rPr>
            </a:br>
            <a:r>
              <a:rPr lang="bg-BG" altLang="de-DE" sz="2400" i="1" dirty="0">
                <a:solidFill>
                  <a:srgbClr val="333333"/>
                </a:solidFill>
              </a:rPr>
              <a:t>получавал похвали/комплименти</a:t>
            </a:r>
            <a:r>
              <a:rPr lang="de-DE" altLang="de-DE" sz="2400" i="1" dirty="0">
                <a:solidFill>
                  <a:srgbClr val="333333"/>
                </a:solidFill>
              </a:rPr>
              <a:t>?</a:t>
            </a:r>
            <a:br>
              <a:rPr lang="de-DE" altLang="de-DE" sz="2400" i="1" dirty="0">
                <a:solidFill>
                  <a:srgbClr val="333333"/>
                </a:solidFill>
              </a:rPr>
            </a:br>
            <a:r>
              <a:rPr lang="bg-BG" altLang="de-DE" sz="1600" i="1" dirty="0">
                <a:solidFill>
                  <a:srgbClr val="333333"/>
                </a:solidFill>
              </a:rPr>
              <a:t>Напр. Аз съм сръчен</a:t>
            </a:r>
            <a:r>
              <a:rPr lang="de-DE" altLang="de-DE" sz="1600" i="1" dirty="0">
                <a:solidFill>
                  <a:srgbClr val="333333"/>
                </a:solidFill>
              </a:rPr>
              <a:t>…</a:t>
            </a:r>
            <a:endParaRPr lang="de-DE" altLang="de-DE" sz="2400" i="1" dirty="0">
              <a:solidFill>
                <a:srgbClr val="333333"/>
              </a:solidFill>
            </a:endParaRPr>
          </a:p>
        </p:txBody>
      </p:sp>
      <p:pic>
        <p:nvPicPr>
          <p:cNvPr id="8" name="Picture 12" descr="JUMPING - c a muller - flickr - cc_noncommercial">
            <a:extLst>
              <a:ext uri="{FF2B5EF4-FFF2-40B4-BE49-F238E27FC236}">
                <a16:creationId xmlns:a16="http://schemas.microsoft.com/office/drawing/2014/main" id="{429E93DC-B416-49F7-9400-30765E3DF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8953" y="914400"/>
            <a:ext cx="2966222" cy="1975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B367EA-B676-49EC-AD58-26AD88BCDA7D}" type="slidenum">
              <a:rPr lang="de-DE" altLang="de-DE" smtClean="0"/>
              <a:pPr>
                <a:defRPr/>
              </a:pPr>
              <a:t>36</a:t>
            </a:fld>
            <a:endParaRPr lang="de-DE" altLang="de-DE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 dirty="0">
                <a:latin typeface="+mn-lt"/>
                <a:ea typeface="+mn-ea"/>
                <a:cs typeface="+mn-cs"/>
              </a:rPr>
              <a:t>Осъзнаване на силни страни</a:t>
            </a:r>
            <a:endParaRPr lang="en-US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77826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 eaLnBrk="1" hangingPunct="1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bg-BG" altLang="de-DE" sz="2400" dirty="0">
                <a:solidFill>
                  <a:srgbClr val="004992"/>
                </a:solidFill>
              </a:rPr>
              <a:t>Откриване на силните си страни</a:t>
            </a:r>
            <a:r>
              <a:rPr lang="de-DE" altLang="de-DE" sz="2400" dirty="0">
                <a:solidFill>
                  <a:srgbClr val="004992"/>
                </a:solidFill>
              </a:rPr>
              <a:t>:</a:t>
            </a:r>
            <a:br>
              <a:rPr lang="de-DE" altLang="de-DE" sz="2400" dirty="0">
                <a:solidFill>
                  <a:srgbClr val="004992"/>
                </a:solidFill>
              </a:rPr>
            </a:br>
            <a:r>
              <a:rPr lang="bg-BG" altLang="de-DE" sz="2400" i="1" dirty="0">
                <a:solidFill>
                  <a:srgbClr val="333333"/>
                </a:solidFill>
              </a:rPr>
              <a:t>Какво ми се отдава</a:t>
            </a:r>
            <a:r>
              <a:rPr lang="de-DE" altLang="de-DE" sz="2400" i="1" dirty="0">
                <a:solidFill>
                  <a:srgbClr val="333333"/>
                </a:solidFill>
              </a:rPr>
              <a:t>? </a:t>
            </a:r>
            <a:r>
              <a:rPr lang="bg-BG" altLang="de-DE" sz="2400" i="1" dirty="0">
                <a:solidFill>
                  <a:srgbClr val="333333"/>
                </a:solidFill>
              </a:rPr>
              <a:t>За какво до момента често съм</a:t>
            </a:r>
            <a:br>
              <a:rPr lang="en-US" altLang="de-DE" sz="2400" i="1" dirty="0">
                <a:solidFill>
                  <a:srgbClr val="333333"/>
                </a:solidFill>
              </a:rPr>
            </a:br>
            <a:r>
              <a:rPr lang="bg-BG" altLang="de-DE" sz="2400" i="1" dirty="0">
                <a:solidFill>
                  <a:srgbClr val="333333"/>
                </a:solidFill>
              </a:rPr>
              <a:t>получавал похвали/комплименти</a:t>
            </a:r>
            <a:r>
              <a:rPr lang="de-DE" altLang="de-DE" sz="2400" i="1" dirty="0">
                <a:solidFill>
                  <a:srgbClr val="333333"/>
                </a:solidFill>
              </a:rPr>
              <a:t>?</a:t>
            </a:r>
            <a:br>
              <a:rPr lang="de-DE" altLang="de-DE" sz="2400" i="1" dirty="0">
                <a:solidFill>
                  <a:srgbClr val="333333"/>
                </a:solidFill>
              </a:rPr>
            </a:br>
            <a:r>
              <a:rPr lang="bg-BG" altLang="de-DE" sz="1600" i="1" dirty="0">
                <a:solidFill>
                  <a:srgbClr val="333333"/>
                </a:solidFill>
              </a:rPr>
              <a:t>Напр. Аз съм сръчен</a:t>
            </a:r>
            <a:r>
              <a:rPr lang="de-DE" altLang="de-DE" sz="1600" i="1" dirty="0">
                <a:solidFill>
                  <a:srgbClr val="333333"/>
                </a:solidFill>
              </a:rPr>
              <a:t>…</a:t>
            </a:r>
          </a:p>
          <a:p>
            <a:pPr marL="457200" indent="-457200" eaLnBrk="1" hangingPunct="1">
              <a:buFont typeface="+mj-lt"/>
              <a:buAutoNum type="arabicPeriod"/>
            </a:pPr>
            <a:r>
              <a:rPr lang="bg-BG" altLang="de-DE" sz="2400" dirty="0">
                <a:solidFill>
                  <a:srgbClr val="004992"/>
                </a:solidFill>
              </a:rPr>
              <a:t>Представете си конкретни ситуации</a:t>
            </a:r>
            <a:r>
              <a:rPr lang="de-DE" altLang="de-DE" sz="2400" dirty="0">
                <a:solidFill>
                  <a:srgbClr val="004992"/>
                </a:solidFill>
              </a:rPr>
              <a:t>:</a:t>
            </a:r>
            <a:br>
              <a:rPr lang="de-DE" altLang="de-DE" sz="2400" dirty="0">
                <a:solidFill>
                  <a:srgbClr val="004992"/>
                </a:solidFill>
              </a:rPr>
            </a:br>
            <a:r>
              <a:rPr lang="bg-BG" altLang="de-DE" sz="2400" i="1" dirty="0">
                <a:solidFill>
                  <a:srgbClr val="333333"/>
                </a:solidFill>
              </a:rPr>
              <a:t>Кога и къде</a:t>
            </a:r>
            <a:r>
              <a:rPr lang="de-DE" altLang="de-DE" sz="2400" i="1" dirty="0">
                <a:solidFill>
                  <a:srgbClr val="333333"/>
                </a:solidFill>
              </a:rPr>
              <a:t>? </a:t>
            </a:r>
            <a:r>
              <a:rPr lang="bg-BG" altLang="de-DE" sz="2400" i="1" dirty="0">
                <a:solidFill>
                  <a:srgbClr val="333333"/>
                </a:solidFill>
              </a:rPr>
              <a:t>Какво точно направих и кой ми обърна внимание</a:t>
            </a:r>
            <a:r>
              <a:rPr lang="de-DE" altLang="de-DE" sz="2400" i="1" dirty="0">
                <a:solidFill>
                  <a:srgbClr val="333333"/>
                </a:solidFill>
              </a:rPr>
              <a:t>?</a:t>
            </a:r>
            <a:br>
              <a:rPr lang="de-DE" altLang="de-DE" sz="2400" i="1" dirty="0">
                <a:solidFill>
                  <a:srgbClr val="333333"/>
                </a:solidFill>
              </a:rPr>
            </a:br>
            <a:r>
              <a:rPr lang="bg-BG" altLang="de-DE" sz="1600" i="1" dirty="0">
                <a:solidFill>
                  <a:srgbClr val="333333"/>
                </a:solidFill>
              </a:rPr>
              <a:t>Напр. Миналата седмица помогнах на приятелка с ремонта и ѝ бях много </a:t>
            </a:r>
            <a:r>
              <a:rPr lang="bg-BG" altLang="de-DE" sz="1600" i="1">
                <a:solidFill>
                  <a:srgbClr val="333333"/>
                </a:solidFill>
              </a:rPr>
              <a:t>полезен</a:t>
            </a:r>
            <a:r>
              <a:rPr lang="de-DE" altLang="de-DE" sz="1600" i="1">
                <a:solidFill>
                  <a:srgbClr val="333333"/>
                </a:solidFill>
              </a:rPr>
              <a:t>…</a:t>
            </a:r>
            <a:endParaRPr lang="de-DE" altLang="de-DE" sz="2400" i="1" dirty="0">
              <a:solidFill>
                <a:srgbClr val="333333"/>
              </a:solidFill>
            </a:endParaRPr>
          </a:p>
        </p:txBody>
      </p:sp>
      <p:pic>
        <p:nvPicPr>
          <p:cNvPr id="8" name="Picture 12" descr="JUMPING - c a muller - flickr - cc_noncommercial">
            <a:extLst>
              <a:ext uri="{FF2B5EF4-FFF2-40B4-BE49-F238E27FC236}">
                <a16:creationId xmlns:a16="http://schemas.microsoft.com/office/drawing/2014/main" id="{429E93DC-B416-49F7-9400-30765E3DF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8953" y="914400"/>
            <a:ext cx="2966222" cy="1975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B367EA-B676-49EC-AD58-26AD88BCDA7D}" type="slidenum">
              <a:rPr lang="de-DE" altLang="de-DE" smtClean="0"/>
              <a:pPr>
                <a:defRPr/>
              </a:pPr>
              <a:t>37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906061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 dirty="0">
                <a:latin typeface="+mn-lt"/>
                <a:ea typeface="+mn-ea"/>
                <a:cs typeface="+mn-cs"/>
              </a:rPr>
              <a:t>Осъзнаване на силни страни</a:t>
            </a:r>
            <a:endParaRPr lang="en-US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77826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 eaLnBrk="1" hangingPunct="1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bg-BG" altLang="de-DE" sz="2400" dirty="0">
                <a:solidFill>
                  <a:srgbClr val="004992"/>
                </a:solidFill>
              </a:rPr>
              <a:t>Откриване на силните си страни</a:t>
            </a:r>
            <a:r>
              <a:rPr lang="de-DE" altLang="de-DE" sz="2400" dirty="0">
                <a:solidFill>
                  <a:srgbClr val="004992"/>
                </a:solidFill>
              </a:rPr>
              <a:t>:</a:t>
            </a:r>
            <a:br>
              <a:rPr lang="de-DE" altLang="de-DE" sz="2400" dirty="0">
                <a:solidFill>
                  <a:srgbClr val="004992"/>
                </a:solidFill>
              </a:rPr>
            </a:br>
            <a:r>
              <a:rPr lang="bg-BG" altLang="de-DE" sz="2400" i="1" dirty="0">
                <a:solidFill>
                  <a:srgbClr val="333333"/>
                </a:solidFill>
              </a:rPr>
              <a:t>Какво ми се отдава</a:t>
            </a:r>
            <a:r>
              <a:rPr lang="de-DE" altLang="de-DE" sz="2400" i="1" dirty="0">
                <a:solidFill>
                  <a:srgbClr val="333333"/>
                </a:solidFill>
              </a:rPr>
              <a:t>? </a:t>
            </a:r>
            <a:r>
              <a:rPr lang="bg-BG" altLang="de-DE" sz="2400" i="1" dirty="0">
                <a:solidFill>
                  <a:srgbClr val="333333"/>
                </a:solidFill>
              </a:rPr>
              <a:t>За какво до момента често съм</a:t>
            </a:r>
            <a:br>
              <a:rPr lang="en-US" altLang="de-DE" sz="2400" i="1" dirty="0">
                <a:solidFill>
                  <a:srgbClr val="333333"/>
                </a:solidFill>
              </a:rPr>
            </a:br>
            <a:r>
              <a:rPr lang="bg-BG" altLang="de-DE" sz="2400" i="1" dirty="0">
                <a:solidFill>
                  <a:srgbClr val="333333"/>
                </a:solidFill>
              </a:rPr>
              <a:t>получавал похвали/комплименти</a:t>
            </a:r>
            <a:r>
              <a:rPr lang="de-DE" altLang="de-DE" sz="2400" i="1" dirty="0">
                <a:solidFill>
                  <a:srgbClr val="333333"/>
                </a:solidFill>
              </a:rPr>
              <a:t>?</a:t>
            </a:r>
            <a:br>
              <a:rPr lang="de-DE" altLang="de-DE" sz="2400" i="1" dirty="0">
                <a:solidFill>
                  <a:srgbClr val="333333"/>
                </a:solidFill>
              </a:rPr>
            </a:br>
            <a:r>
              <a:rPr lang="bg-BG" altLang="de-DE" sz="1600" i="1" dirty="0">
                <a:solidFill>
                  <a:srgbClr val="333333"/>
                </a:solidFill>
              </a:rPr>
              <a:t>Напр. Аз съм сръчен</a:t>
            </a:r>
            <a:r>
              <a:rPr lang="de-DE" altLang="de-DE" sz="1600" i="1" dirty="0">
                <a:solidFill>
                  <a:srgbClr val="333333"/>
                </a:solidFill>
              </a:rPr>
              <a:t>…</a:t>
            </a:r>
          </a:p>
          <a:p>
            <a:pPr marL="457200" indent="-457200" eaLnBrk="1" hangingPunct="1">
              <a:buFont typeface="+mj-lt"/>
              <a:buAutoNum type="arabicPeriod"/>
            </a:pPr>
            <a:r>
              <a:rPr lang="bg-BG" altLang="de-DE" sz="2400" dirty="0">
                <a:solidFill>
                  <a:srgbClr val="004992"/>
                </a:solidFill>
              </a:rPr>
              <a:t>Представете си конкретни ситуации</a:t>
            </a:r>
            <a:r>
              <a:rPr lang="de-DE" altLang="de-DE" sz="2400" dirty="0">
                <a:solidFill>
                  <a:srgbClr val="004992"/>
                </a:solidFill>
              </a:rPr>
              <a:t>:</a:t>
            </a:r>
            <a:br>
              <a:rPr lang="de-DE" altLang="de-DE" sz="2400" dirty="0">
                <a:solidFill>
                  <a:srgbClr val="004992"/>
                </a:solidFill>
              </a:rPr>
            </a:br>
            <a:r>
              <a:rPr lang="bg-BG" altLang="de-DE" sz="2400" i="1" dirty="0">
                <a:solidFill>
                  <a:srgbClr val="333333"/>
                </a:solidFill>
              </a:rPr>
              <a:t>Кога и къде</a:t>
            </a:r>
            <a:r>
              <a:rPr lang="de-DE" altLang="de-DE" sz="2400" i="1" dirty="0">
                <a:solidFill>
                  <a:srgbClr val="333333"/>
                </a:solidFill>
              </a:rPr>
              <a:t>? </a:t>
            </a:r>
            <a:r>
              <a:rPr lang="bg-BG" altLang="de-DE" sz="2400" i="1" dirty="0">
                <a:solidFill>
                  <a:srgbClr val="333333"/>
                </a:solidFill>
              </a:rPr>
              <a:t>Какво точно направих и кой ми обърна внимание</a:t>
            </a:r>
            <a:r>
              <a:rPr lang="de-DE" altLang="de-DE" sz="2400" i="1" dirty="0">
                <a:solidFill>
                  <a:srgbClr val="333333"/>
                </a:solidFill>
              </a:rPr>
              <a:t>?</a:t>
            </a:r>
            <a:br>
              <a:rPr lang="de-DE" altLang="de-DE" sz="2400" i="1" dirty="0">
                <a:solidFill>
                  <a:srgbClr val="333333"/>
                </a:solidFill>
              </a:rPr>
            </a:br>
            <a:r>
              <a:rPr lang="bg-BG" altLang="de-DE" sz="1600" i="1" dirty="0">
                <a:solidFill>
                  <a:srgbClr val="333333"/>
                </a:solidFill>
              </a:rPr>
              <a:t>Напр. Миналата седмица помогнах на приятелка с ремонта и ѝ бях много полезен</a:t>
            </a:r>
            <a:r>
              <a:rPr lang="de-DE" altLang="de-DE" sz="1600" i="1" dirty="0">
                <a:solidFill>
                  <a:srgbClr val="333333"/>
                </a:solidFill>
              </a:rPr>
              <a:t>…</a:t>
            </a:r>
          </a:p>
          <a:p>
            <a:pPr marL="457200" indent="-457200" eaLnBrk="1" hangingPunct="1">
              <a:buFont typeface="+mj-lt"/>
              <a:buAutoNum type="arabicPeriod"/>
            </a:pPr>
            <a:r>
              <a:rPr lang="bg-BG" altLang="de-DE" sz="2400" dirty="0">
                <a:solidFill>
                  <a:srgbClr val="004992"/>
                </a:solidFill>
              </a:rPr>
              <a:t>Направете си списък</a:t>
            </a:r>
            <a:r>
              <a:rPr lang="de-DE" altLang="de-DE" sz="2400" dirty="0">
                <a:solidFill>
                  <a:srgbClr val="004992"/>
                </a:solidFill>
              </a:rPr>
              <a:t>!</a:t>
            </a:r>
            <a:br>
              <a:rPr lang="de-DE" altLang="de-DE" sz="2400" dirty="0">
                <a:solidFill>
                  <a:srgbClr val="004992"/>
                </a:solidFill>
              </a:rPr>
            </a:br>
            <a:r>
              <a:rPr lang="bg-BG" altLang="de-DE" sz="2400" i="1" dirty="0">
                <a:solidFill>
                  <a:srgbClr val="333333"/>
                </a:solidFill>
              </a:rPr>
              <a:t>Често го препрочитайте и допълвайте</a:t>
            </a:r>
            <a:r>
              <a:rPr lang="de-DE" altLang="de-DE" sz="2400" i="1" dirty="0">
                <a:solidFill>
                  <a:srgbClr val="333333"/>
                </a:solidFill>
              </a:rPr>
              <a:t>. </a:t>
            </a:r>
            <a:r>
              <a:rPr lang="bg-BG" altLang="de-DE" sz="2400" i="1" dirty="0">
                <a:solidFill>
                  <a:srgbClr val="333333"/>
                </a:solidFill>
              </a:rPr>
              <a:t>В критични ситуации го поглеждайте</a:t>
            </a:r>
            <a:r>
              <a:rPr lang="de-DE" altLang="de-DE" sz="2400" i="1" dirty="0">
                <a:solidFill>
                  <a:srgbClr val="333333"/>
                </a:solidFill>
              </a:rPr>
              <a:t> (</a:t>
            </a:r>
            <a:r>
              <a:rPr lang="bg-BG" altLang="de-DE" sz="2400" i="1" dirty="0">
                <a:solidFill>
                  <a:srgbClr val="333333"/>
                </a:solidFill>
              </a:rPr>
              <a:t>напр. когато се чувствате безполезни</a:t>
            </a:r>
            <a:r>
              <a:rPr lang="de-DE" altLang="de-DE" sz="2400" i="1" dirty="0">
                <a:solidFill>
                  <a:srgbClr val="333333"/>
                </a:solidFill>
              </a:rPr>
              <a:t>).</a:t>
            </a:r>
            <a:br>
              <a:rPr lang="de-DE" altLang="de-DE" sz="2400" i="1" dirty="0">
                <a:solidFill>
                  <a:srgbClr val="333333"/>
                </a:solidFill>
              </a:rPr>
            </a:br>
            <a:r>
              <a:rPr lang="bg-BG" altLang="de-DE" sz="1600" i="1" dirty="0">
                <a:solidFill>
                  <a:srgbClr val="333333"/>
                </a:solidFill>
              </a:rPr>
              <a:t>Напр. Запишете си какво Ви се е получило добре и какви комплименти са Ви направили</a:t>
            </a:r>
            <a:r>
              <a:rPr lang="de-DE" altLang="de-DE" sz="1600" i="1" dirty="0">
                <a:solidFill>
                  <a:srgbClr val="333333"/>
                </a:solidFill>
              </a:rPr>
              <a:t>…</a:t>
            </a:r>
            <a:endParaRPr lang="de-DE" altLang="de-DE" sz="2400" i="1" dirty="0">
              <a:solidFill>
                <a:srgbClr val="333333"/>
              </a:solidFill>
            </a:endParaRPr>
          </a:p>
        </p:txBody>
      </p:sp>
      <p:pic>
        <p:nvPicPr>
          <p:cNvPr id="8" name="Picture 12" descr="JUMPING - c a muller - flickr - cc_noncommercial">
            <a:extLst>
              <a:ext uri="{FF2B5EF4-FFF2-40B4-BE49-F238E27FC236}">
                <a16:creationId xmlns:a16="http://schemas.microsoft.com/office/drawing/2014/main" id="{429E93DC-B416-49F7-9400-30765E3DF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8953" y="914400"/>
            <a:ext cx="2966222" cy="1975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B367EA-B676-49EC-AD58-26AD88BCDA7D}" type="slidenum">
              <a:rPr lang="de-DE" altLang="de-DE" smtClean="0"/>
              <a:pPr>
                <a:defRPr/>
              </a:pPr>
              <a:t>38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569324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latin typeface="+mn-lt"/>
                <a:ea typeface="+mn-ea"/>
                <a:cs typeface="+mn-cs"/>
              </a:rPr>
              <a:t>Съвети за подобряване на настроението и самочувствието</a:t>
            </a:r>
            <a:endParaRPr lang="en-US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>
                <a:solidFill>
                  <a:srgbClr val="333333"/>
                </a:solidFill>
              </a:rPr>
              <a:t>Записвайте си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всяка вечер като подточки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до 5</a:t>
            </a:r>
            <a:r>
              <a:rPr lang="de-DE" altLang="de-DE" sz="2400" dirty="0">
                <a:solidFill>
                  <a:srgbClr val="333333"/>
                </a:solidFill>
              </a:rPr>
              <a:t>)</a:t>
            </a:r>
            <a:r>
              <a:rPr lang="bg-BG" altLang="de-DE" sz="2400" dirty="0">
                <a:solidFill>
                  <a:srgbClr val="333333"/>
                </a:solidFill>
              </a:rPr>
              <a:t> нещата, които през деня са се получили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Оставете ги да минат през съзнанието </a:t>
            </a:r>
            <a:r>
              <a:rPr lang="bg-BG" altLang="de-DE" sz="2400">
                <a:solidFill>
                  <a:srgbClr val="333333"/>
                </a:solidFill>
              </a:rPr>
              <a:t>Ви</a:t>
            </a:r>
            <a:r>
              <a:rPr lang="de-DE" altLang="de-DE" sz="2400">
                <a:solidFill>
                  <a:srgbClr val="333333"/>
                </a:solidFill>
              </a:rPr>
              <a:t>.</a:t>
            </a:r>
            <a:endParaRPr lang="en-US" sz="2400" dirty="0"/>
          </a:p>
        </p:txBody>
      </p:sp>
      <p:pic>
        <p:nvPicPr>
          <p:cNvPr id="8" name="Picture 5" descr="GreyArea - flickr - Smiley Face - cclicense">
            <a:extLst>
              <a:ext uri="{FF2B5EF4-FFF2-40B4-BE49-F238E27FC236}">
                <a16:creationId xmlns:a16="http://schemas.microsoft.com/office/drawing/2014/main" id="{CFC32921-1B87-4A2C-9CCF-7043FCEE1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555" y="980728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B367EA-B676-49EC-AD58-26AD88BCDA7D}" type="slidenum">
              <a:rPr lang="de-DE" altLang="de-DE" smtClean="0"/>
              <a:pPr>
                <a:defRPr/>
              </a:pPr>
              <a:t>39</a:t>
            </a:fld>
            <a:endParaRPr lang="de-DE" altLang="de-DE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latin typeface="+mn-lt"/>
                <a:ea typeface="+mn-ea"/>
                <a:cs typeface="+mn-cs"/>
              </a:rPr>
              <a:t>Съвети за подобряване на настроението и самочувствието</a:t>
            </a:r>
            <a:endParaRPr lang="en-US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>
                <a:solidFill>
                  <a:srgbClr val="333333"/>
                </a:solidFill>
              </a:rPr>
              <a:t>Записвайте си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всяка вечер като подточки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до 5</a:t>
            </a:r>
            <a:r>
              <a:rPr lang="de-DE" altLang="de-DE" sz="2400" dirty="0">
                <a:solidFill>
                  <a:srgbClr val="333333"/>
                </a:solidFill>
              </a:rPr>
              <a:t>)</a:t>
            </a:r>
            <a:r>
              <a:rPr lang="bg-BG" altLang="de-DE" sz="2400" dirty="0">
                <a:solidFill>
                  <a:srgbClr val="333333"/>
                </a:solidFill>
              </a:rPr>
              <a:t> нещата, които през деня са се получили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Оставете ги да минат през съзнанието Ви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Казвайте си ежедневно пред огледалото</a:t>
            </a:r>
            <a:r>
              <a:rPr lang="de-DE" altLang="de-DE" sz="2400">
                <a:solidFill>
                  <a:srgbClr val="333333"/>
                </a:solidFill>
              </a:rPr>
              <a:t>: “</a:t>
            </a:r>
            <a:r>
              <a:rPr lang="bg-BG" altLang="de-DE" sz="2400">
                <a:solidFill>
                  <a:srgbClr val="333333"/>
                </a:solidFill>
              </a:rPr>
              <a:t>Харесвам се</a:t>
            </a:r>
            <a:r>
              <a:rPr lang="de-DE" altLang="de-DE" sz="2400">
                <a:solidFill>
                  <a:srgbClr val="333333"/>
                </a:solidFill>
              </a:rPr>
              <a:t>” </a:t>
            </a:r>
            <a:r>
              <a:rPr lang="bg-BG" altLang="de-DE" sz="2400">
                <a:solidFill>
                  <a:srgbClr val="333333"/>
                </a:solidFill>
              </a:rPr>
              <a:t>или </a:t>
            </a:r>
            <a:r>
              <a:rPr lang="de-DE" altLang="de-DE" sz="2400">
                <a:solidFill>
                  <a:srgbClr val="333333"/>
                </a:solidFill>
              </a:rPr>
              <a:t>“</a:t>
            </a:r>
            <a:r>
              <a:rPr lang="bg-BG" altLang="de-DE" sz="2400">
                <a:solidFill>
                  <a:srgbClr val="333333"/>
                </a:solidFill>
              </a:rPr>
              <a:t>Харесвам те</a:t>
            </a:r>
            <a:r>
              <a:rPr lang="de-DE" altLang="de-DE" sz="2400">
                <a:solidFill>
                  <a:srgbClr val="333333"/>
                </a:solidFill>
              </a:rPr>
              <a:t>”!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Забележка</a:t>
            </a:r>
            <a:r>
              <a:rPr lang="de-DE" altLang="de-DE" sz="2400" dirty="0">
                <a:solidFill>
                  <a:srgbClr val="333333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вероятно в началото ще се чувствате </a:t>
            </a:r>
            <a:r>
              <a:rPr lang="bg-BG" altLang="de-DE" sz="2400">
                <a:solidFill>
                  <a:srgbClr val="333333"/>
                </a:solidFill>
              </a:rPr>
              <a:t>странно</a:t>
            </a:r>
            <a:r>
              <a:rPr lang="de-DE" altLang="de-DE" sz="2400">
                <a:solidFill>
                  <a:srgbClr val="333333"/>
                </a:solidFill>
              </a:rPr>
              <a:t>!)</a:t>
            </a:r>
            <a:endParaRPr lang="en-US" sz="2400" dirty="0"/>
          </a:p>
        </p:txBody>
      </p:sp>
      <p:pic>
        <p:nvPicPr>
          <p:cNvPr id="8" name="Picture 5" descr="GreyArea - flickr - Smiley Face - cclicense">
            <a:extLst>
              <a:ext uri="{FF2B5EF4-FFF2-40B4-BE49-F238E27FC236}">
                <a16:creationId xmlns:a16="http://schemas.microsoft.com/office/drawing/2014/main" id="{CFC32921-1B87-4A2C-9CCF-7043FCEE1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555" y="980728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B367EA-B676-49EC-AD58-26AD88BCDA7D}" type="slidenum">
              <a:rPr lang="de-DE" altLang="de-DE" smtClean="0"/>
              <a:pPr>
                <a:defRPr/>
              </a:pPr>
              <a:t>40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496473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latin typeface="+mn-lt"/>
                <a:ea typeface="+mn-ea"/>
                <a:cs typeface="+mn-cs"/>
              </a:rPr>
              <a:t>Съвети за подобряване на настроението и самочувствието</a:t>
            </a:r>
            <a:endParaRPr lang="en-US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>
                <a:solidFill>
                  <a:srgbClr val="333333"/>
                </a:solidFill>
              </a:rPr>
              <a:t>Записвайте си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всяка вечер като подточки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до 5</a:t>
            </a:r>
            <a:r>
              <a:rPr lang="de-DE" altLang="de-DE" sz="2400" dirty="0">
                <a:solidFill>
                  <a:srgbClr val="333333"/>
                </a:solidFill>
              </a:rPr>
              <a:t>)</a:t>
            </a:r>
            <a:r>
              <a:rPr lang="bg-BG" altLang="de-DE" sz="2400" dirty="0">
                <a:solidFill>
                  <a:srgbClr val="333333"/>
                </a:solidFill>
              </a:rPr>
              <a:t> нещата, които през деня са се получили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Оставете ги да минат през съзнанието Ви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Казвайте си ежедневно пред огледалото</a:t>
            </a:r>
            <a:r>
              <a:rPr lang="de-DE" altLang="de-DE" sz="2400">
                <a:solidFill>
                  <a:srgbClr val="333333"/>
                </a:solidFill>
              </a:rPr>
              <a:t>: “</a:t>
            </a:r>
            <a:r>
              <a:rPr lang="bg-BG" altLang="de-DE" sz="2400">
                <a:solidFill>
                  <a:srgbClr val="333333"/>
                </a:solidFill>
              </a:rPr>
              <a:t>Харесвам се</a:t>
            </a:r>
            <a:r>
              <a:rPr lang="de-DE" altLang="de-DE" sz="2400">
                <a:solidFill>
                  <a:srgbClr val="333333"/>
                </a:solidFill>
              </a:rPr>
              <a:t>” </a:t>
            </a:r>
            <a:r>
              <a:rPr lang="bg-BG" altLang="de-DE" sz="2400">
                <a:solidFill>
                  <a:srgbClr val="333333"/>
                </a:solidFill>
              </a:rPr>
              <a:t>или </a:t>
            </a:r>
            <a:r>
              <a:rPr lang="de-DE" altLang="de-DE" sz="2400">
                <a:solidFill>
                  <a:srgbClr val="333333"/>
                </a:solidFill>
              </a:rPr>
              <a:t>“</a:t>
            </a:r>
            <a:r>
              <a:rPr lang="bg-BG" altLang="de-DE" sz="2400">
                <a:solidFill>
                  <a:srgbClr val="333333"/>
                </a:solidFill>
              </a:rPr>
              <a:t>Харесвам те</a:t>
            </a:r>
            <a:r>
              <a:rPr lang="de-DE" altLang="de-DE" sz="2400">
                <a:solidFill>
                  <a:srgbClr val="333333"/>
                </a:solidFill>
              </a:rPr>
              <a:t>”!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Забележка</a:t>
            </a:r>
            <a:r>
              <a:rPr lang="de-DE" altLang="de-DE" sz="2400" dirty="0">
                <a:solidFill>
                  <a:srgbClr val="333333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вероятно в началото ще се чувствате странно</a:t>
            </a:r>
            <a:r>
              <a:rPr lang="de-DE" altLang="de-DE" sz="2400" dirty="0">
                <a:solidFill>
                  <a:srgbClr val="333333"/>
                </a:solidFill>
              </a:rPr>
              <a:t>!)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Приемайте похвали и комплименти и по възможност си ги записвайте, за да Ви послужат, когато Ви е тежко</a:t>
            </a:r>
            <a:r>
              <a:rPr lang="de-DE" altLang="de-DE" sz="2400" dirty="0">
                <a:solidFill>
                  <a:srgbClr val="333333"/>
                </a:solidFill>
              </a:rPr>
              <a:t> (</a:t>
            </a:r>
            <a:r>
              <a:rPr lang="bg-BG" altLang="de-DE" sz="2400" dirty="0">
                <a:solidFill>
                  <a:srgbClr val="333333"/>
                </a:solidFill>
              </a:rPr>
              <a:t>като резерва</a:t>
            </a:r>
            <a:r>
              <a:rPr lang="de-DE" altLang="de-DE" sz="2400" dirty="0">
                <a:solidFill>
                  <a:srgbClr val="333333"/>
                </a:solidFill>
              </a:rPr>
              <a:t>)!</a:t>
            </a:r>
            <a:endParaRPr lang="en-US" sz="2400" dirty="0"/>
          </a:p>
        </p:txBody>
      </p:sp>
      <p:pic>
        <p:nvPicPr>
          <p:cNvPr id="8" name="Picture 5" descr="GreyArea - flickr - Smiley Face - cclicense">
            <a:extLst>
              <a:ext uri="{FF2B5EF4-FFF2-40B4-BE49-F238E27FC236}">
                <a16:creationId xmlns:a16="http://schemas.microsoft.com/office/drawing/2014/main" id="{CFC32921-1B87-4A2C-9CCF-7043FCEE1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555" y="980728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B367EA-B676-49EC-AD58-26AD88BCDA7D}" type="slidenum">
              <a:rPr lang="de-DE" altLang="de-DE" smtClean="0"/>
              <a:pPr>
                <a:defRPr/>
              </a:pPr>
              <a:t>41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310363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latin typeface="+mn-lt"/>
                <a:ea typeface="+mn-ea"/>
                <a:cs typeface="+mn-cs"/>
              </a:rPr>
              <a:t>Съвети за подобряване на настроението и самочувствието</a:t>
            </a:r>
            <a:endParaRPr lang="en-US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>
                <a:solidFill>
                  <a:srgbClr val="333333"/>
                </a:solidFill>
              </a:rPr>
              <a:t>Спомнете си за случки, когато сте се чувствали много добре, активирайте по възможност повече сетива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зрение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чувства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обоняние</a:t>
            </a:r>
            <a:r>
              <a:rPr lang="de-DE" altLang="de-DE" sz="2400" dirty="0">
                <a:solidFill>
                  <a:srgbClr val="333333"/>
                </a:solidFill>
              </a:rPr>
              <a:t>...). </a:t>
            </a:r>
            <a:r>
              <a:rPr lang="bg-BG" altLang="de-DE" sz="2400" dirty="0">
                <a:solidFill>
                  <a:srgbClr val="333333"/>
                </a:solidFill>
              </a:rPr>
              <a:t>Помогнете си напр. с </a:t>
            </a:r>
            <a:r>
              <a:rPr lang="bg-BG" altLang="de-DE" sz="2400">
                <a:solidFill>
                  <a:srgbClr val="333333"/>
                </a:solidFill>
              </a:rPr>
              <a:t>фотоалбуми</a:t>
            </a:r>
            <a:r>
              <a:rPr lang="de-DE" altLang="de-DE" sz="2400">
                <a:solidFill>
                  <a:srgbClr val="333333"/>
                </a:solidFill>
              </a:rPr>
              <a:t>.</a:t>
            </a:r>
            <a:endParaRPr lang="en-US" sz="2400" dirty="0"/>
          </a:p>
        </p:txBody>
      </p:sp>
      <p:pic>
        <p:nvPicPr>
          <p:cNvPr id="8" name="Picture 5" descr="GreyArea - flickr - Smiley Face - cclicense">
            <a:extLst>
              <a:ext uri="{FF2B5EF4-FFF2-40B4-BE49-F238E27FC236}">
                <a16:creationId xmlns:a16="http://schemas.microsoft.com/office/drawing/2014/main" id="{CFC32921-1B87-4A2C-9CCF-7043FCEE1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555" y="980728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B367EA-B676-49EC-AD58-26AD88BCDA7D}" type="slidenum">
              <a:rPr lang="de-DE" altLang="de-DE" smtClean="0"/>
              <a:pPr>
                <a:defRPr/>
              </a:pPr>
              <a:t>42</a:t>
            </a:fld>
            <a:endParaRPr lang="de-DE" altLang="de-DE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latin typeface="+mn-lt"/>
                <a:ea typeface="+mn-ea"/>
                <a:cs typeface="+mn-cs"/>
              </a:rPr>
              <a:t>Съвети за подобряване на настроението и самочувствието</a:t>
            </a:r>
            <a:endParaRPr lang="en-US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>
                <a:solidFill>
                  <a:srgbClr val="333333"/>
                </a:solidFill>
              </a:rPr>
              <a:t>Спомнете си за случки, когато сте се чувствали много добре, активирайте по възможност повече сетива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зрение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чувства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обоняние</a:t>
            </a:r>
            <a:r>
              <a:rPr lang="de-DE" altLang="de-DE" sz="2400" dirty="0">
                <a:solidFill>
                  <a:srgbClr val="333333"/>
                </a:solidFill>
              </a:rPr>
              <a:t>...). </a:t>
            </a:r>
            <a:r>
              <a:rPr lang="bg-BG" altLang="de-DE" sz="2400" dirty="0">
                <a:solidFill>
                  <a:srgbClr val="333333"/>
                </a:solidFill>
              </a:rPr>
              <a:t>Помогнете си напр. с фотоалбуми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Правете неща, които ви доставят удоволствие, по възможност с други хора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напр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кино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>
                <a:solidFill>
                  <a:srgbClr val="333333"/>
                </a:solidFill>
              </a:rPr>
              <a:t>кафе</a:t>
            </a:r>
            <a:r>
              <a:rPr lang="de-DE" altLang="de-DE" sz="2400">
                <a:solidFill>
                  <a:srgbClr val="333333"/>
                </a:solidFill>
              </a:rPr>
              <a:t>).</a:t>
            </a:r>
            <a:endParaRPr lang="en-US" sz="2400" dirty="0"/>
          </a:p>
        </p:txBody>
      </p:sp>
      <p:pic>
        <p:nvPicPr>
          <p:cNvPr id="8" name="Picture 5" descr="GreyArea - flickr - Smiley Face - cclicense">
            <a:extLst>
              <a:ext uri="{FF2B5EF4-FFF2-40B4-BE49-F238E27FC236}">
                <a16:creationId xmlns:a16="http://schemas.microsoft.com/office/drawing/2014/main" id="{CFC32921-1B87-4A2C-9CCF-7043FCEE1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555" y="980728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B367EA-B676-49EC-AD58-26AD88BCDA7D}" type="slidenum">
              <a:rPr lang="de-DE" altLang="de-DE" smtClean="0"/>
              <a:pPr>
                <a:defRPr/>
              </a:pPr>
              <a:t>43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967886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latin typeface="+mn-lt"/>
                <a:ea typeface="+mn-ea"/>
                <a:cs typeface="+mn-cs"/>
              </a:rPr>
              <a:t>Съвети за подобряване на настроението и самочувствието</a:t>
            </a:r>
            <a:endParaRPr lang="en-US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>
                <a:solidFill>
                  <a:srgbClr val="333333"/>
                </a:solidFill>
              </a:rPr>
              <a:t>Спомнете си за случки, когато сте се чувствали много добре, активирайте по възможност повече сетива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зрение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чувства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обоняние</a:t>
            </a:r>
            <a:r>
              <a:rPr lang="de-DE" altLang="de-DE" sz="2400" dirty="0">
                <a:solidFill>
                  <a:srgbClr val="333333"/>
                </a:solidFill>
              </a:rPr>
              <a:t>...). </a:t>
            </a:r>
            <a:r>
              <a:rPr lang="bg-BG" altLang="de-DE" sz="2400" dirty="0">
                <a:solidFill>
                  <a:srgbClr val="333333"/>
                </a:solidFill>
              </a:rPr>
              <a:t>Помогнете си напр. с фотоалбуми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Правете неща, които ви доставят удоволствие, по възможност с други хора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напр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кино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кафе</a:t>
            </a:r>
            <a:r>
              <a:rPr lang="de-DE" altLang="de-DE" sz="2400" dirty="0">
                <a:solidFill>
                  <a:srgbClr val="333333"/>
                </a:solidFill>
              </a:rPr>
              <a:t>).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Физическа активност</a:t>
            </a:r>
            <a:r>
              <a:rPr lang="de-DE" altLang="de-DE" sz="2400" dirty="0">
                <a:solidFill>
                  <a:srgbClr val="333333"/>
                </a:solidFill>
              </a:rPr>
              <a:t> (</a:t>
            </a:r>
            <a:r>
              <a:rPr lang="bg-BG" altLang="de-DE" sz="2400" dirty="0">
                <a:solidFill>
                  <a:srgbClr val="333333"/>
                </a:solidFill>
              </a:rPr>
              <a:t>поне по 20 мин. дневно</a:t>
            </a:r>
            <a:r>
              <a:rPr lang="de-DE" altLang="de-DE" sz="2400" dirty="0">
                <a:solidFill>
                  <a:srgbClr val="333333"/>
                </a:solidFill>
              </a:rPr>
              <a:t>) – </a:t>
            </a:r>
            <a:r>
              <a:rPr lang="bg-BG" altLang="de-DE" sz="2400" dirty="0">
                <a:solidFill>
                  <a:srgbClr val="333333"/>
                </a:solidFill>
              </a:rPr>
              <a:t>но без да се мъчите </a:t>
            </a:r>
            <a:r>
              <a:rPr lang="de-DE" altLang="de-DE" sz="2400" dirty="0">
                <a:solidFill>
                  <a:srgbClr val="333333"/>
                </a:solidFill>
              </a:rPr>
              <a:t>– </a:t>
            </a:r>
            <a:r>
              <a:rPr lang="bg-BG" altLang="de-DE" sz="2400" dirty="0">
                <a:solidFill>
                  <a:srgbClr val="333333"/>
                </a:solidFill>
              </a:rPr>
              <a:t>напр. бързо ходене или леко </a:t>
            </a:r>
            <a:r>
              <a:rPr lang="bg-BG" altLang="de-DE" sz="2400">
                <a:solidFill>
                  <a:srgbClr val="333333"/>
                </a:solidFill>
              </a:rPr>
              <a:t>тичане</a:t>
            </a:r>
            <a:r>
              <a:rPr lang="de-DE" altLang="de-DE" sz="2400">
                <a:solidFill>
                  <a:srgbClr val="333333"/>
                </a:solidFill>
              </a:rPr>
              <a:t>.</a:t>
            </a:r>
            <a:endParaRPr lang="en-US" sz="2400" dirty="0"/>
          </a:p>
        </p:txBody>
      </p:sp>
      <p:pic>
        <p:nvPicPr>
          <p:cNvPr id="8" name="Picture 5" descr="GreyArea - flickr - Smiley Face - cclicense">
            <a:extLst>
              <a:ext uri="{FF2B5EF4-FFF2-40B4-BE49-F238E27FC236}">
                <a16:creationId xmlns:a16="http://schemas.microsoft.com/office/drawing/2014/main" id="{CFC32921-1B87-4A2C-9CCF-7043FCEE1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555" y="980728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B367EA-B676-49EC-AD58-26AD88BCDA7D}" type="slidenum">
              <a:rPr lang="de-DE" altLang="de-DE" smtClean="0"/>
              <a:pPr>
                <a:defRPr/>
              </a:pPr>
              <a:t>44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083514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latin typeface="+mn-lt"/>
                <a:ea typeface="+mn-ea"/>
                <a:cs typeface="+mn-cs"/>
              </a:rPr>
              <a:t>Съвети за подобряване на настроението и самочувствието</a:t>
            </a:r>
            <a:endParaRPr lang="en-US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>
                <a:solidFill>
                  <a:srgbClr val="333333"/>
                </a:solidFill>
              </a:rPr>
              <a:t>Спомнете си за случки, когато сте се чувствали много добре, активирайте по възможност повече сетива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зрение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чувства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обоняние</a:t>
            </a:r>
            <a:r>
              <a:rPr lang="de-DE" altLang="de-DE" sz="2400" dirty="0">
                <a:solidFill>
                  <a:srgbClr val="333333"/>
                </a:solidFill>
              </a:rPr>
              <a:t>...). </a:t>
            </a:r>
            <a:r>
              <a:rPr lang="bg-BG" altLang="de-DE" sz="2400" dirty="0">
                <a:solidFill>
                  <a:srgbClr val="333333"/>
                </a:solidFill>
              </a:rPr>
              <a:t>Помогнете си напр. с фотоалбуми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Правете неща, които ви доставят удоволствие, по възможност с други хора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напр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кино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кафе</a:t>
            </a:r>
            <a:r>
              <a:rPr lang="de-DE" altLang="de-DE" sz="2400" dirty="0">
                <a:solidFill>
                  <a:srgbClr val="333333"/>
                </a:solidFill>
              </a:rPr>
              <a:t>).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Физическа активност</a:t>
            </a:r>
            <a:r>
              <a:rPr lang="de-DE" altLang="de-DE" sz="2400" dirty="0">
                <a:solidFill>
                  <a:srgbClr val="333333"/>
                </a:solidFill>
              </a:rPr>
              <a:t> (</a:t>
            </a:r>
            <a:r>
              <a:rPr lang="bg-BG" altLang="de-DE" sz="2400" dirty="0">
                <a:solidFill>
                  <a:srgbClr val="333333"/>
                </a:solidFill>
              </a:rPr>
              <a:t>поне по 20 мин. дневно</a:t>
            </a:r>
            <a:r>
              <a:rPr lang="de-DE" altLang="de-DE" sz="2400" dirty="0">
                <a:solidFill>
                  <a:srgbClr val="333333"/>
                </a:solidFill>
              </a:rPr>
              <a:t>) – </a:t>
            </a:r>
            <a:r>
              <a:rPr lang="bg-BG" altLang="de-DE" sz="2400" dirty="0">
                <a:solidFill>
                  <a:srgbClr val="333333"/>
                </a:solidFill>
              </a:rPr>
              <a:t>но без да се мъчите </a:t>
            </a:r>
            <a:r>
              <a:rPr lang="de-DE" altLang="de-DE" sz="2400" dirty="0">
                <a:solidFill>
                  <a:srgbClr val="333333"/>
                </a:solidFill>
              </a:rPr>
              <a:t>– </a:t>
            </a:r>
            <a:r>
              <a:rPr lang="bg-BG" altLang="de-DE" sz="2400" dirty="0">
                <a:solidFill>
                  <a:srgbClr val="333333"/>
                </a:solidFill>
              </a:rPr>
              <a:t>напр. бързо ходене или леко тичане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az-Cyrl-AZ" altLang="de-DE" sz="2400" dirty="0">
                <a:solidFill>
                  <a:srgbClr val="333333"/>
                </a:solidFill>
              </a:rPr>
              <a:t>Слушайте любимата си музика</a:t>
            </a:r>
            <a:endParaRPr lang="en-US" sz="2400" dirty="0"/>
          </a:p>
        </p:txBody>
      </p:sp>
      <p:pic>
        <p:nvPicPr>
          <p:cNvPr id="8" name="Picture 5" descr="GreyArea - flickr - Smiley Face - cclicense">
            <a:extLst>
              <a:ext uri="{FF2B5EF4-FFF2-40B4-BE49-F238E27FC236}">
                <a16:creationId xmlns:a16="http://schemas.microsoft.com/office/drawing/2014/main" id="{CFC32921-1B87-4A2C-9CCF-7043FCEE1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555" y="980728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B367EA-B676-49EC-AD58-26AD88BCDA7D}" type="slidenum">
              <a:rPr lang="de-DE" altLang="de-DE" smtClean="0"/>
              <a:pPr>
                <a:defRPr/>
              </a:pPr>
              <a:t>45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881996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Приложение в ежедневието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altLang="de-DE" sz="2400" b="1" dirty="0">
                <a:solidFill>
                  <a:srgbClr val="333333"/>
                </a:solidFill>
              </a:rPr>
              <a:t>Учебни цели</a:t>
            </a:r>
            <a:r>
              <a:rPr lang="de-DE" altLang="de-DE" sz="2400" b="1" dirty="0">
                <a:solidFill>
                  <a:srgbClr val="333333"/>
                </a:solidFill>
              </a:rPr>
              <a:t>: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Депресията не е непроменима присъда от съдбата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endParaRPr lang="en-US" sz="24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B367EA-B676-49EC-AD58-26AD88BCDA7D}" type="slidenum">
              <a:rPr lang="de-DE" altLang="de-DE" smtClean="0"/>
              <a:pPr>
                <a:defRPr/>
              </a:pPr>
              <a:t>46</a:t>
            </a:fld>
            <a:endParaRPr lang="de-DE" altLang="de-DE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Приложение в ежедневието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altLang="de-DE" sz="2400" b="1" dirty="0">
                <a:solidFill>
                  <a:srgbClr val="333333"/>
                </a:solidFill>
              </a:rPr>
              <a:t>Учебни цели</a:t>
            </a:r>
            <a:r>
              <a:rPr lang="de-DE" altLang="de-DE" sz="2400" b="1" dirty="0">
                <a:solidFill>
                  <a:srgbClr val="333333"/>
                </a:solidFill>
              </a:rPr>
              <a:t>: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Депресията не е непроменима присъда от съдбата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Обърнете внимание на мисловните грешки, за които говорихме до сега и се опитвайте да ги </a:t>
            </a:r>
            <a:r>
              <a:rPr lang="bg-BG" altLang="de-DE" sz="2400">
                <a:solidFill>
                  <a:srgbClr val="333333"/>
                </a:solidFill>
              </a:rPr>
              <a:t>променяте.</a:t>
            </a:r>
            <a:endParaRPr lang="en-US" sz="24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B367EA-B676-49EC-AD58-26AD88BCDA7D}" type="slidenum">
              <a:rPr lang="de-DE" altLang="de-DE" smtClean="0"/>
              <a:pPr>
                <a:defRPr/>
              </a:pPr>
              <a:t>47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083877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Приложение в ежедневието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altLang="de-DE" sz="2400" b="1" dirty="0">
                <a:solidFill>
                  <a:srgbClr val="333333"/>
                </a:solidFill>
              </a:rPr>
              <a:t>Учебни цели</a:t>
            </a:r>
            <a:r>
              <a:rPr lang="de-DE" altLang="de-DE" sz="2400" b="1" dirty="0">
                <a:solidFill>
                  <a:srgbClr val="333333"/>
                </a:solidFill>
              </a:rPr>
              <a:t>: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Депресията не е непроменима присъда от съдбата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Обърнете внимание на мисловните грешки, за които говорихме до сега и се опитвайте да ги променяте.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Прилагайте поне някои от посочените съвети, за да повдигате или поне стабилизирате самочувствието </a:t>
            </a:r>
            <a:r>
              <a:rPr lang="bg-BG" altLang="de-DE" sz="2400">
                <a:solidFill>
                  <a:srgbClr val="333333"/>
                </a:solidFill>
              </a:rPr>
              <a:t>си</a:t>
            </a:r>
            <a:r>
              <a:rPr lang="de-DE" altLang="de-DE" sz="2400">
                <a:solidFill>
                  <a:srgbClr val="333333"/>
                </a:solidFill>
              </a:rPr>
              <a:t>.</a:t>
            </a:r>
            <a:endParaRPr lang="en-US" sz="24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B367EA-B676-49EC-AD58-26AD88BCDA7D}" type="slidenum">
              <a:rPr lang="de-DE" altLang="de-DE" smtClean="0"/>
              <a:pPr>
                <a:defRPr/>
              </a:pPr>
              <a:t>48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23892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Приложение в ежедневието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altLang="de-DE" sz="2400" b="1" dirty="0">
                <a:solidFill>
                  <a:srgbClr val="333333"/>
                </a:solidFill>
              </a:rPr>
              <a:t>Учебни цели</a:t>
            </a:r>
            <a:r>
              <a:rPr lang="de-DE" altLang="de-DE" sz="2400" b="1" dirty="0">
                <a:solidFill>
                  <a:srgbClr val="333333"/>
                </a:solidFill>
              </a:rPr>
              <a:t>: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Депресията не е непроменима присъда от съдбата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Обърнете внимание на мисловните грешки, за които говорихме до сега и се опитвайте да ги променяте.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Прилагайте поне някои от посочените съвети, за да повдигате или поне стабилизирате самочувствието си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При силни депресивни симптоми не отлагайте да потърсите помощ от психолог или лекар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endParaRPr lang="en-US" sz="24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B367EA-B676-49EC-AD58-26AD88BCDA7D}" type="slidenum">
              <a:rPr lang="de-DE" altLang="de-DE" smtClean="0"/>
              <a:pPr>
                <a:defRPr/>
              </a:pPr>
              <a:t>49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294260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общо има това с психозата?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sz="2000" dirty="0">
                <a:solidFill>
                  <a:srgbClr val="333333"/>
                </a:solidFill>
              </a:rPr>
              <a:t>Много</a:t>
            </a:r>
            <a:r>
              <a:rPr lang="de-DE" altLang="de-DE" sz="2000" dirty="0">
                <a:solidFill>
                  <a:srgbClr val="333333"/>
                </a:solidFill>
              </a:rPr>
              <a:t> (</a:t>
            </a:r>
            <a:r>
              <a:rPr lang="bg-BG" altLang="de-DE" sz="2000" dirty="0">
                <a:solidFill>
                  <a:srgbClr val="333333"/>
                </a:solidFill>
              </a:rPr>
              <a:t>но не всички</a:t>
            </a:r>
            <a:r>
              <a:rPr lang="de-DE" altLang="de-DE" sz="2000" dirty="0">
                <a:solidFill>
                  <a:srgbClr val="333333"/>
                </a:solidFill>
              </a:rPr>
              <a:t>!) </a:t>
            </a:r>
            <a:r>
              <a:rPr lang="bg-BG" altLang="de-DE" sz="2000" dirty="0">
                <a:solidFill>
                  <a:srgbClr val="333333"/>
                </a:solidFill>
              </a:rPr>
              <a:t>хора с психотични епизоди страдат от ниско самочувствие</a:t>
            </a:r>
            <a:r>
              <a:rPr lang="de-DE" altLang="de-DE" sz="2000" dirty="0">
                <a:solidFill>
                  <a:srgbClr val="333333"/>
                </a:solidFill>
              </a:rPr>
              <a:t>, </a:t>
            </a:r>
            <a:r>
              <a:rPr lang="bg-BG" altLang="de-DE" sz="2000" dirty="0">
                <a:solidFill>
                  <a:srgbClr val="333333"/>
                </a:solidFill>
              </a:rPr>
              <a:t>особено</a:t>
            </a:r>
            <a:r>
              <a:rPr lang="de-DE" altLang="de-DE" sz="2000" dirty="0">
                <a:solidFill>
                  <a:srgbClr val="333333"/>
                </a:solidFill>
              </a:rPr>
              <a:t> </a:t>
            </a:r>
            <a:r>
              <a:rPr lang="bg-BG" altLang="de-DE" sz="2000" i="1" dirty="0">
                <a:solidFill>
                  <a:srgbClr val="333333"/>
                </a:solidFill>
              </a:rPr>
              <a:t>след</a:t>
            </a:r>
            <a:r>
              <a:rPr lang="de-DE" altLang="de-DE" sz="2000" dirty="0">
                <a:solidFill>
                  <a:srgbClr val="333333"/>
                </a:solidFill>
              </a:rPr>
              <a:t> </a:t>
            </a:r>
            <a:r>
              <a:rPr lang="bg-BG" altLang="de-DE" sz="2000" dirty="0">
                <a:solidFill>
                  <a:srgbClr val="333333"/>
                </a:solidFill>
              </a:rPr>
              <a:t>психотична криза </a:t>
            </a:r>
            <a:r>
              <a:rPr lang="de-DE" altLang="de-DE" sz="2000" dirty="0">
                <a:solidFill>
                  <a:srgbClr val="333333"/>
                </a:solidFill>
              </a:rPr>
              <a:t>(</a:t>
            </a:r>
            <a:r>
              <a:rPr lang="bg-BG" altLang="de-DE" sz="2000" dirty="0">
                <a:solidFill>
                  <a:srgbClr val="333333"/>
                </a:solidFill>
              </a:rPr>
              <a:t>напр. поради чувство на срам или страх, че хората могат да се отдръпнат</a:t>
            </a:r>
            <a:r>
              <a:rPr lang="de-DE" altLang="de-DE" sz="2000" dirty="0">
                <a:solidFill>
                  <a:srgbClr val="333333"/>
                </a:solidFill>
              </a:rPr>
              <a:t>).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B367EA-B676-49EC-AD58-26AD88BCDA7D}" type="slidenum">
              <a:rPr lang="de-DE" altLang="de-DE" smtClean="0"/>
              <a:pPr>
                <a:defRPr/>
              </a:pPr>
              <a:t>50</a:t>
            </a:fld>
            <a:endParaRPr lang="de-DE" altLang="de-DE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общо има това с психозата?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sz="2000" dirty="0">
                <a:solidFill>
                  <a:srgbClr val="333333"/>
                </a:solidFill>
              </a:rPr>
              <a:t>Много</a:t>
            </a:r>
            <a:r>
              <a:rPr lang="de-DE" altLang="de-DE" sz="2000" dirty="0">
                <a:solidFill>
                  <a:srgbClr val="333333"/>
                </a:solidFill>
              </a:rPr>
              <a:t> (</a:t>
            </a:r>
            <a:r>
              <a:rPr lang="bg-BG" altLang="de-DE" sz="2000" dirty="0">
                <a:solidFill>
                  <a:srgbClr val="333333"/>
                </a:solidFill>
              </a:rPr>
              <a:t>но не всички</a:t>
            </a:r>
            <a:r>
              <a:rPr lang="de-DE" altLang="de-DE" sz="2000" dirty="0">
                <a:solidFill>
                  <a:srgbClr val="333333"/>
                </a:solidFill>
              </a:rPr>
              <a:t>!) </a:t>
            </a:r>
            <a:r>
              <a:rPr lang="bg-BG" altLang="de-DE" sz="2000" dirty="0">
                <a:solidFill>
                  <a:srgbClr val="333333"/>
                </a:solidFill>
              </a:rPr>
              <a:t>хора с психотични епизоди страдат от ниско самочувствие</a:t>
            </a:r>
            <a:r>
              <a:rPr lang="de-DE" altLang="de-DE" sz="2000" dirty="0">
                <a:solidFill>
                  <a:srgbClr val="333333"/>
                </a:solidFill>
              </a:rPr>
              <a:t>, </a:t>
            </a:r>
            <a:r>
              <a:rPr lang="bg-BG" altLang="de-DE" sz="2000" dirty="0">
                <a:solidFill>
                  <a:srgbClr val="333333"/>
                </a:solidFill>
              </a:rPr>
              <a:t>особено</a:t>
            </a:r>
            <a:r>
              <a:rPr lang="de-DE" altLang="de-DE" sz="2000" dirty="0">
                <a:solidFill>
                  <a:srgbClr val="333333"/>
                </a:solidFill>
              </a:rPr>
              <a:t> </a:t>
            </a:r>
            <a:r>
              <a:rPr lang="bg-BG" altLang="de-DE" sz="2000" i="1" dirty="0">
                <a:solidFill>
                  <a:srgbClr val="333333"/>
                </a:solidFill>
              </a:rPr>
              <a:t>след</a:t>
            </a:r>
            <a:r>
              <a:rPr lang="de-DE" altLang="de-DE" sz="2000" dirty="0">
                <a:solidFill>
                  <a:srgbClr val="333333"/>
                </a:solidFill>
              </a:rPr>
              <a:t> </a:t>
            </a:r>
            <a:r>
              <a:rPr lang="bg-BG" altLang="de-DE" sz="2000" dirty="0">
                <a:solidFill>
                  <a:srgbClr val="333333"/>
                </a:solidFill>
              </a:rPr>
              <a:t>психотична криза </a:t>
            </a:r>
            <a:r>
              <a:rPr lang="de-DE" altLang="de-DE" sz="2000" dirty="0">
                <a:solidFill>
                  <a:srgbClr val="333333"/>
                </a:solidFill>
              </a:rPr>
              <a:t>(</a:t>
            </a:r>
            <a:r>
              <a:rPr lang="bg-BG" altLang="de-DE" sz="2000" dirty="0">
                <a:solidFill>
                  <a:srgbClr val="333333"/>
                </a:solidFill>
              </a:rPr>
              <a:t>напр. поради чувство на срам или страх, че хората могат да се отдръпнат</a:t>
            </a:r>
            <a:r>
              <a:rPr lang="de-DE" altLang="de-DE" sz="2000" dirty="0">
                <a:solidFill>
                  <a:srgbClr val="333333"/>
                </a:solidFill>
              </a:rPr>
              <a:t>).</a:t>
            </a:r>
          </a:p>
          <a:p>
            <a:pPr lvl="0" defTabSz="914400" fontAlgn="base"/>
            <a:r>
              <a:rPr lang="bg-BG" altLang="de-DE" sz="2000" dirty="0">
                <a:solidFill>
                  <a:srgbClr val="333333"/>
                </a:solidFill>
              </a:rPr>
              <a:t>Острата психоза предизвиква при много хора освен страх и други емоции</a:t>
            </a:r>
            <a:r>
              <a:rPr lang="de-DE" altLang="de-DE" sz="2000" dirty="0">
                <a:solidFill>
                  <a:srgbClr val="333333"/>
                </a:solidFill>
              </a:rPr>
              <a:t>: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004992"/>
                </a:solidFill>
              </a:rPr>
              <a:t>Въодушевление</a:t>
            </a:r>
            <a:r>
              <a:rPr lang="de-DE" altLang="de-DE" sz="2000" dirty="0">
                <a:solidFill>
                  <a:srgbClr val="004992"/>
                </a:solidFill>
              </a:rPr>
              <a:t> (</a:t>
            </a:r>
            <a:r>
              <a:rPr lang="bg-BG" altLang="de-DE" sz="2000" i="1" dirty="0">
                <a:solidFill>
                  <a:srgbClr val="004992"/>
                </a:solidFill>
              </a:rPr>
              <a:t>най-накрая се случва нещо</a:t>
            </a:r>
            <a:r>
              <a:rPr lang="de-DE" altLang="de-DE" sz="2000" dirty="0">
                <a:solidFill>
                  <a:srgbClr val="004992"/>
                </a:solidFill>
              </a:rPr>
              <a:t>!)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004992"/>
                </a:solidFill>
              </a:rPr>
              <a:t>Чувство за съдбосносност </a:t>
            </a:r>
            <a:r>
              <a:rPr lang="de-DE" altLang="de-DE" sz="2000" dirty="0">
                <a:solidFill>
                  <a:srgbClr val="004992"/>
                </a:solidFill>
              </a:rPr>
              <a:t>(</a:t>
            </a:r>
            <a:r>
              <a:rPr lang="bg-BG" altLang="de-DE" sz="2000" dirty="0">
                <a:solidFill>
                  <a:srgbClr val="004992"/>
                </a:solidFill>
              </a:rPr>
              <a:t>Човекът има мисия, чувства се</a:t>
            </a:r>
            <a:r>
              <a:rPr lang="de-DE" altLang="de-DE" sz="2000" dirty="0">
                <a:solidFill>
                  <a:srgbClr val="004992"/>
                </a:solidFill>
              </a:rPr>
              <a:t> </a:t>
            </a:r>
            <a:r>
              <a:rPr lang="bg-BG" altLang="de-DE" sz="2000" i="1" dirty="0">
                <a:solidFill>
                  <a:srgbClr val="004992"/>
                </a:solidFill>
              </a:rPr>
              <a:t>значим</a:t>
            </a:r>
            <a:r>
              <a:rPr lang="de-DE" altLang="de-DE" sz="2000" dirty="0">
                <a:solidFill>
                  <a:srgbClr val="004992"/>
                </a:solidFill>
              </a:rPr>
              <a:t>)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B367EA-B676-49EC-AD58-26AD88BCDA7D}" type="slidenum">
              <a:rPr lang="de-DE" altLang="de-DE" smtClean="0"/>
              <a:pPr>
                <a:defRPr/>
              </a:pPr>
              <a:t>51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60297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общо има това с психозата?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sz="2000" dirty="0">
                <a:solidFill>
                  <a:srgbClr val="333333"/>
                </a:solidFill>
              </a:rPr>
              <a:t>Много</a:t>
            </a:r>
            <a:r>
              <a:rPr lang="de-DE" altLang="de-DE" sz="2000" dirty="0">
                <a:solidFill>
                  <a:srgbClr val="333333"/>
                </a:solidFill>
              </a:rPr>
              <a:t> (</a:t>
            </a:r>
            <a:r>
              <a:rPr lang="bg-BG" altLang="de-DE" sz="2000" dirty="0">
                <a:solidFill>
                  <a:srgbClr val="333333"/>
                </a:solidFill>
              </a:rPr>
              <a:t>но не всички</a:t>
            </a:r>
            <a:r>
              <a:rPr lang="de-DE" altLang="de-DE" sz="2000" dirty="0">
                <a:solidFill>
                  <a:srgbClr val="333333"/>
                </a:solidFill>
              </a:rPr>
              <a:t>!) </a:t>
            </a:r>
            <a:r>
              <a:rPr lang="bg-BG" altLang="de-DE" sz="2000" dirty="0">
                <a:solidFill>
                  <a:srgbClr val="333333"/>
                </a:solidFill>
              </a:rPr>
              <a:t>хора с психотични епизоди страдат от ниско самочувствие</a:t>
            </a:r>
            <a:r>
              <a:rPr lang="de-DE" altLang="de-DE" sz="2000" dirty="0">
                <a:solidFill>
                  <a:srgbClr val="333333"/>
                </a:solidFill>
              </a:rPr>
              <a:t>, </a:t>
            </a:r>
            <a:r>
              <a:rPr lang="bg-BG" altLang="de-DE" sz="2000" dirty="0">
                <a:solidFill>
                  <a:srgbClr val="333333"/>
                </a:solidFill>
              </a:rPr>
              <a:t>особено</a:t>
            </a:r>
            <a:r>
              <a:rPr lang="de-DE" altLang="de-DE" sz="2000" dirty="0">
                <a:solidFill>
                  <a:srgbClr val="333333"/>
                </a:solidFill>
              </a:rPr>
              <a:t> </a:t>
            </a:r>
            <a:r>
              <a:rPr lang="bg-BG" altLang="de-DE" sz="2000" i="1" dirty="0">
                <a:solidFill>
                  <a:srgbClr val="333333"/>
                </a:solidFill>
              </a:rPr>
              <a:t>след</a:t>
            </a:r>
            <a:r>
              <a:rPr lang="de-DE" altLang="de-DE" sz="2000" dirty="0">
                <a:solidFill>
                  <a:srgbClr val="333333"/>
                </a:solidFill>
              </a:rPr>
              <a:t> </a:t>
            </a:r>
            <a:r>
              <a:rPr lang="bg-BG" altLang="de-DE" sz="2000" dirty="0">
                <a:solidFill>
                  <a:srgbClr val="333333"/>
                </a:solidFill>
              </a:rPr>
              <a:t>психотична криза </a:t>
            </a:r>
            <a:r>
              <a:rPr lang="de-DE" altLang="de-DE" sz="2000" dirty="0">
                <a:solidFill>
                  <a:srgbClr val="333333"/>
                </a:solidFill>
              </a:rPr>
              <a:t>(</a:t>
            </a:r>
            <a:r>
              <a:rPr lang="bg-BG" altLang="de-DE" sz="2000" dirty="0">
                <a:solidFill>
                  <a:srgbClr val="333333"/>
                </a:solidFill>
              </a:rPr>
              <a:t>напр. поради чувство на срам или страх, че хората могат да се отдръпнат</a:t>
            </a:r>
            <a:r>
              <a:rPr lang="de-DE" altLang="de-DE" sz="2000" dirty="0">
                <a:solidFill>
                  <a:srgbClr val="333333"/>
                </a:solidFill>
              </a:rPr>
              <a:t>).</a:t>
            </a:r>
          </a:p>
          <a:p>
            <a:pPr lvl="0" defTabSz="914400" fontAlgn="base"/>
            <a:r>
              <a:rPr lang="bg-BG" altLang="de-DE" sz="2000" dirty="0">
                <a:solidFill>
                  <a:srgbClr val="333333"/>
                </a:solidFill>
              </a:rPr>
              <a:t>Острата психоза предизвиква при много хора освен страх и други емоции</a:t>
            </a:r>
            <a:r>
              <a:rPr lang="de-DE" altLang="de-DE" sz="2000" dirty="0">
                <a:solidFill>
                  <a:srgbClr val="333333"/>
                </a:solidFill>
              </a:rPr>
              <a:t>: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004992"/>
                </a:solidFill>
              </a:rPr>
              <a:t>Въодушевление</a:t>
            </a:r>
            <a:r>
              <a:rPr lang="de-DE" altLang="de-DE" sz="2000" dirty="0">
                <a:solidFill>
                  <a:srgbClr val="004992"/>
                </a:solidFill>
              </a:rPr>
              <a:t> (</a:t>
            </a:r>
            <a:r>
              <a:rPr lang="bg-BG" altLang="de-DE" sz="2000" i="1" dirty="0">
                <a:solidFill>
                  <a:srgbClr val="004992"/>
                </a:solidFill>
              </a:rPr>
              <a:t>най-накрая се случва нещо</a:t>
            </a:r>
            <a:r>
              <a:rPr lang="de-DE" altLang="de-DE" sz="2000" dirty="0">
                <a:solidFill>
                  <a:srgbClr val="004992"/>
                </a:solidFill>
              </a:rPr>
              <a:t>!)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004992"/>
                </a:solidFill>
              </a:rPr>
              <a:t>Чувство за съдбосносност </a:t>
            </a:r>
            <a:r>
              <a:rPr lang="de-DE" altLang="de-DE" sz="2000" dirty="0">
                <a:solidFill>
                  <a:srgbClr val="004992"/>
                </a:solidFill>
              </a:rPr>
              <a:t>(</a:t>
            </a:r>
            <a:r>
              <a:rPr lang="bg-BG" altLang="de-DE" sz="2000" dirty="0">
                <a:solidFill>
                  <a:srgbClr val="004992"/>
                </a:solidFill>
              </a:rPr>
              <a:t>Човекът има мисия, чувства се</a:t>
            </a:r>
            <a:r>
              <a:rPr lang="de-DE" altLang="de-DE" sz="2000" dirty="0">
                <a:solidFill>
                  <a:srgbClr val="004992"/>
                </a:solidFill>
              </a:rPr>
              <a:t> </a:t>
            </a:r>
            <a:r>
              <a:rPr lang="bg-BG" altLang="de-DE" sz="2000" i="1" dirty="0">
                <a:solidFill>
                  <a:srgbClr val="004992"/>
                </a:solidFill>
              </a:rPr>
              <a:t>значим</a:t>
            </a:r>
            <a:r>
              <a:rPr lang="de-DE" altLang="de-DE" sz="2000" dirty="0">
                <a:solidFill>
                  <a:srgbClr val="004992"/>
                </a:solidFill>
              </a:rPr>
              <a:t>)</a:t>
            </a:r>
          </a:p>
          <a:p>
            <a:pPr lvl="0" defTabSz="914400" fontAlgn="base"/>
            <a:r>
              <a:rPr lang="bg-BG" altLang="de-DE" sz="2000" dirty="0">
                <a:solidFill>
                  <a:srgbClr val="004992"/>
                </a:solidFill>
              </a:rPr>
              <a:t>Пример</a:t>
            </a:r>
            <a:r>
              <a:rPr lang="de-DE" altLang="de-DE" sz="2000" dirty="0">
                <a:solidFill>
                  <a:srgbClr val="004992"/>
                </a:solidFill>
              </a:rPr>
              <a:t>: </a:t>
            </a:r>
            <a:r>
              <a:rPr lang="bg-BG" altLang="de-DE" sz="2000" dirty="0">
                <a:solidFill>
                  <a:srgbClr val="333333"/>
                </a:solidFill>
              </a:rPr>
              <a:t>Бил чувства, че е преследван от тайните служби</a:t>
            </a:r>
            <a:r>
              <a:rPr lang="de-DE" altLang="de-DE" sz="2000" dirty="0">
                <a:solidFill>
                  <a:srgbClr val="333333"/>
                </a:solidFill>
              </a:rPr>
              <a:t>. </a:t>
            </a:r>
            <a:r>
              <a:rPr lang="bg-BG" altLang="de-DE" sz="2000" dirty="0">
                <a:solidFill>
                  <a:srgbClr val="333333"/>
                </a:solidFill>
              </a:rPr>
              <a:t>По път за работа среща един и същи мъж в три поредни дни</a:t>
            </a:r>
            <a:r>
              <a:rPr lang="de-DE" altLang="de-DE" sz="20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sz="2000" dirty="0">
                <a:solidFill>
                  <a:srgbClr val="004992"/>
                </a:solidFill>
              </a:rPr>
              <a:t>Оценка</a:t>
            </a:r>
            <a:r>
              <a:rPr lang="de-DE" altLang="de-DE" sz="2000" dirty="0">
                <a:solidFill>
                  <a:srgbClr val="004992"/>
                </a:solidFill>
              </a:rPr>
              <a:t>: </a:t>
            </a:r>
            <a:r>
              <a:rPr lang="bg-BG" altLang="de-DE" sz="2000" dirty="0">
                <a:solidFill>
                  <a:srgbClr val="333333"/>
                </a:solidFill>
              </a:rPr>
              <a:t>Страх и заплаха</a:t>
            </a:r>
            <a:r>
              <a:rPr lang="de-DE" altLang="de-DE" sz="2000" dirty="0">
                <a:solidFill>
                  <a:srgbClr val="333333"/>
                </a:solidFill>
              </a:rPr>
              <a:t>. </a:t>
            </a:r>
            <a:r>
              <a:rPr lang="bg-BG" altLang="de-DE" sz="2000" dirty="0">
                <a:solidFill>
                  <a:srgbClr val="333333"/>
                </a:solidFill>
              </a:rPr>
              <a:t>Но също</a:t>
            </a:r>
            <a:r>
              <a:rPr lang="de-DE" altLang="de-DE" sz="2000">
                <a:solidFill>
                  <a:srgbClr val="333333"/>
                </a:solidFill>
              </a:rPr>
              <a:t>: “</a:t>
            </a:r>
            <a:r>
              <a:rPr lang="bg-BG" altLang="de-DE" sz="2000">
                <a:solidFill>
                  <a:srgbClr val="333333"/>
                </a:solidFill>
              </a:rPr>
              <a:t>Щом </a:t>
            </a:r>
            <a:r>
              <a:rPr lang="bg-BG" altLang="de-DE" sz="2000" dirty="0">
                <a:solidFill>
                  <a:srgbClr val="333333"/>
                </a:solidFill>
              </a:rPr>
              <a:t>полагат толкова усилия, сигурно за тях съм като Джеймс Бонд и искат да ме привлекат на своя </a:t>
            </a:r>
            <a:r>
              <a:rPr lang="bg-BG" altLang="de-DE" sz="2000">
                <a:solidFill>
                  <a:srgbClr val="333333"/>
                </a:solidFill>
              </a:rPr>
              <a:t>страна</a:t>
            </a:r>
            <a:r>
              <a:rPr lang="de-DE" altLang="de-DE" sz="2000">
                <a:solidFill>
                  <a:srgbClr val="333333"/>
                </a:solidFill>
              </a:rPr>
              <a:t>.”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sz="2000" dirty="0">
                <a:solidFill>
                  <a:srgbClr val="004992"/>
                </a:solidFill>
              </a:rPr>
              <a:t>Но</a:t>
            </a:r>
            <a:r>
              <a:rPr lang="de-DE" altLang="de-DE" sz="2000" dirty="0">
                <a:solidFill>
                  <a:srgbClr val="004992"/>
                </a:solidFill>
              </a:rPr>
              <a:t>: </a:t>
            </a:r>
            <a:r>
              <a:rPr lang="bg-BG" altLang="de-DE" sz="2000" dirty="0">
                <a:solidFill>
                  <a:srgbClr val="333333"/>
                </a:solidFill>
              </a:rPr>
              <a:t>Всичко това е случайност</a:t>
            </a:r>
            <a:r>
              <a:rPr lang="de-DE" altLang="de-DE" sz="2000" dirty="0">
                <a:solidFill>
                  <a:srgbClr val="333333"/>
                </a:solidFill>
              </a:rPr>
              <a:t>! </a:t>
            </a:r>
            <a:r>
              <a:rPr lang="bg-BG" altLang="de-DE" sz="2000" dirty="0">
                <a:solidFill>
                  <a:srgbClr val="333333"/>
                </a:solidFill>
              </a:rPr>
              <a:t>Вероятно двамата мъже просто работят в близост един до друг</a:t>
            </a:r>
            <a:r>
              <a:rPr lang="de-DE" altLang="de-DE" sz="2000" dirty="0">
                <a:solidFill>
                  <a:srgbClr val="333333"/>
                </a:solidFill>
              </a:rPr>
              <a:t>.</a:t>
            </a:r>
            <a:endParaRPr lang="en-US" sz="2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B367EA-B676-49EC-AD58-26AD88BCDA7D}" type="slidenum">
              <a:rPr lang="de-DE" altLang="de-DE" smtClean="0"/>
              <a:pPr>
                <a:defRPr/>
              </a:pPr>
              <a:t>52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1688014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ko-KR" sz="3600" dirty="0">
                <a:latin typeface="+mn-lt"/>
                <a:ea typeface="+mn-ea"/>
                <a:cs typeface="+mn-cs"/>
              </a:rPr>
              <a:t>Благодарим за вниманието и работата заедно!</a:t>
            </a:r>
            <a:endParaRPr lang="en-US" altLang="ja-JP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az-Cyrl-AZ" altLang="ko-KR" i="1" dirty="0">
                <a:solidFill>
                  <a:srgbClr val="004992"/>
                </a:solidFill>
              </a:rPr>
              <a:t>към терапевтите</a:t>
            </a:r>
            <a:r>
              <a:rPr lang="en-US" altLang="ko-KR" i="1" dirty="0">
                <a:solidFill>
                  <a:srgbClr val="004992"/>
                </a:solidFill>
              </a:rPr>
              <a:t>:</a:t>
            </a:r>
            <a:endParaRPr lang="nl-NL" i="1" dirty="0">
              <a:solidFill>
                <a:srgbClr val="004992"/>
              </a:solidFill>
            </a:endParaRPr>
          </a:p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ru-RU" altLang="ko-KR" dirty="0">
                <a:solidFill>
                  <a:srgbClr val="004992"/>
                </a:solidFill>
              </a:rPr>
              <a:t>Моля, раздайте работни листове. Представете нашето приложение COGITO (изтеглете го безплатно)</a:t>
            </a:r>
            <a:r>
              <a:rPr lang="en-US" altLang="ko-KR" dirty="0">
                <a:solidFill>
                  <a:srgbClr val="004992"/>
                </a:solidFill>
              </a:rPr>
              <a:t>.</a:t>
            </a:r>
          </a:p>
        </p:txBody>
      </p:sp>
      <p:sp>
        <p:nvSpPr>
          <p:cNvPr id="6" name="Rechteck 5"/>
          <p:cNvSpPr/>
          <p:nvPr/>
        </p:nvSpPr>
        <p:spPr>
          <a:xfrm>
            <a:off x="4865507" y="4497362"/>
            <a:ext cx="2664319" cy="369332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marL="114935" marR="333375" algn="ctr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de-DE" b="0" spc="-10" dirty="0">
                <a:solidFill>
                  <a:srgbClr val="333333"/>
                </a:solidFill>
                <a:latin typeface="+mn-lt"/>
              </a:rPr>
              <a:t>www.uke.de/mct_app</a:t>
            </a:r>
            <a:endParaRPr lang="de-DE" b="0" dirty="0">
              <a:solidFill>
                <a:srgbClr val="333333"/>
              </a:solidFill>
              <a:latin typeface="+mn-lt"/>
            </a:endParaRPr>
          </a:p>
        </p:txBody>
      </p:sp>
      <p:pic>
        <p:nvPicPr>
          <p:cNvPr id="13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186" y="3310428"/>
            <a:ext cx="1395664" cy="2743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484" y="3310430"/>
            <a:ext cx="1158239" cy="2743197"/>
          </a:xfrm>
          <a:prstGeom prst="rect">
            <a:avLst/>
          </a:prstGeom>
        </p:spPr>
      </p:pic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B367EA-B676-49EC-AD58-26AD88BCDA7D}" type="slidenum">
              <a:rPr lang="de-DE" altLang="de-DE" smtClean="0"/>
              <a:pPr>
                <a:defRPr/>
              </a:pPr>
              <a:t>53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497708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230256"/>
              </p:ext>
            </p:extLst>
          </p:nvPr>
        </p:nvGraphicFramePr>
        <p:xfrm>
          <a:off x="408954" y="2011680"/>
          <a:ext cx="11375999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8002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94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Name Photographer/Artist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Име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bg-BG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Фотограф/Артист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Source/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Източник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Picture Name/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Име на изображението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used with corresponding creative commons license; PP = used with personal permission of artist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използвано чрез Криейтив Комън лиценз, </a:t>
                      </a: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PP = 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Използвано с директното съгласие на автора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Description/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Описание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lonesome:cycler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flickr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It rained for weeks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CC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Dark clouds/</a:t>
                      </a:r>
                      <a:r>
                        <a:rPr kumimoji="0" lang="bg-BG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тъмно облаци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Littledan77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flickr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Dispair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CC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I was born that way…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/така съм се родил...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9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Viciarg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http://viciarg.deviantart.com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bare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PP (only for use in MCT/употреба само в рамките на МКТ)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Psychosis &amp; Depression/</a:t>
                      </a:r>
                      <a:r>
                        <a:rPr kumimoji="0" lang="bg-BG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Психоза и депресия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C♥rm3n 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flickr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yourewonderingandthinking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CC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Brooding/</a:t>
                      </a:r>
                      <a:r>
                        <a:rPr kumimoji="0" lang="bg-BG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Задълбаване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Lady-bug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flickr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Kaleidoscope Mosaic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CC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Mosaic/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Мозайка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Bold&amp;Blond 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flickr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Ride on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CC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Tunnel/</a:t>
                      </a:r>
                      <a:r>
                        <a:rPr kumimoji="0" lang="bg-BG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Тунел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Felipe Morin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flickr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The Prison •.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CC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Person in the eye/Човек в око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2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Oldmaison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flickr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Big thumbs Up 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CC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Thumbs up/</a:t>
                      </a:r>
                      <a:r>
                        <a:rPr kumimoji="0" lang="bg-BG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Палец нагоре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2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Oldmaison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flickr.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Complaints thumbs down-784494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CC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Thumbs down/</a:t>
                      </a:r>
                      <a:r>
                        <a:rPr kumimoji="0" lang="bg-BG" alt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Палец надолу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48AFD4-7F6A-47BB-ACD6-F970400EE3DD}" type="slidenum">
              <a:rPr lang="de-DE" altLang="de-DE" smtClean="0"/>
              <a:pPr>
                <a:defRPr/>
              </a:pPr>
              <a:t>54</a:t>
            </a:fld>
            <a:endParaRPr lang="de-DE" altLang="de-DE"/>
          </a:p>
        </p:txBody>
      </p:sp>
      <p:sp>
        <p:nvSpPr>
          <p:cNvPr id="11" name="Text Box 89"/>
          <p:cNvSpPr txBox="1">
            <a:spLocks noChangeArrowheads="1"/>
          </p:cNvSpPr>
          <p:nvPr/>
        </p:nvSpPr>
        <p:spPr bwMode="auto">
          <a:xfrm>
            <a:off x="408955" y="764704"/>
            <a:ext cx="1137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None/>
            </a:pPr>
            <a:r>
              <a:rPr lang="en-GB" altLang="de-DE" sz="1200" b="0" dirty="0">
                <a:solidFill>
                  <a:srgbClr val="333333"/>
                </a:solidFill>
                <a:latin typeface="+mn-lt"/>
                <a:cs typeface="+mn-cs"/>
              </a:rPr>
              <a:t>Pictures used in this module are reproduced with indirect (creative commons license) or direct permission of the artists listed below, for which we would like to express our gratitude! </a:t>
            </a:r>
            <a:r>
              <a:rPr lang="de-DE" altLang="de-DE" sz="1200" b="0" dirty="0">
                <a:solidFill>
                  <a:srgbClr val="333333"/>
                </a:solidFill>
                <a:latin typeface="+mn-lt"/>
                <a:cs typeface="+mn-cs"/>
              </a:rPr>
              <a:t>A full list can be obtained via </a:t>
            </a:r>
            <a:r>
              <a:rPr lang="de-DE" altLang="de-DE" sz="1200" b="0" u="sng" dirty="0">
                <a:solidFill>
                  <a:srgbClr val="333333"/>
                </a:solidFill>
                <a:latin typeface="+mn-lt"/>
                <a:cs typeface="+mn-cs"/>
              </a:rPr>
              <a:t>www.uke.de/mct</a:t>
            </a:r>
            <a:r>
              <a:rPr lang="de-DE" altLang="de-DE" sz="1200" b="0" dirty="0">
                <a:solidFill>
                  <a:srgbClr val="333333"/>
                </a:solidFill>
                <a:latin typeface="+mn-lt"/>
                <a:cs typeface="+mn-cs"/>
              </a:rPr>
              <a:t>. </a:t>
            </a:r>
            <a:r>
              <a:rPr lang="en-GB" altLang="de-DE" sz="1200" b="0" dirty="0">
                <a:solidFill>
                  <a:srgbClr val="333333"/>
                </a:solidFill>
                <a:latin typeface="+mn-lt"/>
                <a:cs typeface="+mn-cs"/>
              </a:rPr>
              <a:t>If we have involuntarily breached copyright, please</a:t>
            </a:r>
            <a:r>
              <a:rPr lang="de-DE" altLang="de-DE" sz="1200" b="0" dirty="0">
                <a:solidFill>
                  <a:srgbClr val="333333"/>
                </a:solidFill>
                <a:latin typeface="+mn-lt"/>
                <a:cs typeface="+mn-cs"/>
              </a:rPr>
              <a:t> accept our apologies. In this case, we kindly ask creators for their</a:t>
            </a:r>
            <a:r>
              <a:rPr lang="en-GB" altLang="de-DE" sz="1200" b="0" dirty="0">
                <a:solidFill>
                  <a:srgbClr val="333333"/>
                </a:solidFill>
                <a:latin typeface="+mn-lt"/>
                <a:cs typeface="+mn-cs"/>
              </a:rPr>
              <a:t> permission to use their work under </a:t>
            </a:r>
            <a:r>
              <a:rPr lang="en-GB" altLang="de-DE" sz="1200" b="0">
                <a:solidFill>
                  <a:srgbClr val="333333"/>
                </a:solidFill>
                <a:latin typeface="+mn-lt"/>
                <a:cs typeface="+mn-cs"/>
              </a:rPr>
              <a:t>the “fair use” </a:t>
            </a:r>
            <a:r>
              <a:rPr lang="en-GB" altLang="de-DE" sz="1200" b="0" dirty="0">
                <a:solidFill>
                  <a:srgbClr val="333333"/>
                </a:solidFill>
                <a:latin typeface="+mn-lt"/>
                <a:cs typeface="+mn-cs"/>
              </a:rPr>
              <a:t>policy.</a:t>
            </a:r>
            <a:br>
              <a:rPr lang="de-DE" altLang="de-DE" sz="1200" b="0" dirty="0">
                <a:solidFill>
                  <a:srgbClr val="333333"/>
                </a:solidFill>
                <a:latin typeface="+mn-lt"/>
                <a:cs typeface="+mn-cs"/>
              </a:rPr>
            </a:br>
            <a:r>
              <a:rPr lang="ru-RU" altLang="de-DE" sz="1200" b="0" dirty="0">
                <a:solidFill>
                  <a:srgbClr val="333333"/>
                </a:solidFill>
                <a:latin typeface="+mn-lt"/>
                <a:cs typeface="+mn-cs"/>
              </a:rPr>
              <a:t>Изображенията в този модул са използвани с индиректното (Криейтив комън лиценз) или директното съгласие на долу изброените артисти, за което сърдечно им благодарим! Пълният списък имена ще откриете на </a:t>
            </a:r>
            <a:r>
              <a:rPr lang="ru-RU" altLang="de-DE" sz="1200" b="0" u="sng" dirty="0">
                <a:solidFill>
                  <a:srgbClr val="333333"/>
                </a:solidFill>
                <a:latin typeface="+mn-lt"/>
                <a:cs typeface="+mn-cs"/>
              </a:rPr>
              <a:t>www.uke.de/mkt</a:t>
            </a:r>
            <a:r>
              <a:rPr lang="ru-RU" altLang="de-DE" sz="1200" b="0" dirty="0">
                <a:solidFill>
                  <a:srgbClr val="333333"/>
                </a:solidFill>
                <a:latin typeface="+mn-lt"/>
                <a:cs typeface="+mn-cs"/>
              </a:rPr>
              <a:t>. Ако по невнимание сме нарушили авторското право, молим за извинение и разрешение да използваме картината. 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0958125"/>
              </p:ext>
            </p:extLst>
          </p:nvPr>
        </p:nvGraphicFramePr>
        <p:xfrm>
          <a:off x="408954" y="2011680"/>
          <a:ext cx="11375999" cy="350520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8002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94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Name Photographer/Artist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Име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bg-BG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Фотограф/Артист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Source/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Източник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Picture Name/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Име на изображението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used with corresponding creative commons license; PP = used with personal permission of artist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използвано чрез Криейтив Комън лиценз, </a:t>
                      </a: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PP = 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Използвано с директното съгласие на автора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Description/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Описание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LunaDiRimmel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flickr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Panic room.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CC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Panic/</a:t>
                      </a:r>
                      <a:r>
                        <a:rPr kumimoji="0" lang="bg-BG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Паника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Tarnishedrose</a:t>
                      </a:r>
                      <a:endParaRPr kumimoji="0" lang="en-GB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flickr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:: Coulrophobia VII ::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CC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Fear of clowns/Страх от клоуни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exfordy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Addo Elephant National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Park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Elephant/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слон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furryscaly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Fierce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Leopard behind fence/ 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леопард зад ограда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Oldmaison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Barbie@2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Barbie/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барби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c.a.muller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JUMPING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Jumping/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скачане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GreyArea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Smiley Face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Smiley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 dirty="0"/>
              <a:t>Метакогнитивен тренинг 8 – Настроение</a:t>
            </a:r>
            <a:endParaRPr lang="de-DE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48AFD4-7F6A-47BB-ACD6-F970400EE3DD}" type="slidenum">
              <a:rPr lang="de-DE" altLang="de-DE" smtClean="0"/>
              <a:pPr>
                <a:defRPr/>
              </a:pPr>
              <a:t>55</a:t>
            </a:fld>
            <a:endParaRPr lang="de-DE" altLang="de-DE"/>
          </a:p>
        </p:txBody>
      </p:sp>
      <p:sp>
        <p:nvSpPr>
          <p:cNvPr id="11" name="Text Box 89"/>
          <p:cNvSpPr txBox="1">
            <a:spLocks noChangeArrowheads="1"/>
          </p:cNvSpPr>
          <p:nvPr/>
        </p:nvSpPr>
        <p:spPr bwMode="auto">
          <a:xfrm>
            <a:off x="408955" y="764704"/>
            <a:ext cx="1137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None/>
            </a:pPr>
            <a:r>
              <a:rPr lang="en-GB" altLang="de-DE" sz="1200" b="0" dirty="0">
                <a:solidFill>
                  <a:srgbClr val="333333"/>
                </a:solidFill>
                <a:latin typeface="+mn-lt"/>
                <a:cs typeface="+mn-cs"/>
              </a:rPr>
              <a:t>Pictures used in this module are reproduced with indirect (creative commons license) or direct permission of the artists listed below, for which we would like to express our gratitude! </a:t>
            </a:r>
            <a:r>
              <a:rPr lang="de-DE" altLang="de-DE" sz="1200" b="0" dirty="0">
                <a:solidFill>
                  <a:srgbClr val="333333"/>
                </a:solidFill>
                <a:latin typeface="+mn-lt"/>
                <a:cs typeface="+mn-cs"/>
              </a:rPr>
              <a:t>A full list can be obtained via </a:t>
            </a:r>
            <a:r>
              <a:rPr lang="de-DE" altLang="de-DE" sz="1200" b="0" u="sng" dirty="0">
                <a:solidFill>
                  <a:srgbClr val="333333"/>
                </a:solidFill>
                <a:latin typeface="+mn-lt"/>
                <a:cs typeface="+mn-cs"/>
              </a:rPr>
              <a:t>www.uke.de/mct</a:t>
            </a:r>
            <a:r>
              <a:rPr lang="de-DE" altLang="de-DE" sz="1200" b="0" dirty="0">
                <a:solidFill>
                  <a:srgbClr val="333333"/>
                </a:solidFill>
                <a:latin typeface="+mn-lt"/>
                <a:cs typeface="+mn-cs"/>
              </a:rPr>
              <a:t>. </a:t>
            </a:r>
            <a:r>
              <a:rPr lang="en-GB" altLang="de-DE" sz="1200" b="0" dirty="0">
                <a:solidFill>
                  <a:srgbClr val="333333"/>
                </a:solidFill>
                <a:latin typeface="+mn-lt"/>
                <a:cs typeface="+mn-cs"/>
              </a:rPr>
              <a:t>If we have involuntarily breached copyright, please</a:t>
            </a:r>
            <a:r>
              <a:rPr lang="de-DE" altLang="de-DE" sz="1200" b="0" dirty="0">
                <a:solidFill>
                  <a:srgbClr val="333333"/>
                </a:solidFill>
                <a:latin typeface="+mn-lt"/>
                <a:cs typeface="+mn-cs"/>
              </a:rPr>
              <a:t> accept our apologies. In this case, we kindly ask creators for their</a:t>
            </a:r>
            <a:r>
              <a:rPr lang="en-GB" altLang="de-DE" sz="1200" b="0" dirty="0">
                <a:solidFill>
                  <a:srgbClr val="333333"/>
                </a:solidFill>
                <a:latin typeface="+mn-lt"/>
                <a:cs typeface="+mn-cs"/>
              </a:rPr>
              <a:t> permission to use their work under </a:t>
            </a:r>
            <a:r>
              <a:rPr lang="en-GB" altLang="de-DE" sz="1200" b="0">
                <a:solidFill>
                  <a:srgbClr val="333333"/>
                </a:solidFill>
                <a:latin typeface="+mn-lt"/>
                <a:cs typeface="+mn-cs"/>
              </a:rPr>
              <a:t>the “fair use” </a:t>
            </a:r>
            <a:r>
              <a:rPr lang="en-GB" altLang="de-DE" sz="1200" b="0" dirty="0">
                <a:solidFill>
                  <a:srgbClr val="333333"/>
                </a:solidFill>
                <a:latin typeface="+mn-lt"/>
                <a:cs typeface="+mn-cs"/>
              </a:rPr>
              <a:t>policy.</a:t>
            </a:r>
            <a:br>
              <a:rPr lang="de-DE" altLang="de-DE" sz="1200" b="0" dirty="0">
                <a:solidFill>
                  <a:srgbClr val="333333"/>
                </a:solidFill>
                <a:latin typeface="+mn-lt"/>
                <a:cs typeface="+mn-cs"/>
              </a:rPr>
            </a:br>
            <a:r>
              <a:rPr lang="ru-RU" altLang="de-DE" sz="1200" b="0" dirty="0">
                <a:solidFill>
                  <a:srgbClr val="333333"/>
                </a:solidFill>
                <a:latin typeface="+mn-lt"/>
                <a:cs typeface="+mn-cs"/>
              </a:rPr>
              <a:t>Изображенията в този модул са използвани с индиректното (Криейтив комън лиценз) или директното съгласие на долу изброените артисти, за което сърдечно им благодарим! Пълният списък имена ще откриете на </a:t>
            </a:r>
            <a:r>
              <a:rPr lang="ru-RU" altLang="de-DE" sz="1200" b="0" u="sng" dirty="0">
                <a:solidFill>
                  <a:srgbClr val="333333"/>
                </a:solidFill>
                <a:latin typeface="+mn-lt"/>
                <a:cs typeface="+mn-cs"/>
              </a:rPr>
              <a:t>www.uke.de/mkt</a:t>
            </a:r>
            <a:r>
              <a:rPr lang="ru-RU" altLang="de-DE" sz="1200" b="0" dirty="0">
                <a:solidFill>
                  <a:srgbClr val="333333"/>
                </a:solidFill>
                <a:latin typeface="+mn-lt"/>
                <a:cs typeface="+mn-cs"/>
              </a:rPr>
              <a:t>. Ако по невнимание сме нарушили авторското право, молим за извинение и разрешение да използваме картината.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LTR">
      <a:majorFont>
        <a:latin typeface="Calibri Light"/>
        <a:ea typeface="Calibri Light"/>
        <a:cs typeface="Calibri Light"/>
      </a:majorFont>
      <a:minorFont>
        <a:latin typeface="Calibri Light"/>
        <a:ea typeface="Calibri Light"/>
        <a:cs typeface="Calibri Light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</Template>
  <TotalTime>0</TotalTime>
  <Words>4218</Words>
  <Application>Microsoft Office PowerPoint</Application>
  <PresentationFormat>Benutzerdefiniert</PresentationFormat>
  <Paragraphs>570</Paragraphs>
  <Slides>55</Slides>
  <Notes>55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55</vt:i4>
      </vt:variant>
    </vt:vector>
  </HeadingPairs>
  <TitlesOfParts>
    <vt:vector size="63" baseType="lpstr">
      <vt:lpstr>Arial</vt:lpstr>
      <vt:lpstr>Times New Roman</vt:lpstr>
      <vt:lpstr>Calibri Light</vt:lpstr>
      <vt:lpstr>Symbol</vt:lpstr>
      <vt:lpstr>Wingdings</vt:lpstr>
      <vt:lpstr>Wingdings</vt:lpstr>
      <vt:lpstr>Calibri</vt:lpstr>
      <vt:lpstr>UKE_PPT-Vorlage_16zu9</vt:lpstr>
      <vt:lpstr>MKT 8 A – Настроение</vt:lpstr>
      <vt:lpstr>За какво ни е да знаем това?</vt:lpstr>
      <vt:lpstr>Как се проявява депресивността?</vt:lpstr>
      <vt:lpstr>Как се проявява депресивността?</vt:lpstr>
      <vt:lpstr>Такъв съм се родил… или такъв съм станал?</vt:lpstr>
      <vt:lpstr>Такъв съм се родил… или такъв съм станал?</vt:lpstr>
      <vt:lpstr>Такъв съм се родил… или такъв съм станал?</vt:lpstr>
      <vt:lpstr>Такъв съм се родил… или такъв съм станал?</vt:lpstr>
      <vt:lpstr>Психоза и депресия Влияние на психозата върху самочувствието и настроението</vt:lpstr>
      <vt:lpstr>Психоза и депресия Влияние на психозата върху самочувствието и настроението</vt:lpstr>
      <vt:lpstr>Психоза и депресия Влияние на психозата върху самочувствието и настроението</vt:lpstr>
      <vt:lpstr>Психоза и депресия Влияние на психозата върху самочувствието и настроението</vt:lpstr>
      <vt:lpstr>PowerPoint-Präsentation</vt:lpstr>
      <vt:lpstr>1. Преувеличени обобщения Кое би било една по-реалистична и полезна оценка?</vt:lpstr>
      <vt:lpstr>1. Преувеличени обобщения Кое би било една по-реалистична и полезна оценка?</vt:lpstr>
      <vt:lpstr>1. Преувеличени обобщения Кое би било една по-реалистична и полезна оценка?</vt:lpstr>
      <vt:lpstr>Вместо това: Не си правете изводи от един единствен недостатък!</vt:lpstr>
      <vt:lpstr>2. Стеснено възприятие Кое би било една по-реалистична и полезна оценка?</vt:lpstr>
      <vt:lpstr>2. Стеснено възприятие Кое би било една по-реалистична и полезна оценка?</vt:lpstr>
      <vt:lpstr>2. Стеснено възприятие Кое би било една по-реалистична и полезна оценка?</vt:lpstr>
      <vt:lpstr>3. По себе си да съдим за другите</vt:lpstr>
      <vt:lpstr>4. Отхвърляне на позитивна и приемане на негативна обратна връзка! Кое би било една по-реалистична и полезна оценка?</vt:lpstr>
      <vt:lpstr>4. Отхвърляне на позитивна и приемане на негативна обратна връзка! Кое би било една по-реалистична и полезна оценка?</vt:lpstr>
      <vt:lpstr>4. Отхвърляне на позитивна и приемане на негативна обратна връзка! Кое би било една по-реалистична и полезна оценка?</vt:lpstr>
      <vt:lpstr>5. Всичко е черно-бяло Кое би било една по-реалистична и полезна оценка?</vt:lpstr>
      <vt:lpstr>5. Всичко е черно-бяло Кое би било една по-реалистична и полезна оценка?</vt:lpstr>
      <vt:lpstr>6. Потискане на негативни мисли Кое би било една по-реалистична и полезна оценка?</vt:lpstr>
      <vt:lpstr>6. Потискане на негативни мисли Кое би било една по-реалистична и полезна оценка?</vt:lpstr>
      <vt:lpstr>6. Потискане на негативни мисли Упражнение</vt:lpstr>
      <vt:lpstr>6. Потискане на негативни мисли Получава ли се? НЕ!</vt:lpstr>
      <vt:lpstr>Вместо това:</vt:lpstr>
      <vt:lpstr>7. Други аспекти на мислите</vt:lpstr>
      <vt:lpstr>7. Други аспекти на мислите</vt:lpstr>
      <vt:lpstr>Опционално: Видео</vt:lpstr>
      <vt:lpstr>Осъзнаване на силни страни</vt:lpstr>
      <vt:lpstr>Осъзнаване на силни страни</vt:lpstr>
      <vt:lpstr>Осъзнаване на силни страни</vt:lpstr>
      <vt:lpstr>Осъзнаване на силни страни</vt:lpstr>
      <vt:lpstr>Съвети за подобряване на настроението и самочувствието</vt:lpstr>
      <vt:lpstr>Съвети за подобряване на настроението и самочувствието</vt:lpstr>
      <vt:lpstr>Съвети за подобряване на настроението и самочувствието</vt:lpstr>
      <vt:lpstr>Съвети за подобряване на настроението и самочувствието</vt:lpstr>
      <vt:lpstr>Съвети за подобряване на настроението и самочувствието</vt:lpstr>
      <vt:lpstr>Съвети за подобряване на настроението и самочувствието</vt:lpstr>
      <vt:lpstr>Съвети за подобряване на настроението и самочувствието</vt:lpstr>
      <vt:lpstr>Приложение в ежедневието</vt:lpstr>
      <vt:lpstr>Приложение в ежедневието</vt:lpstr>
      <vt:lpstr>Приложение в ежедневието</vt:lpstr>
      <vt:lpstr>Приложение в ежедневието</vt:lpstr>
      <vt:lpstr>Какво общо има това с психозата?</vt:lpstr>
      <vt:lpstr>Какво общо има това с психозата?</vt:lpstr>
      <vt:lpstr>Какво общо има това с психозата?</vt:lpstr>
      <vt:lpstr>Благодарим за вниманието и работата заедно!</vt:lpstr>
      <vt:lpstr>PowerPoint-Präsentation</vt:lpstr>
      <vt:lpstr>PowerPoint-Präsentation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Maurice</dc:creator>
  <cp:lastModifiedBy>Britt-Marie Larsen</cp:lastModifiedBy>
  <cp:revision>405</cp:revision>
  <dcterms:created xsi:type="dcterms:W3CDTF">2004-06-30T16:15:23Z</dcterms:created>
  <dcterms:modified xsi:type="dcterms:W3CDTF">2023-01-27T09:55:47Z</dcterms:modified>
</cp:coreProperties>
</file>