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0" r:id="rId1"/>
  </p:sldMasterIdLst>
  <p:notesMasterIdLst>
    <p:notesMasterId r:id="rId84"/>
  </p:notesMasterIdLst>
  <p:handoutMasterIdLst>
    <p:handoutMasterId r:id="rId85"/>
  </p:handoutMasterIdLst>
  <p:sldIdLst>
    <p:sldId id="828" r:id="rId2"/>
    <p:sldId id="730" r:id="rId3"/>
    <p:sldId id="802" r:id="rId4"/>
    <p:sldId id="801" r:id="rId5"/>
    <p:sldId id="734" r:id="rId6"/>
    <p:sldId id="805" r:id="rId7"/>
    <p:sldId id="804" r:id="rId8"/>
    <p:sldId id="803" r:id="rId9"/>
    <p:sldId id="560" r:id="rId10"/>
    <p:sldId id="791" r:id="rId11"/>
    <p:sldId id="807" r:id="rId12"/>
    <p:sldId id="806" r:id="rId13"/>
    <p:sldId id="618" r:id="rId14"/>
    <p:sldId id="686" r:id="rId15"/>
    <p:sldId id="687" r:id="rId16"/>
    <p:sldId id="724" r:id="rId17"/>
    <p:sldId id="739" r:id="rId18"/>
    <p:sldId id="808" r:id="rId19"/>
    <p:sldId id="717" r:id="rId20"/>
    <p:sldId id="792" r:id="rId21"/>
    <p:sldId id="811" r:id="rId22"/>
    <p:sldId id="810" r:id="rId23"/>
    <p:sldId id="809" r:id="rId24"/>
    <p:sldId id="619" r:id="rId25"/>
    <p:sldId id="620" r:id="rId26"/>
    <p:sldId id="715" r:id="rId27"/>
    <p:sldId id="716" r:id="rId28"/>
    <p:sldId id="658" r:id="rId29"/>
    <p:sldId id="659" r:id="rId30"/>
    <p:sldId id="621" r:id="rId31"/>
    <p:sldId id="622" r:id="rId32"/>
    <p:sldId id="703" r:id="rId33"/>
    <p:sldId id="702" r:id="rId34"/>
    <p:sldId id="812" r:id="rId35"/>
    <p:sldId id="712" r:id="rId36"/>
    <p:sldId id="713" r:id="rId37"/>
    <p:sldId id="660" r:id="rId38"/>
    <p:sldId id="661" r:id="rId39"/>
    <p:sldId id="678" r:id="rId40"/>
    <p:sldId id="679" r:id="rId41"/>
    <p:sldId id="629" r:id="rId42"/>
    <p:sldId id="630" r:id="rId43"/>
    <p:sldId id="706" r:id="rId44"/>
    <p:sldId id="707" r:id="rId45"/>
    <p:sldId id="710" r:id="rId46"/>
    <p:sldId id="711" r:id="rId47"/>
    <p:sldId id="637" r:id="rId48"/>
    <p:sldId id="638" r:id="rId49"/>
    <p:sldId id="708" r:id="rId50"/>
    <p:sldId id="709" r:id="rId51"/>
    <p:sldId id="676" r:id="rId52"/>
    <p:sldId id="677" r:id="rId53"/>
    <p:sldId id="639" r:id="rId54"/>
    <p:sldId id="640" r:id="rId55"/>
    <p:sldId id="641" r:id="rId56"/>
    <p:sldId id="674" r:id="rId57"/>
    <p:sldId id="675" r:id="rId58"/>
    <p:sldId id="650" r:id="rId59"/>
    <p:sldId id="651" r:id="rId60"/>
    <p:sldId id="654" r:id="rId61"/>
    <p:sldId id="655" r:id="rId62"/>
    <p:sldId id="666" r:id="rId63"/>
    <p:sldId id="667" r:id="rId64"/>
    <p:sldId id="759" r:id="rId65"/>
    <p:sldId id="816" r:id="rId66"/>
    <p:sldId id="815" r:id="rId67"/>
    <p:sldId id="814" r:id="rId68"/>
    <p:sldId id="813" r:id="rId69"/>
    <p:sldId id="617" r:id="rId70"/>
    <p:sldId id="818" r:id="rId71"/>
    <p:sldId id="817" r:id="rId72"/>
    <p:sldId id="800" r:id="rId73"/>
    <p:sldId id="789" r:id="rId74"/>
    <p:sldId id="819" r:id="rId75"/>
    <p:sldId id="820" r:id="rId76"/>
    <p:sldId id="821" r:id="rId77"/>
    <p:sldId id="822" r:id="rId78"/>
    <p:sldId id="823" r:id="rId79"/>
    <p:sldId id="824" r:id="rId80"/>
    <p:sldId id="825" r:id="rId81"/>
    <p:sldId id="826" r:id="rId82"/>
    <p:sldId id="827" r:id="rId83"/>
  </p:sldIdLst>
  <p:sldSz cx="12195175" cy="6858000"/>
  <p:notesSz cx="7099300" cy="10234613"/>
  <p:embeddedFontLst>
    <p:embeddedFont>
      <p:font typeface="Calibri" panose="020F0502020204030204" pitchFamily="34" charset="0"/>
      <p:regular r:id="rId86"/>
      <p:bold r:id="rId87"/>
      <p:italic r:id="rId88"/>
      <p:boldItalic r:id="rId89"/>
    </p:embeddedFont>
    <p:embeddedFont>
      <p:font typeface="Calibri Light" panose="020F0302020204030204" pitchFamily="34" charset="0"/>
      <p:regular r:id="rId90"/>
      <p:italic r:id="rId91"/>
    </p:embeddedFont>
  </p:embeddedFont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lang="en-US" b="1" kern="1200">
        <a:solidFill>
          <a:schemeClr val="tx1"/>
        </a:solidFill>
        <a:latin typeface="+mn-lt"/>
        <a:ea typeface="+mn-ea"/>
        <a:cs typeface="Times New Roman" panose="02020603050405020304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lang="en-US" b="1" kern="1200">
        <a:solidFill>
          <a:schemeClr val="tx1"/>
        </a:solidFill>
        <a:latin typeface="+mn-lt"/>
        <a:ea typeface="+mn-ea"/>
        <a:cs typeface="Times New Roman" panose="02020603050405020304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lang="en-US" b="1" kern="1200">
        <a:solidFill>
          <a:schemeClr val="tx1"/>
        </a:solidFill>
        <a:latin typeface="+mn-lt"/>
        <a:ea typeface="+mn-ea"/>
        <a:cs typeface="Times New Roman" panose="02020603050405020304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lang="en-US" b="1" kern="1200">
        <a:solidFill>
          <a:schemeClr val="tx1"/>
        </a:solidFill>
        <a:latin typeface="+mn-lt"/>
        <a:ea typeface="+mn-ea"/>
        <a:cs typeface="Times New Roman" panose="02020603050405020304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lang="en-US" b="1" kern="1200">
        <a:solidFill>
          <a:schemeClr val="tx1"/>
        </a:solidFill>
        <a:latin typeface="+mn-lt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475">
          <p15:clr>
            <a:srgbClr val="A4A3A4"/>
          </p15:clr>
        </p15:guide>
        <p15:guide id="2" pos="2699">
          <p15:clr>
            <a:srgbClr val="A4A3A4"/>
          </p15:clr>
        </p15:guide>
        <p15:guide id="3" pos="36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  <a:srgbClr val="336699"/>
    <a:srgbClr val="FF0066"/>
    <a:srgbClr val="66FF33"/>
    <a:srgbClr val="FFFF00"/>
    <a:srgbClr val="FF0000"/>
    <a:srgbClr val="ADC0CB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995" autoAdjust="0"/>
    <p:restoredTop sz="89139" autoAdjust="0"/>
  </p:normalViewPr>
  <p:slideViewPr>
    <p:cSldViewPr>
      <p:cViewPr varScale="1">
        <p:scale>
          <a:sx n="98" d="100"/>
          <a:sy n="98" d="100"/>
        </p:scale>
        <p:origin x="240" y="56"/>
      </p:cViewPr>
      <p:guideLst>
        <p:guide orient="horz" pos="3475"/>
        <p:guide pos="2699"/>
        <p:guide pos="3600"/>
      </p:guideLst>
    </p:cSldViewPr>
  </p:slideViewPr>
  <p:outlineViewPr>
    <p:cViewPr>
      <p:scale>
        <a:sx n="50" d="100"/>
        <a:sy n="50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84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89" Type="http://schemas.openxmlformats.org/officeDocument/2006/relationships/font" Target="fonts/font4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font" Target="fonts/font5.fntdata"/><Relationship Id="rId95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handoutMaster" Target="handoutMasters/handoutMaster1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font" Target="fonts/font3.fntdata"/><Relationship Id="rId9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font" Target="fonts/font1.fntdata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2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73.xml"/><Relationship Id="rId2" Type="http://schemas.openxmlformats.org/officeDocument/2006/relationships/slide" Target="slides/slide27.xml"/><Relationship Id="rId1" Type="http://schemas.openxmlformats.org/officeDocument/2006/relationships/slide" Target="slides/slide2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8" tIns="49505" rIns="99008" bIns="49505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840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8" tIns="49505" rIns="99008" bIns="49505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840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8" tIns="49505" rIns="99008" bIns="49505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840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8" tIns="49505" rIns="99008" bIns="49505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400"/>
            </a:lvl1pPr>
          </a:lstStyle>
          <a:p>
            <a:pPr>
              <a:defRPr/>
            </a:pPr>
            <a:fld id="{0D5A891C-0FC0-4B33-A0D0-50DBE744194A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7894870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8" tIns="49505" rIns="99008" bIns="49505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8" tIns="49505" rIns="99008" bIns="49505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41288" y="768350"/>
            <a:ext cx="6821487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8" tIns="49505" rIns="99008" bIns="495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209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8" tIns="49505" rIns="99008" bIns="49505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9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8" tIns="49505" rIns="99008" bIns="49505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400"/>
            </a:lvl1pPr>
          </a:lstStyle>
          <a:p>
            <a:pPr>
              <a:defRPr/>
            </a:pPr>
            <a:fld id="{3223881B-0CCF-40E7-8AC6-F898556185AF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127126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solidFill>
                  <a:prstClr val="black"/>
                </a:solidFill>
              </a:rPr>
              <a:pPr/>
              <a:t>1</a:t>
            </a:fld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856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DD06BF7-718E-4325-A79C-E71CFE4C1504}" type="slidenum">
              <a:rPr lang="de-DE" altLang="de-DE" sz="1400" smtClean="0"/>
              <a:pPr>
                <a:spcBef>
                  <a:spcPct val="0"/>
                </a:spcBef>
              </a:pPr>
              <a:t>2</a:t>
            </a:fld>
            <a:endParaRPr lang="de-DE" altLang="de-DE" sz="14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480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DD06BF7-718E-4325-A79C-E71CFE4C1504}" type="slidenum">
              <a:rPr lang="de-DE" altLang="de-DE" sz="1400" smtClean="0"/>
              <a:pPr>
                <a:spcBef>
                  <a:spcPct val="0"/>
                </a:spcBef>
              </a:pPr>
              <a:t>3</a:t>
            </a:fld>
            <a:endParaRPr lang="de-DE" altLang="de-DE" sz="14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4807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DD06BF7-718E-4325-A79C-E71CFE4C1504}" type="slidenum">
              <a:rPr lang="de-DE" altLang="de-DE" sz="1400" smtClean="0"/>
              <a:pPr>
                <a:spcBef>
                  <a:spcPct val="0"/>
                </a:spcBef>
              </a:pPr>
              <a:t>4</a:t>
            </a:fld>
            <a:endParaRPr lang="de-DE" altLang="de-DE" sz="14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4807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76B11E0-BD05-46FD-9918-DA10888F91E8}" type="slidenum">
              <a:rPr lang="de-DE" altLang="de-DE" sz="1400" smtClean="0"/>
              <a:pPr>
                <a:spcBef>
                  <a:spcPct val="0"/>
                </a:spcBef>
              </a:pPr>
              <a:t>5</a:t>
            </a:fld>
            <a:endParaRPr lang="de-DE" altLang="de-DE" sz="140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438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76B11E0-BD05-46FD-9918-DA10888F91E8}" type="slidenum">
              <a:rPr lang="de-DE" altLang="de-DE" sz="1400" smtClean="0"/>
              <a:pPr>
                <a:spcBef>
                  <a:spcPct val="0"/>
                </a:spcBef>
              </a:pPr>
              <a:t>6</a:t>
            </a:fld>
            <a:endParaRPr lang="de-DE" altLang="de-DE" sz="140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438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76B11E0-BD05-46FD-9918-DA10888F91E8}" type="slidenum">
              <a:rPr lang="de-DE" altLang="de-DE" sz="1400" smtClean="0"/>
              <a:pPr>
                <a:spcBef>
                  <a:spcPct val="0"/>
                </a:spcBef>
              </a:pPr>
              <a:t>7</a:t>
            </a:fld>
            <a:endParaRPr lang="de-DE" altLang="de-DE" sz="140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43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76B11E0-BD05-46FD-9918-DA10888F91E8}" type="slidenum">
              <a:rPr lang="de-DE" altLang="de-DE" sz="1400" smtClean="0"/>
              <a:pPr>
                <a:spcBef>
                  <a:spcPct val="0"/>
                </a:spcBef>
              </a:pPr>
              <a:t>8</a:t>
            </a:fld>
            <a:endParaRPr lang="de-DE" altLang="de-DE" sz="140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438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A5F6028-B053-4849-B604-1A5377AA11FF}" type="slidenum">
              <a:rPr lang="de-DE" altLang="de-DE" sz="1400" smtClean="0"/>
              <a:pPr>
                <a:spcBef>
                  <a:spcPct val="0"/>
                </a:spcBef>
              </a:pPr>
              <a:t>9</a:t>
            </a:fld>
            <a:endParaRPr lang="de-DE" altLang="de-DE" sz="140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9767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1C1C92A-833A-401A-835A-4E44FEA58182}" type="slidenum">
              <a:rPr lang="de-DE" altLang="de-DE" sz="1400" smtClean="0"/>
              <a:pPr>
                <a:spcBef>
                  <a:spcPct val="0"/>
                </a:spcBef>
              </a:pPr>
              <a:t>10</a:t>
            </a:fld>
            <a:endParaRPr lang="de-DE" altLang="de-DE" sz="140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9041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1C1C92A-833A-401A-835A-4E44FEA58182}" type="slidenum">
              <a:rPr lang="de-DE" altLang="de-DE" sz="1400" smtClean="0"/>
              <a:pPr>
                <a:spcBef>
                  <a:spcPct val="0"/>
                </a:spcBef>
              </a:pPr>
              <a:t>11</a:t>
            </a:fld>
            <a:endParaRPr lang="de-DE" altLang="de-DE" sz="140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9041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1C1C92A-833A-401A-835A-4E44FEA58182}" type="slidenum">
              <a:rPr lang="de-DE" altLang="de-DE" sz="1400" smtClean="0"/>
              <a:pPr>
                <a:spcBef>
                  <a:spcPct val="0"/>
                </a:spcBef>
              </a:pPr>
              <a:t>12</a:t>
            </a:fld>
            <a:endParaRPr lang="de-DE" altLang="de-DE" sz="140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9041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5AA691D-3205-465C-B918-8FA1B3C723E9}" type="slidenum">
              <a:rPr lang="de-DE" altLang="de-DE" sz="1400" smtClean="0"/>
              <a:pPr>
                <a:spcBef>
                  <a:spcPct val="0"/>
                </a:spcBef>
              </a:pPr>
              <a:t>13</a:t>
            </a:fld>
            <a:endParaRPr lang="de-DE" altLang="de-DE" sz="140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0284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E14F8F6-C551-4820-977E-94AAD74D705A}" type="slidenum">
              <a:rPr lang="de-DE" altLang="de-DE" sz="1400" smtClean="0"/>
              <a:pPr>
                <a:spcBef>
                  <a:spcPct val="0"/>
                </a:spcBef>
              </a:pPr>
              <a:t>14</a:t>
            </a:fld>
            <a:endParaRPr lang="de-DE" altLang="de-DE" sz="14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67068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A8CBE54-038E-46E9-9911-5F151D9FF569}" type="slidenum">
              <a:rPr lang="de-DE" altLang="de-DE" sz="1400" smtClean="0"/>
              <a:pPr>
                <a:spcBef>
                  <a:spcPct val="0"/>
                </a:spcBef>
              </a:pPr>
              <a:t>15</a:t>
            </a:fld>
            <a:endParaRPr lang="de-DE" altLang="de-DE" sz="140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1957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8FE629A-3935-4335-A4B0-48B99CAAEA1B}" type="slidenum">
              <a:rPr lang="de-DE" altLang="de-DE" sz="1400" smtClean="0"/>
              <a:pPr>
                <a:spcBef>
                  <a:spcPct val="0"/>
                </a:spcBef>
              </a:pPr>
              <a:t>16</a:t>
            </a:fld>
            <a:endParaRPr lang="de-DE" altLang="de-DE" sz="140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6099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42B6FA5-583F-4BFE-96CC-92D278DD0823}" type="slidenum">
              <a:rPr lang="de-DE" altLang="de-DE" sz="1400" smtClean="0"/>
              <a:pPr>
                <a:spcBef>
                  <a:spcPct val="0"/>
                </a:spcBef>
              </a:pPr>
              <a:t>17</a:t>
            </a:fld>
            <a:endParaRPr lang="de-DE" altLang="de-DE" sz="140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1853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42B6FA5-583F-4BFE-96CC-92D278DD0823}" type="slidenum">
              <a:rPr lang="de-DE" altLang="de-DE" sz="1400" smtClean="0"/>
              <a:pPr>
                <a:spcBef>
                  <a:spcPct val="0"/>
                </a:spcBef>
              </a:pPr>
              <a:t>18</a:t>
            </a:fld>
            <a:endParaRPr lang="de-DE" altLang="de-DE" sz="140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1853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98DEC7F-24D9-44DD-A89C-A391D52A85E2}" type="slidenum">
              <a:rPr lang="de-DE" altLang="de-DE" sz="1400" smtClean="0"/>
              <a:pPr>
                <a:spcBef>
                  <a:spcPct val="0"/>
                </a:spcBef>
              </a:pPr>
              <a:t>19</a:t>
            </a:fld>
            <a:endParaRPr lang="de-DE" altLang="de-DE" sz="140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8118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1BE9BAC-4524-4B0D-8154-C1D5336DDADC}" type="slidenum">
              <a:rPr lang="de-DE" altLang="de-DE" sz="1400" smtClean="0"/>
              <a:pPr>
                <a:spcBef>
                  <a:spcPct val="0"/>
                </a:spcBef>
              </a:pPr>
              <a:t>20</a:t>
            </a:fld>
            <a:endParaRPr lang="de-DE" altLang="de-DE" sz="140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5666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1BE9BAC-4524-4B0D-8154-C1D5336DDADC}" type="slidenum">
              <a:rPr lang="de-DE" altLang="de-DE" sz="1400" smtClean="0"/>
              <a:pPr>
                <a:spcBef>
                  <a:spcPct val="0"/>
                </a:spcBef>
              </a:pPr>
              <a:t>21</a:t>
            </a:fld>
            <a:endParaRPr lang="de-DE" altLang="de-DE" sz="140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5666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1BE9BAC-4524-4B0D-8154-C1D5336DDADC}" type="slidenum">
              <a:rPr lang="de-DE" altLang="de-DE" sz="1400" smtClean="0"/>
              <a:pPr>
                <a:spcBef>
                  <a:spcPct val="0"/>
                </a:spcBef>
              </a:pPr>
              <a:t>22</a:t>
            </a:fld>
            <a:endParaRPr lang="de-DE" altLang="de-DE" sz="140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5666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1BE9BAC-4524-4B0D-8154-C1D5336DDADC}" type="slidenum">
              <a:rPr lang="de-DE" altLang="de-DE" sz="1400" smtClean="0"/>
              <a:pPr>
                <a:spcBef>
                  <a:spcPct val="0"/>
                </a:spcBef>
              </a:pPr>
              <a:t>23</a:t>
            </a:fld>
            <a:endParaRPr lang="de-DE" altLang="de-DE" sz="140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5666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D93CAC-8A6F-4213-81BD-B1E6FD97F0C3}" type="slidenum">
              <a:rPr lang="de-DE" altLang="de-DE" sz="1400" smtClean="0"/>
              <a:pPr>
                <a:spcBef>
                  <a:spcPct val="0"/>
                </a:spcBef>
              </a:pPr>
              <a:t>24</a:t>
            </a:fld>
            <a:endParaRPr lang="de-DE" altLang="de-DE" sz="140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7050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6E168C7-405D-43D7-BE38-C735A4EE6490}" type="slidenum">
              <a:rPr lang="de-DE" altLang="de-DE" sz="1400" smtClean="0"/>
              <a:pPr>
                <a:spcBef>
                  <a:spcPct val="0"/>
                </a:spcBef>
              </a:pPr>
              <a:t>25</a:t>
            </a:fld>
            <a:endParaRPr lang="de-DE" altLang="de-DE" sz="14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7119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8BB0BDA-7376-4339-9AEB-0EB6F9566B54}" type="slidenum">
              <a:rPr lang="de-DE" altLang="de-DE" sz="1400" smtClean="0"/>
              <a:pPr>
                <a:spcBef>
                  <a:spcPct val="0"/>
                </a:spcBef>
              </a:pPr>
              <a:t>26</a:t>
            </a:fld>
            <a:endParaRPr lang="de-DE" altLang="de-DE" sz="140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204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7C90200-6220-4B4E-A3E8-32CAA502D65C}" type="slidenum">
              <a:rPr lang="de-DE" altLang="de-DE" sz="1400" smtClean="0"/>
              <a:pPr>
                <a:spcBef>
                  <a:spcPct val="0"/>
                </a:spcBef>
              </a:pPr>
              <a:t>27</a:t>
            </a:fld>
            <a:endParaRPr lang="de-DE" altLang="de-DE" sz="140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2855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12A1383-D2B7-4238-AD59-A7A000FDEAFA}" type="slidenum">
              <a:rPr lang="de-DE" altLang="de-DE" sz="1400" smtClean="0"/>
              <a:pPr>
                <a:spcBef>
                  <a:spcPct val="0"/>
                </a:spcBef>
              </a:pPr>
              <a:t>28</a:t>
            </a:fld>
            <a:endParaRPr lang="de-DE" altLang="de-DE" sz="140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1469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DE0A3A4-9E78-406E-B1E8-180521255655}" type="slidenum">
              <a:rPr lang="de-DE" altLang="de-DE" sz="1400" smtClean="0"/>
              <a:pPr>
                <a:spcBef>
                  <a:spcPct val="0"/>
                </a:spcBef>
              </a:pPr>
              <a:t>29</a:t>
            </a:fld>
            <a:endParaRPr lang="de-DE" altLang="de-DE" sz="140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51484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D2BA9C2-971F-4822-AED2-B4769644B015}" type="slidenum">
              <a:rPr lang="de-DE" altLang="de-DE" sz="1400" smtClean="0"/>
              <a:pPr>
                <a:spcBef>
                  <a:spcPct val="0"/>
                </a:spcBef>
              </a:pPr>
              <a:t>30</a:t>
            </a:fld>
            <a:endParaRPr lang="de-DE" altLang="de-DE" sz="140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8984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3736798-FEB9-46EB-9C34-8297C19C1AA2}" type="slidenum">
              <a:rPr lang="de-DE" altLang="de-DE" sz="1400" smtClean="0"/>
              <a:pPr>
                <a:spcBef>
                  <a:spcPct val="0"/>
                </a:spcBef>
              </a:pPr>
              <a:t>31</a:t>
            </a:fld>
            <a:endParaRPr lang="de-DE" altLang="de-DE" sz="140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91815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0C99C12-2243-4C3B-B873-0C5CEF7E0A09}" type="slidenum">
              <a:rPr lang="de-DE" altLang="de-DE" sz="1400" smtClean="0"/>
              <a:pPr>
                <a:spcBef>
                  <a:spcPct val="0"/>
                </a:spcBef>
              </a:pPr>
              <a:t>32</a:t>
            </a:fld>
            <a:endParaRPr lang="de-DE" altLang="de-DE" sz="140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59179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E1D4761-8660-4E09-AB1A-ACC660D5C55A}" type="slidenum">
              <a:rPr lang="de-DE" altLang="de-DE" sz="1400" smtClean="0"/>
              <a:pPr>
                <a:spcBef>
                  <a:spcPct val="0"/>
                </a:spcBef>
              </a:pPr>
              <a:t>33</a:t>
            </a:fld>
            <a:endParaRPr lang="de-DE" altLang="de-DE" sz="140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7528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solidFill>
                  <a:prstClr val="black"/>
                </a:solidFill>
              </a:rPr>
              <a:pPr/>
              <a:t>34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6" name="Folienbildplatzhalter 5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7" name="Notizen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770652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6F4CE56-CFF2-47F8-83FD-FB59036D97B9}" type="slidenum">
              <a:rPr lang="de-DE" altLang="de-DE" sz="1400" smtClean="0"/>
              <a:pPr>
                <a:spcBef>
                  <a:spcPct val="0"/>
                </a:spcBef>
              </a:pPr>
              <a:t>35</a:t>
            </a:fld>
            <a:endParaRPr lang="de-DE" altLang="de-DE" sz="140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31660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8D40CA4-8232-4290-9AAB-96C894575BA9}" type="slidenum">
              <a:rPr lang="de-DE" altLang="de-DE" sz="1400" smtClean="0"/>
              <a:pPr>
                <a:spcBef>
                  <a:spcPct val="0"/>
                </a:spcBef>
              </a:pPr>
              <a:t>36</a:t>
            </a:fld>
            <a:endParaRPr lang="de-DE" altLang="de-DE" sz="140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57771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6781443-0543-4B4A-AC60-637B682CC01B}" type="slidenum">
              <a:rPr lang="de-DE" altLang="de-DE" sz="1400" smtClean="0"/>
              <a:pPr>
                <a:spcBef>
                  <a:spcPct val="0"/>
                </a:spcBef>
              </a:pPr>
              <a:t>37</a:t>
            </a:fld>
            <a:endParaRPr lang="de-DE" altLang="de-DE" sz="140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86411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1716755-83C9-404E-81F8-FAFD161B94F7}" type="slidenum">
              <a:rPr lang="de-DE" altLang="de-DE" sz="1400" smtClean="0"/>
              <a:pPr>
                <a:spcBef>
                  <a:spcPct val="0"/>
                </a:spcBef>
              </a:pPr>
              <a:t>38</a:t>
            </a:fld>
            <a:endParaRPr lang="de-DE" altLang="de-DE" sz="140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22148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C5F1912-2F3D-4793-96C6-D0E52C9C08D6}" type="slidenum">
              <a:rPr lang="de-DE" altLang="de-DE" sz="1400" smtClean="0"/>
              <a:pPr>
                <a:spcBef>
                  <a:spcPct val="0"/>
                </a:spcBef>
              </a:pPr>
              <a:t>39</a:t>
            </a:fld>
            <a:endParaRPr lang="de-DE" altLang="de-DE" sz="140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9401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129CA83-0366-491B-85D6-77C58DD43A76}" type="slidenum">
              <a:rPr lang="de-DE" altLang="de-DE" sz="1400" smtClean="0"/>
              <a:pPr>
                <a:spcBef>
                  <a:spcPct val="0"/>
                </a:spcBef>
              </a:pPr>
              <a:t>40</a:t>
            </a:fld>
            <a:endParaRPr lang="de-DE" altLang="de-DE" sz="140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33306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7B7021D-AE3B-4FFC-9703-486DA99E31B8}" type="slidenum">
              <a:rPr lang="de-DE" altLang="de-DE" sz="1400" smtClean="0"/>
              <a:pPr>
                <a:spcBef>
                  <a:spcPct val="0"/>
                </a:spcBef>
              </a:pPr>
              <a:t>41</a:t>
            </a:fld>
            <a:endParaRPr lang="de-DE" altLang="de-DE" sz="140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974029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9665C6-2320-4FB3-A42E-63857F9C7D2F}" type="slidenum">
              <a:rPr lang="de-DE" altLang="de-DE" sz="1400" smtClean="0"/>
              <a:pPr>
                <a:spcBef>
                  <a:spcPct val="0"/>
                </a:spcBef>
              </a:pPr>
              <a:t>42</a:t>
            </a:fld>
            <a:endParaRPr lang="de-DE" altLang="de-DE" sz="140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57526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47025D2-1885-4E63-9469-D94DF73EA232}" type="slidenum">
              <a:rPr lang="de-DE" altLang="de-DE" sz="1400" smtClean="0"/>
              <a:pPr>
                <a:spcBef>
                  <a:spcPct val="0"/>
                </a:spcBef>
              </a:pPr>
              <a:t>43</a:t>
            </a:fld>
            <a:endParaRPr lang="de-DE" altLang="de-DE" sz="140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02067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CF947AE-CF7D-41A1-A7DE-EEE0745F904E}" type="slidenum">
              <a:rPr lang="de-DE" altLang="de-DE" sz="1400" smtClean="0"/>
              <a:pPr>
                <a:spcBef>
                  <a:spcPct val="0"/>
                </a:spcBef>
              </a:pPr>
              <a:t>44</a:t>
            </a:fld>
            <a:endParaRPr lang="de-DE" altLang="de-DE" sz="140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70228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9775E4-E2B6-4D67-A8FB-4F8D5628614D}" type="slidenum">
              <a:rPr lang="de-DE" altLang="de-DE" sz="1400" smtClean="0"/>
              <a:pPr>
                <a:spcBef>
                  <a:spcPct val="0"/>
                </a:spcBef>
              </a:pPr>
              <a:t>45</a:t>
            </a:fld>
            <a:endParaRPr lang="de-DE" altLang="de-DE" sz="1400"/>
          </a:p>
        </p:txBody>
      </p:sp>
      <p:sp>
        <p:nvSpPr>
          <p:cNvPr id="9421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94212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79988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53211E2-0288-44CB-A0F8-E4DDC4D8765F}" type="slidenum">
              <a:rPr lang="de-DE" altLang="de-DE" sz="1400" smtClean="0"/>
              <a:pPr>
                <a:spcBef>
                  <a:spcPct val="0"/>
                </a:spcBef>
              </a:pPr>
              <a:t>46</a:t>
            </a:fld>
            <a:endParaRPr lang="de-DE" altLang="de-DE" sz="1400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67525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607B129-D4AE-42A0-A9BD-A6E599010973}" type="slidenum">
              <a:rPr lang="de-DE" altLang="de-DE" sz="1400" smtClean="0"/>
              <a:pPr>
                <a:spcBef>
                  <a:spcPct val="0"/>
                </a:spcBef>
              </a:pPr>
              <a:t>47</a:t>
            </a:fld>
            <a:endParaRPr lang="de-DE" altLang="de-DE" sz="140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8727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1B1D7C7-F0F6-4C9F-BF93-01B622B76A23}" type="slidenum">
              <a:rPr lang="de-DE" altLang="de-DE" sz="1400" smtClean="0"/>
              <a:pPr>
                <a:spcBef>
                  <a:spcPct val="0"/>
                </a:spcBef>
              </a:pPr>
              <a:t>48</a:t>
            </a:fld>
            <a:endParaRPr lang="de-DE" altLang="de-DE" sz="140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94637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4BD1D1D-7C54-4D1E-95BC-37537E165A13}" type="slidenum">
              <a:rPr lang="de-DE" altLang="de-DE" sz="1400" smtClean="0"/>
              <a:pPr>
                <a:spcBef>
                  <a:spcPct val="0"/>
                </a:spcBef>
              </a:pPr>
              <a:t>49</a:t>
            </a:fld>
            <a:endParaRPr lang="de-DE" altLang="de-DE" sz="140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19345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117720B-3F1A-41D5-9892-3ACD44D931BE}" type="slidenum">
              <a:rPr lang="de-DE" altLang="de-DE" sz="1400" smtClean="0"/>
              <a:pPr>
                <a:spcBef>
                  <a:spcPct val="0"/>
                </a:spcBef>
              </a:pPr>
              <a:t>50</a:t>
            </a:fld>
            <a:endParaRPr lang="de-DE" altLang="de-DE" sz="1400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solidFill>
            <a:srgbClr val="FFFFFF"/>
          </a:solidFill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4195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5CE16D4-62A0-4251-88A2-448658F50243}" type="slidenum">
              <a:rPr lang="de-DE" altLang="de-DE" sz="1400" smtClean="0"/>
              <a:pPr>
                <a:spcBef>
                  <a:spcPct val="0"/>
                </a:spcBef>
              </a:pPr>
              <a:t>51</a:t>
            </a:fld>
            <a:endParaRPr lang="de-DE" altLang="de-DE" sz="140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47533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C478BB3-F0A8-48B6-87F1-4D07B9D3C064}" type="slidenum">
              <a:rPr lang="de-DE" altLang="de-DE" sz="1400" smtClean="0"/>
              <a:pPr>
                <a:spcBef>
                  <a:spcPct val="0"/>
                </a:spcBef>
              </a:pPr>
              <a:t>52</a:t>
            </a:fld>
            <a:endParaRPr lang="de-DE" altLang="de-DE" sz="140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63686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79E3D8E-18DB-4A3F-A07E-3C680E54E9EE}" type="slidenum">
              <a:rPr lang="de-DE" altLang="de-DE" sz="1400" smtClean="0"/>
              <a:pPr>
                <a:spcBef>
                  <a:spcPct val="0"/>
                </a:spcBef>
              </a:pPr>
              <a:t>53</a:t>
            </a:fld>
            <a:endParaRPr lang="de-DE" altLang="de-DE" sz="140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12568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34378A2-F397-4BBC-AF55-283BE71AD0D2}" type="slidenum">
              <a:rPr lang="de-DE" altLang="de-DE" sz="1400" smtClean="0"/>
              <a:pPr>
                <a:spcBef>
                  <a:spcPct val="0"/>
                </a:spcBef>
              </a:pPr>
              <a:t>54</a:t>
            </a:fld>
            <a:endParaRPr lang="de-DE" altLang="de-DE" sz="140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96899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72E0A06-AC01-4688-BE21-2F1F626D93E4}" type="slidenum">
              <a:rPr lang="de-DE" altLang="de-DE" sz="1400" smtClean="0"/>
              <a:pPr>
                <a:spcBef>
                  <a:spcPct val="0"/>
                </a:spcBef>
              </a:pPr>
              <a:t>55</a:t>
            </a:fld>
            <a:endParaRPr lang="de-DE" altLang="de-DE" sz="1400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9555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8435651-B868-40F6-A768-F730C122CCA4}" type="slidenum">
              <a:rPr lang="de-DE" altLang="de-DE" sz="1400" smtClean="0"/>
              <a:pPr>
                <a:spcBef>
                  <a:spcPct val="0"/>
                </a:spcBef>
              </a:pPr>
              <a:t>56</a:t>
            </a:fld>
            <a:endParaRPr lang="de-DE" altLang="de-DE" sz="1400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21035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FF9EB17-EDDD-4F25-9465-AF9D76BE9241}" type="slidenum">
              <a:rPr lang="de-DE" altLang="de-DE" sz="1400" smtClean="0"/>
              <a:pPr>
                <a:spcBef>
                  <a:spcPct val="0"/>
                </a:spcBef>
              </a:pPr>
              <a:t>57</a:t>
            </a:fld>
            <a:endParaRPr lang="de-DE" altLang="de-DE" sz="140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397014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B55A5CA-7ECE-493A-8C69-E10FEACCC2CF}" type="slidenum">
              <a:rPr lang="de-DE" altLang="de-DE" sz="1400" smtClean="0"/>
              <a:pPr>
                <a:spcBef>
                  <a:spcPct val="0"/>
                </a:spcBef>
              </a:pPr>
              <a:t>58</a:t>
            </a:fld>
            <a:endParaRPr lang="de-DE" altLang="de-DE" sz="1400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16012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A35A4AF-16FC-4073-B2AC-0D3C556DEFAA}" type="slidenum">
              <a:rPr lang="de-DE" altLang="de-DE" sz="1400" smtClean="0"/>
              <a:pPr>
                <a:spcBef>
                  <a:spcPct val="0"/>
                </a:spcBef>
              </a:pPr>
              <a:t>59</a:t>
            </a:fld>
            <a:endParaRPr lang="de-DE" altLang="de-DE" sz="1400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7999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76E55AB-93DC-4A9E-9260-CE94F0BF5123}" type="slidenum">
              <a:rPr lang="de-DE" altLang="de-DE" sz="1400" smtClean="0"/>
              <a:pPr>
                <a:spcBef>
                  <a:spcPct val="0"/>
                </a:spcBef>
              </a:pPr>
              <a:t>60</a:t>
            </a:fld>
            <a:endParaRPr lang="de-DE" altLang="de-DE" sz="14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34019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CF862F2-F8B1-411E-869E-2BE11A07C384}" type="slidenum">
              <a:rPr lang="de-DE" altLang="de-DE" sz="1400" smtClean="0"/>
              <a:pPr>
                <a:spcBef>
                  <a:spcPct val="0"/>
                </a:spcBef>
              </a:pPr>
              <a:t>61</a:t>
            </a:fld>
            <a:endParaRPr lang="de-DE" altLang="de-DE" sz="1400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02019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46196F5-0978-4B8E-9C23-524B19EC84D1}" type="slidenum">
              <a:rPr lang="de-DE" altLang="de-DE" sz="1400" smtClean="0"/>
              <a:pPr>
                <a:spcBef>
                  <a:spcPct val="0"/>
                </a:spcBef>
              </a:pPr>
              <a:t>62</a:t>
            </a:fld>
            <a:endParaRPr lang="de-DE" altLang="de-DE" sz="1400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34485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5EFECD2-AD27-4434-93D9-259C5A5446BA}" type="slidenum">
              <a:rPr lang="de-DE" altLang="de-DE" sz="1400" smtClean="0"/>
              <a:pPr>
                <a:spcBef>
                  <a:spcPct val="0"/>
                </a:spcBef>
              </a:pPr>
              <a:t>63</a:t>
            </a:fld>
            <a:endParaRPr lang="de-DE" altLang="de-DE" sz="1400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65862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31C06E-271F-4707-A6B1-E9835947941F}" type="slidenum">
              <a:rPr lang="de-DE" altLang="de-DE" sz="14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64</a:t>
            </a:fld>
            <a:endParaRPr lang="de-DE" altLang="de-DE" sz="14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6399105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31C06E-271F-4707-A6B1-E9835947941F}" type="slidenum">
              <a:rPr lang="de-DE" altLang="de-DE" sz="14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65</a:t>
            </a:fld>
            <a:endParaRPr lang="de-DE" altLang="de-DE" sz="14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6399105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31C06E-271F-4707-A6B1-E9835947941F}" type="slidenum">
              <a:rPr lang="de-DE" altLang="de-DE" sz="14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66</a:t>
            </a:fld>
            <a:endParaRPr lang="de-DE" altLang="de-DE" sz="14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6399105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31C06E-271F-4707-A6B1-E9835947941F}" type="slidenum">
              <a:rPr lang="de-DE" altLang="de-DE" sz="14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67</a:t>
            </a:fld>
            <a:endParaRPr lang="de-DE" altLang="de-DE" sz="14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6399105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31C06E-271F-4707-A6B1-E9835947941F}" type="slidenum">
              <a:rPr lang="de-DE" altLang="de-DE" sz="14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68</a:t>
            </a:fld>
            <a:endParaRPr lang="de-DE" altLang="de-DE" sz="14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6399105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A0EC133-55AB-4458-9455-DA777CF71A3D}" type="slidenum">
              <a:rPr lang="de-DE" altLang="de-DE" sz="1400" smtClean="0"/>
              <a:pPr>
                <a:spcBef>
                  <a:spcPct val="0"/>
                </a:spcBef>
              </a:pPr>
              <a:t>69</a:t>
            </a:fld>
            <a:endParaRPr lang="de-DE" altLang="de-DE" sz="1400"/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04453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A0EC133-55AB-4458-9455-DA777CF71A3D}" type="slidenum">
              <a:rPr lang="de-DE" altLang="de-DE" sz="1400" smtClean="0"/>
              <a:pPr>
                <a:spcBef>
                  <a:spcPct val="0"/>
                </a:spcBef>
              </a:pPr>
              <a:t>70</a:t>
            </a:fld>
            <a:endParaRPr lang="de-DE" altLang="de-DE" sz="1400"/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04453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A0EC133-55AB-4458-9455-DA777CF71A3D}" type="slidenum">
              <a:rPr lang="de-DE" altLang="de-DE" sz="1400" smtClean="0"/>
              <a:pPr>
                <a:spcBef>
                  <a:spcPct val="0"/>
                </a:spcBef>
              </a:pPr>
              <a:t>71</a:t>
            </a:fld>
            <a:endParaRPr lang="de-DE" altLang="de-DE" sz="1400"/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04453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013" y="604838"/>
            <a:ext cx="5729287" cy="3222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FB98E7-B474-44BE-8F3B-978A8B41E307}" type="slidenum">
              <a:rPr lang="en-US" altLang="de-DE" smtClean="0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en-US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0490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2F8FA2F-B78C-4039-BF76-5B2EA1A7632C}" type="slidenum">
              <a:rPr lang="de-DE" altLang="de-DE" sz="1400" smtClean="0"/>
              <a:pPr>
                <a:spcBef>
                  <a:spcPct val="0"/>
                </a:spcBef>
              </a:pPr>
              <a:t>73</a:t>
            </a:fld>
            <a:endParaRPr lang="de-DE" altLang="de-DE" sz="1400"/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670627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/>
            <a:fld id="{3A48757C-3B88-430F-8231-50EF3B6D2CF6}" type="slidenum">
              <a:rPr lang="de-DE" altLang="de-DE" sz="1300">
                <a:latin typeface="Times New Roman" panose="02020603050405020304" pitchFamily="18" charset="0"/>
              </a:rPr>
              <a:pPr algn="r" eaLnBrk="1" hangingPunct="1"/>
              <a:t>74</a:t>
            </a:fld>
            <a:endParaRPr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284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84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10237297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/>
            <a:fld id="{02CB36AB-FDDA-48E7-8406-C429E882C8D2}" type="slidenum">
              <a:rPr lang="de-DE" altLang="de-DE" sz="1300">
                <a:latin typeface="Times New Roman" panose="02020603050405020304" pitchFamily="18" charset="0"/>
              </a:rPr>
              <a:pPr algn="r" eaLnBrk="1" hangingPunct="1"/>
              <a:t>75</a:t>
            </a:fld>
            <a:endParaRPr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286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86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39460483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/>
            <a:fld id="{68714CA5-F586-40D6-89A2-6916C9B6DC3A}" type="slidenum">
              <a:rPr lang="de-DE" altLang="de-DE" sz="1300">
                <a:latin typeface="Times New Roman" panose="02020603050405020304" pitchFamily="18" charset="0"/>
              </a:rPr>
              <a:pPr algn="r" eaLnBrk="1" hangingPunct="1"/>
              <a:t>76</a:t>
            </a:fld>
            <a:endParaRPr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288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88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064895293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/>
            <a:fld id="{8723C1B3-BA8C-455D-82CB-1725B20D5E40}" type="slidenum">
              <a:rPr lang="de-DE" altLang="de-DE" sz="1300">
                <a:latin typeface="Times New Roman" panose="02020603050405020304" pitchFamily="18" charset="0"/>
              </a:rPr>
              <a:pPr algn="r" eaLnBrk="1" hangingPunct="1"/>
              <a:t>77</a:t>
            </a:fld>
            <a:endParaRPr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290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90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15336889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/>
            <a:fld id="{829C2CE4-495A-4D43-9C57-F792C61A6DE5}" type="slidenum">
              <a:rPr lang="de-DE" altLang="de-DE" sz="1300">
                <a:latin typeface="Times New Roman" panose="02020603050405020304" pitchFamily="18" charset="0"/>
              </a:rPr>
              <a:pPr algn="r" eaLnBrk="1" hangingPunct="1"/>
              <a:t>78</a:t>
            </a:fld>
            <a:endParaRPr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292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92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051859920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/>
            <a:fld id="{A5320D74-963F-4B03-9952-0EEBD43058EE}" type="slidenum">
              <a:rPr lang="de-DE" altLang="de-DE" sz="1300">
                <a:latin typeface="Times New Roman" panose="02020603050405020304" pitchFamily="18" charset="0"/>
              </a:rPr>
              <a:pPr algn="r" eaLnBrk="1" hangingPunct="1"/>
              <a:t>79</a:t>
            </a:fld>
            <a:endParaRPr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294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94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66922981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7"/>
          <p:cNvSpPr txBox="1">
            <a:spLocks noGrp="1" noChangeArrowheads="1"/>
          </p:cNvSpPr>
          <p:nvPr/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 anchor="b"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/>
            <a:fld id="{6E8654B9-1B62-47F2-B252-2FB4A5E6937D}" type="slidenum">
              <a:rPr lang="de-DE" altLang="de-DE" sz="1300">
                <a:latin typeface="Times New Roman" panose="02020603050405020304" pitchFamily="18" charset="0"/>
              </a:rPr>
              <a:pPr algn="r" eaLnBrk="1" hangingPunct="1"/>
              <a:t>80</a:t>
            </a:fld>
            <a:endParaRPr lang="de-DE" altLang="de-DE" sz="1300">
              <a:latin typeface="Times New Roman" panose="02020603050405020304" pitchFamily="18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6988"/>
          </a:xfrm>
          <a:ln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87849612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900731F-95FD-4CDD-9BF1-67EDB052548C}" type="slidenum">
              <a:rPr lang="de-DE" altLang="de-DE" smtClean="0">
                <a:latin typeface="Times New Roman" panose="02020603050405020304" pitchFamily="18" charset="0"/>
              </a:rPr>
              <a:pPr/>
              <a:t>81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29901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29901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892772540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856FDE1C-F3DA-4C3A-A686-E3C8D15823F8}" type="slidenum">
              <a:rPr lang="de-DE" altLang="de-DE" smtClean="0">
                <a:latin typeface="Times New Roman" panose="02020603050405020304" pitchFamily="18" charset="0"/>
              </a:rPr>
              <a:pPr/>
              <a:t>82</a:t>
            </a:fld>
            <a:endParaRPr lang="de-DE" altLang="de-DE">
              <a:latin typeface="Times New Roman" panose="02020603050405020304" pitchFamily="18" charset="0"/>
            </a:endParaRPr>
          </a:p>
        </p:txBody>
      </p:sp>
      <p:sp>
        <p:nvSpPr>
          <p:cNvPr id="301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301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021488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1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1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95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1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27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21608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az-Cyrl-AZ" altLang="ko-KR" dirty="0">
                <a:solidFill>
                  <a:srgbClr val="004992"/>
                </a:solidFill>
              </a:rPr>
              <a:t>Метакогнитивен тренинг (</a:t>
            </a:r>
            <a:r>
              <a:rPr lang="en-US" altLang="ko-KR" dirty="0">
                <a:solidFill>
                  <a:srgbClr val="004992"/>
                </a:solidFill>
              </a:rPr>
              <a:t>MKT)</a:t>
            </a:r>
            <a:endParaRPr lang="de-DE" dirty="0">
              <a:solidFill>
                <a:srgbClr val="004992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408954" y="6300194"/>
            <a:ext cx="6400800" cy="365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ko-KR" sz="1000" b="0" dirty="0">
                <a:latin typeface="+mj-lt"/>
              </a:rPr>
              <a:t>Използването на картини и снимков материал е осъществено с любезното съдействие на артистите и собствениците на права – за подробности (артист, име на изображението) виж края на презентацията.</a:t>
            </a:r>
            <a:endParaRPr lang="es-ES" altLang="de-DE" sz="1000" b="0" dirty="0">
              <a:latin typeface="+mj-lt"/>
            </a:endParaRPr>
          </a:p>
        </p:txBody>
      </p:sp>
      <p:pic>
        <p:nvPicPr>
          <p:cNvPr id="14" name="Grafi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9728" y="6373368"/>
            <a:ext cx="246888" cy="24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7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DEADE4B9-F57B-4516-A0F6-4A559A67A568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3411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>
            <a:lvl1pPr>
              <a:defRPr b="0"/>
            </a:lvl1pPr>
          </a:lstStyle>
          <a:p>
            <a:pPr>
              <a:defRPr/>
            </a:pPr>
            <a:fld id="{F6B1C522-797E-4B00-8C30-6855C321818A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56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1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0126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11775027-0E62-4E00-9412-EF988B17E7AB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0696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DEADE4B9-F57B-4516-A0F6-4A559A67A568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59797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DEADE4B9-F57B-4516-A0F6-4A559A67A568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9977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CC518A4A-439A-4733-9953-B427D0FE0ABF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5864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 b="0"/>
            </a:lvl1pPr>
          </a:lstStyle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10523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894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 baseline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 b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DEADE4B9-F57B-4516-A0F6-4A559A67A568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8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 baseline="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ke.de/mkt_videos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0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0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0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0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0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0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0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ja-JP">
                <a:latin typeface="+mn-lt"/>
                <a:ea typeface="+mn-ea"/>
                <a:cs typeface="+mn-cs"/>
              </a:rPr>
              <a:t>MKT 7 A – Прибързани заключения II</a:t>
            </a: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platzhalter 7"/>
          <p:cNvSpPr txBox="1">
            <a:spLocks/>
          </p:cNvSpPr>
          <p:nvPr/>
        </p:nvSpPr>
        <p:spPr bwMode="gray">
          <a:xfrm>
            <a:off x="408955" y="5349240"/>
            <a:ext cx="8686800" cy="82296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</a:pPr>
            <a:r>
              <a:rPr lang="pt-BR" sz="1600" dirty="0">
                <a:solidFill>
                  <a:srgbClr val="004992"/>
                </a:solidFill>
              </a:rPr>
              <a:t>© Moritz, Woodward &amp; </a:t>
            </a:r>
            <a:r>
              <a:rPr lang="pt-BR" sz="1600" dirty="0" err="1">
                <a:solidFill>
                  <a:srgbClr val="004992"/>
                </a:solidFill>
              </a:rPr>
              <a:t>Edreva</a:t>
            </a:r>
            <a:r>
              <a:rPr lang="pt-BR" sz="1600" dirty="0">
                <a:solidFill>
                  <a:srgbClr val="004992"/>
                </a:solidFill>
              </a:rPr>
              <a:t> </a:t>
            </a:r>
            <a:r>
              <a:rPr lang="nl-NL" sz="1600" dirty="0">
                <a:solidFill>
                  <a:srgbClr val="004992"/>
                </a:solidFill>
              </a:rPr>
              <a:t>(1|23)</a:t>
            </a:r>
            <a:endParaRPr lang="pt-BR" sz="1600" dirty="0">
              <a:solidFill>
                <a:srgbClr val="004992"/>
              </a:solidFill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</a:pPr>
            <a:r>
              <a:rPr lang="pt-BR" sz="1600" dirty="0">
                <a:solidFill>
                  <a:srgbClr val="004992"/>
                </a:solidFill>
              </a:rPr>
              <a:t>www.uke.de/mct</a:t>
            </a:r>
          </a:p>
        </p:txBody>
      </p:sp>
    </p:spTree>
    <p:extLst>
      <p:ext uri="{BB962C8B-B14F-4D97-AF65-F5344CB8AC3E}">
        <p14:creationId xmlns:p14="http://schemas.microsoft.com/office/powerpoint/2010/main" val="1973786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Прибързани заключения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l" eaLnBrk="1" hangingPunct="1">
              <a:defRPr/>
            </a:pPr>
            <a:r>
              <a:rPr lang="bg-BG" sz="2400" dirty="0">
                <a:solidFill>
                  <a:srgbClr val="333333"/>
                </a:solidFill>
              </a:rPr>
              <a:t>Често вземаме решения, без да </a:t>
            </a:r>
            <a:r>
              <a:rPr lang="bg-BG" sz="2400">
                <a:solidFill>
                  <a:srgbClr val="333333"/>
                </a:solidFill>
              </a:rPr>
              <a:t>знаем “цялата истина”</a:t>
            </a:r>
            <a:r>
              <a:rPr lang="de-DE" sz="2400">
                <a:solidFill>
                  <a:srgbClr val="333333"/>
                </a:solidFill>
              </a:rPr>
              <a:t>.</a:t>
            </a:r>
            <a:endParaRPr lang="de-DE" sz="2400" dirty="0">
              <a:solidFill>
                <a:srgbClr val="333333"/>
              </a:solidFill>
            </a:endParaRPr>
          </a:p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bg-BG" sz="2400" dirty="0">
                <a:solidFill>
                  <a:srgbClr val="333333"/>
                </a:solidFill>
              </a:rPr>
              <a:t>Причини</a:t>
            </a:r>
            <a:r>
              <a:rPr lang="de-DE" sz="2400" dirty="0">
                <a:solidFill>
                  <a:srgbClr val="333333"/>
                </a:solidFill>
              </a:rPr>
              <a:t>/</a:t>
            </a:r>
            <a:r>
              <a:rPr lang="bg-BG" sz="2400" dirty="0">
                <a:solidFill>
                  <a:srgbClr val="333333"/>
                </a:solidFill>
              </a:rPr>
              <a:t>предимства</a:t>
            </a:r>
            <a:r>
              <a:rPr lang="de-DE" sz="2400" dirty="0">
                <a:solidFill>
                  <a:srgbClr val="333333"/>
                </a:solidFill>
              </a:rPr>
              <a:t>: </a:t>
            </a:r>
            <a:r>
              <a:rPr lang="de-DE" sz="2400" dirty="0">
                <a:solidFill>
                  <a:srgbClr val="004992"/>
                </a:solidFill>
              </a:rPr>
              <a:t>??? </a:t>
            </a:r>
            <a:r>
              <a:rPr lang="bg-BG" sz="2400" dirty="0">
                <a:solidFill>
                  <a:srgbClr val="FFFFFF"/>
                </a:solidFill>
              </a:rPr>
              <a:t>пести време</a:t>
            </a:r>
            <a:r>
              <a:rPr lang="de-DE" sz="2400" dirty="0">
                <a:solidFill>
                  <a:srgbClr val="FFFFFF"/>
                </a:solidFill>
              </a:rPr>
              <a:t>, </a:t>
            </a:r>
            <a:r>
              <a:rPr lang="bg-BG" sz="2400" dirty="0">
                <a:solidFill>
                  <a:srgbClr val="FFFFFF"/>
                </a:solidFill>
              </a:rPr>
              <a:t>дава сигурност</a:t>
            </a:r>
            <a:r>
              <a:rPr lang="de-DE" sz="2400" dirty="0">
                <a:solidFill>
                  <a:srgbClr val="FFFFFF"/>
                </a:solidFill>
              </a:rPr>
              <a:t>, </a:t>
            </a:r>
            <a:r>
              <a:rPr lang="bg-BG" sz="2400" dirty="0">
                <a:solidFill>
                  <a:srgbClr val="FFFFFF"/>
                </a:solidFill>
              </a:rPr>
              <a:t>човек оставя впечатление у околните, че е решителен и компетентен</a:t>
            </a:r>
            <a:endParaRPr lang="de-DE" sz="2400" dirty="0">
              <a:solidFill>
                <a:srgbClr val="FFFFFF"/>
              </a:solidFill>
            </a:endParaRPr>
          </a:p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bg-BG" sz="2400" dirty="0">
                <a:solidFill>
                  <a:srgbClr val="333333"/>
                </a:solidFill>
              </a:rPr>
              <a:t>Недостатъци</a:t>
            </a:r>
            <a:r>
              <a:rPr lang="de-DE" sz="2400" dirty="0">
                <a:solidFill>
                  <a:srgbClr val="333333"/>
                </a:solidFill>
              </a:rPr>
              <a:t>: </a:t>
            </a:r>
            <a:r>
              <a:rPr lang="de-DE" sz="2400" dirty="0">
                <a:solidFill>
                  <a:srgbClr val="004992"/>
                </a:solidFill>
              </a:rPr>
              <a:t>??? </a:t>
            </a:r>
            <a:r>
              <a:rPr lang="bg-BG" sz="2400" dirty="0">
                <a:solidFill>
                  <a:srgbClr val="FFFFFF"/>
                </a:solidFill>
              </a:rPr>
              <a:t>има риск да се вземе грешно решение с важни последици</a:t>
            </a:r>
            <a:r>
              <a:rPr lang="de-DE" sz="2400" dirty="0">
                <a:solidFill>
                  <a:srgbClr val="FFFFFF"/>
                </a:solidFill>
              </a:rPr>
              <a:t>...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B1C522-797E-4B00-8C30-6855C321818A}" type="slidenum">
              <a:rPr lang="de-DE" altLang="de-DE" smtClean="0"/>
              <a:pPr>
                <a:defRPr/>
              </a:pPr>
              <a:t>2</a:t>
            </a:fld>
            <a:endParaRPr lang="de-DE" altLang="de-D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Прибързани заключения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l" eaLnBrk="1" hangingPunct="1">
              <a:defRPr/>
            </a:pPr>
            <a:r>
              <a:rPr lang="bg-BG" sz="2400" dirty="0">
                <a:solidFill>
                  <a:srgbClr val="333333"/>
                </a:solidFill>
              </a:rPr>
              <a:t>Често вземаме решения, без да </a:t>
            </a:r>
            <a:r>
              <a:rPr lang="bg-BG" sz="2400">
                <a:solidFill>
                  <a:srgbClr val="333333"/>
                </a:solidFill>
              </a:rPr>
              <a:t>знаем “цялата истина”</a:t>
            </a:r>
            <a:r>
              <a:rPr lang="de-DE" sz="2400">
                <a:solidFill>
                  <a:srgbClr val="333333"/>
                </a:solidFill>
              </a:rPr>
              <a:t>.</a:t>
            </a:r>
            <a:endParaRPr lang="de-DE" sz="2400" dirty="0">
              <a:solidFill>
                <a:srgbClr val="333333"/>
              </a:solidFill>
            </a:endParaRPr>
          </a:p>
          <a:p>
            <a:pPr marL="342900" indent="-342900" algn="l" eaLnBrk="1" hangingPunct="1">
              <a:buClr>
                <a:srgbClr val="000000"/>
              </a:buClr>
              <a:buFont typeface="WingDings"/>
              <a:buChar char=""/>
              <a:defRPr/>
            </a:pPr>
            <a:r>
              <a:rPr lang="bg-BG" sz="2400" dirty="0">
                <a:solidFill>
                  <a:srgbClr val="333333"/>
                </a:solidFill>
              </a:rPr>
              <a:t>Причини</a:t>
            </a:r>
            <a:r>
              <a:rPr lang="de-DE" sz="2400" dirty="0">
                <a:solidFill>
                  <a:srgbClr val="333333"/>
                </a:solidFill>
              </a:rPr>
              <a:t>/</a:t>
            </a:r>
            <a:r>
              <a:rPr lang="bg-BG" sz="2400" dirty="0">
                <a:solidFill>
                  <a:srgbClr val="333333"/>
                </a:solidFill>
              </a:rPr>
              <a:t>предимства</a:t>
            </a:r>
            <a:r>
              <a:rPr lang="de-DE" sz="2400" dirty="0">
                <a:solidFill>
                  <a:srgbClr val="333333"/>
                </a:solidFill>
              </a:rPr>
              <a:t>: </a:t>
            </a:r>
            <a:r>
              <a:rPr lang="bg-BG" sz="2400" dirty="0">
                <a:solidFill>
                  <a:srgbClr val="004992"/>
                </a:solidFill>
              </a:rPr>
              <a:t>пести време</a:t>
            </a:r>
            <a:r>
              <a:rPr lang="de-DE" sz="2400" dirty="0">
                <a:solidFill>
                  <a:srgbClr val="004992"/>
                </a:solidFill>
              </a:rPr>
              <a:t>, </a:t>
            </a:r>
            <a:r>
              <a:rPr lang="bg-BG" sz="2400" dirty="0">
                <a:solidFill>
                  <a:srgbClr val="004992"/>
                </a:solidFill>
              </a:rPr>
              <a:t>дава сигурност</a:t>
            </a:r>
            <a:r>
              <a:rPr lang="de-DE" sz="2400" dirty="0">
                <a:solidFill>
                  <a:srgbClr val="004992"/>
                </a:solidFill>
              </a:rPr>
              <a:t>, </a:t>
            </a:r>
            <a:r>
              <a:rPr lang="bg-BG" sz="2400" dirty="0">
                <a:solidFill>
                  <a:srgbClr val="004992"/>
                </a:solidFill>
              </a:rPr>
              <a:t>човек оставя впечатление у околните, че е решителен и компетентен</a:t>
            </a:r>
            <a:endParaRPr lang="de-DE" sz="2400" dirty="0">
              <a:solidFill>
                <a:srgbClr val="004992"/>
              </a:solidFill>
            </a:endParaRPr>
          </a:p>
          <a:p>
            <a:pPr marL="342900" indent="-342900">
              <a:buClr>
                <a:srgbClr val="333333"/>
              </a:buClr>
              <a:buFont typeface="WingDings"/>
              <a:buChar char=""/>
              <a:defRPr/>
            </a:pPr>
            <a:r>
              <a:rPr lang="bg-BG" sz="2400" dirty="0">
                <a:solidFill>
                  <a:srgbClr val="333333"/>
                </a:solidFill>
              </a:rPr>
              <a:t>Недостатъци</a:t>
            </a:r>
            <a:r>
              <a:rPr lang="de-DE" sz="2400" dirty="0">
                <a:solidFill>
                  <a:srgbClr val="333333"/>
                </a:solidFill>
              </a:rPr>
              <a:t>: </a:t>
            </a:r>
            <a:r>
              <a:rPr lang="de-DE" sz="2400" dirty="0">
                <a:solidFill>
                  <a:srgbClr val="004992"/>
                </a:solidFill>
              </a:rPr>
              <a:t>??? </a:t>
            </a:r>
            <a:r>
              <a:rPr lang="bg-BG" sz="2400" dirty="0">
                <a:solidFill>
                  <a:srgbClr val="FFFFFF"/>
                </a:solidFill>
              </a:rPr>
              <a:t>има риск да се вземе грешно решение с важни последици</a:t>
            </a:r>
            <a:r>
              <a:rPr lang="de-DE" sz="2400" dirty="0">
                <a:solidFill>
                  <a:srgbClr val="FFFFFF"/>
                </a:solidFill>
              </a:rPr>
              <a:t>...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B1C522-797E-4B00-8C30-6855C321818A}" type="slidenum">
              <a:rPr lang="de-DE" altLang="de-DE" smtClean="0"/>
              <a:pPr>
                <a:defRPr/>
              </a:pPr>
              <a:t>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95538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Прибързани заключения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l" eaLnBrk="1" hangingPunct="1">
              <a:defRPr/>
            </a:pPr>
            <a:r>
              <a:rPr lang="bg-BG" sz="2400" dirty="0">
                <a:solidFill>
                  <a:srgbClr val="333333"/>
                </a:solidFill>
              </a:rPr>
              <a:t>Често вземаме решения, без да </a:t>
            </a:r>
            <a:r>
              <a:rPr lang="bg-BG" sz="2400">
                <a:solidFill>
                  <a:srgbClr val="333333"/>
                </a:solidFill>
              </a:rPr>
              <a:t>знаем “цялата истина”</a:t>
            </a:r>
            <a:r>
              <a:rPr lang="de-DE" sz="2400">
                <a:solidFill>
                  <a:srgbClr val="333333"/>
                </a:solidFill>
              </a:rPr>
              <a:t>.</a:t>
            </a:r>
            <a:endParaRPr lang="de-DE" sz="2400" dirty="0">
              <a:solidFill>
                <a:srgbClr val="333333"/>
              </a:solidFill>
            </a:endParaRPr>
          </a:p>
          <a:p>
            <a:pPr marL="342900" indent="-342900" algn="l" eaLnBrk="1" hangingPunct="1">
              <a:buClr>
                <a:srgbClr val="000000"/>
              </a:buClr>
              <a:buFont typeface="WingDings"/>
              <a:buChar char=""/>
              <a:defRPr/>
            </a:pPr>
            <a:r>
              <a:rPr lang="bg-BG" sz="2400" dirty="0">
                <a:solidFill>
                  <a:srgbClr val="333333"/>
                </a:solidFill>
              </a:rPr>
              <a:t>Причини</a:t>
            </a:r>
            <a:r>
              <a:rPr lang="de-DE" sz="2400" dirty="0">
                <a:solidFill>
                  <a:srgbClr val="333333"/>
                </a:solidFill>
              </a:rPr>
              <a:t>/</a:t>
            </a:r>
            <a:r>
              <a:rPr lang="bg-BG" sz="2400" dirty="0">
                <a:solidFill>
                  <a:srgbClr val="333333"/>
                </a:solidFill>
              </a:rPr>
              <a:t>предимства</a:t>
            </a:r>
            <a:r>
              <a:rPr lang="de-DE" sz="2400" dirty="0">
                <a:solidFill>
                  <a:srgbClr val="333333"/>
                </a:solidFill>
              </a:rPr>
              <a:t>: </a:t>
            </a:r>
            <a:r>
              <a:rPr lang="bg-BG" sz="2400" dirty="0">
                <a:solidFill>
                  <a:srgbClr val="004992"/>
                </a:solidFill>
              </a:rPr>
              <a:t>пести време</a:t>
            </a:r>
            <a:r>
              <a:rPr lang="de-DE" sz="2400" dirty="0">
                <a:solidFill>
                  <a:srgbClr val="004992"/>
                </a:solidFill>
              </a:rPr>
              <a:t>, </a:t>
            </a:r>
            <a:r>
              <a:rPr lang="bg-BG" sz="2400" dirty="0">
                <a:solidFill>
                  <a:srgbClr val="004992"/>
                </a:solidFill>
              </a:rPr>
              <a:t>дава сигурност</a:t>
            </a:r>
            <a:r>
              <a:rPr lang="de-DE" sz="2400" dirty="0">
                <a:solidFill>
                  <a:srgbClr val="004992"/>
                </a:solidFill>
              </a:rPr>
              <a:t>, </a:t>
            </a:r>
            <a:r>
              <a:rPr lang="bg-BG" sz="2400" dirty="0">
                <a:solidFill>
                  <a:srgbClr val="004992"/>
                </a:solidFill>
              </a:rPr>
              <a:t>човек оставя впечатление у околните, че е решителен и компетентен</a:t>
            </a:r>
            <a:endParaRPr lang="de-DE" sz="2400" dirty="0">
              <a:solidFill>
                <a:srgbClr val="004992"/>
              </a:solidFill>
            </a:endParaRPr>
          </a:p>
          <a:p>
            <a:pPr marL="342900" indent="-342900" algn="l" eaLnBrk="1" hangingPunct="1">
              <a:buClr>
                <a:srgbClr val="333333"/>
              </a:buClr>
              <a:buFont typeface="WingDings"/>
              <a:buChar char=""/>
              <a:defRPr/>
            </a:pPr>
            <a:r>
              <a:rPr lang="bg-BG" sz="2400" dirty="0">
                <a:solidFill>
                  <a:srgbClr val="333333"/>
                </a:solidFill>
              </a:rPr>
              <a:t>Недостатъци</a:t>
            </a:r>
            <a:r>
              <a:rPr lang="de-DE" sz="2400" dirty="0">
                <a:solidFill>
                  <a:srgbClr val="333333"/>
                </a:solidFill>
              </a:rPr>
              <a:t>: </a:t>
            </a:r>
            <a:r>
              <a:rPr lang="bg-BG" sz="2400" dirty="0">
                <a:solidFill>
                  <a:srgbClr val="004992"/>
                </a:solidFill>
              </a:rPr>
              <a:t>има риск да се вземе грешно решение с важни последици</a:t>
            </a:r>
            <a:r>
              <a:rPr lang="de-DE" sz="2400" dirty="0">
                <a:solidFill>
                  <a:srgbClr val="004992"/>
                </a:solidFill>
              </a:rPr>
              <a:t>...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B1C522-797E-4B00-8C30-6855C321818A}" type="slidenum">
              <a:rPr lang="de-DE" altLang="de-DE" smtClean="0"/>
              <a:pPr>
                <a:defRPr/>
              </a:pPr>
              <a:t>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64673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Прибързани заключения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Кога решаваме, преди да сме се информирали?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Group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3312579"/>
              </p:ext>
            </p:extLst>
          </p:nvPr>
        </p:nvGraphicFramePr>
        <p:xfrm>
          <a:off x="408955" y="2203701"/>
          <a:ext cx="11376000" cy="4139193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752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23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1593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bg-BG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Кога?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bg-BG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Пример</a:t>
                      </a:r>
                      <a:endParaRPr kumimoji="0" lang="de-DE" sz="24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...когато достъпът до информация е ограничен (няма друг избор)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???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...когато поради предишен опит се правят генерални заключения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???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...когато от бързото решение нищо не зависи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???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518A4A-439A-4733-9953-B427D0FE0ABF}" type="slidenum">
              <a:rPr lang="de-DE" altLang="de-DE" smtClean="0"/>
              <a:pPr>
                <a:defRPr/>
              </a:pPr>
              <a:t>5</a:t>
            </a:fld>
            <a:endParaRPr lang="de-DE" altLang="de-D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Прибързани заключения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Кога решаваме, преди да сме се информирали?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Group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138169"/>
              </p:ext>
            </p:extLst>
          </p:nvPr>
        </p:nvGraphicFramePr>
        <p:xfrm>
          <a:off x="408955" y="2203701"/>
          <a:ext cx="11376000" cy="4139193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752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23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1593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bg-BG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Кога?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bg-BG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Пример</a:t>
                      </a:r>
                      <a:endParaRPr kumimoji="0" lang="de-DE" sz="24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...когато достъпът до информация е ограничен (няма друг избор)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Интервю за работа: няма възможност да опознаем работното място и колегиге предварително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...когато поради предишен опит се правят генерални заключения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???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...когато от бързото решение нищо не зависи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???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518A4A-439A-4733-9953-B427D0FE0ABF}" type="slidenum">
              <a:rPr lang="de-DE" altLang="de-DE" smtClean="0"/>
              <a:pPr>
                <a:defRPr/>
              </a:pPr>
              <a:t>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95848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Прибързани заключения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Кога решаваме, преди да сме се информирали?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Group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0938910"/>
              </p:ext>
            </p:extLst>
          </p:nvPr>
        </p:nvGraphicFramePr>
        <p:xfrm>
          <a:off x="408955" y="2203701"/>
          <a:ext cx="11376000" cy="4139193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752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23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1593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bg-BG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Кога?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bg-BG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Пример</a:t>
                      </a:r>
                      <a:endParaRPr kumimoji="0" lang="de-DE" sz="24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...когато достъпът до информация е ограничен (няма друг избор)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Интервю за работа: няма възможност да опознаем работното място и колегиге предварително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...когато поради предишен опит се правят генерални заключения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Предразсъдъците водят до генерализиране (израз</a:t>
                      </a: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“Какъвто 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 той, такива са </a:t>
                      </a: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всички.”)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...когато от бързото решение нищо не зависи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???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518A4A-439A-4733-9953-B427D0FE0ABF}" type="slidenum">
              <a:rPr lang="de-DE" altLang="de-DE" smtClean="0"/>
              <a:pPr>
                <a:defRPr/>
              </a:pPr>
              <a:t>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53312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Прибързани заключения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Кога решаваме, преди да сме се информирали?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Group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770864"/>
              </p:ext>
            </p:extLst>
          </p:nvPr>
        </p:nvGraphicFramePr>
        <p:xfrm>
          <a:off x="408955" y="2203701"/>
          <a:ext cx="11376000" cy="4139193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752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23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1593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bg-BG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Кога?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bg-BG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Пример</a:t>
                      </a:r>
                      <a:endParaRPr kumimoji="0" lang="de-DE" sz="24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...когато достъпът до информация е ограничен (няма друг избор)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Интервю за работа: няма възможност да опознаем работното място и колегиге предварително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...когато поради предишен опит се правят генерални заключения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Предразсъдъците водят до генерализиране (израз</a:t>
                      </a: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“Какъвто </a:t>
                      </a: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 той, такива са </a:t>
                      </a: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всички.”)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...когато от бързото решение нищо не зависи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Каква торта да си поръчам, кои чорапи да нося днес и т.н.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marT="45728" marB="45728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518A4A-439A-4733-9953-B427D0FE0ABF}" type="slidenum">
              <a:rPr lang="de-DE" altLang="de-DE" smtClean="0"/>
              <a:pPr>
                <a:defRPr/>
              </a:pPr>
              <a:t>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16471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az-Cyrl-AZ" sz="3600">
                <a:latin typeface="+mn-lt"/>
                <a:ea typeface="+mn-ea"/>
                <a:cs typeface="+mn-cs"/>
              </a:rPr>
              <a:t>Прибързани заключения “в действие”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graphicFrame>
        <p:nvGraphicFramePr>
          <p:cNvPr id="9" name="Group 1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740647"/>
              </p:ext>
            </p:extLst>
          </p:nvPr>
        </p:nvGraphicFramePr>
        <p:xfrm>
          <a:off x="408955" y="1916832"/>
          <a:ext cx="11376000" cy="45366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74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2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2780"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Област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Пример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34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lang="en-US" altLang="de-DE" sz="2400" b="0" i="0" u="none" dirty="0">
                        <a:solidFill>
                          <a:srgbClr val="33333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През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1983 г.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немското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новинарско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списание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i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Щерн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(в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превод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немски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“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Звезда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”)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публикува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предполагаемите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тайни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дневници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Адолф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Хитлер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лидер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нацисткия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режим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Германия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периода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1933-1945.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Списанието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плаща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тях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9.3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милиона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марки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или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около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5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милиона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евро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макар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още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началото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е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имало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индикации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става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въпрос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измама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Пример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това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е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поема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която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дневниците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твърди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е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написана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Хитлер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оказва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създадена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друг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автор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през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1980 г.</a:t>
                      </a:r>
                      <a:endParaRPr lang="de-DE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Няколко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дни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след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публикуването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дневниците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2000" i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Щерн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разследване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Немската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Федерална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Криминална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Служба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потвърждава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без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никакво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съмнение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дневниците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фалшификат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Създадени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професионалния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фалшификатор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произведения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изкуството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Конрад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Куяу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Ако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2000" i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Щерн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бяха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изчакали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резултата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официалното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разследване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случая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щяха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спестят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медийния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скандал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de-DE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Caption_12"/>
          <p:cNvSpPr txBox="1">
            <a:spLocks noChangeArrowheads="1"/>
          </p:cNvSpPr>
          <p:nvPr/>
        </p:nvSpPr>
        <p:spPr bwMode="auto">
          <a:xfrm>
            <a:off x="913011" y="5091651"/>
            <a:ext cx="1728192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400" b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Arial Unicode MS"/>
              </a:rPr>
              <a:t>Корица</a:t>
            </a:r>
            <a:r>
              <a:rPr lang="en-US" sz="1400" b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Arial Unicode MS"/>
              </a:rPr>
              <a:t> </a:t>
            </a:r>
            <a:r>
              <a:rPr lang="en-US" sz="1400" b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Arial Unicode MS"/>
              </a:rPr>
              <a:t>на</a:t>
            </a:r>
            <a:r>
              <a:rPr lang="en-US" sz="1400" b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Arial Unicode MS"/>
              </a:rPr>
              <a:t> </a:t>
            </a:r>
            <a:r>
              <a:rPr lang="en-US" sz="1400" b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Arial Unicode MS"/>
              </a:rPr>
              <a:t>немското</a:t>
            </a:r>
            <a:r>
              <a:rPr lang="en-US" sz="1400" b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Arial Unicode MS"/>
              </a:rPr>
              <a:t> </a:t>
            </a:r>
            <a:r>
              <a:rPr lang="en-US" sz="1400" b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Arial Unicode MS"/>
              </a:rPr>
              <a:t>списание</a:t>
            </a:r>
            <a:r>
              <a:rPr lang="en-US" sz="1400" b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Arial Unicode MS"/>
              </a:rPr>
              <a:t> </a:t>
            </a:r>
            <a:r>
              <a:rPr lang="en-US" sz="1400" b="0" i="1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Arial Unicode MS"/>
              </a:rPr>
              <a:t>Щерн</a:t>
            </a:r>
            <a:r>
              <a:rPr lang="en-US" sz="1400" b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Arial Unicode MS"/>
              </a:rPr>
              <a:t>, </a:t>
            </a:r>
            <a:r>
              <a:rPr lang="en-US" sz="1400" b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Arial Unicode MS"/>
              </a:rPr>
              <a:t>което</a:t>
            </a:r>
            <a:r>
              <a:rPr lang="en-US" sz="1400" b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Arial Unicode MS"/>
              </a:rPr>
              <a:t> </a:t>
            </a:r>
            <a:r>
              <a:rPr lang="en-US" sz="1400" b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Arial Unicode MS"/>
              </a:rPr>
              <a:t>публикува</a:t>
            </a:r>
            <a:r>
              <a:rPr lang="en-US" sz="1400" b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Arial Unicode MS"/>
              </a:rPr>
              <a:t> </a:t>
            </a:r>
            <a:r>
              <a:rPr lang="en-US" sz="1400" b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Arial Unicode MS"/>
              </a:rPr>
              <a:t>фалшивите</a:t>
            </a:r>
            <a:r>
              <a:rPr lang="en-US" sz="1400" b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Arial Unicode MS"/>
              </a:rPr>
              <a:t> </a:t>
            </a:r>
            <a:r>
              <a:rPr lang="en-US" sz="1400" b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Arial Unicode MS"/>
              </a:rPr>
              <a:t>дневници</a:t>
            </a:r>
            <a:r>
              <a:rPr lang="en-US" sz="1400" b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Arial Unicode MS"/>
              </a:rPr>
              <a:t> </a:t>
            </a:r>
            <a:r>
              <a:rPr lang="en-US" sz="1400" b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Arial Unicode MS"/>
              </a:rPr>
              <a:t>на</a:t>
            </a:r>
            <a:r>
              <a:rPr lang="en-US" sz="1400" b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Arial Unicode MS"/>
              </a:rPr>
              <a:t> </a:t>
            </a:r>
            <a:r>
              <a:rPr lang="en-US" sz="1400" b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Arial Unicode MS"/>
              </a:rPr>
              <a:t>Хитлер</a:t>
            </a:r>
            <a:endParaRPr lang="en-GB" altLang="de-DE" sz="1400" b="0" dirty="0">
              <a:latin typeface="Calibri Light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518A4A-439A-4733-9953-B427D0FE0ABF}" type="slidenum">
              <a:rPr lang="de-DE" altLang="de-DE" smtClean="0"/>
              <a:pPr>
                <a:defRPr/>
              </a:pPr>
              <a:t>9</a:t>
            </a:fld>
            <a:endParaRPr lang="de-DE" alt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10DF1642-AD7D-40D2-8E04-B5193C9DFA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011" y="2852936"/>
            <a:ext cx="1656184" cy="215002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Прибързани </a:t>
            </a: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заключения “в действие”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- Конспирация -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3" name="Group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807939"/>
              </p:ext>
            </p:extLst>
          </p:nvPr>
        </p:nvGraphicFramePr>
        <p:xfrm>
          <a:off x="408955" y="2521526"/>
          <a:ext cx="11376000" cy="411480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6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30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Теза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“За” и “Против”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“Доказателство”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От средата на 80-те има слухове за скрити препратки към ККК върху опаковката на Марлборо.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bg-BG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За: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???</a:t>
                      </a:r>
                      <a:endParaRPr kumimoji="0" lang="bg-BG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Червеното на опаковката има формата на обърнато голямо “К”.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“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Mar” </a:t>
                      </a: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погледнато наобратно изглежда като “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jew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” (</a:t>
                      </a: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Еврейн)– “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lboro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” </a:t>
                      </a: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отзад напред с много фантазия се чете като “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horrible” (</a:t>
                      </a: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ужасен).</a:t>
                      </a:r>
                      <a:b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</a:b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/>
                          <a:cs typeface="Times New Roman" pitchFamily="18" charset="0"/>
                          <a:sym typeface="Wingdings" panose="05000000000000000000" pitchFamily="2" charset="2"/>
                        </a:rPr>
                        <a:t>→</a:t>
                      </a: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“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horrible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jew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” (</a:t>
                      </a: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ужасен еврейн)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Мотото на герба “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veni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vidi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, vici” (“</a:t>
                      </a: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Дойдох, видях, победих.”) се приписва на ККК.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bg-BG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Против: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endParaRPr kumimoji="0" lang="bg-BG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Марлборо е основан от Филип Морис, англичанин, който не е свързван с ККК.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Името “Марлборо” идва от името на улицата на Лондонска фабрика: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Marlborough street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Мотото няма нищо общо с ККК.</a:t>
                      </a:r>
                      <a:endParaRPr kumimoji="0" lang="de-DE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4" name="Picture 97" descr="One thousand Americans stop smoking - miss_blackbutterfly - flickr - 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1859" y="3182091"/>
            <a:ext cx="1691640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aption_23"/>
          <p:cNvSpPr txBox="1">
            <a:spLocks noChangeArrowheads="1"/>
          </p:cNvSpPr>
          <p:nvPr/>
        </p:nvSpPr>
        <p:spPr bwMode="auto">
          <a:xfrm>
            <a:off x="10799811" y="5701318"/>
            <a:ext cx="914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800" b="0" dirty="0">
                <a:latin typeface="Calibri Light"/>
              </a:rPr>
              <a:t>= jew?</a:t>
            </a:r>
            <a:endParaRPr lang="en-US" altLang="de-DE" sz="1800" b="0" dirty="0">
              <a:latin typeface="Calibri Light"/>
            </a:endParaRPr>
          </a:p>
        </p:txBody>
      </p:sp>
      <p:sp>
        <p:nvSpPr>
          <p:cNvPr id="16" name="Caption_22"/>
          <p:cNvSpPr txBox="1">
            <a:spLocks noChangeArrowheads="1"/>
          </p:cNvSpPr>
          <p:nvPr/>
        </p:nvSpPr>
        <p:spPr bwMode="auto">
          <a:xfrm>
            <a:off x="9544803" y="5701318"/>
            <a:ext cx="8229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800" b="0" dirty="0">
                <a:latin typeface="Calibri Light"/>
              </a:rPr>
              <a:t>Mar =</a:t>
            </a:r>
            <a:endParaRPr lang="en-US" altLang="de-DE" sz="1800" b="0" dirty="0">
              <a:latin typeface="Calibri Light"/>
            </a:endParaRPr>
          </a:p>
        </p:txBody>
      </p:sp>
      <p:sp>
        <p:nvSpPr>
          <p:cNvPr id="17" name="Caption_21"/>
          <p:cNvSpPr txBox="1">
            <a:spLocks noChangeArrowheads="1"/>
          </p:cNvSpPr>
          <p:nvPr/>
        </p:nvSpPr>
        <p:spPr bwMode="auto">
          <a:xfrm>
            <a:off x="9341148" y="6052066"/>
            <a:ext cx="23730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800" b="0" dirty="0">
                <a:latin typeface="Calibri Light"/>
              </a:rPr>
              <a:t>lboro = orobl = horrible</a:t>
            </a:r>
            <a:endParaRPr lang="en-US" altLang="de-DE" sz="1800" b="0" dirty="0">
              <a:latin typeface="Calibri Light"/>
            </a:endParaRPr>
          </a:p>
        </p:txBody>
      </p:sp>
      <p:sp>
        <p:nvSpPr>
          <p:cNvPr id="18" name="Caption_20"/>
          <p:cNvSpPr txBox="1">
            <a:spLocks noChangeArrowheads="1"/>
          </p:cNvSpPr>
          <p:nvPr/>
        </p:nvSpPr>
        <p:spPr bwMode="auto">
          <a:xfrm rot="10788152">
            <a:off x="10207175" y="5742253"/>
            <a:ext cx="6400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800" b="0" dirty="0">
                <a:latin typeface="Calibri Light"/>
              </a:rPr>
              <a:t>Mar</a:t>
            </a:r>
            <a:endParaRPr lang="en-US" altLang="de-DE" sz="1800" b="0" dirty="0">
              <a:latin typeface="Calibri Light"/>
            </a:endParaRPr>
          </a:p>
        </p:txBody>
      </p:sp>
      <p:sp>
        <p:nvSpPr>
          <p:cNvPr id="19" name="Caption_492547"/>
          <p:cNvSpPr txBox="1">
            <a:spLocks noChangeArrowheads="1"/>
          </p:cNvSpPr>
          <p:nvPr/>
        </p:nvSpPr>
        <p:spPr bwMode="auto">
          <a:xfrm>
            <a:off x="408955" y="2132856"/>
            <a:ext cx="11376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2000" b="0">
                <a:solidFill>
                  <a:srgbClr val="333333"/>
                </a:solidFill>
                <a:latin typeface="Calibri Light"/>
              </a:rPr>
              <a:t>Ку-Клукс-Клан са собственици на Марлборо? </a:t>
            </a:r>
            <a:endParaRPr lang="de-DE" altLang="de-DE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518A4A-439A-4733-9953-B427D0FE0ABF}" type="slidenum">
              <a:rPr lang="de-DE" altLang="de-DE" smtClean="0"/>
              <a:pPr>
                <a:defRPr/>
              </a:pPr>
              <a:t>10</a:t>
            </a:fld>
            <a:endParaRPr lang="de-DE" altLang="de-DE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Прибързани </a:t>
            </a: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заключения “в действие”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- Конспирация -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3" name="Group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3887926"/>
              </p:ext>
            </p:extLst>
          </p:nvPr>
        </p:nvGraphicFramePr>
        <p:xfrm>
          <a:off x="408955" y="2521526"/>
          <a:ext cx="11376000" cy="411480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6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30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Теза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“За” и “Против”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“Доказателство”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От средата на 80-те има слухове за скрити препратки към ККК върху опаковката на Марлборо.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bg-BG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За: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Червеното на опаковката има формата на обърнато голямо “К”.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“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Mar” </a:t>
                      </a: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погледнато наобратно изглежда като “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jew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” (</a:t>
                      </a: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Еврейн)– “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lboro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” </a:t>
                      </a: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отзад напред с много фантазия се чете като “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horrible” (</a:t>
                      </a: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ужасен).</a:t>
                      </a:r>
                      <a:b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</a:b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/>
                          <a:cs typeface="Times New Roman" pitchFamily="18" charset="0"/>
                          <a:sym typeface="Wingdings" panose="05000000000000000000" pitchFamily="2" charset="2"/>
                        </a:rPr>
                        <a:t>→</a:t>
                      </a: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“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horrible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jew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” (</a:t>
                      </a: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ужасен еврейн)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Мотото на герба “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veni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vidi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, vici” (“</a:t>
                      </a: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Дойдох, видях, победих.”) се приписва на ККК.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bg-BG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Против: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endParaRPr kumimoji="0" lang="bg-BG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Марлборо е основан от Филип Морис, англичанин, който не е свързван с ККК.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Името “Марлборо” идва от името на улицата на Лондонска фабрика: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Marlborough street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Мотото няма нищо общо с ККК.</a:t>
                      </a:r>
                      <a:endParaRPr kumimoji="0" lang="de-DE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4" name="Picture 97" descr="One thousand Americans stop smoking - miss_blackbutterfly - flickr - 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1859" y="3182091"/>
            <a:ext cx="1691640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aption_23"/>
          <p:cNvSpPr txBox="1">
            <a:spLocks noChangeArrowheads="1"/>
          </p:cNvSpPr>
          <p:nvPr/>
        </p:nvSpPr>
        <p:spPr bwMode="auto">
          <a:xfrm>
            <a:off x="10799811" y="5701318"/>
            <a:ext cx="914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800" b="0" dirty="0">
                <a:latin typeface="Calibri Light"/>
              </a:rPr>
              <a:t>= jew?</a:t>
            </a:r>
            <a:endParaRPr lang="en-US" altLang="de-DE" sz="1800" b="0" dirty="0">
              <a:latin typeface="Calibri Light"/>
            </a:endParaRPr>
          </a:p>
        </p:txBody>
      </p:sp>
      <p:sp>
        <p:nvSpPr>
          <p:cNvPr id="16" name="Caption_22"/>
          <p:cNvSpPr txBox="1">
            <a:spLocks noChangeArrowheads="1"/>
          </p:cNvSpPr>
          <p:nvPr/>
        </p:nvSpPr>
        <p:spPr bwMode="auto">
          <a:xfrm>
            <a:off x="9544803" y="5701318"/>
            <a:ext cx="8229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800" b="0" dirty="0">
                <a:latin typeface="Calibri Light"/>
              </a:rPr>
              <a:t>Mar =</a:t>
            </a:r>
            <a:endParaRPr lang="en-US" altLang="de-DE" sz="1800" b="0" dirty="0">
              <a:latin typeface="Calibri Light"/>
            </a:endParaRPr>
          </a:p>
        </p:txBody>
      </p:sp>
      <p:sp>
        <p:nvSpPr>
          <p:cNvPr id="17" name="Caption_21"/>
          <p:cNvSpPr txBox="1">
            <a:spLocks noChangeArrowheads="1"/>
          </p:cNvSpPr>
          <p:nvPr/>
        </p:nvSpPr>
        <p:spPr bwMode="auto">
          <a:xfrm>
            <a:off x="9341148" y="6052066"/>
            <a:ext cx="23730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800" b="0" dirty="0">
                <a:latin typeface="Calibri Light"/>
              </a:rPr>
              <a:t>lboro = orobl = horrible</a:t>
            </a:r>
            <a:endParaRPr lang="en-US" altLang="de-DE" sz="1800" b="0" dirty="0">
              <a:latin typeface="Calibri Light"/>
            </a:endParaRPr>
          </a:p>
        </p:txBody>
      </p:sp>
      <p:sp>
        <p:nvSpPr>
          <p:cNvPr id="18" name="Caption_20"/>
          <p:cNvSpPr txBox="1">
            <a:spLocks noChangeArrowheads="1"/>
          </p:cNvSpPr>
          <p:nvPr/>
        </p:nvSpPr>
        <p:spPr bwMode="auto">
          <a:xfrm rot="10788152">
            <a:off x="10207175" y="5742253"/>
            <a:ext cx="6400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800" b="0" dirty="0">
                <a:latin typeface="Calibri Light"/>
              </a:rPr>
              <a:t>Mar</a:t>
            </a:r>
            <a:endParaRPr lang="en-US" altLang="de-DE" sz="1800" b="0" dirty="0">
              <a:latin typeface="Calibri Light"/>
            </a:endParaRPr>
          </a:p>
        </p:txBody>
      </p:sp>
      <p:sp>
        <p:nvSpPr>
          <p:cNvPr id="19" name="Caption_492547"/>
          <p:cNvSpPr txBox="1">
            <a:spLocks noChangeArrowheads="1"/>
          </p:cNvSpPr>
          <p:nvPr/>
        </p:nvSpPr>
        <p:spPr bwMode="auto">
          <a:xfrm>
            <a:off x="408955" y="2132856"/>
            <a:ext cx="11376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2000" b="0">
                <a:solidFill>
                  <a:srgbClr val="333333"/>
                </a:solidFill>
                <a:latin typeface="Calibri Light"/>
              </a:rPr>
              <a:t>Ку-Клукс-Клан са собственици на Марлборо? </a:t>
            </a:r>
            <a:endParaRPr lang="de-DE" altLang="de-DE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518A4A-439A-4733-9953-B427D0FE0ABF}" type="slidenum">
              <a:rPr lang="de-DE" altLang="de-DE" smtClean="0"/>
              <a:pPr>
                <a:defRPr/>
              </a:pPr>
              <a:t>11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071712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Прибързани </a:t>
            </a: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заключения “в действие”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- Конспирация -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3" name="Group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4934696"/>
              </p:ext>
            </p:extLst>
          </p:nvPr>
        </p:nvGraphicFramePr>
        <p:xfrm>
          <a:off x="408955" y="2521526"/>
          <a:ext cx="11376000" cy="411480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6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30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Теза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“За” и “Против”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“Доказателство”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От средата на 80-те има слухове за скрити препратки към ККК върху опаковката на Марлборо.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bg-BG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За: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Червеното на опаковката има формата на обърнато </a:t>
                      </a:r>
                      <a:r>
                        <a:rPr kumimoji="0" lang="bg-BG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голямо “К”.</a:t>
                      </a:r>
                      <a:endParaRPr kumimoji="0" lang="bg-BG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bg-BG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“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Mar” </a:t>
                      </a: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погледнато наобратно </a:t>
                      </a:r>
                      <a:r>
                        <a:rPr kumimoji="0" lang="bg-BG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изглежда като “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jew”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(</a:t>
                      </a: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Еврейн</a:t>
                      </a:r>
                      <a:r>
                        <a:rPr kumimoji="0" lang="bg-BG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)– “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lboro” </a:t>
                      </a: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отзад напред с много фантазия се чете </a:t>
                      </a:r>
                      <a:r>
                        <a:rPr kumimoji="0" lang="bg-BG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като “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horrible”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(</a:t>
                      </a: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ужасен).</a:t>
                      </a:r>
                      <a:b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</a:b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/>
                          <a:cs typeface="Times New Roman" pitchFamily="18" charset="0"/>
                          <a:sym typeface="Wingdings" panose="05000000000000000000" pitchFamily="2" charset="2"/>
                        </a:rPr>
                        <a:t>→</a:t>
                      </a:r>
                      <a:r>
                        <a:rPr kumimoji="0" lang="bg-BG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“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horrible jew”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(</a:t>
                      </a: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ужасен еврейн)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Мотото на </a:t>
                      </a:r>
                      <a:r>
                        <a:rPr kumimoji="0" lang="bg-BG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герба “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veni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vidi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, vici” (“</a:t>
                      </a:r>
                      <a:r>
                        <a:rPr kumimoji="0" lang="bg-BG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Дойдох</a:t>
                      </a: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, видях, </a:t>
                      </a:r>
                      <a:r>
                        <a:rPr kumimoji="0" lang="bg-BG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победих.”) </a:t>
                      </a: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се приписва на ККК.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bg-BG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Против: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Марлборо е основан от Филип Морис, англичанин, който не е свързван с ККК.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bg-BG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Името “Марлборо” </a:t>
                      </a: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идва от името на улицата на Лондонска фабрика: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Marlborough street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WingDings"/>
                        <a:buChar char=""/>
                        <a:tabLst/>
                      </a:pPr>
                      <a:r>
                        <a:rPr kumimoji="0" lang="bg-BG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Мотото няма нищо общо с ККК.</a:t>
                      </a:r>
                      <a:endParaRPr kumimoji="0" lang="de-DE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4" name="Picture 97" descr="One thousand Americans stop smoking - miss_blackbutterfly - flickr - 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1859" y="3182091"/>
            <a:ext cx="1691640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aption_23"/>
          <p:cNvSpPr txBox="1">
            <a:spLocks noChangeArrowheads="1"/>
          </p:cNvSpPr>
          <p:nvPr/>
        </p:nvSpPr>
        <p:spPr bwMode="auto">
          <a:xfrm>
            <a:off x="10799811" y="5701318"/>
            <a:ext cx="914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800" b="0" dirty="0">
                <a:latin typeface="Calibri Light"/>
              </a:rPr>
              <a:t>= jew?</a:t>
            </a:r>
            <a:endParaRPr lang="en-US" altLang="de-DE" sz="1800" b="0" dirty="0">
              <a:latin typeface="Calibri Light"/>
            </a:endParaRPr>
          </a:p>
        </p:txBody>
      </p:sp>
      <p:sp>
        <p:nvSpPr>
          <p:cNvPr id="16" name="Caption_22"/>
          <p:cNvSpPr txBox="1">
            <a:spLocks noChangeArrowheads="1"/>
          </p:cNvSpPr>
          <p:nvPr/>
        </p:nvSpPr>
        <p:spPr bwMode="auto">
          <a:xfrm>
            <a:off x="9544803" y="5701318"/>
            <a:ext cx="8229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800" b="0" dirty="0">
                <a:latin typeface="Calibri Light"/>
              </a:rPr>
              <a:t>Mar =</a:t>
            </a:r>
            <a:endParaRPr lang="en-US" altLang="de-DE" sz="1800" b="0" dirty="0">
              <a:latin typeface="Calibri Light"/>
            </a:endParaRPr>
          </a:p>
        </p:txBody>
      </p:sp>
      <p:sp>
        <p:nvSpPr>
          <p:cNvPr id="17" name="Caption_21"/>
          <p:cNvSpPr txBox="1">
            <a:spLocks noChangeArrowheads="1"/>
          </p:cNvSpPr>
          <p:nvPr/>
        </p:nvSpPr>
        <p:spPr bwMode="auto">
          <a:xfrm>
            <a:off x="9341148" y="6052066"/>
            <a:ext cx="23730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800" b="0" dirty="0">
                <a:latin typeface="Calibri Light"/>
              </a:rPr>
              <a:t>lboro = orobl = horrible</a:t>
            </a:r>
            <a:endParaRPr lang="en-US" altLang="de-DE" sz="1800" b="0" dirty="0">
              <a:latin typeface="Calibri Light"/>
            </a:endParaRPr>
          </a:p>
        </p:txBody>
      </p:sp>
      <p:sp>
        <p:nvSpPr>
          <p:cNvPr id="18" name="Caption_20"/>
          <p:cNvSpPr txBox="1">
            <a:spLocks noChangeArrowheads="1"/>
          </p:cNvSpPr>
          <p:nvPr/>
        </p:nvSpPr>
        <p:spPr bwMode="auto">
          <a:xfrm rot="10788152">
            <a:off x="10207175" y="5742253"/>
            <a:ext cx="6400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800" b="0" dirty="0">
                <a:latin typeface="Calibri Light"/>
              </a:rPr>
              <a:t>Mar</a:t>
            </a:r>
            <a:endParaRPr lang="en-US" altLang="de-DE" sz="1800" b="0" dirty="0">
              <a:latin typeface="Calibri Light"/>
            </a:endParaRPr>
          </a:p>
        </p:txBody>
      </p:sp>
      <p:sp>
        <p:nvSpPr>
          <p:cNvPr id="19" name="Caption_492547"/>
          <p:cNvSpPr txBox="1">
            <a:spLocks noChangeArrowheads="1"/>
          </p:cNvSpPr>
          <p:nvPr/>
        </p:nvSpPr>
        <p:spPr bwMode="auto">
          <a:xfrm>
            <a:off x="408955" y="2132856"/>
            <a:ext cx="11376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2000" b="0">
                <a:solidFill>
                  <a:srgbClr val="333333"/>
                </a:solidFill>
                <a:latin typeface="Calibri Light"/>
              </a:rPr>
              <a:t>Ку-Клукс-Клан са собственици на Марлборо? </a:t>
            </a:r>
            <a:endParaRPr lang="de-DE" altLang="de-DE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518A4A-439A-4733-9953-B427D0FE0ABF}" type="slidenum">
              <a:rPr lang="de-DE" altLang="de-DE" smtClean="0"/>
              <a:pPr>
                <a:defRPr/>
              </a:pPr>
              <a:t>12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18463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Прибързани </a:t>
            </a: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заключения “в действие”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- Конспирация -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" name="Picture 6" descr="One thousand Americans stop smoking - miss_blackbutterfly - flickr - 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854" y="2564904"/>
            <a:ext cx="2131466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ption_12"/>
          <p:cNvSpPr txBox="1">
            <a:spLocks noChangeArrowheads="1"/>
          </p:cNvSpPr>
          <p:nvPr/>
        </p:nvSpPr>
        <p:spPr bwMode="auto">
          <a:xfrm>
            <a:off x="5031854" y="5765304"/>
            <a:ext cx="21314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bg-BG" altLang="de-DE" sz="2400">
                <a:latin typeface="Calibri Light"/>
              </a:rPr>
              <a:t>Не!</a:t>
            </a:r>
            <a:endParaRPr lang="en-US" altLang="de-DE" sz="2400" dirty="0">
              <a:latin typeface="Calibri Light"/>
            </a:endParaRPr>
          </a:p>
        </p:txBody>
      </p:sp>
      <p:sp>
        <p:nvSpPr>
          <p:cNvPr id="16" name="Caption_492547"/>
          <p:cNvSpPr txBox="1">
            <a:spLocks noChangeArrowheads="1"/>
          </p:cNvSpPr>
          <p:nvPr/>
        </p:nvSpPr>
        <p:spPr bwMode="auto">
          <a:xfrm>
            <a:off x="408955" y="2132856"/>
            <a:ext cx="11376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de-DE" sz="2000" b="0">
                <a:solidFill>
                  <a:srgbClr val="333333"/>
                </a:solidFill>
                <a:latin typeface="Calibri Light"/>
              </a:rPr>
              <a:t>Собственици на Марлборо ли са Ку-Клукс-Клан? </a:t>
            </a:r>
            <a:endParaRPr lang="de-DE" altLang="de-DE" sz="20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518A4A-439A-4733-9953-B427D0FE0ABF}" type="slidenum">
              <a:rPr lang="de-DE" altLang="de-DE" smtClean="0"/>
              <a:pPr>
                <a:defRPr/>
              </a:pPr>
              <a:t>13</a:t>
            </a:fld>
            <a:endParaRPr lang="de-DE" altLang="de-DE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 се стига до тези и други конспиративни теории?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buClr>
                <a:srgbClr val="006699"/>
              </a:buClr>
            </a:pPr>
            <a:r>
              <a:rPr lang="de-DE" altLang="de-DE" sz="2400">
                <a:solidFill>
                  <a:srgbClr val="333333"/>
                </a:solidFill>
              </a:rPr>
              <a:t>???</a:t>
            </a:r>
            <a:endParaRPr lang="en-US" sz="2400" dirty="0">
              <a:solidFill>
                <a:srgbClr val="333333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B1C522-797E-4B00-8C30-6855C321818A}" type="slidenum">
              <a:rPr lang="de-DE" altLang="de-DE" smtClean="0"/>
              <a:pPr>
                <a:defRPr/>
              </a:pPr>
              <a:t>14</a:t>
            </a:fld>
            <a:endParaRPr lang="de-DE" altLang="de-DE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 се стига до тези и други конспиративни теории?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bg-BG" sz="2400">
                <a:solidFill>
                  <a:srgbClr val="333333"/>
                </a:solidFill>
              </a:rPr>
              <a:t>Често те са по-интригуващи от истината</a:t>
            </a:r>
            <a:r>
              <a:rPr lang="de-DE" sz="2400" dirty="0">
                <a:solidFill>
                  <a:srgbClr val="333333"/>
                </a:solidFill>
              </a:rPr>
              <a:t>!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bg-BG" sz="2400" dirty="0">
                <a:solidFill>
                  <a:srgbClr val="333333"/>
                </a:solidFill>
              </a:rPr>
              <a:t>Базират се на трудно доказуеми тези</a:t>
            </a:r>
            <a:r>
              <a:rPr lang="de-DE" sz="2400" dirty="0">
                <a:solidFill>
                  <a:srgbClr val="333333"/>
                </a:solidFill>
              </a:rPr>
              <a:t> (</a:t>
            </a:r>
            <a:r>
              <a:rPr lang="bg-BG" sz="2400" dirty="0">
                <a:solidFill>
                  <a:srgbClr val="333333"/>
                </a:solidFill>
              </a:rPr>
              <a:t>напр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  <a:r>
              <a:rPr lang="bg-BG" sz="2400" dirty="0">
                <a:solidFill>
                  <a:srgbClr val="333333"/>
                </a:solidFill>
              </a:rPr>
              <a:t>,</a:t>
            </a:r>
            <a:r>
              <a:rPr lang="de-DE" sz="2400" dirty="0">
                <a:solidFill>
                  <a:srgbClr val="333333"/>
                </a:solidFill>
              </a:rPr>
              <a:t> </a:t>
            </a:r>
            <a:r>
              <a:rPr lang="bg-BG" sz="2400">
                <a:solidFill>
                  <a:srgbClr val="333333"/>
                </a:solidFill>
              </a:rPr>
              <a:t>че</a:t>
            </a:r>
            <a:r>
              <a:rPr lang="de-DE" sz="2400">
                <a:solidFill>
                  <a:srgbClr val="333333"/>
                </a:solidFill>
              </a:rPr>
              <a:t> “Veni</a:t>
            </a:r>
            <a:r>
              <a:rPr lang="de-DE" sz="2400" dirty="0">
                <a:solidFill>
                  <a:srgbClr val="333333"/>
                </a:solidFill>
              </a:rPr>
              <a:t>, Vidi</a:t>
            </a:r>
            <a:r>
              <a:rPr lang="de-DE" sz="2400">
                <a:solidFill>
                  <a:srgbClr val="333333"/>
                </a:solidFill>
              </a:rPr>
              <a:t>, Vici” </a:t>
            </a:r>
            <a:r>
              <a:rPr lang="bg-BG" sz="2400" dirty="0">
                <a:solidFill>
                  <a:srgbClr val="333333"/>
                </a:solidFill>
              </a:rPr>
              <a:t>е девизът на ККК </a:t>
            </a:r>
            <a:r>
              <a:rPr lang="de-DE" sz="2400" dirty="0">
                <a:solidFill>
                  <a:srgbClr val="333333"/>
                </a:solidFill>
              </a:rPr>
              <a:t>(</a:t>
            </a:r>
            <a:r>
              <a:rPr lang="bg-BG" sz="2400" dirty="0">
                <a:solidFill>
                  <a:srgbClr val="333333"/>
                </a:solidFill>
              </a:rPr>
              <a:t>грешно</a:t>
            </a:r>
            <a:r>
              <a:rPr lang="de-DE" sz="2400" dirty="0">
                <a:solidFill>
                  <a:srgbClr val="333333"/>
                </a:solidFill>
              </a:rPr>
              <a:t>!)), </a:t>
            </a:r>
            <a:r>
              <a:rPr lang="bg-BG" sz="2400" dirty="0">
                <a:solidFill>
                  <a:srgbClr val="333333"/>
                </a:solidFill>
              </a:rPr>
              <a:t>на които хората лесно започват да вярват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bg-BG" sz="2400" dirty="0">
                <a:solidFill>
                  <a:srgbClr val="333333"/>
                </a:solidFill>
              </a:rPr>
              <a:t>Игнорират алтернативни обяснения</a:t>
            </a:r>
            <a:r>
              <a:rPr lang="de-DE" sz="2400" dirty="0">
                <a:solidFill>
                  <a:srgbClr val="333333"/>
                </a:solidFill>
              </a:rPr>
              <a:t> (</a:t>
            </a:r>
            <a:r>
              <a:rPr lang="bg-BG" sz="2400" dirty="0">
                <a:solidFill>
                  <a:srgbClr val="333333"/>
                </a:solidFill>
              </a:rPr>
              <a:t>напр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  <a:r>
              <a:rPr lang="bg-BG" sz="2400" dirty="0">
                <a:solidFill>
                  <a:srgbClr val="333333"/>
                </a:solidFill>
              </a:rPr>
              <a:t>,</a:t>
            </a:r>
            <a:r>
              <a:rPr lang="de-DE" sz="2400" dirty="0">
                <a:solidFill>
                  <a:srgbClr val="333333"/>
                </a:solidFill>
              </a:rPr>
              <a:t> </a:t>
            </a:r>
            <a:r>
              <a:rPr lang="bg-BG" sz="2400">
                <a:solidFill>
                  <a:srgbClr val="333333"/>
                </a:solidFill>
              </a:rPr>
              <a:t>че “Марлборо” </a:t>
            </a:r>
            <a:r>
              <a:rPr lang="bg-BG" sz="2400" dirty="0">
                <a:solidFill>
                  <a:srgbClr val="333333"/>
                </a:solidFill>
              </a:rPr>
              <a:t>завъртяно по някакъв начин може да има много значения</a:t>
            </a:r>
            <a:r>
              <a:rPr lang="de-DE" sz="2400" dirty="0">
                <a:solidFill>
                  <a:srgbClr val="333333"/>
                </a:solidFill>
              </a:rPr>
              <a:t>; </a:t>
            </a:r>
            <a:r>
              <a:rPr lang="bg-BG" sz="2400" dirty="0">
                <a:solidFill>
                  <a:srgbClr val="333333"/>
                </a:solidFill>
              </a:rPr>
              <a:t>напр</a:t>
            </a:r>
            <a:r>
              <a:rPr lang="de-DE" sz="2400" dirty="0">
                <a:solidFill>
                  <a:srgbClr val="333333"/>
                </a:solidFill>
              </a:rPr>
              <a:t>. </a:t>
            </a:r>
            <a:r>
              <a:rPr lang="bg-BG" sz="2400" dirty="0">
                <a:solidFill>
                  <a:srgbClr val="333333"/>
                </a:solidFill>
              </a:rPr>
              <a:t>в него се открива и </a:t>
            </a:r>
            <a:r>
              <a:rPr lang="bg-BG" sz="2400">
                <a:solidFill>
                  <a:srgbClr val="333333"/>
                </a:solidFill>
              </a:rPr>
              <a:t>думата “роб”</a:t>
            </a:r>
            <a:r>
              <a:rPr lang="de-DE" sz="2400">
                <a:solidFill>
                  <a:srgbClr val="333333"/>
                </a:solidFill>
              </a:rPr>
              <a:t>…).</a:t>
            </a:r>
            <a:endParaRPr 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bg-BG" sz="2400" dirty="0">
                <a:solidFill>
                  <a:srgbClr val="333333"/>
                </a:solidFill>
              </a:rPr>
              <a:t>Конспирациите вадят детайли от контекста и ги преувеличават </a:t>
            </a:r>
            <a:r>
              <a:rPr lang="de-DE" sz="2400" dirty="0">
                <a:solidFill>
                  <a:srgbClr val="333333"/>
                </a:solidFill>
              </a:rPr>
              <a:t>(</a:t>
            </a:r>
            <a:r>
              <a:rPr lang="bg-BG" sz="2400">
                <a:solidFill>
                  <a:srgbClr val="333333"/>
                </a:solidFill>
              </a:rPr>
              <a:t>Червеното “К” </a:t>
            </a:r>
            <a:r>
              <a:rPr lang="bg-BG" sz="2400" dirty="0">
                <a:solidFill>
                  <a:srgbClr val="333333"/>
                </a:solidFill>
              </a:rPr>
              <a:t>е впечатляващо в началото, но не е никакво доказателство</a:t>
            </a:r>
            <a:r>
              <a:rPr lang="de-DE" sz="2400" dirty="0">
                <a:solidFill>
                  <a:srgbClr val="333333"/>
                </a:solidFill>
              </a:rPr>
              <a:t>).</a:t>
            </a:r>
            <a:endParaRPr lang="en-US" sz="24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B1C522-797E-4B00-8C30-6855C321818A}" type="slidenum">
              <a:rPr lang="de-DE" altLang="de-DE" smtClean="0"/>
              <a:pPr>
                <a:defRPr/>
              </a:pPr>
              <a:t>15</a:t>
            </a:fld>
            <a:endParaRPr lang="de-DE" altLang="de-DE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 се стига до тези и други конспиративни теории?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bg-BG" sz="2400">
                <a:solidFill>
                  <a:srgbClr val="333333"/>
                </a:solidFill>
              </a:rPr>
              <a:t>Има много примери в историята как малцинства или аутсайдери са били набеждавани за причина за катастрофи и нещастия</a:t>
            </a:r>
            <a:r>
              <a:rPr lang="de-DE" sz="2400" dirty="0">
                <a:solidFill>
                  <a:srgbClr val="333333"/>
                </a:solidFill>
              </a:rPr>
              <a:t>. </a:t>
            </a:r>
            <a:r>
              <a:rPr lang="bg-BG" sz="2400" dirty="0">
                <a:solidFill>
                  <a:srgbClr val="333333"/>
                </a:solidFill>
              </a:rPr>
              <a:t>През Средновековието</a:t>
            </a:r>
            <a:r>
              <a:rPr lang="de-DE" sz="2400" dirty="0">
                <a:solidFill>
                  <a:srgbClr val="333333"/>
                </a:solidFill>
              </a:rPr>
              <a:t> </a:t>
            </a:r>
            <a:r>
              <a:rPr lang="bg-BG" sz="2400" dirty="0">
                <a:solidFill>
                  <a:srgbClr val="333333"/>
                </a:solidFill>
              </a:rPr>
              <a:t>например евреи или предполагаеми вещици са държани отговорни за лоша реколта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  <a:defRPr/>
            </a:pPr>
            <a:r>
              <a:rPr lang="bg-BG" sz="2400" dirty="0">
                <a:solidFill>
                  <a:srgbClr val="333333"/>
                </a:solidFill>
              </a:rPr>
              <a:t>Такива опростени обвинения служат като вентил за гнева на народа и дават измамно усещане за контрол</a:t>
            </a:r>
            <a:r>
              <a:rPr lang="de-DE" sz="2400" dirty="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B1C522-797E-4B00-8C30-6855C321818A}" type="slidenum">
              <a:rPr lang="de-DE" altLang="de-DE" smtClean="0"/>
              <a:pPr>
                <a:defRPr/>
              </a:pPr>
              <a:t>16</a:t>
            </a:fld>
            <a:endParaRPr lang="de-DE" altLang="de-DE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Защо ни е да знаем това?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>
                <a:solidFill>
                  <a:srgbClr val="333333"/>
                </a:solidFill>
              </a:rPr>
              <a:t>Изследвания показват, че много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но не всички</a:t>
            </a:r>
            <a:r>
              <a:rPr lang="de-DE" altLang="de-DE" sz="2400" dirty="0">
                <a:solidFill>
                  <a:srgbClr val="333333"/>
                </a:solidFill>
              </a:rPr>
              <a:t>!) </a:t>
            </a:r>
            <a:r>
              <a:rPr lang="bg-BG" altLang="de-DE" sz="2400" dirty="0">
                <a:solidFill>
                  <a:srgbClr val="333333"/>
                </a:solidFill>
              </a:rPr>
              <a:t>хора, страдащи от психози</a:t>
            </a:r>
            <a:r>
              <a:rPr lang="en-US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имат слонност към прибързани заключения</a:t>
            </a:r>
            <a:r>
              <a:rPr lang="en-US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По тази причина вероятността от грешни решения се покачва</a:t>
            </a:r>
            <a:r>
              <a:rPr lang="en-US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Препоръчително е</a:t>
            </a:r>
            <a:r>
              <a:rPr lang="en-US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възможно най-много информация да се взема под </a:t>
            </a:r>
            <a:r>
              <a:rPr lang="bg-BG" altLang="de-DE" sz="2400">
                <a:solidFill>
                  <a:srgbClr val="333333"/>
                </a:solidFill>
              </a:rPr>
              <a:t>внимание</a:t>
            </a:r>
            <a:r>
              <a:rPr lang="en-US" altLang="de-DE" sz="240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B1C522-797E-4B00-8C30-6855C321818A}" type="slidenum">
              <a:rPr lang="de-DE" altLang="de-DE" smtClean="0"/>
              <a:pPr>
                <a:defRPr/>
              </a:pPr>
              <a:t>17</a:t>
            </a:fld>
            <a:endParaRPr lang="de-DE" altLang="de-DE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Защо ни е да знаем това?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>
                <a:solidFill>
                  <a:srgbClr val="333333"/>
                </a:solidFill>
              </a:rPr>
              <a:t>Изследвания показват, че много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но не всички</a:t>
            </a:r>
            <a:r>
              <a:rPr lang="de-DE" altLang="de-DE" sz="2400" dirty="0">
                <a:solidFill>
                  <a:srgbClr val="333333"/>
                </a:solidFill>
              </a:rPr>
              <a:t>!) </a:t>
            </a:r>
            <a:r>
              <a:rPr lang="bg-BG" altLang="de-DE" sz="2400" dirty="0">
                <a:solidFill>
                  <a:srgbClr val="333333"/>
                </a:solidFill>
              </a:rPr>
              <a:t>хора, страдащи от психози</a:t>
            </a:r>
            <a:r>
              <a:rPr lang="en-US" altLang="de-DE" sz="2400" dirty="0">
                <a:solidFill>
                  <a:srgbClr val="333333"/>
                </a:solidFill>
              </a:rPr>
              <a:t>, </a:t>
            </a:r>
            <a:r>
              <a:rPr lang="bg-BG" altLang="de-DE" sz="2400" dirty="0">
                <a:solidFill>
                  <a:srgbClr val="333333"/>
                </a:solidFill>
              </a:rPr>
              <a:t>имат слонност към прибързани заключения</a:t>
            </a:r>
            <a:r>
              <a:rPr lang="en-US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По тази причина вероятността от грешни решения се покачва</a:t>
            </a:r>
            <a:r>
              <a:rPr lang="en-US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Препоръчително е</a:t>
            </a:r>
            <a:r>
              <a:rPr lang="en-US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възможно най-много информация да се взема под внимание</a:t>
            </a:r>
            <a:r>
              <a:rPr lang="en-US" altLang="de-DE" sz="2400" dirty="0">
                <a:solidFill>
                  <a:srgbClr val="333333"/>
                </a:solidFill>
              </a:rPr>
              <a:t>.</a:t>
            </a:r>
            <a:endParaRPr lang="de-DE" altLang="de-DE" sz="2400" dirty="0">
              <a:solidFill>
                <a:srgbClr val="333333"/>
              </a:solidFill>
            </a:endParaRP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Възприятето за реалност при много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но не всички</a:t>
            </a:r>
            <a:r>
              <a:rPr lang="de-DE" altLang="de-DE" sz="2400" dirty="0">
                <a:solidFill>
                  <a:srgbClr val="333333"/>
                </a:solidFill>
              </a:rPr>
              <a:t>!) </a:t>
            </a:r>
            <a:r>
              <a:rPr lang="bg-BG" altLang="de-DE" sz="2400" dirty="0">
                <a:solidFill>
                  <a:srgbClr val="333333"/>
                </a:solidFill>
              </a:rPr>
              <a:t>хора с психози е изменено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Често възникват обяснения за ситуации, които са твърде невероятни за другите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B1C522-797E-4B00-8C30-6855C321818A}" type="slidenum">
              <a:rPr lang="de-DE" altLang="de-DE" smtClean="0"/>
              <a:pPr>
                <a:defRPr/>
              </a:pPr>
              <a:t>18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778904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 прибързаните заключения водят до грешки по време на психоза – Примери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Rechteck 1"/>
          <p:cNvSpPr>
            <a:spLocks noChangeArrowheads="1"/>
          </p:cNvSpPr>
          <p:nvPr/>
        </p:nvSpPr>
        <p:spPr bwMode="auto">
          <a:xfrm>
            <a:off x="408955" y="6011441"/>
            <a:ext cx="11376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>
              <a:spcBef>
                <a:spcPct val="20000"/>
              </a:spcBef>
              <a:buClr>
                <a:srgbClr val="336699"/>
              </a:buClr>
              <a:defRPr/>
            </a:pPr>
            <a:r>
              <a:rPr lang="bg-BG" altLang="de-DE" sz="2000" b="0" dirty="0">
                <a:solidFill>
                  <a:srgbClr val="004992"/>
                </a:solidFill>
                <a:latin typeface="+mn-lt"/>
                <a:cs typeface="+mn-cs"/>
              </a:rPr>
              <a:t>Иска ли някой да сподели подобна ситуация от личен опит?</a:t>
            </a:r>
            <a:endParaRPr lang="de-DE" altLang="de-DE" sz="2000" b="0" dirty="0">
              <a:solidFill>
                <a:srgbClr val="004992"/>
              </a:solidFill>
              <a:latin typeface="+mn-lt"/>
              <a:cs typeface="+mn-cs"/>
            </a:endParaRPr>
          </a:p>
        </p:txBody>
      </p:sp>
      <p:graphicFrame>
        <p:nvGraphicFramePr>
          <p:cNvPr id="7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1180464"/>
              </p:ext>
            </p:extLst>
          </p:nvPr>
        </p:nvGraphicFramePr>
        <p:xfrm>
          <a:off x="409575" y="2203704"/>
          <a:ext cx="11339514" cy="3566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717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78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798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Ситуация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18987" marR="118987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Оценка по време на психоза</a:t>
                      </a: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18987" marR="118987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Какво наистина се е случило</a:t>
                      </a: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18987" marR="118987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Изписването е насрочено за по-ранна дата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18987" marR="118987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Убеждение, че лекарите са се отказали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18987" marR="118987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В защитено жилище се е освободило място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18987" marR="118987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Мисълта “Ти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нищо не 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струваш!”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е постоянно в главата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18987" marR="118987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Убеждение, че я изпращат от антена на покрива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18987" marR="118987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Мисли за малоценност се появяват от време на време у всички ни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18987" marR="118987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Терапевтът изрича дума, съвпадаща с тази, която човек в момента търси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18987" marR="118987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Терапевтът може да чете мисли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18987" marR="118987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Думата е изведена от контекста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18987" marR="118987" marT="45723" marB="45723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518A4A-439A-4733-9953-B427D0FE0ABF}" type="slidenum">
              <a:rPr lang="de-DE" altLang="de-DE" smtClean="0"/>
              <a:pPr>
                <a:defRPr/>
              </a:pPr>
              <a:t>19</a:t>
            </a:fld>
            <a:endParaRPr lang="de-DE" altLang="de-DE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+mn-lt"/>
                <a:ea typeface="+mn-ea"/>
                <a:cs typeface="+mn-cs"/>
              </a:rPr>
              <a:t>Задача</a:t>
            </a:r>
            <a:endParaRPr lang="de-DE" altLang="de-DE" sz="3600">
              <a:latin typeface="+mn-lt"/>
              <a:ea typeface="+mn-ea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>
                <a:solidFill>
                  <a:srgbClr val="333333"/>
                </a:solidFill>
              </a:rPr>
              <a:t>Опитайте се да намерите оригиналното заглавие на класическите картини като изключите грешните</a:t>
            </a:r>
            <a:r>
              <a:rPr lang="de-DE" altLang="de-DE" sz="240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B1C522-797E-4B00-8C30-6855C321818A}" type="slidenum">
              <a:rPr lang="de-DE" altLang="de-DE" smtClean="0"/>
              <a:pPr>
                <a:defRPr/>
              </a:pPr>
              <a:t>20</a:t>
            </a:fld>
            <a:endParaRPr lang="de-DE" altLang="de-DE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+mn-lt"/>
                <a:ea typeface="+mn-ea"/>
                <a:cs typeface="+mn-cs"/>
              </a:rPr>
              <a:t>Задача</a:t>
            </a:r>
            <a:endParaRPr lang="de-DE" altLang="de-DE" sz="3600">
              <a:latin typeface="+mn-lt"/>
              <a:ea typeface="+mn-ea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>
                <a:solidFill>
                  <a:srgbClr val="333333"/>
                </a:solidFill>
              </a:rPr>
              <a:t>Опитайте се да намерите оригиналното заглавие на класическите картини като изключите грешните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Обсъдете защо сте </a:t>
            </a:r>
            <a:r>
              <a:rPr lang="bg-BG" altLang="de-DE" sz="2400" i="1" dirty="0">
                <a:solidFill>
                  <a:srgbClr val="004992"/>
                </a:solidFill>
              </a:rPr>
              <a:t>За </a:t>
            </a:r>
            <a:r>
              <a:rPr lang="bg-BG" altLang="de-DE" sz="2400" dirty="0">
                <a:solidFill>
                  <a:srgbClr val="004992"/>
                </a:solidFill>
              </a:rPr>
              <a:t>или </a:t>
            </a:r>
            <a:r>
              <a:rPr lang="bg-BG" altLang="de-DE" sz="2400" i="1" dirty="0">
                <a:solidFill>
                  <a:srgbClr val="004992"/>
                </a:solidFill>
              </a:rPr>
              <a:t>Против</a:t>
            </a:r>
            <a:r>
              <a:rPr lang="bg-BG" altLang="de-DE" sz="2400" dirty="0">
                <a:solidFill>
                  <a:srgbClr val="333333"/>
                </a:solidFill>
              </a:rPr>
              <a:t> конкретното </a:t>
            </a:r>
            <a:r>
              <a:rPr lang="bg-BG" altLang="de-DE" sz="2400">
                <a:solidFill>
                  <a:srgbClr val="333333"/>
                </a:solidFill>
              </a:rPr>
              <a:t>заглавие</a:t>
            </a:r>
            <a:r>
              <a:rPr lang="de-DE" altLang="de-DE" sz="240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B1C522-797E-4B00-8C30-6855C321818A}" type="slidenum">
              <a:rPr lang="de-DE" altLang="de-DE" smtClean="0"/>
              <a:pPr>
                <a:defRPr/>
              </a:pPr>
              <a:t>21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049441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+mn-lt"/>
                <a:ea typeface="+mn-ea"/>
                <a:cs typeface="+mn-cs"/>
              </a:rPr>
              <a:t>Задача</a:t>
            </a:r>
            <a:endParaRPr lang="de-DE" altLang="de-DE" sz="3600">
              <a:latin typeface="+mn-lt"/>
              <a:ea typeface="+mn-ea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>
                <a:solidFill>
                  <a:srgbClr val="333333"/>
                </a:solidFill>
              </a:rPr>
              <a:t>Опитайте се да намерите оригиналното заглавие на класическите картини като изключите грешните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Обсъдете защо сте </a:t>
            </a:r>
            <a:r>
              <a:rPr lang="bg-BG" altLang="de-DE" sz="2400" i="1" dirty="0">
                <a:solidFill>
                  <a:srgbClr val="004992"/>
                </a:solidFill>
              </a:rPr>
              <a:t>За </a:t>
            </a:r>
            <a:r>
              <a:rPr lang="bg-BG" altLang="de-DE" sz="2400" dirty="0">
                <a:solidFill>
                  <a:srgbClr val="004992"/>
                </a:solidFill>
              </a:rPr>
              <a:t>или </a:t>
            </a:r>
            <a:r>
              <a:rPr lang="bg-BG" altLang="de-DE" sz="2400" i="1" dirty="0">
                <a:solidFill>
                  <a:srgbClr val="004992"/>
                </a:solidFill>
              </a:rPr>
              <a:t>Против</a:t>
            </a:r>
            <a:r>
              <a:rPr lang="bg-BG" altLang="de-DE" sz="2400" dirty="0">
                <a:solidFill>
                  <a:srgbClr val="333333"/>
                </a:solidFill>
              </a:rPr>
              <a:t> конкретното заглавие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Моля, отчетете до колко сте сигурни в решението </a:t>
            </a:r>
            <a:r>
              <a:rPr lang="bg-BG" altLang="de-DE" sz="2400">
                <a:solidFill>
                  <a:srgbClr val="333333"/>
                </a:solidFill>
              </a:rPr>
              <a:t>си</a:t>
            </a:r>
            <a:r>
              <a:rPr lang="de-DE" altLang="de-DE" sz="240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B1C522-797E-4B00-8C30-6855C321818A}" type="slidenum">
              <a:rPr lang="de-DE" altLang="de-DE" smtClean="0"/>
              <a:pPr>
                <a:defRPr/>
              </a:pPr>
              <a:t>22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732312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bg-BG" altLang="de-DE" sz="3600">
                <a:latin typeface="+mn-lt"/>
                <a:ea typeface="+mn-ea"/>
                <a:cs typeface="+mn-cs"/>
              </a:rPr>
              <a:t>Задача</a:t>
            </a:r>
            <a:endParaRPr lang="de-DE" altLang="de-DE" sz="3600">
              <a:latin typeface="+mn-lt"/>
              <a:ea typeface="+mn-ea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>
                <a:solidFill>
                  <a:srgbClr val="333333"/>
                </a:solidFill>
              </a:rPr>
              <a:t>Опитайте се да намерите оригиналното заглавие на класическите картини като изключите грешните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000000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Обсъдете защо сте </a:t>
            </a:r>
            <a:r>
              <a:rPr lang="bg-BG" altLang="de-DE" sz="2400" i="1" dirty="0">
                <a:solidFill>
                  <a:srgbClr val="004992"/>
                </a:solidFill>
              </a:rPr>
              <a:t>За </a:t>
            </a:r>
            <a:r>
              <a:rPr lang="bg-BG" altLang="de-DE" sz="2400" dirty="0">
                <a:solidFill>
                  <a:srgbClr val="004992"/>
                </a:solidFill>
              </a:rPr>
              <a:t>или </a:t>
            </a:r>
            <a:r>
              <a:rPr lang="bg-BG" altLang="de-DE" sz="2400" i="1" dirty="0">
                <a:solidFill>
                  <a:srgbClr val="004992"/>
                </a:solidFill>
              </a:rPr>
              <a:t>Против</a:t>
            </a:r>
            <a:r>
              <a:rPr lang="bg-BG" altLang="de-DE" sz="2400" dirty="0">
                <a:solidFill>
                  <a:srgbClr val="333333"/>
                </a:solidFill>
              </a:rPr>
              <a:t> конкретното заглавие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Моля, отчетете до колко сте сигурни в решението си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Обърнете внимание на това как някои детайли в картината категорично противоречат на определени заглавия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B1C522-797E-4B00-8C30-6855C321818A}" type="slidenum">
              <a:rPr lang="de-DE" altLang="de-DE" smtClean="0"/>
              <a:pPr>
                <a:defRPr/>
              </a:pPr>
              <a:t>23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814798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Text Box 2"/>
          <p:cNvSpPr txBox="1">
            <a:spLocks noChangeArrowheads="1"/>
          </p:cNvSpPr>
          <p:nvPr/>
        </p:nvSpPr>
        <p:spPr bwMode="auto">
          <a:xfrm>
            <a:off x="6400800" y="2203704"/>
            <a:ext cx="534924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а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Признание за края на един брак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б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Предложение за брак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в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Новина за починал близък</a:t>
            </a:r>
            <a:endParaRPr lang="en-US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г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Продавачът на цветя</a:t>
            </a:r>
            <a:endParaRPr lang="en-US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</p:txBody>
      </p:sp>
      <p:pic>
        <p:nvPicPr>
          <p:cNvPr id="7" name="Picture 5" descr="Zew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76" y="1664207"/>
            <a:ext cx="5437289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24</a:t>
            </a:fld>
            <a:endParaRPr lang="de-DE" altLang="de-DE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6400800" y="2203703"/>
            <a:ext cx="534924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а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Признание за края на един брак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+mn-lt"/>
              <a:buChar char="б"/>
            </a:pPr>
            <a:r>
              <a:rPr lang="bg-BG" altLang="de-DE" sz="2400" b="0" dirty="0">
                <a:solidFill>
                  <a:srgbClr val="004992"/>
                </a:solidFill>
                <a:latin typeface="+mn-lt"/>
                <a:cs typeface="+mn-cs"/>
              </a:rPr>
              <a:t>Предложение за брак</a:t>
            </a:r>
            <a:br>
              <a:rPr lang="bg-BG" altLang="de-DE" sz="2400" b="0" dirty="0">
                <a:solidFill>
                  <a:srgbClr val="004992"/>
                </a:solidFill>
                <a:latin typeface="+mn-lt"/>
                <a:cs typeface="+mn-cs"/>
              </a:rPr>
            </a:br>
            <a:r>
              <a:rPr lang="de-DE" altLang="de-DE" sz="1800" b="0" dirty="0">
                <a:solidFill>
                  <a:srgbClr val="004992"/>
                </a:solidFill>
                <a:latin typeface="+mn-lt"/>
                <a:cs typeface="+mn-cs"/>
              </a:rPr>
              <a:t>(Karl Zewy, 1896)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в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Новина за починал близък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г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Продавачът на цветя</a:t>
            </a:r>
            <a:endParaRPr lang="en-US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</p:txBody>
      </p:sp>
      <p:pic>
        <p:nvPicPr>
          <p:cNvPr id="7" name="Picture 5" descr="Zew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76" y="1664207"/>
            <a:ext cx="5437289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25</a:t>
            </a:fld>
            <a:endParaRPr lang="de-DE" altLang="de-DE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400800" y="2203704"/>
            <a:ext cx="5349240" cy="4251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а"/>
              <a:defRPr/>
            </a:pPr>
            <a:r>
              <a:rPr lang="bg-BG" sz="2400" b="0" dirty="0">
                <a:solidFill>
                  <a:srgbClr val="333333"/>
                </a:solidFill>
                <a:cs typeface="+mn-cs"/>
              </a:rPr>
              <a:t>Монахът</a:t>
            </a:r>
            <a:endParaRPr lang="de-DE" sz="2400" b="0" dirty="0">
              <a:solidFill>
                <a:srgbClr val="333333"/>
              </a:solidFill>
              <a:cs typeface="+mn-cs"/>
            </a:endParaRP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б"/>
              <a:defRPr/>
            </a:pPr>
            <a:r>
              <a:rPr lang="bg-BG" sz="2400" b="0" dirty="0">
                <a:solidFill>
                  <a:srgbClr val="333333"/>
                </a:solidFill>
                <a:cs typeface="+mn-cs"/>
              </a:rPr>
              <a:t>Пияницата</a:t>
            </a:r>
            <a:endParaRPr lang="de-DE" sz="2400" b="0" dirty="0">
              <a:solidFill>
                <a:srgbClr val="333333"/>
              </a:solidFill>
              <a:cs typeface="+mn-cs"/>
            </a:endParaRP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в"/>
              <a:defRPr/>
            </a:pPr>
            <a:r>
              <a:rPr lang="bg-BG" sz="2400" b="0" dirty="0">
                <a:solidFill>
                  <a:srgbClr val="333333"/>
                </a:solidFill>
                <a:cs typeface="+mn-cs"/>
              </a:rPr>
              <a:t>Четящият химик</a:t>
            </a:r>
            <a:endParaRPr lang="de-DE" sz="2400" b="0" dirty="0">
              <a:solidFill>
                <a:srgbClr val="333333"/>
              </a:solidFill>
              <a:cs typeface="+mn-cs"/>
            </a:endParaRP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г"/>
              <a:defRPr/>
            </a:pPr>
            <a:r>
              <a:rPr lang="bg-BG" sz="2400" b="0" dirty="0">
                <a:solidFill>
                  <a:srgbClr val="333333"/>
                </a:solidFill>
                <a:cs typeface="+mn-cs"/>
              </a:rPr>
              <a:t>Читанката</a:t>
            </a:r>
            <a:endParaRPr lang="de-DE" sz="2400" b="0" dirty="0">
              <a:solidFill>
                <a:srgbClr val="333333"/>
              </a:solidFill>
              <a:cs typeface="+mn-cs"/>
            </a:endParaRPr>
          </a:p>
        </p:txBody>
      </p:sp>
      <p:pic>
        <p:nvPicPr>
          <p:cNvPr id="7" name="Picture 4" descr="lesende_chemiker_,von Langer; Johann Pe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707" y="1124712"/>
            <a:ext cx="4060826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26</a:t>
            </a:fld>
            <a:endParaRPr lang="de-DE" altLang="de-DE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6400800" y="2203704"/>
            <a:ext cx="5349240" cy="4251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а"/>
              <a:defRPr/>
            </a:pPr>
            <a:r>
              <a:rPr lang="bg-BG" sz="2400" b="0" dirty="0">
                <a:solidFill>
                  <a:srgbClr val="333333"/>
                </a:solidFill>
                <a:cs typeface="+mn-cs"/>
              </a:rPr>
              <a:t>Монахът</a:t>
            </a:r>
            <a:endParaRPr lang="de-DE" sz="2400" b="0" dirty="0">
              <a:solidFill>
                <a:srgbClr val="333333"/>
              </a:solidFill>
              <a:cs typeface="+mn-cs"/>
            </a:endParaRP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б"/>
              <a:defRPr/>
            </a:pPr>
            <a:r>
              <a:rPr lang="bg-BG" sz="2400" b="0" dirty="0">
                <a:solidFill>
                  <a:srgbClr val="333333"/>
                </a:solidFill>
                <a:cs typeface="+mn-cs"/>
              </a:rPr>
              <a:t>Пияницата</a:t>
            </a:r>
            <a:endParaRPr lang="de-DE" sz="2400" b="0" dirty="0">
              <a:solidFill>
                <a:srgbClr val="333333"/>
              </a:solidFill>
              <a:cs typeface="+mn-cs"/>
            </a:endParaRP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+mn-lt"/>
              <a:buChar char="в"/>
              <a:defRPr/>
            </a:pPr>
            <a:r>
              <a:rPr lang="bg-BG" sz="2400" b="0" dirty="0">
                <a:solidFill>
                  <a:srgbClr val="004992"/>
                </a:solidFill>
                <a:cs typeface="+mn-cs"/>
              </a:rPr>
              <a:t>Четящият химик</a:t>
            </a:r>
            <a:br>
              <a:rPr lang="bg-BG" sz="2400" b="0" dirty="0">
                <a:solidFill>
                  <a:srgbClr val="004992"/>
                </a:solidFill>
                <a:cs typeface="+mn-cs"/>
              </a:rPr>
            </a:br>
            <a:r>
              <a:rPr lang="de-DE" b="0" dirty="0">
                <a:solidFill>
                  <a:srgbClr val="004992"/>
                </a:solidFill>
                <a:cs typeface="+mn-cs"/>
              </a:rPr>
              <a:t>(Johann Peter von Langer, 1756-1824)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г"/>
              <a:defRPr/>
            </a:pPr>
            <a:r>
              <a:rPr lang="bg-BG" sz="2400" b="0" dirty="0">
                <a:solidFill>
                  <a:srgbClr val="333333"/>
                </a:solidFill>
                <a:cs typeface="+mn-cs"/>
              </a:rPr>
              <a:t>Читанката</a:t>
            </a:r>
            <a:endParaRPr lang="de-DE" sz="2400" b="0" dirty="0">
              <a:solidFill>
                <a:srgbClr val="333333"/>
              </a:solidFill>
              <a:cs typeface="+mn-cs"/>
            </a:endParaRPr>
          </a:p>
        </p:txBody>
      </p:sp>
      <p:pic>
        <p:nvPicPr>
          <p:cNvPr id="7" name="Picture 4" descr="lesende_chemiker_,von Langer; Johann Pe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707" y="1124712"/>
            <a:ext cx="4060826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27</a:t>
            </a:fld>
            <a:endParaRPr lang="de-DE" altLang="de-DE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Text Box 1030"/>
          <p:cNvSpPr txBox="1">
            <a:spLocks noChangeArrowheads="1"/>
          </p:cNvSpPr>
          <p:nvPr/>
        </p:nvSpPr>
        <p:spPr bwMode="auto">
          <a:xfrm>
            <a:off x="6400800" y="2203703"/>
            <a:ext cx="534924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а"/>
            </a:pPr>
            <a:r>
              <a:rPr lang="bg-BG" altLang="de-DE" sz="2400" b="0">
                <a:solidFill>
                  <a:srgbClr val="333333"/>
                </a:solidFill>
                <a:latin typeface="+mn-lt"/>
                <a:cs typeface="+mn-cs"/>
              </a:rPr>
              <a:t>В </a:t>
            </a: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стаята на псислугата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б"/>
            </a:pPr>
            <a:r>
              <a:rPr lang="bg-BG" altLang="de-DE" sz="2400" b="0">
                <a:solidFill>
                  <a:srgbClr val="333333"/>
                </a:solidFill>
                <a:latin typeface="+mn-lt"/>
                <a:cs typeface="+mn-cs"/>
              </a:rPr>
              <a:t>Надменния </a:t>
            </a: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болен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в"/>
            </a:pPr>
            <a:r>
              <a:rPr lang="bg-BG" altLang="de-DE" sz="2400" b="0">
                <a:solidFill>
                  <a:srgbClr val="333333"/>
                </a:solidFill>
                <a:latin typeface="+mn-lt"/>
                <a:cs typeface="+mn-cs"/>
              </a:rPr>
              <a:t>Бедният </a:t>
            </a: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поет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г"/>
            </a:pPr>
            <a:r>
              <a:rPr lang="bg-BG" altLang="de-DE" sz="2400" b="0">
                <a:solidFill>
                  <a:srgbClr val="333333"/>
                </a:solidFill>
                <a:latin typeface="+mn-lt"/>
                <a:cs typeface="+mn-cs"/>
              </a:rPr>
              <a:t>Приют </a:t>
            </a: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за бездомници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</p:txBody>
      </p:sp>
      <p:pic>
        <p:nvPicPr>
          <p:cNvPr id="7" name="Picture 5" descr="poorpo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99" y="1664208"/>
            <a:ext cx="5371643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28</a:t>
            </a:fld>
            <a:endParaRPr lang="de-DE" altLang="de-DE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Text Box 1030"/>
          <p:cNvSpPr txBox="1">
            <a:spLocks noChangeArrowheads="1"/>
          </p:cNvSpPr>
          <p:nvPr/>
        </p:nvSpPr>
        <p:spPr bwMode="auto">
          <a:xfrm>
            <a:off x="6400800" y="2203703"/>
            <a:ext cx="534924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а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В стаята на псислугата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б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Надменния болен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+mn-lt"/>
              <a:buChar char="в"/>
            </a:pPr>
            <a:r>
              <a:rPr lang="bg-BG" altLang="de-DE" sz="2400" b="0" dirty="0">
                <a:solidFill>
                  <a:srgbClr val="004992"/>
                </a:solidFill>
                <a:latin typeface="+mn-lt"/>
                <a:cs typeface="+mn-cs"/>
              </a:rPr>
              <a:t>Бедният поет</a:t>
            </a:r>
            <a:br>
              <a:rPr lang="bg-BG" altLang="de-DE" sz="2400" b="0" dirty="0">
                <a:solidFill>
                  <a:srgbClr val="004992"/>
                </a:solidFill>
                <a:latin typeface="+mn-lt"/>
                <a:cs typeface="+mn-cs"/>
              </a:rPr>
            </a:br>
            <a:r>
              <a:rPr lang="de-DE" altLang="de-DE" sz="1800" b="0" dirty="0">
                <a:solidFill>
                  <a:srgbClr val="004992"/>
                </a:solidFill>
                <a:latin typeface="+mn-lt"/>
                <a:cs typeface="+mn-cs"/>
              </a:rPr>
              <a:t>(Carl Spitzweg, 1835)</a:t>
            </a:r>
            <a:endParaRPr lang="bg-BG" altLang="de-DE" sz="1800" b="0" dirty="0">
              <a:solidFill>
                <a:srgbClr val="004992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г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Приют за бездомници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</p:txBody>
      </p:sp>
      <p:pic>
        <p:nvPicPr>
          <p:cNvPr id="7" name="Picture 1029" descr="poorpo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99" y="1664208"/>
            <a:ext cx="5371643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29</a:t>
            </a:fld>
            <a:endParaRPr lang="de-DE" altLang="de-DE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Text Box 3076"/>
          <p:cNvSpPr txBox="1">
            <a:spLocks noChangeArrowheads="1"/>
          </p:cNvSpPr>
          <p:nvPr/>
        </p:nvSpPr>
        <p:spPr bwMode="auto">
          <a:xfrm>
            <a:off x="6400800" y="2203703"/>
            <a:ext cx="534924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а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Лошата вещица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б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Лукавото момче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в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Крадецът на обувки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г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Мъмренето</a:t>
            </a:r>
            <a:endParaRPr lang="en-US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</p:txBody>
      </p:sp>
      <p:pic>
        <p:nvPicPr>
          <p:cNvPr id="7" name="Picture 4" descr="Ermahnu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4153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30</a:t>
            </a:fld>
            <a:endParaRPr lang="de-DE" altLang="de-DE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Text Box 3076"/>
          <p:cNvSpPr txBox="1">
            <a:spLocks noChangeArrowheads="1"/>
          </p:cNvSpPr>
          <p:nvPr/>
        </p:nvSpPr>
        <p:spPr bwMode="auto">
          <a:xfrm>
            <a:off x="6400799" y="2203703"/>
            <a:ext cx="534924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а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Лошата вещица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б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Лукавото момче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в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Крадецът на обувки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+mn-lt"/>
              <a:buChar char="г"/>
            </a:pPr>
            <a:r>
              <a:rPr lang="bg-BG" altLang="de-DE" sz="2400" b="0" dirty="0">
                <a:solidFill>
                  <a:srgbClr val="004992"/>
                </a:solidFill>
                <a:latin typeface="+mn-lt"/>
                <a:cs typeface="+mn-cs"/>
              </a:rPr>
              <a:t>Мъмренето</a:t>
            </a:r>
            <a:br>
              <a:rPr lang="de-DE" altLang="de-DE" sz="2400" b="0" dirty="0">
                <a:solidFill>
                  <a:srgbClr val="004992"/>
                </a:solidFill>
                <a:latin typeface="+mn-lt"/>
                <a:cs typeface="+mn-cs"/>
              </a:rPr>
            </a:br>
            <a:r>
              <a:rPr lang="de-DE" altLang="de-DE" sz="1800" b="0" dirty="0">
                <a:solidFill>
                  <a:srgbClr val="004992"/>
                </a:solidFill>
                <a:latin typeface="+mn-lt"/>
                <a:cs typeface="+mn-cs"/>
              </a:rPr>
              <a:t>(Ferdinand Georg Waldmüller, 1846)</a:t>
            </a:r>
            <a:endParaRPr lang="en-US" altLang="de-DE" sz="1800" b="0" dirty="0">
              <a:solidFill>
                <a:srgbClr val="004992"/>
              </a:solidFill>
              <a:latin typeface="+mn-lt"/>
              <a:cs typeface="+mn-cs"/>
            </a:endParaRPr>
          </a:p>
        </p:txBody>
      </p:sp>
      <p:pic>
        <p:nvPicPr>
          <p:cNvPr id="7" name="Picture 3075" descr="Ermahnu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4153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31</a:t>
            </a:fld>
            <a:endParaRPr lang="de-DE" altLang="de-DE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Text Box 2"/>
          <p:cNvSpPr txBox="1">
            <a:spLocks noChangeArrowheads="1"/>
          </p:cNvSpPr>
          <p:nvPr/>
        </p:nvSpPr>
        <p:spPr bwMode="auto">
          <a:xfrm>
            <a:off x="6400799" y="2203703"/>
            <a:ext cx="534924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а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Посещението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б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Задълбочен в учение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в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Писателят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г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Дядовата библиотека</a:t>
            </a:r>
            <a:endParaRPr lang="en-US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</p:txBody>
      </p:sp>
      <p:pic>
        <p:nvPicPr>
          <p:cNvPr id="7" name="Picture 2052" descr="spitzweg_der Besu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3852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32</a:t>
            </a:fld>
            <a:endParaRPr lang="de-DE" altLang="de-DE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/>
          <p:cNvSpPr txBox="1">
            <a:spLocks noChangeArrowheads="1"/>
          </p:cNvSpPr>
          <p:nvPr/>
        </p:nvSpPr>
        <p:spPr bwMode="auto">
          <a:xfrm>
            <a:off x="6400799" y="2203703"/>
            <a:ext cx="534924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+mn-lt"/>
              <a:buChar char="а"/>
            </a:pPr>
            <a:r>
              <a:rPr lang="bg-BG" altLang="de-DE" sz="2400" b="0" dirty="0">
                <a:solidFill>
                  <a:srgbClr val="004992"/>
                </a:solidFill>
                <a:latin typeface="+mn-lt"/>
                <a:cs typeface="+mn-cs"/>
              </a:rPr>
              <a:t>Посещението</a:t>
            </a:r>
            <a:br>
              <a:rPr lang="de-DE" altLang="de-DE" sz="2400" b="0" dirty="0">
                <a:solidFill>
                  <a:srgbClr val="004992"/>
                </a:solidFill>
                <a:latin typeface="+mn-lt"/>
                <a:cs typeface="+mn-cs"/>
              </a:rPr>
            </a:br>
            <a:r>
              <a:rPr lang="de-DE" altLang="de-DE" sz="1800" b="0" dirty="0">
                <a:solidFill>
                  <a:srgbClr val="004992"/>
                </a:solidFill>
                <a:latin typeface="+mn-lt"/>
                <a:cs typeface="+mn-cs"/>
              </a:rPr>
              <a:t>(Carl Spitzweg, 1849)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б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Задълбочен в учение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в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Писателят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г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Дядовата библиотека</a:t>
            </a:r>
            <a:endParaRPr lang="en-US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</p:txBody>
      </p:sp>
      <p:pic>
        <p:nvPicPr>
          <p:cNvPr id="7" name="Picture 4" descr="spitzweg_der Besu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3852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33</a:t>
            </a:fld>
            <a:endParaRPr lang="de-DE" altLang="de-DE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az-Cyrl-AZ" altLang="ko-KR" sz="3600" spc="-5" dirty="0">
                <a:latin typeface="+mn-lt"/>
                <a:ea typeface="+mn-ea"/>
                <a:cs typeface="+mn-cs"/>
              </a:rPr>
              <a:t>Опционално: Видео</a:t>
            </a:r>
            <a:endParaRPr lang="de-DE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 defTabSz="914400" eaLnBrk="0" fontAlgn="base" hangingPunct="0">
              <a:spcAft>
                <a:spcPct val="0"/>
              </a:spcAft>
            </a:pPr>
            <a:r>
              <a:rPr lang="ru-RU" altLang="ko-KR" sz="2400" dirty="0">
                <a:solidFill>
                  <a:srgbClr val="004992"/>
                </a:solidFill>
              </a:rPr>
              <a:t>Видеа, обхващащи днешната тема, може да намерите на</a:t>
            </a:r>
            <a:r>
              <a:rPr lang="en-US" altLang="ko-KR" sz="2400" dirty="0">
                <a:solidFill>
                  <a:srgbClr val="004992"/>
                </a:solidFill>
              </a:rPr>
              <a:t>:</a:t>
            </a:r>
            <a:r>
              <a:rPr lang="de-DE" sz="2400" dirty="0">
                <a:solidFill>
                  <a:srgbClr val="004992"/>
                </a:solidFill>
              </a:rPr>
              <a:t> </a:t>
            </a:r>
            <a:br>
              <a:rPr lang="de-DE" sz="2400" dirty="0">
                <a:solidFill>
                  <a:srgbClr val="004992"/>
                </a:solidFill>
              </a:rPr>
            </a:br>
            <a:r>
              <a:rPr lang="de-DE" dirty="0">
                <a:solidFill>
                  <a:srgbClr val="004992"/>
                </a:solidFill>
                <a:hlinkClick r:id="rId3"/>
              </a:rPr>
              <a:t>http://www.uke.de/mct_videos</a:t>
            </a:r>
            <a:endParaRPr lang="de-DE" dirty="0">
              <a:solidFill>
                <a:srgbClr val="004992"/>
              </a:solidFill>
            </a:endParaRPr>
          </a:p>
          <a:p>
            <a:pPr lvl="0" defTabSz="914400" eaLnBrk="0" fontAlgn="base" hangingPunct="0">
              <a:spcAft>
                <a:spcPct val="0"/>
              </a:spcAft>
            </a:pPr>
            <a:r>
              <a:rPr lang="ru-RU" altLang="ko-KR" sz="2400" dirty="0">
                <a:solidFill>
                  <a:srgbClr val="333333"/>
                </a:solidFill>
              </a:rPr>
              <a:t>Може да дискутирате до колко видеата пасват на актуалната тема</a:t>
            </a:r>
            <a:r>
              <a:rPr lang="en-US" altLang="ko-KR" sz="2400" dirty="0">
                <a:solidFill>
                  <a:srgbClr val="333333"/>
                </a:solidFill>
              </a:rPr>
              <a:t>.</a:t>
            </a:r>
            <a:endParaRPr lang="de-DE" sz="2400" dirty="0">
              <a:solidFill>
                <a:srgbClr val="333333"/>
              </a:solidFill>
            </a:endParaRPr>
          </a:p>
        </p:txBody>
      </p:sp>
      <p:sp>
        <p:nvSpPr>
          <p:cNvPr id="12" name="object 3"/>
          <p:cNvSpPr txBox="1"/>
          <p:nvPr/>
        </p:nvSpPr>
        <p:spPr>
          <a:xfrm>
            <a:off x="455023" y="4658666"/>
            <a:ext cx="8128431" cy="1048363"/>
          </a:xfrm>
          <a:prstGeom prst="rect">
            <a:avLst/>
          </a:prstGeom>
        </p:spPr>
        <p:txBody>
          <a:bodyPr vert="horz" wrap="square" lIns="0" tIns="113664" rIns="0" bIns="0" rtlCol="0">
            <a:noAutofit/>
          </a:bodyPr>
          <a:lstStyle/>
          <a:p>
            <a:pPr marL="635" defTabSz="914400" eaLnBrk="0" fontAlgn="base" hangingPunct="0">
              <a:spcBef>
                <a:spcPts val="894"/>
              </a:spcBef>
              <a:spcAft>
                <a:spcPct val="0"/>
              </a:spcAft>
            </a:pPr>
            <a:r>
              <a:rPr lang="en-US" b="0" spc="-5" dirty="0">
                <a:solidFill>
                  <a:srgbClr val="333333"/>
                </a:solidFill>
              </a:rPr>
              <a:t>[</a:t>
            </a:r>
            <a:r>
              <a:rPr lang="az-Cyrl-AZ" altLang="ko-KR" b="0" i="1" spc="-5" dirty="0">
                <a:solidFill>
                  <a:srgbClr val="333333"/>
                </a:solidFill>
              </a:rPr>
              <a:t>към терапевтите</a:t>
            </a:r>
            <a:r>
              <a:rPr lang="en-US" altLang="ko-KR" b="0" i="1" spc="-5" dirty="0">
                <a:solidFill>
                  <a:srgbClr val="333333"/>
                </a:solidFill>
              </a:rPr>
              <a:t>:</a:t>
            </a:r>
            <a:endParaRPr b="0" dirty="0">
              <a:solidFill>
                <a:srgbClr val="333333"/>
              </a:solidFill>
            </a:endParaRPr>
          </a:p>
          <a:p>
            <a:pPr marL="12700" marR="5080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ru-RU" altLang="ko-KR" b="0" dirty="0">
                <a:solidFill>
                  <a:srgbClr val="333333"/>
                </a:solidFill>
              </a:rPr>
              <a:t>Някои части от видеата съдържат елементи, които не са подходящи за всяка ублика/култура. Затова Ви молим за предварителен подбор</a:t>
            </a:r>
            <a:r>
              <a:rPr lang="de-DE" b="0" dirty="0">
                <a:solidFill>
                  <a:srgbClr val="333333"/>
                </a:solidFill>
              </a:rPr>
              <a:t>]</a:t>
            </a:r>
          </a:p>
        </p:txBody>
      </p:sp>
      <p:sp>
        <p:nvSpPr>
          <p:cNvPr id="15" name="object 2"/>
          <p:cNvSpPr/>
          <p:nvPr/>
        </p:nvSpPr>
        <p:spPr>
          <a:xfrm>
            <a:off x="9875318" y="4919997"/>
            <a:ext cx="1442720" cy="927100"/>
          </a:xfrm>
          <a:custGeom>
            <a:avLst/>
            <a:gdLst/>
            <a:ahLst/>
            <a:cxnLst/>
            <a:rect l="l" t="t" r="r" b="b"/>
            <a:pathLst>
              <a:path w="1442720" h="927100">
                <a:moveTo>
                  <a:pt x="677983" y="0"/>
                </a:moveTo>
                <a:lnTo>
                  <a:pt x="671561" y="912"/>
                </a:lnTo>
                <a:lnTo>
                  <a:pt x="665141" y="912"/>
                </a:lnTo>
                <a:lnTo>
                  <a:pt x="658718" y="1827"/>
                </a:lnTo>
                <a:lnTo>
                  <a:pt x="652295" y="1827"/>
                </a:lnTo>
                <a:lnTo>
                  <a:pt x="645873" y="2740"/>
                </a:lnTo>
                <a:lnTo>
                  <a:pt x="638533" y="2740"/>
                </a:lnTo>
                <a:lnTo>
                  <a:pt x="632112" y="3653"/>
                </a:lnTo>
                <a:lnTo>
                  <a:pt x="624773" y="3653"/>
                </a:lnTo>
                <a:lnTo>
                  <a:pt x="598168" y="4565"/>
                </a:lnTo>
                <a:lnTo>
                  <a:pt x="573397" y="6390"/>
                </a:lnTo>
                <a:lnTo>
                  <a:pt x="548626" y="7302"/>
                </a:lnTo>
                <a:lnTo>
                  <a:pt x="523855" y="10043"/>
                </a:lnTo>
                <a:lnTo>
                  <a:pt x="455046" y="17344"/>
                </a:lnTo>
                <a:lnTo>
                  <a:pt x="392661" y="28300"/>
                </a:lnTo>
                <a:lnTo>
                  <a:pt x="353212" y="37428"/>
                </a:lnTo>
                <a:lnTo>
                  <a:pt x="299084" y="52948"/>
                </a:lnTo>
                <a:lnTo>
                  <a:pt x="256882" y="68466"/>
                </a:lnTo>
                <a:lnTo>
                  <a:pt x="209174" y="90374"/>
                </a:lnTo>
                <a:lnTo>
                  <a:pt x="166972" y="115934"/>
                </a:lnTo>
                <a:lnTo>
                  <a:pt x="130276" y="144235"/>
                </a:lnTo>
                <a:lnTo>
                  <a:pt x="98166" y="176183"/>
                </a:lnTo>
                <a:lnTo>
                  <a:pt x="70644" y="210874"/>
                </a:lnTo>
                <a:lnTo>
                  <a:pt x="48624" y="248301"/>
                </a:lnTo>
                <a:lnTo>
                  <a:pt x="29358" y="289380"/>
                </a:lnTo>
                <a:lnTo>
                  <a:pt x="13762" y="341412"/>
                </a:lnTo>
                <a:lnTo>
                  <a:pt x="2752" y="401663"/>
                </a:lnTo>
                <a:lnTo>
                  <a:pt x="0" y="432699"/>
                </a:lnTo>
                <a:lnTo>
                  <a:pt x="0" y="463738"/>
                </a:lnTo>
                <a:lnTo>
                  <a:pt x="5505" y="526726"/>
                </a:lnTo>
                <a:lnTo>
                  <a:pt x="19266" y="589713"/>
                </a:lnTo>
                <a:lnTo>
                  <a:pt x="42201" y="652702"/>
                </a:lnTo>
                <a:lnTo>
                  <a:pt x="72478" y="715688"/>
                </a:lnTo>
                <a:lnTo>
                  <a:pt x="111009" y="777765"/>
                </a:lnTo>
                <a:lnTo>
                  <a:pt x="158716" y="838014"/>
                </a:lnTo>
                <a:lnTo>
                  <a:pt x="185321" y="868139"/>
                </a:lnTo>
                <a:lnTo>
                  <a:pt x="213763" y="897350"/>
                </a:lnTo>
                <a:lnTo>
                  <a:pt x="244954" y="926563"/>
                </a:lnTo>
                <a:lnTo>
                  <a:pt x="244954" y="207221"/>
                </a:lnTo>
                <a:lnTo>
                  <a:pt x="1442205" y="207221"/>
                </a:lnTo>
                <a:lnTo>
                  <a:pt x="6779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17" name="object 3"/>
          <p:cNvSpPr/>
          <p:nvPr/>
        </p:nvSpPr>
        <p:spPr>
          <a:xfrm>
            <a:off x="10287245" y="4383231"/>
            <a:ext cx="1426210" cy="1828164"/>
          </a:xfrm>
          <a:custGeom>
            <a:avLst/>
            <a:gdLst/>
            <a:ahLst/>
            <a:cxnLst/>
            <a:rect l="l" t="t" r="r" b="b"/>
            <a:pathLst>
              <a:path w="1426209" h="1828165">
                <a:moveTo>
                  <a:pt x="773397" y="0"/>
                </a:moveTo>
                <a:lnTo>
                  <a:pt x="758717" y="0"/>
                </a:lnTo>
                <a:lnTo>
                  <a:pt x="736699" y="2737"/>
                </a:lnTo>
                <a:lnTo>
                  <a:pt x="696334" y="17344"/>
                </a:lnTo>
                <a:lnTo>
                  <a:pt x="660552" y="45642"/>
                </a:lnTo>
                <a:lnTo>
                  <a:pt x="622938" y="93112"/>
                </a:lnTo>
                <a:lnTo>
                  <a:pt x="600001" y="126887"/>
                </a:lnTo>
                <a:lnTo>
                  <a:pt x="564222" y="191702"/>
                </a:lnTo>
                <a:lnTo>
                  <a:pt x="538534" y="251950"/>
                </a:lnTo>
                <a:lnTo>
                  <a:pt x="518350" y="308549"/>
                </a:lnTo>
                <a:lnTo>
                  <a:pt x="1222938" y="489297"/>
                </a:lnTo>
                <a:lnTo>
                  <a:pt x="1151380" y="750377"/>
                </a:lnTo>
                <a:lnTo>
                  <a:pt x="1151380" y="1588391"/>
                </a:lnTo>
                <a:lnTo>
                  <a:pt x="0" y="1588391"/>
                </a:lnTo>
                <a:lnTo>
                  <a:pt x="45872" y="1615777"/>
                </a:lnTo>
                <a:lnTo>
                  <a:pt x="94496" y="1643162"/>
                </a:lnTo>
                <a:lnTo>
                  <a:pt x="144955" y="1668722"/>
                </a:lnTo>
                <a:lnTo>
                  <a:pt x="170643" y="1680590"/>
                </a:lnTo>
                <a:lnTo>
                  <a:pt x="197249" y="1693369"/>
                </a:lnTo>
                <a:lnTo>
                  <a:pt x="224771" y="1705238"/>
                </a:lnTo>
                <a:lnTo>
                  <a:pt x="252293" y="1716192"/>
                </a:lnTo>
                <a:lnTo>
                  <a:pt x="280735" y="1728058"/>
                </a:lnTo>
                <a:lnTo>
                  <a:pt x="310092" y="1739014"/>
                </a:lnTo>
                <a:lnTo>
                  <a:pt x="339451" y="1749055"/>
                </a:lnTo>
                <a:lnTo>
                  <a:pt x="369727" y="1760009"/>
                </a:lnTo>
                <a:lnTo>
                  <a:pt x="400918" y="1769138"/>
                </a:lnTo>
                <a:lnTo>
                  <a:pt x="432112" y="1779181"/>
                </a:lnTo>
                <a:lnTo>
                  <a:pt x="459634" y="1787397"/>
                </a:lnTo>
                <a:lnTo>
                  <a:pt x="512846" y="1801088"/>
                </a:lnTo>
                <a:lnTo>
                  <a:pt x="565140" y="1812044"/>
                </a:lnTo>
                <a:lnTo>
                  <a:pt x="615599" y="1819345"/>
                </a:lnTo>
                <a:lnTo>
                  <a:pt x="663305" y="1824823"/>
                </a:lnTo>
                <a:lnTo>
                  <a:pt x="710093" y="1827561"/>
                </a:lnTo>
                <a:lnTo>
                  <a:pt x="733030" y="1827561"/>
                </a:lnTo>
                <a:lnTo>
                  <a:pt x="777066" y="1825735"/>
                </a:lnTo>
                <a:lnTo>
                  <a:pt x="820186" y="1822085"/>
                </a:lnTo>
                <a:lnTo>
                  <a:pt x="910094" y="1805653"/>
                </a:lnTo>
                <a:lnTo>
                  <a:pt x="951379" y="1792872"/>
                </a:lnTo>
                <a:lnTo>
                  <a:pt x="991747" y="1778265"/>
                </a:lnTo>
                <a:lnTo>
                  <a:pt x="1029360" y="1760922"/>
                </a:lnTo>
                <a:lnTo>
                  <a:pt x="1065141" y="1741751"/>
                </a:lnTo>
                <a:lnTo>
                  <a:pt x="1100004" y="1719842"/>
                </a:lnTo>
                <a:lnTo>
                  <a:pt x="1132114" y="1696109"/>
                </a:lnTo>
                <a:lnTo>
                  <a:pt x="1180736" y="1654118"/>
                </a:lnTo>
                <a:lnTo>
                  <a:pt x="1198170" y="1634946"/>
                </a:lnTo>
                <a:lnTo>
                  <a:pt x="1207344" y="1625817"/>
                </a:lnTo>
                <a:lnTo>
                  <a:pt x="1212847" y="1619427"/>
                </a:lnTo>
                <a:lnTo>
                  <a:pt x="1219269" y="1613038"/>
                </a:lnTo>
                <a:lnTo>
                  <a:pt x="1224775" y="1605735"/>
                </a:lnTo>
                <a:lnTo>
                  <a:pt x="1230279" y="1599345"/>
                </a:lnTo>
                <a:lnTo>
                  <a:pt x="1235783" y="1592041"/>
                </a:lnTo>
                <a:lnTo>
                  <a:pt x="1241289" y="1585651"/>
                </a:lnTo>
                <a:lnTo>
                  <a:pt x="1245875" y="1578347"/>
                </a:lnTo>
                <a:lnTo>
                  <a:pt x="1251380" y="1571959"/>
                </a:lnTo>
                <a:lnTo>
                  <a:pt x="1276151" y="1536356"/>
                </a:lnTo>
                <a:lnTo>
                  <a:pt x="1299088" y="1498929"/>
                </a:lnTo>
                <a:lnTo>
                  <a:pt x="1320187" y="1460588"/>
                </a:lnTo>
                <a:lnTo>
                  <a:pt x="1339452" y="1420421"/>
                </a:lnTo>
                <a:lnTo>
                  <a:pt x="1355967" y="1380257"/>
                </a:lnTo>
                <a:lnTo>
                  <a:pt x="1371563" y="1338265"/>
                </a:lnTo>
                <a:lnTo>
                  <a:pt x="1384408" y="1296274"/>
                </a:lnTo>
                <a:lnTo>
                  <a:pt x="1396334" y="1252454"/>
                </a:lnTo>
                <a:lnTo>
                  <a:pt x="1405508" y="1209549"/>
                </a:lnTo>
                <a:lnTo>
                  <a:pt x="1412848" y="1165732"/>
                </a:lnTo>
                <a:lnTo>
                  <a:pt x="1419271" y="1121915"/>
                </a:lnTo>
                <a:lnTo>
                  <a:pt x="1422939" y="1078096"/>
                </a:lnTo>
                <a:lnTo>
                  <a:pt x="1425693" y="1034278"/>
                </a:lnTo>
                <a:lnTo>
                  <a:pt x="1425693" y="991375"/>
                </a:lnTo>
                <a:lnTo>
                  <a:pt x="1424775" y="948470"/>
                </a:lnTo>
                <a:lnTo>
                  <a:pt x="1422022" y="906478"/>
                </a:lnTo>
                <a:lnTo>
                  <a:pt x="1412848" y="837099"/>
                </a:lnTo>
                <a:lnTo>
                  <a:pt x="1396334" y="765896"/>
                </a:lnTo>
                <a:lnTo>
                  <a:pt x="1374318" y="692866"/>
                </a:lnTo>
                <a:lnTo>
                  <a:pt x="1360555" y="656352"/>
                </a:lnTo>
                <a:lnTo>
                  <a:pt x="1345875" y="618923"/>
                </a:lnTo>
                <a:lnTo>
                  <a:pt x="1330279" y="582410"/>
                </a:lnTo>
                <a:lnTo>
                  <a:pt x="1312848" y="545894"/>
                </a:lnTo>
                <a:lnTo>
                  <a:pt x="1294499" y="509380"/>
                </a:lnTo>
                <a:lnTo>
                  <a:pt x="1275234" y="472865"/>
                </a:lnTo>
                <a:lnTo>
                  <a:pt x="1255049" y="437263"/>
                </a:lnTo>
                <a:lnTo>
                  <a:pt x="1233949" y="402574"/>
                </a:lnTo>
                <a:lnTo>
                  <a:pt x="1212847" y="368797"/>
                </a:lnTo>
                <a:lnTo>
                  <a:pt x="1189913" y="335021"/>
                </a:lnTo>
                <a:lnTo>
                  <a:pt x="1138534" y="264731"/>
                </a:lnTo>
                <a:lnTo>
                  <a:pt x="1124775" y="248300"/>
                </a:lnTo>
                <a:lnTo>
                  <a:pt x="1111930" y="231868"/>
                </a:lnTo>
                <a:lnTo>
                  <a:pt x="1084407" y="200831"/>
                </a:lnTo>
                <a:lnTo>
                  <a:pt x="1043122" y="157013"/>
                </a:lnTo>
                <a:lnTo>
                  <a:pt x="1015600" y="130541"/>
                </a:lnTo>
                <a:lnTo>
                  <a:pt x="973398" y="94024"/>
                </a:lnTo>
                <a:lnTo>
                  <a:pt x="942205" y="70289"/>
                </a:lnTo>
                <a:lnTo>
                  <a:pt x="932113" y="62987"/>
                </a:lnTo>
                <a:lnTo>
                  <a:pt x="891746" y="37426"/>
                </a:lnTo>
                <a:lnTo>
                  <a:pt x="880738" y="32863"/>
                </a:lnTo>
                <a:lnTo>
                  <a:pt x="870644" y="27385"/>
                </a:lnTo>
                <a:lnTo>
                  <a:pt x="861470" y="22822"/>
                </a:lnTo>
                <a:lnTo>
                  <a:pt x="851378" y="19169"/>
                </a:lnTo>
                <a:lnTo>
                  <a:pt x="841287" y="14605"/>
                </a:lnTo>
                <a:lnTo>
                  <a:pt x="831196" y="11866"/>
                </a:lnTo>
                <a:lnTo>
                  <a:pt x="822022" y="9128"/>
                </a:lnTo>
                <a:lnTo>
                  <a:pt x="811929" y="6390"/>
                </a:lnTo>
                <a:lnTo>
                  <a:pt x="803672" y="4563"/>
                </a:lnTo>
                <a:lnTo>
                  <a:pt x="796334" y="2737"/>
                </a:lnTo>
                <a:lnTo>
                  <a:pt x="788994" y="1825"/>
                </a:lnTo>
                <a:lnTo>
                  <a:pt x="780737" y="912"/>
                </a:lnTo>
                <a:lnTo>
                  <a:pt x="7733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18" name="object 4"/>
          <p:cNvSpPr/>
          <p:nvPr/>
        </p:nvSpPr>
        <p:spPr>
          <a:xfrm>
            <a:off x="10633119" y="4698170"/>
            <a:ext cx="262890" cy="264160"/>
          </a:xfrm>
          <a:custGeom>
            <a:avLst/>
            <a:gdLst/>
            <a:ahLst/>
            <a:cxnLst/>
            <a:rect l="l" t="t" r="r" b="b"/>
            <a:pathLst>
              <a:path w="262890" h="264160">
                <a:moveTo>
                  <a:pt x="0" y="0"/>
                </a:moveTo>
                <a:lnTo>
                  <a:pt x="88990" y="217262"/>
                </a:lnTo>
                <a:lnTo>
                  <a:pt x="262385" y="263818"/>
                </a:lnTo>
                <a:lnTo>
                  <a:pt x="163302" y="410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19" name="object 5"/>
          <p:cNvSpPr/>
          <p:nvPr/>
        </p:nvSpPr>
        <p:spPr>
          <a:xfrm>
            <a:off x="10412017" y="4640659"/>
            <a:ext cx="257810" cy="260350"/>
          </a:xfrm>
          <a:custGeom>
            <a:avLst/>
            <a:gdLst/>
            <a:ahLst/>
            <a:cxnLst/>
            <a:rect l="l" t="t" r="r" b="b"/>
            <a:pathLst>
              <a:path w="257809" h="260350">
                <a:moveTo>
                  <a:pt x="0" y="0"/>
                </a:moveTo>
                <a:lnTo>
                  <a:pt x="102754" y="218175"/>
                </a:lnTo>
                <a:lnTo>
                  <a:pt x="257798" y="260167"/>
                </a:lnTo>
                <a:lnTo>
                  <a:pt x="161470" y="43817"/>
                </a:lnTo>
                <a:lnTo>
                  <a:pt x="164221" y="4290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0" name="object 6"/>
          <p:cNvSpPr/>
          <p:nvPr/>
        </p:nvSpPr>
        <p:spPr>
          <a:xfrm>
            <a:off x="10857891" y="4754766"/>
            <a:ext cx="255270" cy="266700"/>
          </a:xfrm>
          <a:custGeom>
            <a:avLst/>
            <a:gdLst/>
            <a:ahLst/>
            <a:cxnLst/>
            <a:rect l="l" t="t" r="r" b="b"/>
            <a:pathLst>
              <a:path w="255270" h="266700">
                <a:moveTo>
                  <a:pt x="0" y="0"/>
                </a:moveTo>
                <a:lnTo>
                  <a:pt x="99081" y="224565"/>
                </a:lnTo>
                <a:lnTo>
                  <a:pt x="255044" y="266559"/>
                </a:lnTo>
                <a:lnTo>
                  <a:pt x="155044" y="4016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2" name="object 7"/>
          <p:cNvSpPr/>
          <p:nvPr/>
        </p:nvSpPr>
        <p:spPr>
          <a:xfrm>
            <a:off x="11074403" y="4810451"/>
            <a:ext cx="274320" cy="274955"/>
          </a:xfrm>
          <a:custGeom>
            <a:avLst/>
            <a:gdLst/>
            <a:ahLst/>
            <a:cxnLst/>
            <a:rect l="l" t="t" r="r" b="b"/>
            <a:pathLst>
              <a:path w="274320" h="274954">
                <a:moveTo>
                  <a:pt x="0" y="0"/>
                </a:moveTo>
                <a:lnTo>
                  <a:pt x="99083" y="224565"/>
                </a:lnTo>
                <a:lnTo>
                  <a:pt x="95414" y="226390"/>
                </a:lnTo>
                <a:lnTo>
                  <a:pt x="274313" y="274773"/>
                </a:lnTo>
                <a:lnTo>
                  <a:pt x="159633" y="410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3" name="object 8"/>
          <p:cNvSpPr/>
          <p:nvPr/>
        </p:nvSpPr>
        <p:spPr>
          <a:xfrm>
            <a:off x="11296424" y="4867962"/>
            <a:ext cx="153670" cy="212725"/>
          </a:xfrm>
          <a:custGeom>
            <a:avLst/>
            <a:gdLst/>
            <a:ahLst/>
            <a:cxnLst/>
            <a:rect l="l" t="t" r="r" b="b"/>
            <a:pathLst>
              <a:path w="153670" h="212725">
                <a:moveTo>
                  <a:pt x="0" y="0"/>
                </a:moveTo>
                <a:lnTo>
                  <a:pt x="105505" y="212699"/>
                </a:lnTo>
                <a:lnTo>
                  <a:pt x="153210" y="392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4" name="object 9"/>
          <p:cNvSpPr/>
          <p:nvPr/>
        </p:nvSpPr>
        <p:spPr>
          <a:xfrm>
            <a:off x="10226696" y="4605968"/>
            <a:ext cx="226060" cy="236854"/>
          </a:xfrm>
          <a:custGeom>
            <a:avLst/>
            <a:gdLst/>
            <a:ahLst/>
            <a:cxnLst/>
            <a:rect l="l" t="t" r="r" b="b"/>
            <a:pathLst>
              <a:path w="226059" h="236854">
                <a:moveTo>
                  <a:pt x="45872" y="0"/>
                </a:moveTo>
                <a:lnTo>
                  <a:pt x="0" y="176183"/>
                </a:lnTo>
                <a:lnTo>
                  <a:pt x="225688" y="236432"/>
                </a:lnTo>
                <a:lnTo>
                  <a:pt x="123853" y="19170"/>
                </a:lnTo>
                <a:lnTo>
                  <a:pt x="458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5" name="object 10"/>
          <p:cNvSpPr/>
          <p:nvPr/>
        </p:nvSpPr>
        <p:spPr>
          <a:xfrm>
            <a:off x="10169814" y="5176510"/>
            <a:ext cx="1219835" cy="746125"/>
          </a:xfrm>
          <a:custGeom>
            <a:avLst/>
            <a:gdLst/>
            <a:ahLst/>
            <a:cxnLst/>
            <a:rect l="l" t="t" r="r" b="b"/>
            <a:pathLst>
              <a:path w="1219834" h="746125">
                <a:moveTo>
                  <a:pt x="0" y="745814"/>
                </a:moveTo>
                <a:lnTo>
                  <a:pt x="1219269" y="745814"/>
                </a:lnTo>
                <a:lnTo>
                  <a:pt x="1219269" y="0"/>
                </a:lnTo>
                <a:lnTo>
                  <a:pt x="0" y="0"/>
                </a:lnTo>
                <a:lnTo>
                  <a:pt x="0" y="7458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B1C522-797E-4B00-8C30-6855C321818A}" type="slidenum">
              <a:rPr lang="de-DE" altLang="de-DE" smtClean="0"/>
              <a:pPr>
                <a:defRPr/>
              </a:pPr>
              <a:t>34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74819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Text Box 2"/>
          <p:cNvSpPr txBox="1">
            <a:spLocks noChangeArrowheads="1"/>
          </p:cNvSpPr>
          <p:nvPr/>
        </p:nvSpPr>
        <p:spPr bwMode="auto">
          <a:xfrm>
            <a:off x="6400799" y="2203703"/>
            <a:ext cx="534924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а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Среща със звяра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б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Пияницата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в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Кошмарът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г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Нещастие на лов</a:t>
            </a:r>
            <a:endParaRPr lang="en-US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</p:txBody>
      </p:sp>
      <p:pic>
        <p:nvPicPr>
          <p:cNvPr id="7" name="Picture 4" descr="carl-spitzweg-jagdunglueck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345" y="1124712"/>
            <a:ext cx="4611550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35</a:t>
            </a:fld>
            <a:endParaRPr lang="de-DE" altLang="de-DE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"/>
          <p:cNvSpPr txBox="1">
            <a:spLocks noChangeArrowheads="1"/>
          </p:cNvSpPr>
          <p:nvPr/>
        </p:nvSpPr>
        <p:spPr bwMode="auto">
          <a:xfrm>
            <a:off x="6400799" y="2203703"/>
            <a:ext cx="534924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а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Среща със звяра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б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Пияницата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в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Кошмарът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+mn-lt"/>
              <a:buChar char="г"/>
            </a:pPr>
            <a:r>
              <a:rPr lang="bg-BG" altLang="de-DE" sz="2400" b="0" dirty="0">
                <a:solidFill>
                  <a:srgbClr val="004992"/>
                </a:solidFill>
                <a:latin typeface="+mn-lt"/>
                <a:cs typeface="+mn-cs"/>
              </a:rPr>
              <a:t>Нещастие на лов</a:t>
            </a:r>
            <a:br>
              <a:rPr lang="en-US" altLang="de-DE" sz="2400" b="0" dirty="0">
                <a:solidFill>
                  <a:srgbClr val="004992"/>
                </a:solidFill>
                <a:latin typeface="+mn-lt"/>
                <a:cs typeface="+mn-cs"/>
              </a:rPr>
            </a:br>
            <a:r>
              <a:rPr lang="en-US" altLang="de-DE" sz="1800" b="0" dirty="0">
                <a:solidFill>
                  <a:srgbClr val="004992"/>
                </a:solidFill>
                <a:latin typeface="+mn-lt"/>
                <a:cs typeface="+mn-cs"/>
              </a:rPr>
              <a:t>(Carl </a:t>
            </a:r>
            <a:r>
              <a:rPr lang="en-US" altLang="de-DE" sz="1800" b="0" dirty="0" err="1">
                <a:solidFill>
                  <a:srgbClr val="004992"/>
                </a:solidFill>
                <a:latin typeface="+mn-lt"/>
                <a:cs typeface="+mn-cs"/>
              </a:rPr>
              <a:t>Spitzweg</a:t>
            </a:r>
            <a:r>
              <a:rPr lang="en-US" altLang="de-DE" sz="1800" b="0" dirty="0">
                <a:solidFill>
                  <a:srgbClr val="004992"/>
                </a:solidFill>
                <a:latin typeface="+mn-lt"/>
                <a:cs typeface="+mn-cs"/>
              </a:rPr>
              <a:t>, 1839)</a:t>
            </a:r>
          </a:p>
        </p:txBody>
      </p:sp>
      <p:pic>
        <p:nvPicPr>
          <p:cNvPr id="7" name="Picture 4" descr="carl-spitzweg-jagdunglueck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345" y="1124712"/>
            <a:ext cx="4611550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36</a:t>
            </a:fld>
            <a:endParaRPr lang="de-DE" altLang="de-DE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Text Box 2"/>
          <p:cNvSpPr txBox="1">
            <a:spLocks noChangeArrowheads="1"/>
          </p:cNvSpPr>
          <p:nvPr/>
        </p:nvSpPr>
        <p:spPr bwMode="auto">
          <a:xfrm>
            <a:off x="6400800" y="2203703"/>
            <a:ext cx="534924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а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Пир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б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Писмото на казаците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в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Ръкостискането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г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Преди битката</a:t>
            </a:r>
            <a:endParaRPr lang="en-US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</p:txBody>
      </p:sp>
      <p:pic>
        <p:nvPicPr>
          <p:cNvPr id="7" name="Picture 6" descr="Letter-to-the-Sult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306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37</a:t>
            </a:fld>
            <a:endParaRPr lang="de-DE" altLang="de-DE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2"/>
          <p:cNvSpPr txBox="1">
            <a:spLocks noChangeArrowheads="1"/>
          </p:cNvSpPr>
          <p:nvPr/>
        </p:nvSpPr>
        <p:spPr bwMode="auto">
          <a:xfrm>
            <a:off x="6400799" y="2203703"/>
            <a:ext cx="534924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а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Пир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+mn-lt"/>
              <a:buChar char="б"/>
            </a:pPr>
            <a:r>
              <a:rPr lang="bg-BG" altLang="de-DE" sz="2400" b="0" dirty="0">
                <a:solidFill>
                  <a:srgbClr val="004992"/>
                </a:solidFill>
                <a:latin typeface="+mn-lt"/>
                <a:cs typeface="+mn-cs"/>
              </a:rPr>
              <a:t>Писмото на казаците</a:t>
            </a:r>
            <a:br>
              <a:rPr lang="bg-BG" altLang="de-DE" sz="2400" b="0" dirty="0">
                <a:solidFill>
                  <a:srgbClr val="004992"/>
                </a:solidFill>
                <a:latin typeface="+mn-lt"/>
                <a:cs typeface="+mn-cs"/>
              </a:rPr>
            </a:br>
            <a:r>
              <a:rPr lang="de-DE" altLang="de-DE" sz="1800" b="0" dirty="0">
                <a:solidFill>
                  <a:srgbClr val="004992"/>
                </a:solidFill>
                <a:latin typeface="+mn-lt"/>
                <a:cs typeface="+mn-cs"/>
              </a:rPr>
              <a:t>(Ilja Jefimowitsch Repin, 1891)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в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Ръкостискането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г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Преди битката</a:t>
            </a:r>
            <a:endParaRPr lang="en-US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</p:txBody>
      </p:sp>
      <p:pic>
        <p:nvPicPr>
          <p:cNvPr id="7" name="Picture 5" descr="Letter-to-the-Sult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306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38</a:t>
            </a:fld>
            <a:endParaRPr lang="de-DE" altLang="de-DE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0"/>
          <p:cNvSpPr txBox="1">
            <a:spLocks noChangeArrowheads="1"/>
          </p:cNvSpPr>
          <p:nvPr/>
        </p:nvSpPr>
        <p:spPr bwMode="auto">
          <a:xfrm>
            <a:off x="6400800" y="2203703"/>
            <a:ext cx="5349240" cy="4251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а"/>
              <a:defRPr/>
            </a:pPr>
            <a:r>
              <a:rPr lang="bg-BG" altLang="de-DE" sz="2400" b="0" kern="0" dirty="0">
                <a:solidFill>
                  <a:srgbClr val="333333"/>
                </a:solidFill>
                <a:cs typeface="+mn-cs"/>
              </a:rPr>
              <a:t>Детски рожден ден</a:t>
            </a:r>
            <a:endParaRPr lang="de-DE" altLang="de-DE" sz="2400" b="0" kern="0" dirty="0">
              <a:solidFill>
                <a:srgbClr val="333333"/>
              </a:solidFill>
              <a:cs typeface="+mn-cs"/>
            </a:endParaRP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б"/>
              <a:defRPr/>
            </a:pPr>
            <a:r>
              <a:rPr lang="bg-BG" altLang="de-DE" sz="2400" b="0" kern="0" dirty="0">
                <a:solidFill>
                  <a:srgbClr val="333333"/>
                </a:solidFill>
                <a:cs typeface="+mn-cs"/>
              </a:rPr>
              <a:t>Ученият</a:t>
            </a:r>
            <a:endParaRPr lang="de-DE" altLang="de-DE" sz="2400" b="0" kern="0" dirty="0">
              <a:solidFill>
                <a:srgbClr val="333333"/>
              </a:solidFill>
              <a:cs typeface="+mn-cs"/>
            </a:endParaRP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в"/>
              <a:defRPr/>
            </a:pPr>
            <a:r>
              <a:rPr lang="bg-BG" altLang="de-DE" sz="2400" b="0" kern="0" dirty="0">
                <a:solidFill>
                  <a:srgbClr val="333333"/>
                </a:solidFill>
                <a:cs typeface="+mn-cs"/>
              </a:rPr>
              <a:t>Пристигането на странника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г"/>
              <a:defRPr/>
            </a:pPr>
            <a:r>
              <a:rPr lang="bg-BG" altLang="de-DE" sz="2400" b="0" kern="0" dirty="0">
                <a:solidFill>
                  <a:srgbClr val="333333"/>
                </a:solidFill>
                <a:cs typeface="+mn-cs"/>
              </a:rPr>
              <a:t>Продавачът на очила</a:t>
            </a:r>
            <a:endParaRPr lang="de-DE" altLang="de-DE" sz="2400" b="0" kern="0" dirty="0">
              <a:solidFill>
                <a:srgbClr val="333333"/>
              </a:solidFill>
              <a:cs typeface="+mn-cs"/>
            </a:endParaRPr>
          </a:p>
        </p:txBody>
      </p:sp>
      <p:pic>
        <p:nvPicPr>
          <p:cNvPr id="7" name="Picture 2053" descr="Brillenhändl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363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39</a:t>
            </a:fld>
            <a:endParaRPr lang="de-DE" altLang="de-DE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053" descr="Brillenhändl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363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40</a:t>
            </a:fld>
            <a:endParaRPr lang="de-DE" altLang="de-DE"/>
          </a:p>
        </p:txBody>
      </p:sp>
      <p:sp>
        <p:nvSpPr>
          <p:cNvPr id="12" name="Rectangle 2050"/>
          <p:cNvSpPr txBox="1">
            <a:spLocks noChangeArrowheads="1"/>
          </p:cNvSpPr>
          <p:nvPr/>
        </p:nvSpPr>
        <p:spPr bwMode="auto">
          <a:xfrm>
            <a:off x="6400800" y="2203704"/>
            <a:ext cx="5349240" cy="4251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а"/>
              <a:defRPr/>
            </a:pPr>
            <a:r>
              <a:rPr lang="ru-RU" altLang="de-DE" sz="2400" b="0" kern="0" dirty="0">
                <a:solidFill>
                  <a:srgbClr val="333333"/>
                </a:solidFill>
                <a:cs typeface="+mn-cs"/>
              </a:rPr>
              <a:t>Детски рожден ден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б"/>
              <a:defRPr/>
            </a:pPr>
            <a:r>
              <a:rPr lang="ru-RU" altLang="de-DE" sz="2400" b="0" kern="0" dirty="0">
                <a:solidFill>
                  <a:srgbClr val="333333"/>
                </a:solidFill>
                <a:cs typeface="+mn-cs"/>
              </a:rPr>
              <a:t>Ученият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в"/>
              <a:defRPr/>
            </a:pPr>
            <a:r>
              <a:rPr lang="ru-RU" altLang="de-DE" sz="2400" b="0" kern="0" dirty="0">
                <a:solidFill>
                  <a:srgbClr val="333333"/>
                </a:solidFill>
                <a:cs typeface="+mn-cs"/>
              </a:rPr>
              <a:t>Пристигането на странника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+mn-lt"/>
              <a:buChar char="г"/>
              <a:defRPr/>
            </a:pPr>
            <a:r>
              <a:rPr lang="ru-RU" altLang="de-DE" sz="2400" b="0" kern="0" dirty="0">
                <a:solidFill>
                  <a:srgbClr val="004992"/>
                </a:solidFill>
                <a:cs typeface="+mn-cs"/>
              </a:rPr>
              <a:t>Продавачът на очила</a:t>
            </a:r>
            <a:br>
              <a:rPr lang="en-US" altLang="de-DE" sz="2400" b="0" kern="0" dirty="0">
                <a:solidFill>
                  <a:srgbClr val="004992"/>
                </a:solidFill>
                <a:cs typeface="+mn-cs"/>
              </a:rPr>
            </a:br>
            <a:r>
              <a:rPr lang="ru-RU" altLang="de-DE" b="0" kern="0" dirty="0">
                <a:solidFill>
                  <a:srgbClr val="004992"/>
                </a:solidFill>
                <a:cs typeface="+mn-cs"/>
              </a:rPr>
              <a:t>(Frederick Daniel Hardy, 1826-1911)</a:t>
            </a:r>
            <a:endParaRPr lang="de-DE" altLang="de-DE" b="0" kern="0" dirty="0">
              <a:solidFill>
                <a:srgbClr val="004992"/>
              </a:solidFill>
              <a:cs typeface="+mn-c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Text Box 2"/>
          <p:cNvSpPr txBox="1">
            <a:spLocks noChangeArrowheads="1"/>
          </p:cNvSpPr>
          <p:nvPr/>
        </p:nvSpPr>
        <p:spPr bwMode="auto">
          <a:xfrm>
            <a:off x="6400800" y="2203703"/>
            <a:ext cx="534924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а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Фармацефтът от Саламанка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б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Продавачът на вода от Севиля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в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Дегустация на вино в Малага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г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Алокохоликът от Мадрид</a:t>
            </a:r>
            <a:endParaRPr lang="en-US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</p:txBody>
      </p:sp>
      <p:pic>
        <p:nvPicPr>
          <p:cNvPr id="7" name="Picture 4" descr="Wasserverkäuf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006" y="1124712"/>
            <a:ext cx="4080229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41</a:t>
            </a:fld>
            <a:endParaRPr lang="de-DE" altLang="de-DE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2"/>
          <p:cNvSpPr txBox="1">
            <a:spLocks noChangeArrowheads="1"/>
          </p:cNvSpPr>
          <p:nvPr/>
        </p:nvSpPr>
        <p:spPr bwMode="auto">
          <a:xfrm>
            <a:off x="6400800" y="2203704"/>
            <a:ext cx="534924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а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Фармацефтът от Саламанка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+mn-lt"/>
              <a:buChar char="б"/>
            </a:pPr>
            <a:r>
              <a:rPr lang="bg-BG" altLang="de-DE" sz="2400" b="0" dirty="0">
                <a:solidFill>
                  <a:srgbClr val="004992"/>
                </a:solidFill>
                <a:latin typeface="+mn-lt"/>
                <a:cs typeface="+mn-cs"/>
              </a:rPr>
              <a:t>Продавачът на вода от Севиля</a:t>
            </a:r>
            <a:br>
              <a:rPr lang="bg-BG" altLang="de-DE" sz="2400" b="0" dirty="0">
                <a:solidFill>
                  <a:srgbClr val="004992"/>
                </a:solidFill>
                <a:latin typeface="+mn-lt"/>
                <a:cs typeface="+mn-cs"/>
              </a:rPr>
            </a:br>
            <a:r>
              <a:rPr lang="de-DE" altLang="de-DE" sz="1800" b="0" dirty="0">
                <a:solidFill>
                  <a:srgbClr val="004992"/>
                </a:solidFill>
                <a:latin typeface="+mn-lt"/>
                <a:cs typeface="+mn-cs"/>
              </a:rPr>
              <a:t>(Diego Velázquez, 1623)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в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Дегустация на вино в Малага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г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Алокохоликът от Мадрид</a:t>
            </a:r>
            <a:endParaRPr lang="en-US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</p:txBody>
      </p:sp>
      <p:pic>
        <p:nvPicPr>
          <p:cNvPr id="7" name="Picture 4" descr="Wasserverkäuf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006" y="1124712"/>
            <a:ext cx="4080229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42</a:t>
            </a:fld>
            <a:endParaRPr lang="de-DE" altLang="de-DE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2" name="Text Box 2"/>
          <p:cNvSpPr txBox="1">
            <a:spLocks noChangeArrowheads="1"/>
          </p:cNvSpPr>
          <p:nvPr/>
        </p:nvSpPr>
        <p:spPr bwMode="auto">
          <a:xfrm>
            <a:off x="6400800" y="2203703"/>
            <a:ext cx="534924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а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Кавалерът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б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Разходка в неделя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в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Вдовецът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г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Замечтаният любовник</a:t>
            </a:r>
            <a:endParaRPr lang="en-US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</p:txBody>
      </p:sp>
      <p:pic>
        <p:nvPicPr>
          <p:cNvPr id="7" name="Picture 4" descr="carl-spitzweg-der-witwer-092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33" y="1664208"/>
            <a:ext cx="4825974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43</a:t>
            </a:fld>
            <a:endParaRPr lang="de-DE" altLang="de-DE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ext Box 2"/>
          <p:cNvSpPr txBox="1">
            <a:spLocks noChangeArrowheads="1"/>
          </p:cNvSpPr>
          <p:nvPr/>
        </p:nvSpPr>
        <p:spPr bwMode="auto">
          <a:xfrm>
            <a:off x="6400800" y="2203703"/>
            <a:ext cx="534924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а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Кавалерът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б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Разходка в неделя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+mn-lt"/>
              <a:buChar char="в"/>
            </a:pPr>
            <a:r>
              <a:rPr lang="bg-BG" altLang="de-DE" sz="2400" b="0" dirty="0">
                <a:solidFill>
                  <a:srgbClr val="004992"/>
                </a:solidFill>
                <a:latin typeface="+mn-lt"/>
                <a:cs typeface="+mn-cs"/>
              </a:rPr>
              <a:t>Вдовецът</a:t>
            </a:r>
            <a:br>
              <a:rPr lang="bg-BG" altLang="de-DE" sz="2400" b="0" dirty="0">
                <a:solidFill>
                  <a:srgbClr val="004992"/>
                </a:solidFill>
                <a:latin typeface="+mn-lt"/>
                <a:cs typeface="+mn-cs"/>
              </a:rPr>
            </a:br>
            <a:r>
              <a:rPr lang="de-DE" altLang="de-DE" sz="1800" b="0" dirty="0">
                <a:solidFill>
                  <a:srgbClr val="004992"/>
                </a:solidFill>
                <a:latin typeface="+mn-lt"/>
                <a:cs typeface="+mn-cs"/>
              </a:rPr>
              <a:t>(Carl Spitzweg, 1844)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г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Замечтаният любовник</a:t>
            </a:r>
            <a:endParaRPr lang="en-US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</p:txBody>
      </p:sp>
      <p:pic>
        <p:nvPicPr>
          <p:cNvPr id="7" name="Picture 4" descr="carl-spitzweg-der-witwer-092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33" y="1664208"/>
            <a:ext cx="4825974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44</a:t>
            </a:fld>
            <a:endParaRPr lang="de-DE" altLang="de-DE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Text Box 2"/>
          <p:cNvSpPr txBox="1">
            <a:spLocks noChangeArrowheads="1"/>
          </p:cNvSpPr>
          <p:nvPr/>
        </p:nvSpPr>
        <p:spPr bwMode="auto">
          <a:xfrm>
            <a:off x="6400799" y="2203703"/>
            <a:ext cx="534924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а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Педикюр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б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Посещение на доктор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в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Ампутация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г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Обожателят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</p:txBody>
      </p:sp>
      <p:pic>
        <p:nvPicPr>
          <p:cNvPr id="7" name="Picture 4" descr="Degas_Die Pedikü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827" y="1124712"/>
            <a:ext cx="3854586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45</a:t>
            </a:fld>
            <a:endParaRPr lang="de-DE" altLang="de-DE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ext Box 2"/>
          <p:cNvSpPr txBox="1">
            <a:spLocks noChangeArrowheads="1"/>
          </p:cNvSpPr>
          <p:nvPr/>
        </p:nvSpPr>
        <p:spPr bwMode="auto">
          <a:xfrm>
            <a:off x="6400799" y="2203703"/>
            <a:ext cx="534924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+mn-lt"/>
              <a:buChar char="а"/>
            </a:pPr>
            <a:r>
              <a:rPr lang="bg-BG" altLang="de-DE" sz="2400" b="0" dirty="0">
                <a:solidFill>
                  <a:srgbClr val="004992"/>
                </a:solidFill>
                <a:latin typeface="+mn-lt"/>
                <a:cs typeface="+mn-cs"/>
              </a:rPr>
              <a:t>Педикюр</a:t>
            </a:r>
            <a:br>
              <a:rPr lang="bg-BG" altLang="de-DE" sz="2400" b="0" dirty="0">
                <a:solidFill>
                  <a:srgbClr val="004992"/>
                </a:solidFill>
                <a:latin typeface="+mn-lt"/>
                <a:cs typeface="+mn-cs"/>
              </a:rPr>
            </a:br>
            <a:r>
              <a:rPr lang="de-DE" altLang="de-DE" sz="1800" b="0" dirty="0">
                <a:solidFill>
                  <a:srgbClr val="004992"/>
                </a:solidFill>
                <a:latin typeface="+mn-lt"/>
                <a:cs typeface="+mn-cs"/>
              </a:rPr>
              <a:t>(Edgar Degas, 1873)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б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Посещение на доктор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в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Ампутация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г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Обожателят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</p:txBody>
      </p:sp>
      <p:pic>
        <p:nvPicPr>
          <p:cNvPr id="7" name="Picture 4" descr="Degas_Die Pedikü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827" y="1124712"/>
            <a:ext cx="3854586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46</a:t>
            </a:fld>
            <a:endParaRPr lang="de-DE" altLang="de-DE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4" name="Text Box 4098"/>
          <p:cNvSpPr txBox="1">
            <a:spLocks noChangeArrowheads="1"/>
          </p:cNvSpPr>
          <p:nvPr/>
        </p:nvSpPr>
        <p:spPr bwMode="auto">
          <a:xfrm>
            <a:off x="6400800" y="2203703"/>
            <a:ext cx="534924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а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На лов за шнитцели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б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Изгонените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в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Раздор вкъщи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г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Крадецът на плодове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</p:txBody>
      </p:sp>
      <p:pic>
        <p:nvPicPr>
          <p:cNvPr id="7" name="Picture 4" descr="die_obstdie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80" y="1664208"/>
            <a:ext cx="5440281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47</a:t>
            </a:fld>
            <a:endParaRPr lang="de-DE" altLang="de-DE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4098"/>
          <p:cNvSpPr txBox="1">
            <a:spLocks noChangeArrowheads="1"/>
          </p:cNvSpPr>
          <p:nvPr/>
        </p:nvSpPr>
        <p:spPr bwMode="auto">
          <a:xfrm>
            <a:off x="6400800" y="2203704"/>
            <a:ext cx="534924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а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На лов за шнитцели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б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Изгонените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в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Раздор вкъщи</a:t>
            </a:r>
            <a:endParaRPr lang="en-US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+mn-lt"/>
              <a:buChar char="г"/>
            </a:pPr>
            <a:r>
              <a:rPr lang="bg-BG" altLang="de-DE" sz="2400" b="0" dirty="0">
                <a:solidFill>
                  <a:srgbClr val="004992"/>
                </a:solidFill>
                <a:latin typeface="+mn-lt"/>
                <a:cs typeface="+mn-cs"/>
              </a:rPr>
              <a:t>Крадецът на плодове</a:t>
            </a:r>
            <a:br>
              <a:rPr lang="bg-BG" altLang="de-DE" sz="2400" b="0" dirty="0">
                <a:solidFill>
                  <a:srgbClr val="004992"/>
                </a:solidFill>
                <a:latin typeface="+mn-lt"/>
                <a:cs typeface="+mn-cs"/>
              </a:rPr>
            </a:br>
            <a:r>
              <a:rPr lang="de-DE" altLang="de-DE" sz="1800" b="0" dirty="0">
                <a:solidFill>
                  <a:srgbClr val="004992"/>
                </a:solidFill>
                <a:latin typeface="+mn-lt"/>
                <a:cs typeface="+mn-cs"/>
              </a:rPr>
              <a:t>(Hermann Kauffmann, 1848)</a:t>
            </a:r>
          </a:p>
        </p:txBody>
      </p:sp>
      <p:pic>
        <p:nvPicPr>
          <p:cNvPr id="7" name="Picture 4100" descr="die_obstdie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80" y="1664208"/>
            <a:ext cx="5440281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48</a:t>
            </a:fld>
            <a:endParaRPr lang="de-DE" altLang="de-DE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0" name="Text Box 2"/>
          <p:cNvSpPr txBox="1">
            <a:spLocks noChangeArrowheads="1"/>
          </p:cNvSpPr>
          <p:nvPr/>
        </p:nvSpPr>
        <p:spPr bwMode="auto">
          <a:xfrm>
            <a:off x="6400799" y="2203703"/>
            <a:ext cx="534924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а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Реколта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б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Вечерна молитва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в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Погребение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г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Безделникът</a:t>
            </a:r>
            <a:endParaRPr lang="en-US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</p:txBody>
      </p:sp>
      <p:pic>
        <p:nvPicPr>
          <p:cNvPr id="7" name="Picture 4" descr="abendgebetjeanfrancoismill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37" y="1664208"/>
            <a:ext cx="5076967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49</a:t>
            </a:fld>
            <a:endParaRPr lang="de-DE" altLang="de-DE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2"/>
          <p:cNvSpPr txBox="1">
            <a:spLocks noChangeArrowheads="1"/>
          </p:cNvSpPr>
          <p:nvPr/>
        </p:nvSpPr>
        <p:spPr bwMode="auto">
          <a:xfrm>
            <a:off x="6400799" y="2203704"/>
            <a:ext cx="534924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а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Реколта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+mn-lt"/>
              <a:buChar char="б"/>
            </a:pPr>
            <a:r>
              <a:rPr lang="bg-BG" altLang="de-DE" sz="2400" b="0" dirty="0">
                <a:solidFill>
                  <a:srgbClr val="004992"/>
                </a:solidFill>
                <a:latin typeface="+mn-lt"/>
                <a:cs typeface="+mn-cs"/>
              </a:rPr>
              <a:t>Вечерна молитва</a:t>
            </a:r>
            <a:br>
              <a:rPr lang="bg-BG" altLang="de-DE" sz="2400" b="0" dirty="0">
                <a:solidFill>
                  <a:srgbClr val="004992"/>
                </a:solidFill>
                <a:latin typeface="+mn-lt"/>
                <a:cs typeface="+mn-cs"/>
              </a:rPr>
            </a:br>
            <a:r>
              <a:rPr lang="de-DE" altLang="de-DE" sz="1800" b="0" dirty="0">
                <a:solidFill>
                  <a:srgbClr val="004992"/>
                </a:solidFill>
                <a:latin typeface="+mn-lt"/>
                <a:cs typeface="+mn-cs"/>
              </a:rPr>
              <a:t>(Jean-Francois Millet, 1859)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в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Погребение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г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Безделникът</a:t>
            </a:r>
            <a:endParaRPr lang="en-US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</p:txBody>
      </p:sp>
      <p:pic>
        <p:nvPicPr>
          <p:cNvPr id="7" name="Picture 4" descr="abendgebetjeanfrancoismill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37" y="1664208"/>
            <a:ext cx="5076967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50</a:t>
            </a:fld>
            <a:endParaRPr lang="de-DE" altLang="de-DE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400800" y="2203704"/>
            <a:ext cx="5349240" cy="4251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а"/>
              <a:defRPr/>
            </a:pPr>
            <a:r>
              <a:rPr lang="bg-BG" sz="2400" b="0" kern="0" dirty="0">
                <a:solidFill>
                  <a:srgbClr val="333333"/>
                </a:solidFill>
                <a:cs typeface="+mn-cs"/>
              </a:rPr>
              <a:t>Разходката</a:t>
            </a:r>
            <a:endParaRPr lang="de-DE" sz="2400" b="0" kern="0" dirty="0">
              <a:solidFill>
                <a:srgbClr val="333333"/>
              </a:solidFill>
              <a:cs typeface="+mn-cs"/>
            </a:endParaRP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б"/>
              <a:defRPr/>
            </a:pPr>
            <a:r>
              <a:rPr lang="bg-BG" sz="2400" b="0" kern="0" dirty="0">
                <a:solidFill>
                  <a:srgbClr val="333333"/>
                </a:solidFill>
                <a:cs typeface="+mn-cs"/>
              </a:rPr>
              <a:t>В очакване на рибарската лодка</a:t>
            </a:r>
            <a:endParaRPr lang="de-DE" sz="2400" b="0" kern="0" dirty="0">
              <a:solidFill>
                <a:srgbClr val="333333"/>
              </a:solidFill>
              <a:cs typeface="+mn-cs"/>
            </a:endParaRP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в"/>
              <a:defRPr/>
            </a:pPr>
            <a:r>
              <a:rPr lang="bg-BG" sz="2400" b="0" kern="0" dirty="0">
                <a:solidFill>
                  <a:srgbClr val="333333"/>
                </a:solidFill>
                <a:cs typeface="+mn-cs"/>
              </a:rPr>
              <a:t>Жалеещите</a:t>
            </a:r>
            <a:endParaRPr lang="de-DE" sz="2400" b="0" kern="0" dirty="0">
              <a:solidFill>
                <a:srgbClr val="333333"/>
              </a:solidFill>
              <a:cs typeface="+mn-cs"/>
            </a:endParaRP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г"/>
              <a:defRPr/>
            </a:pPr>
            <a:r>
              <a:rPr lang="bg-BG" sz="2400" b="0" kern="0" dirty="0">
                <a:solidFill>
                  <a:srgbClr val="333333"/>
                </a:solidFill>
                <a:cs typeface="+mn-cs"/>
              </a:rPr>
              <a:t>Бягство от Източна Прусия</a:t>
            </a:r>
            <a:endParaRPr lang="de-DE" sz="2400" b="0" kern="0" dirty="0">
              <a:solidFill>
                <a:srgbClr val="333333"/>
              </a:solidFill>
              <a:cs typeface="+mn-cs"/>
            </a:endParaRPr>
          </a:p>
        </p:txBody>
      </p:sp>
      <p:pic>
        <p:nvPicPr>
          <p:cNvPr id="8" name="Picture 4" descr="in_erwartung_des_fischerbootes;Sadée; Philip Lodewijk 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689" y="1124712"/>
            <a:ext cx="4040862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51</a:t>
            </a:fld>
            <a:endParaRPr lang="de-DE" altLang="de-DE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in_erwartung_des_fischerbootes;Sadée; Philip Lodewijk 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689" y="1124712"/>
            <a:ext cx="4040862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400800" y="2203704"/>
            <a:ext cx="5349240" cy="4251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а"/>
              <a:defRPr/>
            </a:pPr>
            <a:r>
              <a:rPr lang="ru-RU" sz="2400" b="0" kern="0">
                <a:solidFill>
                  <a:srgbClr val="333333"/>
                </a:solidFill>
                <a:cs typeface="+mn-cs"/>
              </a:rPr>
              <a:t>Разходката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+mn-lt"/>
              <a:buChar char="б"/>
              <a:defRPr/>
            </a:pPr>
            <a:r>
              <a:rPr lang="ru-RU" sz="2400" b="0" kern="0">
                <a:solidFill>
                  <a:srgbClr val="004992"/>
                </a:solidFill>
                <a:cs typeface="+mn-cs"/>
              </a:rPr>
              <a:t>В очакване на рибарската лодка</a:t>
            </a:r>
            <a:br>
              <a:rPr lang="ru-RU" sz="2400" b="0" kern="0">
                <a:solidFill>
                  <a:srgbClr val="004992"/>
                </a:solidFill>
                <a:cs typeface="+mn-cs"/>
              </a:rPr>
            </a:br>
            <a:r>
              <a:rPr lang="ru-RU" b="0" kern="0">
                <a:solidFill>
                  <a:srgbClr val="004992"/>
                </a:solidFill>
                <a:cs typeface="+mn-cs"/>
              </a:rPr>
              <a:t>(Philip Lodewijk F. Sadée, 1837-1904)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в"/>
              <a:defRPr/>
            </a:pPr>
            <a:r>
              <a:rPr lang="ru-RU" sz="2400" b="0" kern="0">
                <a:solidFill>
                  <a:srgbClr val="333333"/>
                </a:solidFill>
                <a:cs typeface="+mn-cs"/>
              </a:rPr>
              <a:t>Жалеещите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г"/>
              <a:defRPr/>
            </a:pPr>
            <a:r>
              <a:rPr lang="ru-RU" sz="2400" b="0" kern="0">
                <a:solidFill>
                  <a:srgbClr val="333333"/>
                </a:solidFill>
                <a:cs typeface="+mn-cs"/>
              </a:rPr>
              <a:t>Бягство от Източна Прусия</a:t>
            </a:r>
            <a:endParaRPr lang="de-DE" sz="2400" b="0" kern="0" dirty="0">
              <a:solidFill>
                <a:srgbClr val="333333"/>
              </a:solidFill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52</a:t>
            </a:fld>
            <a:endParaRPr lang="de-DE" altLang="de-DE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731" name="Text Box 4099"/>
          <p:cNvSpPr txBox="1">
            <a:spLocks noChangeArrowheads="1"/>
          </p:cNvSpPr>
          <p:nvPr/>
        </p:nvSpPr>
        <p:spPr bwMode="auto">
          <a:xfrm>
            <a:off x="6400799" y="1664208"/>
            <a:ext cx="534924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None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Какво се случва тук</a:t>
            </a:r>
            <a:r>
              <a:rPr lang="de-DE" altLang="de-DE" sz="2400" b="0" dirty="0">
                <a:solidFill>
                  <a:srgbClr val="333333"/>
                </a:solidFill>
                <a:latin typeface="+mn-lt"/>
                <a:cs typeface="+mn-cs"/>
              </a:rPr>
              <a:t>?</a:t>
            </a:r>
            <a:endParaRPr lang="en-US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53</a:t>
            </a:fld>
            <a:endParaRPr lang="de-DE" altLang="de-DE"/>
          </a:p>
        </p:txBody>
      </p:sp>
      <p:pic>
        <p:nvPicPr>
          <p:cNvPr id="12" name="Picture 6" descr="moritz-3-the boy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410536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7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7731" grpId="0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3" name="Text Box 8"/>
          <p:cNvSpPr txBox="1">
            <a:spLocks noChangeArrowheads="1"/>
          </p:cNvSpPr>
          <p:nvPr/>
        </p:nvSpPr>
        <p:spPr bwMode="auto">
          <a:xfrm>
            <a:off x="6400800" y="1664208"/>
            <a:ext cx="5349240" cy="4251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а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Момчето мрази да свири на цигулка, но родителите му го </a:t>
            </a:r>
            <a:r>
              <a:rPr lang="bg-BG" altLang="de-DE" sz="2400" b="0">
                <a:solidFill>
                  <a:srgbClr val="333333"/>
                </a:solidFill>
                <a:latin typeface="+mn-lt"/>
                <a:cs typeface="+mn-cs"/>
              </a:rPr>
              <a:t>принуждават</a:t>
            </a:r>
            <a:r>
              <a:rPr lang="de-DE" altLang="de-DE" sz="2400" b="0" dirty="0">
                <a:solidFill>
                  <a:srgbClr val="333333"/>
                </a:solidFill>
                <a:latin typeface="+mn-lt"/>
                <a:cs typeface="+mn-cs"/>
              </a:rPr>
              <a:t>.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б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Сляпо момче си мечтае да може да свири на цигулка.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в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Момчето е счупило ценната цигулка на баща си и го е страх да му каже.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г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Момчето е талантлив музикант и се концентрира преди концерт</a:t>
            </a:r>
            <a:r>
              <a:rPr lang="de-DE" altLang="de-DE" sz="2400" b="0" dirty="0">
                <a:solidFill>
                  <a:srgbClr val="333333"/>
                </a:solidFill>
                <a:latin typeface="+mn-lt"/>
                <a:cs typeface="+mn-cs"/>
              </a:rPr>
              <a:t>.</a:t>
            </a:r>
          </a:p>
        </p:txBody>
      </p:sp>
      <p:pic>
        <p:nvPicPr>
          <p:cNvPr id="10" name="Picture 6" descr="moritz-3-the boy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410536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54</a:t>
            </a:fld>
            <a:endParaRPr lang="de-DE" altLang="de-DE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6400800" y="1664208"/>
            <a:ext cx="5349240" cy="4251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а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Момчето мрази да свири на цигулка, но родителите му го принуждават</a:t>
            </a:r>
            <a:r>
              <a:rPr lang="de-DE" altLang="de-DE" sz="2400" b="0" dirty="0">
                <a:solidFill>
                  <a:srgbClr val="333333"/>
                </a:solidFill>
                <a:latin typeface="+mn-lt"/>
                <a:cs typeface="+mn-cs"/>
              </a:rPr>
              <a:t>.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б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Сляпо момче си мечтае да може да свири на цигулка.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в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Момчето е счупило ценната цигулка на баща си и го е страх да му каже.</a:t>
            </a:r>
          </a:p>
          <a:p>
            <a:pPr marL="457200" indent="-457200"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+mn-lt"/>
              <a:buChar char="г"/>
            </a:pPr>
            <a:r>
              <a:rPr lang="bg-BG" altLang="de-DE" sz="2400" b="0" dirty="0">
                <a:solidFill>
                  <a:srgbClr val="004992"/>
                </a:solidFill>
                <a:latin typeface="+mn-lt"/>
                <a:cs typeface="+mn-cs"/>
              </a:rPr>
              <a:t>Момчето е талантлив музикант и се концентрира преди концерт</a:t>
            </a:r>
            <a:r>
              <a:rPr lang="de-DE" altLang="de-DE" sz="2400" b="0" dirty="0">
                <a:solidFill>
                  <a:srgbClr val="004992"/>
                </a:solidFill>
                <a:latin typeface="+mn-lt"/>
                <a:cs typeface="+mn-cs"/>
              </a:rPr>
              <a:t>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55</a:t>
            </a:fld>
            <a:endParaRPr lang="de-DE" altLang="de-DE"/>
          </a:p>
        </p:txBody>
      </p:sp>
      <p:pic>
        <p:nvPicPr>
          <p:cNvPr id="18" name="Picture 6" descr="moritz-3-the boy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1664208"/>
            <a:ext cx="5486400" cy="410536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6" name="Text Box 1026"/>
          <p:cNvSpPr txBox="1">
            <a:spLocks noChangeArrowheads="1"/>
          </p:cNvSpPr>
          <p:nvPr/>
        </p:nvSpPr>
        <p:spPr bwMode="auto">
          <a:xfrm>
            <a:off x="6400800" y="2203703"/>
            <a:ext cx="534924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а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Любовното писмо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б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Ядосаният съсед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в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Преместването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г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Измервачът</a:t>
            </a:r>
            <a:endParaRPr lang="en-US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</p:txBody>
      </p:sp>
      <p:pic>
        <p:nvPicPr>
          <p:cNvPr id="7" name="Picture 2053" descr="2050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724" y="1124712"/>
            <a:ext cx="3970792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56</a:t>
            </a:fld>
            <a:endParaRPr lang="de-DE" altLang="de-DE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ext Box 1026"/>
          <p:cNvSpPr txBox="1">
            <a:spLocks noChangeArrowheads="1"/>
          </p:cNvSpPr>
          <p:nvPr/>
        </p:nvSpPr>
        <p:spPr bwMode="auto">
          <a:xfrm>
            <a:off x="6400800" y="2203703"/>
            <a:ext cx="534924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+mn-lt"/>
              <a:buChar char="а"/>
            </a:pPr>
            <a:r>
              <a:rPr lang="bg-BG" altLang="de-DE" sz="2400" b="0" dirty="0">
                <a:solidFill>
                  <a:srgbClr val="004992"/>
                </a:solidFill>
                <a:latin typeface="+mn-lt"/>
                <a:cs typeface="+mn-cs"/>
              </a:rPr>
              <a:t>Любовното писмо</a:t>
            </a:r>
            <a:br>
              <a:rPr lang="bg-BG" altLang="de-DE" sz="2400" b="0" dirty="0">
                <a:solidFill>
                  <a:srgbClr val="004992"/>
                </a:solidFill>
                <a:latin typeface="+mn-lt"/>
                <a:cs typeface="+mn-cs"/>
              </a:rPr>
            </a:br>
            <a:r>
              <a:rPr lang="de-DE" altLang="de-DE" sz="1800" b="0" dirty="0">
                <a:solidFill>
                  <a:srgbClr val="004992"/>
                </a:solidFill>
                <a:latin typeface="+mn-lt"/>
                <a:cs typeface="+mn-cs"/>
              </a:rPr>
              <a:t>(Carl Spitzweg, 1860)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б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Ядосаният съсед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в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Преместването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г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Измервачът</a:t>
            </a:r>
            <a:endParaRPr lang="en-US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</p:txBody>
      </p:sp>
      <p:pic>
        <p:nvPicPr>
          <p:cNvPr id="7" name="Picture 1029" descr="2050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724" y="1124712"/>
            <a:ext cx="3970792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57</a:t>
            </a:fld>
            <a:endParaRPr lang="de-DE" altLang="de-DE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2" name="Text Box 2"/>
          <p:cNvSpPr txBox="1">
            <a:spLocks noChangeArrowheads="1"/>
          </p:cNvSpPr>
          <p:nvPr/>
        </p:nvSpPr>
        <p:spPr bwMode="auto">
          <a:xfrm>
            <a:off x="6400800" y="2203703"/>
            <a:ext cx="534924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а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Подкуп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б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Месията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в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Грошът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г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Благородникът и разбойникът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</p:txBody>
      </p:sp>
      <p:pic>
        <p:nvPicPr>
          <p:cNvPr id="7" name="Picture 4" descr="titian-der-zinsgroschen-970117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337" y="1124712"/>
            <a:ext cx="3955566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58</a:t>
            </a:fld>
            <a:endParaRPr lang="de-DE" altLang="de-DE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ext Box 2"/>
          <p:cNvSpPr txBox="1">
            <a:spLocks noChangeArrowheads="1"/>
          </p:cNvSpPr>
          <p:nvPr/>
        </p:nvSpPr>
        <p:spPr bwMode="auto">
          <a:xfrm>
            <a:off x="6400800" y="2203703"/>
            <a:ext cx="534924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а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Подкуп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б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Месията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+mn-lt"/>
              <a:buChar char="в"/>
            </a:pPr>
            <a:r>
              <a:rPr lang="bg-BG" altLang="de-DE" sz="2400" b="0" dirty="0">
                <a:solidFill>
                  <a:srgbClr val="004992"/>
                </a:solidFill>
                <a:latin typeface="+mn-lt"/>
                <a:cs typeface="+mn-cs"/>
              </a:rPr>
              <a:t>Грошът</a:t>
            </a:r>
            <a:br>
              <a:rPr lang="bg-BG" altLang="de-DE" sz="2400" b="0" dirty="0">
                <a:solidFill>
                  <a:srgbClr val="004992"/>
                </a:solidFill>
                <a:latin typeface="+mn-lt"/>
                <a:cs typeface="+mn-cs"/>
              </a:rPr>
            </a:br>
            <a:r>
              <a:rPr lang="de-DE" altLang="de-DE" sz="1800" b="0" dirty="0">
                <a:solidFill>
                  <a:srgbClr val="004992"/>
                </a:solidFill>
                <a:latin typeface="+mn-lt"/>
                <a:cs typeface="+mn-cs"/>
              </a:rPr>
              <a:t>(Tizian, 1524)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г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Благородникът и разбойникът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</p:txBody>
      </p:sp>
      <p:pic>
        <p:nvPicPr>
          <p:cNvPr id="7" name="Picture 4" descr="titian-der-zinsgroschen-970117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337" y="1124712"/>
            <a:ext cx="3955566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59</a:t>
            </a:fld>
            <a:endParaRPr lang="de-DE" altLang="de-DE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9" name="Rectangle 3"/>
          <p:cNvSpPr>
            <a:spLocks noChangeArrowheads="1"/>
          </p:cNvSpPr>
          <p:nvPr/>
        </p:nvSpPr>
        <p:spPr bwMode="auto">
          <a:xfrm>
            <a:off x="6400800" y="2203703"/>
            <a:ext cx="534924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342900" indent="-3429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а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Пияният глупак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б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Клюкарстване сред дами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в"/>
              <a:defRPr/>
            </a:pPr>
            <a:r>
              <a:rPr lang="bg-BG" sz="2400" b="0" dirty="0">
                <a:solidFill>
                  <a:srgbClr val="333333"/>
                </a:solidFill>
                <a:latin typeface="+mn-lt"/>
                <a:cs typeface="+mn-cs"/>
              </a:rPr>
              <a:t>Покана за танц</a:t>
            </a:r>
            <a:endParaRPr 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г"/>
              <a:defRPr/>
            </a:pPr>
            <a:r>
              <a:rPr lang="bg-BG" sz="2400" b="0" dirty="0">
                <a:solidFill>
                  <a:srgbClr val="333333"/>
                </a:solidFill>
                <a:latin typeface="+mn-lt"/>
                <a:cs typeface="+mn-cs"/>
              </a:rPr>
              <a:t>Задушница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</p:txBody>
      </p:sp>
      <p:pic>
        <p:nvPicPr>
          <p:cNvPr id="9" name="Picture 6" descr="aufforderung_zum_tanz,Baumgartner; Pe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90" y="1664208"/>
            <a:ext cx="51284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60</a:t>
            </a:fld>
            <a:endParaRPr lang="de-DE" altLang="de-DE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5" name="Rectangle 3"/>
          <p:cNvSpPr>
            <a:spLocks noChangeArrowheads="1"/>
          </p:cNvSpPr>
          <p:nvPr/>
        </p:nvSpPr>
        <p:spPr bwMode="auto">
          <a:xfrm>
            <a:off x="6400800" y="2203703"/>
            <a:ext cx="534924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342900" indent="-3429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а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Пияният глупак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б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Клюкарстване сред дами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+mn-lt"/>
              <a:buChar char="в"/>
              <a:defRPr/>
            </a:pPr>
            <a:r>
              <a:rPr lang="bg-BG" sz="2400" b="0" dirty="0">
                <a:solidFill>
                  <a:srgbClr val="004992"/>
                </a:solidFill>
                <a:latin typeface="+mn-lt"/>
                <a:cs typeface="+mn-cs"/>
              </a:rPr>
              <a:t>Покана за танц</a:t>
            </a:r>
            <a:br>
              <a:rPr lang="bg-BG" sz="2400" b="0" dirty="0">
                <a:solidFill>
                  <a:srgbClr val="004992"/>
                </a:solidFill>
                <a:latin typeface="+mn-lt"/>
                <a:cs typeface="+mn-cs"/>
              </a:rPr>
            </a:br>
            <a:r>
              <a:rPr lang="de-DE" sz="1800" b="0" dirty="0">
                <a:solidFill>
                  <a:srgbClr val="004992"/>
                </a:solidFill>
                <a:latin typeface="+mn-lt"/>
                <a:cs typeface="+mn-cs"/>
              </a:rPr>
              <a:t>(Peter Baumgartner, 1834-1911)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г"/>
              <a:defRPr/>
            </a:pPr>
            <a:r>
              <a:rPr lang="bg-BG" sz="2400" b="0" dirty="0">
                <a:solidFill>
                  <a:srgbClr val="333333"/>
                </a:solidFill>
                <a:latin typeface="+mn-lt"/>
                <a:cs typeface="+mn-cs"/>
              </a:rPr>
              <a:t>Задушница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</p:txBody>
      </p:sp>
      <p:pic>
        <p:nvPicPr>
          <p:cNvPr id="8" name="Picture 6" descr="aufforderung_zum_tanz,Baumgartner; Pe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90" y="1664208"/>
            <a:ext cx="512846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61</a:t>
            </a:fld>
            <a:endParaRPr lang="de-DE" altLang="de-DE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4" name="Text Box 2"/>
          <p:cNvSpPr txBox="1">
            <a:spLocks noChangeArrowheads="1"/>
          </p:cNvSpPr>
          <p:nvPr/>
        </p:nvSpPr>
        <p:spPr bwMode="auto">
          <a:xfrm>
            <a:off x="6400800" y="2203703"/>
            <a:ext cx="534924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а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Свидетели на убийство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б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Драма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в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На кино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г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Избягалата булка</a:t>
            </a:r>
            <a:endParaRPr lang="en-US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</p:txBody>
      </p:sp>
      <p:pic>
        <p:nvPicPr>
          <p:cNvPr id="7" name="Picture 4" descr="Das Dram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80" y="1124711"/>
            <a:ext cx="5001881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62</a:t>
            </a:fld>
            <a:endParaRPr lang="de-DE" altLang="de-DE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ext Box 2"/>
          <p:cNvSpPr txBox="1">
            <a:spLocks noChangeArrowheads="1"/>
          </p:cNvSpPr>
          <p:nvPr/>
        </p:nvSpPr>
        <p:spPr bwMode="auto">
          <a:xfrm>
            <a:off x="6400800" y="2203703"/>
            <a:ext cx="534924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а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Свидетели на убийство</a:t>
            </a:r>
            <a:endParaRPr lang="de-DE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004992"/>
              </a:buClr>
              <a:buFont typeface="+mn-lt"/>
              <a:buChar char="б"/>
            </a:pPr>
            <a:r>
              <a:rPr lang="bg-BG" altLang="de-DE" sz="2400" b="0" dirty="0">
                <a:solidFill>
                  <a:srgbClr val="004992"/>
                </a:solidFill>
                <a:latin typeface="+mn-lt"/>
                <a:cs typeface="+mn-cs"/>
              </a:rPr>
              <a:t>Драма</a:t>
            </a:r>
            <a:br>
              <a:rPr lang="bg-BG" altLang="de-DE" sz="2400" b="0" dirty="0">
                <a:solidFill>
                  <a:srgbClr val="004992"/>
                </a:solidFill>
                <a:latin typeface="+mn-lt"/>
                <a:cs typeface="+mn-cs"/>
              </a:rPr>
            </a:br>
            <a:r>
              <a:rPr lang="de-DE" altLang="de-DE" sz="1800" b="0" dirty="0">
                <a:solidFill>
                  <a:srgbClr val="004992"/>
                </a:solidFill>
                <a:latin typeface="+mn-lt"/>
                <a:cs typeface="+mn-cs"/>
              </a:rPr>
              <a:t>(Daumier Honoré, 1831/32)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в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На кино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>
                <a:srgbClr val="333333"/>
              </a:buClr>
              <a:buFont typeface="+mn-lt"/>
              <a:buChar char="г"/>
            </a:pPr>
            <a:r>
              <a:rPr lang="bg-BG" altLang="de-DE" sz="2400" b="0" dirty="0">
                <a:solidFill>
                  <a:srgbClr val="333333"/>
                </a:solidFill>
                <a:latin typeface="+mn-lt"/>
                <a:cs typeface="+mn-cs"/>
              </a:rPr>
              <a:t>Избягалата булка</a:t>
            </a:r>
            <a:endParaRPr lang="en-US" altLang="de-DE" sz="2400" b="0" dirty="0">
              <a:solidFill>
                <a:srgbClr val="333333"/>
              </a:solidFill>
              <a:latin typeface="+mn-lt"/>
              <a:cs typeface="+mn-cs"/>
            </a:endParaRPr>
          </a:p>
        </p:txBody>
      </p:sp>
      <p:pic>
        <p:nvPicPr>
          <p:cNvPr id="7" name="Picture 4" descr="Das Dram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80" y="1124711"/>
            <a:ext cx="5001881" cy="5330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63</a:t>
            </a:fld>
            <a:endParaRPr lang="de-DE" altLang="de-DE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Приложение в ежедневието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400" b="1" dirty="0">
                <a:solidFill>
                  <a:srgbClr val="333333"/>
                </a:solidFill>
              </a:rPr>
              <a:t>Учебни цели</a:t>
            </a:r>
            <a:r>
              <a:rPr lang="de-DE" altLang="de-DE" sz="2400" b="1" dirty="0">
                <a:solidFill>
                  <a:srgbClr val="333333"/>
                </a:solidFill>
              </a:rPr>
              <a:t>: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dirty="0">
                <a:solidFill>
                  <a:srgbClr val="333333"/>
                </a:solidFill>
              </a:rPr>
              <a:t>Когато решенията са важни и с тежки последствия, трябва да не се прибързва, а да се търси допълнителна </a:t>
            </a:r>
            <a:r>
              <a:rPr lang="bg-BG" altLang="de-DE">
                <a:solidFill>
                  <a:srgbClr val="333333"/>
                </a:solidFill>
              </a:rPr>
              <a:t>информация</a:t>
            </a:r>
            <a:r>
              <a:rPr lang="de-DE" altLang="de-DE">
                <a:solidFill>
                  <a:srgbClr val="333333"/>
                </a:solidFill>
              </a:rPr>
              <a:t> (</a:t>
            </a:r>
            <a:r>
              <a:rPr lang="bg-BG" altLang="de-DE">
                <a:solidFill>
                  <a:srgbClr val="333333"/>
                </a:solidFill>
              </a:rPr>
              <a:t>“за по-сигурно”</a:t>
            </a:r>
            <a:r>
              <a:rPr lang="de-DE" altLang="ja-JP">
                <a:solidFill>
                  <a:srgbClr val="333333"/>
                </a:solidFill>
              </a:rPr>
              <a:t>).</a:t>
            </a:r>
            <a:endParaRPr lang="de-DE" altLang="ja-JP" dirty="0">
              <a:solidFill>
                <a:srgbClr val="333333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B1C522-797E-4B00-8C30-6855C321818A}" type="slidenum">
              <a:rPr lang="de-DE" altLang="de-DE" smtClean="0"/>
              <a:pPr>
                <a:defRPr/>
              </a:pPr>
              <a:t>64</a:t>
            </a:fld>
            <a:endParaRPr lang="de-DE" altLang="de-DE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Приложение в ежедневието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400" b="1" dirty="0">
                <a:solidFill>
                  <a:srgbClr val="333333"/>
                </a:solidFill>
              </a:rPr>
              <a:t>Учебни цели</a:t>
            </a:r>
            <a:r>
              <a:rPr lang="de-DE" altLang="de-DE" sz="2400" b="1" dirty="0">
                <a:solidFill>
                  <a:srgbClr val="333333"/>
                </a:solidFill>
              </a:rPr>
              <a:t>: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dirty="0">
                <a:solidFill>
                  <a:srgbClr val="333333"/>
                </a:solidFill>
              </a:rPr>
              <a:t>Когато решенията са важни и с тежки последствия, трябва да не се прибързва, а да се търси допълнителна </a:t>
            </a:r>
            <a:r>
              <a:rPr lang="bg-BG" altLang="de-DE">
                <a:solidFill>
                  <a:srgbClr val="333333"/>
                </a:solidFill>
              </a:rPr>
              <a:t>информация</a:t>
            </a:r>
            <a:r>
              <a:rPr lang="de-DE" altLang="de-DE">
                <a:solidFill>
                  <a:srgbClr val="333333"/>
                </a:solidFill>
              </a:rPr>
              <a:t> (</a:t>
            </a:r>
            <a:r>
              <a:rPr lang="bg-BG" altLang="de-DE">
                <a:solidFill>
                  <a:srgbClr val="333333"/>
                </a:solidFill>
              </a:rPr>
              <a:t>“за по-сигурно”</a:t>
            </a:r>
            <a:r>
              <a:rPr lang="de-DE" altLang="ja-JP">
                <a:solidFill>
                  <a:srgbClr val="333333"/>
                </a:solidFill>
              </a:rPr>
              <a:t>).</a:t>
            </a:r>
            <a:endParaRPr lang="de-DE" altLang="ja-JP" dirty="0">
              <a:solidFill>
                <a:srgbClr val="333333"/>
              </a:solidFill>
            </a:endParaRP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bg-BG" altLang="de-DE" dirty="0">
                <a:solidFill>
                  <a:srgbClr val="004992"/>
                </a:solidFill>
              </a:rPr>
              <a:t>Пример</a:t>
            </a:r>
            <a:r>
              <a:rPr lang="de-DE" altLang="de-DE" dirty="0">
                <a:solidFill>
                  <a:srgbClr val="333333"/>
                </a:solidFill>
              </a:rPr>
              <a:t>: </a:t>
            </a:r>
            <a:r>
              <a:rPr lang="bg-BG" altLang="de-DE" dirty="0">
                <a:solidFill>
                  <a:srgbClr val="333333"/>
                </a:solidFill>
              </a:rPr>
              <a:t>Някой говори бавно и почти няма мимика. </a:t>
            </a:r>
            <a:r>
              <a:rPr lang="bg-BG" altLang="de-DE" i="1" dirty="0">
                <a:solidFill>
                  <a:srgbClr val="004992"/>
                </a:solidFill>
              </a:rPr>
              <a:t>Умствено изоставане</a:t>
            </a:r>
            <a:r>
              <a:rPr lang="de-DE" altLang="de-DE" i="1" dirty="0">
                <a:solidFill>
                  <a:srgbClr val="004992"/>
                </a:solidFill>
              </a:rPr>
              <a:t>? </a:t>
            </a:r>
            <a:r>
              <a:rPr lang="bg-BG" altLang="de-DE" i="1" dirty="0">
                <a:solidFill>
                  <a:srgbClr val="004992"/>
                </a:solidFill>
              </a:rPr>
              <a:t>Неврологичен проблем</a:t>
            </a:r>
            <a:r>
              <a:rPr lang="de-DE" altLang="de-DE" i="1" dirty="0">
                <a:solidFill>
                  <a:srgbClr val="004992"/>
                </a:solidFill>
              </a:rPr>
              <a:t>?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bg-BG" altLang="de-DE" dirty="0">
                <a:solidFill>
                  <a:srgbClr val="333333"/>
                </a:solidFill>
              </a:rPr>
              <a:t>Внимание при прибързани заключения</a:t>
            </a:r>
            <a:r>
              <a:rPr lang="de-DE" altLang="de-DE" dirty="0">
                <a:solidFill>
                  <a:srgbClr val="333333"/>
                </a:solidFill>
              </a:rPr>
              <a:t>: </a:t>
            </a:r>
            <a:r>
              <a:rPr lang="bg-BG" altLang="de-DE" i="1" dirty="0">
                <a:solidFill>
                  <a:srgbClr val="004992"/>
                </a:solidFill>
              </a:rPr>
              <a:t>Човекът може би взима лекарства с такива странични ефекти</a:t>
            </a:r>
            <a:r>
              <a:rPr lang="de-DE" altLang="de-DE" i="1" dirty="0">
                <a:solidFill>
                  <a:srgbClr val="004992"/>
                </a:solidFill>
              </a:rPr>
              <a:t>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B1C522-797E-4B00-8C30-6855C321818A}" type="slidenum">
              <a:rPr lang="de-DE" altLang="de-DE" smtClean="0"/>
              <a:pPr>
                <a:defRPr/>
              </a:pPr>
              <a:t>65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5018924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Приложение в ежедневието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400" b="1" dirty="0">
                <a:solidFill>
                  <a:srgbClr val="333333"/>
                </a:solidFill>
              </a:rPr>
              <a:t>Учебни цели</a:t>
            </a:r>
            <a:r>
              <a:rPr lang="de-DE" altLang="de-DE" sz="2400" b="1" dirty="0">
                <a:solidFill>
                  <a:srgbClr val="333333"/>
                </a:solidFill>
              </a:rPr>
              <a:t>: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dirty="0">
                <a:solidFill>
                  <a:srgbClr val="333333"/>
                </a:solidFill>
              </a:rPr>
              <a:t>Когато решенията са важни и с тежки последствия, трябва да не се прибързва, а да се търси допълнителна </a:t>
            </a:r>
            <a:r>
              <a:rPr lang="bg-BG" altLang="de-DE">
                <a:solidFill>
                  <a:srgbClr val="333333"/>
                </a:solidFill>
              </a:rPr>
              <a:t>информация</a:t>
            </a:r>
            <a:r>
              <a:rPr lang="de-DE" altLang="de-DE">
                <a:solidFill>
                  <a:srgbClr val="333333"/>
                </a:solidFill>
              </a:rPr>
              <a:t> (</a:t>
            </a:r>
            <a:r>
              <a:rPr lang="bg-BG" altLang="de-DE">
                <a:solidFill>
                  <a:srgbClr val="333333"/>
                </a:solidFill>
              </a:rPr>
              <a:t>“за по-сигурно”</a:t>
            </a:r>
            <a:r>
              <a:rPr lang="de-DE" altLang="ja-JP">
                <a:solidFill>
                  <a:srgbClr val="333333"/>
                </a:solidFill>
              </a:rPr>
              <a:t>).</a:t>
            </a:r>
            <a:endParaRPr lang="de-DE" altLang="ja-JP" dirty="0">
              <a:solidFill>
                <a:srgbClr val="333333"/>
              </a:solidFill>
            </a:endParaRP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bg-BG" altLang="de-DE" dirty="0">
                <a:solidFill>
                  <a:srgbClr val="004992"/>
                </a:solidFill>
              </a:rPr>
              <a:t>Пример</a:t>
            </a:r>
            <a:r>
              <a:rPr lang="de-DE" altLang="de-DE" dirty="0">
                <a:solidFill>
                  <a:srgbClr val="333333"/>
                </a:solidFill>
              </a:rPr>
              <a:t>: </a:t>
            </a:r>
            <a:r>
              <a:rPr lang="bg-BG" altLang="de-DE" dirty="0">
                <a:solidFill>
                  <a:srgbClr val="333333"/>
                </a:solidFill>
              </a:rPr>
              <a:t>Някой говори бавно и почти няма мимика. </a:t>
            </a:r>
            <a:r>
              <a:rPr lang="bg-BG" altLang="de-DE" i="1" dirty="0">
                <a:solidFill>
                  <a:srgbClr val="004992"/>
                </a:solidFill>
              </a:rPr>
              <a:t>Умствено изоставане</a:t>
            </a:r>
            <a:r>
              <a:rPr lang="de-DE" altLang="de-DE" i="1" dirty="0">
                <a:solidFill>
                  <a:srgbClr val="004992"/>
                </a:solidFill>
              </a:rPr>
              <a:t>? </a:t>
            </a:r>
            <a:r>
              <a:rPr lang="bg-BG" altLang="de-DE" i="1" dirty="0">
                <a:solidFill>
                  <a:srgbClr val="004992"/>
                </a:solidFill>
              </a:rPr>
              <a:t>Неврологичен проблем</a:t>
            </a:r>
            <a:r>
              <a:rPr lang="de-DE" altLang="de-DE" i="1" dirty="0">
                <a:solidFill>
                  <a:srgbClr val="004992"/>
                </a:solidFill>
              </a:rPr>
              <a:t>?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bg-BG" altLang="de-DE" dirty="0">
                <a:solidFill>
                  <a:srgbClr val="333333"/>
                </a:solidFill>
              </a:rPr>
              <a:t>Внимание при прибързани заключения</a:t>
            </a:r>
            <a:r>
              <a:rPr lang="de-DE" altLang="de-DE" dirty="0">
                <a:solidFill>
                  <a:srgbClr val="333333"/>
                </a:solidFill>
              </a:rPr>
              <a:t>: </a:t>
            </a:r>
            <a:r>
              <a:rPr lang="bg-BG" altLang="de-DE" i="1" dirty="0">
                <a:solidFill>
                  <a:srgbClr val="004992"/>
                </a:solidFill>
              </a:rPr>
              <a:t>Човекът може би взима лекарства с такива странични ефекти</a:t>
            </a:r>
            <a:r>
              <a:rPr lang="de-DE" altLang="de-DE" i="1" dirty="0">
                <a:solidFill>
                  <a:srgbClr val="004992"/>
                </a:solidFill>
              </a:rPr>
              <a:t>.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bg-BG" altLang="de-DE" dirty="0">
                <a:solidFill>
                  <a:srgbClr val="333333"/>
                </a:solidFill>
              </a:rPr>
              <a:t>Опасността на грешното подозрение – не бива да се отсича бързо</a:t>
            </a:r>
            <a:r>
              <a:rPr lang="de-DE" altLang="de-DE" dirty="0">
                <a:solidFill>
                  <a:srgbClr val="333333"/>
                </a:solidFill>
              </a:rPr>
              <a:t>!</a:t>
            </a:r>
            <a:endParaRPr lang="de-DE" altLang="de-DE" i="1" dirty="0">
              <a:solidFill>
                <a:srgbClr val="004992"/>
              </a:solidFill>
            </a:endParaRP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dirty="0">
                <a:solidFill>
                  <a:srgbClr val="333333"/>
                </a:solidFill>
              </a:rPr>
              <a:t>При неща, които не са от голямо значение, човек може да спокойно да решава бързо </a:t>
            </a:r>
            <a:r>
              <a:rPr lang="de-DE" altLang="de-DE" dirty="0">
                <a:solidFill>
                  <a:srgbClr val="333333"/>
                </a:solidFill>
              </a:rPr>
              <a:t>(</a:t>
            </a:r>
            <a:r>
              <a:rPr lang="bg-BG" altLang="de-DE" dirty="0">
                <a:solidFill>
                  <a:srgbClr val="333333"/>
                </a:solidFill>
              </a:rPr>
              <a:t>напр</a:t>
            </a:r>
            <a:r>
              <a:rPr lang="de-DE" altLang="de-DE" dirty="0">
                <a:solidFill>
                  <a:srgbClr val="333333"/>
                </a:solidFill>
              </a:rPr>
              <a:t>. </a:t>
            </a:r>
            <a:r>
              <a:rPr lang="bg-BG" altLang="de-DE" dirty="0">
                <a:solidFill>
                  <a:srgbClr val="333333"/>
                </a:solidFill>
              </a:rPr>
              <a:t>какво мляко да купи</a:t>
            </a:r>
            <a:r>
              <a:rPr lang="de-DE" altLang="de-DE" dirty="0">
                <a:solidFill>
                  <a:srgbClr val="333333"/>
                </a:solidFill>
              </a:rPr>
              <a:t>, </a:t>
            </a:r>
            <a:r>
              <a:rPr lang="bg-BG" altLang="de-DE" dirty="0">
                <a:solidFill>
                  <a:srgbClr val="333333"/>
                </a:solidFill>
              </a:rPr>
              <a:t>вид торта</a:t>
            </a:r>
            <a:r>
              <a:rPr lang="de-DE" altLang="de-DE" dirty="0">
                <a:solidFill>
                  <a:srgbClr val="333333"/>
                </a:solidFill>
              </a:rPr>
              <a:t>, </a:t>
            </a:r>
            <a:r>
              <a:rPr lang="bg-BG" altLang="de-DE" dirty="0">
                <a:solidFill>
                  <a:srgbClr val="333333"/>
                </a:solidFill>
              </a:rPr>
              <a:t>числата от тотото</a:t>
            </a:r>
            <a:r>
              <a:rPr lang="de-DE" altLang="de-DE" dirty="0">
                <a:solidFill>
                  <a:srgbClr val="333333"/>
                </a:solidFill>
              </a:rPr>
              <a:t>).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B1C522-797E-4B00-8C30-6855C321818A}" type="slidenum">
              <a:rPr lang="de-DE" altLang="de-DE" smtClean="0"/>
              <a:pPr>
                <a:defRPr/>
              </a:pPr>
              <a:t>66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6096128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Приложение в ежедневието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400" b="1" dirty="0">
                <a:solidFill>
                  <a:srgbClr val="333333"/>
                </a:solidFill>
              </a:rPr>
              <a:t>Учебни цели</a:t>
            </a:r>
            <a:r>
              <a:rPr lang="de-DE" altLang="de-DE" sz="2400" b="1" dirty="0">
                <a:solidFill>
                  <a:srgbClr val="333333"/>
                </a:solidFill>
              </a:rPr>
              <a:t>: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dirty="0">
                <a:solidFill>
                  <a:srgbClr val="333333"/>
                </a:solidFill>
              </a:rPr>
              <a:t>Когато решенията са важни и с тежки последствия, трябва да не се прибързва, а да се търси допълнителна </a:t>
            </a:r>
            <a:r>
              <a:rPr lang="bg-BG" altLang="de-DE">
                <a:solidFill>
                  <a:srgbClr val="333333"/>
                </a:solidFill>
              </a:rPr>
              <a:t>информация</a:t>
            </a:r>
            <a:r>
              <a:rPr lang="de-DE" altLang="de-DE">
                <a:solidFill>
                  <a:srgbClr val="333333"/>
                </a:solidFill>
              </a:rPr>
              <a:t> (</a:t>
            </a:r>
            <a:r>
              <a:rPr lang="bg-BG" altLang="de-DE">
                <a:solidFill>
                  <a:srgbClr val="333333"/>
                </a:solidFill>
              </a:rPr>
              <a:t>“за по-сигурно”</a:t>
            </a:r>
            <a:r>
              <a:rPr lang="de-DE" altLang="ja-JP">
                <a:solidFill>
                  <a:srgbClr val="333333"/>
                </a:solidFill>
              </a:rPr>
              <a:t>).</a:t>
            </a:r>
            <a:endParaRPr lang="de-DE" altLang="ja-JP" dirty="0">
              <a:solidFill>
                <a:srgbClr val="333333"/>
              </a:solidFill>
            </a:endParaRP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bg-BG" altLang="de-DE" dirty="0">
                <a:solidFill>
                  <a:srgbClr val="004992"/>
                </a:solidFill>
              </a:rPr>
              <a:t>Пример</a:t>
            </a:r>
            <a:r>
              <a:rPr lang="de-DE" altLang="de-DE" dirty="0">
                <a:solidFill>
                  <a:srgbClr val="333333"/>
                </a:solidFill>
              </a:rPr>
              <a:t>: </a:t>
            </a:r>
            <a:r>
              <a:rPr lang="bg-BG" altLang="de-DE" dirty="0">
                <a:solidFill>
                  <a:srgbClr val="333333"/>
                </a:solidFill>
              </a:rPr>
              <a:t>Някой говори бавно и почти няма мимика. </a:t>
            </a:r>
            <a:r>
              <a:rPr lang="bg-BG" altLang="de-DE" i="1" dirty="0">
                <a:solidFill>
                  <a:srgbClr val="004992"/>
                </a:solidFill>
              </a:rPr>
              <a:t>Умствено изоставане</a:t>
            </a:r>
            <a:r>
              <a:rPr lang="de-DE" altLang="de-DE" i="1" dirty="0">
                <a:solidFill>
                  <a:srgbClr val="004992"/>
                </a:solidFill>
              </a:rPr>
              <a:t>? </a:t>
            </a:r>
            <a:r>
              <a:rPr lang="bg-BG" altLang="de-DE" i="1" dirty="0">
                <a:solidFill>
                  <a:srgbClr val="004992"/>
                </a:solidFill>
              </a:rPr>
              <a:t>Неврологичен проблем</a:t>
            </a:r>
            <a:r>
              <a:rPr lang="de-DE" altLang="de-DE" i="1" dirty="0">
                <a:solidFill>
                  <a:srgbClr val="004992"/>
                </a:solidFill>
              </a:rPr>
              <a:t>?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bg-BG" altLang="de-DE" dirty="0">
                <a:solidFill>
                  <a:srgbClr val="333333"/>
                </a:solidFill>
              </a:rPr>
              <a:t>Внимание при прибързани заключения</a:t>
            </a:r>
            <a:r>
              <a:rPr lang="de-DE" altLang="de-DE" dirty="0">
                <a:solidFill>
                  <a:srgbClr val="333333"/>
                </a:solidFill>
              </a:rPr>
              <a:t>: </a:t>
            </a:r>
            <a:r>
              <a:rPr lang="bg-BG" altLang="de-DE" i="1" dirty="0">
                <a:solidFill>
                  <a:srgbClr val="004992"/>
                </a:solidFill>
              </a:rPr>
              <a:t>Човекът може би взима лекарства с такива странични ефекти</a:t>
            </a:r>
            <a:r>
              <a:rPr lang="de-DE" altLang="de-DE" i="1" dirty="0">
                <a:solidFill>
                  <a:srgbClr val="004992"/>
                </a:solidFill>
              </a:rPr>
              <a:t>.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bg-BG" altLang="de-DE" dirty="0">
                <a:solidFill>
                  <a:srgbClr val="333333"/>
                </a:solidFill>
              </a:rPr>
              <a:t>Опасността на грешното подозрение – не бива да се отсича бързо</a:t>
            </a:r>
            <a:r>
              <a:rPr lang="de-DE" altLang="de-DE" dirty="0">
                <a:solidFill>
                  <a:srgbClr val="333333"/>
                </a:solidFill>
              </a:rPr>
              <a:t>!</a:t>
            </a:r>
            <a:endParaRPr lang="de-DE" altLang="de-DE" i="1" dirty="0">
              <a:solidFill>
                <a:srgbClr val="004992"/>
              </a:solidFill>
            </a:endParaRP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dirty="0">
                <a:solidFill>
                  <a:srgbClr val="333333"/>
                </a:solidFill>
              </a:rPr>
              <a:t>При неща, които не са от голямо значение, човек може да спокойно да решава бързо </a:t>
            </a:r>
            <a:r>
              <a:rPr lang="de-DE" altLang="de-DE" dirty="0">
                <a:solidFill>
                  <a:srgbClr val="333333"/>
                </a:solidFill>
              </a:rPr>
              <a:t>(</a:t>
            </a:r>
            <a:r>
              <a:rPr lang="bg-BG" altLang="de-DE" dirty="0">
                <a:solidFill>
                  <a:srgbClr val="333333"/>
                </a:solidFill>
              </a:rPr>
              <a:t>напр</a:t>
            </a:r>
            <a:r>
              <a:rPr lang="de-DE" altLang="de-DE" dirty="0">
                <a:solidFill>
                  <a:srgbClr val="333333"/>
                </a:solidFill>
              </a:rPr>
              <a:t>. </a:t>
            </a:r>
            <a:r>
              <a:rPr lang="bg-BG" altLang="de-DE" dirty="0">
                <a:solidFill>
                  <a:srgbClr val="333333"/>
                </a:solidFill>
              </a:rPr>
              <a:t>какво мляко да купи</a:t>
            </a:r>
            <a:r>
              <a:rPr lang="de-DE" altLang="de-DE" dirty="0">
                <a:solidFill>
                  <a:srgbClr val="333333"/>
                </a:solidFill>
              </a:rPr>
              <a:t>, </a:t>
            </a:r>
            <a:r>
              <a:rPr lang="bg-BG" altLang="de-DE" dirty="0">
                <a:solidFill>
                  <a:srgbClr val="333333"/>
                </a:solidFill>
              </a:rPr>
              <a:t>вид торта</a:t>
            </a:r>
            <a:r>
              <a:rPr lang="de-DE" altLang="de-DE" dirty="0">
                <a:solidFill>
                  <a:srgbClr val="333333"/>
                </a:solidFill>
              </a:rPr>
              <a:t>, </a:t>
            </a:r>
            <a:r>
              <a:rPr lang="bg-BG" altLang="de-DE" dirty="0">
                <a:solidFill>
                  <a:srgbClr val="333333"/>
                </a:solidFill>
              </a:rPr>
              <a:t>числата от тотото</a:t>
            </a:r>
            <a:r>
              <a:rPr lang="de-DE" altLang="de-DE" dirty="0">
                <a:solidFill>
                  <a:srgbClr val="333333"/>
                </a:solidFill>
              </a:rPr>
              <a:t>).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dirty="0">
                <a:solidFill>
                  <a:srgbClr val="333333"/>
                </a:solidFill>
              </a:rPr>
              <a:t>Човешко е да се греши, имайте предвид възможността да не сте прави</a:t>
            </a:r>
            <a:r>
              <a:rPr lang="de-DE" altLang="de-DE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B1C522-797E-4B00-8C30-6855C321818A}" type="slidenum">
              <a:rPr lang="de-DE" altLang="de-DE" smtClean="0"/>
              <a:pPr>
                <a:defRPr/>
              </a:pPr>
              <a:t>67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4911122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Приложение в ежедневието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400" b="1" dirty="0">
                <a:solidFill>
                  <a:srgbClr val="333333"/>
                </a:solidFill>
              </a:rPr>
              <a:t>Учебни цели</a:t>
            </a:r>
            <a:r>
              <a:rPr lang="de-DE" altLang="de-DE" sz="2400" b="1" dirty="0">
                <a:solidFill>
                  <a:srgbClr val="333333"/>
                </a:solidFill>
              </a:rPr>
              <a:t>: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dirty="0">
                <a:solidFill>
                  <a:srgbClr val="333333"/>
                </a:solidFill>
              </a:rPr>
              <a:t>Когато решенията са важни и с тежки последствия, трябва да не се прибързва, а да се търси допълнителна </a:t>
            </a:r>
            <a:r>
              <a:rPr lang="bg-BG" altLang="de-DE">
                <a:solidFill>
                  <a:srgbClr val="333333"/>
                </a:solidFill>
              </a:rPr>
              <a:t>информация</a:t>
            </a:r>
            <a:r>
              <a:rPr lang="de-DE" altLang="de-DE">
                <a:solidFill>
                  <a:srgbClr val="333333"/>
                </a:solidFill>
              </a:rPr>
              <a:t> (</a:t>
            </a:r>
            <a:r>
              <a:rPr lang="bg-BG" altLang="de-DE">
                <a:solidFill>
                  <a:srgbClr val="333333"/>
                </a:solidFill>
              </a:rPr>
              <a:t>“за по-сигурно”</a:t>
            </a:r>
            <a:r>
              <a:rPr lang="de-DE" altLang="ja-JP">
                <a:solidFill>
                  <a:srgbClr val="333333"/>
                </a:solidFill>
              </a:rPr>
              <a:t>).</a:t>
            </a:r>
            <a:endParaRPr lang="de-DE" altLang="ja-JP" dirty="0">
              <a:solidFill>
                <a:srgbClr val="333333"/>
              </a:solidFill>
            </a:endParaRP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bg-BG" altLang="de-DE" dirty="0">
                <a:solidFill>
                  <a:srgbClr val="004992"/>
                </a:solidFill>
              </a:rPr>
              <a:t>Пример</a:t>
            </a:r>
            <a:r>
              <a:rPr lang="de-DE" altLang="de-DE" dirty="0">
                <a:solidFill>
                  <a:srgbClr val="333333"/>
                </a:solidFill>
              </a:rPr>
              <a:t>: </a:t>
            </a:r>
            <a:r>
              <a:rPr lang="bg-BG" altLang="de-DE" dirty="0">
                <a:solidFill>
                  <a:srgbClr val="333333"/>
                </a:solidFill>
              </a:rPr>
              <a:t>Някой говори бавно и почти няма мимика. </a:t>
            </a:r>
            <a:r>
              <a:rPr lang="bg-BG" altLang="de-DE" i="1" dirty="0">
                <a:solidFill>
                  <a:srgbClr val="004992"/>
                </a:solidFill>
              </a:rPr>
              <a:t>Умствено изоставане</a:t>
            </a:r>
            <a:r>
              <a:rPr lang="de-DE" altLang="de-DE" i="1" dirty="0">
                <a:solidFill>
                  <a:srgbClr val="004992"/>
                </a:solidFill>
              </a:rPr>
              <a:t>? </a:t>
            </a:r>
            <a:r>
              <a:rPr lang="bg-BG" altLang="de-DE" i="1" dirty="0">
                <a:solidFill>
                  <a:srgbClr val="004992"/>
                </a:solidFill>
              </a:rPr>
              <a:t>Неврологичен проблем</a:t>
            </a:r>
            <a:r>
              <a:rPr lang="de-DE" altLang="de-DE" i="1" dirty="0">
                <a:solidFill>
                  <a:srgbClr val="004992"/>
                </a:solidFill>
              </a:rPr>
              <a:t>?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bg-BG" altLang="de-DE" dirty="0">
                <a:solidFill>
                  <a:srgbClr val="333333"/>
                </a:solidFill>
              </a:rPr>
              <a:t>Внимание при прибързани заключения</a:t>
            </a:r>
            <a:r>
              <a:rPr lang="de-DE" altLang="de-DE" dirty="0">
                <a:solidFill>
                  <a:srgbClr val="333333"/>
                </a:solidFill>
              </a:rPr>
              <a:t>: </a:t>
            </a:r>
            <a:r>
              <a:rPr lang="bg-BG" altLang="de-DE" i="1" dirty="0">
                <a:solidFill>
                  <a:srgbClr val="004992"/>
                </a:solidFill>
              </a:rPr>
              <a:t>Човекът може би взима лекарства с такива странични ефекти</a:t>
            </a:r>
            <a:r>
              <a:rPr lang="de-DE" altLang="de-DE" i="1" dirty="0">
                <a:solidFill>
                  <a:srgbClr val="004992"/>
                </a:solidFill>
              </a:rPr>
              <a:t>.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/>
              <a:buChar char=""/>
            </a:pPr>
            <a:r>
              <a:rPr lang="bg-BG" altLang="de-DE" dirty="0">
                <a:solidFill>
                  <a:srgbClr val="333333"/>
                </a:solidFill>
              </a:rPr>
              <a:t>Опасността на грешното подозрение – не бива да се отсича бързо</a:t>
            </a:r>
            <a:r>
              <a:rPr lang="de-DE" altLang="de-DE" dirty="0">
                <a:solidFill>
                  <a:srgbClr val="333333"/>
                </a:solidFill>
              </a:rPr>
              <a:t>!</a:t>
            </a:r>
            <a:endParaRPr lang="de-DE" altLang="de-DE" i="1" dirty="0">
              <a:solidFill>
                <a:srgbClr val="004992"/>
              </a:solidFill>
            </a:endParaRP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dirty="0">
                <a:solidFill>
                  <a:srgbClr val="333333"/>
                </a:solidFill>
              </a:rPr>
              <a:t>При неща, които не са от голямо значение, човек може да спокойно да решава бързо </a:t>
            </a:r>
            <a:r>
              <a:rPr lang="de-DE" altLang="de-DE" dirty="0">
                <a:solidFill>
                  <a:srgbClr val="333333"/>
                </a:solidFill>
              </a:rPr>
              <a:t>(</a:t>
            </a:r>
            <a:r>
              <a:rPr lang="bg-BG" altLang="de-DE" dirty="0">
                <a:solidFill>
                  <a:srgbClr val="333333"/>
                </a:solidFill>
              </a:rPr>
              <a:t>напр</a:t>
            </a:r>
            <a:r>
              <a:rPr lang="de-DE" altLang="de-DE" dirty="0">
                <a:solidFill>
                  <a:srgbClr val="333333"/>
                </a:solidFill>
              </a:rPr>
              <a:t>. </a:t>
            </a:r>
            <a:r>
              <a:rPr lang="bg-BG" altLang="de-DE" dirty="0">
                <a:solidFill>
                  <a:srgbClr val="333333"/>
                </a:solidFill>
              </a:rPr>
              <a:t>какво мляко да купи</a:t>
            </a:r>
            <a:r>
              <a:rPr lang="de-DE" altLang="de-DE" dirty="0">
                <a:solidFill>
                  <a:srgbClr val="333333"/>
                </a:solidFill>
              </a:rPr>
              <a:t>, </a:t>
            </a:r>
            <a:r>
              <a:rPr lang="bg-BG" altLang="de-DE" dirty="0">
                <a:solidFill>
                  <a:srgbClr val="333333"/>
                </a:solidFill>
              </a:rPr>
              <a:t>вид торта</a:t>
            </a:r>
            <a:r>
              <a:rPr lang="de-DE" altLang="de-DE" dirty="0">
                <a:solidFill>
                  <a:srgbClr val="333333"/>
                </a:solidFill>
              </a:rPr>
              <a:t>, </a:t>
            </a:r>
            <a:r>
              <a:rPr lang="bg-BG" altLang="de-DE" dirty="0">
                <a:solidFill>
                  <a:srgbClr val="333333"/>
                </a:solidFill>
              </a:rPr>
              <a:t>числата от тотото</a:t>
            </a:r>
            <a:r>
              <a:rPr lang="de-DE" altLang="de-DE" dirty="0">
                <a:solidFill>
                  <a:srgbClr val="333333"/>
                </a:solidFill>
              </a:rPr>
              <a:t>).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dirty="0">
                <a:solidFill>
                  <a:srgbClr val="333333"/>
                </a:solidFill>
              </a:rPr>
              <a:t>Човешко е да се греши, имайте предвид възможността да не сте прави</a:t>
            </a:r>
            <a:r>
              <a:rPr lang="de-DE" altLang="de-DE" dirty="0">
                <a:solidFill>
                  <a:srgbClr val="333333"/>
                </a:solidFill>
              </a:rPr>
              <a:t>.</a:t>
            </a:r>
          </a:p>
          <a:p>
            <a:pPr marL="285750" lvl="0" indent="-285750" defTabSz="914400" fontAlgn="base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bg-BG" altLang="de-DE" dirty="0">
                <a:solidFill>
                  <a:srgbClr val="333333"/>
                </a:solidFill>
              </a:rPr>
              <a:t>Важните решения трябва да се базират на факти</a:t>
            </a:r>
            <a:r>
              <a:rPr lang="de-DE" altLang="de-DE" dirty="0">
                <a:solidFill>
                  <a:srgbClr val="333333"/>
                </a:solidFill>
              </a:rPr>
              <a:t>. </a:t>
            </a:r>
            <a:r>
              <a:rPr lang="bg-BG" altLang="de-DE" dirty="0">
                <a:solidFill>
                  <a:srgbClr val="333333"/>
                </a:solidFill>
              </a:rPr>
              <a:t>Голите предположения </a:t>
            </a:r>
            <a:r>
              <a:rPr lang="bg-BG" altLang="de-DE">
                <a:solidFill>
                  <a:srgbClr val="333333"/>
                </a:solidFill>
              </a:rPr>
              <a:t>са “лош съветник</a:t>
            </a:r>
            <a:r>
              <a:rPr lang="de-DE" altLang="de-DE">
                <a:solidFill>
                  <a:srgbClr val="333333"/>
                </a:solidFill>
              </a:rPr>
              <a:t>”. </a:t>
            </a:r>
            <a:r>
              <a:rPr lang="bg-BG" altLang="de-DE" dirty="0">
                <a:solidFill>
                  <a:srgbClr val="333333"/>
                </a:solidFill>
              </a:rPr>
              <a:t>Мислете винаги за последиците от едно грешно решение</a:t>
            </a:r>
            <a:r>
              <a:rPr lang="de-DE" altLang="de-DE" dirty="0">
                <a:solidFill>
                  <a:srgbClr val="333333"/>
                </a:solidFill>
              </a:rPr>
              <a:t>.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B1C522-797E-4B00-8C30-6855C321818A}" type="slidenum">
              <a:rPr lang="de-DE" altLang="de-DE" smtClean="0"/>
              <a:pPr>
                <a:defRPr/>
              </a:pPr>
              <a:t>68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082695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общо има това с психозата?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400" dirty="0">
                <a:solidFill>
                  <a:srgbClr val="333333"/>
                </a:solidFill>
              </a:rPr>
              <a:t>Много</a:t>
            </a:r>
            <a:r>
              <a:rPr lang="de-DE" altLang="de-DE" sz="2400" dirty="0">
                <a:solidFill>
                  <a:srgbClr val="333333"/>
                </a:solidFill>
              </a:rPr>
              <a:t> (</a:t>
            </a:r>
            <a:r>
              <a:rPr lang="bg-BG" altLang="de-DE" sz="2400" dirty="0">
                <a:solidFill>
                  <a:srgbClr val="333333"/>
                </a:solidFill>
              </a:rPr>
              <a:t>но не всички</a:t>
            </a:r>
            <a:r>
              <a:rPr lang="de-DE" altLang="de-DE" sz="2400" dirty="0">
                <a:solidFill>
                  <a:srgbClr val="333333"/>
                </a:solidFill>
              </a:rPr>
              <a:t>!) </a:t>
            </a:r>
            <a:r>
              <a:rPr lang="bg-BG" altLang="de-DE" sz="2400" dirty="0">
                <a:solidFill>
                  <a:srgbClr val="333333"/>
                </a:solidFill>
              </a:rPr>
              <a:t>хора с психотични изживявания имат склонността да взимат прибързани и крайни решения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В стресови ситуации тази тенденция се засилва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B1C522-797E-4B00-8C30-6855C321818A}" type="slidenum">
              <a:rPr lang="de-DE" altLang="de-DE" smtClean="0"/>
              <a:pPr>
                <a:defRPr/>
              </a:pPr>
              <a:t>69</a:t>
            </a:fld>
            <a:endParaRPr lang="de-DE" altLang="de-DE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общо има това с психозата?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400" dirty="0">
                <a:solidFill>
                  <a:srgbClr val="333333"/>
                </a:solidFill>
              </a:rPr>
              <a:t>Много</a:t>
            </a:r>
            <a:r>
              <a:rPr lang="de-DE" altLang="de-DE" sz="2400" dirty="0">
                <a:solidFill>
                  <a:srgbClr val="333333"/>
                </a:solidFill>
              </a:rPr>
              <a:t> (</a:t>
            </a:r>
            <a:r>
              <a:rPr lang="bg-BG" altLang="de-DE" sz="2400" dirty="0">
                <a:solidFill>
                  <a:srgbClr val="333333"/>
                </a:solidFill>
              </a:rPr>
              <a:t>но не всички</a:t>
            </a:r>
            <a:r>
              <a:rPr lang="de-DE" altLang="de-DE" sz="2400" dirty="0">
                <a:solidFill>
                  <a:srgbClr val="333333"/>
                </a:solidFill>
              </a:rPr>
              <a:t>!) </a:t>
            </a:r>
            <a:r>
              <a:rPr lang="bg-BG" altLang="de-DE" sz="2400" dirty="0">
                <a:solidFill>
                  <a:srgbClr val="333333"/>
                </a:solidFill>
              </a:rPr>
              <a:t>хора с психотични изживявания имат склонността да взимат прибързани и крайни решения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В стресови ситуации тази тенденция се засилва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altLang="de-DE" sz="2400" dirty="0">
                <a:solidFill>
                  <a:srgbClr val="004992"/>
                </a:solidFill>
              </a:rPr>
              <a:t>Пример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Ерик иска да отиде до университета, но не намира ключа на колата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Той си помисля, че домоуправителят му е отнел ключа, за да не може да отиде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400" dirty="0">
                <a:solidFill>
                  <a:srgbClr val="004992"/>
                </a:solidFill>
              </a:rPr>
              <a:t>Предистория</a:t>
            </a:r>
            <a:r>
              <a:rPr lang="de-DE" altLang="de-DE" sz="2400" dirty="0">
                <a:solidFill>
                  <a:srgbClr val="004992"/>
                </a:solidFill>
              </a:rPr>
              <a:t>: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Ерик е убеден, че искат да го накарт да напусне университета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400" dirty="0">
                <a:solidFill>
                  <a:srgbClr val="004992"/>
                </a:solidFill>
              </a:rPr>
              <a:t>Но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Какъв би бил мотивът на домоуправителят Ерик да прекъсне </a:t>
            </a:r>
            <a:r>
              <a:rPr lang="de-DE" altLang="de-DE" sz="2400" dirty="0">
                <a:solidFill>
                  <a:srgbClr val="333333"/>
                </a:solidFill>
              </a:rPr>
              <a:t>? </a:t>
            </a:r>
            <a:r>
              <a:rPr lang="bg-BG" altLang="de-DE" sz="2400" dirty="0">
                <a:solidFill>
                  <a:srgbClr val="333333"/>
                </a:solidFill>
              </a:rPr>
              <a:t>Как би успял да си присвои ключа</a:t>
            </a:r>
            <a:r>
              <a:rPr lang="de-DE" altLang="de-DE" sz="2400" dirty="0">
                <a:solidFill>
                  <a:srgbClr val="333333"/>
                </a:solidFill>
              </a:rPr>
              <a:t>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B1C522-797E-4B00-8C30-6855C321818A}" type="slidenum">
              <a:rPr lang="de-DE" altLang="de-DE" smtClean="0"/>
              <a:pPr>
                <a:defRPr/>
              </a:pPr>
              <a:t>70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1210820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Какво общо има това с психозата?</a:t>
            </a:r>
            <a:endParaRPr lang="en-US" sz="3600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400" dirty="0">
                <a:solidFill>
                  <a:srgbClr val="333333"/>
                </a:solidFill>
              </a:rPr>
              <a:t>Много</a:t>
            </a:r>
            <a:r>
              <a:rPr lang="de-DE" altLang="de-DE" sz="2400" dirty="0">
                <a:solidFill>
                  <a:srgbClr val="333333"/>
                </a:solidFill>
              </a:rPr>
              <a:t> (</a:t>
            </a:r>
            <a:r>
              <a:rPr lang="bg-BG" altLang="de-DE" sz="2400" dirty="0">
                <a:solidFill>
                  <a:srgbClr val="333333"/>
                </a:solidFill>
              </a:rPr>
              <a:t>но не всички</a:t>
            </a:r>
            <a:r>
              <a:rPr lang="de-DE" altLang="de-DE" sz="2400" dirty="0">
                <a:solidFill>
                  <a:srgbClr val="333333"/>
                </a:solidFill>
              </a:rPr>
              <a:t>!) </a:t>
            </a:r>
            <a:r>
              <a:rPr lang="bg-BG" altLang="de-DE" sz="2400" dirty="0">
                <a:solidFill>
                  <a:srgbClr val="333333"/>
                </a:solidFill>
              </a:rPr>
              <a:t>хора с психотични изживявания имат склонността да взимат прибързани и крайни решения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В стресови ситуации тази тенденция се засилва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/>
            <a:r>
              <a:rPr lang="bg-BG" altLang="de-DE" sz="2400" dirty="0">
                <a:solidFill>
                  <a:srgbClr val="004992"/>
                </a:solidFill>
              </a:rPr>
              <a:t>Пример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Ерик иска да отиде до университета, но не намира ключа на колата</a:t>
            </a:r>
            <a:r>
              <a:rPr lang="de-DE" altLang="de-DE" sz="2400" dirty="0">
                <a:solidFill>
                  <a:srgbClr val="333333"/>
                </a:solidFill>
              </a:rPr>
              <a:t>. </a:t>
            </a:r>
            <a:r>
              <a:rPr lang="bg-BG" altLang="de-DE" sz="2400" dirty="0">
                <a:solidFill>
                  <a:srgbClr val="333333"/>
                </a:solidFill>
              </a:rPr>
              <a:t>Той си помисля, че домоуправителят му е отнел ключа, за да не може да отиде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400" dirty="0">
                <a:solidFill>
                  <a:srgbClr val="004992"/>
                </a:solidFill>
              </a:rPr>
              <a:t>Предистория</a:t>
            </a:r>
            <a:r>
              <a:rPr lang="de-DE" altLang="de-DE" sz="2400" dirty="0">
                <a:solidFill>
                  <a:srgbClr val="004992"/>
                </a:solidFill>
              </a:rPr>
              <a:t>: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Ерик е убеден, че искат да го накарт да напусне университета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lvl="0" defTabSz="914400" fontAlgn="base">
              <a:lnSpc>
                <a:spcPct val="100000"/>
              </a:lnSpc>
              <a:spcBef>
                <a:spcPts val="1200"/>
              </a:spcBef>
            </a:pPr>
            <a:r>
              <a:rPr lang="bg-BG" altLang="de-DE" sz="2400" dirty="0">
                <a:solidFill>
                  <a:srgbClr val="004992"/>
                </a:solidFill>
              </a:rPr>
              <a:t>Но</a:t>
            </a:r>
            <a:r>
              <a:rPr lang="de-DE" altLang="de-DE" sz="2400" dirty="0">
                <a:solidFill>
                  <a:srgbClr val="004992"/>
                </a:solidFill>
              </a:rPr>
              <a:t>: </a:t>
            </a:r>
            <a:r>
              <a:rPr lang="bg-BG" altLang="de-DE" sz="2400" dirty="0">
                <a:solidFill>
                  <a:srgbClr val="333333"/>
                </a:solidFill>
              </a:rPr>
              <a:t>Какъв би бил мотивът на домоуправителят Ерик да прекъсне </a:t>
            </a:r>
            <a:r>
              <a:rPr lang="de-DE" altLang="de-DE" sz="2400" dirty="0">
                <a:solidFill>
                  <a:srgbClr val="333333"/>
                </a:solidFill>
              </a:rPr>
              <a:t>? </a:t>
            </a:r>
            <a:r>
              <a:rPr lang="bg-BG" altLang="de-DE" sz="2400" dirty="0">
                <a:solidFill>
                  <a:srgbClr val="333333"/>
                </a:solidFill>
              </a:rPr>
              <a:t>Как би успял да си присвои ключа</a:t>
            </a:r>
            <a:r>
              <a:rPr lang="de-DE" altLang="de-DE" sz="2400" dirty="0">
                <a:solidFill>
                  <a:srgbClr val="333333"/>
                </a:solidFill>
              </a:rPr>
              <a:t>?</a:t>
            </a:r>
          </a:p>
          <a:p>
            <a:pPr lvl="0" defTabSz="914400" fontAlgn="base"/>
            <a:r>
              <a:rPr lang="bg-BG" altLang="de-DE" sz="2400" dirty="0">
                <a:solidFill>
                  <a:srgbClr val="333333"/>
                </a:solidFill>
              </a:rPr>
              <a:t>При подобни обвинения трябва задължително да се търси повече информация както и да се обсъждат алтернативни обяснения на ситуацията с близки хора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endParaRPr lang="en-US" sz="2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B1C522-797E-4B00-8C30-6855C321818A}" type="slidenum">
              <a:rPr lang="de-DE" altLang="de-DE" smtClean="0"/>
              <a:pPr>
                <a:defRPr/>
              </a:pPr>
              <a:t>71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8271624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ko-KR" sz="3600" dirty="0">
                <a:latin typeface="+mn-lt"/>
                <a:ea typeface="+mn-ea"/>
                <a:cs typeface="+mn-cs"/>
              </a:rPr>
              <a:t>Благодарим за вниманието и работата заедно!</a:t>
            </a:r>
            <a:endParaRPr lang="en-US" altLang="ja-JP" sz="3600" dirty="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az-Cyrl-AZ" altLang="ko-KR" i="1" dirty="0">
                <a:solidFill>
                  <a:srgbClr val="004992"/>
                </a:solidFill>
              </a:rPr>
              <a:t>към терапевтите</a:t>
            </a:r>
            <a:r>
              <a:rPr lang="en-US" altLang="ko-KR" i="1" dirty="0">
                <a:solidFill>
                  <a:srgbClr val="004992"/>
                </a:solidFill>
              </a:rPr>
              <a:t>:</a:t>
            </a:r>
            <a:endParaRPr lang="nl-NL" i="1" dirty="0">
              <a:solidFill>
                <a:srgbClr val="004992"/>
              </a:solidFill>
            </a:endParaRPr>
          </a:p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ru-RU" altLang="ko-KR" dirty="0">
                <a:solidFill>
                  <a:srgbClr val="004992"/>
                </a:solidFill>
              </a:rPr>
              <a:t>Моля, раздайте работни листове. Представете нашето приложение COGITO (изтеглете го безплатно)</a:t>
            </a:r>
            <a:r>
              <a:rPr lang="en-US" altLang="ko-KR" dirty="0">
                <a:solidFill>
                  <a:srgbClr val="004992"/>
                </a:solidFill>
              </a:rPr>
              <a:t>.</a:t>
            </a:r>
          </a:p>
        </p:txBody>
      </p:sp>
      <p:sp>
        <p:nvSpPr>
          <p:cNvPr id="6" name="Rechteck 5"/>
          <p:cNvSpPr/>
          <p:nvPr/>
        </p:nvSpPr>
        <p:spPr>
          <a:xfrm>
            <a:off x="4865507" y="4497362"/>
            <a:ext cx="2664319" cy="36933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marL="114935" marR="333375" algn="ctr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de-DE" b="0" spc="-10" dirty="0">
                <a:solidFill>
                  <a:srgbClr val="333333"/>
                </a:solidFill>
                <a:latin typeface="+mn-lt"/>
                <a:cs typeface="+mn-cs"/>
              </a:rPr>
              <a:t>www.uke.de/mct_app</a:t>
            </a:r>
            <a:endParaRPr lang="de-DE" b="0" dirty="0">
              <a:solidFill>
                <a:srgbClr val="333333"/>
              </a:solidFill>
              <a:latin typeface="+mn-lt"/>
              <a:cs typeface="+mn-cs"/>
            </a:endParaRPr>
          </a:p>
        </p:txBody>
      </p:sp>
      <p:pic>
        <p:nvPicPr>
          <p:cNvPr id="13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86" y="3310428"/>
            <a:ext cx="1395664" cy="2743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484" y="3310430"/>
            <a:ext cx="1158239" cy="2743197"/>
          </a:xfrm>
          <a:prstGeom prst="rect">
            <a:avLst/>
          </a:prstGeom>
        </p:spPr>
      </p:pic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B1C522-797E-4B00-8C30-6855C321818A}" type="slidenum">
              <a:rPr lang="de-DE" altLang="de-DE" smtClean="0"/>
              <a:pPr>
                <a:defRPr/>
              </a:pPr>
              <a:t>72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707978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920691"/>
              </p:ext>
            </p:extLst>
          </p:nvPr>
        </p:nvGraphicFramePr>
        <p:xfrm>
          <a:off x="408954" y="2011680"/>
          <a:ext cx="11375999" cy="286512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Name Photographer/Artist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Име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Фотограф/Артист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Source/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Източник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Picture Name/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Име на изображението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used with corresponding creative commons license; PP = used with personal permission of artist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използвано чрез Криейтив Комън лиценз, </a:t>
                      </a: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PP = 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Използвано с директното съгласие на автора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Description/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Описание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Корица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Щерн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GHDI – Image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(ghi-dc.org)</a:t>
                      </a:r>
                      <a:endParaRPr kumimoji="0" 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- - -</a:t>
                      </a: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Снимката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е </a:t>
                      </a:r>
                      <a:r>
                        <a:rPr lang="en-US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предмет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“fair use” policy (</a:t>
                      </a:r>
                      <a:r>
                        <a:rPr lang="en-US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Правила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endParaRPr lang="en-US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честна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употреба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”). </a:t>
                      </a:r>
                      <a:r>
                        <a:rPr lang="en-US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Ако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имате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съмнения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endParaRPr lang="en-US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нарушение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авторското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право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моля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свържете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endParaRPr lang="en-US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 </a:t>
                      </a:r>
                      <a:r>
                        <a:rPr lang="en-US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нас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Предна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корица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Щерн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miss_blackbutterlfy 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“One thousand Americans stop smoking every day - by dying. They say Nicotine patches are great. Stick one over each eye and you can't find your cigarettes.”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Marlboro cigarette boxes/</a:t>
                      </a:r>
                      <a:r>
                        <a:rPr kumimoji="0" lang="bg-BG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Кутия Марлборо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92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All reproduced paintings are in the public domain because their copyright has expired (all artists died more than 70years ago).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bg-BG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Всички използвани изображения на произведения на изкуството са свободни за публично ползване , тъй като художниците им са починали преди повече от 70 години.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Text Box 89"/>
          <p:cNvSpPr txBox="1">
            <a:spLocks noChangeArrowheads="1"/>
          </p:cNvSpPr>
          <p:nvPr/>
        </p:nvSpPr>
        <p:spPr bwMode="auto">
          <a:xfrm>
            <a:off x="408955" y="764704"/>
            <a:ext cx="1137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None/>
            </a:pPr>
            <a:r>
              <a:rPr lang="en-GB" altLang="de-DE" sz="1200" b="0" dirty="0">
                <a:solidFill>
                  <a:srgbClr val="333333"/>
                </a:solidFill>
                <a:latin typeface="+mn-lt"/>
                <a:cs typeface="+mn-cs"/>
              </a:rPr>
              <a:t>Pictures used in this module are reproduced with indirect (creative commons license) or direct permission of the artists listed below, for which we would like to express our gratitude! </a:t>
            </a:r>
            <a:r>
              <a:rPr lang="de-DE" altLang="de-DE" sz="1200" b="0" dirty="0">
                <a:solidFill>
                  <a:srgbClr val="333333"/>
                </a:solidFill>
                <a:latin typeface="+mn-lt"/>
                <a:cs typeface="+mn-cs"/>
              </a:rPr>
              <a:t>A full list can be obtained via </a:t>
            </a:r>
            <a:r>
              <a:rPr lang="de-DE" altLang="de-DE" sz="1200" b="0" u="sng" dirty="0">
                <a:solidFill>
                  <a:srgbClr val="333333"/>
                </a:solidFill>
                <a:latin typeface="+mn-lt"/>
                <a:cs typeface="+mn-cs"/>
              </a:rPr>
              <a:t>www.uke.de/mct</a:t>
            </a:r>
            <a:r>
              <a:rPr lang="de-DE" altLang="de-DE" sz="1200" b="0" dirty="0">
                <a:solidFill>
                  <a:srgbClr val="333333"/>
                </a:solidFill>
                <a:latin typeface="+mn-lt"/>
                <a:cs typeface="+mn-cs"/>
              </a:rPr>
              <a:t>. </a:t>
            </a:r>
            <a:r>
              <a:rPr lang="en-GB" altLang="de-DE" sz="1200" b="0" dirty="0">
                <a:solidFill>
                  <a:srgbClr val="333333"/>
                </a:solidFill>
                <a:latin typeface="+mn-lt"/>
                <a:cs typeface="+mn-cs"/>
              </a:rPr>
              <a:t>If we have involuntarily breached copyright, please</a:t>
            </a:r>
            <a:r>
              <a:rPr lang="de-DE" altLang="de-DE" sz="1200" b="0" dirty="0">
                <a:solidFill>
                  <a:srgbClr val="333333"/>
                </a:solidFill>
                <a:latin typeface="+mn-lt"/>
                <a:cs typeface="+mn-cs"/>
              </a:rPr>
              <a:t> accept our apologies. In this case, we kindly ask creators for their</a:t>
            </a:r>
            <a:r>
              <a:rPr lang="en-GB" altLang="de-DE" sz="1200" b="0" dirty="0">
                <a:solidFill>
                  <a:srgbClr val="333333"/>
                </a:solidFill>
                <a:latin typeface="+mn-lt"/>
                <a:cs typeface="+mn-cs"/>
              </a:rPr>
              <a:t> permission to use their work under </a:t>
            </a:r>
            <a:r>
              <a:rPr lang="en-GB" altLang="de-DE" sz="1200" b="0">
                <a:solidFill>
                  <a:srgbClr val="333333"/>
                </a:solidFill>
                <a:latin typeface="+mn-lt"/>
                <a:cs typeface="+mn-cs"/>
              </a:rPr>
              <a:t>the “fair use” </a:t>
            </a:r>
            <a:r>
              <a:rPr lang="en-GB" altLang="de-DE" sz="1200" b="0" dirty="0">
                <a:solidFill>
                  <a:srgbClr val="333333"/>
                </a:solidFill>
                <a:latin typeface="+mn-lt"/>
                <a:cs typeface="+mn-cs"/>
              </a:rPr>
              <a:t>policy.</a:t>
            </a:r>
            <a:br>
              <a:rPr lang="de-DE" altLang="de-DE" sz="1200" b="0" dirty="0">
                <a:solidFill>
                  <a:srgbClr val="333333"/>
                </a:solidFill>
                <a:latin typeface="+mn-lt"/>
                <a:cs typeface="+mn-cs"/>
              </a:rPr>
            </a:br>
            <a:r>
              <a:rPr lang="ru-RU" altLang="de-DE" sz="1200" b="0" dirty="0">
                <a:solidFill>
                  <a:srgbClr val="333333"/>
                </a:solidFill>
                <a:latin typeface="+mn-lt"/>
                <a:cs typeface="+mn-cs"/>
              </a:rPr>
              <a:t>Изображенията в този модул са използвани с индиректното (Криейтив комън лиценз) или директното съгласие на долу изброените артисти, за което сърдечно им благодарим! Пълният списък имена ще откриете на </a:t>
            </a:r>
            <a:r>
              <a:rPr lang="ru-RU" altLang="de-DE" sz="1200" b="0" u="sng" dirty="0">
                <a:solidFill>
                  <a:srgbClr val="333333"/>
                </a:solidFill>
                <a:latin typeface="+mn-lt"/>
                <a:cs typeface="+mn-cs"/>
              </a:rPr>
              <a:t>www.uke.de/mkt</a:t>
            </a:r>
            <a:r>
              <a:rPr lang="ru-RU" altLang="de-DE" sz="1200" b="0" dirty="0">
                <a:solidFill>
                  <a:srgbClr val="333333"/>
                </a:solidFill>
                <a:latin typeface="+mn-lt"/>
                <a:cs typeface="+mn-cs"/>
              </a:rPr>
              <a:t>. Ако по невнимание сме нарушили авторското право, молим за извинение и разрешение да използваме картината. 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208BD-43DD-4FBA-8327-6581B347D772}" type="slidenum">
              <a:rPr lang="de-DE" altLang="de-DE" smtClean="0"/>
              <a:pPr>
                <a:defRPr/>
              </a:pPr>
              <a:t>73</a:t>
            </a:fld>
            <a:endParaRPr lang="de-DE" altLang="de-DE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Недомислици “в действие”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- Конспиративни теории -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6973887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Конспиративна теория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“Доказателство”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Кацането на Луната през 1969 не се е случило, било е инсценирано във филмово студио.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lang="az-Cyrl-AZ" sz="1800" b="0" i="0" u="none">
                          <a:solidFill>
                            <a:srgbClr val="333333"/>
                          </a:solidFill>
                          <a:latin typeface="Calibri Light"/>
                        </a:rPr>
                        <a:t>Аргументи </a:t>
                      </a:r>
                      <a:r>
                        <a:rPr lang="en-US" sz="1800" b="0" i="0" u="none">
                          <a:solidFill>
                            <a:srgbClr val="333333"/>
                          </a:solidFill>
                          <a:latin typeface="Calibri Light"/>
                        </a:rPr>
                        <a:t>pro?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072" y="2780929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518A4A-439A-4733-9953-B427D0FE0ABF}" type="slidenum">
              <a:rPr lang="de-DE" altLang="de-DE" smtClean="0"/>
              <a:pPr>
                <a:defRPr/>
              </a:pPr>
              <a:t>74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3676571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Недомислици “в действие”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- Конспиративни теории -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293733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Конспиративна теория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“Доказателство”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Кацането на Луната през 1969 не се е случило, било е инсценирано във филмово студио.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lang="ru-RU" sz="1800" b="0" i="0" u="none" dirty="0">
                          <a:solidFill>
                            <a:srgbClr val="333333"/>
                          </a:solidFill>
                          <a:latin typeface="Calibri Light"/>
                        </a:rPr>
                        <a:t>Предполагаеми мотиви на САЩ: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800" b="0" i="0" u="none" dirty="0">
                          <a:solidFill>
                            <a:srgbClr val="333333"/>
                          </a:solidFill>
                          <a:latin typeface="Calibri Light"/>
                        </a:rPr>
                        <a:t>Тогава конкурентният на САЩ Съветски съюз успешно са изпратили сателит в космоса. САЩ са се нуждаели спешно от успех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800" b="0" i="0" u="none" dirty="0">
                          <a:solidFill>
                            <a:srgbClr val="333333"/>
                          </a:solidFill>
                          <a:latin typeface="Calibri Light"/>
                        </a:rPr>
                        <a:t>Разсейване на общественото внимание от Виетнамската война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800" b="0" i="0" u="none" dirty="0">
                          <a:solidFill>
                            <a:srgbClr val="333333"/>
                          </a:solidFill>
                          <a:latin typeface="Calibri Light"/>
                        </a:rPr>
                        <a:t>НАСА (Национално управление по въздухоплаване и изследване на космическото пространство на САЩ) заблуждава правителството, за да предотврати намаляване на бюджета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072" y="2780929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518A4A-439A-4733-9953-B427D0FE0ABF}" type="slidenum">
              <a:rPr lang="de-DE" altLang="de-DE" smtClean="0"/>
              <a:pPr>
                <a:defRPr/>
              </a:pPr>
              <a:t>75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3481911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Недомислици “в действие”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- Конспиративни теории -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Group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9883029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 и Против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“Доказателство”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Кацането на Луната през 1969 не се е случило, било е инсценирано във филмово студио.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За:</a:t>
                      </a:r>
                      <a:r>
                        <a:rPr kumimoji="0" lang="az-Cyrl-A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az-Cyrl-A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072" y="2780929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518A4A-439A-4733-9953-B427D0FE0ABF}" type="slidenum">
              <a:rPr lang="de-DE" altLang="de-DE" smtClean="0"/>
              <a:pPr>
                <a:defRPr/>
              </a:pPr>
              <a:t>76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2707842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Недомислици “в действие”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- Конспиративни теории -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Group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4573825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 и Против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“Доказателство”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Кацането на Луната през 1969 не се е случило, било е инсценирано във филмово студио.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За: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Не е възможно флагът да се вее, тъй като на Луната няма атмосфера.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Липсата на звезди и положението на сенките на снимките предполага, че кадрите са направени в студио.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rgbClr val="333333"/>
                        </a:buClr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Поради голямото разстояние между Земята и Луната предаването на сигнали отнема няколко секунди. Някои от отговорите на Армстронг следват директно след въпросите на Никсън.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072" y="2780929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518A4A-439A-4733-9953-B427D0FE0ABF}" type="slidenum">
              <a:rPr lang="de-DE" altLang="de-DE" smtClean="0"/>
              <a:pPr>
                <a:defRPr/>
              </a:pPr>
              <a:t>77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3303248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Недомислици “в действие”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- Конспиративни теории -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Group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2108174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 и Против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“Доказателство”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Кацането на Луната през 1969 не се е случило, било е инсценирано във филмово студио.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Против:</a:t>
                      </a:r>
                      <a:r>
                        <a:rPr kumimoji="0" lang="az-Cyrl-A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</a:t>
                      </a:r>
                      <a:r>
                        <a:rPr kumimoji="0" lang="az-Cyrl-A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4992"/>
                          </a:solidFill>
                          <a:effectLst/>
                          <a:latin typeface="Calibri Light"/>
                        </a:rPr>
                        <a:t>???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4992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072" y="2780929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518A4A-439A-4733-9953-B427D0FE0ABF}" type="slidenum">
              <a:rPr lang="de-DE" altLang="de-DE" smtClean="0"/>
              <a:pPr>
                <a:defRPr/>
              </a:pPr>
              <a:t>78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5779320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Недомислици “в действие”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- Конспиративни теории -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Group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1079723"/>
              </p:ext>
            </p:extLst>
          </p:nvPr>
        </p:nvGraphicFramePr>
        <p:xfrm>
          <a:off x="408955" y="2194560"/>
          <a:ext cx="11376001" cy="42976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8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Легенда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За и Против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az-Cyrl-AZ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“Доказателство”</a:t>
                      </a: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Кацането на Луната през 1969 не се е случило, било е инсценирано във филмово студио.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lang="ru-RU" sz="1800" b="1" i="0" u="none" dirty="0">
                          <a:solidFill>
                            <a:srgbClr val="333333"/>
                          </a:solidFill>
                          <a:latin typeface="Calibri Light"/>
                        </a:rPr>
                        <a:t>Против: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800" b="0" i="0" u="none" dirty="0">
                          <a:solidFill>
                            <a:srgbClr val="333333"/>
                          </a:solidFill>
                          <a:latin typeface="Calibri Light"/>
                        </a:rPr>
                        <a:t>Веещият се флаг се дължи на забиването на знамето в повърхността на Луната.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800" b="0" i="0" u="none" dirty="0">
                          <a:solidFill>
                            <a:srgbClr val="333333"/>
                          </a:solidFill>
                          <a:latin typeface="Calibri Light"/>
                        </a:rPr>
                        <a:t>При силно осветление по-слаби източници на светлина не излизат </a:t>
                      </a:r>
                      <a:r>
                        <a:rPr lang="ru-RU" sz="1800" b="0" i="0" u="none">
                          <a:solidFill>
                            <a:srgbClr val="333333"/>
                          </a:solidFill>
                          <a:latin typeface="Calibri Light"/>
                        </a:rPr>
                        <a:t>на снимки</a:t>
                      </a:r>
                      <a:r>
                        <a:rPr lang="ru-RU" sz="1800" b="0" i="0" u="none">
                          <a:solidFill>
                            <a:srgbClr val="333333"/>
                          </a:solidFill>
                          <a:latin typeface="Times New Roman"/>
                        </a:rPr>
                        <a:t>→</a:t>
                      </a:r>
                      <a:r>
                        <a:rPr lang="ru-RU" sz="1800" b="0" i="0" u="none">
                          <a:solidFill>
                            <a:srgbClr val="333333"/>
                          </a:solidFill>
                          <a:latin typeface="Calibri Light"/>
                        </a:rPr>
                        <a:t> </a:t>
                      </a:r>
                      <a:r>
                        <a:rPr lang="ru-RU" sz="1800" b="0" i="0" u="none" dirty="0">
                          <a:solidFill>
                            <a:srgbClr val="333333"/>
                          </a:solidFill>
                          <a:latin typeface="Calibri Light"/>
                        </a:rPr>
                        <a:t>небе без звезди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800" b="0" i="0" u="none" dirty="0">
                          <a:solidFill>
                            <a:srgbClr val="333333"/>
                          </a:solidFill>
                          <a:latin typeface="Calibri Light"/>
                        </a:rPr>
                        <a:t>Заради неравната повърхност се получават различни сенки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800" b="0" i="0" u="none" dirty="0">
                          <a:solidFill>
                            <a:srgbClr val="333333"/>
                          </a:solidFill>
                          <a:latin typeface="Calibri Light"/>
                        </a:rPr>
                        <a:t>Интервюто е монтаж, тъй като между въпросите на Никсън и отговорите на Армстронг има няколко секунди интервал.</a:t>
                      </a:r>
                      <a:endParaRPr lang="en-US" sz="1800" b="0" i="0" u="none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1" marB="45721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072" y="2780929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518A4A-439A-4733-9953-B427D0FE0ABF}" type="slidenum">
              <a:rPr lang="de-DE" altLang="de-DE" smtClean="0"/>
              <a:pPr>
                <a:defRPr/>
              </a:pPr>
              <a:t>79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8890939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ption_15"/>
          <p:cNvSpPr txBox="1">
            <a:spLocks noChangeArrowheads="1"/>
          </p:cNvSpPr>
          <p:nvPr/>
        </p:nvSpPr>
        <p:spPr bwMode="auto">
          <a:xfrm>
            <a:off x="4138971" y="3496940"/>
            <a:ext cx="7609984" cy="240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buClrTx/>
              <a:buFontTx/>
              <a:buNone/>
            </a:pPr>
            <a:r>
              <a:rPr lang="ru-RU" altLang="de-DE" sz="2400" b="0" dirty="0">
                <a:latin typeface="Calibri Light"/>
              </a:rPr>
              <a:t>Режисьорът Роланд Емерих (напр</a:t>
            </a:r>
            <a:r>
              <a:rPr lang="ru-RU" altLang="de-DE" sz="2400" b="0">
                <a:latin typeface="Calibri Light"/>
              </a:rPr>
              <a:t>. “Денят на независимостта”:</a:t>
            </a:r>
            <a:r>
              <a:rPr lang="en-US" altLang="de-DE" sz="2400" b="0">
                <a:latin typeface="Calibri Light"/>
              </a:rPr>
              <a:t> </a:t>
            </a:r>
            <a:r>
              <a:rPr lang="ru-RU" altLang="de-DE" sz="2400" b="0">
                <a:latin typeface="Calibri Light"/>
              </a:rPr>
              <a:t>“Кацането </a:t>
            </a:r>
            <a:r>
              <a:rPr lang="ru-RU" altLang="de-DE" sz="2400" b="0" dirty="0">
                <a:latin typeface="Calibri Light"/>
              </a:rPr>
              <a:t>на Луната бе (…) изпълнено добре технически. Подобно нещо не е могло да бъде направено с това качество през 60-те. Дори при възможностите днес би било трудно да се </a:t>
            </a:r>
            <a:r>
              <a:rPr lang="ru-RU" altLang="de-DE" sz="2400" b="0">
                <a:latin typeface="Calibri Light"/>
              </a:rPr>
              <a:t>възпроизведе.”</a:t>
            </a:r>
            <a:endParaRPr lang="de-DE" altLang="de-DE" sz="2400" b="0" i="1" dirty="0">
              <a:latin typeface="Calibri Light"/>
            </a:endParaRPr>
          </a:p>
        </p:txBody>
      </p:sp>
      <p:sp>
        <p:nvSpPr>
          <p:cNvPr id="13" name="Caption_13"/>
          <p:cNvSpPr txBox="1">
            <a:spLocks noChangeArrowheads="1"/>
          </p:cNvSpPr>
          <p:nvPr/>
        </p:nvSpPr>
        <p:spPr bwMode="auto">
          <a:xfrm>
            <a:off x="408955" y="2312440"/>
            <a:ext cx="11376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200" b="0" dirty="0">
                <a:solidFill>
                  <a:srgbClr val="000000"/>
                </a:solidFill>
                <a:latin typeface="Calibri Light"/>
                <a:ea typeface="ＭＳ Ｐゴシック" panose="020B0600070205080204" pitchFamily="34" charset="-128"/>
              </a:rPr>
              <a:t>Инсценирано ли е кацането на Луната от Американското правителство? </a:t>
            </a:r>
            <a:endParaRPr lang="de-DE" sz="2200" b="0" dirty="0">
              <a:solidFill>
                <a:srgbClr val="000000"/>
              </a:solidFill>
              <a:latin typeface="Calibri Light"/>
              <a:ea typeface="ＭＳ Ｐゴシック" panose="020B0600070205080204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Недомислици “в действие”</a:t>
            </a:r>
            <a:br>
              <a:rPr lang="ru-RU" sz="3600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rgbClr val="004992"/>
                </a:solidFill>
                <a:latin typeface="+mn-lt"/>
                <a:ea typeface="+mn-ea"/>
                <a:cs typeface="+mn-cs"/>
              </a:rPr>
              <a:t>- Конспиративни теории -</a:t>
            </a:r>
            <a:endParaRPr lang="en-US" dirty="0">
              <a:solidFill>
                <a:srgbClr val="00499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93" y="3600126"/>
            <a:ext cx="2835276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Caption_13"/>
          <p:cNvSpPr/>
          <p:nvPr/>
        </p:nvSpPr>
        <p:spPr>
          <a:xfrm>
            <a:off x="408955" y="2649106"/>
            <a:ext cx="11376000" cy="707886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spcBef>
                <a:spcPts val="0"/>
              </a:spcBef>
            </a:pPr>
            <a:r>
              <a:rPr lang="az-Cyrl-AZ" altLang="de-DE" sz="4000" b="0">
                <a:solidFill>
                  <a:srgbClr val="FF0000"/>
                </a:solidFill>
                <a:latin typeface="Calibri Light"/>
              </a:rPr>
              <a:t>НЕ! </a:t>
            </a:r>
            <a:endParaRPr lang="de-DE" altLang="de-DE" sz="4000" b="0" dirty="0">
              <a:latin typeface="Calibri Light"/>
            </a:endParaRPr>
          </a:p>
        </p:txBody>
      </p:sp>
      <p:sp>
        <p:nvSpPr>
          <p:cNvPr id="14" name="Caption_15"/>
          <p:cNvSpPr txBox="1">
            <a:spLocks noChangeArrowheads="1"/>
          </p:cNvSpPr>
          <p:nvPr/>
        </p:nvSpPr>
        <p:spPr bwMode="auto">
          <a:xfrm>
            <a:off x="4138971" y="5900355"/>
            <a:ext cx="760998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z-Cyrl-AZ" altLang="de-DE" sz="1200" b="0">
                <a:latin typeface="+mj-lt"/>
              </a:rPr>
              <a:t>Източник: </a:t>
            </a:r>
            <a:r>
              <a:rPr lang="de-DE" altLang="de-DE" sz="1200" b="0">
                <a:latin typeface="+mj-lt"/>
              </a:rPr>
              <a:t>ZDF “</a:t>
            </a:r>
            <a:r>
              <a:rPr lang="az-Cyrl-AZ" altLang="de-DE" sz="1200" b="0">
                <a:latin typeface="+mj-lt"/>
              </a:rPr>
              <a:t>Внимание конспирация” </a:t>
            </a:r>
            <a:endParaRPr lang="de-DE" altLang="de-DE" sz="1200" b="0" dirty="0">
              <a:latin typeface="+mj-l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518A4A-439A-4733-9953-B427D0FE0ABF}" type="slidenum">
              <a:rPr lang="de-DE" altLang="de-DE" smtClean="0"/>
              <a:pPr>
                <a:defRPr/>
              </a:pPr>
              <a:t>80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8997728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 се стига до тази и други конспиративни теории?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de-DE" altLang="de-DE" sz="2400">
                <a:solidFill>
                  <a:srgbClr val="333333"/>
                </a:solidFill>
              </a:rPr>
              <a:t>???</a:t>
            </a:r>
            <a:endParaRPr lang="en-US" sz="2400" dirty="0">
              <a:solidFill>
                <a:srgbClr val="333333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B1C522-797E-4B00-8C30-6855C321818A}" type="slidenum">
              <a:rPr lang="de-DE" altLang="de-DE" smtClean="0"/>
              <a:pPr>
                <a:defRPr/>
              </a:pPr>
              <a:t>81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0113947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ru-RU" sz="3600">
                <a:latin typeface="+mn-lt"/>
                <a:ea typeface="+mn-ea"/>
                <a:cs typeface="+mn-cs"/>
              </a:rPr>
              <a:t>Как се стига до тази и други конспиративни теории?</a:t>
            </a:r>
            <a:endParaRPr lang="en-US" sz="360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>
                <a:solidFill>
                  <a:srgbClr val="333333"/>
                </a:solidFill>
              </a:rPr>
              <a:t>Често те са по-интересни от реалността</a:t>
            </a:r>
            <a:r>
              <a:rPr lang="de-DE" altLang="de-DE" sz="2400" dirty="0">
                <a:solidFill>
                  <a:srgbClr val="333333"/>
                </a:solidFill>
              </a:rPr>
              <a:t>!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Базират се на трудно доказуеми изказвания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напр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r>
              <a:rPr lang="bg-BG" altLang="de-DE" sz="2400" dirty="0">
                <a:solidFill>
                  <a:srgbClr val="333333"/>
                </a:solidFill>
              </a:rPr>
              <a:t>,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че развятото знаме предполага, че снимките са направени на Земята</a:t>
            </a:r>
            <a:r>
              <a:rPr lang="de-DE" altLang="de-DE" sz="2400" dirty="0">
                <a:solidFill>
                  <a:srgbClr val="333333"/>
                </a:solidFill>
              </a:rPr>
              <a:t>), </a:t>
            </a:r>
            <a:r>
              <a:rPr lang="bg-BG" altLang="de-DE" sz="2400" dirty="0">
                <a:solidFill>
                  <a:srgbClr val="333333"/>
                </a:solidFill>
              </a:rPr>
              <a:t>на които хората лесно вярват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Алтернативните обяснения се премълчават </a:t>
            </a:r>
            <a:r>
              <a:rPr lang="de-DE" altLang="de-DE" sz="2400" dirty="0">
                <a:solidFill>
                  <a:srgbClr val="333333"/>
                </a:solidFill>
              </a:rPr>
              <a:t>(</a:t>
            </a:r>
            <a:r>
              <a:rPr lang="bg-BG" altLang="de-DE" sz="2400" dirty="0">
                <a:solidFill>
                  <a:srgbClr val="333333"/>
                </a:solidFill>
              </a:rPr>
              <a:t>напр</a:t>
            </a:r>
            <a:r>
              <a:rPr lang="de-DE" altLang="de-DE" sz="2400" dirty="0">
                <a:solidFill>
                  <a:srgbClr val="333333"/>
                </a:solidFill>
              </a:rPr>
              <a:t>.</a:t>
            </a:r>
            <a:r>
              <a:rPr lang="bg-BG" altLang="de-DE" sz="2400" dirty="0">
                <a:solidFill>
                  <a:srgbClr val="333333"/>
                </a:solidFill>
              </a:rPr>
              <a:t>, че</a:t>
            </a:r>
            <a:r>
              <a:rPr lang="de-DE" altLang="de-DE" sz="2400" dirty="0">
                <a:solidFill>
                  <a:srgbClr val="333333"/>
                </a:solidFill>
              </a:rPr>
              <a:t> </a:t>
            </a:r>
            <a:r>
              <a:rPr lang="bg-BG" altLang="de-DE" sz="2400" dirty="0">
                <a:solidFill>
                  <a:srgbClr val="333333"/>
                </a:solidFill>
              </a:rPr>
              <a:t>небето без звезди се дължи на краткото осветяване при нощната фотография</a:t>
            </a:r>
            <a:r>
              <a:rPr lang="de-DE" altLang="de-DE" sz="2400" dirty="0">
                <a:solidFill>
                  <a:srgbClr val="333333"/>
                </a:solidFill>
              </a:rPr>
              <a:t>).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bg-BG" altLang="de-DE" sz="2400" dirty="0">
                <a:solidFill>
                  <a:srgbClr val="333333"/>
                </a:solidFill>
              </a:rPr>
              <a:t>Легендите изваждат факти от контекста и ги пресилват.</a:t>
            </a:r>
            <a:endParaRPr lang="en-US" sz="2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Метакогнитивен тренинг 7 – Прибързани заключения II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B1C522-797E-4B00-8C30-6855C321818A}" type="slidenum">
              <a:rPr lang="de-DE" altLang="de-DE" smtClean="0"/>
              <a:pPr>
                <a:defRPr/>
              </a:pPr>
              <a:t>82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47155050"/>
      </p:ext>
    </p:extLst>
  </p:cSld>
  <p:clrMapOvr>
    <a:masterClrMapping/>
  </p:clrMapOvr>
</p:sld>
</file>

<file path=ppt/theme/theme1.xml><?xml version="1.0" encoding="utf-8"?>
<a:theme xmlns:a="http://schemas.openxmlformats.org/drawingml/2006/main" name="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LTR">
      <a:majorFont>
        <a:latin typeface="Calibri Light"/>
        <a:ea typeface="Calibri Light"/>
        <a:cs typeface="Calibri Light"/>
      </a:majorFont>
      <a:minorFont>
        <a:latin typeface="Calibri Light"/>
        <a:ea typeface="Calibri Light"/>
        <a:cs typeface="Calibri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</Template>
  <TotalTime>0</TotalTime>
  <Words>4674</Words>
  <Application>Microsoft Office PowerPoint</Application>
  <PresentationFormat>Benutzerdefiniert</PresentationFormat>
  <Paragraphs>692</Paragraphs>
  <Slides>82</Slides>
  <Notes>82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82</vt:i4>
      </vt:variant>
    </vt:vector>
  </HeadingPairs>
  <TitlesOfParts>
    <vt:vector size="89" baseType="lpstr">
      <vt:lpstr>Arial</vt:lpstr>
      <vt:lpstr>Times New Roman</vt:lpstr>
      <vt:lpstr>Calibri Light</vt:lpstr>
      <vt:lpstr>Symbol</vt:lpstr>
      <vt:lpstr>WingDings</vt:lpstr>
      <vt:lpstr>Calibri</vt:lpstr>
      <vt:lpstr>UKE_PPT-Vorlage_16zu9</vt:lpstr>
      <vt:lpstr>MKT 7 A – Прибързани заключения II</vt:lpstr>
      <vt:lpstr>Прибързани заключения</vt:lpstr>
      <vt:lpstr>Прибързани заключения</vt:lpstr>
      <vt:lpstr>Прибързани заключения</vt:lpstr>
      <vt:lpstr>Прибързани заключения Кога решаваме, преди да сме се информирали?</vt:lpstr>
      <vt:lpstr>Прибързани заключения Кога решаваме, преди да сме се информирали?</vt:lpstr>
      <vt:lpstr>Прибързани заключения Кога решаваме, преди да сме се информирали?</vt:lpstr>
      <vt:lpstr>Прибързани заключения Кога решаваме, преди да сме се информирали?</vt:lpstr>
      <vt:lpstr>Прибързани заключения “в действие”</vt:lpstr>
      <vt:lpstr>Прибързани заключения “в действие” - Конспирация -</vt:lpstr>
      <vt:lpstr>Прибързани заключения “в действие” - Конспирация -</vt:lpstr>
      <vt:lpstr>Прибързани заключения “в действие” - Конспирация -</vt:lpstr>
      <vt:lpstr>Прибързани заключения “в действие” - Конспирация -</vt:lpstr>
      <vt:lpstr>Как се стига до тези и други конспиративни теории?</vt:lpstr>
      <vt:lpstr>Как се стига до тези и други конспиративни теории?</vt:lpstr>
      <vt:lpstr>Как се стига до тези и други конспиративни теории?</vt:lpstr>
      <vt:lpstr>Защо ни е да знаем това?</vt:lpstr>
      <vt:lpstr>Защо ни е да знаем това?</vt:lpstr>
      <vt:lpstr>Как прибързаните заключения водят до грешки по време на психоза – Примери</vt:lpstr>
      <vt:lpstr>Задача</vt:lpstr>
      <vt:lpstr>Задача</vt:lpstr>
      <vt:lpstr>Задача</vt:lpstr>
      <vt:lpstr>Задача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Опционално: Видео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Приложение в ежедневието</vt:lpstr>
      <vt:lpstr>Приложение в ежедневието</vt:lpstr>
      <vt:lpstr>Приложение в ежедневието</vt:lpstr>
      <vt:lpstr>Приложение в ежедневието</vt:lpstr>
      <vt:lpstr>Приложение в ежедневието</vt:lpstr>
      <vt:lpstr>Какво общо има това с психозата?</vt:lpstr>
      <vt:lpstr>Какво общо има това с психозата?</vt:lpstr>
      <vt:lpstr>Какво общо има това с психозата?</vt:lpstr>
      <vt:lpstr>Благодарим за вниманието и работата заедно!</vt:lpstr>
      <vt:lpstr>PowerPoint-Präsentation</vt:lpstr>
      <vt:lpstr>Недомислици “в действие” - Конспиративни теории -</vt:lpstr>
      <vt:lpstr>Недомислици “в действие” - Конспиративни теории -</vt:lpstr>
      <vt:lpstr>Недомислици “в действие” - Конспиративни теории -</vt:lpstr>
      <vt:lpstr>Недомислици “в действие” - Конспиративни теории -</vt:lpstr>
      <vt:lpstr>Недомислици “в действие” - Конспиративни теории -</vt:lpstr>
      <vt:lpstr>Недомислици “в действие” - Конспиративни теории -</vt:lpstr>
      <vt:lpstr>Недомислици “в действие” - Конспиративни теории -</vt:lpstr>
      <vt:lpstr>Как се стига до тази и други конспиративни теории?</vt:lpstr>
      <vt:lpstr>Как се стига до тази и други конспиративни теории?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Britt-Marie Larsen</cp:lastModifiedBy>
  <cp:revision>340</cp:revision>
  <dcterms:created xsi:type="dcterms:W3CDTF">2004-06-30T16:15:23Z</dcterms:created>
  <dcterms:modified xsi:type="dcterms:W3CDTF">2023-01-27T09:53:52Z</dcterms:modified>
</cp:coreProperties>
</file>