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89" r:id="rId1"/>
  </p:sldMasterIdLst>
  <p:notesMasterIdLst>
    <p:notesMasterId r:id="rId124"/>
  </p:notesMasterIdLst>
  <p:handoutMasterIdLst>
    <p:handoutMasterId r:id="rId125"/>
  </p:handoutMasterIdLst>
  <p:sldIdLst>
    <p:sldId id="776" r:id="rId2"/>
    <p:sldId id="376" r:id="rId3"/>
    <p:sldId id="727" r:id="rId4"/>
    <p:sldId id="756" r:id="rId5"/>
    <p:sldId id="755" r:id="rId6"/>
    <p:sldId id="723" r:id="rId7"/>
    <p:sldId id="759" r:id="rId8"/>
    <p:sldId id="758" r:id="rId9"/>
    <p:sldId id="757" r:id="rId10"/>
    <p:sldId id="740" r:id="rId11"/>
    <p:sldId id="760" r:id="rId12"/>
    <p:sldId id="576" r:id="rId13"/>
    <p:sldId id="383" r:id="rId14"/>
    <p:sldId id="384" r:id="rId15"/>
    <p:sldId id="385" r:id="rId16"/>
    <p:sldId id="542" r:id="rId17"/>
    <p:sldId id="543" r:id="rId18"/>
    <p:sldId id="562" r:id="rId19"/>
    <p:sldId id="563" r:id="rId20"/>
    <p:sldId id="546" r:id="rId21"/>
    <p:sldId id="547" r:id="rId22"/>
    <p:sldId id="549" r:id="rId23"/>
    <p:sldId id="763" r:id="rId24"/>
    <p:sldId id="762" r:id="rId25"/>
    <p:sldId id="761" r:id="rId26"/>
    <p:sldId id="395" r:id="rId27"/>
    <p:sldId id="396" r:id="rId28"/>
    <p:sldId id="397" r:id="rId29"/>
    <p:sldId id="716" r:id="rId30"/>
    <p:sldId id="717" r:id="rId31"/>
    <p:sldId id="718" r:id="rId32"/>
    <p:sldId id="719" r:id="rId33"/>
    <p:sldId id="402" r:id="rId34"/>
    <p:sldId id="403" r:id="rId35"/>
    <p:sldId id="404" r:id="rId36"/>
    <p:sldId id="405" r:id="rId37"/>
    <p:sldId id="753"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65" r:id="rId52"/>
    <p:sldId id="764" r:id="rId53"/>
    <p:sldId id="651" r:id="rId54"/>
    <p:sldId id="652" r:id="rId55"/>
    <p:sldId id="653" r:id="rId56"/>
    <p:sldId id="654" r:id="rId57"/>
    <p:sldId id="655" r:id="rId58"/>
    <p:sldId id="656" r:id="rId59"/>
    <p:sldId id="657" r:id="rId60"/>
    <p:sldId id="751"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29" r:id="rId95"/>
    <p:sldId id="767" r:id="rId96"/>
    <p:sldId id="766"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560" r:id="rId114"/>
    <p:sldId id="770" r:id="rId115"/>
    <p:sldId id="769" r:id="rId116"/>
    <p:sldId id="768" r:id="rId117"/>
    <p:sldId id="561" r:id="rId118"/>
    <p:sldId id="771" r:id="rId119"/>
    <p:sldId id="754" r:id="rId120"/>
    <p:sldId id="720" r:id="rId121"/>
    <p:sldId id="721" r:id="rId122"/>
    <p:sldId id="722" r:id="rId123"/>
  </p:sldIdLst>
  <p:sldSz cx="12195175" cy="6858000"/>
  <p:notesSz cx="7099300" cy="10234613"/>
  <p:defaultTextStyle>
    <a:defPPr>
      <a:defRPr lang="de-DE"/>
    </a:defPPr>
    <a:lvl1pPr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336699"/>
    <a:srgbClr val="66CCFF"/>
    <a:srgbClr val="33CCFF"/>
    <a:srgbClr val="FFFF00"/>
    <a:srgbClr val="DDDDDD"/>
    <a:srgbClr val="C0C0C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44" autoAdjust="0"/>
    <p:restoredTop sz="94711" autoAdjust="0"/>
  </p:normalViewPr>
  <p:slideViewPr>
    <p:cSldViewPr>
      <p:cViewPr varScale="1">
        <p:scale>
          <a:sx n="63" d="100"/>
          <a:sy n="63" d="100"/>
        </p:scale>
        <p:origin x="884" y="76"/>
      </p:cViewPr>
      <p:guideLst>
        <p:guide orient="horz" pos="4065"/>
        <p:guide pos="612"/>
        <p:guide pos="81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04008DF-CCCE-4772-9938-51B75B7CA4B1}" type="slidenum">
              <a:rPr lang="en-GB" altLang="de-DE"/>
              <a:pPr>
                <a:defRPr/>
              </a:pPr>
              <a:t>‹Nr.›</a:t>
            </a:fld>
            <a:endParaRPr lang="en-GB" altLang="de-DE"/>
          </a:p>
        </p:txBody>
      </p:sp>
    </p:spTree>
    <p:extLst>
      <p:ext uri="{BB962C8B-B14F-4D97-AF65-F5344CB8AC3E}">
        <p14:creationId xmlns:p14="http://schemas.microsoft.com/office/powerpoint/2010/main" val="3807247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3295211A-7FBC-4567-A7B9-54ED096958D3}" type="slidenum">
              <a:rPr lang="en-US" altLang="de-DE"/>
              <a:pPr>
                <a:defRPr/>
              </a:pPr>
              <a:t>‹Nr.›</a:t>
            </a:fld>
            <a:endParaRPr lang="en-US" altLang="de-DE"/>
          </a:p>
        </p:txBody>
      </p:sp>
    </p:spTree>
    <p:extLst>
      <p:ext uri="{BB962C8B-B14F-4D97-AF65-F5344CB8AC3E}">
        <p14:creationId xmlns:p14="http://schemas.microsoft.com/office/powerpoint/2010/main" val="26730061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06FFBCE-8E3A-4F1C-99CE-D01F70924E8F}" type="slidenum">
              <a:rPr lang="en-US" altLang="de-DE" sz="1300" smtClean="0"/>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166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7B37ECD-04A7-499C-BBC1-E0DAAA2421C6}" type="slidenum">
              <a:rPr lang="en-US" altLang="de-DE" sz="1300" smtClean="0"/>
              <a:pPr/>
              <a:t>3</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052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7B37ECD-04A7-499C-BBC1-E0DAAA2421C6}" type="slidenum">
              <a:rPr lang="en-US" altLang="de-DE" sz="1300" smtClean="0"/>
              <a:pPr/>
              <a:t>4</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052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7B37ECD-04A7-499C-BBC1-E0DAAA2421C6}" type="slidenum">
              <a:rPr lang="en-US" altLang="de-DE" sz="1300" smtClean="0"/>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05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2FE48D5-9428-4F74-B6F9-F8BACE1DD3E5}" type="slidenum">
              <a:rPr lang="en-US" altLang="de-DE" sz="1300" smtClean="0"/>
              <a:pPr/>
              <a:t>6</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29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2FE48D5-9428-4F74-B6F9-F8BACE1DD3E5}" type="slidenum">
              <a:rPr lang="en-US" altLang="de-DE" sz="1300" smtClean="0"/>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295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2FE48D5-9428-4F74-B6F9-F8BACE1DD3E5}" type="slidenum">
              <a:rPr lang="en-US" altLang="de-DE" sz="1300" smtClean="0"/>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295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2FE48D5-9428-4F74-B6F9-F8BACE1DD3E5}" type="slidenum">
              <a:rPr lang="en-US" altLang="de-DE" sz="1300" smtClean="0"/>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295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17853EA-5CDB-49B4-987D-49598B1CF9E5}" type="slidenum">
              <a:rPr lang="en-US" altLang="de-DE" sz="1300" smtClean="0"/>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192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17853EA-5CDB-49B4-987D-49598B1CF9E5}" type="slidenum">
              <a:rPr lang="en-US" altLang="de-DE" sz="1300" smtClean="0"/>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192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07F2671-45DB-4F68-879F-1D9A7252F8E2}" type="slidenum">
              <a:rPr lang="en-US" altLang="de-DE" sz="1300" smtClean="0"/>
              <a:pPr/>
              <a:t>12</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19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E0E152B-A036-48C2-940A-BD158B69504B}" type="slidenum">
              <a:rPr lang="en-US" altLang="de-DE" sz="1300" smtClean="0"/>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6008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3960941-3A46-4094-B69D-2D6B9BC89A16}" type="slidenum">
              <a:rPr lang="en-US" altLang="de-DE" sz="1300" smtClean="0"/>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7216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2535F90-BF8F-4B63-BBA5-6EB66E0DD8C5}" type="slidenum">
              <a:rPr lang="en-US" altLang="de-DE" sz="1300" smtClean="0"/>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1505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C1EE2EC-8B4C-4571-BDB7-15845D76A54A}" type="slidenum">
              <a:rPr lang="en-US" altLang="de-DE" sz="1300" smtClean="0"/>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8589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A6D052F-8394-470E-94DD-DA5DC7C28E9C}" type="slidenum">
              <a:rPr lang="en-US" altLang="de-DE" sz="1300" smtClean="0"/>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986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9FE316A-3DD6-43F0-8870-38274BE6409B}" type="slidenum">
              <a:rPr lang="en-US" altLang="de-DE" sz="1300" smtClean="0"/>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6204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3D33859-EB25-48EF-AA89-D87009CAA8B1}" type="slidenum">
              <a:rPr lang="en-US" altLang="de-DE" sz="1300" smtClean="0"/>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4206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FB26E83-F5D5-46BF-B692-4C38A7EB2092}" type="slidenum">
              <a:rPr lang="en-US" altLang="de-DE" sz="1300" smtClean="0"/>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1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E79EADF-3417-4969-A1D5-40AE4038C0F0}" type="slidenum">
              <a:rPr lang="en-US" altLang="de-DE" sz="1300" smtClean="0"/>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295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C7B4E12-81BD-4453-AEDE-7CE38299CF96}" type="slidenum">
              <a:rPr lang="en-US" altLang="de-DE" sz="1300" smtClean="0"/>
              <a:pPr/>
              <a:t>22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470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C7B4E12-81BD-4453-AEDE-7CE38299CF96}" type="slidenum">
              <a:rPr lang="en-US" altLang="de-DE" sz="1300" smtClean="0"/>
              <a:pPr/>
              <a:t>23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470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C7B4E12-81BD-4453-AEDE-7CE38299CF96}" type="slidenum">
              <a:rPr lang="en-US" altLang="de-DE" sz="1300" smtClean="0"/>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470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C7B4E12-81BD-4453-AEDE-7CE38299CF96}" type="slidenum">
              <a:rPr lang="en-US" altLang="de-DE" sz="1300" smtClean="0"/>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470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3E29B14-185A-4A90-9A1C-790AFDE83B85}" type="slidenum">
              <a:rPr lang="en-US" altLang="de-DE" sz="1300" smtClean="0"/>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245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A50E29D-6F5A-47DC-B6D4-17F8BC01259C}" type="slidenum">
              <a:rPr lang="en-US" altLang="de-DE" sz="1300" smtClean="0"/>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47166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91F99491-684A-4A5C-B5EB-DA11EAF31026}" type="slidenum">
              <a:rPr lang="en-US" altLang="de-DE" sz="1300" smtClean="0"/>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6003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F451CD3-52A8-4429-9D5C-47213E69FA6D}" type="slidenum">
              <a:rPr lang="en-US" altLang="de-DE" sz="1300" smtClean="0"/>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7688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60B8A9B2-D238-4CFD-B61F-633FFD9D20BA}" type="slidenum">
              <a:rPr lang="en-US" altLang="de-DE" sz="1300" smtClean="0"/>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4044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07FA48E-EF92-4871-98A5-DD2F43F9A0A8}" type="slidenum">
              <a:rPr lang="en-US" altLang="de-DE" sz="1300" smtClean="0"/>
              <a:pPr/>
              <a:t>31</a:t>
            </a:fld>
            <a:endParaRPr lang="en-US" altLang="de-DE" sz="1300"/>
          </a:p>
        </p:txBody>
      </p:sp>
      <p:sp>
        <p:nvSpPr>
          <p:cNvPr id="798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B60A15F4-7116-40D4-A9E7-8D22BF7F9FE5}" type="slidenum">
              <a:rPr lang="en-US" altLang="de-DE" sz="1300"/>
              <a:pPr algn="r" eaLnBrk="1" hangingPunct="1"/>
              <a:t>31</a:t>
            </a:fld>
            <a:endParaRPr lang="en-US" altLang="de-DE" sz="1300"/>
          </a:p>
        </p:txBody>
      </p:sp>
      <p:sp>
        <p:nvSpPr>
          <p:cNvPr id="79876" name="Rectangle 2"/>
          <p:cNvSpPr>
            <a:spLocks noGrp="1" noRot="1" noChangeAspect="1" noChangeArrowheads="1" noTextEdit="1"/>
          </p:cNvSpPr>
          <p:nvPr>
            <p:ph type="sldImg"/>
          </p:nvPr>
        </p:nvSpPr>
        <p:spPr>
          <a:xfrm>
            <a:off x="139700" y="768350"/>
            <a:ext cx="6821488" cy="3836988"/>
          </a:xfrm>
          <a:ln/>
        </p:spPr>
      </p:sp>
      <p:sp>
        <p:nvSpPr>
          <p:cNvPr id="7987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2787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081D4FA-60A6-43C6-8527-FE88F9951C04}" type="slidenum">
              <a:rPr lang="en-US" altLang="de-DE" sz="1300" smtClean="0"/>
              <a:pPr/>
              <a:t>32</a:t>
            </a:fld>
            <a:endParaRPr lang="en-US" altLang="de-DE" sz="1300"/>
          </a:p>
        </p:txBody>
      </p:sp>
      <p:sp>
        <p:nvSpPr>
          <p:cNvPr id="819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D2B3A0C2-ACD2-4E20-8890-DF0C00E5589F}" type="slidenum">
              <a:rPr lang="en-US" altLang="de-DE" sz="1300"/>
              <a:pPr algn="r" eaLnBrk="1" hangingPunct="1"/>
              <a:t>32</a:t>
            </a:fld>
            <a:endParaRPr lang="en-US" altLang="de-DE" sz="1300"/>
          </a:p>
        </p:txBody>
      </p:sp>
      <p:sp>
        <p:nvSpPr>
          <p:cNvPr id="81924" name="Rectangle 2"/>
          <p:cNvSpPr>
            <a:spLocks noGrp="1" noRot="1" noChangeAspect="1" noChangeArrowheads="1" noTextEdit="1"/>
          </p:cNvSpPr>
          <p:nvPr>
            <p:ph type="sldImg"/>
          </p:nvPr>
        </p:nvSpPr>
        <p:spPr>
          <a:xfrm>
            <a:off x="139700" y="768350"/>
            <a:ext cx="6821488" cy="3836988"/>
          </a:xfrm>
          <a:ln/>
        </p:spPr>
      </p:sp>
      <p:sp>
        <p:nvSpPr>
          <p:cNvPr id="8192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798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66D3982-51BF-44AB-B07D-F11A26BD6643}" type="slidenum">
              <a:rPr lang="en-US" altLang="de-DE" sz="1300" smtClean="0"/>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466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F0A5A1A-E44D-40D9-B416-32B3D3CBC3EA}" type="slidenum">
              <a:rPr lang="en-US" altLang="de-DE" sz="1300" smtClean="0"/>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05769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9CA90ED-53BF-4222-8784-33DB7609D3CF}" type="slidenum">
              <a:rPr lang="en-US" altLang="de-DE" sz="1300" smtClean="0"/>
              <a:pPr/>
              <a:t>35</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44574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53C8BCE-7D7A-4BD1-8C60-174215ADD5F1}" type="slidenum">
              <a:rPr lang="en-US" altLang="de-DE" sz="1300" smtClean="0"/>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02221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EB8D98A-5DAC-4C9F-AEAC-C3D3C7CD5CB9}" type="slidenum">
              <a:rPr lang="en-US" altLang="de-DE" sz="1300" smtClean="0"/>
              <a:pPr/>
              <a:t>38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3215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7D5B6F9-4F20-40DB-973F-544B6C52E856}" type="slidenum">
              <a:rPr lang="en-US" altLang="de-DE" sz="1300" smtClean="0"/>
              <a:pPr/>
              <a:t>39</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49012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947D13F-F1D0-437C-B075-8BFDEA17DB63}" type="slidenum">
              <a:rPr lang="en-US" altLang="de-DE" sz="1300" smtClean="0"/>
              <a:pPr/>
              <a:t>40</a:t>
            </a:fld>
            <a:endParaRPr lang="en-US" altLang="de-DE" sz="1300"/>
          </a:p>
        </p:txBody>
      </p:sp>
      <p:sp>
        <p:nvSpPr>
          <p:cNvPr id="97283" name="Rectangle 1026"/>
          <p:cNvSpPr>
            <a:spLocks noGrp="1" noRot="1" noChangeAspect="1" noChangeArrowheads="1" noTextEdit="1"/>
          </p:cNvSpPr>
          <p:nvPr>
            <p:ph type="sldImg"/>
          </p:nvPr>
        </p:nvSpPr>
        <p:spPr>
          <a:xfrm>
            <a:off x="138113" y="768350"/>
            <a:ext cx="6823075" cy="3836988"/>
          </a:xfrm>
          <a:ln/>
        </p:spPr>
      </p:sp>
      <p:sp>
        <p:nvSpPr>
          <p:cNvPr id="9728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8470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AD84674-44EE-41EF-B526-3ABE3DB6D38C}" type="slidenum">
              <a:rPr lang="en-US" altLang="de-DE" sz="1300" smtClean="0"/>
              <a:pPr/>
              <a:t>41</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04227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7E77875-BA8F-4F87-B2AE-7E8347E5AE0F}" type="slidenum">
              <a:rPr lang="en-US" altLang="de-DE" sz="1300" smtClean="0"/>
              <a:pPr/>
              <a:t>42</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03136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107ED58-FDE4-4E99-93B4-854A2C8A61D6}" type="slidenum">
              <a:rPr lang="en-US" altLang="de-DE" sz="1300" smtClean="0"/>
              <a:pPr/>
              <a:t>43</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2046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ED9E892-BC3D-402A-8B72-D22A1F5E87B0}" type="slidenum">
              <a:rPr lang="en-US" altLang="de-DE" sz="1300" smtClean="0"/>
              <a:pPr/>
              <a:t>44</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6235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8D2D257-8028-467A-941E-E428C294D4B1}" type="slidenum">
              <a:rPr lang="en-US" altLang="de-DE" sz="1300" smtClean="0"/>
              <a:pPr/>
              <a:t>45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52445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3FF688F-F0FE-4E18-86D3-756D7B7846F8}" type="slidenum">
              <a:rPr lang="en-US" altLang="de-DE" sz="1300" smtClean="0"/>
              <a:pPr/>
              <a:t>46</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6689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6E4E064-8872-45CD-8D4A-C71226159563}" type="slidenum">
              <a:rPr lang="en-US" altLang="de-DE" sz="1300" smtClean="0"/>
              <a:pPr/>
              <a:t>47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0929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F81ADB8-9171-450F-B316-DE6DEAAD33EF}" type="slidenum">
              <a:rPr lang="en-US" altLang="de-DE" sz="1300" smtClean="0"/>
              <a:pPr/>
              <a:t>48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44821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943BC61-152A-4AE6-859F-18A000CE0430}" type="slidenum">
              <a:rPr lang="en-US" altLang="de-DE" sz="1300" smtClean="0"/>
              <a:pPr/>
              <a:t>49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53013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7B34970-4E7C-4216-88D1-F37EBBA2C7D3}" type="slidenum">
              <a:rPr lang="en-US" altLang="de-DE" sz="1300" smtClean="0"/>
              <a:pPr/>
              <a:t>50</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2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7B34970-4E7C-4216-88D1-F37EBBA2C7D3}" type="slidenum">
              <a:rPr lang="en-US" altLang="de-DE" sz="1300" smtClean="0"/>
              <a:pPr/>
              <a:t>51</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7B34970-4E7C-4216-88D1-F37EBBA2C7D3}" type="slidenum">
              <a:rPr lang="en-US" altLang="de-DE" sz="1300" smtClean="0"/>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2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EE7931D-7045-4AC0-84C2-E67DF28F2D7C}" type="slidenum">
              <a:rPr lang="en-US" altLang="de-DE" sz="1300" smtClean="0"/>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1971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1D47D75-4DBA-4080-A41D-7B3721982A5E}" type="slidenum">
              <a:rPr lang="en-US" altLang="de-DE" sz="1300" smtClean="0"/>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65830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A087149-93C7-452D-B809-5BDB7788299A}" type="slidenum">
              <a:rPr lang="en-US" altLang="de-DE" sz="1300" smtClean="0"/>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0455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E9CCA15-420F-420A-A950-AFB20A50CEDA}" type="slidenum">
              <a:rPr lang="en-US" altLang="de-DE" sz="1300" smtClean="0"/>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457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454D691-2333-4E22-B088-1272DF3FE30C}" type="slidenum">
              <a:rPr lang="en-US" altLang="de-DE" sz="1300" smtClean="0"/>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13188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DCD8ACE-BC56-4D60-8FA5-A749803217EA}" type="slidenum">
              <a:rPr lang="en-US" altLang="de-DE" sz="1300" smtClean="0"/>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421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628B856-68FD-424F-BDD8-7361CB3159BC}" type="slidenum">
              <a:rPr lang="en-US" altLang="de-DE" sz="1300" smtClean="0"/>
              <a:pPr/>
              <a:t>59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15352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24229896-618F-4B6F-9AB1-4AE308E0B852}" type="slidenum">
              <a:rPr lang="en-US" altLang="de-DE" sz="1300" smtClean="0"/>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90567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CA108A8-B8E7-4D32-9738-362FBD8BD0D9}" type="slidenum">
              <a:rPr lang="en-US" altLang="de-DE" sz="1300" smtClean="0"/>
              <a:pPr/>
              <a:t>61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12851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424561D-686E-49F6-9D61-C6323D1C8ADC}" type="slidenum">
              <a:rPr lang="en-US" altLang="de-DE" sz="1300" smtClean="0"/>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18885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E5601B2-39E6-4617-A396-017ACA6E2935}" type="slidenum">
              <a:rPr lang="en-US" altLang="de-DE" sz="1300" smtClean="0"/>
              <a:pPr/>
              <a:t>63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0817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A0DB41E-25C9-4B5D-A502-7FBECAFA90E5}" type="slidenum">
              <a:rPr lang="en-US" altLang="de-DE" sz="1300" smtClean="0"/>
              <a:pPr/>
              <a:t>64</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36886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D688503-AF47-4371-9984-079AF1540437}" type="slidenum">
              <a:rPr lang="en-US" altLang="de-DE" sz="1300" smtClean="0"/>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67777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B254B17-46DC-4CE1-B170-E0C76D9E37DC}" type="slidenum">
              <a:rPr lang="en-US" altLang="de-DE" sz="1300" smtClean="0"/>
              <a:pPr/>
              <a:t>66</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48617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247C64C-FFA9-41BE-8740-1A33C71089E8}" type="slidenum">
              <a:rPr lang="en-US" altLang="de-DE" sz="1300" smtClean="0"/>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83787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FD59EE0-F85D-4CB4-8E47-A263D9F55773}" type="slidenum">
              <a:rPr lang="en-US" altLang="de-DE" sz="1300" smtClean="0"/>
              <a:pPr/>
              <a:t>68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1862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713F603-52FC-49FE-A376-C88DC0C29A5F}" type="slidenum">
              <a:rPr lang="en-US" altLang="de-DE" sz="1300" smtClean="0"/>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30490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4928A11-E953-4C94-8E13-F8B14177B925}" type="slidenum">
              <a:rPr lang="en-US" altLang="de-DE" sz="1300" smtClean="0"/>
              <a:pPr/>
              <a:t>70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22833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E15B107-0058-4BAB-9704-3DCD071DE1FC}" type="slidenum">
              <a:rPr lang="en-US" altLang="de-DE" sz="1300" smtClean="0"/>
              <a:pPr/>
              <a:t>71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39815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AC26405-CC19-4F2D-BF7A-B1DECB87C5DA}" type="slidenum">
              <a:rPr lang="en-US" altLang="de-DE" sz="1300" smtClean="0"/>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9159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E9726CB-C2BA-4537-9E2A-8AF013BE4CA6}" type="slidenum">
              <a:rPr lang="en-US" altLang="de-DE" sz="1300" smtClean="0"/>
              <a:pPr/>
              <a:t>73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52296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F11AA7D-E05F-464E-B1B7-6999D6BCD4BB}" type="slidenum">
              <a:rPr lang="en-US" altLang="de-DE" sz="1300" smtClean="0"/>
              <a:pPr/>
              <a:t>74</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92049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9750ABA-D964-4A1A-A152-93F4A0C7F9C7}" type="slidenum">
              <a:rPr lang="en-US" altLang="de-DE" sz="1300" smtClean="0"/>
              <a:pPr/>
              <a:t>75</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44971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14001DF-809B-4A13-A000-142A9F6DC0BD}" type="slidenum">
              <a:rPr lang="en-US" altLang="de-DE" sz="1300" smtClean="0"/>
              <a:pPr/>
              <a:t>76</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06028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3985A4B-D789-47FF-A9D8-C0CBD7F022F5}" type="slidenum">
              <a:rPr lang="en-US" altLang="de-DE" sz="1300" smtClean="0"/>
              <a:pPr/>
              <a:t>77</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2723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73945C6-837B-49E4-B85A-5CE495E71AA5}" type="slidenum">
              <a:rPr lang="en-US" altLang="de-DE" sz="1300" smtClean="0"/>
              <a:pPr/>
              <a:t>78</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66290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690704D3-3AE0-42D6-A38D-E9CAFAE7D3EC}" type="slidenum">
              <a:rPr lang="en-US" altLang="de-DE" sz="1300" smtClean="0"/>
              <a:pPr/>
              <a:t>79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393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118E6E1-C47C-43C9-BA91-8DE43BBB8063}" type="slidenum">
              <a:rPr lang="en-US" altLang="de-DE" sz="1300" smtClean="0"/>
              <a:pPr/>
              <a:t>80</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56593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538C678-351C-4502-8C59-9AE37ECC3F97}" type="slidenum">
              <a:rPr lang="en-US" altLang="de-DE" sz="1300" smtClean="0"/>
              <a:pPr/>
              <a:t>81</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39264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974D33D-8754-4B6A-A0B4-D3647B913705}" type="slidenum">
              <a:rPr lang="en-US" altLang="de-DE" sz="1300" smtClean="0"/>
              <a:pPr/>
              <a:t>82</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35147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BBA4E4A-B2B5-49FB-8AAF-4A89434177E3}" type="slidenum">
              <a:rPr lang="en-US" altLang="de-DE" sz="1300" smtClean="0"/>
              <a:pPr/>
              <a:t>83</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89516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9358E08-CC0B-44CA-8795-8A985B43A34A}" type="slidenum">
              <a:rPr lang="en-US" altLang="de-DE" sz="1300" smtClean="0"/>
              <a:pPr/>
              <a:t>84</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98430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250AD39F-2308-4B1D-B9D2-20B17CB62F52}" type="slidenum">
              <a:rPr lang="en-US" altLang="de-DE" sz="1300" smtClean="0"/>
              <a:pPr/>
              <a:t>85</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64912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B9CD356-C487-4DFF-8681-60EF48B2D148}" type="slidenum">
              <a:rPr lang="en-US" altLang="de-DE" sz="1300" smtClean="0"/>
              <a:pPr/>
              <a:t>86</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17078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2CE316D-E15C-4A34-9E78-6338880B72D8}" type="slidenum">
              <a:rPr lang="en-US" altLang="de-DE" sz="1300" smtClean="0"/>
              <a:pPr/>
              <a:t>87</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64264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A1E6F07-F8B8-44B6-8E48-19D703BC6AB2}" type="slidenum">
              <a:rPr lang="en-US" altLang="de-DE" sz="1300" smtClean="0"/>
              <a:pPr/>
              <a:t>88</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5917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BA64822-8815-4FA3-A521-4462B3073A95}" type="slidenum">
              <a:rPr lang="en-US" altLang="de-DE" sz="1300" smtClean="0"/>
              <a:pPr/>
              <a:t>89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04029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D582F03-7D7C-4DA0-AA75-13257FB2D5CA}" type="slidenum">
              <a:rPr lang="en-US" altLang="de-DE" sz="1300" smtClean="0"/>
              <a:pPr/>
              <a:t>90</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74297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3E86907-CB97-4EFA-A614-5135C3087A3C}" type="slidenum">
              <a:rPr lang="en-US" altLang="de-DE" sz="1300" smtClean="0"/>
              <a:pPr/>
              <a:t>91</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08015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2AB2FABB-A408-4E23-AC8E-ABC03E193FDA}" type="slidenum">
              <a:rPr lang="en-US" altLang="de-DE" sz="1300" smtClean="0"/>
              <a:pPr/>
              <a:t>92</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28375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CA3B73EC-CC54-4AB4-ADDB-9EE330C3C8D5}" type="slidenum">
              <a:rPr lang="en-US" altLang="de-DE" sz="1300" smtClean="0"/>
              <a:pPr/>
              <a:t>93</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70692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15C7802-8AF9-4951-AA7B-6D53F691F89B}" type="slidenum">
              <a:rPr lang="en-US" altLang="de-DE" sz="1300" smtClean="0"/>
              <a:pPr/>
              <a:t>94</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356606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15C7802-8AF9-4951-AA7B-6D53F691F89B}" type="slidenum">
              <a:rPr lang="en-US" altLang="de-DE" sz="1300" smtClean="0"/>
              <a:pPr/>
              <a:t>95</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356606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15C7802-8AF9-4951-AA7B-6D53F691F89B}" type="slidenum">
              <a:rPr lang="en-US" altLang="de-DE" sz="1300" smtClean="0"/>
              <a:pPr/>
              <a:t>96</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356606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3884B0B-A1DC-442E-AEEC-1B831C5D8925}" type="slidenum">
              <a:rPr lang="en-US" altLang="de-DE" sz="1300" smtClean="0"/>
              <a:pPr/>
              <a:t>97</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59849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5572D6F3-504C-4A17-B0A7-DF73414157C7}" type="slidenum">
              <a:rPr lang="en-US" altLang="de-DE" sz="1300" smtClean="0"/>
              <a:pPr/>
              <a:t>98</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01502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86E8BF3-5D7A-409F-89D4-D50FDA1A26A6}" type="slidenum">
              <a:rPr lang="en-US" altLang="de-DE" sz="1300" smtClean="0"/>
              <a:pPr/>
              <a:t>99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81230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93E8984E-876F-486A-861C-78858A1E7E83}" type="slidenum">
              <a:rPr lang="en-US" altLang="de-DE" sz="1300" smtClean="0"/>
              <a:pPr/>
              <a:t>100</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14028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908CF1E-DED4-461F-85F6-CBF09B9FD4BF}" type="slidenum">
              <a:rPr lang="en-US" altLang="de-DE" sz="1300" smtClean="0"/>
              <a:pPr/>
              <a:t>101</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97943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C34627D-98CA-4880-89D6-272863F509FF}" type="slidenum">
              <a:rPr lang="en-US" altLang="de-DE" sz="1300" smtClean="0"/>
              <a:pPr/>
              <a:t>102</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9532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FC4BE82-0F79-492D-A509-1FA5EC168F72}" type="slidenum">
              <a:rPr lang="en-US" altLang="de-DE" sz="1300" smtClean="0"/>
              <a:pPr/>
              <a:t>103</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01625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8A72393-8E52-44CA-9FED-346C568BB9DD}" type="slidenum">
              <a:rPr lang="en-US" altLang="de-DE" sz="1300" smtClean="0"/>
              <a:pPr/>
              <a:t>104</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59707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12149AF-7165-4228-A65C-C5A6F5BED4C1}" type="slidenum">
              <a:rPr lang="en-US" altLang="de-DE" sz="1300" smtClean="0"/>
              <a:pPr/>
              <a:t>105</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44719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7E775926-ACE1-443E-8B23-40D8CDF47964}" type="slidenum">
              <a:rPr lang="en-US" altLang="de-DE" sz="1300" smtClean="0"/>
              <a:pPr/>
              <a:t>106</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9589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0EE0BB87-1ADE-4F6A-AB82-A7146EEB20BF}" type="slidenum">
              <a:rPr lang="en-US" altLang="de-DE" sz="1300" smtClean="0"/>
              <a:pPr/>
              <a:t>107</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468303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7B12529-AB62-4B90-AACD-9418C9B95FE6}" type="slidenum">
              <a:rPr lang="en-US" altLang="de-DE" sz="1300" smtClean="0"/>
              <a:pPr/>
              <a:t>108</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421004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9198CD6-F937-4D9A-83B3-1E3C0639F6A7}" type="slidenum">
              <a:rPr lang="en-US" altLang="de-DE" sz="1300" smtClean="0"/>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353144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A12A3EAF-74AC-466D-A837-1D72F2D0C97D}" type="slidenum">
              <a:rPr lang="en-US" altLang="de-DE" sz="1300" smtClean="0"/>
              <a:pPr/>
              <a:t>110</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071994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B84876C4-0601-4A87-9439-15E75307767B}" type="slidenum">
              <a:rPr lang="en-US" altLang="de-DE" sz="1300" smtClean="0"/>
              <a:pPr/>
              <a:t>111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590356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2D550A3D-351D-4D4C-9F6E-24AE1F56B64C}" type="slidenum">
              <a:rPr lang="en-US" altLang="de-DE" sz="1300" smtClean="0"/>
              <a:pPr/>
              <a:t>112</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79760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FE4C8E7-7247-402B-97C7-20FCBF721DF6}" type="slidenum">
              <a:rPr lang="en-US" altLang="de-DE" sz="1300" smtClean="0"/>
              <a:pPr/>
              <a:t>113</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8716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FE4C8E7-7247-402B-97C7-20FCBF721DF6}" type="slidenum">
              <a:rPr lang="en-US" altLang="de-DE" sz="1300" smtClean="0"/>
              <a:pPr/>
              <a:t>114</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87165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FE4C8E7-7247-402B-97C7-20FCBF721DF6}" type="slidenum">
              <a:rPr lang="en-US" altLang="de-DE" sz="1300" smtClean="0"/>
              <a:pPr/>
              <a:t>115</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87165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DFE4C8E7-7247-402B-97C7-20FCBF721DF6}" type="slidenum">
              <a:rPr lang="en-US" altLang="de-DE" sz="1300" smtClean="0"/>
              <a:pPr/>
              <a:t>116</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87165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4857AF1-78C5-419E-BA57-AF79877E1927}" type="slidenum">
              <a:rPr lang="en-US" altLang="de-DE" sz="1300" smtClean="0"/>
              <a:pPr/>
              <a:t>117</a:t>
            </a:fld>
            <a:endParaRPr lang="en-US" altLang="de-DE" sz="1300"/>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807462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4857AF1-78C5-419E-BA57-AF79877E1927}" type="slidenum">
              <a:rPr lang="en-US" altLang="de-DE" sz="1300" smtClean="0"/>
              <a:pPr/>
              <a:t>118</a:t>
            </a:fld>
            <a:endParaRPr lang="en-US" altLang="de-DE" sz="1300"/>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807462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124EF9A8-7F6F-4663-BF5F-99804E5F5B56}" type="slidenum">
              <a:rPr lang="en-US" altLang="de-DE" sz="1300" smtClean="0"/>
              <a:pPr/>
              <a:t>120</a:t>
            </a:fld>
            <a:endParaRPr lang="en-US" altLang="de-DE" sz="1300"/>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85134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5C958E0-47BC-40AB-BAB0-EED5C9DDDD30}" type="slidenum">
              <a:rPr lang="en-US" altLang="de-DE" sz="1300" smtClean="0"/>
              <a:pPr/>
              <a:t>121</a:t>
            </a:fld>
            <a:endParaRPr lang="en-US" altLang="de-DE" sz="1300"/>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38999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Arial" panose="020B0604020202020204" pitchFamily="34" charset="0"/>
                <a:cs typeface="Times New Roman" panose="02020603050405020304" pitchFamily="18" charset="0"/>
              </a:defRPr>
            </a:lvl1pPr>
            <a:lvl2pPr marL="742950" indent="-285750" defTabSz="990600">
              <a:defRPr sz="2400">
                <a:solidFill>
                  <a:schemeClr val="tx1"/>
                </a:solidFill>
                <a:latin typeface="Arial" panose="020B0604020202020204" pitchFamily="34" charset="0"/>
                <a:cs typeface="Times New Roman" panose="02020603050405020304" pitchFamily="18" charset="0"/>
              </a:defRPr>
            </a:lvl2pPr>
            <a:lvl3pPr marL="1143000" indent="-228600" defTabSz="990600">
              <a:defRPr sz="2400">
                <a:solidFill>
                  <a:schemeClr val="tx1"/>
                </a:solidFill>
                <a:latin typeface="Arial" panose="020B0604020202020204" pitchFamily="34" charset="0"/>
                <a:cs typeface="Times New Roman" panose="02020603050405020304" pitchFamily="18" charset="0"/>
              </a:defRPr>
            </a:lvl3pPr>
            <a:lvl4pPr marL="1600200" indent="-228600" defTabSz="990600">
              <a:defRPr sz="2400">
                <a:solidFill>
                  <a:schemeClr val="tx1"/>
                </a:solidFill>
                <a:latin typeface="Arial" panose="020B0604020202020204" pitchFamily="34" charset="0"/>
                <a:cs typeface="Times New Roman" panose="02020603050405020304" pitchFamily="18" charset="0"/>
              </a:defRPr>
            </a:lvl4pPr>
            <a:lvl5pPr marL="2057400" indent="-228600" defTabSz="99060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6E0B8735-044C-4209-9F23-08C5B8C6CEAD}" type="slidenum">
              <a:rPr lang="en-US" altLang="de-DE" sz="1300" smtClean="0"/>
              <a:pPr/>
              <a:t>122</a:t>
            </a:fld>
            <a:endParaRPr lang="en-US" altLang="de-DE" sz="1300"/>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7412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Метакогнитивен тренинг (</a:t>
            </a:r>
            <a:r>
              <a:rPr lang="en-US" altLang="ko-KR" dirty="0">
                <a:solidFill>
                  <a:srgbClr val="004992"/>
                </a:solidFill>
              </a:rPr>
              <a:t>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Използването на картини и снимков материал е осъществено с любезното съдействие на артистите и собствениците на права – за подробности (артист, име на изображението) виж края на презентацията.</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051BB90-2449-4764-974D-9DA9D154A69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Метакогнитивен тренинг 4 – Съпреживяване/емпатия</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236F9EA-2F08-4EE9-8725-61B8E1B1712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F1A6569-E1C6-4BA7-AE1D-7EA52EED560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051BB90-2449-4764-974D-9DA9D154A69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051BB90-2449-4764-974D-9DA9D154A69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C41484D1-607E-4735-A028-DA5A4C1555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Метакогнитивен тренинг 4 – Съпреживяване/емпатия</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146807C-B11A-4D16-A66D-2FCB7BF4A52C}"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az-Cyrl-AZ"/>
              <a:t>Метакогнитивен тренинг 4 – Съпреживяване/емпатия</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051BB90-2449-4764-974D-9DA9D154A69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 id="214748420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4 A – </a:t>
            </a:r>
            <a:r>
              <a:rPr lang="az-Cyrl-AZ" altLang="ja-JP">
                <a:latin typeface="+mn-lt"/>
                <a:ea typeface="+mn-ea"/>
                <a:cs typeface="+mn-cs"/>
              </a:rPr>
              <a:t>Съпреживяване/емпатия</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Edreva</a:t>
            </a:r>
            <a:r>
              <a:rPr lang="pt-BR" sz="1600" dirty="0">
                <a:solidFill>
                  <a:srgbClr val="004992"/>
                </a:solidFill>
              </a:rPr>
              <a:t> </a:t>
            </a:r>
            <a:r>
              <a:rPr lang="nl-NL" sz="1600" dirty="0">
                <a:solidFill>
                  <a:srgbClr val="004992"/>
                </a:solidFill>
              </a:rPr>
              <a:t>(1|23)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23361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endParaRPr lang="en-US"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74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84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bg-BG" sz="2400" dirty="0">
                <a:solidFill>
                  <a:srgbClr val="004992"/>
                </a:solidFill>
              </a:rPr>
              <a:t>Информация за </a:t>
            </a:r>
            <a:r>
              <a:rPr lang="bg-BG" sz="2400">
                <a:solidFill>
                  <a:srgbClr val="004992"/>
                </a:solidFill>
              </a:rPr>
              <a:t>човека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Страда ли от мигрена</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bg-BG" sz="2400" dirty="0">
                <a:solidFill>
                  <a:srgbClr val="004992"/>
                </a:solidFill>
              </a:rPr>
              <a:t>Информация за </a:t>
            </a:r>
            <a:r>
              <a:rPr lang="bg-BG" sz="2400">
                <a:solidFill>
                  <a:srgbClr val="004992"/>
                </a:solidFill>
              </a:rPr>
              <a:t>човека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Страда ли от мигрена</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Среда/ситуация</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Празнувал ли е цяла нощ</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a:t>
            </a:fld>
            <a:endParaRPr lang="de-DE" altLang="de-DE">
              <a:latin typeface="+mn-lt"/>
              <a:cs typeface="+mn-cs"/>
            </a:endParaRPr>
          </a:p>
        </p:txBody>
      </p:sp>
    </p:spTree>
    <p:extLst>
      <p:ext uri="{BB962C8B-B14F-4D97-AF65-F5344CB8AC3E}">
        <p14:creationId xmlns:p14="http://schemas.microsoft.com/office/powerpoint/2010/main" val="712727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bg-BG" sz="2400" dirty="0">
                <a:solidFill>
                  <a:srgbClr val="004992"/>
                </a:solidFill>
              </a:rPr>
              <a:t>Информация за </a:t>
            </a:r>
            <a:r>
              <a:rPr lang="bg-BG" sz="2400">
                <a:solidFill>
                  <a:srgbClr val="004992"/>
                </a:solidFill>
              </a:rPr>
              <a:t>човека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Страда ли от мигрена</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Среда/ситуация</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Празнувал ли е цяла нощ</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Самонаблюдение</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bg-BG" sz="2400" dirty="0">
                <a:solidFill>
                  <a:srgbClr val="333333"/>
                </a:solidFill>
              </a:rPr>
              <a:t>Кога аз се държа за главата</a:t>
            </a:r>
            <a:r>
              <a:rPr lang="de-DE" sz="2400" dirty="0">
                <a:solidFill>
                  <a:srgbClr val="333333"/>
                </a:solidFill>
              </a:rPr>
              <a:t>?</a:t>
            </a:r>
            <a:r>
              <a:rPr lang="en-US" sz="2400" dirty="0">
                <a:solidFill>
                  <a:srgbClr val="333333"/>
                </a:solidFill>
              </a:rPr>
              <a:t> (</a:t>
            </a:r>
            <a:r>
              <a:rPr lang="bg-BG" sz="2400" dirty="0">
                <a:solidFill>
                  <a:srgbClr val="004992"/>
                </a:solidFill>
              </a:rPr>
              <a:t>Внимание</a:t>
            </a:r>
            <a:r>
              <a:rPr lang="en-US" sz="2400" dirty="0">
                <a:solidFill>
                  <a:srgbClr val="004992"/>
                </a:solidFill>
              </a:rPr>
              <a:t>!</a:t>
            </a:r>
            <a:r>
              <a:rPr lang="en-US" sz="2400" dirty="0">
                <a:solidFill>
                  <a:srgbClr val="333333"/>
                </a:solidFill>
              </a:rPr>
              <a:t> </a:t>
            </a:r>
            <a:r>
              <a:rPr lang="bg-BG" sz="2400" dirty="0">
                <a:solidFill>
                  <a:srgbClr val="333333"/>
                </a:solidFill>
              </a:rPr>
              <a:t>Не заключвайте за другите автоматично изхождайки от себе си</a:t>
            </a:r>
            <a:r>
              <a:rPr lang="de-DE" sz="2400" dirty="0">
                <a:solidFill>
                  <a:srgbClr val="333333"/>
                </a:solidFill>
              </a:rPr>
              <a:t>!</a:t>
            </a:r>
            <a:r>
              <a:rPr lang="en-US"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a:t>
            </a:fld>
            <a:endParaRPr lang="de-DE" altLang="de-DE">
              <a:latin typeface="+mn-lt"/>
              <a:cs typeface="+mn-cs"/>
            </a:endParaRPr>
          </a:p>
        </p:txBody>
      </p:sp>
    </p:spTree>
    <p:extLst>
      <p:ext uri="{BB962C8B-B14F-4D97-AF65-F5344CB8AC3E}">
        <p14:creationId xmlns:p14="http://schemas.microsoft.com/office/powerpoint/2010/main" val="1297801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 можем да съчувстваме на друг човек...?</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bg-BG" sz="2400" dirty="0">
                <a:solidFill>
                  <a:srgbClr val="333333"/>
                </a:solidFill>
              </a:rPr>
              <a:t>Пример</a:t>
            </a:r>
            <a:r>
              <a:rPr lang="de-DE" sz="2400" dirty="0">
                <a:solidFill>
                  <a:srgbClr val="333333"/>
                </a:solidFill>
              </a:rPr>
              <a:t>: </a:t>
            </a:r>
            <a:r>
              <a:rPr lang="bg-BG" sz="2400" dirty="0">
                <a:solidFill>
                  <a:srgbClr val="333333"/>
                </a:solidFill>
              </a:rPr>
              <a:t>Някой се държи за главата</a:t>
            </a:r>
            <a:r>
              <a:rPr lang="de-DE" sz="2400" dirty="0">
                <a:solidFill>
                  <a:srgbClr val="333333"/>
                </a:solidFill>
              </a:rPr>
              <a:t>.</a:t>
            </a:r>
          </a:p>
          <a:p>
            <a:pPr lvl="0" defTabSz="914400" fontAlgn="base">
              <a:lnSpc>
                <a:spcPct val="100000"/>
              </a:lnSpc>
              <a:spcBef>
                <a:spcPts val="1200"/>
              </a:spcBef>
              <a:defRPr/>
            </a:pPr>
            <a:r>
              <a:rPr lang="bg-BG" sz="2400" i="1" dirty="0">
                <a:solidFill>
                  <a:srgbClr val="004992"/>
                </a:solidFill>
              </a:rPr>
              <a:t>Защо</a:t>
            </a:r>
            <a:r>
              <a:rPr lang="de-DE" sz="2400" i="1" dirty="0">
                <a:solidFill>
                  <a:srgbClr val="004992"/>
                </a:solidFill>
              </a:rPr>
              <a:t>?</a:t>
            </a:r>
            <a:r>
              <a:rPr lang="de-DE" sz="2400" i="1" dirty="0">
                <a:solidFill>
                  <a:srgbClr val="333333"/>
                </a:solidFill>
              </a:rPr>
              <a:t> </a:t>
            </a:r>
            <a:r>
              <a:rPr lang="bg-BG" sz="2400" dirty="0">
                <a:solidFill>
                  <a:srgbClr val="333333"/>
                </a:solidFill>
              </a:rPr>
              <a:t>Безразличие, концентрация, умора, главоболие</a:t>
            </a:r>
            <a:r>
              <a:rPr lang="de-DE" sz="2400" dirty="0">
                <a:solidFill>
                  <a:srgbClr val="333333"/>
                </a:solidFill>
              </a:rPr>
              <a:t>?</a:t>
            </a:r>
          </a:p>
          <a:p>
            <a:pPr lvl="0" defTabSz="914400" fontAlgn="base">
              <a:lnSpc>
                <a:spcPct val="100000"/>
              </a:lnSpc>
              <a:spcBef>
                <a:spcPts val="1200"/>
              </a:spcBef>
              <a:defRPr/>
            </a:pPr>
            <a:r>
              <a:rPr lang="bg-BG" sz="2400" b="1" dirty="0">
                <a:solidFill>
                  <a:srgbClr val="333333"/>
                </a:solidFill>
              </a:rPr>
              <a:t>Какво би помогнало да си отговорим на въпроса</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bg-BG" sz="2400" dirty="0">
                <a:solidFill>
                  <a:srgbClr val="004992"/>
                </a:solidFill>
              </a:rPr>
              <a:t>Информация за </a:t>
            </a:r>
            <a:r>
              <a:rPr lang="bg-BG" sz="2400">
                <a:solidFill>
                  <a:srgbClr val="004992"/>
                </a:solidFill>
              </a:rPr>
              <a:t>човека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Страда ли от мигрена</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Среда/ситуация</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bg-BG" sz="2400" dirty="0">
                <a:solidFill>
                  <a:srgbClr val="333333"/>
                </a:solidFill>
              </a:rPr>
              <a:t>Празнувал ли е цяла нощ</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bg-BG" sz="2400">
                <a:solidFill>
                  <a:srgbClr val="004992"/>
                </a:solidFill>
              </a:rPr>
              <a:t>Самонаблюдение</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bg-BG" sz="2400" dirty="0">
                <a:solidFill>
                  <a:srgbClr val="333333"/>
                </a:solidFill>
              </a:rPr>
              <a:t>Кога аз се държа за главата</a:t>
            </a:r>
            <a:r>
              <a:rPr lang="de-DE" sz="2400" dirty="0">
                <a:solidFill>
                  <a:srgbClr val="333333"/>
                </a:solidFill>
              </a:rPr>
              <a:t>?</a:t>
            </a:r>
            <a:r>
              <a:rPr lang="en-US" sz="2400" dirty="0">
                <a:solidFill>
                  <a:srgbClr val="333333"/>
                </a:solidFill>
              </a:rPr>
              <a:t> (</a:t>
            </a:r>
            <a:r>
              <a:rPr lang="bg-BG" sz="2400" dirty="0">
                <a:solidFill>
                  <a:srgbClr val="004992"/>
                </a:solidFill>
              </a:rPr>
              <a:t>Внимание</a:t>
            </a:r>
            <a:r>
              <a:rPr lang="en-US" sz="2400" dirty="0">
                <a:solidFill>
                  <a:srgbClr val="004992"/>
                </a:solidFill>
              </a:rPr>
              <a:t>!</a:t>
            </a:r>
            <a:r>
              <a:rPr lang="en-US" sz="2400" dirty="0">
                <a:solidFill>
                  <a:srgbClr val="333333"/>
                </a:solidFill>
              </a:rPr>
              <a:t> </a:t>
            </a:r>
            <a:r>
              <a:rPr lang="bg-BG" sz="2400" dirty="0">
                <a:solidFill>
                  <a:srgbClr val="333333"/>
                </a:solidFill>
              </a:rPr>
              <a:t>Не заключвайте за другите автоматично изхождайки от себе си</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bg-BG" sz="2400" dirty="0">
                <a:solidFill>
                  <a:srgbClr val="004992"/>
                </a:solidFill>
              </a:rPr>
              <a:t>Лицеизраз</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bg-BG" sz="2400" dirty="0">
                <a:solidFill>
                  <a:srgbClr val="333333"/>
                </a:solidFill>
              </a:rPr>
              <a:t>Как изглежда човекът – уморен, замислен, сякаш изпитва болка</a:t>
            </a:r>
            <a:r>
              <a:rPr lang="de-DE" sz="2400" dirty="0">
                <a:solidFill>
                  <a:srgbClr val="333333"/>
                </a:solidFill>
              </a:rPr>
              <a:t> </a:t>
            </a:r>
            <a:r>
              <a:rPr lang="bg-BG" sz="2400" dirty="0">
                <a:solidFill>
                  <a:srgbClr val="333333"/>
                </a:solidFill>
              </a:rPr>
              <a:t>и т</a:t>
            </a:r>
            <a:r>
              <a:rPr lang="en-US" sz="2400" dirty="0">
                <a:solidFill>
                  <a:srgbClr val="333333"/>
                </a:solidFill>
              </a:rPr>
              <a:t>.</a:t>
            </a:r>
            <a:r>
              <a:rPr lang="bg-BG" sz="2400" dirty="0">
                <a:solidFill>
                  <a:srgbClr val="333333"/>
                </a:solidFill>
              </a:rPr>
              <a:t> н.</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a:t>
            </a:fld>
            <a:endParaRPr lang="de-DE" altLang="de-DE">
              <a:latin typeface="+mn-lt"/>
              <a:cs typeface="+mn-cs"/>
            </a:endParaRPr>
          </a:p>
        </p:txBody>
      </p:sp>
    </p:spTree>
    <p:extLst>
      <p:ext uri="{BB962C8B-B14F-4D97-AF65-F5344CB8AC3E}">
        <p14:creationId xmlns:p14="http://schemas.microsoft.com/office/powerpoint/2010/main" val="3630747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За какво ни е да знаем това?</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bg-BG" altLang="de-DE" sz="2400" dirty="0">
                <a:solidFill>
                  <a:srgbClr val="333333"/>
                </a:solidFill>
              </a:rPr>
              <a:t>Научни изследвания показват, че много </a:t>
            </a:r>
            <a:r>
              <a:rPr lang="en-US" altLang="de-DE" sz="2400" dirty="0">
                <a:solidFill>
                  <a:srgbClr val="333333"/>
                </a:solidFill>
              </a:rPr>
              <a:t>(</a:t>
            </a:r>
            <a:r>
              <a:rPr lang="bg-BG" altLang="de-DE" sz="2400" dirty="0">
                <a:solidFill>
                  <a:srgbClr val="333333"/>
                </a:solidFill>
              </a:rPr>
              <a:t>но не всички</a:t>
            </a:r>
            <a:r>
              <a:rPr lang="en-US" altLang="de-DE" sz="2400" dirty="0">
                <a:solidFill>
                  <a:srgbClr val="333333"/>
                </a:solidFill>
              </a:rPr>
              <a:t>!) </a:t>
            </a:r>
            <a:r>
              <a:rPr lang="bg-BG" altLang="de-DE" sz="2400" dirty="0">
                <a:solidFill>
                  <a:srgbClr val="333333"/>
                </a:solidFill>
              </a:rPr>
              <a:t>хора с психични заболявания </a:t>
            </a:r>
            <a:r>
              <a:rPr lang="en-US" altLang="de-DE" sz="2400" dirty="0">
                <a:solidFill>
                  <a:srgbClr val="333333"/>
                </a:solidFill>
              </a:rPr>
              <a:t>(</a:t>
            </a:r>
            <a:r>
              <a:rPr lang="bg-BG" altLang="de-DE" sz="2400" dirty="0">
                <a:solidFill>
                  <a:srgbClr val="333333"/>
                </a:solidFill>
              </a:rPr>
              <a:t>особено психози</a:t>
            </a:r>
            <a:r>
              <a:rPr lang="en-US" altLang="de-DE" sz="2400" dirty="0">
                <a:solidFill>
                  <a:srgbClr val="333333"/>
                </a:solidFill>
              </a:rPr>
              <a:t>) </a:t>
            </a:r>
            <a:r>
              <a:rPr lang="bg-BG" altLang="de-DE" sz="2400" dirty="0">
                <a:solidFill>
                  <a:srgbClr val="333333"/>
                </a:solidFill>
              </a:rPr>
              <a:t>имат следните проблеми</a:t>
            </a:r>
            <a:r>
              <a:rPr lang="en-US"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004992"/>
                </a:solidFill>
              </a:rPr>
              <a:t>Трудности с разпознаването на лицеизраза на други</a:t>
            </a:r>
            <a:r>
              <a:rPr lang="en-US" altLang="de-DE" sz="2400" dirty="0">
                <a:solidFill>
                  <a:srgbClr val="004992"/>
                </a:solidFill>
              </a:rPr>
              <a:t> (</a:t>
            </a:r>
            <a:r>
              <a:rPr lang="bg-BG" altLang="de-DE" sz="2400" dirty="0">
                <a:solidFill>
                  <a:srgbClr val="004992"/>
                </a:solidFill>
              </a:rPr>
              <a:t>напр</a:t>
            </a:r>
            <a:r>
              <a:rPr lang="en-US" altLang="de-DE" sz="2400" dirty="0">
                <a:solidFill>
                  <a:srgbClr val="004992"/>
                </a:solidFill>
              </a:rPr>
              <a:t>. </a:t>
            </a:r>
            <a:r>
              <a:rPr lang="bg-BG" altLang="de-DE" sz="2400" dirty="0">
                <a:solidFill>
                  <a:srgbClr val="004992"/>
                </a:solidFill>
              </a:rPr>
              <a:t>тъга</a:t>
            </a:r>
            <a:r>
              <a:rPr lang="en-US" altLang="de-DE" sz="2400" dirty="0">
                <a:solidFill>
                  <a:srgbClr val="004992"/>
                </a:solidFill>
              </a:rPr>
              <a:t>, </a:t>
            </a:r>
            <a:r>
              <a:rPr lang="bg-BG" altLang="de-DE" sz="2400" dirty="0">
                <a:solidFill>
                  <a:srgbClr val="004992"/>
                </a:solidFill>
              </a:rPr>
              <a:t>щастие</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За какво ни е да знаем това?</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bg-BG" altLang="de-DE" sz="2400" dirty="0">
                <a:solidFill>
                  <a:srgbClr val="333333"/>
                </a:solidFill>
              </a:rPr>
              <a:t>Научни изследвания показват, че много </a:t>
            </a:r>
            <a:r>
              <a:rPr lang="en-US" altLang="de-DE" sz="2400" dirty="0">
                <a:solidFill>
                  <a:srgbClr val="333333"/>
                </a:solidFill>
              </a:rPr>
              <a:t>(</a:t>
            </a:r>
            <a:r>
              <a:rPr lang="bg-BG" altLang="de-DE" sz="2400" dirty="0">
                <a:solidFill>
                  <a:srgbClr val="333333"/>
                </a:solidFill>
              </a:rPr>
              <a:t>но не всички</a:t>
            </a:r>
            <a:r>
              <a:rPr lang="en-US" altLang="de-DE" sz="2400" dirty="0">
                <a:solidFill>
                  <a:srgbClr val="333333"/>
                </a:solidFill>
              </a:rPr>
              <a:t>!) </a:t>
            </a:r>
            <a:r>
              <a:rPr lang="bg-BG" altLang="de-DE" sz="2400" dirty="0">
                <a:solidFill>
                  <a:srgbClr val="333333"/>
                </a:solidFill>
              </a:rPr>
              <a:t>хора с психични заболявания </a:t>
            </a:r>
            <a:r>
              <a:rPr lang="en-US" altLang="de-DE" sz="2400" dirty="0">
                <a:solidFill>
                  <a:srgbClr val="333333"/>
                </a:solidFill>
              </a:rPr>
              <a:t>(</a:t>
            </a:r>
            <a:r>
              <a:rPr lang="bg-BG" altLang="de-DE" sz="2400" dirty="0">
                <a:solidFill>
                  <a:srgbClr val="333333"/>
                </a:solidFill>
              </a:rPr>
              <a:t>особено психози</a:t>
            </a:r>
            <a:r>
              <a:rPr lang="en-US" altLang="de-DE" sz="2400" dirty="0">
                <a:solidFill>
                  <a:srgbClr val="333333"/>
                </a:solidFill>
              </a:rPr>
              <a:t>) </a:t>
            </a:r>
            <a:r>
              <a:rPr lang="bg-BG" altLang="de-DE" sz="2400" dirty="0">
                <a:solidFill>
                  <a:srgbClr val="333333"/>
                </a:solidFill>
              </a:rPr>
              <a:t>имат следните проблеми</a:t>
            </a:r>
            <a:r>
              <a:rPr lang="en-US"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004992"/>
                </a:solidFill>
              </a:rPr>
              <a:t>Трудности с разпознаването на лицеизраза на други</a:t>
            </a:r>
            <a:r>
              <a:rPr lang="en-US" altLang="de-DE" sz="2400" dirty="0">
                <a:solidFill>
                  <a:srgbClr val="004992"/>
                </a:solidFill>
              </a:rPr>
              <a:t> (</a:t>
            </a:r>
            <a:r>
              <a:rPr lang="bg-BG" altLang="de-DE" sz="2400" dirty="0">
                <a:solidFill>
                  <a:srgbClr val="004992"/>
                </a:solidFill>
              </a:rPr>
              <a:t>напр</a:t>
            </a:r>
            <a:r>
              <a:rPr lang="en-US" altLang="de-DE" sz="2400" dirty="0">
                <a:solidFill>
                  <a:srgbClr val="004992"/>
                </a:solidFill>
              </a:rPr>
              <a:t>. </a:t>
            </a:r>
            <a:r>
              <a:rPr lang="bg-BG" altLang="de-DE" sz="2400" dirty="0">
                <a:solidFill>
                  <a:srgbClr val="004992"/>
                </a:solidFill>
              </a:rPr>
              <a:t>тъга</a:t>
            </a:r>
            <a:r>
              <a:rPr lang="en-US" altLang="de-DE" sz="2400" dirty="0">
                <a:solidFill>
                  <a:srgbClr val="004992"/>
                </a:solidFill>
              </a:rPr>
              <a:t>, </a:t>
            </a:r>
            <a:r>
              <a:rPr lang="bg-BG" altLang="de-DE" sz="2400" dirty="0">
                <a:solidFill>
                  <a:srgbClr val="004992"/>
                </a:solidFill>
              </a:rPr>
              <a:t>щастие</a:t>
            </a:r>
            <a:r>
              <a:rPr lang="en-US" altLang="de-DE" sz="2400" dirty="0">
                <a:solidFill>
                  <a:srgbClr val="004992"/>
                </a:solidFill>
              </a:rPr>
              <a:t>).</a:t>
            </a:r>
            <a:endParaRPr lang="bg-BG" altLang="de-DE" sz="2400" dirty="0">
              <a:solidFill>
                <a:srgbClr val="004992"/>
              </a:solidFill>
            </a:endParaRPr>
          </a:p>
          <a:p>
            <a:pPr marL="342900" lvl="0" indent="-342900" defTabSz="914400" fontAlgn="base">
              <a:buClr>
                <a:srgbClr val="333333"/>
              </a:buClr>
              <a:buFont typeface="WingDings"/>
              <a:buChar char=""/>
            </a:pPr>
            <a:r>
              <a:rPr lang="bg-BG" altLang="de-DE" sz="2400" dirty="0">
                <a:solidFill>
                  <a:srgbClr val="004992"/>
                </a:solidFill>
              </a:rPr>
              <a:t>Трудности с разбирането на мотиви/защо някои хора се държат по конкретен начин</a:t>
            </a:r>
            <a:r>
              <a:rPr lang="de-DE"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11</a:t>
            </a:fld>
            <a:endParaRPr lang="de-DE" altLang="de-DE">
              <a:latin typeface="+mn-lt"/>
              <a:cs typeface="+mn-cs"/>
            </a:endParaRPr>
          </a:p>
        </p:txBody>
      </p:sp>
    </p:spTree>
    <p:extLst>
      <p:ext uri="{BB962C8B-B14F-4D97-AF65-F5344CB8AC3E}">
        <p14:creationId xmlns:p14="http://schemas.microsoft.com/office/powerpoint/2010/main" val="2140433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hteck 1"/>
          <p:cNvSpPr>
            <a:spLocks noChangeArrowheads="1"/>
          </p:cNvSpPr>
          <p:nvPr/>
        </p:nvSpPr>
        <p:spPr bwMode="auto">
          <a:xfrm>
            <a:off x="408954" y="4797152"/>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bg-BG" altLang="de-DE" sz="2400">
                <a:solidFill>
                  <a:srgbClr val="004992"/>
                </a:solidFill>
                <a:latin typeface="+mn-lt"/>
                <a:cs typeface="+mn-cs"/>
              </a:rPr>
              <a:t>Иска ли някой да сподели история от личен опит</a:t>
            </a:r>
            <a:r>
              <a:rPr lang="en-US" altLang="de-DE" sz="2400">
                <a:solidFill>
                  <a:srgbClr val="004992"/>
                </a:solidFill>
                <a:latin typeface="+mn-lt"/>
                <a:cs typeface="+mn-cs"/>
              </a:rPr>
              <a:t>? </a:t>
            </a:r>
            <a:endParaRPr lang="de-DE" altLang="de-DE" sz="2400">
              <a:solidFill>
                <a:srgbClr val="004992"/>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 проблеми с разпознаването на емоции водят до грешки по време на психоза</a:t>
            </a:r>
            <a:r>
              <a:rPr lang="en-US" sz="3600" dirty="0">
                <a:latin typeface="+mn-lt"/>
                <a:ea typeface="+mn-ea"/>
                <a:cs typeface="+mn-cs"/>
              </a:rPr>
              <a:t> </a:t>
            </a:r>
            <a:r>
              <a:rPr lang="ru-RU" sz="3600" dirty="0">
                <a:latin typeface="+mn-lt"/>
                <a:ea typeface="+mn-ea"/>
                <a:cs typeface="+mn-cs"/>
              </a:rPr>
              <a:t>– примери</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bg-BG" sz="2400" dirty="0">
                <a:solidFill>
                  <a:srgbClr val="333333"/>
                </a:solidFill>
              </a:rPr>
              <a:t>Стресът и чувството, че си в опасност може да изкривят възприятието за околните</a:t>
            </a:r>
            <a:r>
              <a:rPr lang="en-US" sz="2400" dirty="0">
                <a:solidFill>
                  <a:srgbClr val="333333"/>
                </a:solidFill>
              </a:rPr>
              <a:t>:</a:t>
            </a:r>
          </a:p>
          <a:p>
            <a:pPr marL="342900" lvl="0" indent="-342900" defTabSz="914400" fontAlgn="base">
              <a:buClr>
                <a:srgbClr val="333333"/>
              </a:buClr>
              <a:buFont typeface="WingDings"/>
              <a:buChar char=""/>
              <a:defRPr/>
            </a:pPr>
            <a:r>
              <a:rPr lang="bg-BG" sz="2400" dirty="0">
                <a:solidFill>
                  <a:srgbClr val="333333"/>
                </a:solidFill>
              </a:rPr>
              <a:t>Усмивката на лекаря се интерпретира като насмешка</a:t>
            </a:r>
            <a:r>
              <a:rPr lang="en-US" sz="2400" dirty="0">
                <a:solidFill>
                  <a:srgbClr val="333333"/>
                </a:solidFill>
              </a:rPr>
              <a:t>.</a:t>
            </a:r>
          </a:p>
          <a:p>
            <a:pPr marL="342900" lvl="0" indent="-342900" defTabSz="914400" fontAlgn="base">
              <a:buClr>
                <a:srgbClr val="333333"/>
              </a:buClr>
              <a:buFont typeface="WingDings"/>
              <a:buChar char=""/>
              <a:defRPr/>
            </a:pPr>
            <a:r>
              <a:rPr lang="bg-BG" sz="2400" dirty="0">
                <a:solidFill>
                  <a:srgbClr val="333333"/>
                </a:solidFill>
              </a:rPr>
              <a:t>Изненаданото лице е разбрано като уплашено</a:t>
            </a:r>
            <a:r>
              <a:rPr lang="en-US" sz="2400" dirty="0">
                <a:solidFill>
                  <a:srgbClr val="333333"/>
                </a:solidFill>
              </a:rPr>
              <a:t>.</a:t>
            </a:r>
          </a:p>
          <a:p>
            <a:pPr marL="342900" lvl="0" indent="-342900" defTabSz="914400" fontAlgn="base">
              <a:buClr>
                <a:srgbClr val="333333"/>
              </a:buClr>
              <a:buFont typeface="WingDings"/>
              <a:buChar char=""/>
              <a:defRPr/>
            </a:pPr>
            <a:r>
              <a:rPr lang="bg-BG" sz="2400" dirty="0">
                <a:solidFill>
                  <a:srgbClr val="333333"/>
                </a:solidFill>
              </a:rPr>
              <a:t>Концентрираното и замислено изражение на терапевта изглежда като враждебно</a:t>
            </a:r>
            <a:r>
              <a:rPr lang="en-GB"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Задача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dirty="0">
                <a:latin typeface="+mn-lt"/>
                <a:ea typeface="+mn-ea"/>
                <a:cs typeface="+mn-cs"/>
              </a:rPr>
              <a:t>Моля, назовете някои човешки емоции/чувства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Моля, назовете някои човешки емоции/чувства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bg-BG" altLang="de-DE" sz="2400">
                <a:solidFill>
                  <a:srgbClr val="333333"/>
                </a:solidFill>
              </a:rPr>
              <a:t>Радост</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Изненада</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Страх</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Тъга</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Гняв</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Отвращение</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Болка</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Емоции/чувства</a:t>
            </a:r>
            <a:br>
              <a:rPr lang="ru-RU" sz="3600">
                <a:solidFill>
                  <a:srgbClr val="004992"/>
                </a:solidFill>
                <a:latin typeface="+mn-lt"/>
                <a:ea typeface="+mn-ea"/>
                <a:cs typeface="+mn-cs"/>
              </a:rPr>
            </a:br>
            <a:r>
              <a:rPr lang="ru-RU">
                <a:solidFill>
                  <a:srgbClr val="004992"/>
                </a:solidFill>
                <a:latin typeface="+mn-lt"/>
                <a:ea typeface="+mn-ea"/>
                <a:cs typeface="+mn-cs"/>
              </a:rPr>
              <a:t>Понякога е лесно да разберем как някой друг се чувства... Особено ако знаем контекста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16</a:t>
            </a:fld>
            <a:endParaRPr lang="de-DE" altLang="de-DE">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Емоции/чувства</a:t>
            </a:r>
            <a:br>
              <a:rPr lang="ru-RU" sz="3600">
                <a:solidFill>
                  <a:srgbClr val="004992"/>
                </a:solidFill>
                <a:latin typeface="+mn-lt"/>
                <a:ea typeface="+mn-ea"/>
                <a:cs typeface="+mn-cs"/>
              </a:rPr>
            </a:br>
            <a:r>
              <a:rPr lang="ru-RU">
                <a:solidFill>
                  <a:srgbClr val="004992"/>
                </a:solidFill>
                <a:latin typeface="+mn-lt"/>
                <a:ea typeface="+mn-ea"/>
                <a:cs typeface="+mn-cs"/>
              </a:rPr>
              <a:t>Понякога е лесно да разберем как някой друг се чувства... Особено ако знаем контекста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17</a:t>
            </a:fld>
            <a:endParaRPr lang="de-DE" altLang="de-DE">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Тъга</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Гняв</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Радост</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Отвращение</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dirty="0">
                <a:solidFill>
                  <a:srgbClr val="004992"/>
                </a:solidFill>
                <a:latin typeface="Calibri Light"/>
              </a:rPr>
              <a:t>        Изненада</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Calibri Light"/>
              </a:rPr>
              <a:t>Болка</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18</a:t>
            </a:fld>
            <a:endParaRPr lang="de-DE" altLang="de-DE">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ru-RU" altLang="de-DE" sz="2400" dirty="0">
                <a:solidFill>
                  <a:srgbClr val="333333"/>
                </a:solidFill>
                <a:latin typeface="Calibri Light"/>
              </a:rPr>
              <a:t>Много по-трудно е, когато не познаваш човека и обстоятелствата!</a:t>
            </a:r>
          </a:p>
          <a:p>
            <a:pPr eaLnBrk="1" hangingPunct="1">
              <a:spcBef>
                <a:spcPct val="50000"/>
              </a:spcBef>
              <a:buClrTx/>
              <a:buFontTx/>
              <a:buNone/>
            </a:pPr>
            <a:r>
              <a:rPr lang="ru-RU" altLang="de-DE" sz="2400" dirty="0">
                <a:solidFill>
                  <a:srgbClr val="004992"/>
                </a:solidFill>
                <a:latin typeface="Calibri Light"/>
              </a:rPr>
              <a:t>Моля, опитайте се да назовете емоциите, показани на изображения 1 до 5.</a:t>
            </a:r>
          </a:p>
          <a:p>
            <a:pPr eaLnBrk="1" hangingPunct="1">
              <a:spcBef>
                <a:spcPct val="50000"/>
              </a:spcBef>
              <a:buClrTx/>
              <a:buFontTx/>
              <a:buNone/>
            </a:pPr>
            <a:r>
              <a:rPr lang="ru-RU" altLang="de-DE" sz="2400" dirty="0">
                <a:solidFill>
                  <a:srgbClr val="004992"/>
                </a:solidFill>
                <a:latin typeface="Calibri Light"/>
              </a:rPr>
              <a:t>До колко сте убедени в отговора си?</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19</a:t>
            </a:fld>
            <a:endParaRPr lang="de-DE" altLang="de-DE">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Радост</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Страх</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Изненада</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Гняв</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az-Cyrl-AZ" altLang="de-DE" sz="2000" dirty="0">
                <a:latin typeface="+mj-lt"/>
                <a:cs typeface="+mn-cs"/>
              </a:rPr>
              <a:t>Тъга</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ru-RU" altLang="de-DE" sz="2400">
                <a:solidFill>
                  <a:srgbClr val="333333"/>
                </a:solidFill>
                <a:latin typeface="Calibri Light"/>
              </a:rPr>
              <a:t>Много по-трудно е, когато не познаваш човека и обстоятелствата!</a:t>
            </a:r>
            <a:endParaRPr lang="en-GB" altLang="de-DE" sz="2400" dirty="0">
              <a:solidFill>
                <a:srgbClr val="004992"/>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Може ли да заключите за характера и дори професията на един човек само по лицето?</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bg-BG" altLang="de-DE" sz="2400" dirty="0">
                <a:solidFill>
                  <a:srgbClr val="333333"/>
                </a:solidFill>
              </a:rPr>
              <a:t>Кой от четиримата е</a:t>
            </a:r>
            <a:r>
              <a:rPr lang="de-DE" altLang="de-DE" sz="2400" dirty="0">
                <a:solidFill>
                  <a:srgbClr val="333333"/>
                </a:solidFill>
              </a:rPr>
              <a:t> </a:t>
            </a:r>
            <a:r>
              <a:rPr lang="bg-BG" altLang="de-DE" sz="2400" dirty="0">
                <a:solidFill>
                  <a:srgbClr val="333333"/>
                </a:solidFill>
              </a:rPr>
              <a:t>актьор</a:t>
            </a:r>
            <a:r>
              <a:rPr lang="de-DE" altLang="de-DE" sz="2400" dirty="0">
                <a:solidFill>
                  <a:srgbClr val="333333"/>
                </a:solidFill>
              </a:rPr>
              <a:t>, </a:t>
            </a:r>
            <a:r>
              <a:rPr lang="bg-BG" altLang="de-DE" sz="2400" dirty="0">
                <a:solidFill>
                  <a:srgbClr val="333333"/>
                </a:solidFill>
              </a:rPr>
              <a:t>атлет</a:t>
            </a:r>
            <a:r>
              <a:rPr lang="de-DE" altLang="de-DE" sz="2400" dirty="0">
                <a:solidFill>
                  <a:srgbClr val="333333"/>
                </a:solidFill>
              </a:rPr>
              <a:t>, </a:t>
            </a:r>
            <a:r>
              <a:rPr lang="az-Cyrl-AZ" altLang="de-DE" sz="2400" dirty="0">
                <a:solidFill>
                  <a:srgbClr val="333333"/>
                </a:solidFill>
              </a:rPr>
              <a:t>Психотерапевт</a:t>
            </a:r>
            <a:r>
              <a:rPr lang="de-DE" altLang="de-DE" sz="2400" dirty="0">
                <a:solidFill>
                  <a:srgbClr val="333333"/>
                </a:solidFill>
              </a:rPr>
              <a:t> </a:t>
            </a:r>
            <a:r>
              <a:rPr lang="bg-BG" altLang="de-DE" sz="2400" dirty="0">
                <a:solidFill>
                  <a:srgbClr val="333333"/>
                </a:solidFill>
              </a:rPr>
              <a:t>или сериен убиец</a:t>
            </a:r>
            <a:r>
              <a:rPr lang="de-DE" altLang="de-DE" sz="2400" dirty="0">
                <a:solidFill>
                  <a:srgbClr val="333333"/>
                </a:solidFill>
              </a:rPr>
              <a:t>? </a:t>
            </a:r>
            <a:r>
              <a:rPr lang="bg-BG" altLang="de-DE" sz="2400" dirty="0">
                <a:solidFill>
                  <a:srgbClr val="333333"/>
                </a:solidFill>
              </a:rPr>
              <a:t>Сигурни ли сте</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20</a:t>
            </a:fld>
            <a:endParaRPr lang="de-DE" altLang="de-DE">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bg-BG" altLang="de-DE" sz="2400">
                <a:solidFill>
                  <a:srgbClr val="333333"/>
                </a:solidFill>
              </a:rPr>
              <a:t>Често стереотипите водят първото впечатление</a:t>
            </a:r>
            <a:r>
              <a:rPr lang="de-DE" altLang="de-DE" sz="2400" dirty="0">
                <a:solidFill>
                  <a:srgbClr val="333333"/>
                </a:solidFill>
              </a:rPr>
              <a:t>. </a:t>
            </a:r>
            <a:r>
              <a:rPr lang="bg-BG" altLang="de-DE" sz="2400" dirty="0">
                <a:solidFill>
                  <a:srgbClr val="333333"/>
                </a:solidFill>
              </a:rPr>
              <a:t>Например</a:t>
            </a:r>
            <a:r>
              <a:rPr lang="de-DE" altLang="de-DE" sz="2400" dirty="0">
                <a:solidFill>
                  <a:srgbClr val="333333"/>
                </a:solidFill>
              </a:rPr>
              <a:t>, </a:t>
            </a:r>
            <a:r>
              <a:rPr lang="bg-BG" altLang="de-DE" sz="2400" dirty="0">
                <a:solidFill>
                  <a:srgbClr val="333333"/>
                </a:solidFill>
              </a:rPr>
              <a:t>не всички актьори са красиви и не всички убийци изглеждат сурови</a:t>
            </a:r>
            <a:r>
              <a:rPr lang="de-DE" altLang="de-DE" sz="2400" dirty="0">
                <a:solidFill>
                  <a:srgbClr val="333333"/>
                </a:solidFill>
              </a:rPr>
              <a:t>!</a:t>
            </a:r>
            <a:endParaRPr lang="en-US" sz="2400" dirty="0"/>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Кой да предположи!?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21</a:t>
            </a:fld>
            <a:endParaRPr lang="de-DE" altLang="de-DE">
              <a:latin typeface="+mn-lt"/>
              <a:cs typeface="+mn-cs"/>
            </a:endParaRPr>
          </a:p>
        </p:txBody>
      </p:sp>
      <p:sp>
        <p:nvSpPr>
          <p:cNvPr id="22"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z-Cyrl-AZ" altLang="de-DE" sz="1800">
                <a:latin typeface="Calibri Light"/>
              </a:rPr>
              <a:t>Бейб Рут:</a:t>
            </a:r>
          </a:p>
          <a:p>
            <a:pPr algn="ctr" eaLnBrk="1" hangingPunct="1">
              <a:spcBef>
                <a:spcPts val="0"/>
              </a:spcBef>
              <a:spcAft>
                <a:spcPts val="0"/>
              </a:spcAft>
              <a:buClrTx/>
              <a:buNone/>
            </a:pPr>
            <a:r>
              <a:rPr lang="az-Cyrl-AZ" altLang="de-DE" sz="1800">
                <a:latin typeface="Calibri Light"/>
              </a:rPr>
              <a:t>Бейсболна легенда</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z-Cyrl-AZ" altLang="de-DE" sz="1800">
                <a:latin typeface="Calibri Light"/>
              </a:rPr>
              <a:t>Калед Салех:</a:t>
            </a:r>
          </a:p>
          <a:p>
            <a:pPr algn="ctr" eaLnBrk="1" hangingPunct="1">
              <a:spcBef>
                <a:spcPts val="0"/>
              </a:spcBef>
              <a:spcAft>
                <a:spcPts val="0"/>
              </a:spcAft>
              <a:buClrTx/>
              <a:buNone/>
            </a:pPr>
            <a:r>
              <a:rPr lang="az-Cyrl-AZ" altLang="de-DE" sz="1800">
                <a:latin typeface="Calibri Light"/>
              </a:rPr>
              <a:t>Актьор</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z-Cyrl-AZ" altLang="de-DE" sz="1800">
                <a:latin typeface="Calibri Light"/>
              </a:rPr>
              <a:t>Джефри Дамър:</a:t>
            </a:r>
          </a:p>
          <a:p>
            <a:pPr algn="ctr" eaLnBrk="1" hangingPunct="1">
              <a:spcBef>
                <a:spcPts val="0"/>
              </a:spcBef>
              <a:spcAft>
                <a:spcPts val="0"/>
              </a:spcAft>
              <a:buClrTx/>
              <a:buNone/>
            </a:pPr>
            <a:r>
              <a:rPr lang="az-Cyrl-AZ" altLang="de-DE" sz="1800">
                <a:latin typeface="Calibri Light"/>
              </a:rPr>
              <a:t>Сериен убиец</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z-Cyrl-AZ" altLang="de-DE" sz="1800" dirty="0">
                <a:latin typeface="Calibri Light"/>
              </a:rPr>
              <a:t>Аарън Бек:</a:t>
            </a:r>
          </a:p>
          <a:p>
            <a:pPr algn="ctr" eaLnBrk="1" hangingPunct="1">
              <a:spcBef>
                <a:spcPts val="0"/>
              </a:spcBef>
              <a:spcAft>
                <a:spcPts val="0"/>
              </a:spcAft>
              <a:buClrTx/>
              <a:buNone/>
            </a:pPr>
            <a:r>
              <a:rPr lang="az-Cyrl-AZ" altLang="de-DE" sz="1800" dirty="0">
                <a:latin typeface="Calibri Light"/>
              </a:rPr>
              <a:t>Психотерапевт</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Различни хора – различни обичаи!</a:t>
            </a:r>
            <a:br>
              <a:rPr lang="ru-RU" sz="3600">
                <a:solidFill>
                  <a:srgbClr val="004992"/>
                </a:solidFill>
                <a:latin typeface="+mn-lt"/>
                <a:ea typeface="+mn-ea"/>
                <a:cs typeface="+mn-cs"/>
              </a:rPr>
            </a:br>
            <a:r>
              <a:rPr lang="ru-RU">
                <a:solidFill>
                  <a:srgbClr val="004992"/>
                </a:solidFill>
                <a:latin typeface="+mn-lt"/>
                <a:ea typeface="+mn-ea"/>
                <a:cs typeface="+mn-cs"/>
              </a:rPr>
              <a:t>Чести грешки в разпознаването на жестове</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22</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20505631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Calibri Light"/>
                          <a:cs typeface="Times New Roman" pitchFamily="18" charset="0"/>
                        </a:rPr>
                        <a:t>Жест/Мимика</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Как някои жестове биват разбрани тук и някъде другаде?</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Calibri Light"/>
                          <a:cs typeface="Times New Roman" pitchFamily="18" charset="0"/>
                        </a:rPr>
                        <a:t>Език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Различни хора – различни обичаи!</a:t>
            </a:r>
            <a:br>
              <a:rPr lang="ru-RU" sz="3600">
                <a:solidFill>
                  <a:srgbClr val="004992"/>
                </a:solidFill>
                <a:latin typeface="+mn-lt"/>
                <a:ea typeface="+mn-ea"/>
                <a:cs typeface="+mn-cs"/>
              </a:rPr>
            </a:br>
            <a:r>
              <a:rPr lang="ru-RU">
                <a:solidFill>
                  <a:srgbClr val="004992"/>
                </a:solidFill>
                <a:latin typeface="+mn-lt"/>
                <a:ea typeface="+mn-ea"/>
                <a:cs typeface="+mn-cs"/>
              </a:rPr>
              <a:t>Чести грешки в разпознаването на жестове</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23</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4082926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Calibri Light"/>
                          <a:cs typeface="Times New Roman" pitchFamily="18" charset="0"/>
                        </a:rPr>
                        <a:t>Жест/Мимика</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Как някои жестове биват разбрани тук и някъде другаде?</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Европа/Северна Америка:</a:t>
                      </a:r>
                      <a:r>
                        <a:rPr kumimoji="0" lang="ru-RU" sz="1800" b="0" i="0" u="none" strike="noStrike" cap="none" normalizeH="0" baseline="0" dirty="0">
                          <a:ln>
                            <a:noFill/>
                          </a:ln>
                          <a:solidFill>
                            <a:srgbClr val="333333"/>
                          </a:solidFill>
                          <a:effectLst/>
                          <a:latin typeface="Calibri Light"/>
                          <a:cs typeface="Times New Roman" pitchFamily="18" charset="0"/>
                        </a:rPr>
                        <a:t> създава впечарление за спокойствие; дори може би малко небрежност</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Calibri Light"/>
                          <a:cs typeface="Times New Roman" pitchFamily="18" charset="0"/>
                        </a:rPr>
                        <a:t>В някои арабски страни подметката се счита за най-мръсната част от тялото. Следователно показването на подметката на обувките се възприема като обидно.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Calibri Light"/>
                          <a:cs typeface="Times New Roman" pitchFamily="18" charset="0"/>
                        </a:rPr>
                        <a:t>Език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312173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Различни хора – различни обичаи!</a:t>
            </a:r>
            <a:br>
              <a:rPr lang="ru-RU" sz="3600">
                <a:solidFill>
                  <a:srgbClr val="004992"/>
                </a:solidFill>
                <a:latin typeface="+mn-lt"/>
                <a:ea typeface="+mn-ea"/>
                <a:cs typeface="+mn-cs"/>
              </a:rPr>
            </a:br>
            <a:r>
              <a:rPr lang="ru-RU">
                <a:solidFill>
                  <a:srgbClr val="004992"/>
                </a:solidFill>
                <a:latin typeface="+mn-lt"/>
                <a:ea typeface="+mn-ea"/>
                <a:cs typeface="+mn-cs"/>
              </a:rPr>
              <a:t>Чести грешки в разпознаването на жестове</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24</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16370081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Calibri Light"/>
                          <a:cs typeface="Times New Roman" pitchFamily="18" charset="0"/>
                        </a:rPr>
                        <a:t>Жест/Мимика</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Как някои жестове биват разбрани тук и някъде другаде?</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Европа/Северна Америка:</a:t>
                      </a:r>
                      <a:r>
                        <a:rPr kumimoji="0" lang="ru-RU" sz="1800" b="0" i="0" u="none" strike="noStrike" cap="none" normalizeH="0" baseline="0" dirty="0">
                          <a:ln>
                            <a:noFill/>
                          </a:ln>
                          <a:solidFill>
                            <a:srgbClr val="333333"/>
                          </a:solidFill>
                          <a:effectLst/>
                          <a:latin typeface="Calibri Light"/>
                          <a:cs typeface="Times New Roman" pitchFamily="18" charset="0"/>
                        </a:rPr>
                        <a:t> създава впечарление за спокойствие; дори може би малко небрежност</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Calibri Light"/>
                          <a:cs typeface="Times New Roman" pitchFamily="18" charset="0"/>
                        </a:rPr>
                        <a:t>В някои арабски страни подметката се счита за най-мръсната част от тялото. Следователно показването на подметката на обувките се възприема като обидно.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САЩ и много други страни</a:t>
                      </a:r>
                      <a:r>
                        <a:rPr kumimoji="0" lang="ru-RU" sz="1800" b="1" i="0" u="none" strike="noStrike" cap="none" normalizeH="0" baseline="0">
                          <a:ln>
                            <a:noFill/>
                          </a:ln>
                          <a:solidFill>
                            <a:srgbClr val="333333"/>
                          </a:solidFill>
                          <a:effectLst/>
                          <a:latin typeface="Calibri Light"/>
                          <a:cs typeface="Times New Roman" pitchFamily="18" charset="0"/>
                        </a:rPr>
                        <a:t>:</a:t>
                      </a:r>
                      <a:r>
                        <a:rPr kumimoji="0" lang="ru-RU" sz="1800" b="0" i="0" u="none" strike="noStrike" cap="none" normalizeH="0" baseline="0">
                          <a:ln>
                            <a:noFill/>
                          </a:ln>
                          <a:solidFill>
                            <a:srgbClr val="333333"/>
                          </a:solidFill>
                          <a:effectLst/>
                          <a:latin typeface="Calibri Light"/>
                          <a:cs typeface="Times New Roman" pitchFamily="18" charset="0"/>
                        </a:rPr>
                        <a:t> “Браво!”, “Супер” </a:t>
                      </a:r>
                      <a:endParaRPr kumimoji="0" lang="ru-R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Някои африкански страни</a:t>
                      </a:r>
                      <a:r>
                        <a:rPr kumimoji="0" lang="ru-RU" sz="1800" b="1" i="0" u="none" strike="noStrike" cap="none" normalizeH="0" baseline="0">
                          <a:ln>
                            <a:noFill/>
                          </a:ln>
                          <a:solidFill>
                            <a:srgbClr val="333333"/>
                          </a:solidFill>
                          <a:effectLst/>
                          <a:latin typeface="Calibri Light"/>
                          <a:cs typeface="Times New Roman" pitchFamily="18" charset="0"/>
                        </a:rPr>
                        <a:t>:</a:t>
                      </a:r>
                      <a:r>
                        <a:rPr kumimoji="0" lang="ru-RU" sz="1800" b="0" i="0" u="none" strike="noStrike" cap="none" normalizeH="0" baseline="0">
                          <a:ln>
                            <a:noFill/>
                          </a:ln>
                          <a:solidFill>
                            <a:srgbClr val="333333"/>
                          </a:solidFill>
                          <a:effectLst/>
                          <a:latin typeface="Calibri Light"/>
                          <a:cs typeface="Times New Roman" pitchFamily="18" charset="0"/>
                        </a:rPr>
                        <a:t> “Махай се!” </a:t>
                      </a:r>
                      <a:endParaRPr kumimoji="0" lang="ru-R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В много страни:</a:t>
                      </a:r>
                      <a:r>
                        <a:rPr kumimoji="0" lang="ru-RU" sz="1800" b="0" i="0" u="none" strike="noStrike" cap="none" normalizeH="0" baseline="0" dirty="0">
                          <a:ln>
                            <a:noFill/>
                          </a:ln>
                          <a:solidFill>
                            <a:srgbClr val="333333"/>
                          </a:solidFill>
                          <a:effectLst/>
                          <a:latin typeface="Calibri Light"/>
                          <a:cs typeface="Times New Roman" pitchFamily="18" charset="0"/>
                        </a:rPr>
                        <a:t> жест, свързван с пътуването на стоп, но не само (виж предните).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Calibri Light"/>
                          <a:cs typeface="Times New Roman" pitchFamily="18" charset="0"/>
                        </a:rPr>
                        <a:t>Език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14815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Различни хора – различни обичаи!</a:t>
            </a:r>
            <a:br>
              <a:rPr lang="ru-RU" sz="3600">
                <a:solidFill>
                  <a:srgbClr val="004992"/>
                </a:solidFill>
                <a:latin typeface="+mn-lt"/>
                <a:ea typeface="+mn-ea"/>
                <a:cs typeface="+mn-cs"/>
              </a:rPr>
            </a:br>
            <a:r>
              <a:rPr lang="ru-RU">
                <a:solidFill>
                  <a:srgbClr val="004992"/>
                </a:solidFill>
                <a:latin typeface="+mn-lt"/>
                <a:ea typeface="+mn-ea"/>
                <a:cs typeface="+mn-cs"/>
              </a:rPr>
              <a:t>Чести грешки в разпознаването на жестове</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25</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78673297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Calibri Light"/>
                          <a:cs typeface="Times New Roman" pitchFamily="18" charset="0"/>
                        </a:rPr>
                        <a:t>Жест/Мимика</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Как някои жестове биват разбрани тук и някъде другаде?</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Европа/Северна Америка:</a:t>
                      </a:r>
                      <a:r>
                        <a:rPr kumimoji="0" lang="ru-RU" sz="1800" b="0" i="0" u="none" strike="noStrike" cap="none" normalizeH="0" baseline="0" dirty="0">
                          <a:ln>
                            <a:noFill/>
                          </a:ln>
                          <a:solidFill>
                            <a:srgbClr val="333333"/>
                          </a:solidFill>
                          <a:effectLst/>
                          <a:latin typeface="Calibri Light"/>
                          <a:cs typeface="Times New Roman" pitchFamily="18" charset="0"/>
                        </a:rPr>
                        <a:t> създава впечарление за спокойствие; дори може би малко небрежност</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Calibri Light"/>
                          <a:cs typeface="Times New Roman" pitchFamily="18" charset="0"/>
                        </a:rPr>
                        <a:t>В някои арабски страни подметката се счита за най-мръсната част от тялото. Следователно показването на подметката на обувките се възприема като обидно.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САЩ и много други страни</a:t>
                      </a:r>
                      <a:r>
                        <a:rPr kumimoji="0" lang="ru-RU" sz="1800" b="1" i="0" u="none" strike="noStrike" cap="none" normalizeH="0" baseline="0">
                          <a:ln>
                            <a:noFill/>
                          </a:ln>
                          <a:solidFill>
                            <a:srgbClr val="333333"/>
                          </a:solidFill>
                          <a:effectLst/>
                          <a:latin typeface="Calibri Light"/>
                          <a:cs typeface="Times New Roman" pitchFamily="18" charset="0"/>
                        </a:rPr>
                        <a:t>:</a:t>
                      </a:r>
                      <a:r>
                        <a:rPr kumimoji="0" lang="ru-RU" sz="1800" b="0" i="0" u="none" strike="noStrike" cap="none" normalizeH="0" baseline="0">
                          <a:ln>
                            <a:noFill/>
                          </a:ln>
                          <a:solidFill>
                            <a:srgbClr val="333333"/>
                          </a:solidFill>
                          <a:effectLst/>
                          <a:latin typeface="Calibri Light"/>
                          <a:cs typeface="Times New Roman" pitchFamily="18" charset="0"/>
                        </a:rPr>
                        <a:t> “Браво!”, “Супер” </a:t>
                      </a:r>
                      <a:endParaRPr kumimoji="0" lang="ru-R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Някои африкански страни</a:t>
                      </a:r>
                      <a:r>
                        <a:rPr kumimoji="0" lang="ru-RU" sz="1800" b="1" i="0" u="none" strike="noStrike" cap="none" normalizeH="0" baseline="0">
                          <a:ln>
                            <a:noFill/>
                          </a:ln>
                          <a:solidFill>
                            <a:srgbClr val="333333"/>
                          </a:solidFill>
                          <a:effectLst/>
                          <a:latin typeface="Calibri Light"/>
                          <a:cs typeface="Times New Roman" pitchFamily="18" charset="0"/>
                        </a:rPr>
                        <a:t>:</a:t>
                      </a:r>
                      <a:r>
                        <a:rPr kumimoji="0" lang="ru-RU" sz="1800" b="0" i="0" u="none" strike="noStrike" cap="none" normalizeH="0" baseline="0">
                          <a:ln>
                            <a:noFill/>
                          </a:ln>
                          <a:solidFill>
                            <a:srgbClr val="333333"/>
                          </a:solidFill>
                          <a:effectLst/>
                          <a:latin typeface="Calibri Light"/>
                          <a:cs typeface="Times New Roman" pitchFamily="18" charset="0"/>
                        </a:rPr>
                        <a:t> “Махай се!” </a:t>
                      </a:r>
                      <a:endParaRPr kumimoji="0" lang="ru-R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Calibri Light"/>
                          <a:cs typeface="Times New Roman" pitchFamily="18" charset="0"/>
                        </a:rPr>
                        <a:t>В много страни:</a:t>
                      </a:r>
                      <a:r>
                        <a:rPr kumimoji="0" lang="ru-RU" sz="1800" b="0" i="0" u="none" strike="noStrike" cap="none" normalizeH="0" baseline="0" dirty="0">
                          <a:ln>
                            <a:noFill/>
                          </a:ln>
                          <a:solidFill>
                            <a:srgbClr val="333333"/>
                          </a:solidFill>
                          <a:effectLst/>
                          <a:latin typeface="Calibri Light"/>
                          <a:cs typeface="Times New Roman" pitchFamily="18" charset="0"/>
                        </a:rPr>
                        <a:t> жест, свързван с пътуването на стоп, но не само (виж предните).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Calibri Light"/>
                          <a:cs typeface="Times New Roman" pitchFamily="18" charset="0"/>
                        </a:rPr>
                        <a:t>Език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Calibri Light"/>
                          <a:cs typeface="Times New Roman" pitchFamily="18" charset="0"/>
                        </a:rPr>
                        <a:t>“Dicker” </a:t>
                      </a:r>
                      <a:r>
                        <a:rPr kumimoji="0" lang="ru-RU" sz="1800" b="0" i="0" u="none" strike="noStrike" cap="none" normalizeH="0" baseline="0" dirty="0">
                          <a:ln>
                            <a:noFill/>
                          </a:ln>
                          <a:solidFill>
                            <a:srgbClr val="333333"/>
                          </a:solidFill>
                          <a:effectLst/>
                          <a:latin typeface="Calibri Light"/>
                          <a:cs typeface="Times New Roman" pitchFamily="18" charset="0"/>
                        </a:rPr>
                        <a:t>(Германия, буквално</a:t>
                      </a:r>
                      <a:r>
                        <a:rPr kumimoji="0" lang="ru-RU" sz="1800" b="0" i="0" u="none" strike="noStrike" cap="none" normalizeH="0" baseline="0">
                          <a:ln>
                            <a:noFill/>
                          </a:ln>
                          <a:solidFill>
                            <a:srgbClr val="333333"/>
                          </a:solidFill>
                          <a:effectLst/>
                          <a:latin typeface="Calibri Light"/>
                          <a:cs typeface="Times New Roman" pitchFamily="18" charset="0"/>
                        </a:rPr>
                        <a:t>: “Дебел”) или “Malaka” </a:t>
                      </a:r>
                      <a:r>
                        <a:rPr kumimoji="0" lang="ru-RU" sz="1800" b="0" i="0" u="none" strike="noStrike" cap="none" normalizeH="0" baseline="0" dirty="0">
                          <a:ln>
                            <a:noFill/>
                          </a:ln>
                          <a:solidFill>
                            <a:srgbClr val="333333"/>
                          </a:solidFill>
                          <a:effectLst/>
                          <a:latin typeface="Calibri Light"/>
                          <a:cs typeface="Times New Roman" pitchFamily="18" charset="0"/>
                        </a:rPr>
                        <a:t>(Гърция) могат да бъдат приятелски поздрав в определена група, но се считат за груба обида във всякакъв друг контекст.</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926599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Задача 2</a:t>
            </a:r>
            <a:endParaRPr lang="de-DE" altLang="de-DE" sz="3600">
              <a:latin typeface="+mn-lt"/>
              <a:ea typeface="+mn-ea"/>
              <a:cs typeface="+mn-cs"/>
            </a:endParaRPr>
          </a:p>
        </p:txBody>
      </p:sp>
      <p:sp>
        <p:nvSpPr>
          <p:cNvPr id="6861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bg-BG" altLang="de-DE" sz="2400">
                <a:solidFill>
                  <a:srgbClr val="333333"/>
                </a:solidFill>
              </a:rPr>
              <a:t>След малко ще видите картина (или части от нея)</a:t>
            </a:r>
            <a:r>
              <a:rPr lang="de-DE" altLang="de-DE" sz="2400">
                <a:solidFill>
                  <a:srgbClr val="333333"/>
                </a:solidFill>
              </a:rPr>
              <a:t>.</a:t>
            </a:r>
          </a:p>
          <a:p>
            <a:pPr marL="342900" indent="-342900" eaLnBrk="1" hangingPunct="1">
              <a:buClr>
                <a:srgbClr val="333333"/>
              </a:buClr>
              <a:buFont typeface="WingDings"/>
              <a:buChar char=""/>
            </a:pPr>
            <a:r>
              <a:rPr lang="bg-BG" altLang="de-DE" sz="2400">
                <a:solidFill>
                  <a:srgbClr val="333333"/>
                </a:solidFill>
              </a:rPr>
              <a:t>Моля, опитайте се да отгатнете за какво си мисли или какво прави човекът</a:t>
            </a:r>
            <a:r>
              <a:rPr lang="de-DE" altLang="de-DE" sz="2400">
                <a:solidFill>
                  <a:srgbClr val="333333"/>
                </a:solidFill>
              </a:rPr>
              <a:t>.</a:t>
            </a:r>
          </a:p>
          <a:p>
            <a:pPr marL="342900" indent="-342900" eaLnBrk="1" hangingPunct="1">
              <a:buClr>
                <a:srgbClr val="333333"/>
              </a:buClr>
              <a:buFont typeface="WingDings"/>
              <a:buChar char=""/>
            </a:pPr>
            <a:r>
              <a:rPr lang="bg-BG" altLang="ko-KR" sz="2400">
                <a:solidFill>
                  <a:srgbClr val="333333"/>
                </a:solidFill>
              </a:rPr>
              <a:t>Моля, обсъдете с другите до колко сте сигурни в преценката си</a:t>
            </a:r>
            <a:r>
              <a:rPr lang="en-GB" altLang="ko-KR" sz="2400">
                <a:solidFill>
                  <a:srgbClr val="333333"/>
                </a:solidFill>
              </a:rPr>
              <a:t>.</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финишира маратон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е ядосан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вика за помощ, зашото са му откраднали тениската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почита слънцето</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27</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финишира маратон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Мъжът е ядосан</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вика за помощ, зашото са му откраднали тениската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Мъжът почита слънцето</a:t>
            </a:r>
            <a:endParaRPr lang="en-GB" altLang="de-DE" sz="2400" dirty="0">
              <a:solidFill>
                <a:srgbClr val="333333"/>
              </a:solidFill>
              <a:latin typeface="+mn-lt"/>
              <a:cs typeface="+mn-cs"/>
            </a:endParaRPr>
          </a:p>
        </p:txBody>
      </p:sp>
      <p:sp>
        <p:nvSpPr>
          <p:cNvPr id="72709" name="Text Box 5"/>
          <p:cNvSpPr txBox="1">
            <a:spLocks noChangeArrowheads="1"/>
          </p:cNvSpPr>
          <p:nvPr/>
        </p:nvSpPr>
        <p:spPr bwMode="auto">
          <a:xfrm>
            <a:off x="777239" y="5200742"/>
            <a:ext cx="3840480" cy="2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bg-BG" altLang="de-DE" sz="800" i="1" dirty="0">
                <a:solidFill>
                  <a:srgbClr val="333333"/>
                </a:solidFill>
                <a:latin typeface="+mn-lt"/>
                <a:cs typeface="+mn-cs"/>
              </a:rPr>
              <a:t>Информация за произхода на изображението има на края на презентацията</a:t>
            </a:r>
            <a:r>
              <a:rPr lang="de-DE" altLang="de-DE" sz="800" i="1" dirty="0">
                <a:solidFill>
                  <a:srgbClr val="333333"/>
                </a:solidFill>
                <a:latin typeface="+mn-lt"/>
                <a:cs typeface="+mn-cs"/>
              </a:rPr>
              <a:t>. </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28</a:t>
            </a:fld>
            <a:endParaRPr lang="de-DE" altLang="de-DE">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Гняв!</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Финална реч в съда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Работнически лидер говори пред своите другари </a:t>
            </a:r>
            <a:r>
              <a:rPr lang="de-DE" altLang="de-DE" sz="2400" dirty="0">
                <a:solidFill>
                  <a:srgbClr val="333333"/>
                </a:solidFill>
                <a:latin typeface="+mn-lt"/>
                <a:cs typeface="+mn-cs"/>
              </a:rPr>
              <a:t>(</a:t>
            </a:r>
            <a:r>
              <a:rPr lang="bg-BG" altLang="de-DE" sz="2400" dirty="0">
                <a:solidFill>
                  <a:srgbClr val="333333"/>
                </a:solidFill>
                <a:latin typeface="+mn-lt"/>
                <a:cs typeface="+mn-cs"/>
              </a:rPr>
              <a:t>през </a:t>
            </a:r>
            <a:r>
              <a:rPr lang="de-DE" altLang="de-DE" sz="2400" dirty="0">
                <a:solidFill>
                  <a:srgbClr val="333333"/>
                </a:solidFill>
                <a:latin typeface="+mn-lt"/>
                <a:cs typeface="+mn-cs"/>
              </a:rPr>
              <a:t>19</a:t>
            </a:r>
            <a:r>
              <a:rPr lang="bg-BG" altLang="de-DE" sz="2400" dirty="0">
                <a:solidFill>
                  <a:srgbClr val="333333"/>
                </a:solidFill>
                <a:latin typeface="+mn-lt"/>
                <a:cs typeface="+mn-cs"/>
              </a:rPr>
              <a:t>20-те</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Караница на пазара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Музикант изпълнява любовна песен</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29</a:t>
            </a:fld>
            <a:endParaRPr lang="de-DE" altLang="de-DE">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Финална реч в съда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Работнически лидер говори пред своите другари </a:t>
            </a:r>
            <a:r>
              <a:rPr lang="de-DE" altLang="de-DE" sz="2400" dirty="0">
                <a:solidFill>
                  <a:srgbClr val="333333"/>
                </a:solidFill>
                <a:latin typeface="+mn-lt"/>
                <a:cs typeface="+mn-cs"/>
              </a:rPr>
              <a:t>(</a:t>
            </a:r>
            <a:r>
              <a:rPr lang="bg-BG" altLang="de-DE" sz="2400" dirty="0">
                <a:solidFill>
                  <a:srgbClr val="333333"/>
                </a:solidFill>
                <a:latin typeface="+mn-lt"/>
                <a:cs typeface="+mn-cs"/>
              </a:rPr>
              <a:t>през </a:t>
            </a:r>
            <a:r>
              <a:rPr lang="de-DE" altLang="de-DE" sz="2400" dirty="0">
                <a:solidFill>
                  <a:srgbClr val="333333"/>
                </a:solidFill>
                <a:latin typeface="+mn-lt"/>
                <a:cs typeface="+mn-cs"/>
              </a:rPr>
              <a:t>19</a:t>
            </a:r>
            <a:r>
              <a:rPr lang="bg-BG" altLang="de-DE" sz="2400" dirty="0">
                <a:solidFill>
                  <a:srgbClr val="333333"/>
                </a:solidFill>
                <a:latin typeface="+mn-lt"/>
                <a:cs typeface="+mn-cs"/>
              </a:rPr>
              <a:t>20-те</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Караница на пазара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Музикант изпълнява любовна песен</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30</a:t>
            </a:fld>
            <a:endParaRPr lang="de-DE" altLang="de-DE">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Страст!</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Снимка на издирван африкански военен престъпник </a:t>
            </a:r>
            <a:r>
              <a:rPr lang="de-DE" altLang="de-DE" sz="2400" dirty="0">
                <a:solidFill>
                  <a:srgbClr val="333333"/>
                </a:solidFill>
                <a:latin typeface="+mn-lt"/>
                <a:cs typeface="+mn-cs"/>
              </a:rPr>
              <a:t>(</a:t>
            </a:r>
            <a:r>
              <a:rPr lang="bg-BG" altLang="de-DE" sz="2400" dirty="0">
                <a:solidFill>
                  <a:srgbClr val="333333"/>
                </a:solidFill>
                <a:latin typeface="+mn-lt"/>
                <a:cs typeface="+mn-cs"/>
              </a:rPr>
              <a:t>Генерал Дбеки</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Мъж на маратон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Отчаян сляп мъж</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Американски политик, спортуващ сред своите охранители</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31</a:t>
            </a:fld>
            <a:endParaRPr lang="de-DE" altLang="de-DE">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Снимка на издирван африкански военен престъпник </a:t>
            </a:r>
            <a:r>
              <a:rPr lang="de-DE" altLang="de-DE" sz="2400" dirty="0">
                <a:solidFill>
                  <a:srgbClr val="333333"/>
                </a:solidFill>
                <a:latin typeface="+mn-lt"/>
                <a:cs typeface="+mn-cs"/>
              </a:rPr>
              <a:t>(</a:t>
            </a:r>
            <a:r>
              <a:rPr lang="bg-BG" altLang="de-DE" sz="2400" dirty="0">
                <a:solidFill>
                  <a:srgbClr val="333333"/>
                </a:solidFill>
                <a:latin typeface="+mn-lt"/>
                <a:cs typeface="+mn-cs"/>
              </a:rPr>
              <a:t>Генерал Дбеки</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Мъж на маратон</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Отчаян сляп мъж</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Американски политик, спортуващ сред своите охранители</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32</a:t>
            </a:fld>
            <a:endParaRPr lang="de-DE" altLang="de-DE">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Играч пее на отбора си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Сляп монах</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Подозрителен поглед</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Стрелба с лък</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33</a:t>
            </a:fld>
            <a:endParaRPr lang="de-DE" altLang="de-DE">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Играч пее на отбора си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Сляп монах</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Подозрителен поглед</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Стрелба с лък</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34</a:t>
            </a:fld>
            <a:endParaRPr lang="de-DE" altLang="de-DE">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Концентрация!</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Поръчва питиета в бар</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Треньор окуражава отбора си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Разпален финансов брокер</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Вдига скандал</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35</a:t>
            </a:fld>
            <a:endParaRPr lang="de-DE" altLang="de-DE">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Поръчва питиета в бар</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Треньор окуражава отбора си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Разпален финансов брокер</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Вдига скандал</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36</a:t>
            </a:fld>
            <a:endParaRPr lang="de-DE" altLang="de-DE">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Опционално: Видео</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Видеа, обхващащи днешната тема, може да намерите на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Може да дискутирате до колко видеата пасват на актуалната тема</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az-Cyrl-AZ" altLang="ko-KR" sz="1800" i="1" spc="-5" dirty="0">
                <a:solidFill>
                  <a:srgbClr val="333333"/>
                </a:solidFill>
                <a:cs typeface="+mn-cs"/>
              </a:rPr>
              <a:t>към терапевтите</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ru-RU" altLang="ko-KR" sz="1800" dirty="0">
                <a:solidFill>
                  <a:srgbClr val="333333"/>
                </a:solidFill>
                <a:cs typeface="+mn-cs"/>
              </a:rPr>
              <a:t>Някои части от видеата съдържат елементи, които не са подходящи за всяка ублика/култура. Затова Ви молим за предварителен подбор</a:t>
            </a:r>
            <a:r>
              <a:rPr lang="de-DE" sz="1800" dirty="0">
                <a:solidFill>
                  <a:srgbClr val="333333"/>
                </a:solidFill>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9802524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 яде ларви с отвращение</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Засрамена жена е свела глава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моли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радва на чуждото нещастие</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38</a:t>
            </a:fld>
            <a:endParaRPr lang="de-DE" altLang="de-DE">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Жена яде ларви с отвращение</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Засрамена жена е свела глава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моли</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радва на чуждото нещастие</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39</a:t>
            </a:fld>
            <a:endParaRPr lang="de-DE" altLang="de-DE">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Отвращение!</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Преди удар с юмрук</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Рецитиращ поет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Флирт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Обиден жест</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40</a:t>
            </a:fld>
            <a:endParaRPr lang="de-DE" altLang="de-DE">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Преди удар с юмрук</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Рецитиращ поет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Флирт</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Обиден жест</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41</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Булка </a:t>
            </a:r>
            <a:r>
              <a:rPr lang="bg-BG" altLang="de-DE" sz="2400">
                <a:solidFill>
                  <a:srgbClr val="333333"/>
                </a:solidFill>
                <a:latin typeface="+mn-lt"/>
                <a:cs typeface="+mn-cs"/>
              </a:rPr>
              <a:t>казва “да” </a:t>
            </a:r>
            <a:r>
              <a:rPr lang="bg-BG" altLang="de-DE" sz="2400" dirty="0">
                <a:solidFill>
                  <a:srgbClr val="333333"/>
                </a:solidFill>
                <a:latin typeface="+mn-lt"/>
                <a:cs typeface="+mn-cs"/>
              </a:rPr>
              <a:t>на сватбата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 в бар</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гордо показва годежния си пръстен на приятел</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оплаква заради глоба за паркиране</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42</a:t>
            </a:fld>
            <a:endParaRPr lang="de-DE" altLang="de-DE">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Булка </a:t>
            </a:r>
            <a:r>
              <a:rPr lang="bg-BG" altLang="de-DE" sz="2400">
                <a:solidFill>
                  <a:srgbClr val="333333"/>
                </a:solidFill>
                <a:latin typeface="+mn-lt"/>
                <a:cs typeface="+mn-cs"/>
              </a:rPr>
              <a:t>казва “да” </a:t>
            </a:r>
            <a:r>
              <a:rPr lang="bg-BG" altLang="de-DE" sz="2400" dirty="0">
                <a:solidFill>
                  <a:srgbClr val="333333"/>
                </a:solidFill>
                <a:latin typeface="+mn-lt"/>
                <a:cs typeface="+mn-cs"/>
              </a:rPr>
              <a:t>на сватбата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Жена в бар</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гордо показва годежния си пръстен на приятел</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Жената се оплаква заради глоба за паркиране</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43</a:t>
            </a:fld>
            <a:endParaRPr lang="de-DE" altLang="de-DE">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Щастие!</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9"/>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Агресивен футболен фен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Весел барман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Караница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Играч се радва на гол</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44</a:t>
            </a:fld>
            <a:endParaRPr lang="de-DE" altLang="de-DE">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Агресивен футболен фен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Весел барман</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Караница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Играч се радва на гол</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45</a:t>
            </a:fld>
            <a:endParaRPr lang="de-DE" altLang="de-DE">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Calibri Light"/>
              </a:rPr>
              <a:t>Щастие!</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Оцелял от минен инцидент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Работник в почивка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Провалена стачка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Костюм </a:t>
            </a:r>
            <a:r>
              <a:rPr lang="de-DE" altLang="de-DE" sz="2400" dirty="0">
                <a:solidFill>
                  <a:srgbClr val="333333"/>
                </a:solidFill>
                <a:latin typeface="+mn-lt"/>
                <a:cs typeface="+mn-cs"/>
              </a:rPr>
              <a:t>(</a:t>
            </a:r>
            <a:r>
              <a:rPr lang="bg-BG" altLang="de-DE" sz="2400" dirty="0">
                <a:solidFill>
                  <a:srgbClr val="333333"/>
                </a:solidFill>
                <a:latin typeface="+mn-lt"/>
                <a:cs typeface="+mn-cs"/>
              </a:rPr>
              <a:t>миньор</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46</a:t>
            </a:fld>
            <a:endParaRPr lang="de-DE" altLang="de-DE">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Отрязък!</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Оцелял от минен инцидент</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bg-BG" altLang="de-DE" sz="2400" dirty="0">
                <a:solidFill>
                  <a:srgbClr val="004992"/>
                </a:solidFill>
                <a:latin typeface="+mn-lt"/>
                <a:cs typeface="+mn-cs"/>
              </a:rPr>
              <a:t>Работник в почивка</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Провалена стачка</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bg-BG" altLang="de-DE" sz="2400" dirty="0">
                <a:solidFill>
                  <a:srgbClr val="333333"/>
                </a:solidFill>
                <a:latin typeface="+mn-lt"/>
                <a:cs typeface="+mn-cs"/>
              </a:rPr>
              <a:t>Костюм </a:t>
            </a:r>
            <a:r>
              <a:rPr lang="de-DE" altLang="de-DE" sz="2400" dirty="0">
                <a:solidFill>
                  <a:srgbClr val="333333"/>
                </a:solidFill>
                <a:latin typeface="+mn-lt"/>
                <a:cs typeface="+mn-cs"/>
              </a:rPr>
              <a:t>(</a:t>
            </a:r>
            <a:r>
              <a:rPr lang="bg-BG" altLang="de-DE" sz="2400" dirty="0">
                <a:solidFill>
                  <a:srgbClr val="333333"/>
                </a:solidFill>
                <a:latin typeface="+mn-lt"/>
                <a:cs typeface="+mn-cs"/>
              </a:rPr>
              <a:t>миньор</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47</a:t>
            </a:fld>
            <a:endParaRPr lang="de-DE" altLang="de-DE">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Text Box 4"/>
          <p:cNvSpPr txBox="1">
            <a:spLocks noChangeArrowheads="1"/>
          </p:cNvSpPr>
          <p:nvPr/>
        </p:nvSpPr>
        <p:spPr bwMode="auto">
          <a:xfrm>
            <a:off x="408955" y="4724401"/>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bg-BG" altLang="de-DE" sz="2400" dirty="0">
                <a:solidFill>
                  <a:srgbClr val="333333"/>
                </a:solidFill>
                <a:latin typeface="+mn-lt"/>
                <a:cs typeface="+mn-cs"/>
              </a:rPr>
              <a:t>Мъжът чете</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Любовно писмо </a:t>
            </a:r>
            <a:r>
              <a:rPr lang="de-DE" altLang="de-DE" sz="2400" dirty="0">
                <a:solidFill>
                  <a:srgbClr val="333333"/>
                </a:solidFill>
                <a:latin typeface="+mn-lt"/>
                <a:cs typeface="+mn-cs"/>
              </a:rPr>
              <a:t>(</a:t>
            </a:r>
            <a:r>
              <a:rPr lang="bg-BG" altLang="de-DE" sz="2400" dirty="0">
                <a:solidFill>
                  <a:srgbClr val="333333"/>
                </a:solidFill>
                <a:latin typeface="+mn-lt"/>
                <a:cs typeface="+mn-cs"/>
              </a:rPr>
              <a:t>изчервява се на следв. снимка</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Интересна статия </a:t>
            </a:r>
            <a:r>
              <a:rPr lang="de-DE" altLang="de-DE" sz="2400" dirty="0">
                <a:solidFill>
                  <a:srgbClr val="333333"/>
                </a:solidFill>
                <a:latin typeface="+mn-lt"/>
                <a:cs typeface="+mn-cs"/>
              </a:rPr>
              <a:t>(</a:t>
            </a:r>
            <a:r>
              <a:rPr lang="bg-BG" altLang="de-DE" sz="2400" dirty="0">
                <a:solidFill>
                  <a:srgbClr val="333333"/>
                </a:solidFill>
                <a:latin typeface="+mn-lt"/>
                <a:cs typeface="+mn-cs"/>
              </a:rPr>
              <a:t>води записки на следв. снимка</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Отказ </a:t>
            </a:r>
            <a:r>
              <a:rPr lang="de-DE" altLang="de-DE" sz="2400" dirty="0">
                <a:solidFill>
                  <a:srgbClr val="333333"/>
                </a:solidFill>
                <a:latin typeface="+mn-lt"/>
                <a:cs typeface="+mn-cs"/>
              </a:rPr>
              <a:t>(</a:t>
            </a:r>
            <a:r>
              <a:rPr lang="bg-BG" altLang="de-DE" sz="2400" dirty="0">
                <a:solidFill>
                  <a:srgbClr val="333333"/>
                </a:solidFill>
                <a:latin typeface="+mn-lt"/>
                <a:cs typeface="+mn-cs"/>
              </a:rPr>
              <a:t>гневен пристъп на следв. снимка</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Вицове</a:t>
            </a:r>
            <a:r>
              <a:rPr lang="de-DE" altLang="de-DE" sz="2400" dirty="0">
                <a:solidFill>
                  <a:srgbClr val="333333"/>
                </a:solidFill>
                <a:latin typeface="+mn-lt"/>
                <a:cs typeface="+mn-cs"/>
              </a:rPr>
              <a:t> (</a:t>
            </a:r>
            <a:r>
              <a:rPr lang="bg-BG" altLang="de-DE" sz="2400" dirty="0">
                <a:solidFill>
                  <a:srgbClr val="333333"/>
                </a:solidFill>
                <a:latin typeface="+mn-lt"/>
                <a:cs typeface="+mn-cs"/>
              </a:rPr>
              <a:t>смее се на следв. снимка</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Какво прави или чувства човекът?</a:t>
            </a:r>
            <a:br>
              <a:rPr lang="ru-RU" sz="3600" dirty="0">
                <a:latin typeface="+mn-lt"/>
                <a:ea typeface="+mn-ea"/>
                <a:cs typeface="+mn-cs"/>
              </a:rPr>
            </a:br>
            <a:r>
              <a:rPr lang="ru-RU" sz="3600" dirty="0">
                <a:latin typeface="+mn-lt"/>
                <a:ea typeface="+mn-ea"/>
                <a:cs typeface="+mn-cs"/>
              </a:rPr>
              <a:t>До колко сте сигурни в отговора?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48</a:t>
            </a:fld>
            <a:endParaRPr lang="de-DE" altLang="de-DE">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Text Box 4"/>
          <p:cNvSpPr txBox="1">
            <a:spLocks noChangeArrowheads="1"/>
          </p:cNvSpPr>
          <p:nvPr/>
        </p:nvSpPr>
        <p:spPr bwMode="auto">
          <a:xfrm>
            <a:off x="408955" y="4724401"/>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bg-BG" altLang="de-DE" sz="2400" dirty="0">
                <a:solidFill>
                  <a:srgbClr val="333333"/>
                </a:solidFill>
                <a:latin typeface="+mn-lt"/>
                <a:cs typeface="+mn-cs"/>
              </a:rPr>
              <a:t>Мъжът чете</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Любовно писмо </a:t>
            </a:r>
            <a:r>
              <a:rPr lang="de-DE" altLang="de-DE" sz="2400" dirty="0">
                <a:solidFill>
                  <a:srgbClr val="333333"/>
                </a:solidFill>
                <a:latin typeface="+mn-lt"/>
                <a:cs typeface="+mn-cs"/>
              </a:rPr>
              <a:t>(</a:t>
            </a:r>
            <a:r>
              <a:rPr lang="bg-BG" altLang="de-DE" sz="2400" dirty="0">
                <a:solidFill>
                  <a:srgbClr val="333333"/>
                </a:solidFill>
                <a:latin typeface="+mn-lt"/>
                <a:cs typeface="+mn-cs"/>
              </a:rPr>
              <a:t>изчервява се на следв. снимка</a:t>
            </a:r>
            <a:r>
              <a:rPr lang="de-DE" altLang="de-DE" sz="2400" dirty="0">
                <a:solidFill>
                  <a:srgbClr val="333333"/>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Интересна статия </a:t>
            </a:r>
            <a:r>
              <a:rPr lang="de-DE" altLang="de-DE" sz="2400" dirty="0">
                <a:solidFill>
                  <a:srgbClr val="333333"/>
                </a:solidFill>
                <a:latin typeface="+mn-lt"/>
                <a:cs typeface="+mn-cs"/>
              </a:rPr>
              <a:t>(</a:t>
            </a:r>
            <a:r>
              <a:rPr lang="bg-BG" altLang="de-DE" sz="2400" dirty="0">
                <a:solidFill>
                  <a:srgbClr val="333333"/>
                </a:solidFill>
                <a:latin typeface="+mn-lt"/>
                <a:cs typeface="+mn-cs"/>
              </a:rPr>
              <a:t>води записки на следв. снимка</a:t>
            </a:r>
            <a:r>
              <a:rPr lang="de-DE" altLang="de-DE" sz="2400" dirty="0">
                <a:solidFill>
                  <a:srgbClr val="333333"/>
                </a:solidFill>
                <a:latin typeface="+mn-lt"/>
                <a:cs typeface="+mn-cs"/>
              </a:rPr>
              <a:t>)</a:t>
            </a:r>
          </a:p>
          <a:p>
            <a:pPr eaLnBrk="1" hangingPunct="1">
              <a:spcBef>
                <a:spcPct val="0"/>
              </a:spcBef>
              <a:buClr>
                <a:srgbClr val="004992"/>
              </a:buClr>
              <a:buFontTx/>
              <a:buChar char="•"/>
            </a:pPr>
            <a:r>
              <a:rPr lang="bg-BG" altLang="de-DE" sz="2400" dirty="0">
                <a:solidFill>
                  <a:srgbClr val="004992"/>
                </a:solidFill>
                <a:latin typeface="+mn-lt"/>
                <a:cs typeface="+mn-cs"/>
              </a:rPr>
              <a:t>Отказ </a:t>
            </a:r>
            <a:r>
              <a:rPr lang="de-DE" altLang="de-DE" sz="2400" dirty="0">
                <a:solidFill>
                  <a:srgbClr val="004992"/>
                </a:solidFill>
                <a:latin typeface="+mn-lt"/>
                <a:cs typeface="+mn-cs"/>
              </a:rPr>
              <a:t>(</a:t>
            </a:r>
            <a:r>
              <a:rPr lang="bg-BG" altLang="de-DE" sz="2400" dirty="0">
                <a:solidFill>
                  <a:srgbClr val="004992"/>
                </a:solidFill>
                <a:latin typeface="+mn-lt"/>
                <a:cs typeface="+mn-cs"/>
              </a:rPr>
              <a:t>гневен пристъп на следв. снимка</a:t>
            </a:r>
            <a:r>
              <a:rPr lang="de-DE" altLang="de-DE" sz="2400" dirty="0">
                <a:solidFill>
                  <a:srgbClr val="004992"/>
                </a:solidFill>
                <a:latin typeface="+mn-lt"/>
                <a:cs typeface="+mn-cs"/>
              </a:rPr>
              <a:t>)</a:t>
            </a:r>
          </a:p>
          <a:p>
            <a:pPr eaLnBrk="1" hangingPunct="1">
              <a:spcBef>
                <a:spcPct val="0"/>
              </a:spcBef>
              <a:buClrTx/>
              <a:buFontTx/>
              <a:buChar char="•"/>
            </a:pPr>
            <a:r>
              <a:rPr lang="bg-BG" altLang="de-DE" sz="2400" dirty="0">
                <a:solidFill>
                  <a:srgbClr val="333333"/>
                </a:solidFill>
                <a:latin typeface="+mn-lt"/>
                <a:cs typeface="+mn-cs"/>
              </a:rPr>
              <a:t>Вицове</a:t>
            </a:r>
            <a:r>
              <a:rPr lang="de-DE" altLang="de-DE" sz="2400" dirty="0">
                <a:solidFill>
                  <a:srgbClr val="333333"/>
                </a:solidFill>
                <a:latin typeface="+mn-lt"/>
                <a:cs typeface="+mn-cs"/>
              </a:rPr>
              <a:t> (</a:t>
            </a:r>
            <a:r>
              <a:rPr lang="bg-BG" altLang="de-DE" sz="2400" dirty="0">
                <a:solidFill>
                  <a:srgbClr val="333333"/>
                </a:solidFill>
                <a:latin typeface="+mn-lt"/>
                <a:cs typeface="+mn-cs"/>
              </a:rPr>
              <a:t>смее се на следв. снимка</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49</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Извод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bg-BG" altLang="de-DE" sz="2400" dirty="0">
                <a:solidFill>
                  <a:srgbClr val="333333"/>
                </a:solidFill>
              </a:rPr>
              <a:t>Изражението на лицето и жестовете невинаги са еднозначни</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Извод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bg-BG" altLang="de-DE" sz="2400" dirty="0">
                <a:solidFill>
                  <a:srgbClr val="333333"/>
                </a:solidFill>
              </a:rPr>
              <a:t>Изражението на лицето и жестовете невинаги са еднозначни</a:t>
            </a:r>
            <a:r>
              <a:rPr lang="en-US" altLang="de-DE" sz="2400" dirty="0">
                <a:solidFill>
                  <a:srgbClr val="333333"/>
                </a:solidFill>
              </a:rPr>
              <a:t>!</a:t>
            </a:r>
          </a:p>
          <a:p>
            <a:pPr marL="342900" indent="-342900" defTabSz="914400" fontAlgn="base">
              <a:buClr>
                <a:srgbClr val="333333"/>
              </a:buClr>
              <a:buFont typeface="WingDings"/>
              <a:buChar char=""/>
            </a:pPr>
            <a:r>
              <a:rPr lang="bg-BG" altLang="de-DE" sz="2400" dirty="0">
                <a:solidFill>
                  <a:srgbClr val="333333"/>
                </a:solidFill>
              </a:rPr>
              <a:t>Много хора нямат мимика по здравословни причини </a:t>
            </a:r>
            <a:r>
              <a:rPr lang="en-US" altLang="de-DE" sz="2400" dirty="0">
                <a:solidFill>
                  <a:srgbClr val="333333"/>
                </a:solidFill>
              </a:rPr>
              <a:t>(</a:t>
            </a:r>
            <a:r>
              <a:rPr lang="bg-BG" altLang="de-DE" sz="2400" dirty="0">
                <a:solidFill>
                  <a:srgbClr val="333333"/>
                </a:solidFill>
              </a:rPr>
              <a:t>напр. Паркинсон</a:t>
            </a:r>
            <a:r>
              <a:rPr lang="en-US" altLang="de-DE" sz="2400" dirty="0">
                <a:solidFill>
                  <a:srgbClr val="333333"/>
                </a:solidFill>
              </a:rPr>
              <a:t>), </a:t>
            </a:r>
            <a:r>
              <a:rPr lang="bg-BG" altLang="de-DE" sz="2400" dirty="0">
                <a:solidFill>
                  <a:srgbClr val="333333"/>
                </a:solidFill>
              </a:rPr>
              <a:t>което затруднява разчитането на техните </a:t>
            </a:r>
            <a:r>
              <a:rPr lang="bg-BG" altLang="de-DE" sz="2400">
                <a:solidFill>
                  <a:srgbClr val="333333"/>
                </a:solidFill>
              </a:rPr>
              <a:t>емоции</a:t>
            </a:r>
            <a:r>
              <a:rPr lang="en-US" altLang="de-DE" sz="2400">
                <a:solidFill>
                  <a:srgbClr val="333333"/>
                </a:solidFill>
              </a:rPr>
              <a:t>.</a:t>
            </a:r>
            <a:endParaRPr lang="en-US" sz="2400" dirty="0"/>
          </a:p>
        </p:txBody>
      </p:sp>
    </p:spTree>
    <p:extLst>
      <p:ext uri="{BB962C8B-B14F-4D97-AF65-F5344CB8AC3E}">
        <p14:creationId xmlns:p14="http://schemas.microsoft.com/office/powerpoint/2010/main" val="2863891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Извод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bg-BG" altLang="de-DE" sz="2400" dirty="0">
                <a:solidFill>
                  <a:srgbClr val="333333"/>
                </a:solidFill>
              </a:rPr>
              <a:t>Изражението на лицето и жестовете невинаги са еднозначни</a:t>
            </a:r>
            <a:r>
              <a:rPr lang="en-US" altLang="de-DE" sz="2400" dirty="0">
                <a:solidFill>
                  <a:srgbClr val="333333"/>
                </a:solidFill>
              </a:rPr>
              <a:t>!</a:t>
            </a:r>
          </a:p>
          <a:p>
            <a:pPr marL="342900" indent="-342900" defTabSz="914400" fontAlgn="base">
              <a:buClr>
                <a:srgbClr val="333333"/>
              </a:buClr>
              <a:buFont typeface="WingDings"/>
              <a:buChar char=""/>
            </a:pPr>
            <a:r>
              <a:rPr lang="bg-BG" altLang="de-DE" sz="2400" dirty="0">
                <a:solidFill>
                  <a:srgbClr val="333333"/>
                </a:solidFill>
              </a:rPr>
              <a:t>Много хора нямат мимика по здравословни причини </a:t>
            </a:r>
            <a:r>
              <a:rPr lang="en-US" altLang="de-DE" sz="2400" dirty="0">
                <a:solidFill>
                  <a:srgbClr val="333333"/>
                </a:solidFill>
              </a:rPr>
              <a:t>(</a:t>
            </a:r>
            <a:r>
              <a:rPr lang="bg-BG" altLang="de-DE" sz="2400" dirty="0">
                <a:solidFill>
                  <a:srgbClr val="333333"/>
                </a:solidFill>
              </a:rPr>
              <a:t>напр. Паркинсон</a:t>
            </a:r>
            <a:r>
              <a:rPr lang="en-US" altLang="de-DE" sz="2400" dirty="0">
                <a:solidFill>
                  <a:srgbClr val="333333"/>
                </a:solidFill>
              </a:rPr>
              <a:t>), </a:t>
            </a:r>
            <a:r>
              <a:rPr lang="bg-BG" altLang="de-DE" sz="2400" dirty="0">
                <a:solidFill>
                  <a:srgbClr val="333333"/>
                </a:solidFill>
              </a:rPr>
              <a:t>което затруднява разчитането на техните емоции</a:t>
            </a:r>
            <a:r>
              <a:rPr lang="en-US" altLang="de-DE" sz="2400" dirty="0">
                <a:solidFill>
                  <a:srgbClr val="333333"/>
                </a:solidFill>
              </a:rPr>
              <a:t>.</a:t>
            </a:r>
          </a:p>
          <a:p>
            <a:pPr marL="342900" indent="-342900" defTabSz="914400" fontAlgn="base">
              <a:buClr>
                <a:srgbClr val="333333"/>
              </a:buClr>
              <a:buFont typeface="WingDings"/>
              <a:buChar char=""/>
            </a:pPr>
            <a:r>
              <a:rPr lang="bg-BG" altLang="de-DE" sz="2400" dirty="0">
                <a:solidFill>
                  <a:srgbClr val="333333"/>
                </a:solidFill>
              </a:rPr>
              <a:t>Допълнителната информация </a:t>
            </a:r>
            <a:r>
              <a:rPr lang="en-US" altLang="de-DE" sz="2400" dirty="0">
                <a:solidFill>
                  <a:srgbClr val="333333"/>
                </a:solidFill>
              </a:rPr>
              <a:t>(</a:t>
            </a:r>
            <a:r>
              <a:rPr lang="bg-BG" altLang="de-DE" sz="2400" dirty="0">
                <a:solidFill>
                  <a:srgbClr val="333333"/>
                </a:solidFill>
              </a:rPr>
              <a:t>ситуация</a:t>
            </a:r>
            <a:r>
              <a:rPr lang="en-US" altLang="de-DE" sz="2400" dirty="0">
                <a:solidFill>
                  <a:srgbClr val="333333"/>
                </a:solidFill>
              </a:rPr>
              <a:t>, </a:t>
            </a:r>
            <a:r>
              <a:rPr lang="bg-BG" altLang="de-DE" sz="2400" dirty="0">
                <a:solidFill>
                  <a:srgbClr val="333333"/>
                </a:solidFill>
              </a:rPr>
              <a:t>информация за човека</a:t>
            </a:r>
            <a:r>
              <a:rPr lang="en-US" altLang="de-DE" sz="2400" dirty="0">
                <a:solidFill>
                  <a:srgbClr val="333333"/>
                </a:solidFill>
              </a:rPr>
              <a:t>, </a:t>
            </a:r>
            <a:r>
              <a:rPr lang="bg-BG" altLang="de-DE" sz="2400" dirty="0">
                <a:solidFill>
                  <a:srgbClr val="333333"/>
                </a:solidFill>
              </a:rPr>
              <a:t>директно питане, ако е възможно</a:t>
            </a:r>
            <a:r>
              <a:rPr lang="en-US" altLang="de-DE" sz="2400" dirty="0">
                <a:solidFill>
                  <a:srgbClr val="333333"/>
                </a:solidFill>
              </a:rPr>
              <a:t>) </a:t>
            </a:r>
            <a:r>
              <a:rPr lang="bg-BG" altLang="de-DE" sz="2400" dirty="0">
                <a:solidFill>
                  <a:srgbClr val="333333"/>
                </a:solidFill>
              </a:rPr>
              <a:t>трябва да се вземе под внимание преди интерпретацията на мимиката и жестовете</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757779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Задача 3</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bg-BG" sz="2400" dirty="0">
                <a:solidFill>
                  <a:srgbClr val="333333"/>
                </a:solidFill>
              </a:rPr>
              <a:t>Ще Ви покажем поредица от картини</a:t>
            </a:r>
            <a:r>
              <a:rPr lang="de-DE" sz="2400" dirty="0">
                <a:solidFill>
                  <a:srgbClr val="333333"/>
                </a:solidFill>
              </a:rPr>
              <a:t>.</a:t>
            </a:r>
          </a:p>
          <a:p>
            <a:pPr marL="342900" lvl="0" indent="-342900" defTabSz="914400" fontAlgn="base">
              <a:buClr>
                <a:srgbClr val="333333"/>
              </a:buClr>
              <a:buFont typeface="WingDings"/>
              <a:buChar char=""/>
              <a:tabLst>
                <a:tab pos="361950" algn="l"/>
              </a:tabLst>
              <a:defRPr/>
            </a:pPr>
            <a:r>
              <a:rPr lang="bg-BG" sz="2400" dirty="0">
                <a:solidFill>
                  <a:srgbClr val="333333"/>
                </a:solidFill>
              </a:rPr>
              <a:t>Изображенията 1-3 са в обратен ред</a:t>
            </a:r>
            <a:r>
              <a:rPr lang="en-US" sz="2400" dirty="0">
                <a:solidFill>
                  <a:srgbClr val="333333"/>
                </a:solidFill>
              </a:rPr>
              <a:t>, </a:t>
            </a:r>
            <a:r>
              <a:rPr lang="bg-BG" sz="2400" dirty="0">
                <a:solidFill>
                  <a:srgbClr val="333333"/>
                </a:solidFill>
              </a:rPr>
              <a:t>т.е. първо е показан номер 3</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bg-BG" sz="2400" dirty="0">
                <a:solidFill>
                  <a:srgbClr val="333333"/>
                </a:solidFill>
              </a:rPr>
              <a:t>След появата на всяко едно изображение ще бъдете попитани коя от дадени 3 опции е логично продължение на поредицата</a:t>
            </a:r>
            <a:r>
              <a:rPr lang="en-US" sz="2400" dirty="0">
                <a:solidFill>
                  <a:srgbClr val="333333"/>
                </a:solidFill>
              </a:rPr>
              <a:t>.</a:t>
            </a:r>
            <a:endParaRPr lang="de-DE" sz="2400" dirty="0">
              <a:solidFill>
                <a:srgbClr val="3333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човекът?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54</a:t>
            </a:fld>
            <a:endParaRPr lang="de-DE" altLang="de-DE">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1" name="Caption_113669"/>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dirty="0">
              <a:solidFill>
                <a:srgbClr val="000000"/>
              </a:solidFill>
              <a:latin typeface="Calibri Light"/>
            </a:endParaRPr>
          </a:p>
        </p:txBody>
      </p:sp>
      <p:sp>
        <p:nvSpPr>
          <p:cNvPr id="23"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човекът?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55</a:t>
            </a:fld>
            <a:endParaRPr lang="de-DE" altLang="de-DE">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15717"/>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5"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6"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човекът?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56</a:t>
            </a:fld>
            <a:endParaRPr lang="de-DE" altLang="de-DE">
              <a:latin typeface="+mn-lt"/>
              <a:cs typeface="+mn-cs"/>
            </a:endParaRPr>
          </a:p>
        </p:txBody>
      </p:sp>
      <p:pic>
        <p:nvPicPr>
          <p:cNvPr id="20"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3"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17765"/>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9"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30"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57</a:t>
            </a:fld>
            <a:endParaRPr lang="de-DE" altLang="de-DE">
              <a:latin typeface="+mn-lt"/>
              <a:cs typeface="+mn-cs"/>
            </a:endParaRPr>
          </a:p>
        </p:txBody>
      </p:sp>
      <p:sp>
        <p:nvSpPr>
          <p:cNvPr id="131082" name="Text Box 11"/>
          <p:cNvSpPr txBox="1">
            <a:spLocks noChangeArrowheads="1"/>
          </p:cNvSpPr>
          <p:nvPr/>
        </p:nvSpPr>
        <p:spPr bwMode="auto">
          <a:xfrm>
            <a:off x="5525939" y="6000750"/>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solidFill>
                  <a:srgbClr val="333333"/>
                </a:solidFill>
                <a:latin typeface="+mn-lt"/>
                <a:cs typeface="+mn-cs"/>
              </a:rPr>
              <a:t>4</a:t>
            </a:r>
            <a:r>
              <a:rPr lang="bg-BG" altLang="de-DE" sz="2000" b="1">
                <a:solidFill>
                  <a:srgbClr val="333333"/>
                </a:solidFill>
                <a:latin typeface="+mn-lt"/>
                <a:cs typeface="+mn-cs"/>
              </a:rPr>
              <a:t>в</a:t>
            </a:r>
            <a:endParaRPr lang="de-DE" altLang="de-DE" sz="2000" b="1">
              <a:solidFill>
                <a:srgbClr val="333333"/>
              </a:solidFill>
              <a:latin typeface="+mn-lt"/>
              <a:cs typeface="+mn-cs"/>
            </a:endParaRPr>
          </a:p>
        </p:txBody>
      </p:sp>
      <p:pic>
        <p:nvPicPr>
          <p:cNvPr id="14"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1981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dirty="0">
              <a:solidFill>
                <a:srgbClr val="000000"/>
              </a:solidFill>
              <a:latin typeface="Calibri Light"/>
            </a:endParaRPr>
          </a:p>
        </p:txBody>
      </p:sp>
      <p:sp>
        <p:nvSpPr>
          <p:cNvPr id="19"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58</a:t>
            </a:fld>
            <a:endParaRPr lang="de-DE" altLang="de-DE">
              <a:latin typeface="+mn-lt"/>
              <a:cs typeface="+mn-cs"/>
            </a:endParaRPr>
          </a:p>
        </p:txBody>
      </p:sp>
      <p:pic>
        <p:nvPicPr>
          <p:cNvPr id="16"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 name="Caption_121867"/>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1"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2"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59</a:t>
            </a:fld>
            <a:endParaRPr lang="de-DE" altLang="de-DE">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9"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23914"/>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5"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6"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60</a:t>
            </a:fld>
            <a:endParaRPr lang="de-DE" altLang="de-DE">
              <a:latin typeface="+mn-lt"/>
              <a:cs typeface="+mn-cs"/>
            </a:endParaRPr>
          </a:p>
        </p:txBody>
      </p:sp>
      <p:pic>
        <p:nvPicPr>
          <p:cNvPr id="20"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25962"/>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9"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30"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61</a:t>
            </a:fld>
            <a:endParaRPr lang="de-DE" altLang="de-DE">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мъжа?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62</a:t>
            </a:fld>
            <a:endParaRPr lang="de-DE" altLang="de-DE">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30056"/>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1"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2"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мъжа?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63</a:t>
            </a:fld>
            <a:endParaRPr lang="de-DE" altLang="de-DE">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32105"/>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5"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6"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мъжа?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64</a:t>
            </a:fld>
            <a:endParaRPr lang="de-DE" altLang="de-DE">
              <a:latin typeface="+mn-lt"/>
              <a:cs typeface="+mn-cs"/>
            </a:endParaRPr>
          </a:p>
        </p:txBody>
      </p:sp>
      <p:pic>
        <p:nvPicPr>
          <p:cNvPr id="20"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23"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34153"/>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9"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30"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65</a:t>
            </a:fld>
            <a:endParaRPr lang="de-DE" altLang="de-DE">
              <a:latin typeface="+mn-lt"/>
              <a:cs typeface="+mn-cs"/>
            </a:endParaRPr>
          </a:p>
        </p:txBody>
      </p:sp>
      <p:sp>
        <p:nvSpPr>
          <p:cNvPr id="147465" name="Text Box 9"/>
          <p:cNvSpPr txBox="1">
            <a:spLocks noChangeArrowheads="1"/>
          </p:cNvSpPr>
          <p:nvPr/>
        </p:nvSpPr>
        <p:spPr bwMode="auto">
          <a:xfrm>
            <a:off x="5775770" y="6021388"/>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solidFill>
                  <a:srgbClr val="333333"/>
                </a:solidFill>
                <a:latin typeface="+mn-lt"/>
                <a:cs typeface="+mn-cs"/>
              </a:rPr>
              <a:t>4</a:t>
            </a:r>
            <a:r>
              <a:rPr lang="bg-BG" altLang="de-DE" sz="2000" b="1">
                <a:solidFill>
                  <a:srgbClr val="333333"/>
                </a:solidFill>
                <a:latin typeface="+mn-lt"/>
                <a:cs typeface="+mn-cs"/>
              </a:rPr>
              <a:t>в</a:t>
            </a:r>
            <a:endParaRPr lang="de-DE" altLang="de-DE" sz="2000" b="1">
              <a:solidFill>
                <a:srgbClr val="333333"/>
              </a:solidFill>
              <a:latin typeface="+mn-lt"/>
              <a:cs typeface="+mn-cs"/>
            </a:endParaRPr>
          </a:p>
        </p:txBody>
      </p:sp>
      <p:pic>
        <p:nvPicPr>
          <p:cNvPr id="14"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36202"/>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19"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66</a:t>
            </a:fld>
            <a:endParaRPr lang="de-DE" altLang="de-DE">
              <a:latin typeface="+mn-lt"/>
              <a:cs typeface="+mn-cs"/>
            </a:endParaRPr>
          </a:p>
        </p:txBody>
      </p:sp>
      <p:pic>
        <p:nvPicPr>
          <p:cNvPr id="16"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0" name="Caption_138243"/>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1"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2"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67</a:t>
            </a:fld>
            <a:endParaRPr lang="de-DE" altLang="de-DE">
              <a:latin typeface="+mn-lt"/>
              <a:cs typeface="+mn-cs"/>
            </a:endParaRPr>
          </a:p>
        </p:txBody>
      </p:sp>
      <p:pic>
        <p:nvPicPr>
          <p:cNvPr id="18"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0292"/>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5"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6"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68</a:t>
            </a:fld>
            <a:endParaRPr lang="de-DE" altLang="de-DE">
              <a:latin typeface="+mn-lt"/>
              <a:cs typeface="+mn-cs"/>
            </a:endParaRPr>
          </a:p>
        </p:txBody>
      </p:sp>
      <p:pic>
        <p:nvPicPr>
          <p:cNvPr id="20"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3"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42341"/>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9"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30"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69</a:t>
            </a:fld>
            <a:endParaRPr lang="de-DE" altLang="de-DE">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70</a:t>
            </a:fld>
            <a:endParaRPr lang="de-DE" altLang="de-DE">
              <a:latin typeface="+mn-lt"/>
              <a:cs typeface="+mn-cs"/>
            </a:endParaRPr>
          </a:p>
        </p:txBody>
      </p:sp>
      <p:pic>
        <p:nvPicPr>
          <p:cNvPr id="16"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46437"/>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71</a:t>
            </a:fld>
            <a:endParaRPr lang="de-DE" altLang="de-DE">
              <a:latin typeface="+mn-lt"/>
              <a:cs typeface="+mn-cs"/>
            </a:endParaRPr>
          </a:p>
        </p:txBody>
      </p:sp>
      <p:pic>
        <p:nvPicPr>
          <p:cNvPr id="18"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48486"/>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6"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7"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е намерението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72</a:t>
            </a:fld>
            <a:endParaRPr lang="de-DE" altLang="de-DE">
              <a:latin typeface="+mn-lt"/>
              <a:cs typeface="+mn-cs"/>
            </a:endParaRPr>
          </a:p>
        </p:txBody>
      </p:sp>
      <p:pic>
        <p:nvPicPr>
          <p:cNvPr id="20"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7"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Caption_150535"/>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dirty="0">
              <a:solidFill>
                <a:srgbClr val="000000"/>
              </a:solidFill>
              <a:latin typeface="Calibri Light"/>
            </a:endParaRPr>
          </a:p>
        </p:txBody>
      </p:sp>
      <p:sp>
        <p:nvSpPr>
          <p:cNvPr id="30"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dirty="0">
              <a:solidFill>
                <a:srgbClr val="000000"/>
              </a:solidFill>
              <a:latin typeface="Calibri Light"/>
            </a:endParaRPr>
          </a:p>
        </p:txBody>
      </p:sp>
      <p:sp>
        <p:nvSpPr>
          <p:cNvPr id="31"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73</a:t>
            </a:fld>
            <a:endParaRPr lang="de-DE" altLang="de-DE">
              <a:latin typeface="+mn-lt"/>
              <a:cs typeface="+mn-cs"/>
            </a:endParaRPr>
          </a:p>
        </p:txBody>
      </p:sp>
      <p:pic>
        <p:nvPicPr>
          <p:cNvPr id="14"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74</a:t>
            </a:fld>
            <a:endParaRPr lang="de-DE" altLang="de-DE">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6"/>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1"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2"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75</a:t>
            </a:fld>
            <a:endParaRPr lang="de-DE" altLang="de-DE">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56678"/>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6"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7"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иска да направи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76</a:t>
            </a:fld>
            <a:endParaRPr lang="de-DE" altLang="de-DE">
              <a:latin typeface="+mn-lt"/>
              <a:cs typeface="+mn-cs"/>
            </a:endParaRPr>
          </a:p>
        </p:txBody>
      </p:sp>
      <p:pic>
        <p:nvPicPr>
          <p:cNvPr id="20"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0"/>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0"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77</a:t>
            </a:fld>
            <a:endParaRPr lang="de-DE" altLang="de-DE">
              <a:latin typeface="+mn-lt"/>
              <a:cs typeface="+mn-cs"/>
            </a:endParaRPr>
          </a:p>
        </p:txBody>
      </p:sp>
      <p:pic>
        <p:nvPicPr>
          <p:cNvPr id="14"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1"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момчето?</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78</a:t>
            </a:fld>
            <a:endParaRPr lang="de-DE" altLang="de-DE">
              <a:latin typeface="+mn-lt"/>
              <a:cs typeface="+mn-cs"/>
            </a:endParaRPr>
          </a:p>
        </p:txBody>
      </p:sp>
      <p:pic>
        <p:nvPicPr>
          <p:cNvPr id="16"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62821"/>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момчето?</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79</a:t>
            </a:fld>
            <a:endParaRPr lang="de-DE" altLang="de-DE">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21"/>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4"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5"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момчето?</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80</a:t>
            </a:fld>
            <a:endParaRPr lang="de-DE" altLang="de-DE">
              <a:latin typeface="+mn-lt"/>
              <a:cs typeface="+mn-cs"/>
            </a:endParaRPr>
          </a:p>
        </p:txBody>
      </p:sp>
      <p:pic>
        <p:nvPicPr>
          <p:cNvPr id="20"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3"/>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81</a:t>
            </a:fld>
            <a:endParaRPr lang="de-DE" altLang="de-DE">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82</a:t>
            </a:fld>
            <a:endParaRPr lang="de-DE" altLang="de-DE">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1013"/>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83</a:t>
            </a:fld>
            <a:endParaRPr lang="de-DE" altLang="de-DE">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8"/>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4"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5"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Какво планира да направи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84</a:t>
            </a:fld>
            <a:endParaRPr lang="de-DE" altLang="de-DE">
              <a:latin typeface="+mn-lt"/>
              <a:cs typeface="+mn-cs"/>
            </a:endParaRPr>
          </a:p>
        </p:txBody>
      </p:sp>
      <p:pic>
        <p:nvPicPr>
          <p:cNvPr id="20"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0"/>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85</a:t>
            </a:fld>
            <a:endParaRPr lang="de-DE" altLang="de-DE">
              <a:latin typeface="+mn-lt"/>
              <a:cs typeface="+mn-cs"/>
            </a:endParaRPr>
          </a:p>
        </p:txBody>
      </p:sp>
      <p:pic>
        <p:nvPicPr>
          <p:cNvPr id="14"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86</a:t>
            </a:fld>
            <a:endParaRPr lang="de-DE" altLang="de-DE">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9205"/>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87</a:t>
            </a:fld>
            <a:endParaRPr lang="de-DE" altLang="de-DE">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8"/>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4"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5"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mn-lt"/>
                <a:ea typeface="+mn-ea"/>
                <a:cs typeface="+mn-cs"/>
              </a:rPr>
              <a:t>Какви са намеренията на жената?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88</a:t>
            </a:fld>
            <a:endParaRPr lang="de-DE" altLang="de-DE">
              <a:latin typeface="+mn-lt"/>
              <a:cs typeface="+mn-cs"/>
            </a:endParaRPr>
          </a:p>
        </p:txBody>
      </p:sp>
      <p:pic>
        <p:nvPicPr>
          <p:cNvPr id="20"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0"/>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89</a:t>
            </a:fld>
            <a:endParaRPr lang="de-DE" altLang="de-DE">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Какво планира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90</a:t>
            </a:fld>
            <a:endParaRPr lang="de-DE" altLang="de-DE">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87397"/>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2"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3"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Какво планира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91</a:t>
            </a:fld>
            <a:endParaRPr lang="de-DE" altLang="de-DE">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8"/>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4"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5"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Какво планира мъжът?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92</a:t>
            </a:fld>
            <a:endParaRPr lang="de-DE" altLang="de-DE">
              <a:latin typeface="+mn-lt"/>
              <a:cs typeface="+mn-cs"/>
            </a:endParaRPr>
          </a:p>
        </p:txBody>
      </p:sp>
      <p:pic>
        <p:nvPicPr>
          <p:cNvPr id="20"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5"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6" name="Caption_20"/>
          <p:cNvSpPr txBox="1">
            <a:spLocks noChangeArrowheads="1"/>
          </p:cNvSpPr>
          <p:nvPr/>
        </p:nvSpPr>
        <p:spPr bwMode="auto">
          <a:xfrm>
            <a:off x="9595669"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4в?</a:t>
            </a:r>
            <a:endParaRPr lang="de-DE" altLang="de-DE" sz="2000" b="1">
              <a:solidFill>
                <a:srgbClr val="000000"/>
              </a:solidFill>
              <a:latin typeface="Calibri Light"/>
            </a:endParaRPr>
          </a:p>
        </p:txBody>
      </p:sp>
      <p:sp>
        <p:nvSpPr>
          <p:cNvPr id="27"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
        <p:nvSpPr>
          <p:cNvPr id="28"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продължава историята?</a:t>
            </a:r>
          </a:p>
          <a:p>
            <a:pPr algn="ctr" eaLnBrk="1" hangingPunct="1">
              <a:spcBef>
                <a:spcPts val="1200"/>
              </a:spcBef>
              <a:spcAft>
                <a:spcPts val="0"/>
              </a:spcAft>
              <a:buClrTx/>
              <a:buNone/>
            </a:pPr>
            <a:r>
              <a:rPr lang="ru-RU" altLang="de-DE" sz="2000">
                <a:solidFill>
                  <a:srgbClr val="333333"/>
                </a:solidFill>
                <a:latin typeface="Calibri Light"/>
              </a:rPr>
              <a:t>Моля, обсъдете до колко е вероятна всяка една от опциите:</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Верният отговор е 4б!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93</a:t>
            </a:fld>
            <a:endParaRPr lang="de-DE" altLang="de-DE">
              <a:latin typeface="+mn-lt"/>
              <a:cs typeface="+mn-cs"/>
            </a:endParaRPr>
          </a:p>
        </p:txBody>
      </p:sp>
      <p:pic>
        <p:nvPicPr>
          <p:cNvPr id="14"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000" b="1">
                <a:solidFill>
                  <a:srgbClr val="000000"/>
                </a:solidFill>
                <a:latin typeface="Calibri Light"/>
              </a:rPr>
              <a:t>4б</a:t>
            </a:r>
            <a:endParaRPr lang="de-DE" altLang="de-DE" sz="2000" b="1">
              <a:solidFill>
                <a:srgbClr val="000000"/>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Обобщение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bg-BG" sz="2400" dirty="0">
                <a:solidFill>
                  <a:srgbClr val="333333"/>
                </a:solidFill>
              </a:rPr>
              <a:t>Може да правите твърди заключения за даден човек, ако го познавате добре или ако сте го наблюдавали в различни ситуации.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94</a:t>
            </a:fld>
            <a:endParaRPr lang="de-DE" altLang="de-DE">
              <a:latin typeface="+mn-lt"/>
              <a:cs typeface="+mn-c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Обобщение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bg-BG" sz="2400" dirty="0">
                <a:solidFill>
                  <a:srgbClr val="333333"/>
                </a:solidFill>
              </a:rPr>
              <a:t>Може да правите твърди заключения за даден човек, ако го познавате добре или ако сте го наблюдавали в различни ситуации.</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bg-BG" sz="2400" dirty="0">
                <a:solidFill>
                  <a:srgbClr val="333333"/>
                </a:solidFill>
              </a:rPr>
              <a:t>За да прецените комплексни ситуаци (като току що показаните), трябва да вземете предвид цялата налична </a:t>
            </a:r>
            <a:r>
              <a:rPr lang="bg-BG" sz="2400">
                <a:solidFill>
                  <a:srgbClr val="333333"/>
                </a:solidFill>
              </a:rPr>
              <a:t>информация.</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95</a:t>
            </a:fld>
            <a:endParaRPr lang="de-DE" altLang="de-DE">
              <a:latin typeface="+mn-lt"/>
              <a:cs typeface="+mn-cs"/>
            </a:endParaRPr>
          </a:p>
        </p:txBody>
      </p:sp>
    </p:spTree>
    <p:extLst>
      <p:ext uri="{BB962C8B-B14F-4D97-AF65-F5344CB8AC3E}">
        <p14:creationId xmlns:p14="http://schemas.microsoft.com/office/powerpoint/2010/main" val="8881846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Обобщение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bg-BG" sz="2400" dirty="0">
                <a:solidFill>
                  <a:srgbClr val="333333"/>
                </a:solidFill>
              </a:rPr>
              <a:t>Може да правите твърди заключения за даден човек, ако го познавате добре или ако сте го наблюдавали в различни ситуации.</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bg-BG" sz="2400" dirty="0">
                <a:solidFill>
                  <a:srgbClr val="333333"/>
                </a:solidFill>
              </a:rPr>
              <a:t>За да прецените комплексни ситуаци (като току що показаните), трябва да вземете предвид цялата налична информация.</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bg-BG" sz="2400" dirty="0">
                <a:solidFill>
                  <a:srgbClr val="333333"/>
                </a:solidFill>
              </a:rPr>
              <a:t>Колкото повече информация имате, толкова по-вероятно е да направите вярна преценка</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96</a:t>
            </a:fld>
            <a:endParaRPr lang="de-DE" altLang="de-DE">
              <a:latin typeface="+mn-lt"/>
              <a:cs typeface="+mn-cs"/>
            </a:endParaRPr>
          </a:p>
        </p:txBody>
      </p:sp>
    </p:spTree>
    <p:extLst>
      <p:ext uri="{BB962C8B-B14F-4D97-AF65-F5344CB8AC3E}">
        <p14:creationId xmlns:p14="http://schemas.microsoft.com/office/powerpoint/2010/main" val="41055051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Задача 4</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bg-BG" altLang="de-DE" sz="2400" dirty="0">
                <a:solidFill>
                  <a:srgbClr val="333333"/>
                </a:solidFill>
              </a:rPr>
              <a:t>Ще Ви бъде показана история в поредица от картини</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Към нея са дадени и 3 различни възможни завършека на историята</a:t>
            </a:r>
            <a:r>
              <a:rPr lang="en-US"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Вашата задача е да прецените кой край е най-вероятен</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4"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dirty="0">
                <a:latin typeface="+mn-lt"/>
                <a:ea typeface="+mn-ea"/>
                <a:cs typeface="+mn-cs"/>
              </a:rPr>
              <a:t>Какво възнамеряват момчетата?</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98</a:t>
            </a:fld>
            <a:endParaRPr lang="de-DE" altLang="de-DE">
              <a:latin typeface="+mn-lt"/>
              <a:cs typeface="+mn-cs"/>
            </a:endParaRPr>
          </a:p>
        </p:txBody>
      </p:sp>
      <p:sp>
        <p:nvSpPr>
          <p:cNvPr id="215043"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Да му направят номер</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възнамеряват момчетата?</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99</a:t>
            </a:fld>
            <a:endParaRPr lang="de-DE" altLang="de-DE">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1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Да му направят номер</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възнамеряват момчетата?</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100</a:t>
            </a:fld>
            <a:endParaRPr lang="de-DE" altLang="de-DE">
              <a:latin typeface="+mn-lt"/>
              <a:cs typeface="+mn-cs"/>
            </a:endParaRPr>
          </a:p>
        </p:txBody>
      </p:sp>
      <p:sp>
        <p:nvSpPr>
          <p:cNvPr id="219141"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Да му направят номер</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91"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възнамеряват момчетата?</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101</a:t>
            </a:fld>
            <a:endParaRPr lang="de-DE" altLang="de-DE">
              <a:latin typeface="+mn-lt"/>
              <a:cs typeface="+mn-cs"/>
            </a:endParaRPr>
          </a:p>
        </p:txBody>
      </p:sp>
      <p:sp>
        <p:nvSpPr>
          <p:cNvPr id="22119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Да му направят номер</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9"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възнамеряват момчетата?</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102</a:t>
            </a:fld>
            <a:endParaRPr lang="de-DE" altLang="de-DE">
              <a:latin typeface="+mn-lt"/>
              <a:cs typeface="+mn-cs"/>
            </a:endParaRPr>
          </a:p>
        </p:txBody>
      </p:sp>
      <p:sp>
        <p:nvSpPr>
          <p:cNvPr id="22323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Да поканят другото момче да играе с тях</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mn-lt"/>
              <a:buChar char="Б"/>
            </a:pPr>
            <a:r>
              <a:rPr lang="bg-BG" altLang="de-DE" sz="2400" dirty="0">
                <a:solidFill>
                  <a:srgbClr val="004992"/>
                </a:solidFill>
                <a:latin typeface="+mn-lt"/>
                <a:cs typeface="+mn-cs"/>
              </a:rPr>
              <a:t>Да му направят номер</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Да вземат автограф от футболна звезда</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Опитват се да избягат</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25285"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103</a:t>
            </a:fld>
            <a:endParaRPr lang="de-DE" altLang="de-DE">
              <a:latin typeface="+mn-lt"/>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Опитват се да избягат</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27334"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104</a:t>
            </a:fld>
            <a:endParaRPr lang="de-DE" altLang="de-DE">
              <a:latin typeface="+mn-lt"/>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Опитват се да избягат</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2938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105</a:t>
            </a:fld>
            <a:endParaRPr lang="de-DE" altLang="de-DE">
              <a:latin typeface="+mn-lt"/>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Опитват се да избягат</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3143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106</a:t>
            </a:fld>
            <a:endParaRPr lang="de-DE" altLang="de-DE">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Танцуват на лунна светлина</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mn-lt"/>
              <a:buChar char="Б"/>
            </a:pPr>
            <a:r>
              <a:rPr lang="bg-BG" altLang="de-DE" sz="2400" dirty="0">
                <a:solidFill>
                  <a:srgbClr val="004992"/>
                </a:solidFill>
                <a:latin typeface="+mn-lt"/>
                <a:cs typeface="+mn-cs"/>
              </a:rPr>
              <a:t>Опитват се да избягат</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Тренират</a:t>
            </a:r>
            <a:r>
              <a:rPr lang="en-US" altLang="de-DE" sz="2400" dirty="0">
                <a:solidFill>
                  <a:srgbClr val="333333"/>
                </a:solidFill>
                <a:latin typeface="+mn-lt"/>
                <a:cs typeface="+mn-cs"/>
              </a:rPr>
              <a:t>.</a:t>
            </a:r>
          </a:p>
        </p:txBody>
      </p:sp>
      <p:sp>
        <p:nvSpPr>
          <p:cNvPr id="233480"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правят мъжете?</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107</a:t>
            </a:fld>
            <a:endParaRPr lang="de-DE" altLang="de-DE">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Опитва да изплаши сестра си</a:t>
            </a:r>
            <a:r>
              <a:rPr lang="en-US" altLang="de-DE" sz="2400" dirty="0">
                <a:solidFill>
                  <a:srgbClr val="333333"/>
                </a:solidFill>
                <a:latin typeface="+mn-lt"/>
                <a:cs typeface="+mn-cs"/>
              </a:rPr>
              <a:t>.</a:t>
            </a:r>
          </a:p>
        </p:txBody>
      </p:sp>
      <p:sp>
        <p:nvSpPr>
          <p:cNvPr id="235524"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108</a:t>
            </a:fld>
            <a:endParaRPr lang="de-DE" altLang="de-DE">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Опитва да изплаши сестра </a:t>
            </a:r>
            <a:r>
              <a:rPr lang="bg-BG" altLang="de-DE" sz="2400">
                <a:solidFill>
                  <a:srgbClr val="333333"/>
                </a:solidFill>
                <a:latin typeface="+mn-lt"/>
                <a:cs typeface="+mn-cs"/>
              </a:rPr>
              <a:t>си</a:t>
            </a:r>
            <a:r>
              <a:rPr lang="en-US" altLang="de-DE" sz="2400">
                <a:solidFill>
                  <a:srgbClr val="333333"/>
                </a:solidFill>
                <a:latin typeface="+mn-lt"/>
                <a:cs typeface="+mn-cs"/>
              </a:rPr>
              <a:t>.</a:t>
            </a:r>
            <a:endParaRPr lang="en-US" altLang="de-DE" sz="2400" dirty="0">
              <a:solidFill>
                <a:srgbClr val="333333"/>
              </a:solidFill>
              <a:latin typeface="+mn-lt"/>
              <a:cs typeface="+mn-cs"/>
            </a:endParaRPr>
          </a:p>
        </p:txBody>
      </p:sp>
      <p:sp>
        <p:nvSpPr>
          <p:cNvPr id="237574"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109</a:t>
            </a:fld>
            <a:endParaRPr lang="de-DE" altLang="de-DE">
              <a:latin typeface="+mn-lt"/>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Опитва да изплаши сестра си</a:t>
            </a:r>
            <a:r>
              <a:rPr lang="en-US" altLang="de-DE" sz="2400" dirty="0">
                <a:solidFill>
                  <a:srgbClr val="333333"/>
                </a:solidFill>
                <a:latin typeface="+mn-lt"/>
                <a:cs typeface="+mn-cs"/>
              </a:rPr>
              <a:t>.</a:t>
            </a:r>
          </a:p>
        </p:txBody>
      </p:sp>
      <p:sp>
        <p:nvSpPr>
          <p:cNvPr id="23962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110</a:t>
            </a:fld>
            <a:endParaRPr lang="de-DE" altLang="de-DE">
              <a:latin typeface="+mn-lt"/>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7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В"/>
            </a:pPr>
            <a:r>
              <a:rPr lang="bg-BG" altLang="de-DE" sz="2400" dirty="0">
                <a:solidFill>
                  <a:srgbClr val="333333"/>
                </a:solidFill>
                <a:latin typeface="+mn-lt"/>
                <a:cs typeface="+mn-cs"/>
              </a:rPr>
              <a:t>Опитва да изплаши сестра си</a:t>
            </a:r>
            <a:r>
              <a:rPr lang="en-US" altLang="de-DE" sz="2400" dirty="0">
                <a:solidFill>
                  <a:srgbClr val="333333"/>
                </a:solidFill>
                <a:latin typeface="+mn-lt"/>
                <a:cs typeface="+mn-cs"/>
              </a:rPr>
              <a:t>.</a:t>
            </a:r>
          </a:p>
        </p:txBody>
      </p:sp>
      <p:sp>
        <p:nvSpPr>
          <p:cNvPr id="241672"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111</a:t>
            </a:fld>
            <a:endParaRPr lang="de-DE" altLang="de-DE">
              <a:latin typeface="+mn-lt"/>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n-lt"/>
              <a:buChar char="A"/>
            </a:pPr>
            <a:r>
              <a:rPr lang="bg-BG" altLang="de-DE" sz="2400" dirty="0">
                <a:solidFill>
                  <a:srgbClr val="333333"/>
                </a:solidFill>
                <a:latin typeface="+mn-lt"/>
                <a:cs typeface="+mn-cs"/>
              </a:rPr>
              <a:t>Радва се на подарък за рождения си ден</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mn-lt"/>
              <a:buChar char="Б"/>
            </a:pPr>
            <a:r>
              <a:rPr lang="bg-BG" altLang="de-DE" sz="2400" dirty="0">
                <a:solidFill>
                  <a:srgbClr val="333333"/>
                </a:solidFill>
                <a:latin typeface="+mn-lt"/>
                <a:cs typeface="+mn-cs"/>
              </a:rPr>
              <a:t>Опакова подарък</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mn-lt"/>
              <a:buChar char="В"/>
            </a:pPr>
            <a:r>
              <a:rPr lang="bg-BG" altLang="de-DE" sz="2400" dirty="0">
                <a:solidFill>
                  <a:srgbClr val="004992"/>
                </a:solidFill>
                <a:latin typeface="+mn-lt"/>
                <a:cs typeface="+mn-cs"/>
              </a:rPr>
              <a:t>Опитва да изплаши сестра си</a:t>
            </a:r>
            <a:r>
              <a:rPr lang="en-US" altLang="de-DE" sz="2400" dirty="0">
                <a:solidFill>
                  <a:srgbClr val="004992"/>
                </a:solidFill>
                <a:latin typeface="+mn-lt"/>
                <a:cs typeface="+mn-cs"/>
              </a:rPr>
              <a:t>.</a:t>
            </a:r>
          </a:p>
        </p:txBody>
      </p:sp>
      <p:sp>
        <p:nvSpPr>
          <p:cNvPr id="243720" name="Rectangle 3"/>
          <p:cNvSpPr>
            <a:spLocks noGrp="1" noChangeArrowheads="1"/>
          </p:cNvSpPr>
          <p:nvPr>
            <p:ph type="title"/>
          </p:nvPr>
        </p:nvSpPr>
        <p:spPr/>
        <p:txBody>
          <a:bodyPr vert="horz" lIns="0" tIns="0" rIns="0" bIns="0" rtlCol="0" anchor="t">
            <a:spAutoFit/>
          </a:bodyPr>
          <a:lstStyle/>
          <a:p>
            <a:pPr defTabSz="914377">
              <a:spcBef>
                <a:spcPts val="0"/>
              </a:spcBef>
            </a:pPr>
            <a:r>
              <a:rPr lang="bg-BG" altLang="de-DE" sz="3600">
                <a:latin typeface="+mn-lt"/>
                <a:ea typeface="+mn-ea"/>
                <a:cs typeface="+mn-cs"/>
              </a:rPr>
              <a:t>Какво прави момчето?</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3" name="Slide Number Placeholder 2"/>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112</a:t>
            </a:fld>
            <a:endParaRPr lang="de-DE" altLang="de-DE">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Може да си вадите твърди заключения за даден човек, ако го познавате добре или ако сте го наблюдавали в различни ситуации.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Може да си вадите твърди заключения за даден човек, ако го познавате добре или ако сте го наблюдавали в различни ситуации.</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Изражението на лицето и жестовете са важни знаци за вътрешното състояние на човека, но също така могат да доведат до </a:t>
            </a:r>
            <a:r>
              <a:rPr lang="bg-BG" altLang="de-DE" sz="2400">
                <a:solidFill>
                  <a:srgbClr val="333333"/>
                </a:solidFill>
              </a:rPr>
              <a:t>объркване</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114</a:t>
            </a:fld>
            <a:endParaRPr lang="de-DE" altLang="de-DE">
              <a:latin typeface="+mn-lt"/>
              <a:cs typeface="+mn-cs"/>
            </a:endParaRPr>
          </a:p>
        </p:txBody>
      </p:sp>
    </p:spTree>
    <p:extLst>
      <p:ext uri="{BB962C8B-B14F-4D97-AF65-F5344CB8AC3E}">
        <p14:creationId xmlns:p14="http://schemas.microsoft.com/office/powerpoint/2010/main" val="39627142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Може да си вадите твърди заключения за даден човек, ако го познавате добре или ако сте го наблюдавали в различни ситуации.</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Изражението на лицето и жестовете са важни знаци за вътрешното състояние на човека, но също така могат да доведат до объркване</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Когато преценявате сложни ситуации, вземете предвид цялата налична </a:t>
            </a:r>
            <a:r>
              <a:rPr lang="bg-BG" altLang="de-DE" sz="2400">
                <a:solidFill>
                  <a:srgbClr val="333333"/>
                </a:solidFill>
              </a:rPr>
              <a:t>информация</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115</a:t>
            </a:fld>
            <a:endParaRPr lang="de-DE" altLang="de-DE">
              <a:latin typeface="+mn-lt"/>
              <a:cs typeface="+mn-cs"/>
            </a:endParaRPr>
          </a:p>
        </p:txBody>
      </p:sp>
    </p:spTree>
    <p:extLst>
      <p:ext uri="{BB962C8B-B14F-4D97-AF65-F5344CB8AC3E}">
        <p14:creationId xmlns:p14="http://schemas.microsoft.com/office/powerpoint/2010/main" val="3608122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Може да си вадите твърди заключения за даден човек, ако го познавате добре или ако сте го наблюдавали в различни ситуации.</a:t>
            </a:r>
            <a:endParaRPr lang="de-DE"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Изражението на лицето и жестовете са важни знаци за вътрешното състояние на човека, но също така могат да доведат до объркване</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Когато преценявате сложни ситуации, вземете предвид цялата налична информация</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Колкото повече информация е взета под внимание, толкова по-точна е преценката</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116</a:t>
            </a:fld>
            <a:endParaRPr lang="de-DE" altLang="de-DE">
              <a:latin typeface="+mn-lt"/>
              <a:cs typeface="+mn-cs"/>
            </a:endParaRPr>
          </a:p>
        </p:txBody>
      </p:sp>
    </p:spTree>
    <p:extLst>
      <p:ext uri="{BB962C8B-B14F-4D97-AF65-F5344CB8AC3E}">
        <p14:creationId xmlns:p14="http://schemas.microsoft.com/office/powerpoint/2010/main" val="246324696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Какво общо има това с психозите?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bg-BG" altLang="de-DE" sz="2400" dirty="0">
                <a:solidFill>
                  <a:srgbClr val="333333"/>
                </a:solidFill>
              </a:rPr>
              <a:t>По време на психоза хората имат склонност да интерпретират грешно или преувеличават значението на лицеизраза или действията</a:t>
            </a:r>
            <a:r>
              <a:rPr lang="en-AU" altLang="de-DE" sz="2400" dirty="0">
                <a:solidFill>
                  <a:srgbClr val="333333"/>
                </a:solidFill>
              </a:rPr>
              <a:t>.</a:t>
            </a:r>
          </a:p>
          <a:p>
            <a:pPr lvl="0" defTabSz="914400" fontAlgn="base">
              <a:lnSpc>
                <a:spcPct val="100000"/>
              </a:lnSpc>
              <a:spcBef>
                <a:spcPts val="1200"/>
              </a:spcBef>
            </a:pPr>
            <a:r>
              <a:rPr lang="bg-BG" altLang="de-DE" sz="2400" dirty="0">
                <a:solidFill>
                  <a:srgbClr val="004992"/>
                </a:solidFill>
              </a:rPr>
              <a:t>Пример</a:t>
            </a:r>
            <a:r>
              <a:rPr lang="en-AU" altLang="de-DE" sz="2400" dirty="0">
                <a:solidFill>
                  <a:srgbClr val="004992"/>
                </a:solidFill>
              </a:rPr>
              <a:t>: </a:t>
            </a:r>
            <a:r>
              <a:rPr lang="bg-BG" altLang="de-DE" sz="2400" dirty="0">
                <a:solidFill>
                  <a:srgbClr val="333333"/>
                </a:solidFill>
              </a:rPr>
              <a:t>Уолтър беше обсебен от идеята, че е мъж на Джоди Фостър</a:t>
            </a:r>
            <a:r>
              <a:rPr lang="en-AU" altLang="de-DE" sz="2400" dirty="0">
                <a:solidFill>
                  <a:srgbClr val="333333"/>
                </a:solidFill>
              </a:rPr>
              <a:t>. </a:t>
            </a:r>
            <a:r>
              <a:rPr lang="bg-BG" altLang="de-DE" sz="2400" dirty="0">
                <a:solidFill>
                  <a:srgbClr val="333333"/>
                </a:solidFill>
              </a:rPr>
              <a:t>Той ѝ пишеше любовни писма и правеше планове за бъдещето</a:t>
            </a:r>
            <a:r>
              <a:rPr lang="en-AU" altLang="de-DE" sz="2400" dirty="0">
                <a:solidFill>
                  <a:srgbClr val="333333"/>
                </a:solidFill>
              </a:rPr>
              <a:t>.</a:t>
            </a:r>
          </a:p>
          <a:p>
            <a:pPr lvl="0" defTabSz="914400" fontAlgn="base">
              <a:lnSpc>
                <a:spcPct val="100000"/>
              </a:lnSpc>
              <a:spcBef>
                <a:spcPts val="1200"/>
              </a:spcBef>
            </a:pPr>
            <a:r>
              <a:rPr lang="bg-BG" altLang="de-DE" sz="2400" dirty="0">
                <a:solidFill>
                  <a:srgbClr val="004992"/>
                </a:solidFill>
              </a:rPr>
              <a:t>Предистория</a:t>
            </a:r>
            <a:r>
              <a:rPr lang="en-AU" altLang="de-DE" sz="2400" dirty="0">
                <a:solidFill>
                  <a:srgbClr val="004992"/>
                </a:solidFill>
              </a:rPr>
              <a:t>: </a:t>
            </a:r>
            <a:r>
              <a:rPr lang="bg-BG" altLang="de-DE" sz="2400" dirty="0">
                <a:solidFill>
                  <a:srgbClr val="333333"/>
                </a:solidFill>
              </a:rPr>
              <a:t>Видял я е на премиерата на филм</a:t>
            </a:r>
            <a:r>
              <a:rPr lang="en-AU" altLang="de-DE" sz="2400" dirty="0">
                <a:solidFill>
                  <a:srgbClr val="333333"/>
                </a:solidFill>
              </a:rPr>
              <a:t>. </a:t>
            </a:r>
            <a:r>
              <a:rPr lang="bg-BG" altLang="de-DE" sz="2400" dirty="0">
                <a:solidFill>
                  <a:srgbClr val="333333"/>
                </a:solidFill>
              </a:rPr>
              <a:t>Тя е помахала радостно на тълпата и е погледнала към него </a:t>
            </a:r>
            <a:r>
              <a:rPr lang="bg-BG" altLang="de-DE" sz="2400" i="1" dirty="0">
                <a:solidFill>
                  <a:srgbClr val="333333"/>
                </a:solidFill>
              </a:rPr>
              <a:t>както и към други</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Какво общо има това с психозите?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bg-BG" altLang="de-DE" sz="2400" dirty="0">
                <a:solidFill>
                  <a:srgbClr val="333333"/>
                </a:solidFill>
              </a:rPr>
              <a:t>По време на психоза хората имат склонност да интерпретират грешно или преувеличават значението на лицеизраза или действията</a:t>
            </a:r>
            <a:r>
              <a:rPr lang="en-AU" altLang="de-DE" sz="2400" dirty="0">
                <a:solidFill>
                  <a:srgbClr val="333333"/>
                </a:solidFill>
              </a:rPr>
              <a:t>.</a:t>
            </a:r>
          </a:p>
          <a:p>
            <a:pPr lvl="0" defTabSz="914400" fontAlgn="base">
              <a:lnSpc>
                <a:spcPct val="100000"/>
              </a:lnSpc>
              <a:spcBef>
                <a:spcPts val="1200"/>
              </a:spcBef>
            </a:pPr>
            <a:r>
              <a:rPr lang="bg-BG" altLang="de-DE" sz="2400" dirty="0">
                <a:solidFill>
                  <a:srgbClr val="004992"/>
                </a:solidFill>
              </a:rPr>
              <a:t>Пример</a:t>
            </a:r>
            <a:r>
              <a:rPr lang="en-AU" altLang="de-DE" sz="2400" dirty="0">
                <a:solidFill>
                  <a:srgbClr val="004992"/>
                </a:solidFill>
              </a:rPr>
              <a:t>: </a:t>
            </a:r>
            <a:r>
              <a:rPr lang="bg-BG" altLang="de-DE" sz="2400" dirty="0">
                <a:solidFill>
                  <a:srgbClr val="333333"/>
                </a:solidFill>
              </a:rPr>
              <a:t>Уолтър беше обсебен от идеята, че е мъж на Джоди Фостър</a:t>
            </a:r>
            <a:r>
              <a:rPr lang="en-AU" altLang="de-DE" sz="2400" dirty="0">
                <a:solidFill>
                  <a:srgbClr val="333333"/>
                </a:solidFill>
              </a:rPr>
              <a:t>. </a:t>
            </a:r>
            <a:r>
              <a:rPr lang="bg-BG" altLang="de-DE" sz="2400" dirty="0">
                <a:solidFill>
                  <a:srgbClr val="333333"/>
                </a:solidFill>
              </a:rPr>
              <a:t>Той ѝ пишеше любовни писма и правеше планове за бъдещето</a:t>
            </a:r>
            <a:r>
              <a:rPr lang="en-AU" altLang="de-DE" sz="2400" dirty="0">
                <a:solidFill>
                  <a:srgbClr val="333333"/>
                </a:solidFill>
              </a:rPr>
              <a:t>.</a:t>
            </a:r>
          </a:p>
          <a:p>
            <a:pPr lvl="0" defTabSz="914400" fontAlgn="base">
              <a:lnSpc>
                <a:spcPct val="100000"/>
              </a:lnSpc>
              <a:spcBef>
                <a:spcPts val="1200"/>
              </a:spcBef>
            </a:pPr>
            <a:r>
              <a:rPr lang="bg-BG" altLang="de-DE" sz="2400" dirty="0">
                <a:solidFill>
                  <a:srgbClr val="004992"/>
                </a:solidFill>
              </a:rPr>
              <a:t>Предистория</a:t>
            </a:r>
            <a:r>
              <a:rPr lang="en-AU" altLang="de-DE" sz="2400" dirty="0">
                <a:solidFill>
                  <a:srgbClr val="004992"/>
                </a:solidFill>
              </a:rPr>
              <a:t>: </a:t>
            </a:r>
            <a:r>
              <a:rPr lang="bg-BG" altLang="de-DE" sz="2400" dirty="0">
                <a:solidFill>
                  <a:srgbClr val="333333"/>
                </a:solidFill>
              </a:rPr>
              <a:t>Видял я е на премиерата на филм</a:t>
            </a:r>
            <a:r>
              <a:rPr lang="en-AU" altLang="de-DE" sz="2400" dirty="0">
                <a:solidFill>
                  <a:srgbClr val="333333"/>
                </a:solidFill>
              </a:rPr>
              <a:t>. </a:t>
            </a:r>
            <a:r>
              <a:rPr lang="bg-BG" altLang="de-DE" sz="2400" dirty="0">
                <a:solidFill>
                  <a:srgbClr val="333333"/>
                </a:solidFill>
              </a:rPr>
              <a:t>Тя е помахала радостно на тълпата и е погледнала към него </a:t>
            </a:r>
            <a:r>
              <a:rPr lang="bg-BG" altLang="de-DE" sz="2400" i="1" dirty="0">
                <a:solidFill>
                  <a:srgbClr val="333333"/>
                </a:solidFill>
              </a:rPr>
              <a:t>както и към други</a:t>
            </a:r>
            <a:r>
              <a:rPr lang="en-AU" altLang="de-DE" sz="2400" dirty="0">
                <a:solidFill>
                  <a:srgbClr val="333333"/>
                </a:solidFill>
              </a:rPr>
              <a:t>.</a:t>
            </a:r>
          </a:p>
          <a:p>
            <a:pPr lvl="0" defTabSz="914400" fontAlgn="base"/>
            <a:r>
              <a:rPr lang="bg-BG" altLang="de-DE" sz="2400" dirty="0">
                <a:solidFill>
                  <a:srgbClr val="333333"/>
                </a:solidFill>
              </a:rPr>
              <a:t>Много неща са в окото на наблюдателя</a:t>
            </a:r>
            <a:r>
              <a:rPr lang="de-DE" altLang="de-DE" sz="2400" dirty="0">
                <a:solidFill>
                  <a:srgbClr val="333333"/>
                </a:solidFill>
              </a:rPr>
              <a:t>. </a:t>
            </a:r>
            <a:r>
              <a:rPr lang="bg-BG" altLang="de-DE" sz="2400" dirty="0">
                <a:solidFill>
                  <a:srgbClr val="333333"/>
                </a:solidFill>
              </a:rPr>
              <a:t>Емоциите ни влияят на възприятията, особено когато се чувстваме застрашени</a:t>
            </a:r>
            <a:r>
              <a:rPr lang="de-DE" altLang="de-DE" sz="2400" dirty="0">
                <a:solidFill>
                  <a:srgbClr val="333333"/>
                </a:solidFill>
              </a:rPr>
              <a:t>. </a:t>
            </a:r>
            <a:r>
              <a:rPr lang="bg-BG" altLang="de-DE" sz="2400" dirty="0">
                <a:solidFill>
                  <a:srgbClr val="333333"/>
                </a:solidFill>
              </a:rPr>
              <a:t>Когато ни е страх, обстановката ни се струва враждебна</a:t>
            </a:r>
            <a:r>
              <a:rPr lang="de-DE" altLang="de-DE" sz="2400" dirty="0">
                <a:solidFill>
                  <a:srgbClr val="333333"/>
                </a:solidFill>
              </a:rPr>
              <a:t>. </a:t>
            </a:r>
            <a:r>
              <a:rPr lang="bg-BG" altLang="de-DE" sz="2400" dirty="0">
                <a:solidFill>
                  <a:srgbClr val="333333"/>
                </a:solidFill>
              </a:rPr>
              <a:t>Когато сме много щастливи</a:t>
            </a:r>
            <a:r>
              <a:rPr lang="de-DE" altLang="de-DE" sz="2400" dirty="0">
                <a:solidFill>
                  <a:srgbClr val="333333"/>
                </a:solidFill>
              </a:rPr>
              <a:t>, </a:t>
            </a:r>
            <a:r>
              <a:rPr lang="bg-BG" altLang="de-DE" sz="2400" dirty="0">
                <a:solidFill>
                  <a:srgbClr val="333333"/>
                </a:solidFill>
              </a:rPr>
              <a:t>може да се усетим недосегаеми и много обичани</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118</a:t>
            </a:fld>
            <a:endParaRPr lang="de-DE" altLang="de-DE">
              <a:latin typeface="+mn-lt"/>
              <a:cs typeface="+mn-cs"/>
            </a:endParaRPr>
          </a:p>
        </p:txBody>
      </p:sp>
    </p:spTree>
    <p:extLst>
      <p:ext uri="{BB962C8B-B14F-4D97-AF65-F5344CB8AC3E}">
        <p14:creationId xmlns:p14="http://schemas.microsoft.com/office/powerpoint/2010/main" val="2311809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ru-RU" altLang="ko-KR" sz="3600" dirty="0">
                <a:latin typeface="+mn-lt"/>
                <a:ea typeface="+mn-ea"/>
                <a:cs typeface="+mn-cs"/>
              </a:rPr>
              <a:t>Благодарим за вниманието и работата заедно!</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към терапевтите</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Моля, раздайте работни листове. Представете нашето приложение COGITO (изтеглете го безплатно)</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4236F9EA-2F08-4EE9-8725-61B8E1B1712F}" type="slidenum">
              <a:rPr lang="de-DE" altLang="de-DE" smtClean="0">
                <a:latin typeface="+mn-lt"/>
                <a:cs typeface="+mn-cs"/>
              </a:rPr>
              <a:pPr>
                <a:def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079522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7251595"/>
              </p:ext>
            </p:extLst>
          </p:nvPr>
        </p:nvGraphicFramePr>
        <p:xfrm>
          <a:off x="408954" y="2011680"/>
          <a:ext cx="11375999" cy="445605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dirty="0">
                          <a:ln>
                            <a:noFill/>
                          </a:ln>
                          <a:solidFill>
                            <a:srgbClr val="333333"/>
                          </a:solidFill>
                          <a:effectLst/>
                          <a:latin typeface="Calibri Light"/>
                          <a:cs typeface="Times New Roman" pitchFamily="18" charset="0"/>
                        </a:rPr>
                        <a:t>Име</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az-Cyrl-AZ" sz="1000" b="0" i="0" u="none" strike="noStrike" cap="none" normalizeH="0" baseline="0" dirty="0">
                          <a:ln>
                            <a:noFill/>
                          </a:ln>
                          <a:solidFill>
                            <a:srgbClr val="333333"/>
                          </a:solidFill>
                          <a:effectLst/>
                          <a:latin typeface="Calibri Light"/>
                          <a:cs typeface="Times New Roman" pitchFamily="18" charset="0"/>
                        </a:rPr>
                        <a:t>Фотограф/Артист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Източник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Име на изображението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чрез Криейтив Комън лиценз, </a:t>
                      </a:r>
                      <a:r>
                        <a:rPr kumimoji="0" lang="en-GB" sz="1000" b="0" i="0" u="none" strike="noStrike" cap="none" normalizeH="0" baseline="0">
                          <a:ln>
                            <a:noFill/>
                          </a:ln>
                          <a:solidFill>
                            <a:srgbClr val="333333"/>
                          </a:solidFill>
                          <a:effectLst/>
                          <a:latin typeface="Calibri Light"/>
                          <a:cs typeface="Times New Roman" pitchFamily="18" charset="0"/>
                        </a:rPr>
                        <a:t>PP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с директното съгласие на автора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a:t>
                      </a:r>
                      <a:r>
                        <a:rPr kumimoji="0" lang="az-Cyrl-AZ" sz="1000" b="0" i="0" u="none" strike="noStrike" cap="none" normalizeH="0" baseline="0">
                          <a:ln>
                            <a:noFill/>
                          </a:ln>
                          <a:solidFill>
                            <a:srgbClr val="333333"/>
                          </a:solidFill>
                          <a:effectLst/>
                          <a:latin typeface="Calibri Light"/>
                          <a:cs typeface="Times New Roman" pitchFamily="18" charset="0"/>
                        </a:rPr>
                        <a:t>Описание</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a:t>
                      </a:r>
                      <a:r>
                        <a:rPr kumimoji="0" lang="az-Cyrl-AZ" sz="1000" b="0" i="0" u="none" strike="noStrike" cap="none" normalizeH="0" baseline="0">
                          <a:ln>
                            <a:noFill/>
                          </a:ln>
                          <a:solidFill>
                            <a:srgbClr val="333333"/>
                          </a:solidFill>
                          <a:effectLst/>
                          <a:latin typeface="Calibri Light"/>
                          <a:cs typeface="Times New Roman" pitchFamily="18" charset="0"/>
                        </a:rPr>
                        <a:t>Жена се държи за главата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a:t>
                      </a:r>
                      <a:r>
                        <a:rPr kumimoji="0" lang="az-Cyrl-AZ" sz="1000" b="0" i="0" u="none" strike="noStrike" cap="none" normalizeH="0" baseline="0">
                          <a:ln>
                            <a:noFill/>
                          </a:ln>
                          <a:solidFill>
                            <a:srgbClr val="333333"/>
                          </a:solidFill>
                          <a:effectLst/>
                          <a:latin typeface="Calibri Light"/>
                          <a:cs typeface="Times New Roman" pitchFamily="18" charset="0"/>
                        </a:rPr>
                        <a:t>Две жени в траур)</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2006)/Гняв (Зидан СП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a:t>
                      </a:r>
                      <a:r>
                        <a:rPr kumimoji="0" lang="az-Cyrl-AZ" sz="1000" b="0" i="0" u="none" strike="noStrike" cap="none" normalizeH="0" baseline="0">
                          <a:ln>
                            <a:noFill/>
                          </a:ln>
                          <a:solidFill>
                            <a:srgbClr val="333333"/>
                          </a:solidFill>
                          <a:effectLst/>
                          <a:latin typeface="Calibri Light"/>
                          <a:cs typeface="Times New Roman" pitchFamily="18" charset="0"/>
                        </a:rPr>
                        <a:t>Радост (сватба)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Disgust (rotten potatoes)/Отвращение (развалени картофи)</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Surprise (baby looks at himself in the mirror)/изненада (Бебе се вижда изненадано в огледалото)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a:t>
                      </a:r>
                      <a:r>
                        <a:rPr kumimoji="0" lang="az-Cyrl-AZ" sz="1000" b="0" i="0" u="none" strike="noStrike" cap="none" normalizeH="0" baseline="0">
                          <a:ln>
                            <a:noFill/>
                          </a:ln>
                          <a:solidFill>
                            <a:srgbClr val="333333"/>
                          </a:solidFill>
                          <a:effectLst/>
                          <a:latin typeface="Calibri Light"/>
                          <a:cs typeface="Times New Roman" pitchFamily="18" charset="0"/>
                        </a:rPr>
                        <a:t>Болка (контузен футболист)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a:t>
                      </a:r>
                      <a:r>
                        <a:rPr kumimoji="0" lang="az-Cyrl-AZ" sz="1000" b="0" i="0" u="none" strike="noStrike" cap="none" normalizeH="0" baseline="0">
                          <a:ln>
                            <a:noFill/>
                          </a:ln>
                          <a:solidFill>
                            <a:srgbClr val="333333"/>
                          </a:solidFill>
                          <a:effectLst/>
                          <a:latin typeface="Calibri Light"/>
                          <a:cs typeface="Times New Roman" pitchFamily="18" charset="0"/>
                        </a:rPr>
                        <a:t>различни изражения</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a:t>
                      </a:r>
                      <a:r>
                        <a:rPr kumimoji="0" lang="az-Cyrl-AZ" sz="1000" b="0" i="0" u="none" strike="noStrike" cap="none" normalizeH="0" baseline="0">
                          <a:ln>
                            <a:noFill/>
                          </a:ln>
                          <a:solidFill>
                            <a:srgbClr val="333333"/>
                          </a:solidFill>
                          <a:effectLst/>
                          <a:latin typeface="Calibri Light"/>
                          <a:cs typeface="Times New Roman" pitchFamily="18" charset="0"/>
                        </a:rPr>
                        <a:t>Джефри Даамер (Сериен убиец)</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Khaled Saleh (actor)/Калед Салех (актьор)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a:t>
                      </a:r>
                      <a:r>
                        <a:rPr kumimoji="0" lang="az-Cyrl-AZ" sz="1000" b="0" i="0" u="none" strike="noStrike" cap="none" normalizeH="0" baseline="0" dirty="0">
                          <a:ln>
                            <a:noFill/>
                          </a:ln>
                          <a:solidFill>
                            <a:srgbClr val="333333"/>
                          </a:solidFill>
                          <a:effectLst/>
                          <a:latin typeface="Calibri Light"/>
                          <a:cs typeface="Times New Roman" pitchFamily="18" charset="0"/>
                        </a:rPr>
                        <a:t>рън Бек (психолог)/</a:t>
                      </a:r>
                      <a:r>
                        <a:rPr kumimoji="0" lang="nl-NL" sz="1000" b="0" i="0" u="none" strike="noStrike" cap="none" normalizeH="0" baseline="0" dirty="0">
                          <a:ln>
                            <a:noFill/>
                          </a:ln>
                          <a:solidFill>
                            <a:srgbClr val="333333"/>
                          </a:solidFill>
                          <a:effectLst/>
                          <a:latin typeface="Calibri Light"/>
                          <a:cs typeface="Times New Roman" pitchFamily="18" charset="0"/>
                        </a:rPr>
                        <a:t>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ru-RU" altLang="de-DE" sz="1200" dirty="0">
                <a:solidFill>
                  <a:srgbClr val="333333"/>
                </a:solidFill>
                <a:latin typeface="+mn-lt"/>
                <a:cs typeface="+mn-cs"/>
              </a:rPr>
              <a:t>Изображенията в този модул са използвани с индиректното (Криейтив комън лиценз) или директното съгласие на долу изброените артисти, за което сърдечно им благодарим! Пълният списък имена ще откриете на </a:t>
            </a:r>
            <a:r>
              <a:rPr lang="ru-RU" altLang="de-DE" sz="1200" u="sng" dirty="0">
                <a:solidFill>
                  <a:srgbClr val="333333"/>
                </a:solidFill>
                <a:latin typeface="+mn-lt"/>
                <a:cs typeface="+mn-cs"/>
              </a:rPr>
              <a:t>www.uke.de/mkt</a:t>
            </a:r>
            <a:r>
              <a:rPr lang="ru-RU" altLang="de-DE" sz="1200" dirty="0">
                <a:solidFill>
                  <a:srgbClr val="333333"/>
                </a:solidFill>
                <a:latin typeface="+mn-lt"/>
                <a:cs typeface="+mn-cs"/>
              </a:rPr>
              <a:t>. Ако по невнимание сме нарушили авторското право, молим за извинение и разрешение да използваме картината.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05763964"/>
              </p:ext>
            </p:extLst>
          </p:nvPr>
        </p:nvGraphicFramePr>
        <p:xfrm>
          <a:off x="408954" y="2011680"/>
          <a:ext cx="11375999" cy="46939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dirty="0">
                          <a:ln>
                            <a:noFill/>
                          </a:ln>
                          <a:solidFill>
                            <a:srgbClr val="333333"/>
                          </a:solidFill>
                          <a:effectLst/>
                          <a:latin typeface="Calibri Light"/>
                          <a:cs typeface="Times New Roman" pitchFamily="18" charset="0"/>
                        </a:rPr>
                        <a:t>Име</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az-Cyrl-AZ" sz="1000" b="0" i="0" u="none" strike="noStrike" cap="none" normalizeH="0" baseline="0" dirty="0">
                          <a:ln>
                            <a:noFill/>
                          </a:ln>
                          <a:solidFill>
                            <a:srgbClr val="333333"/>
                          </a:solidFill>
                          <a:effectLst/>
                          <a:latin typeface="Calibri Light"/>
                          <a:cs typeface="Times New Roman" pitchFamily="18" charset="0"/>
                        </a:rPr>
                        <a:t>Фотограф/Артист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Източник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Име на изображението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чрез Криейтив Комън лиценз, </a:t>
                      </a:r>
                      <a:r>
                        <a:rPr kumimoji="0" lang="en-GB" sz="1000" b="0" i="0" u="none" strike="noStrike" cap="none" normalizeH="0" baseline="0">
                          <a:ln>
                            <a:noFill/>
                          </a:ln>
                          <a:solidFill>
                            <a:srgbClr val="333333"/>
                          </a:solidFill>
                          <a:effectLst/>
                          <a:latin typeface="Calibri Light"/>
                          <a:cs typeface="Times New Roman" pitchFamily="18" charset="0"/>
                        </a:rPr>
                        <a:t>PP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с директното съгласие на автора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a:t>
                      </a:r>
                      <a:r>
                        <a:rPr kumimoji="0" lang="az-Cyrl-AZ" sz="1000" b="0" i="0" u="none" strike="noStrike" cap="none" normalizeH="0" baseline="0">
                          <a:ln>
                            <a:noFill/>
                          </a:ln>
                          <a:solidFill>
                            <a:srgbClr val="333333"/>
                          </a:solidFill>
                          <a:effectLst/>
                          <a:latin typeface="Calibri Light"/>
                          <a:cs typeface="Times New Roman" pitchFamily="18" charset="0"/>
                        </a:rPr>
                        <a:t>Описание</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(athlete)/Бабе Рут (атлет)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000" b="0" i="0" u="none" strike="noStrike" cap="none" normalizeH="0" baseline="0">
                          <a:ln>
                            <a:noFill/>
                          </a:ln>
                          <a:solidFill>
                            <a:srgbClr val="333333"/>
                          </a:solidFill>
                          <a:effectLst/>
                          <a:latin typeface="Calibri Light"/>
                          <a:cs typeface="Times New Roman" pitchFamily="18" charset="0"/>
                        </a:rPr>
                        <a:t>Produced for the MCT/Създадено за MKT; © Работна група Невропсихология</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a:t>
                      </a:r>
                      <a:r>
                        <a:rPr kumimoji="0" lang="az-Cyrl-AZ" sz="1000" b="0" i="0" u="none" strike="noStrike" cap="none" normalizeH="0" baseline="0">
                          <a:ln>
                            <a:noFill/>
                          </a:ln>
                          <a:solidFill>
                            <a:srgbClr val="333333"/>
                          </a:solidFill>
                          <a:effectLst/>
                          <a:latin typeface="Calibri Light"/>
                          <a:cs typeface="Times New Roman" pitchFamily="18" charset="0"/>
                        </a:rPr>
                        <a:t>подметка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a:t>
                      </a:r>
                      <a:r>
                        <a:rPr kumimoji="0" lang="az-Cyrl-AZ" sz="1000" b="0" i="0" u="none" strike="noStrike" cap="none" normalizeH="0" baseline="0">
                          <a:ln>
                            <a:noFill/>
                          </a:ln>
                          <a:solidFill>
                            <a:srgbClr val="333333"/>
                          </a:solidFill>
                          <a:effectLst/>
                          <a:latin typeface="Calibri Light"/>
                          <a:cs typeface="Times New Roman" pitchFamily="18" charset="0"/>
                        </a:rPr>
                        <a:t>Малко момиченце вдига палец</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t>
                      </a:r>
                      <a:r>
                        <a:rPr kumimoji="0" lang="az-Cyrl-AZ" sz="1000" b="0" i="0" u="none" strike="noStrike" cap="none" normalizeH="0" baseline="0">
                          <a:ln>
                            <a:noFill/>
                          </a:ln>
                          <a:solidFill>
                            <a:srgbClr val="333333"/>
                          </a:solidFill>
                          <a:effectLst/>
                          <a:latin typeface="Calibri Light"/>
                          <a:cs typeface="Times New Roman" pitchFamily="18" charset="0"/>
                        </a:rPr>
                        <a:t>Възрастна дама и пънкар</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a:t>
                      </a:r>
                      <a:r>
                        <a:rPr kumimoji="0" lang="az-Cyrl-AZ" sz="1000" b="0" i="0" u="none" strike="noStrike" cap="none" normalizeH="0" baseline="0">
                          <a:ln>
                            <a:noFill/>
                          </a:ln>
                          <a:solidFill>
                            <a:srgbClr val="333333"/>
                          </a:solidFill>
                          <a:effectLst/>
                          <a:latin typeface="Calibri Light"/>
                          <a:cs typeface="Times New Roman" pitchFamily="18" charset="0"/>
                        </a:rPr>
                        <a:t>ядосан мъж</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a:t>
                      </a:r>
                      <a:r>
                        <a:rPr kumimoji="0" lang="az-Cyrl-AZ" sz="1000" b="0" i="0" u="none" strike="noStrike" cap="none" normalizeH="0" baseline="0">
                          <a:ln>
                            <a:noFill/>
                          </a:ln>
                          <a:solidFill>
                            <a:srgbClr val="333333"/>
                          </a:solidFill>
                          <a:effectLst/>
                          <a:latin typeface="Calibri Light"/>
                          <a:cs typeface="Times New Roman" pitchFamily="18" charset="0"/>
                        </a:rPr>
                        <a:t>пеещ акордеонист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a:t>
                      </a:r>
                      <a:r>
                        <a:rPr kumimoji="0" lang="az-Cyrl-AZ" sz="1000" b="0" i="0" u="none" strike="noStrike" cap="none" normalizeH="0" baseline="0">
                          <a:ln>
                            <a:noFill/>
                          </a:ln>
                          <a:solidFill>
                            <a:srgbClr val="333333"/>
                          </a:solidFill>
                          <a:effectLst/>
                          <a:latin typeface="Calibri Light"/>
                          <a:cs typeface="Times New Roman" pitchFamily="18" charset="0"/>
                        </a:rPr>
                        <a:t>Маратонец</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a:t>
                      </a:r>
                      <a:r>
                        <a:rPr kumimoji="0" lang="az-Cyrl-AZ" sz="1000" b="0" i="0" u="none" strike="noStrike" cap="none" normalizeH="0" baseline="0">
                          <a:ln>
                            <a:noFill/>
                          </a:ln>
                          <a:solidFill>
                            <a:srgbClr val="333333"/>
                          </a:solidFill>
                          <a:effectLst/>
                          <a:latin typeface="Calibri Light"/>
                          <a:cs typeface="Times New Roman" pitchFamily="18" charset="0"/>
                        </a:rPr>
                        <a:t>Стрелец с лък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Ordering beverages at the bar/</a:t>
                      </a:r>
                      <a:r>
                        <a:rPr kumimoji="0" lang="en-US" sz="1000" b="0" i="0" u="none" strike="noStrike" cap="none" normalizeH="0" baseline="0" dirty="0" err="1">
                          <a:ln>
                            <a:noFill/>
                          </a:ln>
                          <a:solidFill>
                            <a:srgbClr val="333333"/>
                          </a:solidFill>
                          <a:effectLst/>
                          <a:latin typeface="Calibri Light"/>
                          <a:cs typeface="Times New Roman" pitchFamily="18" charset="0"/>
                        </a:rPr>
                        <a:t>поръчка</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на</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бара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ru-RU" altLang="de-DE" sz="1200" dirty="0">
                <a:solidFill>
                  <a:srgbClr val="333333"/>
                </a:solidFill>
                <a:latin typeface="+mn-lt"/>
                <a:cs typeface="+mn-cs"/>
              </a:rPr>
              <a:t>Изображенията в този модул са използвани с индиректното (Криейтив комън лиценз) или директното съгласие на долу изброените артисти, за което сърдечно им благодарим! Пълният списък имена ще откриете на </a:t>
            </a:r>
            <a:r>
              <a:rPr lang="ru-RU" altLang="de-DE" sz="1200" u="sng" dirty="0">
                <a:solidFill>
                  <a:srgbClr val="333333"/>
                </a:solidFill>
                <a:latin typeface="+mn-lt"/>
                <a:cs typeface="+mn-cs"/>
              </a:rPr>
              <a:t>www.uke.de/mkt</a:t>
            </a:r>
            <a:r>
              <a:rPr lang="ru-RU" altLang="de-DE" sz="1200" dirty="0">
                <a:solidFill>
                  <a:srgbClr val="333333"/>
                </a:solidFill>
                <a:latin typeface="+mn-lt"/>
                <a:cs typeface="+mn-cs"/>
              </a:rPr>
              <a:t>. Ако по невнимание сме нарушили авторското право, молим за извинение и разрешение да използваме картината.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cs typeface="+mn-cs"/>
              </a:rPr>
              <a:t>Метакогнитивен тренинг 4 – Съпреживяване/емпатия</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C41484D1-607E-4735-A028-DA5A4C15556E}" type="slidenum">
              <a:rPr lang="de-DE" altLang="de-DE" smtClean="0">
                <a:latin typeface="+mn-lt"/>
                <a:cs typeface="+mn-cs"/>
              </a:rPr>
              <a:pPr>
                <a:def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917289453"/>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dirty="0">
                          <a:ln>
                            <a:noFill/>
                          </a:ln>
                          <a:solidFill>
                            <a:srgbClr val="333333"/>
                          </a:solidFill>
                          <a:effectLst/>
                          <a:latin typeface="Calibri Light"/>
                          <a:cs typeface="Times New Roman" pitchFamily="18" charset="0"/>
                        </a:rPr>
                        <a:t>Име</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az-Cyrl-AZ" sz="1000" b="0" i="0" u="none" strike="noStrike" cap="none" normalizeH="0" baseline="0" dirty="0">
                          <a:ln>
                            <a:noFill/>
                          </a:ln>
                          <a:solidFill>
                            <a:srgbClr val="333333"/>
                          </a:solidFill>
                          <a:effectLst/>
                          <a:latin typeface="Calibri Light"/>
                          <a:cs typeface="Times New Roman" pitchFamily="18" charset="0"/>
                        </a:rPr>
                        <a:t>Фотограф/Артист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Източник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Име на изображението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чрез Криейтив Комън лиценз, </a:t>
                      </a:r>
                      <a:r>
                        <a:rPr kumimoji="0" lang="en-GB" sz="1000" b="0" i="0" u="none" strike="noStrike" cap="none" normalizeH="0" baseline="0">
                          <a:ln>
                            <a:noFill/>
                          </a:ln>
                          <a:solidFill>
                            <a:srgbClr val="333333"/>
                          </a:solidFill>
                          <a:effectLst/>
                          <a:latin typeface="Calibri Light"/>
                          <a:cs typeface="Times New Roman" pitchFamily="18" charset="0"/>
                        </a:rPr>
                        <a:t>PP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с директното съгласие на автора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a:t>
                      </a:r>
                      <a:r>
                        <a:rPr kumimoji="0" lang="az-Cyrl-AZ" sz="1000" b="0" i="0" u="none" strike="noStrike" cap="none" normalizeH="0" baseline="0">
                          <a:ln>
                            <a:noFill/>
                          </a:ln>
                          <a:solidFill>
                            <a:srgbClr val="333333"/>
                          </a:solidFill>
                          <a:effectLst/>
                          <a:latin typeface="Calibri Light"/>
                          <a:cs typeface="Times New Roman" pitchFamily="18" charset="0"/>
                        </a:rPr>
                        <a:t>Описание</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a:t>
                      </a:r>
                      <a:r>
                        <a:rPr kumimoji="0" lang="az-Cyrl-AZ" sz="1000" b="0" i="0" u="none" strike="noStrike" cap="none" normalizeH="0" baseline="0">
                          <a:ln>
                            <a:noFill/>
                          </a:ln>
                          <a:solidFill>
                            <a:srgbClr val="333333"/>
                          </a:solidFill>
                          <a:effectLst/>
                          <a:latin typeface="Calibri Light"/>
                          <a:cs typeface="Times New Roman" pitchFamily="18" charset="0"/>
                        </a:rPr>
                        <a:t>чрез мениджмънта на Лиса Фитц и гранада продъкшънс/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pub/Жена в бар</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a:t>
                      </a:r>
                      <a:r>
                        <a:rPr kumimoji="0" lang="az-Cyrl-AZ" sz="1000" b="0" i="0" u="none" strike="noStrike" cap="none" normalizeH="0" baseline="0">
                          <a:ln>
                            <a:noFill/>
                          </a:ln>
                          <a:solidFill>
                            <a:srgbClr val="333333"/>
                          </a:solidFill>
                          <a:effectLst/>
                          <a:latin typeface="Calibri Light"/>
                          <a:cs typeface="Times New Roman" pitchFamily="18" charset="0"/>
                        </a:rPr>
                        <a:t>Весел барман</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Worker at break/работник в почивка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t>
                      </a:r>
                      <a:r>
                        <a:rPr kumimoji="0" lang="az-Cyrl-AZ" sz="1000" b="0" i="0" u="none" strike="noStrike" cap="none" normalizeH="0" baseline="0">
                          <a:ln>
                            <a:noFill/>
                          </a:ln>
                          <a:solidFill>
                            <a:srgbClr val="333333"/>
                          </a:solidFill>
                          <a:effectLst/>
                          <a:latin typeface="Calibri Light"/>
                          <a:cs typeface="Times New Roman" pitchFamily="18" charset="0"/>
                        </a:rPr>
                        <a:t>отказ</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Различни черно-бели поредици от снимки артист, майка, часовник, кибрит, сладкиш, огърлица, чадър, обувки, камина, дърво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a:t>
                      </a:r>
                      <a:r>
                        <a:rPr kumimoji="0" lang="az-Cyrl-AZ" sz="1000" b="0" i="0" u="none" strike="noStrike" cap="none" normalizeH="0" baseline="0" dirty="0">
                          <a:ln>
                            <a:noFill/>
                          </a:ln>
                          <a:solidFill>
                            <a:srgbClr val="333333"/>
                          </a:solidFill>
                          <a:effectLst/>
                          <a:latin typeface="Calibri Light"/>
                          <a:cs typeface="Times New Roman" pitchFamily="18" charset="0"/>
                        </a:rPr>
                        <a:t>Различни цветни поредици номер, изблик, ужас</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ru-RU" altLang="de-DE" sz="1200" dirty="0">
                <a:solidFill>
                  <a:srgbClr val="333333"/>
                </a:solidFill>
                <a:latin typeface="+mn-lt"/>
                <a:cs typeface="+mn-cs"/>
              </a:rPr>
              <a:t>Изображенията в този модул са използвани с индиректното (Криейтив комън лиценз) или директното съгласие на долу изброените артисти, за което сърдечно им благодарим! Пълният списък имена ще откриете на </a:t>
            </a:r>
            <a:r>
              <a:rPr lang="ru-RU" altLang="de-DE" sz="1200" u="sng" dirty="0">
                <a:solidFill>
                  <a:srgbClr val="333333"/>
                </a:solidFill>
                <a:latin typeface="+mn-lt"/>
                <a:cs typeface="+mn-cs"/>
              </a:rPr>
              <a:t>www.uke.de/mkt</a:t>
            </a:r>
            <a:r>
              <a:rPr lang="ru-RU" altLang="de-DE" sz="1200" dirty="0">
                <a:solidFill>
                  <a:srgbClr val="333333"/>
                </a:solidFill>
                <a:latin typeface="+mn-lt"/>
                <a:cs typeface="+mn-cs"/>
              </a:rPr>
              <a:t>. Ако по невнимание сме нарушили авторското право, молим за извинение и разрешение да използваме картината.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6225</Words>
  <Application>Microsoft Office PowerPoint</Application>
  <PresentationFormat>Benutzerdefiniert</PresentationFormat>
  <Paragraphs>1216</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Wingdings</vt:lpstr>
      <vt:lpstr>Calibri Light</vt:lpstr>
      <vt:lpstr>Symbol</vt:lpstr>
      <vt:lpstr>Times New Roman</vt:lpstr>
      <vt:lpstr>Arial</vt:lpstr>
      <vt:lpstr>Calibri</vt:lpstr>
      <vt:lpstr>Wingdings</vt:lpstr>
      <vt:lpstr>UKE_PPT-Vorlage_16zu9</vt:lpstr>
      <vt:lpstr>MKT 4 A – Съпреживяване/емпатия</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Как можем да съчувстваме на друг човек...?</vt:lpstr>
      <vt:lpstr>За какво ни е да знаем това?</vt:lpstr>
      <vt:lpstr>За какво ни е да знаем това?</vt:lpstr>
      <vt:lpstr>Как проблеми с разпознаването на емоции водят до грешки по време на психоза – примери</vt:lpstr>
      <vt:lpstr>Задача 1</vt:lpstr>
      <vt:lpstr>Моля, назовете някои човешки емоции/чувства</vt:lpstr>
      <vt:lpstr>Моля, назовете някои човешки емоции/чувства</vt:lpstr>
      <vt:lpstr>Емоции/чувства Понякога е лесно да разберем как някой друг се чувства... Особено ако знаем контекста ...</vt:lpstr>
      <vt:lpstr>Емоции/чувства Понякога е лесно да разберем как някой друг се чувства... Особено ако знаем контекста ...</vt:lpstr>
      <vt:lpstr>PowerPoint-Präsentation</vt:lpstr>
      <vt:lpstr>PowerPoint-Präsentation</vt:lpstr>
      <vt:lpstr>Може ли да заключите за характера и дори професията на един човек само по лицето?</vt:lpstr>
      <vt:lpstr>Кой да предположи!?</vt:lpstr>
      <vt:lpstr>Различни хора – различни обичаи! Чести грешки в разпознаването на жестове</vt:lpstr>
      <vt:lpstr>Различни хора – различни обичаи! Чести грешки в разпознаването на жестове</vt:lpstr>
      <vt:lpstr>Различни хора – различни обичаи! Чести грешки в разпознаването на жестове</vt:lpstr>
      <vt:lpstr>Различни хора – различни обичаи! Чести грешки в разпознаването на жестове</vt:lpstr>
      <vt:lpstr>Задача 2</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Опционално: Видео</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Какво прави или чувства човекът? До колко сте сигурни в отговора?</vt:lpstr>
      <vt:lpstr>PowerPoint-Präsentation</vt:lpstr>
      <vt:lpstr>Извод 1!</vt:lpstr>
      <vt:lpstr>Извод 1!</vt:lpstr>
      <vt:lpstr>Извод 1!</vt:lpstr>
      <vt:lpstr>Задача 3</vt:lpstr>
      <vt:lpstr>Какво иска да направи човекът?</vt:lpstr>
      <vt:lpstr>Какво иска да направи човекът?</vt:lpstr>
      <vt:lpstr>Какво иска да направи човекът?</vt:lpstr>
      <vt:lpstr>Верният отговор е 4в!</vt:lpstr>
      <vt:lpstr>Какво е намерението на жената?</vt:lpstr>
      <vt:lpstr>Какво е намерението на жената?</vt:lpstr>
      <vt:lpstr>Какво е намерението на жената?</vt:lpstr>
      <vt:lpstr>Верният отговор е 4a!</vt:lpstr>
      <vt:lpstr>Какво е намерението на мъжа?</vt:lpstr>
      <vt:lpstr>Какво е намерението на мъжа?</vt:lpstr>
      <vt:lpstr>Какво е намерението на мъжа?</vt:lpstr>
      <vt:lpstr>Верният отговор е 4в!</vt:lpstr>
      <vt:lpstr>Какво планира да направи жената?</vt:lpstr>
      <vt:lpstr>Какво планира да направи жената?</vt:lpstr>
      <vt:lpstr>Какво планира да направи жената?</vt:lpstr>
      <vt:lpstr>Верният отговор е 4a!</vt:lpstr>
      <vt:lpstr>Какво е намерението на жената?</vt:lpstr>
      <vt:lpstr>Какво е намерението на жената?</vt:lpstr>
      <vt:lpstr>Какво е намерението на жената?</vt:lpstr>
      <vt:lpstr>Верният отговор е 4б!</vt:lpstr>
      <vt:lpstr>Какво иска да направи жената?</vt:lpstr>
      <vt:lpstr>Какво иска да направи жената?</vt:lpstr>
      <vt:lpstr>Какво иска да направи жената?</vt:lpstr>
      <vt:lpstr>Верният отговор е 4б!</vt:lpstr>
      <vt:lpstr>Какви са намеренията на момчето?</vt:lpstr>
      <vt:lpstr>Какви са намеренията на момчето?</vt:lpstr>
      <vt:lpstr>Какви са намеренията на момчето?</vt:lpstr>
      <vt:lpstr>Верният отговор е 4a!</vt:lpstr>
      <vt:lpstr>Какво планира да направи мъжът?</vt:lpstr>
      <vt:lpstr>Какво планира да направи мъжът?</vt:lpstr>
      <vt:lpstr>Какво планира да направи мъжът?</vt:lpstr>
      <vt:lpstr>Верният отговор е 4б!</vt:lpstr>
      <vt:lpstr>Какви са намеренията на жената?</vt:lpstr>
      <vt:lpstr>Какви са намеренията на жената?</vt:lpstr>
      <vt:lpstr>Какви са намеренията на жената?</vt:lpstr>
      <vt:lpstr>Верният отговор е 4a!</vt:lpstr>
      <vt:lpstr>Какво планира мъжът?</vt:lpstr>
      <vt:lpstr>Какво планира мъжът?</vt:lpstr>
      <vt:lpstr>Какво планира мъжът?</vt:lpstr>
      <vt:lpstr>Верният отговор е 4б!</vt:lpstr>
      <vt:lpstr>Обобщение</vt:lpstr>
      <vt:lpstr>Обобщение</vt:lpstr>
      <vt:lpstr>Обобщение</vt:lpstr>
      <vt:lpstr>Задача 4</vt:lpstr>
      <vt:lpstr>Какво възнамеряват момчетата?</vt:lpstr>
      <vt:lpstr>Какво възнамеряват момчетата?</vt:lpstr>
      <vt:lpstr>Какво възнамеряват момчетата?</vt:lpstr>
      <vt:lpstr>Какво възнамеряват момчетата?</vt:lpstr>
      <vt:lpstr>Какво възнамеряват момчетата?</vt:lpstr>
      <vt:lpstr>Какво правят мъжете?</vt:lpstr>
      <vt:lpstr>Какво правят мъжете?</vt:lpstr>
      <vt:lpstr>Какво правят мъжете?</vt:lpstr>
      <vt:lpstr>Какво правят мъжете?</vt:lpstr>
      <vt:lpstr>Какво правят мъжете?</vt:lpstr>
      <vt:lpstr>Какво прави момчето?</vt:lpstr>
      <vt:lpstr>Какво прави момчето?</vt:lpstr>
      <vt:lpstr>Какво прави момчето?</vt:lpstr>
      <vt:lpstr>Какво прави момчето?</vt:lpstr>
      <vt:lpstr>Какво прави момчето?</vt:lpstr>
      <vt:lpstr>Приложение в ежедневието</vt:lpstr>
      <vt:lpstr>Приложение в ежедневието</vt:lpstr>
      <vt:lpstr>Приложение в ежедневието</vt:lpstr>
      <vt:lpstr>Приложение в ежедневието</vt:lpstr>
      <vt:lpstr>Какво общо има това с психозите?</vt:lpstr>
      <vt:lpstr>Какво общо има това с психозите?</vt:lpstr>
      <vt:lpstr>Благодарим за вниманието и работата заедно!</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450</cp:revision>
  <dcterms:created xsi:type="dcterms:W3CDTF">2004-07-26T08:39:44Z</dcterms:created>
  <dcterms:modified xsi:type="dcterms:W3CDTF">2025-01-09T15:40:07Z</dcterms:modified>
</cp:coreProperties>
</file>