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473" r:id="rId1"/>
  </p:sldMasterIdLst>
  <p:notesMasterIdLst>
    <p:notesMasterId r:id="rId92"/>
  </p:notesMasterIdLst>
  <p:handoutMasterIdLst>
    <p:handoutMasterId r:id="rId93"/>
  </p:handoutMasterIdLst>
  <p:sldIdLst>
    <p:sldId id="924" r:id="rId2"/>
    <p:sldId id="722" r:id="rId3"/>
    <p:sldId id="900" r:id="rId4"/>
    <p:sldId id="899" r:id="rId5"/>
    <p:sldId id="898" r:id="rId6"/>
    <p:sldId id="897" r:id="rId7"/>
    <p:sldId id="772" r:id="rId8"/>
    <p:sldId id="888" r:id="rId9"/>
    <p:sldId id="906" r:id="rId10"/>
    <p:sldId id="905" r:id="rId11"/>
    <p:sldId id="904" r:id="rId12"/>
    <p:sldId id="903" r:id="rId13"/>
    <p:sldId id="902" r:id="rId14"/>
    <p:sldId id="901" r:id="rId15"/>
    <p:sldId id="780" r:id="rId16"/>
    <p:sldId id="828" r:id="rId17"/>
    <p:sldId id="829" r:id="rId18"/>
    <p:sldId id="830" r:id="rId19"/>
    <p:sldId id="859" r:id="rId20"/>
    <p:sldId id="908" r:id="rId21"/>
    <p:sldId id="907" r:id="rId22"/>
    <p:sldId id="709" r:id="rId23"/>
    <p:sldId id="710" r:id="rId24"/>
    <p:sldId id="711" r:id="rId25"/>
    <p:sldId id="712" r:id="rId26"/>
    <p:sldId id="713" r:id="rId27"/>
    <p:sldId id="714" r:id="rId28"/>
    <p:sldId id="717" r:id="rId29"/>
    <p:sldId id="910" r:id="rId30"/>
    <p:sldId id="909" r:id="rId31"/>
    <p:sldId id="817" r:id="rId32"/>
    <p:sldId id="820" r:id="rId33"/>
    <p:sldId id="912" r:id="rId34"/>
    <p:sldId id="911" r:id="rId35"/>
    <p:sldId id="838" r:id="rId36"/>
    <p:sldId id="915" r:id="rId37"/>
    <p:sldId id="914" r:id="rId38"/>
    <p:sldId id="913" r:id="rId39"/>
    <p:sldId id="843" r:id="rId40"/>
    <p:sldId id="917" r:id="rId41"/>
    <p:sldId id="916" r:id="rId42"/>
    <p:sldId id="824" r:id="rId43"/>
    <p:sldId id="882" r:id="rId44"/>
    <p:sldId id="918" r:id="rId45"/>
    <p:sldId id="793" r:id="rId46"/>
    <p:sldId id="794" r:id="rId47"/>
    <p:sldId id="795" r:id="rId48"/>
    <p:sldId id="796" r:id="rId49"/>
    <p:sldId id="797" r:id="rId50"/>
    <p:sldId id="798" r:id="rId51"/>
    <p:sldId id="919" r:id="rId52"/>
    <p:sldId id="813" r:id="rId53"/>
    <p:sldId id="814" r:id="rId54"/>
    <p:sldId id="815" r:id="rId55"/>
    <p:sldId id="816" r:id="rId56"/>
    <p:sldId id="799" r:id="rId57"/>
    <p:sldId id="800" r:id="rId58"/>
    <p:sldId id="801" r:id="rId59"/>
    <p:sldId id="785" r:id="rId60"/>
    <p:sldId id="786" r:id="rId61"/>
    <p:sldId id="787" r:id="rId62"/>
    <p:sldId id="788" r:id="rId63"/>
    <p:sldId id="806" r:id="rId64"/>
    <p:sldId id="807" r:id="rId65"/>
    <p:sldId id="808" r:id="rId66"/>
    <p:sldId id="809" r:id="rId67"/>
    <p:sldId id="810" r:id="rId68"/>
    <p:sldId id="811" r:id="rId69"/>
    <p:sldId id="812" r:id="rId70"/>
    <p:sldId id="760" r:id="rId71"/>
    <p:sldId id="761" r:id="rId72"/>
    <p:sldId id="762" r:id="rId73"/>
    <p:sldId id="766" r:id="rId74"/>
    <p:sldId id="767" r:id="rId75"/>
    <p:sldId id="768" r:id="rId76"/>
    <p:sldId id="851" r:id="rId77"/>
    <p:sldId id="852" r:id="rId78"/>
    <p:sldId id="853" r:id="rId79"/>
    <p:sldId id="854" r:id="rId80"/>
    <p:sldId id="855" r:id="rId81"/>
    <p:sldId id="856" r:id="rId82"/>
    <p:sldId id="857" r:id="rId83"/>
    <p:sldId id="845" r:id="rId84"/>
    <p:sldId id="921" r:id="rId85"/>
    <p:sldId id="920" r:id="rId86"/>
    <p:sldId id="847" r:id="rId87"/>
    <p:sldId id="923" r:id="rId88"/>
    <p:sldId id="922" r:id="rId89"/>
    <p:sldId id="896" r:id="rId90"/>
    <p:sldId id="858" r:id="rId91"/>
  </p:sldIdLst>
  <p:sldSz cx="12195175" cy="6858000"/>
  <p:notesSz cx="7099300" cy="10234613"/>
  <p:embeddedFontLst>
    <p:embeddedFont>
      <p:font typeface="Verdana" panose="020B0604030504040204" pitchFamily="34" charset="0"/>
      <p:regular r:id="rId94"/>
      <p:bold r:id="rId95"/>
      <p:italic r:id="rId96"/>
      <p:boldItalic r:id="rId97"/>
    </p:embeddedFont>
  </p:embeddedFont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85">
          <p15:clr>
            <a:srgbClr val="A4A3A4"/>
          </p15:clr>
        </p15:guide>
        <p15:guide id="2" pos="5759">
          <p15:clr>
            <a:srgbClr val="A4A3A4"/>
          </p15:clr>
        </p15:guide>
        <p15:guide id="3" pos="76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FF0066"/>
    <a:srgbClr val="66FF33"/>
    <a:srgbClr val="FFFF00"/>
    <a:srgbClr val="FF0000"/>
    <a:srgbClr val="ADC0CB"/>
    <a:srgbClr val="FFCC99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95" autoAdjust="0"/>
    <p:restoredTop sz="94660" autoAdjust="0"/>
  </p:normalViewPr>
  <p:slideViewPr>
    <p:cSldViewPr>
      <p:cViewPr varScale="1">
        <p:scale>
          <a:sx n="63" d="100"/>
          <a:sy n="63" d="100"/>
        </p:scale>
        <p:origin x="996" y="76"/>
      </p:cViewPr>
      <p:guideLst>
        <p:guide orient="horz" pos="3385"/>
        <p:guide pos="5759"/>
        <p:guide pos="7681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64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font" Target="fonts/font2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1.fntdata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4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handoutMaster" Target="handoutMasters/handoutMaster1.xml"/><Relationship Id="rId98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61.xml"/><Relationship Id="rId13" Type="http://schemas.openxmlformats.org/officeDocument/2006/relationships/slide" Target="slides/slide80.xml"/><Relationship Id="rId3" Type="http://schemas.openxmlformats.org/officeDocument/2006/relationships/slide" Target="slides/slide46.xml"/><Relationship Id="rId7" Type="http://schemas.openxmlformats.org/officeDocument/2006/relationships/slide" Target="slides/slide60.xml"/><Relationship Id="rId12" Type="http://schemas.openxmlformats.org/officeDocument/2006/relationships/slide" Target="slides/slide77.xml"/><Relationship Id="rId2" Type="http://schemas.openxmlformats.org/officeDocument/2006/relationships/slide" Target="slides/slide28.xml"/><Relationship Id="rId1" Type="http://schemas.openxmlformats.org/officeDocument/2006/relationships/slide" Target="slides/slide26.xml"/><Relationship Id="rId6" Type="http://schemas.openxmlformats.org/officeDocument/2006/relationships/slide" Target="slides/slide54.xml"/><Relationship Id="rId11" Type="http://schemas.openxmlformats.org/officeDocument/2006/relationships/slide" Target="slides/slide71.xml"/><Relationship Id="rId5" Type="http://schemas.openxmlformats.org/officeDocument/2006/relationships/slide" Target="slides/slide53.xml"/><Relationship Id="rId10" Type="http://schemas.openxmlformats.org/officeDocument/2006/relationships/slide" Target="slides/slide65.xml"/><Relationship Id="rId4" Type="http://schemas.openxmlformats.org/officeDocument/2006/relationships/slide" Target="slides/slide49.xml"/><Relationship Id="rId9" Type="http://schemas.openxmlformats.org/officeDocument/2006/relationships/slide" Target="slides/slide64.xml"/><Relationship Id="rId14" Type="http://schemas.openxmlformats.org/officeDocument/2006/relationships/slide" Target="slides/slide8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5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5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5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3F2144F-A249-463B-B093-8D28C3DF4E0C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15123928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307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Klicken Sie, um die Formate des Vorlagentextes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1986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86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5858D29-E215-44A6-B0D1-6879FD3CB28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1551398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solidFill>
                  <a:prstClr val="black"/>
                </a:solidFill>
              </a:rPr>
              <a:pPr/>
              <a:t>1</a:t>
            </a:fld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856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8CCECBF-8748-431C-BAA7-2AC1F357F6C2}" type="slidenum">
              <a:rPr lang="en-US" altLang="de-DE" sz="1300" smtClean="0">
                <a:latin typeface="Arial" panose="020B0604020202020204" pitchFamily="34" charset="0"/>
              </a:rPr>
              <a:pPr/>
              <a:t>2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707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8CCECBF-8748-431C-BAA7-2AC1F357F6C2}" type="slidenum">
              <a:rPr lang="en-US" altLang="de-DE" sz="1300" smtClean="0">
                <a:latin typeface="Arial" panose="020B0604020202020204" pitchFamily="34" charset="0"/>
              </a:rPr>
              <a:pPr/>
              <a:t>3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707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8CCECBF-8748-431C-BAA7-2AC1F357F6C2}" type="slidenum">
              <a:rPr lang="en-US" altLang="de-DE" sz="1300" smtClean="0">
                <a:latin typeface="Arial" panose="020B0604020202020204" pitchFamily="34" charset="0"/>
              </a:rPr>
              <a:pPr/>
              <a:t>4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707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8CCECBF-8748-431C-BAA7-2AC1F357F6C2}" type="slidenum">
              <a:rPr lang="en-US" altLang="de-DE" sz="1300" smtClean="0">
                <a:latin typeface="Arial" panose="020B0604020202020204" pitchFamily="34" charset="0"/>
              </a:rPr>
              <a:pPr/>
              <a:t>5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707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8CCECBF-8748-431C-BAA7-2AC1F357F6C2}" type="slidenum">
              <a:rPr lang="en-US" altLang="de-DE" sz="1300" smtClean="0">
                <a:latin typeface="Arial" panose="020B0604020202020204" pitchFamily="34" charset="0"/>
              </a:rPr>
              <a:pPr/>
              <a:t>6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707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C7DDCCA0-7C83-4A5B-B8E3-8904EA741D10}" type="slidenum">
              <a:rPr lang="en-US" altLang="de-DE" sz="1300" smtClean="0">
                <a:latin typeface="Arial" panose="020B0604020202020204" pitchFamily="34" charset="0"/>
              </a:rPr>
              <a:pPr/>
              <a:t>7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3726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EDED832-4ECA-4A9D-9786-79FB645BAF41}" type="slidenum">
              <a:rPr lang="en-US" altLang="de-DE" sz="1300" smtClean="0">
                <a:latin typeface="Arial" panose="020B0604020202020204" pitchFamily="34" charset="0"/>
              </a:rPr>
              <a:pPr/>
              <a:t>8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8419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EDED832-4ECA-4A9D-9786-79FB645BAF41}" type="slidenum">
              <a:rPr lang="en-US" altLang="de-DE" sz="1300" smtClean="0">
                <a:latin typeface="Arial" panose="020B0604020202020204" pitchFamily="34" charset="0"/>
              </a:rPr>
              <a:pPr/>
              <a:t>9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8419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EDED832-4ECA-4A9D-9786-79FB645BAF41}" type="slidenum">
              <a:rPr lang="en-US" altLang="de-DE" sz="1300" smtClean="0">
                <a:latin typeface="Arial" panose="020B0604020202020204" pitchFamily="34" charset="0"/>
              </a:rPr>
              <a:pPr/>
              <a:t>10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8419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EDED832-4ECA-4A9D-9786-79FB645BAF41}" type="slidenum">
              <a:rPr lang="en-US" altLang="de-DE" sz="1300" smtClean="0">
                <a:latin typeface="Arial" panose="020B0604020202020204" pitchFamily="34" charset="0"/>
              </a:rPr>
              <a:pPr/>
              <a:t>11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8419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EDED832-4ECA-4A9D-9786-79FB645BAF41}" type="slidenum">
              <a:rPr lang="en-US" altLang="de-DE" sz="1300" smtClean="0">
                <a:latin typeface="Arial" panose="020B0604020202020204" pitchFamily="34" charset="0"/>
              </a:rPr>
              <a:pPr/>
              <a:t>12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8419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EDED832-4ECA-4A9D-9786-79FB645BAF41}" type="slidenum">
              <a:rPr lang="en-US" altLang="de-DE" sz="1300" smtClean="0">
                <a:latin typeface="Arial" panose="020B0604020202020204" pitchFamily="34" charset="0"/>
              </a:rPr>
              <a:pPr/>
              <a:t>13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8419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EDED832-4ECA-4A9D-9786-79FB645BAF41}" type="slidenum">
              <a:rPr lang="en-US" altLang="de-DE" sz="1300" smtClean="0">
                <a:latin typeface="Arial" panose="020B0604020202020204" pitchFamily="34" charset="0"/>
              </a:rPr>
              <a:pPr/>
              <a:t>14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8419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F06D3F0-14C7-4AA4-8650-3D740BCDFAEA}" type="slidenum">
              <a:rPr lang="en-US" altLang="de-DE" sz="1300" smtClean="0">
                <a:latin typeface="Arial" panose="020B0604020202020204" pitchFamily="34" charset="0"/>
              </a:rPr>
              <a:pPr/>
              <a:t>15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62467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2468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6175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6FC3AF46-B7B1-410A-9286-1C8D5FE8E1F0}" type="slidenum">
              <a:rPr lang="en-US" altLang="de-DE" sz="1300" smtClean="0">
                <a:latin typeface="Arial" panose="020B0604020202020204" pitchFamily="34" charset="0"/>
              </a:rPr>
              <a:pPr/>
              <a:t>16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5139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2CF5D3D-A7A9-44C5-BB3B-79B35497DA3D}" type="slidenum">
              <a:rPr lang="en-US" altLang="de-DE" sz="1300" smtClean="0">
                <a:latin typeface="Arial" panose="020B0604020202020204" pitchFamily="34" charset="0"/>
              </a:rPr>
              <a:pPr/>
              <a:t>17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933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726C021-59AA-4B83-8B38-FEA81B95929A}" type="slidenum">
              <a:rPr lang="en-US" altLang="de-DE" sz="1300" smtClean="0">
                <a:latin typeface="Arial" panose="020B0604020202020204" pitchFamily="34" charset="0"/>
              </a:rPr>
              <a:pPr/>
              <a:t>18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5829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C3451BF-67AA-47A8-B00C-2C3360C970F2}" type="slidenum">
              <a:rPr lang="en-US" altLang="de-DE" sz="1300" smtClean="0">
                <a:latin typeface="Arial" panose="020B0604020202020204" pitchFamily="34" charset="0"/>
              </a:rPr>
              <a:pPr/>
              <a:t>19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7908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C3451BF-67AA-47A8-B00C-2C3360C970F2}" type="slidenum">
              <a:rPr lang="en-US" altLang="de-DE" sz="1300" smtClean="0">
                <a:latin typeface="Arial" panose="020B0604020202020204" pitchFamily="34" charset="0"/>
              </a:rPr>
              <a:pPr/>
              <a:t>20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7908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C3451BF-67AA-47A8-B00C-2C3360C970F2}" type="slidenum">
              <a:rPr lang="en-US" altLang="de-DE" sz="1300" smtClean="0">
                <a:latin typeface="Arial" panose="020B0604020202020204" pitchFamily="34" charset="0"/>
              </a:rPr>
              <a:pPr/>
              <a:t>21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7908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53745CF-97B7-4AEF-A640-9C8C745696A1}" type="slidenum">
              <a:rPr lang="en-US" altLang="de-DE" sz="1300" smtClean="0">
                <a:latin typeface="Arial" panose="020B0604020202020204" pitchFamily="34" charset="0"/>
              </a:rPr>
              <a:pPr/>
              <a:t>22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4916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9CD1AA0-B7E4-41B3-B627-9B8DF93BC0E0}" type="slidenum">
              <a:rPr lang="en-US" altLang="de-DE" sz="1300" smtClean="0">
                <a:latin typeface="Arial" panose="020B0604020202020204" pitchFamily="34" charset="0"/>
              </a:rPr>
              <a:pPr/>
              <a:t>23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7885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885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4600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A2DE0D58-9D2D-43E4-A1F8-4547FF4F40A4}" type="slidenum">
              <a:rPr lang="en-US" altLang="de-DE" sz="1300" smtClean="0">
                <a:latin typeface="Arial" panose="020B0604020202020204" pitchFamily="34" charset="0"/>
              </a:rPr>
              <a:pPr/>
              <a:t>24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2518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D806A41-DE12-4419-8764-E456F3C20BAF}" type="slidenum">
              <a:rPr lang="en-US" altLang="de-DE" sz="1300" smtClean="0">
                <a:latin typeface="Arial" panose="020B0604020202020204" pitchFamily="34" charset="0"/>
              </a:rPr>
              <a:pPr/>
              <a:t>25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8294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294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5612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C3EC5D8C-F970-45E4-A6DC-D2004D161B63}" type="slidenum">
              <a:rPr lang="en-US" altLang="de-DE" sz="1300" smtClean="0">
                <a:latin typeface="Arial" panose="020B0604020202020204" pitchFamily="34" charset="0"/>
              </a:rPr>
              <a:pPr/>
              <a:t>26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1958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DE2E9D0-545C-4531-832A-6491184959F3}" type="slidenum">
              <a:rPr lang="en-US" altLang="de-DE" sz="1300" smtClean="0">
                <a:latin typeface="Arial" panose="020B0604020202020204" pitchFamily="34" charset="0"/>
              </a:rPr>
              <a:pPr/>
              <a:t>27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0727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D5A8310-4E48-4C74-B166-3179019F12BD}" type="slidenum">
              <a:rPr lang="en-US" altLang="de-DE" sz="1300" smtClean="0">
                <a:latin typeface="Arial" panose="020B0604020202020204" pitchFamily="34" charset="0"/>
              </a:rPr>
              <a:pPr/>
              <a:t>28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0752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D5A8310-4E48-4C74-B166-3179019F12BD}" type="slidenum">
              <a:rPr lang="en-US" altLang="de-DE" sz="1300" smtClean="0">
                <a:latin typeface="Arial" panose="020B0604020202020204" pitchFamily="34" charset="0"/>
              </a:rPr>
              <a:pPr/>
              <a:t>29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0752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D5A8310-4E48-4C74-B166-3179019F12BD}" type="slidenum">
              <a:rPr lang="en-US" altLang="de-DE" sz="1300" smtClean="0">
                <a:latin typeface="Arial" panose="020B0604020202020204" pitchFamily="34" charset="0"/>
              </a:rPr>
              <a:pPr/>
              <a:t>30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0752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E2D7D91-6202-45A0-BC9C-AAD44AF75545}" type="slidenum">
              <a:rPr lang="en-US" altLang="de-DE" sz="1300" smtClean="0">
                <a:latin typeface="Arial" panose="020B0604020202020204" pitchFamily="34" charset="0"/>
              </a:rPr>
              <a:pPr/>
              <a:t>31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0781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008E5C1-267B-4FF1-A6C5-8C1FB6F9BF40}" type="slidenum">
              <a:rPr lang="en-US" altLang="de-DE" sz="1300" smtClean="0">
                <a:latin typeface="Arial" panose="020B0604020202020204" pitchFamily="34" charset="0"/>
              </a:rPr>
              <a:pPr/>
              <a:t>32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8663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008E5C1-267B-4FF1-A6C5-8C1FB6F9BF40}" type="slidenum">
              <a:rPr lang="en-US" altLang="de-DE" sz="1300" smtClean="0">
                <a:latin typeface="Arial" panose="020B0604020202020204" pitchFamily="34" charset="0"/>
              </a:rPr>
              <a:pPr/>
              <a:t>33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8663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008E5C1-267B-4FF1-A6C5-8C1FB6F9BF40}" type="slidenum">
              <a:rPr lang="en-US" altLang="de-DE" sz="1300" smtClean="0">
                <a:latin typeface="Arial" panose="020B0604020202020204" pitchFamily="34" charset="0"/>
              </a:rPr>
              <a:pPr/>
              <a:t>34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86631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563FA11-E41A-4CDD-B190-10A2FAE1ED40}" type="slidenum">
              <a:rPr lang="en-US" altLang="de-DE" sz="1300" smtClean="0">
                <a:latin typeface="Arial" panose="020B0604020202020204" pitchFamily="34" charset="0"/>
              </a:rPr>
              <a:pPr/>
              <a:t>35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10473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563FA11-E41A-4CDD-B190-10A2FAE1ED40}" type="slidenum">
              <a:rPr lang="en-US" altLang="de-DE" sz="1300" smtClean="0">
                <a:latin typeface="Arial" panose="020B0604020202020204" pitchFamily="34" charset="0"/>
              </a:rPr>
              <a:pPr/>
              <a:t>36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10473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563FA11-E41A-4CDD-B190-10A2FAE1ED40}" type="slidenum">
              <a:rPr lang="en-US" altLang="de-DE" sz="1300" smtClean="0">
                <a:latin typeface="Arial" panose="020B0604020202020204" pitchFamily="34" charset="0"/>
              </a:rPr>
              <a:pPr/>
              <a:t>37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10473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563FA11-E41A-4CDD-B190-10A2FAE1ED40}" type="slidenum">
              <a:rPr lang="en-US" altLang="de-DE" sz="1300" smtClean="0">
                <a:latin typeface="Arial" panose="020B0604020202020204" pitchFamily="34" charset="0"/>
              </a:rPr>
              <a:pPr/>
              <a:t>38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10473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C6F31D0-CF07-4A24-A5AF-0F0730FF6F1E}" type="slidenum">
              <a:rPr lang="en-US" altLang="de-DE" sz="1300" smtClean="0">
                <a:latin typeface="Arial" panose="020B0604020202020204" pitchFamily="34" charset="0"/>
              </a:rPr>
              <a:pPr/>
              <a:t>39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52960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C6F31D0-CF07-4A24-A5AF-0F0730FF6F1E}" type="slidenum">
              <a:rPr lang="en-US" altLang="de-DE" sz="1300" smtClean="0">
                <a:latin typeface="Arial" panose="020B0604020202020204" pitchFamily="34" charset="0"/>
              </a:rPr>
              <a:pPr/>
              <a:t>40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52960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C6F31D0-CF07-4A24-A5AF-0F0730FF6F1E}" type="slidenum">
              <a:rPr lang="en-US" altLang="de-DE" sz="1300" smtClean="0">
                <a:latin typeface="Arial" panose="020B0604020202020204" pitchFamily="34" charset="0"/>
              </a:rPr>
              <a:pPr/>
              <a:t>41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52960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ABD3A28-C505-4963-B591-1B3F0EBE8030}" type="slidenum">
              <a:rPr lang="en-US" altLang="de-DE" sz="1300" smtClean="0">
                <a:latin typeface="Arial" panose="020B0604020202020204" pitchFamily="34" charset="0"/>
              </a:rPr>
              <a:pPr/>
              <a:t>42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47954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8FDCEC76-C9E9-49CA-9A07-82D2253F1BDC}" type="slidenum">
              <a:rPr lang="en-US" altLang="de-DE" sz="1300" smtClean="0">
                <a:latin typeface="Arial" panose="020B0604020202020204" pitchFamily="34" charset="0"/>
              </a:rPr>
              <a:pPr/>
              <a:t>43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47326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8FDCEC76-C9E9-49CA-9A07-82D2253F1BDC}" type="slidenum">
              <a:rPr lang="en-US" altLang="de-DE" sz="1300" smtClean="0">
                <a:latin typeface="Arial" panose="020B0604020202020204" pitchFamily="34" charset="0"/>
              </a:rPr>
              <a:pPr/>
              <a:t>44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47326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872751B-1F5C-47D4-B155-D111A7E588D6}" type="slidenum">
              <a:rPr lang="en-US" altLang="de-DE" sz="1300" smtClean="0">
                <a:latin typeface="Arial" panose="020B0604020202020204" pitchFamily="34" charset="0"/>
              </a:rPr>
              <a:pPr/>
              <a:t>45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5357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847D954-04BC-4C41-B279-4859D9C47575}" type="slidenum">
              <a:rPr lang="en-US" altLang="de-DE" sz="1300" smtClean="0">
                <a:latin typeface="Arial" panose="020B0604020202020204" pitchFamily="34" charset="0"/>
              </a:rPr>
              <a:pPr/>
              <a:t>46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25955" name="Rectangle 307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25956" name="Rectangle 307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3416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CBE16CC5-C5F6-474B-ADA9-CCBEB2E9DBDF}" type="slidenum">
              <a:rPr lang="en-US" altLang="de-DE" sz="1300" smtClean="0">
                <a:latin typeface="Arial" panose="020B0604020202020204" pitchFamily="34" charset="0"/>
              </a:rPr>
              <a:pPr/>
              <a:t>47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2300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8C17774C-D7F4-476F-9AB4-8B6E2CA6041C}" type="slidenum">
              <a:rPr lang="en-US" altLang="de-DE" sz="1300" smtClean="0">
                <a:latin typeface="Arial" panose="020B0604020202020204" pitchFamily="34" charset="0"/>
              </a:rPr>
              <a:pPr/>
              <a:t>48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11405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F77997D-DF98-4C3F-89B0-476CC9B04858}" type="slidenum">
              <a:rPr lang="en-US" altLang="de-DE" sz="1300" smtClean="0">
                <a:latin typeface="Arial" panose="020B0604020202020204" pitchFamily="34" charset="0"/>
              </a:rPr>
              <a:pPr/>
              <a:t>49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05020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6FF6C65C-6053-4E79-8F2D-A934434D0C2B}" type="slidenum">
              <a:rPr lang="en-US" altLang="de-DE" sz="1300" smtClean="0">
                <a:latin typeface="Arial" panose="020B0604020202020204" pitchFamily="34" charset="0"/>
              </a:rPr>
              <a:pPr/>
              <a:t>50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06715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solidFill>
                  <a:prstClr val="black"/>
                </a:solidFill>
              </a:rPr>
              <a:pPr/>
              <a:t>51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6" name="Folienbildplatzhalter 5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7" name="Notizen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770652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94E7DD1-FD2D-4E2F-A79B-2F5B9A88A856}" type="slidenum">
              <a:rPr lang="en-US" altLang="de-DE" sz="1300" smtClean="0">
                <a:latin typeface="Arial" panose="020B0604020202020204" pitchFamily="34" charset="0"/>
              </a:rPr>
              <a:pPr/>
              <a:t>52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6241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FA18254-8A5B-4A42-8E8B-8A06A6BDB592}" type="slidenum">
              <a:rPr lang="en-US" altLang="de-DE" sz="1300" smtClean="0">
                <a:latin typeface="Arial" panose="020B0604020202020204" pitchFamily="34" charset="0"/>
              </a:rPr>
              <a:pPr/>
              <a:t>53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06730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A6FF4EF-4950-4C2D-B817-73579E6BBB5B}" type="slidenum">
              <a:rPr lang="en-US" altLang="de-DE" sz="1300" smtClean="0">
                <a:latin typeface="Arial" panose="020B0604020202020204" pitchFamily="34" charset="0"/>
              </a:rPr>
              <a:pPr/>
              <a:t>54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25650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163FAE4-14B3-4026-97DA-7E816B6140BD}" type="slidenum">
              <a:rPr lang="en-US" altLang="de-DE" sz="1300" smtClean="0">
                <a:latin typeface="Arial" panose="020B0604020202020204" pitchFamily="34" charset="0"/>
              </a:rPr>
              <a:pPr/>
              <a:t>55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5747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D7B41FF-B68F-4D87-9747-836B6050FF6F}" type="slidenum">
              <a:rPr lang="en-US" altLang="de-DE" sz="1300" smtClean="0">
                <a:latin typeface="Arial" panose="020B0604020202020204" pitchFamily="34" charset="0"/>
              </a:rPr>
              <a:pPr/>
              <a:t>56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34285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3E97B90-78B4-4C63-A330-2DE249CBD8C3}" type="slidenum">
              <a:rPr lang="en-US" altLang="de-DE" sz="1300" smtClean="0">
                <a:latin typeface="Arial" panose="020B0604020202020204" pitchFamily="34" charset="0"/>
              </a:rPr>
              <a:pPr/>
              <a:t>57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1095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F654EC3-4D44-4AFF-830B-3398B8F3F77A}" type="slidenum">
              <a:rPr lang="en-US" altLang="de-DE" sz="1300" smtClean="0">
                <a:latin typeface="Arial" panose="020B0604020202020204" pitchFamily="34" charset="0"/>
              </a:rPr>
              <a:pPr/>
              <a:t>58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8758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423A277-0AC8-4511-9BBA-130C12A511AC}" type="slidenum">
              <a:rPr lang="en-US" altLang="de-DE" sz="1300" smtClean="0">
                <a:latin typeface="Arial" panose="020B0604020202020204" pitchFamily="34" charset="0"/>
              </a:rPr>
              <a:pPr/>
              <a:t>59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14763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8CA330A-A18D-4153-BC9A-50E364AD4D70}" type="slidenum">
              <a:rPr lang="en-US" altLang="de-DE" sz="1300" smtClean="0">
                <a:latin typeface="Arial" panose="020B0604020202020204" pitchFamily="34" charset="0"/>
              </a:rPr>
              <a:pPr/>
              <a:t>60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26910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85F3047-B07B-4441-AC2E-AA7CEDE60639}" type="slidenum">
              <a:rPr lang="en-US" altLang="de-DE" sz="1300" smtClean="0">
                <a:latin typeface="Arial" panose="020B0604020202020204" pitchFamily="34" charset="0"/>
              </a:rPr>
              <a:pPr/>
              <a:t>61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87209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0487672-DD88-43CB-A537-03E7377355C5}" type="slidenum">
              <a:rPr lang="en-US" altLang="de-DE" sz="1300" smtClean="0">
                <a:latin typeface="Arial" panose="020B0604020202020204" pitchFamily="34" charset="0"/>
              </a:rPr>
              <a:pPr/>
              <a:t>62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5901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657EADA4-74AF-4865-9F95-507B82FD27F8}" type="slidenum">
              <a:rPr lang="en-US" altLang="de-DE" sz="1300" smtClean="0">
                <a:latin typeface="Arial" panose="020B0604020202020204" pitchFamily="34" charset="0"/>
              </a:rPr>
              <a:pPr/>
              <a:t>63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18354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48F7CFD-EA2D-49BA-A4D5-55A0EB56A6C4}" type="slidenum">
              <a:rPr lang="en-US" altLang="de-DE" sz="1300" smtClean="0">
                <a:latin typeface="Arial" panose="020B0604020202020204" pitchFamily="34" charset="0"/>
              </a:rPr>
              <a:pPr/>
              <a:t>64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74347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AF7211E-D5DF-470A-B69C-F268F69E4C51}" type="slidenum">
              <a:rPr lang="en-US" altLang="de-DE" sz="1300" smtClean="0">
                <a:latin typeface="Arial" panose="020B0604020202020204" pitchFamily="34" charset="0"/>
              </a:rPr>
              <a:pPr/>
              <a:t>65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57256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EFE07FF-5802-474F-8313-8DAAE6F66AC3}" type="slidenum">
              <a:rPr lang="en-US" altLang="de-DE" sz="1300" smtClean="0">
                <a:latin typeface="Arial" panose="020B0604020202020204" pitchFamily="34" charset="0"/>
              </a:rPr>
              <a:pPr/>
              <a:t>66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11800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2BC02FA-86AE-4741-9CA3-CFFA95F30325}" type="slidenum">
              <a:rPr lang="en-US" altLang="de-DE" sz="1300" smtClean="0">
                <a:latin typeface="Arial" panose="020B0604020202020204" pitchFamily="34" charset="0"/>
              </a:rPr>
              <a:pPr/>
              <a:t>67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2512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66A4A74-299E-4E10-88D5-A647D4DA5578}" type="slidenum">
              <a:rPr lang="en-US" altLang="de-DE" sz="1300" smtClean="0">
                <a:latin typeface="Arial" panose="020B0604020202020204" pitchFamily="34" charset="0"/>
              </a:rPr>
              <a:pPr/>
              <a:t>68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22120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69BB3BC-F2EF-4473-9785-2BB5DB0506DA}" type="slidenum">
              <a:rPr lang="en-US" altLang="de-DE" sz="1300" smtClean="0">
                <a:latin typeface="Arial" panose="020B0604020202020204" pitchFamily="34" charset="0"/>
              </a:rPr>
              <a:pPr/>
              <a:t>69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68588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C87CF2DA-0287-4BF9-87D3-02953CDC33A9}" type="slidenum">
              <a:rPr lang="en-US" altLang="de-DE" sz="1300" smtClean="0">
                <a:latin typeface="Arial" panose="020B0604020202020204" pitchFamily="34" charset="0"/>
              </a:rPr>
              <a:pPr/>
              <a:t>70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8321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63197FB-B4F7-4552-B9F3-9966CE3B1DCE}" type="slidenum">
              <a:rPr lang="en-US" altLang="de-DE" sz="1300" smtClean="0">
                <a:latin typeface="Arial" panose="020B0604020202020204" pitchFamily="34" charset="0"/>
              </a:rPr>
              <a:pPr/>
              <a:t>71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29898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AFDB6C3-BEB9-4B1E-BFF3-2224075B17D6}" type="slidenum">
              <a:rPr lang="en-US" altLang="de-DE" sz="1300" smtClean="0">
                <a:latin typeface="Arial" panose="020B0604020202020204" pitchFamily="34" charset="0"/>
              </a:rPr>
              <a:pPr/>
              <a:t>72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83809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E07188C-8DE2-455C-9064-8D76402AF727}" type="slidenum">
              <a:rPr lang="en-US" altLang="de-DE" sz="1300" smtClean="0">
                <a:latin typeface="Arial" panose="020B0604020202020204" pitchFamily="34" charset="0"/>
              </a:rPr>
              <a:pPr/>
              <a:t>73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88069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D39303F-7849-4F72-94FC-05516504D49B}" type="slidenum">
              <a:rPr lang="en-US" altLang="de-DE" sz="1300" smtClean="0">
                <a:latin typeface="Arial" panose="020B0604020202020204" pitchFamily="34" charset="0"/>
              </a:rPr>
              <a:pPr/>
              <a:t>74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25657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364C8A5-0CE6-4D78-BDAB-56D9A85D6E30}" type="slidenum">
              <a:rPr lang="en-US" altLang="de-DE" sz="1300" smtClean="0">
                <a:latin typeface="Arial" panose="020B0604020202020204" pitchFamily="34" charset="0"/>
              </a:rPr>
              <a:pPr/>
              <a:t>75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72573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D51F0BE-AB89-4F7F-8FF4-D00BF1537965}" type="slidenum">
              <a:rPr lang="en-US" altLang="de-DE" sz="1300" smtClean="0">
                <a:latin typeface="Arial" panose="020B0604020202020204" pitchFamily="34" charset="0"/>
              </a:rPr>
              <a:pPr/>
              <a:t>76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73254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9706407-A43D-4AB1-819D-5A7CEE034B5C}" type="slidenum">
              <a:rPr lang="en-US" altLang="de-DE" sz="1300" smtClean="0">
                <a:latin typeface="Arial" panose="020B0604020202020204" pitchFamily="34" charset="0"/>
              </a:rPr>
              <a:pPr/>
              <a:t>77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55233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5A7EB6B-F3B9-44F5-B8B5-F128D1ADCB61}" type="slidenum">
              <a:rPr lang="en-US" altLang="de-DE" sz="1300" smtClean="0">
                <a:latin typeface="Arial" panose="020B0604020202020204" pitchFamily="34" charset="0"/>
              </a:rPr>
              <a:pPr/>
              <a:t>78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76100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A3DB592B-73F8-4823-B488-E8979DA9A243}" type="slidenum">
              <a:rPr lang="en-US" altLang="de-DE" sz="1300" smtClean="0">
                <a:latin typeface="Arial" panose="020B0604020202020204" pitchFamily="34" charset="0"/>
              </a:rPr>
              <a:pPr/>
              <a:t>79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48371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CD13677B-A1FC-442D-9F8F-97B1B11140FB}" type="slidenum">
              <a:rPr lang="en-US" altLang="de-DE" sz="1300" smtClean="0">
                <a:latin typeface="Arial" panose="020B0604020202020204" pitchFamily="34" charset="0"/>
              </a:rPr>
              <a:pPr/>
              <a:t>80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80553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4C11025-9266-43A3-8E72-7F9EE95BACE7}" type="slidenum">
              <a:rPr lang="en-US" altLang="de-DE" sz="1300" smtClean="0">
                <a:latin typeface="Arial" panose="020B0604020202020204" pitchFamily="34" charset="0"/>
              </a:rPr>
              <a:pPr/>
              <a:t>81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94712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3AC88B4-7981-4327-B0C1-B04A094D6B3F}" type="slidenum">
              <a:rPr lang="en-US" altLang="de-DE" sz="1300" smtClean="0">
                <a:latin typeface="Arial" panose="020B0604020202020204" pitchFamily="34" charset="0"/>
              </a:rPr>
              <a:pPr/>
              <a:t>82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02482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7D98644-80E8-4C1D-8B7C-C299B3F3A466}" type="slidenum">
              <a:rPr lang="en-US" altLang="de-DE" sz="1300" smtClean="0">
                <a:latin typeface="Arial" panose="020B0604020202020204" pitchFamily="34" charset="0"/>
              </a:rPr>
              <a:pPr/>
              <a:t>83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555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7D98644-80E8-4C1D-8B7C-C299B3F3A466}" type="slidenum">
              <a:rPr lang="en-US" altLang="de-DE" sz="1300" smtClean="0">
                <a:latin typeface="Arial" panose="020B0604020202020204" pitchFamily="34" charset="0"/>
              </a:rPr>
              <a:pPr/>
              <a:t>84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5555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7D98644-80E8-4C1D-8B7C-C299B3F3A466}" type="slidenum">
              <a:rPr lang="en-US" altLang="de-DE" sz="1300" smtClean="0">
                <a:latin typeface="Arial" panose="020B0604020202020204" pitchFamily="34" charset="0"/>
              </a:rPr>
              <a:pPr/>
              <a:t>85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5555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DEE39FB-A1CD-4DCC-A6E2-F02C3B20BFCF}" type="slidenum">
              <a:rPr lang="en-US" altLang="de-DE" sz="1300" smtClean="0">
                <a:latin typeface="Arial" panose="020B0604020202020204" pitchFamily="34" charset="0"/>
              </a:rPr>
              <a:pPr/>
              <a:t>86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249069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DEE39FB-A1CD-4DCC-A6E2-F02C3B20BFCF}" type="slidenum">
              <a:rPr lang="en-US" altLang="de-DE" sz="1300" smtClean="0">
                <a:latin typeface="Arial" panose="020B0604020202020204" pitchFamily="34" charset="0"/>
              </a:rPr>
              <a:pPr/>
              <a:t>87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249069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DEE39FB-A1CD-4DCC-A6E2-F02C3B20BFCF}" type="slidenum">
              <a:rPr lang="en-US" altLang="de-DE" sz="1300" smtClean="0">
                <a:latin typeface="Arial" panose="020B0604020202020204" pitchFamily="34" charset="0"/>
              </a:rPr>
              <a:pPr/>
              <a:t>88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249069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4E3252B-321F-483E-BE34-054755860CBD}" type="slidenum">
              <a:rPr lang="en-US" altLang="de-DE" sz="1300" smtClean="0">
                <a:latin typeface="Arial" panose="020B0604020202020204" pitchFamily="34" charset="0"/>
              </a:rPr>
              <a:pPr/>
              <a:t>90</a:t>
            </a:fld>
            <a:endParaRPr lang="en-US" altLang="de-DE" sz="1300">
              <a:latin typeface="Arial" panose="020B0604020202020204" pitchFamily="34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724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1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1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21608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z-Cyrl-AZ" altLang="ko-KR" dirty="0">
                <a:solidFill>
                  <a:srgbClr val="004992"/>
                </a:solidFill>
              </a:rPr>
              <a:t>Метакогнитивен тренинг (</a:t>
            </a:r>
            <a:r>
              <a:rPr lang="en-US" altLang="ko-KR" dirty="0">
                <a:solidFill>
                  <a:srgbClr val="004992"/>
                </a:solidFill>
              </a:rPr>
              <a:t>MKT)</a:t>
            </a:r>
            <a:endParaRPr lang="de-DE" dirty="0">
              <a:solidFill>
                <a:srgbClr val="00499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408954" y="6300194"/>
            <a:ext cx="6400800" cy="36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ko-KR" sz="1000" b="0" dirty="0">
                <a:latin typeface="+mj-lt"/>
              </a:rPr>
              <a:t>Използването на картини и снимков материал е осъществено с любезното съдействие на артистите и собствениците на права – за подробности (артист, име на изображението) виж края на презентацията.</a:t>
            </a:r>
            <a:endParaRPr lang="es-ES" altLang="de-DE" sz="1000" b="0" dirty="0">
              <a:latin typeface="+mj-lt"/>
            </a:endParaRPr>
          </a:p>
        </p:txBody>
      </p:sp>
      <p:pic>
        <p:nvPicPr>
          <p:cNvPr id="14" name="Grafi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728" y="6373368"/>
            <a:ext cx="246888" cy="2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56AE93BE-7194-405F-B1B1-B61325A9E090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>
            <a:lvl1pPr>
              <a:defRPr b="0"/>
            </a:lvl1pPr>
          </a:lstStyle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>
            <a:lvl1pPr>
              <a:defRPr b="0"/>
            </a:lvl1pPr>
          </a:lstStyle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071E3FB7-D6B6-4BB2-B6AD-167BAC547AC9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56AE93BE-7194-405F-B1B1-B61325A9E090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56AE93BE-7194-405F-B1B1-B61325A9E090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DFB9FDF2-DF21-43FF-A23E-0586F0A1F796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87CDC3C0-F2A7-4F64-87E3-DBB812FBC002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56AE93BE-7194-405F-B1B1-B61325A9E090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4" r:id="rId1"/>
    <p:sldLayoutId id="2147484475" r:id="rId2"/>
    <p:sldLayoutId id="2147484476" r:id="rId3"/>
    <p:sldLayoutId id="2147484477" r:id="rId4"/>
    <p:sldLayoutId id="2147484478" r:id="rId5"/>
    <p:sldLayoutId id="2147484479" r:id="rId6"/>
    <p:sldLayoutId id="2147484480" r:id="rId7"/>
    <p:sldLayoutId id="2147484481" r:id="rId8"/>
    <p:sldLayoutId id="2147484482" r:id="rId9"/>
    <p:sldLayoutId id="2147484483" r:id="rId10"/>
    <p:sldLayoutId id="2147484484" r:id="rId11"/>
    <p:sldLayoutId id="2147484485" r:id="rId12"/>
  </p:sldLayoutIdLst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2.jpe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ke.de/mkt_videos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>
                <a:latin typeface="+mn-lt"/>
                <a:ea typeface="+mn-ea"/>
                <a:cs typeface="+mn-cs"/>
              </a:rPr>
              <a:t>MKT 5 A – </a:t>
            </a:r>
            <a:r>
              <a:rPr lang="bg-BG" altLang="ja-JP">
                <a:latin typeface="+mn-lt"/>
                <a:ea typeface="+mn-ea"/>
                <a:cs typeface="+mn-cs"/>
              </a:rPr>
              <a:t>Памет</a:t>
            </a: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platzhalter 7"/>
          <p:cNvSpPr txBox="1">
            <a:spLocks/>
          </p:cNvSpPr>
          <p:nvPr/>
        </p:nvSpPr>
        <p:spPr bwMode="gray">
          <a:xfrm>
            <a:off x="408955" y="5349240"/>
            <a:ext cx="8686800" cy="82296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rgbClr val="004992"/>
                </a:solidFill>
              </a:rPr>
              <a:t>© Moritz, Woodward &amp; </a:t>
            </a:r>
            <a:r>
              <a:rPr lang="pt-BR" sz="1600" dirty="0" err="1">
                <a:solidFill>
                  <a:srgbClr val="004992"/>
                </a:solidFill>
              </a:rPr>
              <a:t>Edreva</a:t>
            </a:r>
            <a:r>
              <a:rPr lang="pt-BR" sz="1600" dirty="0">
                <a:solidFill>
                  <a:srgbClr val="004992"/>
                </a:solidFill>
              </a:rPr>
              <a:t> </a:t>
            </a:r>
            <a:r>
              <a:rPr lang="nl-NL" sz="1600" dirty="0">
                <a:solidFill>
                  <a:srgbClr val="004992"/>
                </a:solidFill>
              </a:rPr>
              <a:t>(1|23)</a:t>
            </a:r>
            <a:endParaRPr lang="pt-BR" sz="1600" dirty="0">
              <a:solidFill>
                <a:srgbClr val="004992"/>
              </a:solidFill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rgbClr val="004992"/>
                </a:solidFill>
              </a:rPr>
              <a:t>www.uke.de/mct</a:t>
            </a:r>
          </a:p>
        </p:txBody>
      </p:sp>
    </p:spTree>
    <p:extLst>
      <p:ext uri="{BB962C8B-B14F-4D97-AF65-F5344CB8AC3E}">
        <p14:creationId xmlns:p14="http://schemas.microsoft.com/office/powerpoint/2010/main" val="1452874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Памет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Капацитетът на нашата памет е ограничен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2</a:t>
            </a:fld>
            <a:endParaRPr lang="de-DE" altLang="de-D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Памет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Капацитетът на нашата памет е ограничен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br>
              <a:rPr lang="de-DE" altLang="de-DE" sz="2400" dirty="0">
                <a:solidFill>
                  <a:srgbClr val="333333"/>
                </a:solidFill>
              </a:rPr>
            </a:br>
            <a:r>
              <a:rPr lang="bg-BG" altLang="de-DE" sz="2400" dirty="0">
                <a:solidFill>
                  <a:srgbClr val="333333"/>
                </a:solidFill>
              </a:rPr>
              <a:t>Пример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Не можем да предадем активно около 40% от история, която сме чули преди половин час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40791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Памет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Капацитетът на нашата памет е ограничен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br>
              <a:rPr lang="de-DE" altLang="de-DE" sz="2400" dirty="0">
                <a:solidFill>
                  <a:srgbClr val="333333"/>
                </a:solidFill>
              </a:rPr>
            </a:br>
            <a:r>
              <a:rPr lang="bg-BG" altLang="de-DE" sz="2400" dirty="0">
                <a:solidFill>
                  <a:srgbClr val="333333"/>
                </a:solidFill>
              </a:rPr>
              <a:t>Пример</a:t>
            </a:r>
            <a:r>
              <a:rPr lang="en-US" altLang="de-DE" sz="2400" dirty="0">
                <a:solidFill>
                  <a:srgbClr val="333333"/>
                </a:solidFill>
              </a:rPr>
              <a:t>: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Не можем да предадем активно около 40% от история, която сме чули преди половин час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Предимство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de-DE" altLang="de-DE" sz="2400" dirty="0">
                <a:solidFill>
                  <a:srgbClr val="333333"/>
                </a:solidFill>
              </a:rPr>
              <a:t>??? </a:t>
            </a:r>
            <a:r>
              <a:rPr lang="bg-BG" altLang="de-DE" sz="2400" dirty="0">
                <a:solidFill>
                  <a:srgbClr val="FFFFFF"/>
                </a:solidFill>
              </a:rPr>
              <a:t>Мозъкът ни не се претоварва с излишни подробности</a:t>
            </a:r>
            <a:r>
              <a:rPr lang="de-DE" altLang="de-DE" sz="2400" dirty="0">
                <a:solidFill>
                  <a:srgbClr val="FFFFFF"/>
                </a:solidFill>
              </a:rPr>
              <a:t>, </a:t>
            </a:r>
            <a:r>
              <a:rPr lang="bg-BG" altLang="de-DE" sz="2400" dirty="0">
                <a:solidFill>
                  <a:srgbClr val="FFFFFF"/>
                </a:solidFill>
              </a:rPr>
              <a:t>но</a:t>
            </a:r>
            <a:r>
              <a:rPr lang="de-DE" altLang="de-DE" sz="2400" dirty="0">
                <a:solidFill>
                  <a:srgbClr val="FFFFFF"/>
                </a:solidFill>
              </a:rPr>
              <a:t>…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Недостатък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de-DE" altLang="de-DE" sz="2400" dirty="0">
                <a:solidFill>
                  <a:srgbClr val="333333"/>
                </a:solidFill>
              </a:rPr>
              <a:t>???</a:t>
            </a:r>
            <a:r>
              <a:rPr lang="de-DE" altLang="de-DE" sz="2400" dirty="0">
                <a:solidFill>
                  <a:srgbClr val="FFFFFF"/>
                </a:solidFill>
              </a:rPr>
              <a:t>...</a:t>
            </a:r>
            <a:r>
              <a:rPr lang="bg-BG" altLang="de-DE" sz="2400" dirty="0">
                <a:solidFill>
                  <a:srgbClr val="FFFFFF"/>
                </a:solidFill>
              </a:rPr>
              <a:t>много важни спомени също се губят</a:t>
            </a:r>
            <a:r>
              <a:rPr lang="de-DE" altLang="de-DE" sz="2400" dirty="0">
                <a:solidFill>
                  <a:srgbClr val="FFFFFF"/>
                </a:solidFill>
              </a:rPr>
              <a:t> (</a:t>
            </a:r>
            <a:r>
              <a:rPr lang="bg-BG" altLang="de-DE" sz="2400" dirty="0">
                <a:solidFill>
                  <a:srgbClr val="FFFFFF"/>
                </a:solidFill>
              </a:rPr>
              <a:t>уговорени ангажименти</a:t>
            </a:r>
            <a:r>
              <a:rPr lang="de-DE" altLang="de-DE" sz="2400" dirty="0">
                <a:solidFill>
                  <a:srgbClr val="FFFFFF"/>
                </a:solidFill>
              </a:rPr>
              <a:t>, </a:t>
            </a:r>
            <a:r>
              <a:rPr lang="bg-BG" altLang="de-DE" sz="2400" dirty="0">
                <a:solidFill>
                  <a:srgbClr val="FFFFFF"/>
                </a:solidFill>
              </a:rPr>
              <a:t>спомени от почивки</a:t>
            </a:r>
            <a:r>
              <a:rPr lang="de-DE" altLang="de-DE" sz="2400" dirty="0">
                <a:solidFill>
                  <a:srgbClr val="FFFFFF"/>
                </a:solidFill>
              </a:rPr>
              <a:t>, </a:t>
            </a:r>
            <a:r>
              <a:rPr lang="bg-BG" altLang="de-DE" sz="2400" dirty="0">
                <a:solidFill>
                  <a:srgbClr val="FFFFFF"/>
                </a:solidFill>
              </a:rPr>
              <a:t>знания от училище</a:t>
            </a:r>
            <a:r>
              <a:rPr lang="de-DE" altLang="de-DE" sz="2400" dirty="0">
                <a:solidFill>
                  <a:srgbClr val="FFFFFF"/>
                </a:solidFill>
              </a:rPr>
              <a:t>...).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41972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Памет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Капацитетът на нашата памет е ограничен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br>
              <a:rPr lang="de-DE" altLang="de-DE" sz="2400" dirty="0">
                <a:solidFill>
                  <a:srgbClr val="333333"/>
                </a:solidFill>
              </a:rPr>
            </a:br>
            <a:r>
              <a:rPr lang="bg-BG" altLang="de-DE" sz="2400" dirty="0">
                <a:solidFill>
                  <a:srgbClr val="333333"/>
                </a:solidFill>
              </a:rPr>
              <a:t>Пример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Не можем да предадем активно около 40% от история, която сме чули преди половин час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Предимство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Мозъкът ни не се претоварва с излишни подробности</a:t>
            </a:r>
            <a:r>
              <a:rPr lang="de-DE" altLang="de-DE" sz="2400" dirty="0">
                <a:solidFill>
                  <a:srgbClr val="333333"/>
                </a:solidFill>
              </a:rPr>
              <a:t>,</a:t>
            </a:r>
            <a:r>
              <a:rPr lang="de-DE" altLang="de-DE" sz="2400" dirty="0">
                <a:solidFill>
                  <a:srgbClr val="004992"/>
                </a:solidFill>
              </a:rPr>
              <a:t> </a:t>
            </a:r>
            <a:r>
              <a:rPr lang="bg-BG" altLang="de-DE" sz="2400" dirty="0">
                <a:solidFill>
                  <a:srgbClr val="004992"/>
                </a:solidFill>
              </a:rPr>
              <a:t>но</a:t>
            </a:r>
            <a:r>
              <a:rPr lang="de-DE" altLang="de-DE" sz="2400" dirty="0">
                <a:solidFill>
                  <a:srgbClr val="004992"/>
                </a:solidFill>
              </a:rPr>
              <a:t>…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Недостатък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de-DE" altLang="de-DE" sz="2400" dirty="0">
                <a:solidFill>
                  <a:srgbClr val="333333"/>
                </a:solidFill>
              </a:rPr>
              <a:t>???</a:t>
            </a:r>
            <a:r>
              <a:rPr lang="de-DE" altLang="de-DE" sz="2400" dirty="0">
                <a:solidFill>
                  <a:srgbClr val="FFFFFF"/>
                </a:solidFill>
              </a:rPr>
              <a:t>...</a:t>
            </a:r>
            <a:r>
              <a:rPr lang="bg-BG" altLang="de-DE" sz="2400" dirty="0">
                <a:solidFill>
                  <a:srgbClr val="FFFFFF"/>
                </a:solidFill>
              </a:rPr>
              <a:t>много важни спомени също се губят</a:t>
            </a:r>
            <a:r>
              <a:rPr lang="de-DE" altLang="de-DE" sz="2400" dirty="0">
                <a:solidFill>
                  <a:srgbClr val="FFFFFF"/>
                </a:solidFill>
              </a:rPr>
              <a:t> (</a:t>
            </a:r>
            <a:r>
              <a:rPr lang="bg-BG" altLang="de-DE" sz="2400" dirty="0">
                <a:solidFill>
                  <a:srgbClr val="FFFFFF"/>
                </a:solidFill>
              </a:rPr>
              <a:t>уговорени ангажименти</a:t>
            </a:r>
            <a:r>
              <a:rPr lang="de-DE" altLang="de-DE" sz="2400" dirty="0">
                <a:solidFill>
                  <a:srgbClr val="FFFFFF"/>
                </a:solidFill>
              </a:rPr>
              <a:t>, </a:t>
            </a:r>
            <a:r>
              <a:rPr lang="bg-BG" altLang="de-DE" sz="2400" dirty="0">
                <a:solidFill>
                  <a:srgbClr val="FFFFFF"/>
                </a:solidFill>
              </a:rPr>
              <a:t>спомени от почивки</a:t>
            </a:r>
            <a:r>
              <a:rPr lang="de-DE" altLang="de-DE" sz="2400" dirty="0">
                <a:solidFill>
                  <a:srgbClr val="FFFFFF"/>
                </a:solidFill>
              </a:rPr>
              <a:t>, </a:t>
            </a:r>
            <a:r>
              <a:rPr lang="bg-BG" altLang="de-DE" sz="2400" dirty="0">
                <a:solidFill>
                  <a:srgbClr val="FFFFFF"/>
                </a:solidFill>
              </a:rPr>
              <a:t>знания от училище</a:t>
            </a:r>
            <a:r>
              <a:rPr lang="de-DE" altLang="de-DE" sz="2400" dirty="0">
                <a:solidFill>
                  <a:srgbClr val="FFFFFF"/>
                </a:solidFill>
              </a:rPr>
              <a:t>...).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59012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Памет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Капацитетът на нашата памет е ограничен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br>
              <a:rPr lang="de-DE" altLang="de-DE" sz="2400" dirty="0">
                <a:solidFill>
                  <a:srgbClr val="333333"/>
                </a:solidFill>
              </a:rPr>
            </a:br>
            <a:r>
              <a:rPr lang="bg-BG" altLang="de-DE" sz="2400" dirty="0">
                <a:solidFill>
                  <a:srgbClr val="333333"/>
                </a:solidFill>
              </a:rPr>
              <a:t>Пример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Не можем да предадем активно около 40% от история, която сме чули преди половин час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Предимство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Мозъкът ни не се претоварва с излишни подробности</a:t>
            </a:r>
            <a:r>
              <a:rPr lang="de-DE" altLang="de-DE" sz="2400" dirty="0">
                <a:solidFill>
                  <a:srgbClr val="333333"/>
                </a:solidFill>
              </a:rPr>
              <a:t>,</a:t>
            </a:r>
            <a:r>
              <a:rPr lang="de-DE" altLang="de-DE" sz="2400" dirty="0">
                <a:solidFill>
                  <a:srgbClr val="004992"/>
                </a:solidFill>
              </a:rPr>
              <a:t> </a:t>
            </a:r>
            <a:r>
              <a:rPr lang="bg-BG" altLang="de-DE" sz="2400" dirty="0">
                <a:solidFill>
                  <a:srgbClr val="004992"/>
                </a:solidFill>
              </a:rPr>
              <a:t>но</a:t>
            </a:r>
            <a:r>
              <a:rPr lang="de-DE" altLang="de-DE" sz="2400" dirty="0">
                <a:solidFill>
                  <a:srgbClr val="004992"/>
                </a:solidFill>
              </a:rPr>
              <a:t>…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Недостатък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de-DE" altLang="de-DE" sz="2400" dirty="0">
                <a:solidFill>
                  <a:srgbClr val="333333"/>
                </a:solidFill>
              </a:rPr>
              <a:t>...</a:t>
            </a:r>
            <a:r>
              <a:rPr lang="bg-BG" altLang="de-DE" sz="2400" dirty="0">
                <a:solidFill>
                  <a:srgbClr val="333333"/>
                </a:solidFill>
              </a:rPr>
              <a:t>много важни спомени също се губят</a:t>
            </a:r>
            <a:r>
              <a:rPr lang="de-DE" altLang="de-DE" sz="2400" dirty="0">
                <a:solidFill>
                  <a:srgbClr val="333333"/>
                </a:solidFill>
              </a:rPr>
              <a:t> (</a:t>
            </a:r>
            <a:r>
              <a:rPr lang="bg-BG" altLang="de-DE" sz="2400" dirty="0">
                <a:solidFill>
                  <a:srgbClr val="333333"/>
                </a:solidFill>
              </a:rPr>
              <a:t>уговорени ангажименти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спомени от почивки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знания от училище</a:t>
            </a:r>
            <a:r>
              <a:rPr lang="de-DE" altLang="de-DE" sz="2400" dirty="0">
                <a:solidFill>
                  <a:srgbClr val="333333"/>
                </a:solidFill>
              </a:rPr>
              <a:t>...).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63836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 да запомням по-лесно?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???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7</a:t>
            </a:fld>
            <a:endParaRPr lang="de-DE" altLang="de-D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Как да запомням по-лесно?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Повторение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и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вникване</a:t>
            </a:r>
            <a:r>
              <a:rPr lang="de-DE" altLang="de-DE" sz="2400" dirty="0">
                <a:solidFill>
                  <a:srgbClr val="333333"/>
                </a:solidFill>
              </a:rPr>
              <a:t>; </a:t>
            </a:r>
            <a:r>
              <a:rPr lang="bg-BG" altLang="de-DE" sz="2400" dirty="0">
                <a:solidFill>
                  <a:srgbClr val="004992"/>
                </a:solidFill>
              </a:rPr>
              <a:t>РАЗБИРАНЕ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8</a:t>
            </a:fld>
            <a:endParaRPr lang="de-DE" altLang="de-D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Как да запомням по-лесно?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Повторение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и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вникване</a:t>
            </a:r>
            <a:r>
              <a:rPr lang="de-DE" altLang="de-DE" sz="2400" dirty="0">
                <a:solidFill>
                  <a:srgbClr val="333333"/>
                </a:solidFill>
              </a:rPr>
              <a:t>; </a:t>
            </a:r>
            <a:r>
              <a:rPr lang="bg-BG" altLang="de-DE" sz="2400" dirty="0">
                <a:solidFill>
                  <a:srgbClr val="004992"/>
                </a:solidFill>
              </a:rPr>
              <a:t>РАЗБИРАНЕ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Използване на аналогии и хитринки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особено при абстрактни взаимовръзки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например</a:t>
            </a:r>
            <a:r>
              <a:rPr lang="de-DE" sz="2400" dirty="0">
                <a:solidFill>
                  <a:srgbClr val="333333"/>
                </a:solidFill>
              </a:rPr>
              <a:t>:</a:t>
            </a:r>
            <a:br>
              <a:rPr lang="de-DE" sz="2400" dirty="0">
                <a:solidFill>
                  <a:srgbClr val="333333"/>
                </a:solidFill>
              </a:rPr>
            </a:br>
            <a:r>
              <a:rPr lang="ru-RU" sz="2400" dirty="0">
                <a:solidFill>
                  <a:srgbClr val="333333"/>
                </a:solidFill>
              </a:rPr>
              <a:t>Отвиване с отвертка: 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яво - </a:t>
            </a:r>
            <a:r>
              <a:rPr lang="ru-RU" sz="2400">
                <a:solidFill>
                  <a:srgbClr val="333333"/>
                </a:solidFill>
              </a:rPr>
              <a:t>става по-</a:t>
            </a:r>
            <a:r>
              <a:rPr lang="ru-RU" sz="2400" b="1">
                <a:solidFill>
                  <a:srgbClr val="004992"/>
                </a:solidFill>
              </a:rPr>
              <a:t>л</a:t>
            </a:r>
            <a:r>
              <a:rPr lang="ru-RU" sz="2400">
                <a:solidFill>
                  <a:srgbClr val="333333"/>
                </a:solidFill>
              </a:rPr>
              <a:t>есно/</a:t>
            </a:r>
            <a:r>
              <a:rPr lang="ru-RU" sz="2400" b="1">
                <a:solidFill>
                  <a:srgbClr val="004992"/>
                </a:solidFill>
              </a:rPr>
              <a:t>л</a:t>
            </a:r>
            <a:r>
              <a:rPr lang="ru-RU" sz="2400">
                <a:solidFill>
                  <a:srgbClr val="333333"/>
                </a:solidFill>
              </a:rPr>
              <a:t>еко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36376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Как да запомням по-лесно?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Повторение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и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вникване</a:t>
            </a:r>
            <a:r>
              <a:rPr lang="de-DE" altLang="de-DE" sz="2400" dirty="0">
                <a:solidFill>
                  <a:srgbClr val="333333"/>
                </a:solidFill>
              </a:rPr>
              <a:t>; </a:t>
            </a:r>
            <a:r>
              <a:rPr lang="bg-BG" altLang="de-DE" sz="2400" dirty="0">
                <a:solidFill>
                  <a:srgbClr val="004992"/>
                </a:solidFill>
              </a:rPr>
              <a:t>РАЗБИРАНЕ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Използване на аналогии и хитринки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особено при абстрактни взаимовръзки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например</a:t>
            </a:r>
            <a:r>
              <a:rPr lang="de-DE" sz="2400" dirty="0">
                <a:solidFill>
                  <a:srgbClr val="333333"/>
                </a:solidFill>
              </a:rPr>
              <a:t>:</a:t>
            </a:r>
            <a:br>
              <a:rPr lang="de-DE" sz="2400" dirty="0">
                <a:solidFill>
                  <a:srgbClr val="333333"/>
                </a:solidFill>
              </a:rPr>
            </a:br>
            <a:r>
              <a:rPr lang="ru-RU" sz="2400" dirty="0">
                <a:solidFill>
                  <a:srgbClr val="333333"/>
                </a:solidFill>
              </a:rPr>
              <a:t>Отвиване с отвертка: 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яво - става по-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есно/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еко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Свързване на новата информация с това, което </a:t>
            </a:r>
            <a:r>
              <a:rPr lang="bg-BG" altLang="de-DE" sz="2400">
                <a:solidFill>
                  <a:srgbClr val="333333"/>
                </a:solidFill>
              </a:rPr>
              <a:t>вече знаем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10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7181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Как да запомням по-лесно?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Повторение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и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вникване</a:t>
            </a:r>
            <a:r>
              <a:rPr lang="de-DE" altLang="de-DE" sz="2400" dirty="0">
                <a:solidFill>
                  <a:srgbClr val="333333"/>
                </a:solidFill>
              </a:rPr>
              <a:t>; </a:t>
            </a:r>
            <a:r>
              <a:rPr lang="bg-BG" altLang="de-DE" sz="2400" dirty="0">
                <a:solidFill>
                  <a:srgbClr val="004992"/>
                </a:solidFill>
              </a:rPr>
              <a:t>РАЗБИРАНЕ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Използване на аналогии и хитринки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особено при абстрактни взаимовръзки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например</a:t>
            </a:r>
            <a:r>
              <a:rPr lang="de-DE" sz="2400" dirty="0">
                <a:solidFill>
                  <a:srgbClr val="333333"/>
                </a:solidFill>
              </a:rPr>
              <a:t>:</a:t>
            </a:r>
            <a:br>
              <a:rPr lang="de-DE" sz="2400" dirty="0">
                <a:solidFill>
                  <a:srgbClr val="333333"/>
                </a:solidFill>
              </a:rPr>
            </a:br>
            <a:r>
              <a:rPr lang="ru-RU" sz="2400" dirty="0">
                <a:solidFill>
                  <a:srgbClr val="333333"/>
                </a:solidFill>
              </a:rPr>
              <a:t>Отвиване с отвертка: 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яво - става по-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есно/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еко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Свързване на новата информация с това, което вече знаем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Време за учене – не </a:t>
            </a:r>
            <a:r>
              <a:rPr lang="bg-BG" altLang="de-DE" sz="2400">
                <a:solidFill>
                  <a:srgbClr val="333333"/>
                </a:solidFill>
              </a:rPr>
              <a:t>твърде дълго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11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85298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Как да запомням по-лесно?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Повторение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и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вникване</a:t>
            </a:r>
            <a:r>
              <a:rPr lang="de-DE" altLang="de-DE" sz="2400" dirty="0">
                <a:solidFill>
                  <a:srgbClr val="333333"/>
                </a:solidFill>
              </a:rPr>
              <a:t>; </a:t>
            </a:r>
            <a:r>
              <a:rPr lang="bg-BG" altLang="de-DE" sz="2400" dirty="0">
                <a:solidFill>
                  <a:srgbClr val="004992"/>
                </a:solidFill>
              </a:rPr>
              <a:t>РАЗБИРАНЕ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Използване на аналогии и хитринки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особено при абстрактни взаимовръзки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например</a:t>
            </a:r>
            <a:r>
              <a:rPr lang="de-DE" sz="2400" dirty="0">
                <a:solidFill>
                  <a:srgbClr val="333333"/>
                </a:solidFill>
              </a:rPr>
              <a:t>:</a:t>
            </a:r>
            <a:br>
              <a:rPr lang="de-DE" sz="2400" dirty="0">
                <a:solidFill>
                  <a:srgbClr val="333333"/>
                </a:solidFill>
              </a:rPr>
            </a:br>
            <a:r>
              <a:rPr lang="ru-RU" sz="2400" dirty="0">
                <a:solidFill>
                  <a:srgbClr val="333333"/>
                </a:solidFill>
              </a:rPr>
              <a:t>Отвиване с отвертка: 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яво - става по-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есно/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еко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Свързване на новата информация с това, което вече знаем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Време за учене – не твърде дълго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Без/малка консумация на алкохол по време </a:t>
            </a:r>
            <a:r>
              <a:rPr lang="bg-BG" altLang="de-DE" sz="2400">
                <a:solidFill>
                  <a:srgbClr val="333333"/>
                </a:solidFill>
              </a:rPr>
              <a:t>на заучаване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12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55390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Как да запомням по-лесно?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Повторение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и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вникване</a:t>
            </a:r>
            <a:r>
              <a:rPr lang="de-DE" altLang="de-DE" sz="2400" dirty="0">
                <a:solidFill>
                  <a:srgbClr val="333333"/>
                </a:solidFill>
              </a:rPr>
              <a:t>; </a:t>
            </a:r>
            <a:r>
              <a:rPr lang="bg-BG" altLang="de-DE" sz="2400" dirty="0">
                <a:solidFill>
                  <a:srgbClr val="004992"/>
                </a:solidFill>
              </a:rPr>
              <a:t>РАЗБИРАНЕ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Използване на аналогии и хитринки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особено при абстрактни взаимовръзки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например</a:t>
            </a:r>
            <a:r>
              <a:rPr lang="de-DE" sz="2400" dirty="0">
                <a:solidFill>
                  <a:srgbClr val="333333"/>
                </a:solidFill>
              </a:rPr>
              <a:t>:</a:t>
            </a:r>
            <a:br>
              <a:rPr lang="de-DE" sz="2400" dirty="0">
                <a:solidFill>
                  <a:srgbClr val="333333"/>
                </a:solidFill>
              </a:rPr>
            </a:br>
            <a:r>
              <a:rPr lang="ru-RU" sz="2400" dirty="0">
                <a:solidFill>
                  <a:srgbClr val="333333"/>
                </a:solidFill>
              </a:rPr>
              <a:t>Отвиване с отвертка: 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яво - става по-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есно/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еко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Свързване на новата информация с това, което вече знаем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Време за учене – не твърде дълго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Без/малка консумация на алкохол по време на заучаване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Веднага след това - </a:t>
            </a:r>
            <a:r>
              <a:rPr lang="bg-BG" altLang="de-DE" sz="2400">
                <a:solidFill>
                  <a:srgbClr val="333333"/>
                </a:solidFill>
              </a:rPr>
              <a:t>сън</a:t>
            </a:r>
            <a:r>
              <a:rPr lang="de-DE" altLang="de-DE" sz="2400">
                <a:solidFill>
                  <a:srgbClr val="333333"/>
                </a:solidFill>
              </a:rPr>
              <a:t>...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13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238432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Как да запомням по-лесно?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Повторение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и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вникване</a:t>
            </a:r>
            <a:r>
              <a:rPr lang="de-DE" altLang="de-DE" sz="2400" dirty="0">
                <a:solidFill>
                  <a:srgbClr val="333333"/>
                </a:solidFill>
              </a:rPr>
              <a:t>; </a:t>
            </a:r>
            <a:r>
              <a:rPr lang="bg-BG" altLang="de-DE" sz="2400" dirty="0">
                <a:solidFill>
                  <a:srgbClr val="004992"/>
                </a:solidFill>
              </a:rPr>
              <a:t>РАЗБИРАНЕ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Използване на аналогии и хитринки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особено при абстрактни взаимовръзки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например</a:t>
            </a:r>
            <a:r>
              <a:rPr lang="de-DE" sz="2400" dirty="0">
                <a:solidFill>
                  <a:srgbClr val="333333"/>
                </a:solidFill>
              </a:rPr>
              <a:t>:</a:t>
            </a:r>
            <a:br>
              <a:rPr lang="de-DE" sz="2400" dirty="0">
                <a:solidFill>
                  <a:srgbClr val="333333"/>
                </a:solidFill>
              </a:rPr>
            </a:br>
            <a:r>
              <a:rPr lang="ru-RU" sz="2400" dirty="0">
                <a:solidFill>
                  <a:srgbClr val="333333"/>
                </a:solidFill>
              </a:rPr>
              <a:t>Отвиване с отвертка: 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яво - става по-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есно/</a:t>
            </a:r>
            <a:r>
              <a:rPr lang="ru-RU" sz="2400" b="1" dirty="0">
                <a:solidFill>
                  <a:srgbClr val="004992"/>
                </a:solidFill>
              </a:rPr>
              <a:t>л</a:t>
            </a:r>
            <a:r>
              <a:rPr lang="ru-RU" sz="2400" dirty="0">
                <a:solidFill>
                  <a:srgbClr val="333333"/>
                </a:solidFill>
              </a:rPr>
              <a:t>еко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Свързване на новата информация с това, което вече знаем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Време за учене – не твърде дълго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Без/малка консумация на алкохол по време на заучаване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Веднага след това - сън</a:t>
            </a:r>
            <a:r>
              <a:rPr lang="de-DE" altLang="de-DE" sz="2400" dirty="0">
                <a:solidFill>
                  <a:srgbClr val="333333"/>
                </a:solidFill>
              </a:rPr>
              <a:t>...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bg-BG" altLang="de-DE" sz="2400" dirty="0">
                <a:solidFill>
                  <a:srgbClr val="333333"/>
                </a:solidFill>
              </a:rPr>
              <a:t>Участие на повече сетива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напр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слух</a:t>
            </a:r>
            <a:r>
              <a:rPr lang="de-DE" altLang="de-DE" sz="2400" dirty="0">
                <a:solidFill>
                  <a:srgbClr val="333333"/>
                </a:solidFill>
              </a:rPr>
              <a:t>,</a:t>
            </a:r>
            <a:r>
              <a:rPr lang="bg-BG" altLang="de-DE" sz="2400" dirty="0">
                <a:solidFill>
                  <a:srgbClr val="333333"/>
                </a:solidFill>
              </a:rPr>
              <a:t> зрение</a:t>
            </a:r>
            <a:r>
              <a:rPr lang="de-DE" altLang="de-DE" sz="2400" dirty="0">
                <a:solidFill>
                  <a:srgbClr val="333333"/>
                </a:solidFill>
              </a:rPr>
              <a:t> …)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14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011668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4" descr="img05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698" y="2203704"/>
            <a:ext cx="5581403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204864"/>
            <a:ext cx="5303520" cy="4248000"/>
          </a:xfrm>
        </p:spPr>
        <p:txBody>
          <a:bodyPr/>
          <a:lstStyle/>
          <a:p>
            <a:pPr lvl="0" defTabSz="914400" fontAlgn="base"/>
            <a:r>
              <a:rPr lang="bg-BG" altLang="de-DE" sz="2400">
                <a:solidFill>
                  <a:srgbClr val="004992"/>
                </a:solidFill>
              </a:rPr>
              <a:t>Колкото повече сетива участват в учебния процес, толкова по-успешно е запомнянето</a:t>
            </a:r>
            <a:r>
              <a:rPr lang="de-DE" altLang="de-DE" sz="2400" dirty="0">
                <a:solidFill>
                  <a:srgbClr val="004992"/>
                </a:solidFill>
              </a:rPr>
              <a:t>!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Как да запомням по-лесно?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22" name="Caption_15"/>
          <p:cNvSpPr txBox="1">
            <a:spLocks noChangeArrowheads="1"/>
          </p:cNvSpPr>
          <p:nvPr/>
        </p:nvSpPr>
        <p:spPr bwMode="auto">
          <a:xfrm>
            <a:off x="10130035" y="6093296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200" b="1">
                <a:latin typeface="+mn-lt"/>
                <a:cs typeface="+mn-cs"/>
              </a:rPr>
              <a:t>практика</a:t>
            </a:r>
            <a:endParaRPr lang="en-GB" altLang="de-DE" sz="1200" b="1" dirty="0">
              <a:latin typeface="+mn-lt"/>
              <a:cs typeface="+mn-cs"/>
            </a:endParaRPr>
          </a:p>
        </p:txBody>
      </p:sp>
      <p:sp>
        <p:nvSpPr>
          <p:cNvPr id="23" name="Caption_14"/>
          <p:cNvSpPr txBox="1">
            <a:spLocks noChangeArrowheads="1"/>
          </p:cNvSpPr>
          <p:nvPr/>
        </p:nvSpPr>
        <p:spPr bwMode="auto">
          <a:xfrm>
            <a:off x="8888739" y="6093296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200" b="1">
                <a:latin typeface="+mn-lt"/>
                <a:cs typeface="+mn-cs"/>
              </a:rPr>
              <a:t>обсъждане</a:t>
            </a:r>
            <a:endParaRPr lang="en-GB" altLang="de-DE" sz="1200" b="1" dirty="0">
              <a:latin typeface="+mn-lt"/>
              <a:cs typeface="+mn-cs"/>
            </a:endParaRPr>
          </a:p>
        </p:txBody>
      </p:sp>
      <p:sp>
        <p:nvSpPr>
          <p:cNvPr id="24" name="Caption_13"/>
          <p:cNvSpPr txBox="1">
            <a:spLocks noChangeArrowheads="1"/>
          </p:cNvSpPr>
          <p:nvPr/>
        </p:nvSpPr>
        <p:spPr bwMode="auto">
          <a:xfrm>
            <a:off x="8888739" y="5301208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200" b="1">
                <a:latin typeface="+mn-lt"/>
                <a:cs typeface="+mn-cs"/>
              </a:rPr>
              <a:t>обсъждане</a:t>
            </a:r>
            <a:endParaRPr lang="en-GB" altLang="de-DE" sz="1200" b="1" dirty="0">
              <a:latin typeface="+mn-lt"/>
              <a:cs typeface="+mn-cs"/>
            </a:endParaRPr>
          </a:p>
        </p:txBody>
      </p:sp>
      <p:sp>
        <p:nvSpPr>
          <p:cNvPr id="25" name="Caption_12"/>
          <p:cNvSpPr txBox="1">
            <a:spLocks noChangeArrowheads="1"/>
          </p:cNvSpPr>
          <p:nvPr/>
        </p:nvSpPr>
        <p:spPr bwMode="auto">
          <a:xfrm>
            <a:off x="7969795" y="6093296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200" b="1">
                <a:latin typeface="+mn-lt"/>
                <a:cs typeface="+mn-cs"/>
              </a:rPr>
              <a:t>зрение</a:t>
            </a:r>
            <a:endParaRPr lang="en-GB" altLang="de-DE" sz="1200" b="1" dirty="0">
              <a:latin typeface="+mn-lt"/>
              <a:cs typeface="+mn-cs"/>
            </a:endParaRPr>
          </a:p>
        </p:txBody>
      </p:sp>
      <p:sp>
        <p:nvSpPr>
          <p:cNvPr id="26" name="Caption_11"/>
          <p:cNvSpPr txBox="1">
            <a:spLocks noChangeArrowheads="1"/>
          </p:cNvSpPr>
          <p:nvPr/>
        </p:nvSpPr>
        <p:spPr bwMode="auto">
          <a:xfrm>
            <a:off x="7969795" y="5301208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200" b="1">
                <a:latin typeface="+mn-lt"/>
                <a:cs typeface="+mn-cs"/>
              </a:rPr>
              <a:t>зрение</a:t>
            </a:r>
            <a:endParaRPr lang="en-GB" altLang="de-DE" sz="1200" b="1" dirty="0">
              <a:latin typeface="+mn-lt"/>
              <a:cs typeface="+mn-cs"/>
            </a:endParaRPr>
          </a:p>
        </p:txBody>
      </p:sp>
      <p:sp>
        <p:nvSpPr>
          <p:cNvPr id="27" name="Caption_10"/>
          <p:cNvSpPr txBox="1">
            <a:spLocks noChangeArrowheads="1"/>
          </p:cNvSpPr>
          <p:nvPr/>
        </p:nvSpPr>
        <p:spPr bwMode="auto">
          <a:xfrm>
            <a:off x="7969795" y="4509120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200" b="1">
                <a:latin typeface="+mn-lt"/>
                <a:cs typeface="+mn-cs"/>
              </a:rPr>
              <a:t>зрение</a:t>
            </a:r>
            <a:endParaRPr lang="en-GB" altLang="de-DE" sz="1200" b="1" dirty="0">
              <a:latin typeface="+mn-lt"/>
              <a:cs typeface="+mn-cs"/>
            </a:endParaRPr>
          </a:p>
        </p:txBody>
      </p:sp>
      <p:sp>
        <p:nvSpPr>
          <p:cNvPr id="28" name="Caption_9"/>
          <p:cNvSpPr txBox="1">
            <a:spLocks noChangeArrowheads="1"/>
          </p:cNvSpPr>
          <p:nvPr/>
        </p:nvSpPr>
        <p:spPr bwMode="auto">
          <a:xfrm>
            <a:off x="6979845" y="3728560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200" b="1">
                <a:latin typeface="+mn-lt"/>
                <a:cs typeface="+mn-cs"/>
              </a:rPr>
              <a:t>зрение</a:t>
            </a:r>
            <a:endParaRPr lang="en-GB" altLang="de-DE" sz="1200" b="1" dirty="0">
              <a:latin typeface="+mn-lt"/>
              <a:cs typeface="+mn-cs"/>
            </a:endParaRPr>
          </a:p>
        </p:txBody>
      </p:sp>
      <p:sp>
        <p:nvSpPr>
          <p:cNvPr id="29" name="Caption_8"/>
          <p:cNvSpPr txBox="1">
            <a:spLocks noChangeArrowheads="1"/>
          </p:cNvSpPr>
          <p:nvPr/>
        </p:nvSpPr>
        <p:spPr bwMode="auto">
          <a:xfrm>
            <a:off x="6979845" y="6093296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200" b="1">
                <a:latin typeface="+mn-lt"/>
                <a:cs typeface="+mn-cs"/>
              </a:rPr>
              <a:t>слух</a:t>
            </a:r>
            <a:endParaRPr lang="en-GB" altLang="de-DE" sz="1200" b="1" dirty="0">
              <a:latin typeface="+mn-lt"/>
              <a:cs typeface="+mn-cs"/>
            </a:endParaRPr>
          </a:p>
        </p:txBody>
      </p:sp>
      <p:sp>
        <p:nvSpPr>
          <p:cNvPr id="30" name="Caption_7"/>
          <p:cNvSpPr txBox="1">
            <a:spLocks noChangeArrowheads="1"/>
          </p:cNvSpPr>
          <p:nvPr/>
        </p:nvSpPr>
        <p:spPr bwMode="auto">
          <a:xfrm>
            <a:off x="6979845" y="4509120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200" b="1">
                <a:latin typeface="+mn-lt"/>
                <a:cs typeface="+mn-cs"/>
              </a:rPr>
              <a:t>слух</a:t>
            </a:r>
            <a:endParaRPr lang="en-GB" altLang="de-DE" sz="1200" b="1" dirty="0">
              <a:latin typeface="+mn-lt"/>
              <a:cs typeface="+mn-cs"/>
            </a:endParaRPr>
          </a:p>
        </p:txBody>
      </p:sp>
      <p:sp>
        <p:nvSpPr>
          <p:cNvPr id="31" name="Caption_6"/>
          <p:cNvSpPr txBox="1">
            <a:spLocks noChangeArrowheads="1"/>
          </p:cNvSpPr>
          <p:nvPr/>
        </p:nvSpPr>
        <p:spPr bwMode="auto">
          <a:xfrm>
            <a:off x="6979845" y="5301208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200" b="1">
                <a:latin typeface="+mn-lt"/>
                <a:cs typeface="+mn-cs"/>
              </a:rPr>
              <a:t>слух</a:t>
            </a:r>
            <a:endParaRPr lang="en-GB" altLang="de-DE" sz="1200" b="1" dirty="0">
              <a:latin typeface="+mn-lt"/>
              <a:cs typeface="+mn-cs"/>
            </a:endParaRPr>
          </a:p>
        </p:txBody>
      </p:sp>
      <p:sp>
        <p:nvSpPr>
          <p:cNvPr id="32" name="Caption_5"/>
          <p:cNvSpPr txBox="1">
            <a:spLocks noChangeArrowheads="1"/>
          </p:cNvSpPr>
          <p:nvPr/>
        </p:nvSpPr>
        <p:spPr bwMode="auto">
          <a:xfrm>
            <a:off x="6979845" y="2924944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200" b="1">
                <a:latin typeface="+mn-lt"/>
                <a:cs typeface="+mn-cs"/>
              </a:rPr>
              <a:t>слух</a:t>
            </a:r>
            <a:endParaRPr lang="en-GB" altLang="de-DE" sz="1200" b="1" dirty="0">
              <a:latin typeface="+mn-lt"/>
              <a:cs typeface="+mn-cs"/>
            </a:endParaRPr>
          </a:p>
        </p:txBody>
      </p:sp>
      <p:sp>
        <p:nvSpPr>
          <p:cNvPr id="33" name="Caption_20"/>
          <p:cNvSpPr txBox="1">
            <a:spLocks noChangeArrowheads="1"/>
          </p:cNvSpPr>
          <p:nvPr/>
        </p:nvSpPr>
        <p:spPr bwMode="auto">
          <a:xfrm>
            <a:off x="6124699" y="1898904"/>
            <a:ext cx="558140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400" b="1">
                <a:latin typeface="+mn-lt"/>
                <a:cs typeface="+mn-cs"/>
              </a:rPr>
              <a:t>Задържане на информация в %</a:t>
            </a:r>
            <a:endParaRPr lang="en-GB" altLang="de-DE" sz="1400" b="1" dirty="0">
              <a:latin typeface="+mn-lt"/>
              <a:cs typeface="+mn-cs"/>
            </a:endParaRPr>
          </a:p>
        </p:txBody>
      </p:sp>
      <p:sp>
        <p:nvSpPr>
          <p:cNvPr id="34" name="Shape Penutup"/>
          <p:cNvSpPr/>
          <p:nvPr/>
        </p:nvSpPr>
        <p:spPr bwMode="gray">
          <a:xfrm>
            <a:off x="6086598" y="2165604"/>
            <a:ext cx="76200" cy="43281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hape Penutup"/>
          <p:cNvSpPr/>
          <p:nvPr/>
        </p:nvSpPr>
        <p:spPr bwMode="gray">
          <a:xfrm>
            <a:off x="11668001" y="2165604"/>
            <a:ext cx="76200" cy="43281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Shape Penutup"/>
          <p:cNvSpPr/>
          <p:nvPr/>
        </p:nvSpPr>
        <p:spPr bwMode="gray">
          <a:xfrm>
            <a:off x="6086598" y="2165604"/>
            <a:ext cx="5657603" cy="54864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Shape Penutup"/>
          <p:cNvSpPr/>
          <p:nvPr/>
        </p:nvSpPr>
        <p:spPr bwMode="gray">
          <a:xfrm>
            <a:off x="6086598" y="6417564"/>
            <a:ext cx="5657603" cy="762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15</a:t>
            </a:fld>
            <a:endParaRPr lang="de-DE" altLang="de-DE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Виждаме и запомняме ли еднакво?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" name="Picture 2" descr="69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775" y="2203704"/>
            <a:ext cx="4546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68I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775" y="2203704"/>
            <a:ext cx="3440624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4"/>
          <p:cNvSpPr txBox="1">
            <a:spLocks/>
          </p:cNvSpPr>
          <p:nvPr/>
        </p:nvSpPr>
        <p:spPr bwMode="gray">
          <a:xfrm>
            <a:off x="408955" y="5733256"/>
            <a:ext cx="11340000" cy="7196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lvl="0" algn="ctr" defTabSz="914377" fontAlgn="auto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solidFill>
                  <a:srgbClr val="333333"/>
                </a:solidFill>
              </a:rPr>
              <a:t>Пример: Трима художници рисуват един и същ пейзаж в Каталуния…</a:t>
            </a:r>
            <a:endParaRPr lang="en-US" sz="2400" dirty="0">
              <a:solidFill>
                <a:srgbClr val="33333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B9FDF2-DF21-43FF-A23E-0586F0A1F796}" type="slidenum">
              <a:rPr lang="de-DE" altLang="de-DE" smtClean="0"/>
              <a:pPr>
                <a:defRPr/>
              </a:pPr>
              <a:t>16</a:t>
            </a:fld>
            <a:endParaRPr lang="de-DE" altLang="de-DE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Bild 0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55" y="2941855"/>
            <a:ext cx="3594832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 descr="Bild 0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2788" y="2941855"/>
            <a:ext cx="3196167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 descr="Bild 0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283" y="2941855"/>
            <a:ext cx="343001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Обърнете внимание на разликите в цветовете и размерите в трите картини! Има ли неща, които художниците са представили различно или са изпуснали?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Caption_15"/>
          <p:cNvSpPr txBox="1">
            <a:spLocks noChangeArrowheads="1"/>
          </p:cNvSpPr>
          <p:nvPr/>
        </p:nvSpPr>
        <p:spPr bwMode="auto">
          <a:xfrm>
            <a:off x="4563283" y="5685055"/>
            <a:ext cx="34300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0">
                <a:latin typeface="+mn-lt"/>
                <a:cs typeface="+mn-cs"/>
              </a:rPr>
              <a:t>Бернд Хампел</a:t>
            </a:r>
            <a:endParaRPr lang="de-DE" altLang="de-DE" sz="1800" b="0" dirty="0">
              <a:latin typeface="+mn-lt"/>
              <a:cs typeface="+mn-cs"/>
            </a:endParaRPr>
          </a:p>
        </p:txBody>
      </p:sp>
      <p:sp>
        <p:nvSpPr>
          <p:cNvPr id="18" name="Caption_14"/>
          <p:cNvSpPr txBox="1">
            <a:spLocks noChangeArrowheads="1"/>
          </p:cNvSpPr>
          <p:nvPr/>
        </p:nvSpPr>
        <p:spPr bwMode="auto">
          <a:xfrm>
            <a:off x="8552788" y="5685055"/>
            <a:ext cx="31961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0">
                <a:latin typeface="+mn-lt"/>
                <a:cs typeface="+mn-cs"/>
              </a:rPr>
              <a:t>Хелмут Шнак</a:t>
            </a:r>
            <a:endParaRPr lang="de-DE" altLang="de-DE" sz="1800" b="0" dirty="0">
              <a:latin typeface="+mn-lt"/>
              <a:cs typeface="+mn-cs"/>
            </a:endParaRPr>
          </a:p>
        </p:txBody>
      </p:sp>
      <p:sp>
        <p:nvSpPr>
          <p:cNvPr id="19" name="Caption_16"/>
          <p:cNvSpPr txBox="1">
            <a:spLocks noChangeArrowheads="1"/>
          </p:cNvSpPr>
          <p:nvPr/>
        </p:nvSpPr>
        <p:spPr bwMode="auto">
          <a:xfrm>
            <a:off x="408954" y="5685055"/>
            <a:ext cx="35948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0">
                <a:latin typeface="+mn-lt"/>
                <a:cs typeface="+mn-cs"/>
              </a:rPr>
              <a:t>Андреас Вайсгербер</a:t>
            </a:r>
            <a:endParaRPr lang="de-DE" altLang="de-DE" sz="1800" b="0" dirty="0">
              <a:latin typeface="+mn-lt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B9FDF2-DF21-43FF-A23E-0586F0A1F796}" type="slidenum">
              <a:rPr lang="de-DE" altLang="de-DE" smtClean="0"/>
              <a:pPr>
                <a:defRPr/>
              </a:pPr>
              <a:t>17</a:t>
            </a:fld>
            <a:endParaRPr lang="de-DE" altLang="de-D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Всеки човек възприема нещата различно! Както в трите картини: Един и същ пейзаж, но с различни акценти!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7" name="Picture 3" descr="Bild 0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283" y="2941855"/>
            <a:ext cx="343001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 descr="Bild 0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2788" y="2941855"/>
            <a:ext cx="3196167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 descr="Bild 00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55" y="2941855"/>
            <a:ext cx="3594832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Caption_26"/>
          <p:cNvSpPr>
            <a:spLocks noChangeArrowheads="1"/>
          </p:cNvSpPr>
          <p:nvPr/>
        </p:nvSpPr>
        <p:spPr bwMode="auto">
          <a:xfrm>
            <a:off x="10994131" y="3881653"/>
            <a:ext cx="457200" cy="627465"/>
          </a:xfrm>
          <a:prstGeom prst="ellipse">
            <a:avLst/>
          </a:prstGeom>
          <a:noFill/>
          <a:ln w="5715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21" name="Caption_25"/>
          <p:cNvSpPr>
            <a:spLocks noChangeArrowheads="1"/>
          </p:cNvSpPr>
          <p:nvPr/>
        </p:nvSpPr>
        <p:spPr bwMode="auto">
          <a:xfrm>
            <a:off x="7393731" y="3999722"/>
            <a:ext cx="457200" cy="627465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22" name="Caption_24"/>
          <p:cNvSpPr>
            <a:spLocks noChangeArrowheads="1"/>
          </p:cNvSpPr>
          <p:nvPr/>
        </p:nvSpPr>
        <p:spPr bwMode="auto">
          <a:xfrm>
            <a:off x="3073251" y="3881654"/>
            <a:ext cx="457200" cy="627465"/>
          </a:xfrm>
          <a:prstGeom prst="ellipse">
            <a:avLst/>
          </a:prstGeom>
          <a:noFill/>
          <a:ln w="5715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23" name="Caption_18"/>
          <p:cNvSpPr txBox="1">
            <a:spLocks noChangeArrowheads="1"/>
          </p:cNvSpPr>
          <p:nvPr/>
        </p:nvSpPr>
        <p:spPr bwMode="auto">
          <a:xfrm>
            <a:off x="4563283" y="5685055"/>
            <a:ext cx="34300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ru-RU" altLang="de-DE" sz="1200" b="0">
                <a:latin typeface="+mn-lt"/>
                <a:cs typeface="+mn-cs"/>
              </a:rPr>
              <a:t>Бернд Хампел: При този пейзаж са използвани много по-земни тонове. Крайпътното дърво вдясно съвсем липсва (виж червения кръг).</a:t>
            </a:r>
            <a:endParaRPr lang="en-US" altLang="de-DE" sz="1200" b="0" dirty="0">
              <a:latin typeface="+mn-lt"/>
              <a:cs typeface="+mn-cs"/>
            </a:endParaRPr>
          </a:p>
        </p:txBody>
      </p:sp>
      <p:sp>
        <p:nvSpPr>
          <p:cNvPr id="24" name="Caption_17"/>
          <p:cNvSpPr txBox="1">
            <a:spLocks noChangeArrowheads="1"/>
          </p:cNvSpPr>
          <p:nvPr/>
        </p:nvSpPr>
        <p:spPr bwMode="auto">
          <a:xfrm>
            <a:off x="8552788" y="5685055"/>
            <a:ext cx="319616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ru-RU" altLang="de-DE" sz="1200" b="0">
                <a:latin typeface="+mn-lt"/>
                <a:cs typeface="+mn-cs"/>
              </a:rPr>
              <a:t>Хелмут Шнак: Тук най-ясно се виждат различните ниви. Пейзажът изглежда пъстър. За разлика от другите две картини зад дърветата отчасти няма хълм.</a:t>
            </a:r>
            <a:endParaRPr lang="en-US" altLang="de-DE" sz="1200" b="0" dirty="0">
              <a:latin typeface="+mn-lt"/>
              <a:cs typeface="+mn-cs"/>
            </a:endParaRPr>
          </a:p>
        </p:txBody>
      </p:sp>
      <p:sp>
        <p:nvSpPr>
          <p:cNvPr id="25" name="Caption_19"/>
          <p:cNvSpPr txBox="1">
            <a:spLocks noChangeArrowheads="1"/>
          </p:cNvSpPr>
          <p:nvPr/>
        </p:nvSpPr>
        <p:spPr bwMode="auto">
          <a:xfrm>
            <a:off x="408954" y="5685055"/>
            <a:ext cx="35948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ru-RU" altLang="de-DE" sz="1200" b="0">
                <a:latin typeface="+mn-lt"/>
                <a:cs typeface="+mn-cs"/>
              </a:rPr>
              <a:t>Андреас Вайсгербер: Хълмовете са по-равни от тези на другите картини.</a:t>
            </a:r>
            <a:endParaRPr lang="en-US" altLang="de-DE" sz="1200" b="0" dirty="0">
              <a:latin typeface="+mn-lt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B9FDF2-DF21-43FF-A23E-0586F0A1F796}" type="slidenum">
              <a:rPr lang="de-DE" altLang="de-DE" smtClean="0"/>
              <a:pPr>
                <a:defRPr/>
              </a:pPr>
              <a:t>18</a:t>
            </a:fld>
            <a:endParaRPr lang="de-DE" altLang="de-DE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Задача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24579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bg-BG" sz="2400" dirty="0">
                <a:solidFill>
                  <a:srgbClr val="333333"/>
                </a:solidFill>
              </a:rPr>
              <a:t>Ще ви бъдат показани комплексни сцени</a:t>
            </a:r>
            <a:r>
              <a:rPr lang="de-DE" sz="2400" dirty="0">
                <a:solidFill>
                  <a:srgbClr val="333333"/>
                </a:solidFill>
              </a:rPr>
              <a:t> (</a:t>
            </a:r>
            <a:r>
              <a:rPr lang="bg-BG" sz="2400" dirty="0">
                <a:solidFill>
                  <a:srgbClr val="333333"/>
                </a:solidFill>
              </a:rPr>
              <a:t>напр</a:t>
            </a:r>
            <a:r>
              <a:rPr lang="de-DE" sz="2400" dirty="0">
                <a:solidFill>
                  <a:srgbClr val="333333"/>
                </a:solidFill>
              </a:rPr>
              <a:t>. </a:t>
            </a:r>
            <a:r>
              <a:rPr lang="bg-BG" sz="2400" dirty="0">
                <a:solidFill>
                  <a:srgbClr val="333333"/>
                </a:solidFill>
              </a:rPr>
              <a:t>плаж</a:t>
            </a:r>
            <a:r>
              <a:rPr 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гара</a:t>
            </a:r>
            <a:r>
              <a:rPr lang="de-DE" sz="2400" dirty="0">
                <a:solidFill>
                  <a:srgbClr val="333333"/>
                </a:solidFill>
              </a:rPr>
              <a:t>).</a:t>
            </a:r>
            <a:endParaRPr lang="de-DE" sz="2400" dirty="0">
              <a:solidFill>
                <a:srgbClr val="00499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19</a:t>
            </a:fld>
            <a:endParaRPr lang="de-DE" altLang="de-DE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Задача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24579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bg-BG" sz="2400" dirty="0">
                <a:solidFill>
                  <a:srgbClr val="333333"/>
                </a:solidFill>
              </a:rPr>
              <a:t>Ще ви бъдат показани комплексни сцени</a:t>
            </a:r>
            <a:r>
              <a:rPr lang="de-DE" sz="2400" dirty="0">
                <a:solidFill>
                  <a:srgbClr val="333333"/>
                </a:solidFill>
              </a:rPr>
              <a:t> (</a:t>
            </a:r>
            <a:r>
              <a:rPr lang="bg-BG" sz="2400" dirty="0">
                <a:solidFill>
                  <a:srgbClr val="333333"/>
                </a:solidFill>
              </a:rPr>
              <a:t>напр</a:t>
            </a:r>
            <a:r>
              <a:rPr lang="de-DE" sz="2400" dirty="0">
                <a:solidFill>
                  <a:srgbClr val="333333"/>
                </a:solidFill>
              </a:rPr>
              <a:t>. </a:t>
            </a:r>
            <a:r>
              <a:rPr lang="bg-BG" sz="2400" dirty="0">
                <a:solidFill>
                  <a:srgbClr val="333333"/>
                </a:solidFill>
              </a:rPr>
              <a:t>плаж</a:t>
            </a:r>
            <a:r>
              <a:rPr 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гара</a:t>
            </a:r>
            <a:r>
              <a:rPr lang="de-DE" sz="2400" dirty="0">
                <a:solidFill>
                  <a:srgbClr val="333333"/>
                </a:solidFill>
              </a:rPr>
              <a:t>).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bg-BG" sz="2400" dirty="0">
                <a:solidFill>
                  <a:srgbClr val="333333"/>
                </a:solidFill>
              </a:rPr>
              <a:t>След което ще Ви попитаме какво сте видели и колко сигурни сте в преценката </a:t>
            </a:r>
            <a:r>
              <a:rPr lang="bg-BG" sz="2400">
                <a:solidFill>
                  <a:srgbClr val="333333"/>
                </a:solidFill>
              </a:rPr>
              <a:t>си</a:t>
            </a:r>
            <a:r>
              <a:rPr lang="de-DE" sz="2400">
                <a:solidFill>
                  <a:srgbClr val="333333"/>
                </a:solidFill>
              </a:rPr>
              <a:t>.</a:t>
            </a:r>
            <a:endParaRPr lang="de-DE" sz="2400" dirty="0">
              <a:solidFill>
                <a:srgbClr val="00499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20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20181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Задача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24579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bg-BG" sz="2400" dirty="0">
                <a:solidFill>
                  <a:srgbClr val="333333"/>
                </a:solidFill>
              </a:rPr>
              <a:t>Ще ви бъдат показани комплексни сцени</a:t>
            </a:r>
            <a:r>
              <a:rPr lang="de-DE" sz="2400" dirty="0">
                <a:solidFill>
                  <a:srgbClr val="333333"/>
                </a:solidFill>
              </a:rPr>
              <a:t> (</a:t>
            </a:r>
            <a:r>
              <a:rPr lang="bg-BG" sz="2400" dirty="0">
                <a:solidFill>
                  <a:srgbClr val="333333"/>
                </a:solidFill>
              </a:rPr>
              <a:t>напр</a:t>
            </a:r>
            <a:r>
              <a:rPr lang="de-DE" sz="2400" dirty="0">
                <a:solidFill>
                  <a:srgbClr val="333333"/>
                </a:solidFill>
              </a:rPr>
              <a:t>. </a:t>
            </a:r>
            <a:r>
              <a:rPr lang="bg-BG" sz="2400" dirty="0">
                <a:solidFill>
                  <a:srgbClr val="333333"/>
                </a:solidFill>
              </a:rPr>
              <a:t>плаж</a:t>
            </a:r>
            <a:r>
              <a:rPr lang="de-DE" sz="2400" dirty="0">
                <a:solidFill>
                  <a:srgbClr val="333333"/>
                </a:solidFill>
              </a:rPr>
              <a:t>, </a:t>
            </a:r>
            <a:r>
              <a:rPr lang="bg-BG" sz="2400" dirty="0">
                <a:solidFill>
                  <a:srgbClr val="333333"/>
                </a:solidFill>
              </a:rPr>
              <a:t>гара</a:t>
            </a:r>
            <a:r>
              <a:rPr lang="de-DE" sz="2400" dirty="0">
                <a:solidFill>
                  <a:srgbClr val="333333"/>
                </a:solidFill>
              </a:rPr>
              <a:t>).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bg-BG" sz="2400" dirty="0">
                <a:solidFill>
                  <a:srgbClr val="333333"/>
                </a:solidFill>
              </a:rPr>
              <a:t>След което ще Ви попитаме какво сте видели и колко сигурни сте в преценката си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  <a:p>
            <a:pPr algn="ctr" eaLnBrk="1" hangingPunct="1">
              <a:defRPr/>
            </a:pPr>
            <a:r>
              <a:rPr lang="bg-BG" sz="2400" dirty="0">
                <a:solidFill>
                  <a:srgbClr val="004992"/>
                </a:solidFill>
              </a:rPr>
              <a:t>Старайте се да запомните възможно най-много детайли</a:t>
            </a:r>
            <a:r>
              <a:rPr lang="de-DE" sz="2400" dirty="0">
                <a:solidFill>
                  <a:srgbClr val="004992"/>
                </a:solidFill>
              </a:rPr>
              <a:t>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21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143884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828" y="1078992"/>
            <a:ext cx="3935864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DC3C0-F2A7-4F64-87E3-DBB812FBC002}" type="slidenum">
              <a:rPr lang="de-DE" altLang="de-DE" smtClean="0"/>
              <a:pPr>
                <a:defRPr/>
              </a:pPr>
              <a:t>22</a:t>
            </a:fld>
            <a:endParaRPr lang="de-DE" altLang="de-DE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Ha Плаж</a:t>
            </a:r>
            <a:br>
              <a:rPr lang="ru-RU" altLang="de-DE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имаше на картинката? Сигурни ли сте?</a:t>
            </a:r>
            <a:endParaRPr lang="de-DE" altLang="de-DE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7826" name="Rectangle 1027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Чадър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Плувец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Куче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Топка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Пояс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Вода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Шапка за слънце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Кърпа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23</a:t>
            </a:fld>
            <a:endParaRPr lang="de-DE" altLang="de-DE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 dirty="0">
                <a:solidFill>
                  <a:srgbClr val="004992"/>
                </a:solidFill>
              </a:rPr>
              <a:t>Ha Плаж</a:t>
            </a:r>
            <a:endParaRPr lang="de-DE" altLang="de-DE" sz="3600" dirty="0">
              <a:latin typeface="Calibri Light"/>
              <a:ea typeface="+mn-ea"/>
              <a:cs typeface="+mn-cs"/>
            </a:endParaRP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Чадър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Плувец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Куче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Топка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Пояс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Вода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Шапка за слънце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Кърпа</a:t>
            </a:r>
            <a:endParaRPr lang="de-DE" altLang="de-DE" sz="2400" dirty="0">
              <a:solidFill>
                <a:srgbClr val="004992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487" y="2203704"/>
            <a:ext cx="3112546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1" dirty="0">
                <a:latin typeface="+mn-lt"/>
                <a:cs typeface="+mn-cs"/>
              </a:rPr>
              <a:t>= не е показано</a:t>
            </a:r>
            <a:endParaRPr lang="de-DE" altLang="de-DE" sz="1800" b="1" dirty="0">
              <a:latin typeface="+mn-lt"/>
              <a:cs typeface="+mn-cs"/>
            </a:endParaRPr>
          </a:p>
        </p:txBody>
      </p:sp>
      <p:sp>
        <p:nvSpPr>
          <p:cNvPr id="12" name="Caption_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24</a:t>
            </a:fld>
            <a:endParaRPr lang="de-DE" altLang="de-DE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Bahnhof ohne Sign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435" y="1078992"/>
            <a:ext cx="7170649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DC3C0-F2A7-4F64-87E3-DBB812FBC002}" type="slidenum">
              <a:rPr lang="de-DE" altLang="de-DE" smtClean="0"/>
              <a:pPr>
                <a:defRPr/>
              </a:pPr>
              <a:t>25</a:t>
            </a:fld>
            <a:endParaRPr lang="de-DE" altLang="de-DE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Гара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имаше на картинката? Сигурни ли сте?</a:t>
            </a:r>
            <a:endParaRPr lang="de-DE" altLang="de-DE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3970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  <a:noFill/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Релси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Вагони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Локомотив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Постройка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Разписание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Светофар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Пейка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26</a:t>
            </a:fld>
            <a:endParaRPr lang="de-DE" altLang="de-DE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Гара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Релси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Вагони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Локомотив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Постройка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Разписание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Светофар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Пейка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pic>
        <p:nvPicPr>
          <p:cNvPr id="11" name="Picture 6" descr="Bahnhof ohne Sig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ption_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1" dirty="0">
                <a:latin typeface="+mn-lt"/>
                <a:cs typeface="+mn-cs"/>
              </a:rPr>
              <a:t>= не е показано</a:t>
            </a:r>
            <a:endParaRPr lang="de-DE" altLang="de-DE" sz="1800" b="1" dirty="0">
              <a:latin typeface="+mn-lt"/>
              <a:cs typeface="+mn-cs"/>
            </a:endParaRPr>
          </a:p>
        </p:txBody>
      </p:sp>
      <p:sp>
        <p:nvSpPr>
          <p:cNvPr id="13" name="Caption_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27</a:t>
            </a:fld>
            <a:endParaRPr lang="de-DE" altLang="de-DE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Лъжливи спомени!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92162" name="Rectangle 2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Autofit/>
          </a:bodyPr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Не всичко, което си спомняме, се е случило точно </a:t>
            </a:r>
            <a:r>
              <a:rPr lang="bg-BG" altLang="de-DE" sz="2400">
                <a:solidFill>
                  <a:srgbClr val="333333"/>
                </a:solidFill>
              </a:rPr>
              <a:t>така</a:t>
            </a:r>
            <a:r>
              <a:rPr lang="de-DE" altLang="de-DE" sz="2400">
                <a:solidFill>
                  <a:srgbClr val="333333"/>
                </a:solidFill>
              </a:rPr>
              <a:t>!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28</a:t>
            </a:fld>
            <a:endParaRPr lang="de-DE" altLang="de-DE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Лъжливи спомени!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92162" name="Rectangle 2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Autofit/>
          </a:bodyPr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Не всичко, което си спомняме, се е случило точно така</a:t>
            </a:r>
            <a:r>
              <a:rPr lang="de-DE" altLang="de-DE" sz="2400" dirty="0">
                <a:solidFill>
                  <a:srgbClr val="333333"/>
                </a:solidFill>
              </a:rPr>
              <a:t>!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Мозъкът ни допълва и смесва актуалните впечатления със стари подобни такива</a:t>
            </a:r>
            <a:r>
              <a:rPr lang="de-DE" altLang="de-DE" sz="2400" dirty="0">
                <a:solidFill>
                  <a:srgbClr val="333333"/>
                </a:solidFill>
              </a:rPr>
              <a:t> (</a:t>
            </a:r>
            <a:r>
              <a:rPr lang="bg-BG" altLang="de-DE" sz="2400" dirty="0">
                <a:solidFill>
                  <a:srgbClr val="333333"/>
                </a:solidFill>
              </a:rPr>
              <a:t>стандартни сцени</a:t>
            </a:r>
            <a:r>
              <a:rPr lang="de-DE" altLang="de-DE" sz="2400" dirty="0">
                <a:solidFill>
                  <a:srgbClr val="333333"/>
                </a:solidFill>
              </a:rPr>
              <a:t>) </a:t>
            </a:r>
            <a:r>
              <a:rPr lang="bg-BG" altLang="de-DE" sz="2400" dirty="0">
                <a:solidFill>
                  <a:srgbClr val="333333"/>
                </a:solidFill>
              </a:rPr>
              <a:t>съответно добавяме елементи по логика</a:t>
            </a:r>
            <a:r>
              <a:rPr lang="de-DE" altLang="de-DE" sz="2400" dirty="0">
                <a:solidFill>
                  <a:srgbClr val="333333"/>
                </a:solidFill>
              </a:rPr>
              <a:t> (</a:t>
            </a:r>
            <a:r>
              <a:rPr lang="bg-BG" altLang="de-DE" sz="2400" dirty="0">
                <a:solidFill>
                  <a:srgbClr val="333333"/>
                </a:solidFill>
              </a:rPr>
              <a:t>в примера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хавлия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>
                <a:solidFill>
                  <a:srgbClr val="333333"/>
                </a:solidFill>
              </a:rPr>
              <a:t>локомотив</a:t>
            </a:r>
            <a:r>
              <a:rPr lang="de-DE" altLang="de-DE" sz="2400">
                <a:solidFill>
                  <a:srgbClr val="333333"/>
                </a:solidFill>
              </a:rPr>
              <a:t>)!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29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613225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Лъжливи спомени!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92162" name="Rectangle 2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Autofit/>
          </a:bodyPr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Не всичко, което си спомняме, се е случило точно така</a:t>
            </a:r>
            <a:r>
              <a:rPr lang="de-DE" altLang="de-DE" sz="2400" dirty="0">
                <a:solidFill>
                  <a:srgbClr val="333333"/>
                </a:solidFill>
              </a:rPr>
              <a:t>!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Мозъкът ни допълва и смесва актуалните впечатления със стари подобни такива</a:t>
            </a:r>
            <a:r>
              <a:rPr lang="de-DE" altLang="de-DE" sz="2400" dirty="0">
                <a:solidFill>
                  <a:srgbClr val="333333"/>
                </a:solidFill>
              </a:rPr>
              <a:t> (</a:t>
            </a:r>
            <a:r>
              <a:rPr lang="bg-BG" altLang="de-DE" sz="2400" dirty="0">
                <a:solidFill>
                  <a:srgbClr val="333333"/>
                </a:solidFill>
              </a:rPr>
              <a:t>стандартни сцени</a:t>
            </a:r>
            <a:r>
              <a:rPr lang="de-DE" altLang="de-DE" sz="2400" dirty="0">
                <a:solidFill>
                  <a:srgbClr val="333333"/>
                </a:solidFill>
              </a:rPr>
              <a:t>) </a:t>
            </a:r>
            <a:r>
              <a:rPr lang="bg-BG" altLang="de-DE" sz="2400" dirty="0">
                <a:solidFill>
                  <a:srgbClr val="333333"/>
                </a:solidFill>
              </a:rPr>
              <a:t>съответно добавяме елементи по логика</a:t>
            </a:r>
            <a:r>
              <a:rPr lang="de-DE" altLang="de-DE" sz="2400" dirty="0">
                <a:solidFill>
                  <a:srgbClr val="333333"/>
                </a:solidFill>
              </a:rPr>
              <a:t> (</a:t>
            </a:r>
            <a:r>
              <a:rPr lang="bg-BG" altLang="de-DE" sz="2400" dirty="0">
                <a:solidFill>
                  <a:srgbClr val="333333"/>
                </a:solidFill>
              </a:rPr>
              <a:t>в примера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хавлия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локомотив</a:t>
            </a:r>
            <a:r>
              <a:rPr lang="de-DE" altLang="de-DE" sz="2400" dirty="0">
                <a:solidFill>
                  <a:srgbClr val="333333"/>
                </a:solidFill>
              </a:rPr>
              <a:t>)!</a:t>
            </a:r>
          </a:p>
          <a:p>
            <a:pPr marL="342900" indent="-342900" eaLnBrk="1" hangingPunct="1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Истинските спомени обикновено са </a:t>
            </a:r>
            <a:r>
              <a:rPr lang="bg-BG" altLang="de-DE" sz="2400" dirty="0">
                <a:solidFill>
                  <a:srgbClr val="004992"/>
                </a:solidFill>
              </a:rPr>
              <a:t>по-живи</a:t>
            </a:r>
            <a:r>
              <a:rPr lang="de-DE" altLang="de-DE" sz="2400" dirty="0">
                <a:solidFill>
                  <a:srgbClr val="004992"/>
                </a:solidFill>
              </a:rPr>
              <a:t>: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Фалшивите са някак бледи и липсват детайли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30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166399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Видове грешки на паметта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de-DE" altLang="de-DE" sz="2400">
                <a:solidFill>
                  <a:srgbClr val="004992"/>
                </a:solidFill>
              </a:rPr>
              <a:t>???</a:t>
            </a:r>
            <a:endParaRPr lang="en-US" sz="2400" dirty="0">
              <a:solidFill>
                <a:srgbClr val="00499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31</a:t>
            </a:fld>
            <a:endParaRPr lang="de-DE" altLang="de-DE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Видове грешки на паметта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Забравяне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32</a:t>
            </a:fld>
            <a:endParaRPr lang="de-DE" altLang="de-DE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Видове грешки на паметта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>
                <a:solidFill>
                  <a:srgbClr val="004992"/>
                </a:solidFill>
              </a:rPr>
              <a:t>Забравяне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Преиначен спомен</a:t>
            </a:r>
            <a:r>
              <a:rPr lang="de-DE" altLang="de-DE" sz="2400" dirty="0">
                <a:solidFill>
                  <a:srgbClr val="004992"/>
                </a:solidFill>
              </a:rPr>
              <a:t>: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br>
              <a:rPr lang="de-DE" altLang="de-DE" sz="2400">
                <a:solidFill>
                  <a:srgbClr val="333333"/>
                </a:solidFill>
              </a:rPr>
            </a:br>
            <a:r>
              <a:rPr lang="de-DE" altLang="de-DE" sz="2400">
                <a:solidFill>
                  <a:srgbClr val="333333"/>
                </a:solidFill>
                <a:latin typeface="Times New Roman"/>
                <a:sym typeface="Wingdings" panose="05000000000000000000" pitchFamily="2" charset="2"/>
              </a:rPr>
              <a:t>→</a:t>
            </a:r>
            <a:r>
              <a:rPr lang="de-DE" altLang="de-DE" sz="240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Потискане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особено негативни събития биват забравени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br>
              <a:rPr lang="de-DE" altLang="de-DE" sz="2400">
                <a:solidFill>
                  <a:srgbClr val="333333"/>
                </a:solidFill>
              </a:rPr>
            </a:br>
            <a:r>
              <a:rPr lang="de-DE" altLang="de-DE" sz="2400">
                <a:solidFill>
                  <a:srgbClr val="333333"/>
                </a:solidFill>
                <a:latin typeface="Times New Roman"/>
                <a:sym typeface="Wingdings" panose="05000000000000000000" pitchFamily="2" charset="2"/>
              </a:rPr>
              <a:t>→</a:t>
            </a:r>
            <a:r>
              <a:rPr lang="de-DE" altLang="de-DE" sz="2400">
                <a:solidFill>
                  <a:srgbClr val="333333"/>
                </a:solidFill>
                <a:sym typeface="Wingdings" panose="05000000000000000000" pitchFamily="2" charset="2"/>
              </a:rPr>
              <a:t> </a:t>
            </a:r>
            <a:r>
              <a:rPr lang="bg-BG" altLang="de-DE" sz="2400" dirty="0">
                <a:solidFill>
                  <a:srgbClr val="333333"/>
                </a:solidFill>
                <a:sym typeface="Wingdings" panose="05000000000000000000" pitchFamily="2" charset="2"/>
              </a:rPr>
              <a:t>при депресивни настроения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предимно хубави случки </a:t>
            </a:r>
            <a:r>
              <a:rPr lang="bg-BG" altLang="de-DE" sz="2400">
                <a:solidFill>
                  <a:srgbClr val="333333"/>
                </a:solidFill>
              </a:rPr>
              <a:t>се забравят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33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524355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Видове грешки на паметта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>
                <a:solidFill>
                  <a:srgbClr val="004992"/>
                </a:solidFill>
              </a:rPr>
              <a:t>Забравяне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Преиначен спомен</a:t>
            </a:r>
            <a:r>
              <a:rPr lang="de-DE" altLang="de-DE" sz="2400" dirty="0">
                <a:solidFill>
                  <a:srgbClr val="004992"/>
                </a:solidFill>
              </a:rPr>
              <a:t>: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br>
              <a:rPr lang="de-DE" altLang="de-DE" sz="2400">
                <a:solidFill>
                  <a:srgbClr val="333333"/>
                </a:solidFill>
              </a:rPr>
            </a:br>
            <a:r>
              <a:rPr lang="de-DE" altLang="de-DE" sz="2400">
                <a:solidFill>
                  <a:srgbClr val="333333"/>
                </a:solidFill>
                <a:latin typeface="Times New Roman"/>
                <a:sym typeface="Wingdings" panose="05000000000000000000" pitchFamily="2" charset="2"/>
              </a:rPr>
              <a:t>→</a:t>
            </a:r>
            <a:r>
              <a:rPr lang="de-DE" altLang="de-DE" sz="240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Потискане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особено негативни събития биват забравени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br>
              <a:rPr lang="de-DE" altLang="de-DE" sz="2400">
                <a:solidFill>
                  <a:srgbClr val="333333"/>
                </a:solidFill>
              </a:rPr>
            </a:br>
            <a:r>
              <a:rPr lang="de-DE" altLang="de-DE" sz="2400">
                <a:solidFill>
                  <a:srgbClr val="333333"/>
                </a:solidFill>
                <a:latin typeface="Times New Roman"/>
                <a:sym typeface="Wingdings" panose="05000000000000000000" pitchFamily="2" charset="2"/>
              </a:rPr>
              <a:t>→</a:t>
            </a:r>
            <a:r>
              <a:rPr lang="de-DE" altLang="de-DE" sz="2400">
                <a:solidFill>
                  <a:srgbClr val="333333"/>
                </a:solidFill>
                <a:sym typeface="Wingdings" panose="05000000000000000000" pitchFamily="2" charset="2"/>
              </a:rPr>
              <a:t> </a:t>
            </a:r>
            <a:r>
              <a:rPr lang="bg-BG" altLang="de-DE" sz="2400" dirty="0">
                <a:solidFill>
                  <a:srgbClr val="333333"/>
                </a:solidFill>
                <a:sym typeface="Wingdings" panose="05000000000000000000" pitchFamily="2" charset="2"/>
              </a:rPr>
              <a:t>при депресивни настроения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предимно хубави случки се забравят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Илюзии</a:t>
            </a:r>
            <a:r>
              <a:rPr lang="de-DE" altLang="de-DE" sz="2400" dirty="0">
                <a:solidFill>
                  <a:srgbClr val="004992"/>
                </a:solidFill>
              </a:rPr>
              <a:t>/</a:t>
            </a:r>
            <a:r>
              <a:rPr lang="bg-BG" altLang="de-DE" sz="2400" dirty="0">
                <a:solidFill>
                  <a:srgbClr val="004992"/>
                </a:solidFill>
              </a:rPr>
              <a:t>Грешни спомени</a:t>
            </a:r>
            <a:r>
              <a:rPr lang="de-DE" altLang="de-DE" sz="2400" dirty="0">
                <a:solidFill>
                  <a:srgbClr val="004992"/>
                </a:solidFill>
              </a:rPr>
              <a:t>: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Спомняме си за неща, които въобще не са се случили</a:t>
            </a:r>
            <a:r>
              <a:rPr lang="de-DE" altLang="de-DE" sz="2400" dirty="0">
                <a:solidFill>
                  <a:srgbClr val="333333"/>
                </a:solidFill>
              </a:rPr>
              <a:t>!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34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68439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Грешни спомени!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870014"/>
              </p:ext>
            </p:extLst>
          </p:nvPr>
        </p:nvGraphicFramePr>
        <p:xfrm>
          <a:off x="408954" y="2044784"/>
          <a:ext cx="11376000" cy="1188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2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37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endParaRPr lang="en-US" b="0" i="0" u="none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Изречението “Beam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 up</a:t>
                      </a: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Scotty”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често е свързвано със сериала Стар Трек, но то никога не се споменава там.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3395" marR="113395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5" name="Picture 27" descr="The Rocketeer - flickr - Kirk Talks to Spock about his Fez Addiction - cclicen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80" y="2176363"/>
            <a:ext cx="127573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B9FDF2-DF21-43FF-A23E-0586F0A1F796}" type="slidenum">
              <a:rPr lang="de-DE" altLang="de-DE" smtClean="0"/>
              <a:pPr>
                <a:defRPr/>
              </a:pPr>
              <a:t>35</a:t>
            </a:fld>
            <a:endParaRPr lang="de-DE" altLang="de-DE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Грешни спомени!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227062"/>
              </p:ext>
            </p:extLst>
          </p:nvPr>
        </p:nvGraphicFramePr>
        <p:xfrm>
          <a:off x="408954" y="2044784"/>
          <a:ext cx="11376000" cy="2377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2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37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endParaRPr lang="en-US" b="0" i="0" u="none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Изречението “Beam me up, Scotty” често е свързвано със сериала Стар Трек, но то никога не се споменава там.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3395" marR="113395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endParaRPr lang="en-US" b="0" i="0" u="none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Някои от съвремениците на бомбардировките в Дрезден през Втората световна война си спомнят как самолети са стреляли от ниско по бягащите. Историците подлагат това твърдение все повече под съмнение.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3395" marR="113395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5" name="Picture 27" descr="The Rocketeer - flickr - Kirk Talks to Spock about his Fez Addiction - cclicen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80" y="2176363"/>
            <a:ext cx="127573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8" descr="lyricsart- Dresden bombing- flickr - cclicens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30" y="3359363"/>
            <a:ext cx="73503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B9FDF2-DF21-43FF-A23E-0586F0A1F796}" type="slidenum">
              <a:rPr lang="de-DE" altLang="de-DE" smtClean="0"/>
              <a:pPr>
                <a:defRPr/>
              </a:pPr>
              <a:t>36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544299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Грешни спомени!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445063"/>
              </p:ext>
            </p:extLst>
          </p:nvPr>
        </p:nvGraphicFramePr>
        <p:xfrm>
          <a:off x="408954" y="2044784"/>
          <a:ext cx="11376000" cy="3566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2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37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endParaRPr lang="en-US" b="0" i="0" u="none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Изречението “Beam me up, Scotty” често е свързвано със сериала Стар Трек, но то никога не се споменава там.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3395" marR="113395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endParaRPr lang="en-US" b="0" i="0" u="none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Някои от съвремениците на бомбардировките в Дрезден през Втората световна война си спомнят как самолети са стреляли от ниско по бягащите. Историците подлагат това твърдение все повече под съмнение.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3395" marR="113395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endParaRPr lang="en-US" b="0" i="0" u="none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Жан Пиажет си е спомнял как като малък е бил отвлечен. По-късно става ясно, че това е измислена история, която неговата бавачка му е разказвала.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3395" marR="113395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5" name="Picture 27" descr="The Rocketeer - flickr - Kirk Talks to Spock about his Fez Addiction - cclicen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80" y="2176363"/>
            <a:ext cx="127573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8" descr="lyricsart- Dresden bombing- flickr - cclicens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30" y="3359363"/>
            <a:ext cx="73503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9" descr="Nobik Attila - flickr - Piaget - cclicens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20" y="4552627"/>
            <a:ext cx="1128654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B9FDF2-DF21-43FF-A23E-0586F0A1F796}" type="slidenum">
              <a:rPr lang="de-DE" altLang="de-DE" smtClean="0"/>
              <a:pPr>
                <a:defRPr/>
              </a:pPr>
              <a:t>37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923528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Calibri Light"/>
                <a:ea typeface="+mn-ea"/>
                <a:cs typeface="+mn-cs"/>
              </a:rPr>
              <a:t>Грешни спомени!</a:t>
            </a:r>
            <a:endParaRPr lang="en-US" sz="3600">
              <a:latin typeface="Calibri Light"/>
              <a:ea typeface="+mn-ea"/>
              <a:cs typeface="+mn-cs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582680"/>
              </p:ext>
            </p:extLst>
          </p:nvPr>
        </p:nvGraphicFramePr>
        <p:xfrm>
          <a:off x="408954" y="2044784"/>
          <a:ext cx="11376000" cy="4754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2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37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endParaRPr lang="en-US" b="0" i="0" u="none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Изречението “Beam me up, Scotty” често е свързвано със сериала Стар Трек, но то никога не се споменава там.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3395" marR="113395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endParaRPr lang="en-US" b="0" i="0" u="none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Някои от съвремениците на бомбардировките в Дрезден през Втората световна война си спомнят как самолети са стреляли от ниско по бягащите. Историците подлагат това твърдение все повече под съмнение.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3395" marR="113395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endParaRPr lang="en-US" b="0" i="0" u="none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Жан Пиажет си е спомнял как като малък е бил отвлечен. По-късно става ясно, че това е измислена история, която неговата бавачка му е разказвала.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3395" marR="113395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endParaRPr lang="en-US" b="0" i="0" u="none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един експеримент на участниците са показвани променени реклами на Дисни Уърълд, на които се е виждал Бъкс Бъни. След което 30% от запитаните твърдели, че си спомнят да са видели заека при посещение в Дисни Уърълд. (въпреки че той е герой на Уорнър Брадърс).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3395" marR="113395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Picture 27" descr="The Rocketeer - flickr - Kirk Talks to Spock about his Fez Addiction - cclicen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80" y="2176363"/>
            <a:ext cx="127573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8" descr="lyricsart- Dresden bombing- flickr - cclicens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30" y="3359363"/>
            <a:ext cx="73503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9" descr="Nobik Attila - flickr - Piaget - cclicens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20" y="4552627"/>
            <a:ext cx="1128654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0" descr="missha - bug bunny - flickr - cclicens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50" y="5754960"/>
            <a:ext cx="1221794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B9FDF2-DF21-43FF-A23E-0586F0A1F796}" type="slidenum">
              <a:rPr lang="de-DE" altLang="de-DE" smtClean="0"/>
              <a:pPr>
                <a:defRPr/>
              </a:pPr>
              <a:t>38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71609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Изследвания показват, че много хора, страдащи от психоза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но не всички</a:t>
            </a:r>
            <a:r>
              <a:rPr lang="de-DE" altLang="de-DE" sz="2400" dirty="0">
                <a:solidFill>
                  <a:srgbClr val="333333"/>
                </a:solidFill>
              </a:rPr>
              <a:t>!)</a:t>
            </a:r>
            <a:r>
              <a:rPr lang="bg-BG" altLang="de-DE" sz="2400" dirty="0">
                <a:solidFill>
                  <a:srgbClr val="333333"/>
                </a:solidFill>
              </a:rPr>
              <a:t>,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са по-убедени от другите, че грешните спомени наистина са се </a:t>
            </a:r>
            <a:r>
              <a:rPr lang="bg-BG" altLang="de-DE" sz="2400">
                <a:solidFill>
                  <a:srgbClr val="333333"/>
                </a:solidFill>
              </a:rPr>
              <a:t>случили</a:t>
            </a:r>
            <a:r>
              <a:rPr lang="de-DE" altLang="de-DE" sz="240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11469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Calibri Light"/>
                <a:ea typeface="+mn-ea"/>
                <a:cs typeface="+mn-cs"/>
              </a:rPr>
              <a:t>Защо ни е да знаем всичко това?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39</a:t>
            </a:fld>
            <a:endParaRPr lang="de-DE" altLang="de-DE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Изследвания показват, че много хора, страдащи от психоза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но не всички</a:t>
            </a:r>
            <a:r>
              <a:rPr lang="de-DE" altLang="de-DE" sz="2400" dirty="0">
                <a:solidFill>
                  <a:srgbClr val="333333"/>
                </a:solidFill>
              </a:rPr>
              <a:t>!)</a:t>
            </a:r>
            <a:r>
              <a:rPr lang="bg-BG" altLang="de-DE" sz="2400" dirty="0">
                <a:solidFill>
                  <a:srgbClr val="333333"/>
                </a:solidFill>
              </a:rPr>
              <a:t>,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са по-убедени от другите, че грешните спомени наистина са се случили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 същото време хората с психоза са по-несигурни относно спомените си </a:t>
            </a:r>
            <a:r>
              <a:rPr lang="bg-BG" altLang="de-DE" sz="2400" i="1" dirty="0">
                <a:solidFill>
                  <a:srgbClr val="333333"/>
                </a:solidFill>
              </a:rPr>
              <a:t>за реално случили се </a:t>
            </a:r>
            <a:r>
              <a:rPr lang="bg-BG" altLang="de-DE" sz="2400" i="1">
                <a:solidFill>
                  <a:srgbClr val="333333"/>
                </a:solidFill>
              </a:rPr>
              <a:t>събития</a:t>
            </a:r>
            <a:r>
              <a:rPr lang="bg-BG" altLang="de-DE" sz="240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11469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Calibri Light"/>
                <a:ea typeface="+mn-ea"/>
                <a:cs typeface="+mn-cs"/>
              </a:rPr>
              <a:t>Защо ни е да знаем всичко това?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40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891910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Изследвания показват, че много хора, страдащи от психоза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но не всички</a:t>
            </a:r>
            <a:r>
              <a:rPr lang="de-DE" altLang="de-DE" sz="2400" dirty="0">
                <a:solidFill>
                  <a:srgbClr val="333333"/>
                </a:solidFill>
              </a:rPr>
              <a:t>!)</a:t>
            </a:r>
            <a:r>
              <a:rPr lang="bg-BG" altLang="de-DE" sz="2400" dirty="0">
                <a:solidFill>
                  <a:srgbClr val="333333"/>
                </a:solidFill>
              </a:rPr>
              <a:t>,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са по-убедени от другите, че грешните спомени наистина са се случили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 същото време хората с психоза са по-несигурни относно спомените си </a:t>
            </a:r>
            <a:r>
              <a:rPr lang="bg-BG" altLang="de-DE" sz="2400" i="1" dirty="0">
                <a:solidFill>
                  <a:srgbClr val="333333"/>
                </a:solidFill>
              </a:rPr>
              <a:t>за реално случили се събития</a:t>
            </a:r>
            <a:r>
              <a:rPr lang="bg-BG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Това означава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Способността за различаване на истински и грешни спомени е нарушена</a:t>
            </a:r>
            <a:r>
              <a:rPr lang="de-DE" altLang="de-DE" sz="2400" dirty="0">
                <a:solidFill>
                  <a:srgbClr val="333333"/>
                </a:solidFill>
              </a:rPr>
              <a:t>! </a:t>
            </a:r>
            <a:r>
              <a:rPr lang="bg-BG" altLang="de-DE" sz="2400" dirty="0">
                <a:solidFill>
                  <a:srgbClr val="333333"/>
                </a:solidFill>
              </a:rPr>
              <a:t>Един реалистичен поглед върху света е възпрепятстван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11469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latin typeface="Calibri Light"/>
                <a:ea typeface="+mn-ea"/>
                <a:cs typeface="+mn-cs"/>
              </a:rPr>
              <a:t>Защо ни е да знаем всичко това?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41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925467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 проблемите с паметта благоприятстват погрешни преценки по време на психоза – Примери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758" name="Rechteck 1"/>
          <p:cNvSpPr>
            <a:spLocks noChangeArrowheads="1"/>
          </p:cNvSpPr>
          <p:nvPr/>
        </p:nvSpPr>
        <p:spPr bwMode="auto">
          <a:xfrm>
            <a:off x="408955" y="5661026"/>
            <a:ext cx="1137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buClr>
                <a:srgbClr val="336699"/>
              </a:buClr>
              <a:buFontTx/>
              <a:buNone/>
            </a:pPr>
            <a:r>
              <a:rPr lang="bg-BG" altLang="de-DE" sz="2400" b="0">
                <a:solidFill>
                  <a:srgbClr val="004992"/>
                </a:solidFill>
                <a:latin typeface="+mn-lt"/>
              </a:rPr>
              <a:t>Иска ли някой да сподели накратко подобна случка от собствен опит </a:t>
            </a:r>
            <a:r>
              <a:rPr lang="de-DE" altLang="de-DE" sz="2400" b="0">
                <a:solidFill>
                  <a:srgbClr val="004992"/>
                </a:solidFill>
                <a:latin typeface="+mn-lt"/>
              </a:rPr>
              <a:t>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5793820"/>
              </p:ext>
            </p:extLst>
          </p:nvPr>
        </p:nvGraphicFramePr>
        <p:xfrm>
          <a:off x="408954" y="2203704"/>
          <a:ext cx="11376000" cy="3200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803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833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Събитие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Грешен спомен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Реална ситуация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Конфликт с майката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Спомен как майка ѝ твърди: “Ти вече не си ми дъщеря!”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Майката всъщност е казала</a:t>
                      </a: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“Не 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 </a:t>
                      </a: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познавам такава” 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с времето точните думи в спомена се размиват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Групова терапия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Явно никой не се вълнува от моя проблем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Няколко участника са попитали разтревожено – това бива забравено в последствие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B9FDF2-DF21-43FF-A23E-0586F0A1F796}" type="slidenum">
              <a:rPr lang="de-DE" altLang="de-DE" smtClean="0"/>
              <a:pPr>
                <a:defRPr/>
              </a:pPr>
              <a:t>42</a:t>
            </a:fld>
            <a:endParaRPr lang="de-DE" altLang="de-DE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102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Задача 2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120835" name="Rectangle 1027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>
                <a:solidFill>
                  <a:srgbClr val="333333"/>
                </a:solidFill>
              </a:rPr>
              <a:t>Отново ще Ви бъдат показани комплексни картини</a:t>
            </a:r>
            <a:r>
              <a:rPr lang="de-DE" altLang="de-DE" sz="240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43</a:t>
            </a:fld>
            <a:endParaRPr lang="de-DE" altLang="de-DE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102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Задача 2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120835" name="Rectangle 1027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>
                <a:solidFill>
                  <a:srgbClr val="333333"/>
                </a:solidFill>
              </a:rPr>
              <a:t>Отново ще Ви бъдат показани комплексни картини</a:t>
            </a:r>
            <a:r>
              <a:rPr lang="de-DE" altLang="de-DE" sz="2400">
                <a:solidFill>
                  <a:srgbClr val="333333"/>
                </a:solidFill>
              </a:rPr>
              <a:t>.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>
                <a:solidFill>
                  <a:srgbClr val="333333"/>
                </a:solidFill>
              </a:rPr>
              <a:t>Помислете какво е било изпуснато на картината (тези обекти ще бъдат маркирани в синьо по-късно).</a:t>
            </a:r>
            <a:endParaRPr lang="de-DE" altLang="de-DE" sz="240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44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05043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130" y="1078992"/>
            <a:ext cx="7540914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DC3C0-F2A7-4F64-87E3-DBB812FBC002}" type="slidenum">
              <a:rPr lang="de-DE" altLang="de-DE" smtClean="0"/>
              <a:pPr>
                <a:defRPr/>
              </a:pPr>
              <a:t>45</a:t>
            </a:fld>
            <a:endParaRPr lang="de-DE" altLang="de-DE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Павильон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беше показано? До колко сте сигурни?</a:t>
            </a:r>
            <a:endParaRPr lang="de-DE" altLang="de-DE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4931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  <a:noFill/>
        </p:spPr>
        <p:txBody>
          <a:bodyPr wrap="square"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Табела “</a:t>
            </a:r>
            <a:r>
              <a:rPr lang="en-US" altLang="de-DE" sz="2400" dirty="0">
                <a:solidFill>
                  <a:srgbClr val="333333"/>
                </a:solidFill>
              </a:rPr>
              <a:t>Kiosk”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Наденички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Кошче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Пейка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Знамена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Цени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Бутилки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Продаваш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46</a:t>
            </a:fld>
            <a:endParaRPr lang="de-DE" altLang="de-DE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Павильон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126979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Табела “</a:t>
            </a:r>
            <a:r>
              <a:rPr lang="en-US" altLang="de-DE" sz="2400" dirty="0">
                <a:solidFill>
                  <a:srgbClr val="333333"/>
                </a:solidFill>
              </a:rPr>
              <a:t>Kiosk”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Наденички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Кошче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Пейка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Знамена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Цени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Бутилки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Продаваш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683" y="2203704"/>
            <a:ext cx="5669280" cy="404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1" dirty="0">
                <a:latin typeface="+mn-lt"/>
                <a:cs typeface="+mn-cs"/>
              </a:rPr>
              <a:t>= не е показано</a:t>
            </a:r>
            <a:endParaRPr lang="de-DE" altLang="de-DE" sz="1800" b="1" dirty="0">
              <a:latin typeface="+mn-lt"/>
              <a:cs typeface="+mn-cs"/>
            </a:endParaRPr>
          </a:p>
        </p:txBody>
      </p:sp>
      <p:sp>
        <p:nvSpPr>
          <p:cNvPr id="12" name="Caption_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47</a:t>
            </a:fld>
            <a:endParaRPr lang="de-DE" altLang="de-DE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395" y="1078991"/>
            <a:ext cx="7364729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DC3C0-F2A7-4F64-87E3-DBB812FBC002}" type="slidenum">
              <a:rPr lang="de-DE" altLang="de-DE" smtClean="0"/>
              <a:pPr>
                <a:defRPr/>
              </a:pPr>
              <a:t>48</a:t>
            </a:fld>
            <a:endParaRPr lang="de-DE" altLang="de-DE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Rectangle 6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Градинска работа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беше показано? До колко сте сигурни?</a:t>
            </a:r>
            <a:endParaRPr lang="de-DE" altLang="de-DE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074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  <a:noFill/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Лейка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Слънчогледи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Шезлонг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Дърво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Лопата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Вила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Маркуч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49</a:t>
            </a:fld>
            <a:endParaRPr lang="de-DE" altLang="de-DE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Градинска работа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133123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Лейка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Слънчогледи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Шезлонг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Дърво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Лопата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Вила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Маркуч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pic>
        <p:nvPicPr>
          <p:cNvPr id="10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4140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1" dirty="0">
                <a:latin typeface="+mn-lt"/>
                <a:cs typeface="+mn-cs"/>
              </a:rPr>
              <a:t>= не е показано</a:t>
            </a:r>
            <a:endParaRPr lang="de-DE" altLang="de-DE" sz="1800" b="1" dirty="0">
              <a:latin typeface="+mn-lt"/>
              <a:cs typeface="+mn-cs"/>
            </a:endParaRPr>
          </a:p>
        </p:txBody>
      </p:sp>
      <p:sp>
        <p:nvSpPr>
          <p:cNvPr id="12" name="Caption_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50</a:t>
            </a:fld>
            <a:endParaRPr lang="de-DE" altLang="de-DE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az-Cyrl-AZ" altLang="ko-KR" sz="3600" spc="-5" dirty="0">
                <a:latin typeface="+mn-lt"/>
                <a:ea typeface="+mn-ea"/>
                <a:cs typeface="+mn-cs"/>
              </a:rPr>
              <a:t>Опционално: Видео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 defTabSz="914400" eaLnBrk="0" fontAlgn="base" hangingPunct="0">
              <a:spcAft>
                <a:spcPct val="0"/>
              </a:spcAft>
            </a:pPr>
            <a:r>
              <a:rPr lang="ru-RU" altLang="ko-KR" sz="2400" dirty="0">
                <a:solidFill>
                  <a:srgbClr val="004992"/>
                </a:solidFill>
              </a:rPr>
              <a:t>Видеа, обхващащи днешната тема, може да намерите на</a:t>
            </a:r>
            <a:r>
              <a:rPr lang="en-US" altLang="ko-KR" sz="2400" dirty="0">
                <a:solidFill>
                  <a:srgbClr val="004992"/>
                </a:solidFill>
              </a:rPr>
              <a:t>:</a:t>
            </a:r>
            <a:r>
              <a:rPr lang="de-DE" sz="2400" dirty="0">
                <a:solidFill>
                  <a:srgbClr val="004992"/>
                </a:solidFill>
              </a:rPr>
              <a:t> </a:t>
            </a:r>
            <a:br>
              <a:rPr lang="de-DE" sz="2400" dirty="0">
                <a:solidFill>
                  <a:srgbClr val="004992"/>
                </a:solidFill>
              </a:rPr>
            </a:br>
            <a:r>
              <a:rPr lang="de-DE" dirty="0">
                <a:solidFill>
                  <a:srgbClr val="004992"/>
                </a:solidFill>
                <a:hlinkClick r:id="rId3"/>
              </a:rPr>
              <a:t>http://www.uke.de/mct_videos</a:t>
            </a:r>
            <a:endParaRPr lang="de-DE" dirty="0">
              <a:solidFill>
                <a:srgbClr val="004992"/>
              </a:solidFill>
            </a:endParaRPr>
          </a:p>
          <a:p>
            <a:pPr lvl="0" defTabSz="914400" eaLnBrk="0" fontAlgn="base" hangingPunct="0">
              <a:spcAft>
                <a:spcPct val="0"/>
              </a:spcAft>
            </a:pPr>
            <a:r>
              <a:rPr lang="ru-RU" altLang="ko-KR" sz="2400" dirty="0">
                <a:solidFill>
                  <a:srgbClr val="333333"/>
                </a:solidFill>
              </a:rPr>
              <a:t>Може да дискутирате до колко видеата пасват на актуалната тема</a:t>
            </a:r>
            <a:r>
              <a:rPr lang="en-US" altLang="ko-KR" sz="2400" dirty="0">
                <a:solidFill>
                  <a:srgbClr val="333333"/>
                </a:solidFill>
              </a:rPr>
              <a:t>.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12" name="object 3"/>
          <p:cNvSpPr txBox="1"/>
          <p:nvPr/>
        </p:nvSpPr>
        <p:spPr>
          <a:xfrm>
            <a:off x="455023" y="4658666"/>
            <a:ext cx="8128431" cy="1048363"/>
          </a:xfrm>
          <a:prstGeom prst="rect">
            <a:avLst/>
          </a:prstGeom>
        </p:spPr>
        <p:txBody>
          <a:bodyPr vert="horz" wrap="square" lIns="0" tIns="113664" rIns="0" bIns="0" rtlCol="0">
            <a:noAutofit/>
          </a:bodyPr>
          <a:lstStyle/>
          <a:p>
            <a:pPr marL="635" defTabSz="914400" eaLnBrk="0" fontAlgn="base" hangingPunct="0">
              <a:spcBef>
                <a:spcPts val="894"/>
              </a:spcBef>
              <a:spcAft>
                <a:spcPct val="0"/>
              </a:spcAft>
            </a:pPr>
            <a:r>
              <a:rPr lang="en-US" sz="1800" b="0" spc="-5" dirty="0">
                <a:solidFill>
                  <a:srgbClr val="333333"/>
                </a:solidFill>
                <a:latin typeface="+mn-lt"/>
              </a:rPr>
              <a:t>[</a:t>
            </a:r>
            <a:r>
              <a:rPr lang="az-Cyrl-AZ" altLang="ko-KR" sz="1800" b="0" i="1" spc="-5" dirty="0">
                <a:solidFill>
                  <a:srgbClr val="333333"/>
                </a:solidFill>
                <a:latin typeface="+mn-lt"/>
              </a:rPr>
              <a:t>към терапевтите</a:t>
            </a:r>
            <a:r>
              <a:rPr lang="en-US" altLang="ko-KR" sz="1800" b="0" i="1" spc="-5" dirty="0">
                <a:solidFill>
                  <a:srgbClr val="333333"/>
                </a:solidFill>
                <a:latin typeface="+mn-lt"/>
              </a:rPr>
              <a:t>:</a:t>
            </a:r>
            <a:endParaRPr sz="1800" b="0" dirty="0">
              <a:solidFill>
                <a:srgbClr val="333333"/>
              </a:solidFill>
              <a:latin typeface="+mn-lt"/>
            </a:endParaRPr>
          </a:p>
          <a:p>
            <a:pPr marL="12700" marR="5080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ru-RU" altLang="ko-KR" sz="1800" b="0" dirty="0">
                <a:solidFill>
                  <a:srgbClr val="333333"/>
                </a:solidFill>
                <a:latin typeface="+mn-lt"/>
              </a:rPr>
              <a:t>Някои части от видеата съдържат елементи, които не са подходящи за всяка ублика/култура. Затова Ви молим за предварителен подбор</a:t>
            </a:r>
            <a:r>
              <a:rPr lang="de-DE" sz="1800" b="0" dirty="0">
                <a:solidFill>
                  <a:srgbClr val="333333"/>
                </a:solidFill>
                <a:latin typeface="+mn-lt"/>
              </a:rPr>
              <a:t>]</a:t>
            </a:r>
          </a:p>
        </p:txBody>
      </p:sp>
      <p:sp>
        <p:nvSpPr>
          <p:cNvPr id="15" name="object 2"/>
          <p:cNvSpPr/>
          <p:nvPr/>
        </p:nvSpPr>
        <p:spPr>
          <a:xfrm>
            <a:off x="9875318" y="4919997"/>
            <a:ext cx="1442720" cy="927100"/>
          </a:xfrm>
          <a:custGeom>
            <a:avLst/>
            <a:gdLst/>
            <a:ahLst/>
            <a:cxnLst/>
            <a:rect l="l" t="t" r="r" b="b"/>
            <a:pathLst>
              <a:path w="1442720" h="927100">
                <a:moveTo>
                  <a:pt x="677983" y="0"/>
                </a:moveTo>
                <a:lnTo>
                  <a:pt x="671561" y="912"/>
                </a:lnTo>
                <a:lnTo>
                  <a:pt x="665141" y="912"/>
                </a:lnTo>
                <a:lnTo>
                  <a:pt x="658718" y="1827"/>
                </a:lnTo>
                <a:lnTo>
                  <a:pt x="652295" y="1827"/>
                </a:lnTo>
                <a:lnTo>
                  <a:pt x="645873" y="2740"/>
                </a:lnTo>
                <a:lnTo>
                  <a:pt x="638533" y="2740"/>
                </a:lnTo>
                <a:lnTo>
                  <a:pt x="632112" y="3653"/>
                </a:lnTo>
                <a:lnTo>
                  <a:pt x="624773" y="3653"/>
                </a:lnTo>
                <a:lnTo>
                  <a:pt x="598168" y="4565"/>
                </a:lnTo>
                <a:lnTo>
                  <a:pt x="573397" y="6390"/>
                </a:lnTo>
                <a:lnTo>
                  <a:pt x="548626" y="7302"/>
                </a:lnTo>
                <a:lnTo>
                  <a:pt x="523855" y="10043"/>
                </a:lnTo>
                <a:lnTo>
                  <a:pt x="455046" y="17344"/>
                </a:lnTo>
                <a:lnTo>
                  <a:pt x="392661" y="28300"/>
                </a:lnTo>
                <a:lnTo>
                  <a:pt x="353212" y="37428"/>
                </a:lnTo>
                <a:lnTo>
                  <a:pt x="299084" y="52948"/>
                </a:lnTo>
                <a:lnTo>
                  <a:pt x="256882" y="68466"/>
                </a:lnTo>
                <a:lnTo>
                  <a:pt x="209174" y="90374"/>
                </a:lnTo>
                <a:lnTo>
                  <a:pt x="166972" y="115934"/>
                </a:lnTo>
                <a:lnTo>
                  <a:pt x="130276" y="144235"/>
                </a:lnTo>
                <a:lnTo>
                  <a:pt x="98166" y="176183"/>
                </a:lnTo>
                <a:lnTo>
                  <a:pt x="70644" y="210874"/>
                </a:lnTo>
                <a:lnTo>
                  <a:pt x="48624" y="248301"/>
                </a:lnTo>
                <a:lnTo>
                  <a:pt x="29358" y="289380"/>
                </a:lnTo>
                <a:lnTo>
                  <a:pt x="13762" y="341412"/>
                </a:lnTo>
                <a:lnTo>
                  <a:pt x="2752" y="401663"/>
                </a:lnTo>
                <a:lnTo>
                  <a:pt x="0" y="432699"/>
                </a:lnTo>
                <a:lnTo>
                  <a:pt x="0" y="463738"/>
                </a:lnTo>
                <a:lnTo>
                  <a:pt x="5505" y="526726"/>
                </a:lnTo>
                <a:lnTo>
                  <a:pt x="19266" y="589713"/>
                </a:lnTo>
                <a:lnTo>
                  <a:pt x="42201" y="652702"/>
                </a:lnTo>
                <a:lnTo>
                  <a:pt x="72478" y="715688"/>
                </a:lnTo>
                <a:lnTo>
                  <a:pt x="111009" y="777765"/>
                </a:lnTo>
                <a:lnTo>
                  <a:pt x="158716" y="838014"/>
                </a:lnTo>
                <a:lnTo>
                  <a:pt x="185321" y="868139"/>
                </a:lnTo>
                <a:lnTo>
                  <a:pt x="213763" y="897350"/>
                </a:lnTo>
                <a:lnTo>
                  <a:pt x="244954" y="926563"/>
                </a:lnTo>
                <a:lnTo>
                  <a:pt x="244954" y="207221"/>
                </a:lnTo>
                <a:lnTo>
                  <a:pt x="1442205" y="207221"/>
                </a:lnTo>
                <a:lnTo>
                  <a:pt x="6779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17" name="object 3"/>
          <p:cNvSpPr/>
          <p:nvPr/>
        </p:nvSpPr>
        <p:spPr>
          <a:xfrm>
            <a:off x="10287245" y="4383231"/>
            <a:ext cx="1426210" cy="1828164"/>
          </a:xfrm>
          <a:custGeom>
            <a:avLst/>
            <a:gdLst/>
            <a:ahLst/>
            <a:cxnLst/>
            <a:rect l="l" t="t" r="r" b="b"/>
            <a:pathLst>
              <a:path w="1426209" h="1828165">
                <a:moveTo>
                  <a:pt x="773397" y="0"/>
                </a:moveTo>
                <a:lnTo>
                  <a:pt x="758717" y="0"/>
                </a:lnTo>
                <a:lnTo>
                  <a:pt x="736699" y="2737"/>
                </a:lnTo>
                <a:lnTo>
                  <a:pt x="696334" y="17344"/>
                </a:lnTo>
                <a:lnTo>
                  <a:pt x="660552" y="45642"/>
                </a:lnTo>
                <a:lnTo>
                  <a:pt x="622938" y="93112"/>
                </a:lnTo>
                <a:lnTo>
                  <a:pt x="600001" y="126887"/>
                </a:lnTo>
                <a:lnTo>
                  <a:pt x="564222" y="191702"/>
                </a:lnTo>
                <a:lnTo>
                  <a:pt x="538534" y="251950"/>
                </a:lnTo>
                <a:lnTo>
                  <a:pt x="518350" y="308549"/>
                </a:lnTo>
                <a:lnTo>
                  <a:pt x="1222938" y="489297"/>
                </a:lnTo>
                <a:lnTo>
                  <a:pt x="1151380" y="750377"/>
                </a:lnTo>
                <a:lnTo>
                  <a:pt x="1151380" y="1588391"/>
                </a:lnTo>
                <a:lnTo>
                  <a:pt x="0" y="1588391"/>
                </a:lnTo>
                <a:lnTo>
                  <a:pt x="45872" y="1615777"/>
                </a:lnTo>
                <a:lnTo>
                  <a:pt x="94496" y="1643162"/>
                </a:lnTo>
                <a:lnTo>
                  <a:pt x="144955" y="1668722"/>
                </a:lnTo>
                <a:lnTo>
                  <a:pt x="170643" y="1680590"/>
                </a:lnTo>
                <a:lnTo>
                  <a:pt x="197249" y="1693369"/>
                </a:lnTo>
                <a:lnTo>
                  <a:pt x="224771" y="1705238"/>
                </a:lnTo>
                <a:lnTo>
                  <a:pt x="252293" y="1716192"/>
                </a:lnTo>
                <a:lnTo>
                  <a:pt x="280735" y="1728058"/>
                </a:lnTo>
                <a:lnTo>
                  <a:pt x="310092" y="1739014"/>
                </a:lnTo>
                <a:lnTo>
                  <a:pt x="339451" y="1749055"/>
                </a:lnTo>
                <a:lnTo>
                  <a:pt x="369727" y="1760009"/>
                </a:lnTo>
                <a:lnTo>
                  <a:pt x="400918" y="1769138"/>
                </a:lnTo>
                <a:lnTo>
                  <a:pt x="432112" y="1779181"/>
                </a:lnTo>
                <a:lnTo>
                  <a:pt x="459634" y="1787397"/>
                </a:lnTo>
                <a:lnTo>
                  <a:pt x="512846" y="1801088"/>
                </a:lnTo>
                <a:lnTo>
                  <a:pt x="565140" y="1812044"/>
                </a:lnTo>
                <a:lnTo>
                  <a:pt x="615599" y="1819345"/>
                </a:lnTo>
                <a:lnTo>
                  <a:pt x="663305" y="1824823"/>
                </a:lnTo>
                <a:lnTo>
                  <a:pt x="710093" y="1827561"/>
                </a:lnTo>
                <a:lnTo>
                  <a:pt x="733030" y="1827561"/>
                </a:lnTo>
                <a:lnTo>
                  <a:pt x="777066" y="1825735"/>
                </a:lnTo>
                <a:lnTo>
                  <a:pt x="820186" y="1822085"/>
                </a:lnTo>
                <a:lnTo>
                  <a:pt x="910094" y="1805653"/>
                </a:lnTo>
                <a:lnTo>
                  <a:pt x="951379" y="1792872"/>
                </a:lnTo>
                <a:lnTo>
                  <a:pt x="991747" y="1778265"/>
                </a:lnTo>
                <a:lnTo>
                  <a:pt x="1029360" y="1760922"/>
                </a:lnTo>
                <a:lnTo>
                  <a:pt x="1065141" y="1741751"/>
                </a:lnTo>
                <a:lnTo>
                  <a:pt x="1100004" y="1719842"/>
                </a:lnTo>
                <a:lnTo>
                  <a:pt x="1132114" y="1696109"/>
                </a:lnTo>
                <a:lnTo>
                  <a:pt x="1180736" y="1654118"/>
                </a:lnTo>
                <a:lnTo>
                  <a:pt x="1198170" y="1634946"/>
                </a:lnTo>
                <a:lnTo>
                  <a:pt x="1207344" y="1625817"/>
                </a:lnTo>
                <a:lnTo>
                  <a:pt x="1212847" y="1619427"/>
                </a:lnTo>
                <a:lnTo>
                  <a:pt x="1219269" y="1613038"/>
                </a:lnTo>
                <a:lnTo>
                  <a:pt x="1224775" y="1605735"/>
                </a:lnTo>
                <a:lnTo>
                  <a:pt x="1230279" y="1599345"/>
                </a:lnTo>
                <a:lnTo>
                  <a:pt x="1235783" y="1592041"/>
                </a:lnTo>
                <a:lnTo>
                  <a:pt x="1241289" y="1585651"/>
                </a:lnTo>
                <a:lnTo>
                  <a:pt x="1245875" y="1578347"/>
                </a:lnTo>
                <a:lnTo>
                  <a:pt x="1251380" y="1571959"/>
                </a:lnTo>
                <a:lnTo>
                  <a:pt x="1276151" y="1536356"/>
                </a:lnTo>
                <a:lnTo>
                  <a:pt x="1299088" y="1498929"/>
                </a:lnTo>
                <a:lnTo>
                  <a:pt x="1320187" y="1460588"/>
                </a:lnTo>
                <a:lnTo>
                  <a:pt x="1339452" y="1420421"/>
                </a:lnTo>
                <a:lnTo>
                  <a:pt x="1355967" y="1380257"/>
                </a:lnTo>
                <a:lnTo>
                  <a:pt x="1371563" y="1338265"/>
                </a:lnTo>
                <a:lnTo>
                  <a:pt x="1384408" y="1296274"/>
                </a:lnTo>
                <a:lnTo>
                  <a:pt x="1396334" y="1252454"/>
                </a:lnTo>
                <a:lnTo>
                  <a:pt x="1405508" y="1209549"/>
                </a:lnTo>
                <a:lnTo>
                  <a:pt x="1412848" y="1165732"/>
                </a:lnTo>
                <a:lnTo>
                  <a:pt x="1419271" y="1121915"/>
                </a:lnTo>
                <a:lnTo>
                  <a:pt x="1422939" y="1078096"/>
                </a:lnTo>
                <a:lnTo>
                  <a:pt x="1425693" y="1034278"/>
                </a:lnTo>
                <a:lnTo>
                  <a:pt x="1425693" y="991375"/>
                </a:lnTo>
                <a:lnTo>
                  <a:pt x="1424775" y="948470"/>
                </a:lnTo>
                <a:lnTo>
                  <a:pt x="1422022" y="906478"/>
                </a:lnTo>
                <a:lnTo>
                  <a:pt x="1412848" y="837099"/>
                </a:lnTo>
                <a:lnTo>
                  <a:pt x="1396334" y="765896"/>
                </a:lnTo>
                <a:lnTo>
                  <a:pt x="1374318" y="692866"/>
                </a:lnTo>
                <a:lnTo>
                  <a:pt x="1360555" y="656352"/>
                </a:lnTo>
                <a:lnTo>
                  <a:pt x="1345875" y="618923"/>
                </a:lnTo>
                <a:lnTo>
                  <a:pt x="1330279" y="582410"/>
                </a:lnTo>
                <a:lnTo>
                  <a:pt x="1312848" y="545894"/>
                </a:lnTo>
                <a:lnTo>
                  <a:pt x="1294499" y="509380"/>
                </a:lnTo>
                <a:lnTo>
                  <a:pt x="1275234" y="472865"/>
                </a:lnTo>
                <a:lnTo>
                  <a:pt x="1255049" y="437263"/>
                </a:lnTo>
                <a:lnTo>
                  <a:pt x="1233949" y="402574"/>
                </a:lnTo>
                <a:lnTo>
                  <a:pt x="1212847" y="368797"/>
                </a:lnTo>
                <a:lnTo>
                  <a:pt x="1189913" y="335021"/>
                </a:lnTo>
                <a:lnTo>
                  <a:pt x="1138534" y="264731"/>
                </a:lnTo>
                <a:lnTo>
                  <a:pt x="1124775" y="248300"/>
                </a:lnTo>
                <a:lnTo>
                  <a:pt x="1111930" y="231868"/>
                </a:lnTo>
                <a:lnTo>
                  <a:pt x="1084407" y="200831"/>
                </a:lnTo>
                <a:lnTo>
                  <a:pt x="1043122" y="157013"/>
                </a:lnTo>
                <a:lnTo>
                  <a:pt x="1015600" y="130541"/>
                </a:lnTo>
                <a:lnTo>
                  <a:pt x="973398" y="94024"/>
                </a:lnTo>
                <a:lnTo>
                  <a:pt x="942205" y="70289"/>
                </a:lnTo>
                <a:lnTo>
                  <a:pt x="932113" y="62987"/>
                </a:lnTo>
                <a:lnTo>
                  <a:pt x="891746" y="37426"/>
                </a:lnTo>
                <a:lnTo>
                  <a:pt x="880738" y="32863"/>
                </a:lnTo>
                <a:lnTo>
                  <a:pt x="870644" y="27385"/>
                </a:lnTo>
                <a:lnTo>
                  <a:pt x="861470" y="22822"/>
                </a:lnTo>
                <a:lnTo>
                  <a:pt x="851378" y="19169"/>
                </a:lnTo>
                <a:lnTo>
                  <a:pt x="841287" y="14605"/>
                </a:lnTo>
                <a:lnTo>
                  <a:pt x="831196" y="11866"/>
                </a:lnTo>
                <a:lnTo>
                  <a:pt x="822022" y="9128"/>
                </a:lnTo>
                <a:lnTo>
                  <a:pt x="811929" y="6390"/>
                </a:lnTo>
                <a:lnTo>
                  <a:pt x="803672" y="4563"/>
                </a:lnTo>
                <a:lnTo>
                  <a:pt x="796334" y="2737"/>
                </a:lnTo>
                <a:lnTo>
                  <a:pt x="788994" y="1825"/>
                </a:lnTo>
                <a:lnTo>
                  <a:pt x="780737" y="912"/>
                </a:lnTo>
                <a:lnTo>
                  <a:pt x="7733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18" name="object 4"/>
          <p:cNvSpPr/>
          <p:nvPr/>
        </p:nvSpPr>
        <p:spPr>
          <a:xfrm>
            <a:off x="10633119" y="4698170"/>
            <a:ext cx="262890" cy="264160"/>
          </a:xfrm>
          <a:custGeom>
            <a:avLst/>
            <a:gdLst/>
            <a:ahLst/>
            <a:cxnLst/>
            <a:rect l="l" t="t" r="r" b="b"/>
            <a:pathLst>
              <a:path w="262890" h="264160">
                <a:moveTo>
                  <a:pt x="0" y="0"/>
                </a:moveTo>
                <a:lnTo>
                  <a:pt x="88990" y="217262"/>
                </a:lnTo>
                <a:lnTo>
                  <a:pt x="262385" y="263818"/>
                </a:lnTo>
                <a:lnTo>
                  <a:pt x="163302" y="410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19" name="object 5"/>
          <p:cNvSpPr/>
          <p:nvPr/>
        </p:nvSpPr>
        <p:spPr>
          <a:xfrm>
            <a:off x="10412017" y="4640659"/>
            <a:ext cx="257810" cy="260350"/>
          </a:xfrm>
          <a:custGeom>
            <a:avLst/>
            <a:gdLst/>
            <a:ahLst/>
            <a:cxnLst/>
            <a:rect l="l" t="t" r="r" b="b"/>
            <a:pathLst>
              <a:path w="257809" h="260350">
                <a:moveTo>
                  <a:pt x="0" y="0"/>
                </a:moveTo>
                <a:lnTo>
                  <a:pt x="102754" y="218175"/>
                </a:lnTo>
                <a:lnTo>
                  <a:pt x="257798" y="260167"/>
                </a:lnTo>
                <a:lnTo>
                  <a:pt x="161470" y="43817"/>
                </a:lnTo>
                <a:lnTo>
                  <a:pt x="164221" y="4290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0" name="object 6"/>
          <p:cNvSpPr/>
          <p:nvPr/>
        </p:nvSpPr>
        <p:spPr>
          <a:xfrm>
            <a:off x="10857891" y="4754766"/>
            <a:ext cx="255270" cy="266700"/>
          </a:xfrm>
          <a:custGeom>
            <a:avLst/>
            <a:gdLst/>
            <a:ahLst/>
            <a:cxnLst/>
            <a:rect l="l" t="t" r="r" b="b"/>
            <a:pathLst>
              <a:path w="255270" h="266700">
                <a:moveTo>
                  <a:pt x="0" y="0"/>
                </a:moveTo>
                <a:lnTo>
                  <a:pt x="99081" y="224565"/>
                </a:lnTo>
                <a:lnTo>
                  <a:pt x="255044" y="266559"/>
                </a:lnTo>
                <a:lnTo>
                  <a:pt x="155044" y="4016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2" name="object 7"/>
          <p:cNvSpPr/>
          <p:nvPr/>
        </p:nvSpPr>
        <p:spPr>
          <a:xfrm>
            <a:off x="11074403" y="4810451"/>
            <a:ext cx="274320" cy="274955"/>
          </a:xfrm>
          <a:custGeom>
            <a:avLst/>
            <a:gdLst/>
            <a:ahLst/>
            <a:cxnLst/>
            <a:rect l="l" t="t" r="r" b="b"/>
            <a:pathLst>
              <a:path w="274320" h="274954">
                <a:moveTo>
                  <a:pt x="0" y="0"/>
                </a:moveTo>
                <a:lnTo>
                  <a:pt x="99083" y="224565"/>
                </a:lnTo>
                <a:lnTo>
                  <a:pt x="95414" y="226390"/>
                </a:lnTo>
                <a:lnTo>
                  <a:pt x="274313" y="274773"/>
                </a:lnTo>
                <a:lnTo>
                  <a:pt x="159633" y="410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3" name="object 8"/>
          <p:cNvSpPr/>
          <p:nvPr/>
        </p:nvSpPr>
        <p:spPr>
          <a:xfrm>
            <a:off x="11296424" y="4867962"/>
            <a:ext cx="153670" cy="212725"/>
          </a:xfrm>
          <a:custGeom>
            <a:avLst/>
            <a:gdLst/>
            <a:ahLst/>
            <a:cxnLst/>
            <a:rect l="l" t="t" r="r" b="b"/>
            <a:pathLst>
              <a:path w="153670" h="212725">
                <a:moveTo>
                  <a:pt x="0" y="0"/>
                </a:moveTo>
                <a:lnTo>
                  <a:pt x="105505" y="212699"/>
                </a:lnTo>
                <a:lnTo>
                  <a:pt x="153210" y="392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4" name="object 9"/>
          <p:cNvSpPr/>
          <p:nvPr/>
        </p:nvSpPr>
        <p:spPr>
          <a:xfrm>
            <a:off x="10226696" y="4605968"/>
            <a:ext cx="226060" cy="236854"/>
          </a:xfrm>
          <a:custGeom>
            <a:avLst/>
            <a:gdLst/>
            <a:ahLst/>
            <a:cxnLst/>
            <a:rect l="l" t="t" r="r" b="b"/>
            <a:pathLst>
              <a:path w="226059" h="236854">
                <a:moveTo>
                  <a:pt x="45872" y="0"/>
                </a:moveTo>
                <a:lnTo>
                  <a:pt x="0" y="176183"/>
                </a:lnTo>
                <a:lnTo>
                  <a:pt x="225688" y="236432"/>
                </a:lnTo>
                <a:lnTo>
                  <a:pt x="123853" y="19170"/>
                </a:lnTo>
                <a:lnTo>
                  <a:pt x="458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5" name="object 10"/>
          <p:cNvSpPr/>
          <p:nvPr/>
        </p:nvSpPr>
        <p:spPr>
          <a:xfrm>
            <a:off x="10169814" y="5176510"/>
            <a:ext cx="1219835" cy="746125"/>
          </a:xfrm>
          <a:custGeom>
            <a:avLst/>
            <a:gdLst/>
            <a:ahLst/>
            <a:cxnLst/>
            <a:rect l="l" t="t" r="r" b="b"/>
            <a:pathLst>
              <a:path w="1219834" h="746125">
                <a:moveTo>
                  <a:pt x="0" y="745814"/>
                </a:moveTo>
                <a:lnTo>
                  <a:pt x="1219269" y="745814"/>
                </a:lnTo>
                <a:lnTo>
                  <a:pt x="1219269" y="0"/>
                </a:lnTo>
                <a:lnTo>
                  <a:pt x="0" y="0"/>
                </a:lnTo>
                <a:lnTo>
                  <a:pt x="0" y="7458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51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394086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32093" y="1079617"/>
            <a:ext cx="8297333" cy="537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DC3C0-F2A7-4F64-87E3-DBB812FBC002}" type="slidenum">
              <a:rPr lang="de-DE" altLang="de-DE" smtClean="0"/>
              <a:pPr>
                <a:defRPr/>
              </a:pPr>
              <a:t>52</a:t>
            </a:fld>
            <a:endParaRPr lang="de-DE" altLang="de-DE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102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Събиране на идеи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56323" name="Rectangle 1027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bg-BG" sz="2400" dirty="0">
                <a:solidFill>
                  <a:srgbClr val="333333"/>
                </a:solidFill>
              </a:rPr>
              <a:t>Какво има в една типична класна стая</a:t>
            </a:r>
            <a:r>
              <a:rPr lang="de-DE" sz="2400" dirty="0">
                <a:solidFill>
                  <a:srgbClr val="333333"/>
                </a:solidFill>
              </a:rPr>
              <a:t>?</a:t>
            </a:r>
          </a:p>
          <a:p>
            <a:pPr eaLnBrk="1" hangingPunct="1"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  <a:p>
            <a:pPr eaLnBrk="1" hangingPunct="1"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  <a:p>
            <a:pPr eaLnBrk="1" hangingPunct="1"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  <a:p>
            <a:pPr eaLnBrk="1" hangingPunct="1"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53</a:t>
            </a:fld>
            <a:endParaRPr lang="de-DE" altLang="de-DE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Класна стая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беше показано? До колко сте сигурни?</a:t>
            </a:r>
            <a:endParaRPr lang="de-DE" altLang="de-DE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0291" name="Rectangle 1027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  <a:noFill/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Раница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Учител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Карта на Европа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Книги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Чинове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Учителски стол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Дъска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Учителска чанта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54</a:t>
            </a:fld>
            <a:endParaRPr lang="de-DE" altLang="de-DE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102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Класна стая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142339" name="Rectangle 1027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Раница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Учител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Карта на Европа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Книги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Чинове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Учителски стол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Дъска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Учителска чанта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pic>
        <p:nvPicPr>
          <p:cNvPr id="12" name="Picture 1033" descr="Klassenzimmer_große Europakar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5"/>
            <a:ext cx="5669280" cy="3673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aption_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1" dirty="0">
                <a:latin typeface="+mn-lt"/>
                <a:cs typeface="+mn-cs"/>
              </a:rPr>
              <a:t>= не е показано</a:t>
            </a:r>
            <a:endParaRPr lang="de-DE" altLang="de-DE" sz="1800" b="1" dirty="0">
              <a:latin typeface="+mn-lt"/>
              <a:cs typeface="+mn-cs"/>
            </a:endParaRPr>
          </a:p>
        </p:txBody>
      </p:sp>
      <p:sp>
        <p:nvSpPr>
          <p:cNvPr id="14" name="Caption_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55</a:t>
            </a:fld>
            <a:endParaRPr lang="de-DE" altLang="de-DE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692" y="1078991"/>
            <a:ext cx="3656136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DC3C0-F2A7-4F64-87E3-DBB812FBC002}" type="slidenum">
              <a:rPr lang="de-DE" altLang="de-DE" smtClean="0"/>
              <a:pPr>
                <a:defRPr/>
              </a:pPr>
              <a:t>56</a:t>
            </a:fld>
            <a:endParaRPr lang="de-DE" altLang="de-DE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Рибар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беше показано? До колко сте сигурни?</a:t>
            </a:r>
            <a:endParaRPr lang="de-DE" altLang="de-DE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6435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Лула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Кофа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Пера на шапката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>
                <a:solidFill>
                  <a:srgbClr val="333333"/>
                </a:solidFill>
              </a:rPr>
              <a:t>“Sport” </a:t>
            </a:r>
            <a:r>
              <a:rPr lang="bg-BG" altLang="de-DE" sz="2400" dirty="0">
                <a:solidFill>
                  <a:srgbClr val="333333"/>
                </a:solidFill>
              </a:rPr>
              <a:t>надпис на лодката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Въдица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Червен пуловер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Вода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Риба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57</a:t>
            </a:fld>
            <a:endParaRPr lang="de-DE" altLang="de-DE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Рибар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148483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Лула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Кофа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Пера на шапката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>
                <a:solidFill>
                  <a:srgbClr val="333333"/>
                </a:solidFill>
              </a:rPr>
              <a:t>“Sport” </a:t>
            </a:r>
            <a:r>
              <a:rPr lang="bg-BG" altLang="de-DE" sz="2400" dirty="0">
                <a:solidFill>
                  <a:srgbClr val="333333"/>
                </a:solidFill>
              </a:rPr>
              <a:t>надпис на лодката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Въдица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Червен пуловер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Вода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Риба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594" y="2203703"/>
            <a:ext cx="2894331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1" dirty="0">
                <a:latin typeface="+mn-lt"/>
                <a:cs typeface="+mn-cs"/>
              </a:rPr>
              <a:t>= не е показано</a:t>
            </a:r>
            <a:endParaRPr lang="de-DE" altLang="de-DE" sz="1800" b="1" dirty="0">
              <a:latin typeface="+mn-lt"/>
              <a:cs typeface="+mn-cs"/>
            </a:endParaRPr>
          </a:p>
        </p:txBody>
      </p:sp>
      <p:sp>
        <p:nvSpPr>
          <p:cNvPr id="12" name="Caption_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58</a:t>
            </a:fld>
            <a:endParaRPr lang="de-DE" altLang="de-DE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324" y="1078992"/>
            <a:ext cx="7906871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DC3C0-F2A7-4F64-87E3-DBB812FBC002}" type="slidenum">
              <a:rPr lang="de-DE" altLang="de-DE" smtClean="0"/>
              <a:pPr>
                <a:defRPr/>
              </a:pPr>
              <a:t>59</a:t>
            </a:fld>
            <a:endParaRPr lang="de-DE" altLang="de-DE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Събиране на идеи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bg-BG" sz="2400" dirty="0">
                <a:solidFill>
                  <a:srgbClr val="333333"/>
                </a:solidFill>
              </a:rPr>
              <a:t>Какво обикновено вижда човек на кръстовище</a:t>
            </a:r>
            <a:r>
              <a:rPr lang="de-DE" sz="2400" dirty="0">
                <a:solidFill>
                  <a:srgbClr val="333333"/>
                </a:solidFill>
              </a:rPr>
              <a:t>?</a:t>
            </a:r>
          </a:p>
          <a:p>
            <a:pPr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  <a:p>
            <a:pPr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  <a:p>
            <a:pPr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  <a:p>
            <a:pPr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60</a:t>
            </a:fld>
            <a:endParaRPr lang="de-DE" altLang="de-DE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Кръстовище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беше показано? До колко сте сигурни?</a:t>
            </a:r>
            <a:endParaRPr lang="de-DE" altLang="de-DE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4627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  <a:noFill/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Автомобили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Полицай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Дете с колело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Възрастна жена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Зелен светофар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Пешеходна пътека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Знак стоп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Сгради в далечината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61</a:t>
            </a:fld>
            <a:endParaRPr lang="de-DE" altLang="de-DE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Кръстовище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156675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Автомобили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Полицай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Дете с колело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Възрастна жена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Зелен светофар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Пешеходна пътека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Знак стоп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Сгради в далечината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3855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1" dirty="0">
                <a:latin typeface="+mn-lt"/>
                <a:cs typeface="+mn-cs"/>
              </a:rPr>
              <a:t>= не е показано</a:t>
            </a:r>
            <a:endParaRPr lang="de-DE" altLang="de-DE" sz="1800" b="1" dirty="0">
              <a:latin typeface="+mn-lt"/>
              <a:cs typeface="+mn-cs"/>
            </a:endParaRPr>
          </a:p>
        </p:txBody>
      </p:sp>
      <p:sp>
        <p:nvSpPr>
          <p:cNvPr id="12" name="Caption_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62</a:t>
            </a:fld>
            <a:endParaRPr lang="de-DE" altLang="de-DE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485" y="1078992"/>
            <a:ext cx="8284549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DC3C0-F2A7-4F64-87E3-DBB812FBC002}" type="slidenum">
              <a:rPr lang="de-DE" altLang="de-DE" smtClean="0"/>
              <a:pPr>
                <a:defRPr/>
              </a:pPr>
              <a:t>63</a:t>
            </a:fld>
            <a:endParaRPr lang="de-DE" altLang="de-DE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Събиране на идеи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bg-BG" sz="2400" dirty="0">
                <a:solidFill>
                  <a:srgbClr val="333333"/>
                </a:solidFill>
              </a:rPr>
              <a:t>Какво има обикновено на детска площадка</a:t>
            </a:r>
            <a:r>
              <a:rPr lang="de-DE" sz="2400" dirty="0">
                <a:solidFill>
                  <a:srgbClr val="333333"/>
                </a:solidFill>
              </a:rPr>
              <a:t>?</a:t>
            </a:r>
          </a:p>
          <a:p>
            <a:pPr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  <a:p>
            <a:pPr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  <a:p>
            <a:pPr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  <a:p>
            <a:pPr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64</a:t>
            </a:fld>
            <a:endParaRPr lang="de-DE" altLang="de-DE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9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Детска площадка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беше показано? До колко сте сигурни?</a:t>
            </a:r>
            <a:endParaRPr lang="de-DE" altLang="de-DE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818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  <a:noFill/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Пързалка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Въртележка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Хвърчило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Скейтборд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Топка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Дървета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Люлка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Играчки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Пясъчник</a:t>
            </a:r>
            <a:endParaRPr lang="de-DE" altLang="de-DE" sz="20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65</a:t>
            </a:fld>
            <a:endParaRPr lang="de-DE" altLang="de-DE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Детска площадка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164867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Пързалка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Въртележка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Хвърчило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Скейтборд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004992"/>
                </a:solidFill>
              </a:rPr>
              <a:t>Топка</a:t>
            </a:r>
            <a:endParaRPr lang="de-DE" altLang="de-DE" sz="20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Дървета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004992"/>
                </a:solidFill>
              </a:rPr>
              <a:t>Люлка</a:t>
            </a:r>
            <a:endParaRPr lang="de-DE" altLang="de-DE" sz="20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Играчки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Пясъчник</a:t>
            </a:r>
            <a:endParaRPr lang="de-DE" altLang="de-DE" sz="2000" dirty="0">
              <a:solidFill>
                <a:srgbClr val="333333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367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1" dirty="0">
                <a:latin typeface="+mn-lt"/>
                <a:cs typeface="+mn-cs"/>
              </a:rPr>
              <a:t>= не е показано</a:t>
            </a:r>
            <a:endParaRPr lang="de-DE" altLang="de-DE" sz="1800" b="1" dirty="0">
              <a:latin typeface="+mn-lt"/>
              <a:cs typeface="+mn-cs"/>
            </a:endParaRPr>
          </a:p>
        </p:txBody>
      </p:sp>
      <p:sp>
        <p:nvSpPr>
          <p:cNvPr id="12" name="Caption_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66</a:t>
            </a:fld>
            <a:endParaRPr lang="de-DE" altLang="de-DE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819" y="1078992"/>
            <a:ext cx="3443881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DC3C0-F2A7-4F64-87E3-DBB812FBC002}" type="slidenum">
              <a:rPr lang="de-DE" altLang="de-DE" smtClean="0"/>
              <a:pPr>
                <a:defRPr/>
              </a:pPr>
              <a:t>67</a:t>
            </a:fld>
            <a:endParaRPr lang="de-DE" altLang="de-DE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3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Сватба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беше показано? До колко сте сигурни?</a:t>
            </a:r>
            <a:endParaRPr lang="de-DE" altLang="de-DE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8962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Прозорец на църквата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Кум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Воал на булката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Шаферка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Пейки в църквата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Врата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68</a:t>
            </a:fld>
            <a:endParaRPr lang="de-DE" altLang="de-DE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 dirty="0">
                <a:latin typeface="Calibri Light"/>
                <a:ea typeface="+mn-ea"/>
                <a:cs typeface="+mn-cs"/>
              </a:rPr>
              <a:t>Сватба</a:t>
            </a:r>
            <a:endParaRPr lang="de-DE" altLang="de-DE" sz="3600" dirty="0">
              <a:latin typeface="Calibri Light"/>
              <a:ea typeface="+mn-ea"/>
              <a:cs typeface="+mn-cs"/>
            </a:endParaRPr>
          </a:p>
        </p:txBody>
      </p:sp>
      <p:sp>
        <p:nvSpPr>
          <p:cNvPr id="171011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Прозорец на църквата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Кум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Воал на булката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Шаферка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Пейки в църквата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Врата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021" y="2203704"/>
            <a:ext cx="2723477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1" dirty="0">
                <a:latin typeface="+mn-lt"/>
                <a:cs typeface="+mn-cs"/>
              </a:rPr>
              <a:t>= не е показано</a:t>
            </a:r>
            <a:endParaRPr lang="de-DE" altLang="de-DE" sz="1800" b="1" dirty="0">
              <a:latin typeface="+mn-lt"/>
              <a:cs typeface="+mn-cs"/>
            </a:endParaRPr>
          </a:p>
        </p:txBody>
      </p:sp>
      <p:sp>
        <p:nvSpPr>
          <p:cNvPr id="12" name="Caption_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69</a:t>
            </a:fld>
            <a:endParaRPr lang="de-DE" altLang="de-DE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921" y="1078992"/>
            <a:ext cx="7403677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DC3C0-F2A7-4F64-87E3-DBB812FBC002}" type="slidenum">
              <a:rPr lang="de-DE" altLang="de-DE" smtClean="0"/>
              <a:pPr>
                <a:defRPr/>
              </a:pPr>
              <a:t>70</a:t>
            </a:fld>
            <a:endParaRPr lang="de-DE" altLang="de-DE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7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Футбол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беше показано? До колко сте сигурни?</a:t>
            </a:r>
            <a:endParaRPr lang="de-DE" altLang="de-DE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5106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  <a:noFill/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Табло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Врата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Маркировка на</a:t>
            </a:r>
            <a:br>
              <a:rPr lang="en-US" altLang="de-DE" sz="2000" dirty="0">
                <a:solidFill>
                  <a:srgbClr val="333333"/>
                </a:solidFill>
              </a:rPr>
            </a:br>
            <a:r>
              <a:rPr lang="bg-BG" altLang="de-DE" sz="2000" dirty="0">
                <a:solidFill>
                  <a:srgbClr val="333333"/>
                </a:solidFill>
              </a:rPr>
              <a:t>терена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Играчи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Топка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Зрители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Реклами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Знамена</a:t>
            </a:r>
            <a:endParaRPr lang="de-DE" altLang="de-DE" sz="20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71</a:t>
            </a:fld>
            <a:endParaRPr lang="de-DE" altLang="de-DE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Футбол</a:t>
            </a:r>
            <a:endParaRPr lang="de-DE" altLang="de-DE" sz="360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155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Табло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Врата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004992"/>
                </a:solidFill>
              </a:rPr>
              <a:t>Маркировка на</a:t>
            </a:r>
            <a:br>
              <a:rPr lang="en-US" altLang="de-DE" sz="2000" dirty="0">
                <a:solidFill>
                  <a:srgbClr val="004992"/>
                </a:solidFill>
              </a:rPr>
            </a:br>
            <a:r>
              <a:rPr lang="bg-BG" altLang="de-DE" sz="2000" dirty="0">
                <a:solidFill>
                  <a:srgbClr val="004992"/>
                </a:solidFill>
              </a:rPr>
              <a:t>терена</a:t>
            </a:r>
            <a:endParaRPr lang="de-DE" altLang="de-DE" sz="20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Играчи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Топка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004992"/>
                </a:solidFill>
              </a:rPr>
              <a:t>Зрители</a:t>
            </a:r>
            <a:endParaRPr lang="de-DE" altLang="de-DE" sz="20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Реклами</a:t>
            </a:r>
            <a:endParaRPr lang="de-DE" altLang="de-DE" sz="20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Знамена</a:t>
            </a:r>
            <a:endParaRPr lang="de-DE" altLang="de-DE" sz="2000" dirty="0">
              <a:solidFill>
                <a:srgbClr val="333333"/>
              </a:solidFill>
            </a:endParaRPr>
          </a:p>
        </p:txBody>
      </p:sp>
      <p:pic>
        <p:nvPicPr>
          <p:cNvPr id="10" name="Grafi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4116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1" dirty="0">
                <a:latin typeface="+mn-lt"/>
                <a:cs typeface="+mn-cs"/>
              </a:rPr>
              <a:t>= не е показано</a:t>
            </a:r>
            <a:endParaRPr lang="de-DE" altLang="de-DE" sz="1800" b="1" dirty="0">
              <a:latin typeface="+mn-lt"/>
              <a:cs typeface="+mn-cs"/>
            </a:endParaRPr>
          </a:p>
        </p:txBody>
      </p:sp>
      <p:sp>
        <p:nvSpPr>
          <p:cNvPr id="12" name="Caption_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72</a:t>
            </a:fld>
            <a:endParaRPr lang="de-DE" altLang="de-DE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142" y="1078992"/>
            <a:ext cx="3513235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DC3C0-F2A7-4F64-87E3-DBB812FBC002}" type="slidenum">
              <a:rPr lang="de-DE" altLang="de-DE" smtClean="0"/>
              <a:pPr>
                <a:defRPr/>
              </a:pPr>
              <a:t>73</a:t>
            </a:fld>
            <a:endParaRPr lang="de-DE" altLang="de-DE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1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Кацането на Луната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беше показано? До колко сте сигурни?</a:t>
            </a:r>
            <a:endParaRPr lang="de-DE" altLang="de-DE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1250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Скеле за ракетата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Бутилка кислород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Скафандър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Кратер на Луната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Ракетни дюзи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Силует на планета на</a:t>
            </a:r>
            <a:br>
              <a:rPr lang="en-US" altLang="de-DE" sz="2400" dirty="0">
                <a:solidFill>
                  <a:srgbClr val="333333"/>
                </a:solidFill>
              </a:rPr>
            </a:br>
            <a:r>
              <a:rPr lang="bg-BG" altLang="de-DE" sz="2400" dirty="0">
                <a:solidFill>
                  <a:srgbClr val="333333"/>
                </a:solidFill>
              </a:rPr>
              <a:t>заден фон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74</a:t>
            </a:fld>
            <a:endParaRPr lang="de-DE" altLang="de-DE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Кацането на Луната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183299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Скеле за ракетата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Бутилка кислород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Скафандър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Кратер на Луната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Ракетни дюзи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Силует на планета на</a:t>
            </a:r>
            <a:br>
              <a:rPr lang="en-US" altLang="de-DE" sz="2400" dirty="0">
                <a:solidFill>
                  <a:srgbClr val="333333"/>
                </a:solidFill>
              </a:rPr>
            </a:br>
            <a:r>
              <a:rPr lang="bg-BG" altLang="de-DE" sz="2400" dirty="0">
                <a:solidFill>
                  <a:srgbClr val="333333"/>
                </a:solidFill>
              </a:rPr>
              <a:t>заден фон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598" y="2203704"/>
            <a:ext cx="2778324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1" dirty="0">
                <a:latin typeface="+mn-lt"/>
                <a:cs typeface="+mn-cs"/>
              </a:rPr>
              <a:t>= не е показано</a:t>
            </a:r>
            <a:endParaRPr lang="de-DE" altLang="de-DE" sz="1800" b="1" dirty="0">
              <a:latin typeface="+mn-lt"/>
              <a:cs typeface="+mn-cs"/>
            </a:endParaRPr>
          </a:p>
        </p:txBody>
      </p:sp>
      <p:sp>
        <p:nvSpPr>
          <p:cNvPr id="12" name="Caption_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75</a:t>
            </a:fld>
            <a:endParaRPr lang="de-DE" altLang="de-DE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731" y="1078992"/>
            <a:ext cx="7542057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DC3C0-F2A7-4F64-87E3-DBB812FBC002}" type="slidenum">
              <a:rPr lang="de-DE" altLang="de-DE" smtClean="0"/>
              <a:pPr>
                <a:defRPr/>
              </a:pPr>
              <a:t>76</a:t>
            </a:fld>
            <a:endParaRPr lang="de-DE" altLang="de-DE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9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Спасителна мисия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беше показано? До колко сте сигурни?</a:t>
            </a:r>
            <a:endParaRPr lang="de-DE" altLang="de-DE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538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  <a:noFill/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Хеликоптер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Гумена лодка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Водолаз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Обърната лодка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Вода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Носилка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Пояс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Пилот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77</a:t>
            </a:fld>
            <a:endParaRPr lang="de-DE" altLang="de-DE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9" name="Rectangle 9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Спасителна мисия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195586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Хеликоптер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Гумена лодка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Водолаз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Обърната лодка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Вода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Носилка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Пояс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Пилот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pic>
        <p:nvPicPr>
          <p:cNvPr id="10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404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1" dirty="0">
                <a:latin typeface="+mn-lt"/>
                <a:cs typeface="+mn-cs"/>
              </a:rPr>
              <a:t>= не е показано</a:t>
            </a:r>
            <a:endParaRPr lang="de-DE" altLang="de-DE" sz="1800" b="1" dirty="0">
              <a:latin typeface="+mn-lt"/>
              <a:cs typeface="+mn-cs"/>
            </a:endParaRPr>
          </a:p>
        </p:txBody>
      </p:sp>
      <p:sp>
        <p:nvSpPr>
          <p:cNvPr id="12" name="Caption_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78</a:t>
            </a:fld>
            <a:endParaRPr lang="de-DE" altLang="de-DE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2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538" y="1078993"/>
            <a:ext cx="7550444" cy="5376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DC3C0-F2A7-4F64-87E3-DBB812FBC002}" type="slidenum">
              <a:rPr lang="de-DE" altLang="de-DE" smtClean="0"/>
              <a:pPr>
                <a:defRPr/>
              </a:pPr>
              <a:t>79</a:t>
            </a:fld>
            <a:endParaRPr lang="de-DE" altLang="de-DE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Събиране на идеи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bg-BG" sz="2400" dirty="0">
                <a:solidFill>
                  <a:srgbClr val="333333"/>
                </a:solidFill>
              </a:rPr>
              <a:t>Какво се намира на една строителна площадка</a:t>
            </a:r>
            <a:r>
              <a:rPr lang="de-DE" sz="2400" dirty="0">
                <a:solidFill>
                  <a:srgbClr val="333333"/>
                </a:solidFill>
              </a:rPr>
              <a:t>?</a:t>
            </a:r>
          </a:p>
          <a:p>
            <a:pPr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  <a:p>
            <a:pPr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  <a:p>
            <a:pPr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  <a:p>
            <a:pPr>
              <a:defRPr/>
            </a:pPr>
            <a:r>
              <a:rPr lang="de-DE" sz="2400" dirty="0">
                <a:solidFill>
                  <a:srgbClr val="333333"/>
                </a:solidFill>
              </a:rPr>
              <a:t>...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80</a:t>
            </a:fld>
            <a:endParaRPr lang="de-DE" altLang="de-DE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1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Строеж</a:t>
            </a:r>
            <a:br>
              <a:rPr lang="ru-RU" altLang="de-DE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altLang="de-DE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беше показано? До колко сте сигурни?</a:t>
            </a:r>
            <a:endParaRPr lang="de-DE" altLang="de-DE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730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  <a:noFill/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Тръби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Количка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Маркировка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Багер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Пневматичен чук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Лопата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Знак СТОП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81</a:t>
            </a:fld>
            <a:endParaRPr lang="de-DE" altLang="de-DE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Calibri Light"/>
                <a:ea typeface="+mn-ea"/>
                <a:cs typeface="+mn-cs"/>
              </a:rPr>
              <a:t>Строеж</a:t>
            </a:r>
            <a:endParaRPr lang="de-DE" altLang="de-DE" sz="3600">
              <a:latin typeface="Calibri Light"/>
              <a:ea typeface="+mn-ea"/>
              <a:cs typeface="+mn-cs"/>
            </a:endParaRPr>
          </a:p>
        </p:txBody>
      </p:sp>
      <p:sp>
        <p:nvSpPr>
          <p:cNvPr id="203779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11338560" cy="4251960"/>
          </a:xfrm>
        </p:spPr>
        <p:txBody>
          <a:bodyPr wrap="square">
            <a:noAutofit/>
          </a:bodyPr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Тръби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Количка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Маркировка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Багер</a:t>
            </a:r>
            <a:endParaRPr lang="de-DE" altLang="de-DE" sz="2400" dirty="0">
              <a:solidFill>
                <a:srgbClr val="004992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Пневматичен чук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Лопата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Знак СТОП</a:t>
            </a:r>
            <a:endParaRPr lang="de-DE" altLang="de-DE" sz="2400" dirty="0">
              <a:solidFill>
                <a:srgbClr val="004992"/>
              </a:solidFill>
            </a:endParaRPr>
          </a:p>
        </p:txBody>
      </p:sp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403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ption_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bg-BG" altLang="de-DE" sz="1800" b="1" dirty="0">
                <a:latin typeface="+mn-lt"/>
                <a:cs typeface="+mn-cs"/>
              </a:rPr>
              <a:t>= не е показано</a:t>
            </a:r>
            <a:endParaRPr lang="de-DE" altLang="de-DE" sz="1800" b="1" dirty="0">
              <a:latin typeface="+mn-lt"/>
              <a:cs typeface="+mn-cs"/>
            </a:endParaRPr>
          </a:p>
        </p:txBody>
      </p:sp>
      <p:sp>
        <p:nvSpPr>
          <p:cNvPr id="13" name="Caption_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82</a:t>
            </a:fld>
            <a:endParaRPr lang="de-DE" altLang="de-DE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Спомените могат да ни заблудят</a:t>
            </a:r>
            <a:r>
              <a:rPr lang="de-DE" altLang="de-DE" sz="2400" dirty="0">
                <a:solidFill>
                  <a:srgbClr val="004992"/>
                </a:solidFill>
              </a:rPr>
              <a:t>!</a:t>
            </a:r>
            <a:br>
              <a:rPr lang="de-DE" altLang="de-DE" sz="2400" b="1" dirty="0">
                <a:solidFill>
                  <a:srgbClr val="004992"/>
                </a:solidFill>
              </a:rPr>
            </a:br>
            <a:r>
              <a:rPr lang="bg-BG" altLang="de-DE" sz="2400" dirty="0">
                <a:solidFill>
                  <a:srgbClr val="333333"/>
                </a:solidFill>
              </a:rPr>
              <a:t>Особено за важни събития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конфликт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показания</a:t>
            </a:r>
            <a:r>
              <a:rPr lang="de-DE" altLang="de-DE" sz="2400" dirty="0">
                <a:solidFill>
                  <a:srgbClr val="333333"/>
                </a:solidFill>
              </a:rPr>
              <a:t> etc.) </a:t>
            </a:r>
            <a:r>
              <a:rPr lang="bg-BG" altLang="de-DE" sz="2400" dirty="0">
                <a:solidFill>
                  <a:srgbClr val="333333"/>
                </a:solidFill>
              </a:rPr>
              <a:t>важи</a:t>
            </a:r>
            <a:r>
              <a:rPr lang="de-DE" altLang="de-DE" sz="2400" dirty="0">
                <a:solidFill>
                  <a:srgbClr val="333333"/>
                </a:solidFill>
              </a:rPr>
              <a:t>:</a:t>
            </a:r>
            <a:br>
              <a:rPr lang="de-DE" altLang="de-DE" sz="2400" dirty="0">
                <a:solidFill>
                  <a:srgbClr val="333333"/>
                </a:solidFill>
              </a:rPr>
            </a:br>
            <a:r>
              <a:rPr lang="bg-BG" altLang="de-DE" sz="2400" dirty="0">
                <a:solidFill>
                  <a:srgbClr val="333333"/>
                </a:solidFill>
              </a:rPr>
              <a:t>Ако споменът </a:t>
            </a:r>
            <a:r>
              <a:rPr lang="bg-BG" altLang="de-DE" sz="2400" i="1" dirty="0">
                <a:solidFill>
                  <a:srgbClr val="333333"/>
                </a:solidFill>
              </a:rPr>
              <a:t>не е</a:t>
            </a:r>
            <a:r>
              <a:rPr lang="bg-BG" altLang="de-DE" sz="2400" dirty="0">
                <a:solidFill>
                  <a:srgbClr val="333333"/>
                </a:solidFill>
              </a:rPr>
              <a:t> жив (т.е. детайлен)</a:t>
            </a:r>
            <a:r>
              <a:rPr lang="de-DE" altLang="de-DE" sz="2400" dirty="0">
                <a:solidFill>
                  <a:srgbClr val="333333"/>
                </a:solidFill>
              </a:rPr>
              <a:t>:</a:t>
            </a:r>
          </a:p>
          <a:p>
            <a:pPr marL="774827" lvl="3" indent="-342900" defTabSz="914400" fontAlgn="base">
              <a:spcBef>
                <a:spcPts val="1999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Имайте предвид възможността, че може да грешите</a:t>
            </a:r>
            <a:r>
              <a:rPr lang="de-DE" altLang="de-DE" sz="2400" dirty="0">
                <a:solidFill>
                  <a:srgbClr val="004992"/>
                </a:solidFill>
              </a:rPr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83</a:t>
            </a:fld>
            <a:endParaRPr lang="de-DE" altLang="de-DE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Спомените могат да ни заблудят</a:t>
            </a:r>
            <a:r>
              <a:rPr lang="de-DE" altLang="de-DE" sz="2400" dirty="0">
                <a:solidFill>
                  <a:srgbClr val="004992"/>
                </a:solidFill>
              </a:rPr>
              <a:t>!</a:t>
            </a:r>
            <a:br>
              <a:rPr lang="de-DE" altLang="de-DE" sz="2400" b="1" dirty="0">
                <a:solidFill>
                  <a:srgbClr val="004992"/>
                </a:solidFill>
              </a:rPr>
            </a:br>
            <a:r>
              <a:rPr lang="bg-BG" altLang="de-DE" sz="2400" dirty="0">
                <a:solidFill>
                  <a:srgbClr val="333333"/>
                </a:solidFill>
              </a:rPr>
              <a:t>Особено за важни събития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конфликт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показания</a:t>
            </a:r>
            <a:r>
              <a:rPr lang="de-DE" altLang="de-DE" sz="2400" dirty="0">
                <a:solidFill>
                  <a:srgbClr val="333333"/>
                </a:solidFill>
              </a:rPr>
              <a:t> etc.) </a:t>
            </a:r>
            <a:r>
              <a:rPr lang="bg-BG" altLang="de-DE" sz="2400" dirty="0">
                <a:solidFill>
                  <a:srgbClr val="333333"/>
                </a:solidFill>
              </a:rPr>
              <a:t>важи</a:t>
            </a:r>
            <a:r>
              <a:rPr lang="de-DE" altLang="de-DE" sz="2400" dirty="0">
                <a:solidFill>
                  <a:srgbClr val="333333"/>
                </a:solidFill>
              </a:rPr>
              <a:t>:</a:t>
            </a:r>
            <a:br>
              <a:rPr lang="de-DE" altLang="de-DE" sz="2400" dirty="0">
                <a:solidFill>
                  <a:srgbClr val="333333"/>
                </a:solidFill>
              </a:rPr>
            </a:br>
            <a:r>
              <a:rPr lang="bg-BG" altLang="de-DE" sz="2400" dirty="0">
                <a:solidFill>
                  <a:srgbClr val="333333"/>
                </a:solidFill>
              </a:rPr>
              <a:t>Ако споменът </a:t>
            </a:r>
            <a:r>
              <a:rPr lang="bg-BG" altLang="de-DE" sz="2400" i="1" dirty="0">
                <a:solidFill>
                  <a:srgbClr val="333333"/>
                </a:solidFill>
              </a:rPr>
              <a:t>не е</a:t>
            </a:r>
            <a:r>
              <a:rPr lang="bg-BG" altLang="de-DE" sz="2400" dirty="0">
                <a:solidFill>
                  <a:srgbClr val="333333"/>
                </a:solidFill>
              </a:rPr>
              <a:t> жив (т.е. детайлен)</a:t>
            </a:r>
            <a:r>
              <a:rPr lang="de-DE" altLang="de-DE" sz="2400" dirty="0">
                <a:solidFill>
                  <a:srgbClr val="333333"/>
                </a:solidFill>
              </a:rPr>
              <a:t>:</a:t>
            </a:r>
          </a:p>
          <a:p>
            <a:pPr marL="774827" lvl="3" indent="-342900" defTabSz="914400" fontAlgn="base">
              <a:spcBef>
                <a:spcPts val="1999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Имайте предвид възможността, че може да грешите</a:t>
            </a:r>
            <a:r>
              <a:rPr lang="de-DE" altLang="de-DE" sz="2400" dirty="0">
                <a:solidFill>
                  <a:srgbClr val="004992"/>
                </a:solidFill>
              </a:rPr>
              <a:t>.</a:t>
            </a:r>
          </a:p>
          <a:p>
            <a:pPr marL="774827" lvl="3" indent="-342900" defTabSz="914400" fontAlgn="base">
              <a:spcBef>
                <a:spcPts val="1999"/>
              </a:spcBef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Търсете потвърждение </a:t>
            </a:r>
            <a:r>
              <a:rPr lang="de-DE" altLang="de-DE" sz="2400" dirty="0">
                <a:solidFill>
                  <a:srgbClr val="004992"/>
                </a:solidFill>
              </a:rPr>
              <a:t>(</a:t>
            </a:r>
            <a:r>
              <a:rPr lang="bg-BG" altLang="de-DE" sz="2400" dirty="0">
                <a:solidFill>
                  <a:srgbClr val="004992"/>
                </a:solidFill>
              </a:rPr>
              <a:t>напр</a:t>
            </a:r>
            <a:r>
              <a:rPr lang="de-DE" altLang="de-DE" sz="2400" dirty="0">
                <a:solidFill>
                  <a:srgbClr val="004992"/>
                </a:solidFill>
              </a:rPr>
              <a:t>. </a:t>
            </a:r>
            <a:r>
              <a:rPr lang="bg-BG" altLang="de-DE" sz="2400" dirty="0">
                <a:solidFill>
                  <a:srgbClr val="004992"/>
                </a:solidFill>
              </a:rPr>
              <a:t>попитайте участници</a:t>
            </a:r>
            <a:r>
              <a:rPr lang="de-DE" altLang="de-DE" sz="2400" dirty="0">
                <a:solidFill>
                  <a:srgbClr val="004992"/>
                </a:solidFill>
              </a:rPr>
              <a:t>).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84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5629438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Спомените могат да ни заблудят</a:t>
            </a:r>
            <a:r>
              <a:rPr lang="de-DE" altLang="de-DE" sz="2400" dirty="0">
                <a:solidFill>
                  <a:srgbClr val="004992"/>
                </a:solidFill>
              </a:rPr>
              <a:t>!</a:t>
            </a:r>
            <a:br>
              <a:rPr lang="de-DE" altLang="de-DE" sz="2400" b="1" dirty="0">
                <a:solidFill>
                  <a:srgbClr val="004992"/>
                </a:solidFill>
              </a:rPr>
            </a:br>
            <a:r>
              <a:rPr lang="bg-BG" altLang="de-DE" sz="2400" dirty="0">
                <a:solidFill>
                  <a:srgbClr val="333333"/>
                </a:solidFill>
              </a:rPr>
              <a:t>Особено за важни събития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конфликт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показания</a:t>
            </a:r>
            <a:r>
              <a:rPr lang="de-DE" altLang="de-DE" sz="2400" dirty="0">
                <a:solidFill>
                  <a:srgbClr val="333333"/>
                </a:solidFill>
              </a:rPr>
              <a:t> etc.) </a:t>
            </a:r>
            <a:r>
              <a:rPr lang="bg-BG" altLang="de-DE" sz="2400" dirty="0">
                <a:solidFill>
                  <a:srgbClr val="333333"/>
                </a:solidFill>
              </a:rPr>
              <a:t>важи</a:t>
            </a:r>
            <a:r>
              <a:rPr lang="de-DE" altLang="de-DE" sz="2400" dirty="0">
                <a:solidFill>
                  <a:srgbClr val="333333"/>
                </a:solidFill>
              </a:rPr>
              <a:t>:</a:t>
            </a:r>
            <a:br>
              <a:rPr lang="de-DE" altLang="de-DE" sz="2400" dirty="0">
                <a:solidFill>
                  <a:srgbClr val="333333"/>
                </a:solidFill>
              </a:rPr>
            </a:br>
            <a:r>
              <a:rPr lang="bg-BG" altLang="de-DE" sz="2400" dirty="0">
                <a:solidFill>
                  <a:srgbClr val="333333"/>
                </a:solidFill>
              </a:rPr>
              <a:t>Ако споменът </a:t>
            </a:r>
            <a:r>
              <a:rPr lang="bg-BG" altLang="de-DE" sz="2400" i="1" dirty="0">
                <a:solidFill>
                  <a:srgbClr val="333333"/>
                </a:solidFill>
              </a:rPr>
              <a:t>не е</a:t>
            </a:r>
            <a:r>
              <a:rPr lang="bg-BG" altLang="de-DE" sz="2400" dirty="0">
                <a:solidFill>
                  <a:srgbClr val="333333"/>
                </a:solidFill>
              </a:rPr>
              <a:t> жив (т.е. детайлен)</a:t>
            </a:r>
            <a:r>
              <a:rPr lang="de-DE" altLang="de-DE" sz="2400" dirty="0">
                <a:solidFill>
                  <a:srgbClr val="333333"/>
                </a:solidFill>
              </a:rPr>
              <a:t>:</a:t>
            </a:r>
          </a:p>
          <a:p>
            <a:pPr marL="774827" lvl="3" indent="-342900" defTabSz="914400" fontAlgn="base">
              <a:spcBef>
                <a:spcPts val="1999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Имайте предвид възможността, че може да грешите</a:t>
            </a:r>
            <a:r>
              <a:rPr lang="de-DE" altLang="de-DE" sz="2400" dirty="0">
                <a:solidFill>
                  <a:srgbClr val="004992"/>
                </a:solidFill>
              </a:rPr>
              <a:t>.</a:t>
            </a:r>
          </a:p>
          <a:p>
            <a:pPr marL="774827" lvl="3" indent="-342900" defTabSz="914400" fontAlgn="base">
              <a:spcBef>
                <a:spcPts val="1999"/>
              </a:spcBef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004992"/>
                </a:solidFill>
              </a:rPr>
              <a:t>Търсете потвърждение </a:t>
            </a:r>
            <a:r>
              <a:rPr lang="de-DE" altLang="de-DE" sz="2400" dirty="0">
                <a:solidFill>
                  <a:srgbClr val="004992"/>
                </a:solidFill>
              </a:rPr>
              <a:t>(</a:t>
            </a:r>
            <a:r>
              <a:rPr lang="bg-BG" altLang="de-DE" sz="2400" dirty="0">
                <a:solidFill>
                  <a:srgbClr val="004992"/>
                </a:solidFill>
              </a:rPr>
              <a:t>напр</a:t>
            </a:r>
            <a:r>
              <a:rPr lang="de-DE" altLang="de-DE" sz="2400" dirty="0">
                <a:solidFill>
                  <a:srgbClr val="004992"/>
                </a:solidFill>
              </a:rPr>
              <a:t>. </a:t>
            </a:r>
            <a:r>
              <a:rPr lang="bg-BG" altLang="de-DE" sz="2400" dirty="0">
                <a:solidFill>
                  <a:srgbClr val="004992"/>
                </a:solidFill>
              </a:rPr>
              <a:t>попитайте участници</a:t>
            </a:r>
            <a:r>
              <a:rPr lang="de-DE" altLang="de-DE" sz="2400" dirty="0">
                <a:solidFill>
                  <a:srgbClr val="004992"/>
                </a:solidFill>
              </a:rPr>
              <a:t>).</a:t>
            </a:r>
            <a:br>
              <a:rPr lang="de-DE" altLang="de-DE" sz="2400" dirty="0">
                <a:solidFill>
                  <a:srgbClr val="004992"/>
                </a:solidFill>
              </a:rPr>
            </a:br>
            <a:r>
              <a:rPr lang="bg-BG" altLang="de-DE" sz="2400" u="sng" dirty="0">
                <a:solidFill>
                  <a:srgbClr val="333333"/>
                </a:solidFill>
              </a:rPr>
              <a:t>Пример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Скарали сте се с някого и имате беглото чувство, че той/тя е обидил семейството Ви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Не изключвайте възможността паметта да Ви изневерява и споменът Ви да е грешен</a:t>
            </a:r>
            <a:r>
              <a:rPr lang="de-DE" altLang="de-DE" sz="2400" dirty="0">
                <a:solidFill>
                  <a:srgbClr val="333333"/>
                </a:solidFill>
              </a:rPr>
              <a:t>! </a:t>
            </a:r>
            <a:r>
              <a:rPr lang="bg-BG" altLang="de-DE" sz="2400" dirty="0">
                <a:solidFill>
                  <a:srgbClr val="333333"/>
                </a:solidFill>
              </a:rPr>
              <a:t>Попитайте свидетелите за тяхната версия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85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3210906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общо има това с псхозите?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dirty="0">
                <a:solidFill>
                  <a:srgbClr val="333333"/>
                </a:solidFill>
              </a:rPr>
              <a:t>По време на психоза съществува опасността да си спомняте за ситуации, които въобще не са се случили или които са се разиграли по съвсем различен начин</a:t>
            </a:r>
            <a:r>
              <a:rPr lang="de-DE" altLang="de-DE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86</a:t>
            </a:fld>
            <a:endParaRPr lang="de-DE" altLang="de-DE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общо има това с псхозите?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dirty="0">
                <a:solidFill>
                  <a:srgbClr val="333333"/>
                </a:solidFill>
              </a:rPr>
              <a:t>По време на психоза съществува опасността да си спомняте за ситуации, които въобще не са се случили или които са се разиграли по съвсем различен начин</a:t>
            </a:r>
            <a:r>
              <a:rPr lang="de-DE" altLang="de-DE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dirty="0">
                <a:solidFill>
                  <a:srgbClr val="004992"/>
                </a:solidFill>
              </a:rPr>
              <a:t>Пример</a:t>
            </a:r>
            <a:r>
              <a:rPr lang="de-DE" altLang="de-DE" dirty="0">
                <a:solidFill>
                  <a:srgbClr val="004992"/>
                </a:solidFill>
              </a:rPr>
              <a:t>: </a:t>
            </a:r>
            <a:r>
              <a:rPr lang="bg-BG" altLang="de-DE" dirty="0">
                <a:solidFill>
                  <a:srgbClr val="333333"/>
                </a:solidFill>
              </a:rPr>
              <a:t>Филип е сигурен, че са му откраднали колелото</a:t>
            </a:r>
            <a:r>
              <a:rPr lang="de-DE" altLang="de-DE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dirty="0">
                <a:solidFill>
                  <a:srgbClr val="004992"/>
                </a:solidFill>
              </a:rPr>
              <a:t>Предистория</a:t>
            </a:r>
            <a:r>
              <a:rPr lang="de-DE" altLang="de-DE" dirty="0">
                <a:solidFill>
                  <a:srgbClr val="004992"/>
                </a:solidFill>
              </a:rPr>
              <a:t>: </a:t>
            </a:r>
            <a:r>
              <a:rPr lang="bg-BG" altLang="de-DE" dirty="0">
                <a:solidFill>
                  <a:srgbClr val="333333"/>
                </a:solidFill>
              </a:rPr>
              <a:t>Колелото му не е паркирано пред вратата, макар че той е на 100% убеден, че го е оставил там предната вечер</a:t>
            </a:r>
            <a:r>
              <a:rPr lang="de-DE" altLang="de-DE" dirty="0">
                <a:solidFill>
                  <a:srgbClr val="333333"/>
                </a:solidFill>
              </a:rPr>
              <a:t>.</a:t>
            </a:r>
            <a:r>
              <a:rPr lang="de-DE" altLang="de-DE" dirty="0">
                <a:solidFill>
                  <a:srgbClr val="004992"/>
                </a:solidFill>
              </a:rPr>
              <a:t> </a:t>
            </a:r>
            <a:r>
              <a:rPr lang="bg-BG" altLang="de-DE" dirty="0">
                <a:solidFill>
                  <a:srgbClr val="333333"/>
                </a:solidFill>
              </a:rPr>
              <a:t>Вместо това той вижда колелото пред магазина на ъгъла</a:t>
            </a:r>
            <a:r>
              <a:rPr lang="de-DE" altLang="de-DE" dirty="0">
                <a:solidFill>
                  <a:srgbClr val="333333"/>
                </a:solidFill>
              </a:rPr>
              <a:t>. </a:t>
            </a:r>
            <a:r>
              <a:rPr lang="bg-BG" altLang="de-DE" dirty="0">
                <a:solidFill>
                  <a:srgbClr val="333333"/>
                </a:solidFill>
              </a:rPr>
              <a:t>Филип е на косъм да извика полиция, защото предполага, че крадецът е в магазина</a:t>
            </a:r>
            <a:r>
              <a:rPr lang="de-DE" altLang="de-DE" dirty="0">
                <a:solidFill>
                  <a:srgbClr val="333333"/>
                </a:solidFill>
              </a:rPr>
              <a:t>. </a:t>
            </a:r>
            <a:r>
              <a:rPr lang="bg-BG" altLang="de-DE" dirty="0">
                <a:solidFill>
                  <a:srgbClr val="333333"/>
                </a:solidFill>
              </a:rPr>
              <a:t>За него това е поредно доказателство за заговор, насочен срещу него, тъй като преди 3 седмици са му откраднали портмонето</a:t>
            </a:r>
            <a:r>
              <a:rPr lang="de-DE" altLang="de-DE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dirty="0">
                <a:solidFill>
                  <a:srgbClr val="004992"/>
                </a:solidFill>
              </a:rPr>
              <a:t>Но</a:t>
            </a:r>
            <a:r>
              <a:rPr lang="de-DE" altLang="de-DE" dirty="0">
                <a:solidFill>
                  <a:srgbClr val="004992"/>
                </a:solidFill>
              </a:rPr>
              <a:t>: </a:t>
            </a:r>
            <a:r>
              <a:rPr lang="bg-BG" altLang="de-DE" dirty="0">
                <a:solidFill>
                  <a:srgbClr val="333333"/>
                </a:solidFill>
              </a:rPr>
              <a:t>Докато звъни на полицията, Филип си бърка в джоба и намира ключа от катинара на колелото</a:t>
            </a:r>
            <a:r>
              <a:rPr lang="de-DE" altLang="de-DE" dirty="0">
                <a:solidFill>
                  <a:srgbClr val="333333"/>
                </a:solidFill>
              </a:rPr>
              <a:t>. </a:t>
            </a:r>
            <a:r>
              <a:rPr lang="bg-BG" altLang="de-DE" dirty="0">
                <a:solidFill>
                  <a:srgbClr val="333333"/>
                </a:solidFill>
              </a:rPr>
              <a:t>В този момент се сеща, че сам е паркирал колелото си там</a:t>
            </a:r>
            <a:r>
              <a:rPr lang="de-DE" altLang="de-DE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87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2494410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общо има това с псхозите?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dirty="0">
                <a:solidFill>
                  <a:srgbClr val="333333"/>
                </a:solidFill>
              </a:rPr>
              <a:t>По време на психоза съществува опасността да си спомняте за ситуации, които въобще не са се случили или които са се разиграли по съвсем различен начин</a:t>
            </a:r>
            <a:r>
              <a:rPr lang="de-DE" altLang="de-DE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dirty="0">
                <a:solidFill>
                  <a:srgbClr val="004992"/>
                </a:solidFill>
              </a:rPr>
              <a:t>Пример</a:t>
            </a:r>
            <a:r>
              <a:rPr lang="de-DE" altLang="de-DE" dirty="0">
                <a:solidFill>
                  <a:srgbClr val="004992"/>
                </a:solidFill>
              </a:rPr>
              <a:t>: </a:t>
            </a:r>
            <a:r>
              <a:rPr lang="bg-BG" altLang="de-DE" dirty="0">
                <a:solidFill>
                  <a:srgbClr val="333333"/>
                </a:solidFill>
              </a:rPr>
              <a:t>Филип е сигурен, че са му откраднали колелото</a:t>
            </a:r>
            <a:r>
              <a:rPr lang="de-DE" altLang="de-DE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dirty="0">
                <a:solidFill>
                  <a:srgbClr val="004992"/>
                </a:solidFill>
              </a:rPr>
              <a:t>Предистория</a:t>
            </a:r>
            <a:r>
              <a:rPr lang="de-DE" altLang="de-DE" dirty="0">
                <a:solidFill>
                  <a:srgbClr val="004992"/>
                </a:solidFill>
              </a:rPr>
              <a:t>: </a:t>
            </a:r>
            <a:r>
              <a:rPr lang="bg-BG" altLang="de-DE" dirty="0">
                <a:solidFill>
                  <a:srgbClr val="333333"/>
                </a:solidFill>
              </a:rPr>
              <a:t>Колелото му не е паркирано пред вратата, макар че той е на 100% убеден, че го е оставил там предната вечер</a:t>
            </a:r>
            <a:r>
              <a:rPr lang="de-DE" altLang="de-DE" dirty="0">
                <a:solidFill>
                  <a:srgbClr val="333333"/>
                </a:solidFill>
              </a:rPr>
              <a:t>.</a:t>
            </a:r>
            <a:r>
              <a:rPr lang="de-DE" altLang="de-DE" dirty="0">
                <a:solidFill>
                  <a:srgbClr val="004992"/>
                </a:solidFill>
              </a:rPr>
              <a:t> </a:t>
            </a:r>
            <a:r>
              <a:rPr lang="bg-BG" altLang="de-DE" dirty="0">
                <a:solidFill>
                  <a:srgbClr val="333333"/>
                </a:solidFill>
              </a:rPr>
              <a:t>Вместо това той вижда колелото пред магазина на ъгъла</a:t>
            </a:r>
            <a:r>
              <a:rPr lang="de-DE" altLang="de-DE" dirty="0">
                <a:solidFill>
                  <a:srgbClr val="333333"/>
                </a:solidFill>
              </a:rPr>
              <a:t>. </a:t>
            </a:r>
            <a:r>
              <a:rPr lang="bg-BG" altLang="de-DE" dirty="0">
                <a:solidFill>
                  <a:srgbClr val="333333"/>
                </a:solidFill>
              </a:rPr>
              <a:t>Филип е на косъм да извика полиция, защото предполага, че крадецът е в магазина</a:t>
            </a:r>
            <a:r>
              <a:rPr lang="de-DE" altLang="de-DE" dirty="0">
                <a:solidFill>
                  <a:srgbClr val="333333"/>
                </a:solidFill>
              </a:rPr>
              <a:t>. </a:t>
            </a:r>
            <a:r>
              <a:rPr lang="bg-BG" altLang="de-DE" dirty="0">
                <a:solidFill>
                  <a:srgbClr val="333333"/>
                </a:solidFill>
              </a:rPr>
              <a:t>За него това е поредно доказателство за заговор, насочен срещу него, тъй като преди 3 седмици са му откраднали портмонето</a:t>
            </a:r>
            <a:r>
              <a:rPr lang="de-DE" altLang="de-DE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dirty="0">
                <a:solidFill>
                  <a:srgbClr val="004992"/>
                </a:solidFill>
              </a:rPr>
              <a:t>Но</a:t>
            </a:r>
            <a:r>
              <a:rPr lang="de-DE" altLang="de-DE" dirty="0">
                <a:solidFill>
                  <a:srgbClr val="004992"/>
                </a:solidFill>
              </a:rPr>
              <a:t>: </a:t>
            </a:r>
            <a:r>
              <a:rPr lang="bg-BG" altLang="de-DE" dirty="0">
                <a:solidFill>
                  <a:srgbClr val="333333"/>
                </a:solidFill>
              </a:rPr>
              <a:t>Докато звъни на полицията, Филип си бърка в джоба и намира ключа от катинара на колелото</a:t>
            </a:r>
            <a:r>
              <a:rPr lang="de-DE" altLang="de-DE" dirty="0">
                <a:solidFill>
                  <a:srgbClr val="333333"/>
                </a:solidFill>
              </a:rPr>
              <a:t>. </a:t>
            </a:r>
            <a:r>
              <a:rPr lang="bg-BG" altLang="de-DE" dirty="0">
                <a:solidFill>
                  <a:srgbClr val="333333"/>
                </a:solidFill>
              </a:rPr>
              <a:t>В този момент се сеща, че сам е паркирал колелото си там</a:t>
            </a:r>
            <a:r>
              <a:rPr lang="de-DE" altLang="de-DE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dirty="0">
                <a:solidFill>
                  <a:srgbClr val="333333"/>
                </a:solidFill>
              </a:rPr>
              <a:t>Измамните спомени често се получават, когато човек се страхува или е подложен на стрес</a:t>
            </a:r>
            <a:r>
              <a:rPr lang="de-DE" altLang="de-DE" dirty="0">
                <a:solidFill>
                  <a:srgbClr val="333333"/>
                </a:solidFill>
              </a:rPr>
              <a:t>. </a:t>
            </a:r>
            <a:r>
              <a:rPr lang="bg-BG" altLang="de-DE" dirty="0">
                <a:solidFill>
                  <a:srgbClr val="333333"/>
                </a:solidFill>
              </a:rPr>
              <a:t>Преди да стигнете до крайни заключения</a:t>
            </a:r>
            <a:r>
              <a:rPr lang="de-DE" altLang="de-DE" dirty="0">
                <a:solidFill>
                  <a:srgbClr val="333333"/>
                </a:solidFill>
              </a:rPr>
              <a:t>: </a:t>
            </a:r>
            <a:r>
              <a:rPr lang="bg-BG" altLang="de-DE" dirty="0">
                <a:solidFill>
                  <a:srgbClr val="333333"/>
                </a:solidFill>
              </a:rPr>
              <a:t>Помислете си до колко обективни и логични са вашите предположения</a:t>
            </a:r>
            <a:r>
              <a:rPr lang="de-DE" altLang="de-DE" dirty="0">
                <a:solidFill>
                  <a:srgbClr val="333333"/>
                </a:solidFill>
              </a:rPr>
              <a:t>! </a:t>
            </a:r>
            <a:r>
              <a:rPr lang="bg-BG" altLang="de-DE" dirty="0">
                <a:solidFill>
                  <a:srgbClr val="333333"/>
                </a:solidFill>
              </a:rPr>
              <a:t>Имайте предвид</a:t>
            </a:r>
            <a:r>
              <a:rPr lang="de-DE" altLang="de-DE" dirty="0">
                <a:solidFill>
                  <a:srgbClr val="333333"/>
                </a:solidFill>
              </a:rPr>
              <a:t>: </a:t>
            </a:r>
            <a:r>
              <a:rPr lang="bg-BG" altLang="de-DE" dirty="0">
                <a:solidFill>
                  <a:srgbClr val="333333"/>
                </a:solidFill>
              </a:rPr>
              <a:t>Измамните спомени са по-бледи/неясни от истинските</a:t>
            </a:r>
            <a:r>
              <a:rPr lang="de-DE" altLang="de-DE" dirty="0">
                <a:solidFill>
                  <a:srgbClr val="333333"/>
                </a:solidFill>
              </a:rPr>
              <a:t>.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88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807200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ko-KR" sz="3600" dirty="0">
                <a:latin typeface="+mn-lt"/>
                <a:ea typeface="+mn-ea"/>
                <a:cs typeface="+mn-cs"/>
              </a:rPr>
              <a:t>Благодарим за вниманието и работата заедно!</a:t>
            </a:r>
            <a:endParaRPr lang="en-US" altLang="ja-JP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az-Cyrl-AZ" altLang="ko-KR" i="1" dirty="0">
                <a:solidFill>
                  <a:srgbClr val="004992"/>
                </a:solidFill>
              </a:rPr>
              <a:t>към терапевтите</a:t>
            </a:r>
            <a:r>
              <a:rPr lang="en-US" altLang="ko-KR" i="1" dirty="0">
                <a:solidFill>
                  <a:srgbClr val="004992"/>
                </a:solidFill>
              </a:rPr>
              <a:t>:</a:t>
            </a:r>
            <a:endParaRPr lang="nl-NL" i="1" dirty="0">
              <a:solidFill>
                <a:srgbClr val="004992"/>
              </a:solidFill>
            </a:endParaRP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ru-RU" altLang="ko-KR" dirty="0">
                <a:solidFill>
                  <a:srgbClr val="004992"/>
                </a:solidFill>
              </a:rPr>
              <a:t>Моля, раздайте работни листове. Представете нашето приложение COGITO (изтеглете го безплатно)</a:t>
            </a:r>
            <a:r>
              <a:rPr lang="en-US" altLang="ko-KR" dirty="0">
                <a:solidFill>
                  <a:srgbClr val="004992"/>
                </a:solidFill>
              </a:rPr>
              <a:t>.</a:t>
            </a:r>
          </a:p>
        </p:txBody>
      </p:sp>
      <p:sp>
        <p:nvSpPr>
          <p:cNvPr id="6" name="Rechteck 5"/>
          <p:cNvSpPr/>
          <p:nvPr/>
        </p:nvSpPr>
        <p:spPr>
          <a:xfrm>
            <a:off x="4865507" y="4497362"/>
            <a:ext cx="2664319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de-DE" sz="1800" b="0" spc="-10" dirty="0">
                <a:solidFill>
                  <a:srgbClr val="333333"/>
                </a:solidFill>
                <a:latin typeface="+mn-lt"/>
              </a:rPr>
              <a:t>www.uke.de/mct_app</a:t>
            </a:r>
            <a:endParaRPr lang="de-DE" sz="1800" b="0" dirty="0">
              <a:solidFill>
                <a:srgbClr val="333333"/>
              </a:solidFill>
              <a:latin typeface="+mn-lt"/>
            </a:endParaRPr>
          </a:p>
        </p:txBody>
      </p:sp>
      <p:pic>
        <p:nvPicPr>
          <p:cNvPr id="13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484" y="3310430"/>
            <a:ext cx="1158239" cy="2743197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10357-D059-4E9F-8798-498A0758DA85}" type="slidenum">
              <a:rPr lang="de-DE" altLang="de-DE" smtClean="0"/>
              <a:pPr>
                <a:defRPr/>
              </a:pPr>
              <a:t>89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6122250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886029"/>
              </p:ext>
            </p:extLst>
          </p:nvPr>
        </p:nvGraphicFramePr>
        <p:xfrm>
          <a:off x="408954" y="2011680"/>
          <a:ext cx="11375999" cy="4511136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Име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Фотограф/Артист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Източник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Име на изображението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 = 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използвано чрез Криейтив Комън лиценз, </a:t>
                      </a: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PP = 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Използвано с директното съгласие на автора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Description/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Описание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Bernd Hampel, Helmut Schack, Andreas Weißgerber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Private/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частно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Untitled/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без заглавие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PP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Paintings of Spanish landscape/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Картини на каталунски пейзаж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Rocketeer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flickr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Kirk Talks to Spock about his Fez Addiction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Star trek/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Стар трек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lyricsart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flickr</a:t>
                      </a: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Dresden bombing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</a:t>
                      </a: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Bombed Dresden/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Разрушения дрезден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Nobik Attila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flickr</a:t>
                      </a: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Piaget</a:t>
                      </a: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Piaget/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Пиажет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missha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flickr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bugs bunny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Bugs Bunny/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Бъгс Бъни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Norman Rockwell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Edited by/Editiert v. Michael B. Miller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- -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- -</a:t>
                      </a: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PP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False memory pictures/Картни грешни спомени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Geobra Brandstätter; Stefan Merz &amp; Frank Burmeister 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- -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- -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PP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Playmobil figures/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Картини на фигурки за игра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Ximena Del Villar Derpsch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Private/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частно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- -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PP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Drawings/</a:t>
                      </a: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Рисунки: 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Kiosk/</a:t>
                      </a: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Павильон, 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Garden/</a:t>
                      </a: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Градина, 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Fisherman/</a:t>
                      </a: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Рибар, 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Road Crossing/</a:t>
                      </a: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Кръстовище, 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Playground/</a:t>
                      </a: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площадка, 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Football/</a:t>
                      </a: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футбол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6" marB="45726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az-Cyrl-AZ"/>
              <a:t>Метакогнитивен тренинг 5 – Памет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DC3C0-F2A7-4F64-87E3-DBB812FBC002}" type="slidenum">
              <a:rPr lang="de-DE" altLang="de-DE" smtClean="0"/>
              <a:pPr>
                <a:defRPr/>
              </a:pPr>
              <a:t>90</a:t>
            </a:fld>
            <a:endParaRPr lang="de-DE" altLang="de-DE"/>
          </a:p>
        </p:txBody>
      </p:sp>
      <p:sp>
        <p:nvSpPr>
          <p:cNvPr id="9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None/>
            </a:pPr>
            <a:r>
              <a:rPr lang="en-GB" altLang="de-DE" sz="1200" b="0" dirty="0">
                <a:solidFill>
                  <a:srgbClr val="333333"/>
                </a:solidFill>
                <a:latin typeface="+mn-lt"/>
                <a:cs typeface="+mn-cs"/>
              </a:rPr>
              <a:t>Pictures used in this module are reproduced with indirect (creative commons license) or direct permission of the artists listed below, for which we would like to express our gratitude! </a:t>
            </a:r>
            <a:r>
              <a:rPr lang="de-DE" altLang="de-DE" sz="1200" b="0" dirty="0">
                <a:solidFill>
                  <a:srgbClr val="333333"/>
                </a:solidFill>
                <a:latin typeface="+mn-lt"/>
                <a:cs typeface="+mn-cs"/>
              </a:rPr>
              <a:t>A full list can be obtained via </a:t>
            </a:r>
            <a:r>
              <a:rPr lang="de-DE" altLang="de-DE" sz="1200" b="0" u="sng" dirty="0">
                <a:solidFill>
                  <a:srgbClr val="333333"/>
                </a:solidFill>
                <a:latin typeface="+mn-lt"/>
                <a:cs typeface="+mn-cs"/>
              </a:rPr>
              <a:t>www.uke.de/mct</a:t>
            </a:r>
            <a:r>
              <a:rPr lang="de-DE" altLang="de-DE" sz="1200" b="0" dirty="0">
                <a:solidFill>
                  <a:srgbClr val="333333"/>
                </a:solidFill>
                <a:latin typeface="+mn-lt"/>
                <a:cs typeface="+mn-cs"/>
              </a:rPr>
              <a:t>. </a:t>
            </a:r>
            <a:r>
              <a:rPr lang="en-GB" altLang="de-DE" sz="1200" b="0" dirty="0">
                <a:solidFill>
                  <a:srgbClr val="333333"/>
                </a:solidFill>
                <a:latin typeface="+mn-lt"/>
                <a:cs typeface="+mn-cs"/>
              </a:rPr>
              <a:t>If we have involuntarily breached copyright, please</a:t>
            </a:r>
            <a:r>
              <a:rPr lang="de-DE" altLang="de-DE" sz="1200" b="0" dirty="0">
                <a:solidFill>
                  <a:srgbClr val="333333"/>
                </a:solidFill>
                <a:latin typeface="+mn-lt"/>
                <a:cs typeface="+mn-cs"/>
              </a:rPr>
              <a:t> accept our apologies. In this case, we kindly ask creators for their</a:t>
            </a:r>
            <a:r>
              <a:rPr lang="en-GB" altLang="de-DE" sz="1200" b="0" dirty="0">
                <a:solidFill>
                  <a:srgbClr val="333333"/>
                </a:solidFill>
                <a:latin typeface="+mn-lt"/>
                <a:cs typeface="+mn-cs"/>
              </a:rPr>
              <a:t> permission to use their work under </a:t>
            </a:r>
            <a:r>
              <a:rPr lang="en-GB" altLang="de-DE" sz="1200" b="0">
                <a:solidFill>
                  <a:srgbClr val="333333"/>
                </a:solidFill>
                <a:latin typeface="+mn-lt"/>
                <a:cs typeface="+mn-cs"/>
              </a:rPr>
              <a:t>the “fair use” </a:t>
            </a:r>
            <a:r>
              <a:rPr lang="en-GB" altLang="de-DE" sz="1200" b="0" dirty="0">
                <a:solidFill>
                  <a:srgbClr val="333333"/>
                </a:solidFill>
                <a:latin typeface="+mn-lt"/>
                <a:cs typeface="+mn-cs"/>
              </a:rPr>
              <a:t>policy.</a:t>
            </a:r>
            <a:br>
              <a:rPr lang="de-DE" altLang="de-DE" sz="1200" b="0" dirty="0">
                <a:solidFill>
                  <a:srgbClr val="333333"/>
                </a:solidFill>
                <a:latin typeface="+mn-lt"/>
                <a:cs typeface="+mn-cs"/>
              </a:rPr>
            </a:br>
            <a:r>
              <a:rPr lang="ru-RU" altLang="de-DE" sz="1200" b="0" dirty="0">
                <a:solidFill>
                  <a:srgbClr val="333333"/>
                </a:solidFill>
                <a:latin typeface="+mn-lt"/>
                <a:cs typeface="+mn-cs"/>
              </a:rPr>
              <a:t>Изображенията в този модул са използвани с индиректното (Криейтив комън лиценз) или директното съгласие на долу изброените артисти, за което сърдечно им благодарим! Пълният списък имена ще откриете на </a:t>
            </a:r>
            <a:r>
              <a:rPr lang="ru-RU" altLang="de-DE" sz="1200" b="0" u="sng" dirty="0">
                <a:solidFill>
                  <a:srgbClr val="333333"/>
                </a:solidFill>
                <a:latin typeface="+mn-lt"/>
                <a:cs typeface="+mn-cs"/>
              </a:rPr>
              <a:t>www.uke.de/mkt</a:t>
            </a:r>
            <a:r>
              <a:rPr lang="ru-RU" altLang="de-DE" sz="1200" b="0" dirty="0">
                <a:solidFill>
                  <a:srgbClr val="333333"/>
                </a:solidFill>
                <a:latin typeface="+mn-lt"/>
                <a:cs typeface="+mn-cs"/>
              </a:rPr>
              <a:t>. Ако по невнимание сме нарушили авторското право, молим за извинение и разрешение да използваме картината.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LTR">
      <a:majorFont>
        <a:latin typeface="Calibri Light"/>
        <a:ea typeface="Calibri Light"/>
        <a:cs typeface="Calibri Light"/>
      </a:majorFont>
      <a:minorFont>
        <a:latin typeface="Calibri Light"/>
        <a:ea typeface="Calibri Light"/>
        <a:cs typeface="Calibri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3901</Words>
  <Application>Microsoft Office PowerPoint</Application>
  <PresentationFormat>Benutzerdefiniert</PresentationFormat>
  <Paragraphs>768</Paragraphs>
  <Slides>90</Slides>
  <Notes>90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90</vt:i4>
      </vt:variant>
    </vt:vector>
  </HeadingPairs>
  <TitlesOfParts>
    <vt:vector size="98" baseType="lpstr">
      <vt:lpstr>Wingdings</vt:lpstr>
      <vt:lpstr>Calibri Light</vt:lpstr>
      <vt:lpstr>Symbol</vt:lpstr>
      <vt:lpstr>Times New Roman</vt:lpstr>
      <vt:lpstr>Arial</vt:lpstr>
      <vt:lpstr>Wingdings</vt:lpstr>
      <vt:lpstr>Verdana</vt:lpstr>
      <vt:lpstr>UKE_PPT-Vorlage_16zu9</vt:lpstr>
      <vt:lpstr>MKT 5 A – Памет</vt:lpstr>
      <vt:lpstr>Памет</vt:lpstr>
      <vt:lpstr>Памет</vt:lpstr>
      <vt:lpstr>Памет</vt:lpstr>
      <vt:lpstr>Памет</vt:lpstr>
      <vt:lpstr>Памет</vt:lpstr>
      <vt:lpstr>Как да запомням по-лесно?</vt:lpstr>
      <vt:lpstr>Как да запомням по-лесно?</vt:lpstr>
      <vt:lpstr>Как да запомням по-лесно?</vt:lpstr>
      <vt:lpstr>Как да запомням по-лесно?</vt:lpstr>
      <vt:lpstr>Как да запомням по-лесно?</vt:lpstr>
      <vt:lpstr>Как да запомням по-лесно?</vt:lpstr>
      <vt:lpstr>Как да запомням по-лесно?</vt:lpstr>
      <vt:lpstr>Как да запомням по-лесно?</vt:lpstr>
      <vt:lpstr>Как да запомням по-лесно?</vt:lpstr>
      <vt:lpstr>Виждаме и запомняме ли еднакво?</vt:lpstr>
      <vt:lpstr>Обърнете внимание на разликите в цветовете и размерите в трите картини! Има ли неща, които художниците са представили различно или са изпуснали?</vt:lpstr>
      <vt:lpstr>Всеки човек възприема нещата различно! Както в трите картини: Един и същ пейзаж, но с различни акценти!</vt:lpstr>
      <vt:lpstr>Задача</vt:lpstr>
      <vt:lpstr>Задача</vt:lpstr>
      <vt:lpstr>Задача</vt:lpstr>
      <vt:lpstr>PowerPoint-Präsentation</vt:lpstr>
      <vt:lpstr>Ha Плаж Какво имаше на картинката? Сигурни ли сте?</vt:lpstr>
      <vt:lpstr>Ha Плаж</vt:lpstr>
      <vt:lpstr>PowerPoint-Präsentation</vt:lpstr>
      <vt:lpstr>Гара Какво имаше на картинката? Сигурни ли сте?</vt:lpstr>
      <vt:lpstr>Гара</vt:lpstr>
      <vt:lpstr>Лъжливи спомени!</vt:lpstr>
      <vt:lpstr>Лъжливи спомени!</vt:lpstr>
      <vt:lpstr>Лъжливи спомени!</vt:lpstr>
      <vt:lpstr>Видове грешки на паметта</vt:lpstr>
      <vt:lpstr>Видове грешки на паметта</vt:lpstr>
      <vt:lpstr>Видове грешки на паметта</vt:lpstr>
      <vt:lpstr>Видове грешки на паметта</vt:lpstr>
      <vt:lpstr>Грешни спомени!</vt:lpstr>
      <vt:lpstr>Грешни спомени!</vt:lpstr>
      <vt:lpstr>Грешни спомени!</vt:lpstr>
      <vt:lpstr>Грешни спомени!</vt:lpstr>
      <vt:lpstr>Защо ни е да знаем всичко това?</vt:lpstr>
      <vt:lpstr>Защо ни е да знаем всичко това?</vt:lpstr>
      <vt:lpstr>Защо ни е да знаем всичко това?</vt:lpstr>
      <vt:lpstr>Как проблемите с паметта благоприятстват погрешни преценки по време на психоза – Примери</vt:lpstr>
      <vt:lpstr>Задача 2</vt:lpstr>
      <vt:lpstr>Задача 2</vt:lpstr>
      <vt:lpstr>PowerPoint-Präsentation</vt:lpstr>
      <vt:lpstr>Павильон Какво беше показано? До колко сте сигурни?</vt:lpstr>
      <vt:lpstr>Павильон</vt:lpstr>
      <vt:lpstr>PowerPoint-Präsentation</vt:lpstr>
      <vt:lpstr>Градинска работа Какво беше показано? До колко сте сигурни?</vt:lpstr>
      <vt:lpstr>Градинска работа</vt:lpstr>
      <vt:lpstr>Опционално: Видео</vt:lpstr>
      <vt:lpstr>PowerPoint-Präsentation</vt:lpstr>
      <vt:lpstr>Събиране на идеи</vt:lpstr>
      <vt:lpstr>Класна стая Какво беше показано? До колко сте сигурни?</vt:lpstr>
      <vt:lpstr>Класна стая</vt:lpstr>
      <vt:lpstr>PowerPoint-Präsentation</vt:lpstr>
      <vt:lpstr>Рибар Какво беше показано? До колко сте сигурни?</vt:lpstr>
      <vt:lpstr>Рибар</vt:lpstr>
      <vt:lpstr>PowerPoint-Präsentation</vt:lpstr>
      <vt:lpstr>Събиране на идеи</vt:lpstr>
      <vt:lpstr>Кръстовище Какво беше показано? До колко сте сигурни?</vt:lpstr>
      <vt:lpstr>Кръстовище</vt:lpstr>
      <vt:lpstr>PowerPoint-Präsentation</vt:lpstr>
      <vt:lpstr>Събиране на идеи</vt:lpstr>
      <vt:lpstr>Детска площадка Какво беше показано? До колко сте сигурни?</vt:lpstr>
      <vt:lpstr>Детска площадка</vt:lpstr>
      <vt:lpstr>PowerPoint-Präsentation</vt:lpstr>
      <vt:lpstr>Сватба Какво беше показано? До колко сте сигурни?</vt:lpstr>
      <vt:lpstr>Сватба</vt:lpstr>
      <vt:lpstr>PowerPoint-Präsentation</vt:lpstr>
      <vt:lpstr>Футбол Какво беше показано? До колко сте сигурни?</vt:lpstr>
      <vt:lpstr>Футбол</vt:lpstr>
      <vt:lpstr>PowerPoint-Präsentation</vt:lpstr>
      <vt:lpstr>Кацането на Луната Какво беше показано? До колко сте сигурни?</vt:lpstr>
      <vt:lpstr>Кацането на Луната</vt:lpstr>
      <vt:lpstr>PowerPoint-Präsentation</vt:lpstr>
      <vt:lpstr>Спасителна мисия Какво беше показано? До колко сте сигурни?</vt:lpstr>
      <vt:lpstr>Спасителна мисия</vt:lpstr>
      <vt:lpstr>PowerPoint-Präsentation</vt:lpstr>
      <vt:lpstr>Събиране на идеи</vt:lpstr>
      <vt:lpstr>Строеж Какво беше показано? До колко сте сигурни?</vt:lpstr>
      <vt:lpstr>Строеж</vt:lpstr>
      <vt:lpstr>Приложение в ежедневието</vt:lpstr>
      <vt:lpstr>Приложение в ежедневието</vt:lpstr>
      <vt:lpstr>Приложение в ежедневието</vt:lpstr>
      <vt:lpstr>Какво общо има това с псхозите?</vt:lpstr>
      <vt:lpstr>Какво общо има това с псхозите?</vt:lpstr>
      <vt:lpstr>Какво общо има това с псхозите?</vt:lpstr>
      <vt:lpstr>Благодарим за вниманието и работата заедно!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Тренировъчна сесия 5: Памет</dc:title>
  <dc:creator>Hiwi</dc:creator>
  <cp:lastModifiedBy>Nee Le</cp:lastModifiedBy>
  <cp:revision>20</cp:revision>
  <dcterms:modified xsi:type="dcterms:W3CDTF">2025-01-09T21:38:09Z</dcterms:modified>
</cp:coreProperties>
</file>