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7" r:id="rId1"/>
  </p:sldMasterIdLst>
  <p:notesMasterIdLst>
    <p:notesMasterId r:id="rId60"/>
  </p:notesMasterIdLst>
  <p:handoutMasterIdLst>
    <p:handoutMasterId r:id="rId61"/>
  </p:handoutMasterIdLst>
  <p:sldIdLst>
    <p:sldId id="451" r:id="rId2"/>
    <p:sldId id="439" r:id="rId3"/>
    <p:sldId id="453" r:id="rId4"/>
    <p:sldId id="452" r:id="rId5"/>
    <p:sldId id="261" r:id="rId6"/>
    <p:sldId id="414" r:id="rId7"/>
    <p:sldId id="415" r:id="rId8"/>
    <p:sldId id="381" r:id="rId9"/>
    <p:sldId id="340" r:id="rId10"/>
    <p:sldId id="418" r:id="rId11"/>
    <p:sldId id="441" r:id="rId12"/>
    <p:sldId id="408" r:id="rId13"/>
    <p:sldId id="419" r:id="rId14"/>
    <p:sldId id="421" r:id="rId15"/>
    <p:sldId id="443" r:id="rId16"/>
    <p:sldId id="442" r:id="rId17"/>
    <p:sldId id="422" r:id="rId18"/>
    <p:sldId id="395" r:id="rId19"/>
    <p:sldId id="424" r:id="rId20"/>
    <p:sldId id="445" r:id="rId21"/>
    <p:sldId id="444" r:id="rId22"/>
    <p:sldId id="399" r:id="rId23"/>
    <p:sldId id="425" r:id="rId24"/>
    <p:sldId id="300" r:id="rId25"/>
    <p:sldId id="304" r:id="rId26"/>
    <p:sldId id="379" r:id="rId27"/>
    <p:sldId id="284" r:id="rId28"/>
    <p:sldId id="302" r:id="rId29"/>
    <p:sldId id="378" r:id="rId30"/>
    <p:sldId id="354" r:id="rId31"/>
    <p:sldId id="290" r:id="rId32"/>
    <p:sldId id="411" r:id="rId33"/>
    <p:sldId id="361" r:id="rId34"/>
    <p:sldId id="362" r:id="rId35"/>
    <p:sldId id="367" r:id="rId36"/>
    <p:sldId id="427" r:id="rId37"/>
    <p:sldId id="448" r:id="rId38"/>
    <p:sldId id="447" r:id="rId39"/>
    <p:sldId id="446" r:id="rId40"/>
    <p:sldId id="363" r:id="rId41"/>
    <p:sldId id="267" r:id="rId42"/>
    <p:sldId id="268" r:id="rId43"/>
    <p:sldId id="373" r:id="rId44"/>
    <p:sldId id="377" r:id="rId45"/>
    <p:sldId id="291" r:id="rId46"/>
    <p:sldId id="351" r:id="rId47"/>
    <p:sldId id="270" r:id="rId48"/>
    <p:sldId id="274" r:id="rId49"/>
    <p:sldId id="350" r:id="rId50"/>
    <p:sldId id="266" r:id="rId51"/>
    <p:sldId id="428" r:id="rId52"/>
    <p:sldId id="450" r:id="rId53"/>
    <p:sldId id="449" r:id="rId54"/>
    <p:sldId id="410" r:id="rId55"/>
    <p:sldId id="353" r:id="rId56"/>
    <p:sldId id="438" r:id="rId57"/>
    <p:sldId id="388" r:id="rId58"/>
    <p:sldId id="389" r:id="rId59"/>
  </p:sldIdLst>
  <p:sldSz cx="12195175" cy="6858000"/>
  <p:notesSz cx="6797675" cy="9926638"/>
  <p:embeddedFontLst>
    <p:embeddedFont>
      <p:font typeface="Calibri" panose="020F0502020204030204" pitchFamily="34" charset="0"/>
      <p:regular r:id="rId62"/>
      <p:bold r:id="rId63"/>
      <p:italic r:id="rId64"/>
      <p:boldItalic r:id="rId65"/>
    </p:embeddedFont>
    <p:embeddedFont>
      <p:font typeface="Calibri Light" panose="020F0302020204030204" pitchFamily="34" charset="0"/>
      <p:regular r:id="rId66"/>
      <p:italic r:id="rId67"/>
    </p:embeddedFont>
    <p:embeddedFont>
      <p:font typeface="Verdana" panose="020B0604030504040204" pitchFamily="34" charset="0"/>
      <p:regular r:id="rId68"/>
      <p:bold r:id="rId69"/>
      <p:italic r:id="rId70"/>
      <p:boldItalic r:id="rId7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lang="en-US" sz="2400" kern="1200">
        <a:solidFill>
          <a:schemeClr val="tx1"/>
        </a:solidFill>
        <a:latin typeface="+mn-lt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lang="en-US" sz="2400" kern="1200">
        <a:solidFill>
          <a:schemeClr val="tx1"/>
        </a:solidFill>
        <a:latin typeface="+mn-lt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lang="en-US" sz="2400" kern="1200">
        <a:solidFill>
          <a:schemeClr val="tx1"/>
        </a:solidFill>
        <a:latin typeface="+mn-lt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lang="en-US" sz="2400" kern="1200">
        <a:solidFill>
          <a:schemeClr val="tx1"/>
        </a:solidFill>
        <a:latin typeface="+mn-lt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lang="en-US" sz="2400" kern="1200">
        <a:solidFill>
          <a:schemeClr val="tx1"/>
        </a:solidFill>
        <a:latin typeface="+mn-lt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56">
          <p15:clr>
            <a:srgbClr val="A4A3A4"/>
          </p15:clr>
        </p15:guide>
        <p15:guide id="2" pos="340">
          <p15:clr>
            <a:srgbClr val="A4A3A4"/>
          </p15:clr>
        </p15:guide>
        <p15:guide id="3" pos="45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006699"/>
    <a:srgbClr val="C3C3F7"/>
    <a:srgbClr val="8DC6FF"/>
    <a:srgbClr val="FFFF00"/>
    <a:srgbClr val="99CCFF"/>
    <a:srgbClr val="CCECFF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95" autoAdjust="0"/>
    <p:restoredTop sz="94634" autoAdjust="0"/>
  </p:normalViewPr>
  <p:slideViewPr>
    <p:cSldViewPr>
      <p:cViewPr varScale="1">
        <p:scale>
          <a:sx n="98" d="100"/>
          <a:sy n="98" d="100"/>
        </p:scale>
        <p:origin x="240" y="56"/>
      </p:cViewPr>
      <p:guideLst>
        <p:guide orient="horz" pos="4156"/>
        <p:guide pos="340"/>
        <p:guide pos="45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5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1.fntdata"/><Relationship Id="rId70" Type="http://schemas.openxmlformats.org/officeDocument/2006/relationships/font" Target="fonts/font9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4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/>
            </a:lvl1pPr>
          </a:lstStyle>
          <a:p>
            <a:pPr>
              <a:defRPr/>
            </a:pPr>
            <a:fld id="{97308087-87C5-4023-A110-847EFBA075DE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616333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828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/>
            </a:lvl1pPr>
          </a:lstStyle>
          <a:p>
            <a:pPr>
              <a:defRPr/>
            </a:pPr>
            <a:fld id="{29DED4C6-FA28-4BF2-90B0-83257401E50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2873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3213" y="585788"/>
            <a:ext cx="5557837" cy="31257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1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266F72E7-FF79-4D12-8A88-CB5623B0BD27}" type="slidenum">
              <a:rPr lang="en-US" altLang="de-DE" sz="1300" smtClean="0"/>
              <a:pPr/>
              <a:t>2</a:t>
            </a:fld>
            <a:endParaRPr lang="en-US" altLang="de-DE" sz="13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37878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266F72E7-FF79-4D12-8A88-CB5623B0BD27}" type="slidenum">
              <a:rPr lang="en-US" altLang="de-DE" sz="1300" smtClean="0"/>
              <a:pPr/>
              <a:t>3</a:t>
            </a:fld>
            <a:endParaRPr lang="en-US" altLang="de-DE" sz="13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37878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266F72E7-FF79-4D12-8A88-CB5623B0BD27}" type="slidenum">
              <a:rPr lang="en-US" altLang="de-DE" sz="1300" smtClean="0"/>
              <a:pPr/>
              <a:t>4</a:t>
            </a:fld>
            <a:endParaRPr lang="en-US" altLang="de-DE" sz="13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37878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00927230-72C0-40A2-ABF6-D62A7E7225F7}" type="slidenum">
              <a:rPr lang="en-US" altLang="de-DE" sz="1300" smtClean="0"/>
              <a:pPr/>
              <a:t>5</a:t>
            </a:fld>
            <a:endParaRPr lang="en-US" altLang="de-DE" sz="130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10123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348F4D76-E044-4A31-B198-4B9679704D9D}" type="slidenum">
              <a:rPr lang="en-US" altLang="de-DE" sz="1300" smtClean="0"/>
              <a:pPr/>
              <a:t>6</a:t>
            </a:fld>
            <a:endParaRPr lang="en-US" altLang="de-DE" sz="13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83175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86460D3F-54FF-40F1-9C00-F339EA647C7C}" type="slidenum">
              <a:rPr lang="en-US" altLang="de-DE" sz="1300" smtClean="0"/>
              <a:pPr/>
              <a:t>7</a:t>
            </a:fld>
            <a:endParaRPr lang="en-US" altLang="de-DE" sz="13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72644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A150C2AC-C220-41F6-AAC8-7AA66AB5A993}" type="slidenum">
              <a:rPr lang="en-US" altLang="de-DE" sz="1300" smtClean="0"/>
              <a:pPr/>
              <a:t>8</a:t>
            </a:fld>
            <a:endParaRPr lang="en-US" altLang="de-DE" sz="13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144951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F51E158A-5C8D-4BBA-A46F-E423EFA3A977}" type="slidenum">
              <a:rPr lang="en-US" altLang="de-DE" sz="1300" smtClean="0"/>
              <a:pPr/>
              <a:t>9</a:t>
            </a:fld>
            <a:endParaRPr lang="en-US" altLang="de-DE" sz="13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855041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9DED4C6-FA28-4BF2-90B0-83257401E505}" type="slidenum">
              <a:rPr lang="en-US" altLang="de-DE" smtClean="0"/>
              <a:pPr>
                <a:defRPr/>
              </a:pPr>
              <a:t>10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687083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9DED4C6-FA28-4BF2-90B0-83257401E505}" type="slidenum">
              <a:rPr lang="en-US" altLang="de-DE" smtClean="0"/>
              <a:pPr>
                <a:defRPr/>
              </a:pPr>
              <a:t>11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668244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37E68AD8-731E-4AD6-B024-725C56B20FDB}" type="slidenum">
              <a:rPr lang="en-US" altLang="de-DE" sz="1300" smtClean="0"/>
              <a:pPr/>
              <a:t>12</a:t>
            </a:fld>
            <a:endParaRPr lang="en-US" altLang="de-DE" sz="13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43169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A9011C62-C3C4-448E-B405-03B32D2FB870}" type="slidenum">
              <a:rPr lang="en-US" altLang="de-DE" sz="1300" smtClean="0"/>
              <a:pPr/>
              <a:t>13</a:t>
            </a:fld>
            <a:endParaRPr lang="en-US" altLang="de-DE" sz="13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564846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946442CE-82C3-42EA-BE3D-7F412FD21F76}" type="slidenum">
              <a:rPr lang="en-US" altLang="de-DE" sz="1300" smtClean="0"/>
              <a:pPr/>
              <a:t>14</a:t>
            </a:fld>
            <a:endParaRPr lang="en-US" altLang="de-DE" sz="13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297284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946442CE-82C3-42EA-BE3D-7F412FD21F76}" type="slidenum">
              <a:rPr lang="en-US" altLang="de-DE" sz="1300" smtClean="0"/>
              <a:pPr/>
              <a:t>15</a:t>
            </a:fld>
            <a:endParaRPr lang="en-US" altLang="de-DE" sz="13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297284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946442CE-82C3-42EA-BE3D-7F412FD21F76}" type="slidenum">
              <a:rPr lang="en-US" altLang="de-DE" sz="1300" smtClean="0"/>
              <a:pPr/>
              <a:t>16</a:t>
            </a:fld>
            <a:endParaRPr lang="en-US" altLang="de-DE" sz="13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297284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5EF0D1E6-2794-4A59-8EEF-359F1C602408}" type="slidenum">
              <a:rPr lang="en-US" altLang="de-DE" sz="1300" smtClean="0"/>
              <a:pPr/>
              <a:t>17</a:t>
            </a:fld>
            <a:endParaRPr lang="en-US" altLang="de-DE" sz="13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136544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C404388C-50CB-4984-8FF0-BBBD3483EE58}" type="slidenum">
              <a:rPr lang="en-US" altLang="de-DE" sz="1300" smtClean="0"/>
              <a:pPr/>
              <a:t>18</a:t>
            </a:fld>
            <a:endParaRPr lang="en-US" altLang="de-DE" sz="13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999956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5FB5BE81-C3AE-43CB-8B0C-13162A266960}" type="slidenum">
              <a:rPr lang="en-US" altLang="de-DE" sz="1300" smtClean="0"/>
              <a:pPr/>
              <a:t>19</a:t>
            </a:fld>
            <a:endParaRPr lang="en-US" altLang="de-DE" sz="13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88534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5FB5BE81-C3AE-43CB-8B0C-13162A266960}" type="slidenum">
              <a:rPr lang="en-US" altLang="de-DE" sz="1300" smtClean="0"/>
              <a:pPr/>
              <a:t>20</a:t>
            </a:fld>
            <a:endParaRPr lang="en-US" altLang="de-DE" sz="13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88534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5FB5BE81-C3AE-43CB-8B0C-13162A266960}" type="slidenum">
              <a:rPr lang="en-US" altLang="de-DE" sz="1300" smtClean="0"/>
              <a:pPr/>
              <a:t>21</a:t>
            </a:fld>
            <a:endParaRPr lang="en-US" altLang="de-DE" sz="13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88534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A2FF1859-76D8-42E0-92E4-2AAFBF5557E0}" type="slidenum">
              <a:rPr lang="en-US" altLang="de-DE" sz="1300" smtClean="0"/>
              <a:pPr/>
              <a:t>22</a:t>
            </a:fld>
            <a:endParaRPr lang="en-US" altLang="de-DE" sz="13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073704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182AF0DA-9979-480F-8D20-BA21013BA7B4}" type="slidenum">
              <a:rPr lang="en-US" altLang="de-DE" sz="1300" smtClean="0"/>
              <a:pPr/>
              <a:t>23</a:t>
            </a:fld>
            <a:endParaRPr lang="en-US" altLang="de-DE" sz="13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441830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07947CDB-B614-4869-AFA7-397CB18DDF71}" type="slidenum">
              <a:rPr lang="en-US" altLang="de-DE" sz="1300" smtClean="0"/>
              <a:pPr/>
              <a:t>24</a:t>
            </a:fld>
            <a:endParaRPr lang="en-US" altLang="de-DE" sz="13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882344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5553B738-F33F-48B5-9A48-53203B612A81}" type="slidenum">
              <a:rPr lang="en-US" altLang="de-DE" sz="1300" smtClean="0"/>
              <a:pPr/>
              <a:t>25</a:t>
            </a:fld>
            <a:endParaRPr lang="en-US" altLang="de-DE" sz="13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747234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9789DB1B-B0A3-48AF-A63E-A4F7956708C3}" type="slidenum">
              <a:rPr lang="en-US" altLang="de-DE" sz="1300" smtClean="0"/>
              <a:pPr/>
              <a:t>26</a:t>
            </a:fld>
            <a:endParaRPr lang="en-US" altLang="de-DE" sz="13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054557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1CBE40A9-4A99-4EF5-A744-502285DE8C93}" type="slidenum">
              <a:rPr lang="en-US" altLang="de-DE" sz="1300" smtClean="0"/>
              <a:pPr/>
              <a:t>27</a:t>
            </a:fld>
            <a:endParaRPr lang="en-US" altLang="de-DE" sz="130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324225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611CE495-9C03-400C-B7A6-4155C6D7561A}" type="slidenum">
              <a:rPr lang="en-US" altLang="de-DE" sz="1300" smtClean="0"/>
              <a:pPr/>
              <a:t>28</a:t>
            </a:fld>
            <a:endParaRPr lang="en-US" altLang="de-DE" sz="13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467644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95D99445-0C79-4DCE-A73C-D9694AF34707}" type="slidenum">
              <a:rPr lang="en-US" altLang="de-DE" sz="1300" smtClean="0"/>
              <a:pPr/>
              <a:t>29</a:t>
            </a:fld>
            <a:endParaRPr lang="en-US" altLang="de-DE" sz="130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430190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AD94F9CC-383B-40F5-ACD4-D4664EFCAAA2}" type="slidenum">
              <a:rPr lang="en-US" altLang="de-DE" sz="1300" smtClean="0"/>
              <a:pPr/>
              <a:t>30</a:t>
            </a:fld>
            <a:endParaRPr lang="en-US" altLang="de-DE" sz="13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456366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BB74CBAF-5DA2-4BC3-A6E1-1D77D83E9002}" type="slidenum">
              <a:rPr lang="en-US" altLang="de-DE" sz="1300" smtClean="0"/>
              <a:pPr/>
              <a:t>31</a:t>
            </a:fld>
            <a:endParaRPr lang="en-US" altLang="de-DE" sz="13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981302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BFE44192-BDD9-4B57-8163-A7AB63D48310}" type="slidenum">
              <a:rPr lang="en-US" altLang="de-DE" sz="1300" smtClean="0"/>
              <a:pPr/>
              <a:t>32</a:t>
            </a:fld>
            <a:endParaRPr lang="en-US" altLang="de-DE" sz="13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831541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13B25B96-C48F-4D4F-83B1-2676CF428BD7}" type="slidenum">
              <a:rPr lang="en-US" altLang="de-DE" sz="1300" smtClean="0"/>
              <a:pPr/>
              <a:t>33</a:t>
            </a:fld>
            <a:endParaRPr lang="en-US" altLang="de-DE" sz="13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236549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7C8A0B65-E5FE-4440-9F46-BFCEA139C09A}" type="slidenum">
              <a:rPr lang="en-US" altLang="de-DE" sz="1300" smtClean="0"/>
              <a:pPr/>
              <a:t>34</a:t>
            </a:fld>
            <a:endParaRPr lang="en-US" altLang="de-DE" sz="13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61165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77C15D97-37F6-4950-9A24-361E52E87CA2}" type="slidenum">
              <a:rPr lang="en-US" altLang="de-DE" sz="1300" smtClean="0"/>
              <a:pPr/>
              <a:t>35</a:t>
            </a:fld>
            <a:endParaRPr lang="en-US" altLang="de-DE" sz="13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135788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A8C3911B-86E9-4DFA-A615-1F38CA6A54D5}" type="slidenum">
              <a:rPr lang="en-US" altLang="de-DE" sz="1300" smtClean="0"/>
              <a:pPr/>
              <a:t>36</a:t>
            </a:fld>
            <a:endParaRPr lang="en-US" altLang="de-DE" sz="130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055842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A8C3911B-86E9-4DFA-A615-1F38CA6A54D5}" type="slidenum">
              <a:rPr lang="en-US" altLang="de-DE" sz="1300" smtClean="0"/>
              <a:pPr/>
              <a:t>37</a:t>
            </a:fld>
            <a:endParaRPr lang="en-US" altLang="de-DE" sz="130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055842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A8C3911B-86E9-4DFA-A615-1F38CA6A54D5}" type="slidenum">
              <a:rPr lang="en-US" altLang="de-DE" sz="1300" smtClean="0"/>
              <a:pPr/>
              <a:t>38</a:t>
            </a:fld>
            <a:endParaRPr lang="en-US" altLang="de-DE" sz="130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055842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A8C3911B-86E9-4DFA-A615-1F38CA6A54D5}" type="slidenum">
              <a:rPr lang="en-US" altLang="de-DE" sz="1300" smtClean="0"/>
              <a:pPr/>
              <a:t>39</a:t>
            </a:fld>
            <a:endParaRPr lang="en-US" altLang="de-DE" sz="130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055842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A2FA0CB1-1F3D-4FB6-A26F-DB273FC79B0C}" type="slidenum">
              <a:rPr lang="en-US" altLang="de-DE" sz="1300" smtClean="0"/>
              <a:pPr/>
              <a:t>40</a:t>
            </a:fld>
            <a:endParaRPr lang="en-US" altLang="de-DE" sz="130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613297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B98221C2-E3F1-443A-A56B-D7897B72EF6D}" type="slidenum">
              <a:rPr lang="en-US" altLang="de-DE" sz="1300" smtClean="0"/>
              <a:pPr/>
              <a:t>41</a:t>
            </a:fld>
            <a:endParaRPr lang="en-US" altLang="de-DE" sz="130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8983551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8CDC4252-3F5F-4E74-9E3B-21FDA75E800E}" type="slidenum">
              <a:rPr lang="en-US" altLang="de-DE" sz="1300" smtClean="0"/>
              <a:pPr/>
              <a:t>42</a:t>
            </a:fld>
            <a:endParaRPr lang="en-US" altLang="de-DE" sz="13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0344604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E4882556-CD82-46F8-A982-C6D6E8F15407}" type="slidenum">
              <a:rPr lang="en-US" altLang="de-DE" sz="1300" smtClean="0"/>
              <a:pPr/>
              <a:t>43</a:t>
            </a:fld>
            <a:endParaRPr lang="en-US" altLang="de-DE" sz="130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930146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7DC66937-3132-4925-ACC7-D7619C16D231}" type="slidenum">
              <a:rPr lang="en-US" altLang="de-DE" sz="1300" smtClean="0"/>
              <a:pPr/>
              <a:t>44</a:t>
            </a:fld>
            <a:endParaRPr lang="en-US" altLang="de-DE" sz="13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8390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1E4826A5-4222-42C8-A504-2FD56F8796F9}" type="slidenum">
              <a:rPr lang="en-US" altLang="de-DE" sz="1300" smtClean="0"/>
              <a:pPr/>
              <a:t>45</a:t>
            </a:fld>
            <a:endParaRPr lang="en-US" altLang="de-DE" sz="13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384079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E1FE11AE-ABB3-41AE-9A69-13B8DD123138}" type="slidenum">
              <a:rPr lang="en-US" altLang="de-DE" sz="1300" smtClean="0"/>
              <a:pPr/>
              <a:t>46</a:t>
            </a:fld>
            <a:endParaRPr lang="en-US" altLang="de-DE" sz="130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8115690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D156D241-B2E1-44EE-A718-4F7A83191E19}" type="slidenum">
              <a:rPr lang="en-US" altLang="de-DE" sz="1300" smtClean="0"/>
              <a:pPr/>
              <a:t>47</a:t>
            </a:fld>
            <a:endParaRPr lang="en-US" altLang="de-DE" sz="130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753748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800404CF-E27B-458B-AE24-4C6D69F4FBC4}" type="slidenum">
              <a:rPr lang="en-US" altLang="de-DE" sz="1300" smtClean="0"/>
              <a:pPr/>
              <a:t>48</a:t>
            </a:fld>
            <a:endParaRPr lang="en-US" altLang="de-DE" sz="13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58282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BFA88218-759A-4F68-8B43-BD59F08EE6C2}" type="slidenum">
              <a:rPr lang="en-US" altLang="de-DE" sz="1300" smtClean="0"/>
              <a:pPr/>
              <a:t>49</a:t>
            </a:fld>
            <a:endParaRPr lang="en-US" altLang="de-DE" sz="13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0959373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577F6111-E609-4304-A92E-17F06535261A}" type="slidenum">
              <a:rPr lang="en-US" altLang="de-DE" sz="1300" smtClean="0"/>
              <a:pPr/>
              <a:t>50</a:t>
            </a:fld>
            <a:endParaRPr lang="en-US" altLang="de-DE" sz="130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6641136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B494B42E-7536-4CF9-82A5-8AA60DE7403A}" type="slidenum">
              <a:rPr lang="en-US" altLang="de-DE" sz="1300" smtClean="0"/>
              <a:pPr/>
              <a:t>51</a:t>
            </a:fld>
            <a:endParaRPr lang="en-US" altLang="de-DE" sz="130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21" tIns="44111" rIns="88221" bIns="44111"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2466065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B494B42E-7536-4CF9-82A5-8AA60DE7403A}" type="slidenum">
              <a:rPr lang="en-US" altLang="de-DE" sz="1300" smtClean="0"/>
              <a:pPr/>
              <a:t>52</a:t>
            </a:fld>
            <a:endParaRPr lang="en-US" altLang="de-DE" sz="130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21" tIns="44111" rIns="88221" bIns="44111"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2466065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B494B42E-7536-4CF9-82A5-8AA60DE7403A}" type="slidenum">
              <a:rPr lang="en-US" altLang="de-DE" sz="1300" smtClean="0"/>
              <a:pPr/>
              <a:t>53</a:t>
            </a:fld>
            <a:endParaRPr lang="en-US" altLang="de-DE" sz="130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21" tIns="44111" rIns="88221" bIns="44111"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2466065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7618241D-CDAA-4E86-B448-F8F50A6AAB1C}" type="slidenum">
              <a:rPr lang="en-US" altLang="de-DE" sz="1300" smtClean="0"/>
              <a:pPr/>
              <a:t>54</a:t>
            </a:fld>
            <a:endParaRPr lang="en-US" altLang="de-DE" sz="130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9315806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A526862D-84CF-43C8-88DE-BB366D25C4FC}" type="slidenum">
              <a:rPr lang="en-US" altLang="de-DE" sz="1300" smtClean="0"/>
              <a:pPr/>
              <a:t>55</a:t>
            </a:fld>
            <a:endParaRPr lang="en-US" altLang="de-DE" sz="130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9993456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3213" y="585788"/>
            <a:ext cx="5557837" cy="31257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B36BDDB2-5481-41F6-95F9-0EC86DDE9E76}" type="slidenum">
              <a:rPr lang="en-US" altLang="de-DE" sz="1300" smtClean="0"/>
              <a:pPr/>
              <a:t>57</a:t>
            </a:fld>
            <a:endParaRPr lang="en-US" altLang="de-DE" sz="130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561400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55675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fld id="{643E035A-6DD2-46E6-B346-059940EC75FC}" type="slidenum">
              <a:rPr lang="en-US" altLang="de-DE" sz="1300" smtClean="0"/>
              <a:pPr/>
              <a:t>58</a:t>
            </a:fld>
            <a:endParaRPr lang="en-US" altLang="de-DE" sz="130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03709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1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21608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z-Cyrl-AZ" altLang="ko-KR" dirty="0">
                <a:solidFill>
                  <a:srgbClr val="004992"/>
                </a:solidFill>
              </a:rPr>
              <a:t>Метакогнитивен тренинг (</a:t>
            </a:r>
            <a:r>
              <a:rPr lang="en-US" altLang="ko-KR" dirty="0">
                <a:solidFill>
                  <a:srgbClr val="004992"/>
                </a:solidFill>
              </a:rPr>
              <a:t>MKT)</a:t>
            </a:r>
            <a:endParaRPr lang="de-DE" dirty="0">
              <a:solidFill>
                <a:srgbClr val="00499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08954" y="6300194"/>
            <a:ext cx="6400800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ko-KR" sz="1000" dirty="0">
                <a:latin typeface="+mj-lt"/>
              </a:rPr>
              <a:t>Използването на картини и снимков материал е осъществено с любезното съдействие на артистите и собствениците на права – за подробности (артист, име на изображението) виж края на презентацията.</a:t>
            </a:r>
            <a:endParaRPr lang="es-ES" altLang="de-DE" sz="1000" dirty="0">
              <a:latin typeface="+mj-lt"/>
            </a:endParaRPr>
          </a:p>
        </p:txBody>
      </p:sp>
      <p:pic>
        <p:nvPicPr>
          <p:cNvPr id="14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373368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ru-RU"/>
              <a:t>Метакогнитивен тренинг 1 – АтрибуцияОбвиняване и приписване на заслуги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r>
              <a:rPr lang="ru-RU"/>
              <a:t>Метакогнитивен тренинг 1 – АтрибуцияОбвиняване и приписване на заслуги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ru-RU"/>
              <a:t>Метакогнитивен тренинг 1 – АтрибуцияОбвиняване и приписване на заслуги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ru-RU"/>
              <a:t>Метакогнитивен тренинг 1 – АтрибуцияОбвиняване и приписване на заслуги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ru-RU"/>
              <a:t>Метакогнитивен тренинг 1 – АтрибуцияОбвиняване и приписване на заслуги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ru-RU"/>
              <a:t>Метакогнитивен тренинг 1 – АтрибуцияОбвиняване и приписване на заслуги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r>
              <a:rPr lang="ru-RU"/>
              <a:t>Метакогнитивен тренинг 1 – АтрибуцияОбвиняване и приписване на заслуги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Метакогнитивен тренинг 1 – АтрибуцияОбвиняване и приписване на заслуги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ja-JP" dirty="0">
                <a:latin typeface="+mn-lt"/>
                <a:ea typeface="+mn-ea"/>
                <a:cs typeface="+mn-cs"/>
              </a:rPr>
              <a:t>MKT 1 </a:t>
            </a:r>
            <a:r>
              <a:rPr lang="en-US" altLang="ja-JP" dirty="0">
                <a:latin typeface="+mn-lt"/>
                <a:ea typeface="+mn-ea"/>
                <a:cs typeface="+mn-cs"/>
              </a:rPr>
              <a:t>A</a:t>
            </a:r>
            <a:r>
              <a:rPr lang="ru-RU" altLang="ja-JP" dirty="0">
                <a:latin typeface="+mn-lt"/>
                <a:ea typeface="+mn-ea"/>
                <a:cs typeface="+mn-cs"/>
              </a:rPr>
              <a:t> – АтрибуцияОбвиняване и приписване на заслуги</a:t>
            </a: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platzhalter 7"/>
          <p:cNvSpPr txBox="1">
            <a:spLocks/>
          </p:cNvSpPr>
          <p:nvPr/>
        </p:nvSpPr>
        <p:spPr bwMode="gray">
          <a:xfrm>
            <a:off x="408955" y="5349240"/>
            <a:ext cx="8686800" cy="82296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© Moritz, Woodward &amp; </a:t>
            </a:r>
            <a:r>
              <a:rPr lang="pt-BR" sz="1600" dirty="0" err="1">
                <a:solidFill>
                  <a:srgbClr val="004992"/>
                </a:solidFill>
              </a:rPr>
              <a:t>Edreva</a:t>
            </a:r>
            <a:r>
              <a:rPr lang="pt-BR" sz="1600" dirty="0">
                <a:solidFill>
                  <a:srgbClr val="004992"/>
                </a:solidFill>
              </a:rPr>
              <a:t> </a:t>
            </a:r>
            <a:r>
              <a:rPr lang="nl-NL" sz="1600" dirty="0">
                <a:solidFill>
                  <a:srgbClr val="004992"/>
                </a:solidFill>
              </a:rPr>
              <a:t>(1|23)</a:t>
            </a:r>
            <a:endParaRPr lang="pt-BR" sz="1600" dirty="0">
              <a:solidFill>
                <a:srgbClr val="004992"/>
              </a:solidFill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www.uke.de/mct</a:t>
            </a:r>
          </a:p>
        </p:txBody>
      </p:sp>
    </p:spTree>
    <p:extLst>
      <p:ext uri="{BB962C8B-B14F-4D97-AF65-F5344CB8AC3E}">
        <p14:creationId xmlns:p14="http://schemas.microsoft.com/office/powerpoint/2010/main" val="2088346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Атрибуция: Обвиняване и приписване на заслуги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tabLst>
                <a:tab pos="0" algn="l"/>
              </a:tabLst>
            </a:pPr>
            <a:r>
              <a:rPr lang="bg-BG" altLang="de-DE" sz="2400" dirty="0">
                <a:solidFill>
                  <a:srgbClr val="333333"/>
                </a:solidFill>
              </a:rPr>
              <a:t>Атрибуция</a:t>
            </a:r>
            <a:r>
              <a:rPr lang="de-DE" altLang="de-DE" sz="2400" dirty="0">
                <a:solidFill>
                  <a:srgbClr val="333333"/>
                </a:solidFill>
              </a:rPr>
              <a:t> = </a:t>
            </a:r>
            <a:r>
              <a:rPr lang="bg-BG" altLang="de-DE" sz="2400" dirty="0">
                <a:solidFill>
                  <a:srgbClr val="333333"/>
                </a:solidFill>
              </a:rPr>
              <a:t>собствено обяснение за възникването на ситуации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напр. приписване на вина</a:t>
            </a:r>
            <a:r>
              <a:rPr lang="de-DE" altLang="de-DE" sz="2400" dirty="0">
                <a:solidFill>
                  <a:srgbClr val="333333"/>
                </a:solidFill>
              </a:rPr>
              <a:t>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2</a:t>
            </a:fld>
            <a:endParaRPr lang="de-DE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7477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Атрибуция: Обвиняване и приписване на заслуги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tabLst>
                <a:tab pos="0" algn="l"/>
              </a:tabLst>
            </a:pPr>
            <a:r>
              <a:rPr lang="bg-BG" altLang="de-DE" sz="2400" dirty="0">
                <a:solidFill>
                  <a:srgbClr val="333333"/>
                </a:solidFill>
              </a:rPr>
              <a:t>Атрибуция</a:t>
            </a:r>
            <a:r>
              <a:rPr lang="de-DE" altLang="de-DE" sz="2400" dirty="0">
                <a:solidFill>
                  <a:srgbClr val="333333"/>
                </a:solidFill>
              </a:rPr>
              <a:t> = </a:t>
            </a:r>
            <a:r>
              <a:rPr lang="bg-BG" altLang="de-DE" sz="2400" dirty="0">
                <a:solidFill>
                  <a:srgbClr val="333333"/>
                </a:solidFill>
              </a:rPr>
              <a:t>собствено обяснение за възникването на ситуации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напр. приписване на вина</a:t>
            </a:r>
            <a:r>
              <a:rPr lang="de-DE" altLang="de-DE" sz="2400" dirty="0">
                <a:solidFill>
                  <a:srgbClr val="333333"/>
                </a:solidFill>
              </a:rPr>
              <a:t>)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Често пропускаме факта, че за едно и също събитие може да има най-различни </a:t>
            </a:r>
            <a:r>
              <a:rPr lang="bg-BG" altLang="de-DE" sz="2400">
                <a:solidFill>
                  <a:srgbClr val="333333"/>
                </a:solidFill>
              </a:rPr>
              <a:t>причини</a:t>
            </a:r>
            <a:r>
              <a:rPr lang="de-DE" altLang="de-DE" sz="2400">
                <a:solidFill>
                  <a:srgbClr val="333333"/>
                </a:solidFill>
              </a:rPr>
              <a:t>.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3</a:t>
            </a:fld>
            <a:endParaRPr lang="de-DE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2394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Атрибуция: Обвиняване и приписване на заслуги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tabLst>
                <a:tab pos="0" algn="l"/>
              </a:tabLst>
            </a:pPr>
            <a:r>
              <a:rPr lang="bg-BG" altLang="de-DE" sz="2400" dirty="0">
                <a:solidFill>
                  <a:srgbClr val="333333"/>
                </a:solidFill>
              </a:rPr>
              <a:t>Атрибуция</a:t>
            </a:r>
            <a:r>
              <a:rPr lang="de-DE" altLang="de-DE" sz="2400" dirty="0">
                <a:solidFill>
                  <a:srgbClr val="333333"/>
                </a:solidFill>
              </a:rPr>
              <a:t> = </a:t>
            </a:r>
            <a:r>
              <a:rPr lang="bg-BG" altLang="de-DE" sz="2400" dirty="0">
                <a:solidFill>
                  <a:srgbClr val="333333"/>
                </a:solidFill>
              </a:rPr>
              <a:t>собствено обяснение за възникването на ситуации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напр. приписване на вина</a:t>
            </a:r>
            <a:r>
              <a:rPr lang="de-DE" altLang="de-DE" sz="2400" dirty="0">
                <a:solidFill>
                  <a:srgbClr val="333333"/>
                </a:solidFill>
              </a:rPr>
              <a:t>)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Често пропускаме факта, че за едно и също събитие може да има най-различни причини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b="1" dirty="0">
                <a:solidFill>
                  <a:srgbClr val="004992"/>
                </a:solidFill>
              </a:rPr>
              <a:t>Какви може да са причините за следната ситуация?</a:t>
            </a:r>
            <a:br>
              <a:rPr lang="en-US" altLang="de-DE" sz="2400" b="1" dirty="0">
                <a:solidFill>
                  <a:srgbClr val="333333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Приятел не идва на уговорена среща.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4</a:t>
            </a:fld>
            <a:endParaRPr lang="de-DE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0124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Cyrl-AZ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Причини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377"/>
            <a:r>
              <a:rPr lang="ru-RU" sz="2400" dirty="0">
                <a:solidFill>
                  <a:srgbClr val="333333"/>
                </a:solidFill>
              </a:rPr>
              <a:t>Защо Вашият приятел Ви е вързал тенекия?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Възможни обяснения</a:t>
            </a:r>
            <a:r>
              <a:rPr lang="de-DE" altLang="de-DE" sz="2400" dirty="0">
                <a:solidFill>
                  <a:srgbClr val="004992"/>
                </a:solidFill>
              </a:rPr>
              <a:t>...</a:t>
            </a:r>
          </a:p>
          <a:p>
            <a:pPr lvl="0" defTabSz="914400" fontAlgn="base"/>
            <a:r>
              <a:rPr lang="de-DE" altLang="de-DE" sz="2400" dirty="0">
                <a:solidFill>
                  <a:srgbClr val="333333"/>
                </a:solidFill>
              </a:rPr>
              <a:t>???</a:t>
            </a:r>
            <a:endParaRPr lang="en-US" sz="2400" dirty="0">
              <a:solidFill>
                <a:srgbClr val="33333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5</a:t>
            </a:fld>
            <a:endParaRPr lang="de-DE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Cyrl-AZ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Причини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377"/>
            <a:r>
              <a:rPr lang="ru-RU" sz="2400" dirty="0">
                <a:solidFill>
                  <a:srgbClr val="333333"/>
                </a:solidFill>
              </a:rPr>
              <a:t>Защо Вашият приятел Ви е вързал тенекия?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Възможни обяснения</a:t>
            </a:r>
            <a:r>
              <a:rPr lang="de-DE" altLang="de-DE" sz="2400" dirty="0">
                <a:solidFill>
                  <a:srgbClr val="004992"/>
                </a:solidFill>
              </a:rPr>
              <a:t>...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Не съм достатъчно важен за него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Не би си го позволил при други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Много забравя – сигурно е объркал часа на срещата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Колата му се е развалила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6</a:t>
            </a:fld>
            <a:endParaRPr lang="de-DE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Cyrl-AZ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Причини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377"/>
            <a:r>
              <a:rPr lang="ru-RU" sz="2400" dirty="0">
                <a:solidFill>
                  <a:srgbClr val="333333"/>
                </a:solidFill>
              </a:rPr>
              <a:t>Защо Вашият приятел Ви е вързал тенекия?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Възможни обяснения</a:t>
            </a:r>
            <a:r>
              <a:rPr lang="de-DE" altLang="de-DE" sz="2400" dirty="0">
                <a:solidFill>
                  <a:srgbClr val="004992"/>
                </a:solidFill>
              </a:rPr>
              <a:t>...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7</a:t>
            </a:fld>
            <a:endParaRPr lang="de-DE" dirty="0">
              <a:latin typeface="+mn-lt"/>
              <a:cs typeface="+mn-cs"/>
            </a:endParaRPr>
          </a:p>
        </p:txBody>
      </p:sp>
      <p:graphicFrame>
        <p:nvGraphicFramePr>
          <p:cNvPr id="8" name="Group 6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8862142"/>
              </p:ext>
            </p:extLst>
          </p:nvPr>
        </p:nvGraphicFramePr>
        <p:xfrm>
          <a:off x="408955" y="3429000"/>
          <a:ext cx="11376000" cy="2285968"/>
        </p:xfrm>
        <a:graphic>
          <a:graphicData uri="http://schemas.openxmlformats.org/drawingml/2006/table">
            <a:tbl>
              <a:tblPr/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9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...аз самия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121952" marR="121952" marT="45704" marB="45704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Не съм достатъчно важен за него.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121952" marR="121952" marT="45704" marB="45704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...другите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121952" marR="121952" marT="45704" marB="4570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Той забравя много.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121952" marR="121952" marT="45704" marB="4570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274320" marR="0" lvl="0" indent="-358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...обстоятелства/ случайност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121952" marR="121952" marT="45704" marB="4570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Колата се е развалила.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121952" marR="121952" marT="45704" marB="4570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Обвиняване и приписване на заслуги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>
                <a:solidFill>
                  <a:srgbClr val="333333"/>
                </a:solidFill>
              </a:rPr>
              <a:t>Както говорихме, ситуации възникват по различни причини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Освен това много фактори играят роля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Въпреки това много хора предпочитат едностранни обяснения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напр. да търсят вината само у останалите вместо у себе си или обратно</a:t>
            </a:r>
            <a:r>
              <a:rPr lang="de-DE" altLang="de-DE" sz="2400" dirty="0">
                <a:solidFill>
                  <a:srgbClr val="333333"/>
                </a:solidFill>
              </a:rPr>
              <a:t>).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8</a:t>
            </a:fld>
            <a:endParaRPr lang="de-DE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Изписват Ви от болницата без особено подобрение.</a:t>
            </a:r>
            <a:endParaRPr lang="en-US" alt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bg-BG" altLang="de-DE" sz="2400" dirty="0">
                <a:solidFill>
                  <a:srgbClr val="004992"/>
                </a:solidFill>
              </a:rPr>
              <a:t>Причини</a:t>
            </a:r>
            <a:r>
              <a:rPr lang="de-DE" altLang="de-DE" sz="2400" dirty="0">
                <a:solidFill>
                  <a:srgbClr val="004992"/>
                </a:solidFill>
              </a:rPr>
              <a:t>...</a:t>
            </a:r>
          </a:p>
          <a:p>
            <a:pPr eaLnBrk="1" hangingPunct="1"/>
            <a:r>
              <a:rPr lang="de-DE" altLang="de-DE" sz="2400" dirty="0">
                <a:solidFill>
                  <a:srgbClr val="333333"/>
                </a:solidFill>
              </a:rPr>
              <a:t>...</a:t>
            </a:r>
            <a:r>
              <a:rPr lang="bg-BG" altLang="de-DE" sz="2400" dirty="0">
                <a:solidFill>
                  <a:srgbClr val="333333"/>
                </a:solidFill>
              </a:rPr>
              <a:t>аз самия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eaLnBrk="1" hangingPunct="1"/>
            <a:r>
              <a:rPr lang="de-DE" altLang="de-DE" sz="2400" dirty="0">
                <a:solidFill>
                  <a:srgbClr val="333333"/>
                </a:solidFill>
              </a:rPr>
              <a:t>...</a:t>
            </a:r>
            <a:r>
              <a:rPr lang="bg-BG" altLang="de-DE" sz="2400" dirty="0">
                <a:solidFill>
                  <a:srgbClr val="333333"/>
                </a:solidFill>
              </a:rPr>
              <a:t>другите</a:t>
            </a:r>
            <a:r>
              <a:rPr lang="de-DE" altLang="de-DE" sz="2400" dirty="0">
                <a:solidFill>
                  <a:srgbClr val="333333"/>
                </a:solidFill>
              </a:rPr>
              <a:t> 	</a:t>
            </a:r>
          </a:p>
          <a:p>
            <a:pPr eaLnBrk="1" hangingPunct="1"/>
            <a:r>
              <a:rPr lang="de-DE" altLang="de-DE" sz="2400" dirty="0">
                <a:solidFill>
                  <a:srgbClr val="333333"/>
                </a:solidFill>
              </a:rPr>
              <a:t>...</a:t>
            </a:r>
            <a:r>
              <a:rPr lang="bg-BG" altLang="de-DE" sz="2400" dirty="0">
                <a:solidFill>
                  <a:srgbClr val="333333"/>
                </a:solidFill>
              </a:rPr>
              <a:t>обстоятелства/</a:t>
            </a:r>
            <a:r>
              <a:rPr lang="en-US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случайност</a:t>
            </a:r>
            <a:endParaRPr lang="en-US" altLang="de-DE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9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0" name="Picture 18" descr="modul1aSChatten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591" y="1988840"/>
            <a:ext cx="1824228" cy="181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ption_8"/>
          <p:cNvSpPr>
            <a:spLocks noChangeArrowheads="1"/>
          </p:cNvSpPr>
          <p:nvPr/>
        </p:nvSpPr>
        <p:spPr bwMode="auto">
          <a:xfrm>
            <a:off x="9986019" y="2421593"/>
            <a:ext cx="1368153" cy="546546"/>
          </a:xfrm>
          <a:prstGeom prst="wedgeRoundRectCallout">
            <a:avLst>
              <a:gd name="adj1" fmla="val -89346"/>
              <a:gd name="adj2" fmla="val 883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0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az-Cyrl-AZ" altLang="de-DE" sz="1200">
                <a:latin typeface="Calibri Light"/>
              </a:rPr>
              <a:t>Престани да ме следиш!</a:t>
            </a:r>
            <a:endParaRPr lang="de-DE" altLang="de-DE" sz="1200" dirty="0">
              <a:latin typeface="Calibri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336699"/>
              </a:buClr>
              <a:defRPr/>
            </a:pPr>
            <a:r>
              <a:rPr lang="bg-BG" altLang="de-DE" sz="1600" b="1" kern="0" dirty="0">
                <a:solidFill>
                  <a:srgbClr val="004992"/>
                </a:solidFill>
              </a:rPr>
              <a:t>Причини</a:t>
            </a:r>
            <a:r>
              <a:rPr lang="de-DE" altLang="de-DE" sz="1600" b="1" kern="0" dirty="0">
                <a:solidFill>
                  <a:srgbClr val="004992"/>
                </a:solidFill>
              </a:rPr>
              <a:t>...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336699"/>
              </a:buClr>
              <a:defRPr/>
            </a:pPr>
            <a:r>
              <a:rPr lang="de-DE" altLang="de-DE" sz="1600" b="1" kern="0" dirty="0">
                <a:solidFill>
                  <a:srgbClr val="004992"/>
                </a:solidFill>
              </a:rPr>
              <a:t>... </a:t>
            </a:r>
            <a:r>
              <a:rPr lang="bg-BG" altLang="de-DE" sz="1600" b="1" kern="0" dirty="0">
                <a:solidFill>
                  <a:srgbClr val="004992"/>
                </a:solidFill>
              </a:rPr>
              <a:t>Аз самия</a:t>
            </a:r>
            <a:r>
              <a:rPr lang="de-DE" altLang="de-DE" sz="1600" b="1" kern="0" dirty="0">
                <a:solidFill>
                  <a:srgbClr val="004992"/>
                </a:solidFill>
              </a:rPr>
              <a:t>:</a:t>
            </a:r>
          </a:p>
          <a:p>
            <a:pPr lvl="0" defTabSz="914400" fontAlgn="base">
              <a:lnSpc>
                <a:spcPct val="100000"/>
              </a:lnSpc>
              <a:spcBef>
                <a:spcPts val="0"/>
              </a:spcBef>
              <a:buClr>
                <a:srgbClr val="336699"/>
              </a:buClr>
              <a:defRPr/>
            </a:pPr>
            <a:r>
              <a:rPr lang="de-DE" altLang="de-DE" sz="1600" i="1" kern="0" dirty="0">
                <a:solidFill>
                  <a:srgbClr val="333333"/>
                </a:solidFill>
              </a:rPr>
              <a:t>(</a:t>
            </a:r>
            <a:r>
              <a:rPr lang="bg-BG" altLang="de-DE" sz="1600" i="1" kern="0" dirty="0">
                <a:solidFill>
                  <a:srgbClr val="333333"/>
                </a:solidFill>
              </a:rPr>
              <a:t>имам контрол</a:t>
            </a:r>
            <a:r>
              <a:rPr lang="de-DE" altLang="de-DE" sz="1600" i="1" kern="0" dirty="0">
                <a:solidFill>
                  <a:srgbClr val="333333"/>
                </a:solidFill>
              </a:rPr>
              <a:t>)</a:t>
            </a:r>
            <a:endParaRPr lang="de-DE" altLang="de-DE" sz="1600" kern="0" dirty="0">
              <a:solidFill>
                <a:srgbClr val="333333"/>
              </a:solidFill>
            </a:endParaRPr>
          </a:p>
          <a:p>
            <a:pPr marL="285750" lvl="0" indent="-285750" defTabSz="914400" fontAlgn="base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1600" kern="0" dirty="0">
                <a:solidFill>
                  <a:srgbClr val="333333"/>
                </a:solidFill>
              </a:rPr>
              <a:t>Не разботих достатъчно мотивирано</a:t>
            </a:r>
            <a:endParaRPr lang="de-DE" altLang="de-DE" sz="1600" kern="0" dirty="0">
              <a:solidFill>
                <a:srgbClr val="333333"/>
              </a:solidFill>
            </a:endParaRPr>
          </a:p>
          <a:p>
            <a:pPr marL="285750" lvl="0" indent="-285750" defTabSz="914400" fontAlgn="base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1600" kern="0" dirty="0">
                <a:solidFill>
                  <a:srgbClr val="333333"/>
                </a:solidFill>
              </a:rPr>
              <a:t>Аз самия не вярвах,че ще се излекувам</a:t>
            </a:r>
            <a:endParaRPr lang="de-DE" altLang="de-DE" sz="1600" kern="0" dirty="0">
              <a:solidFill>
                <a:srgbClr val="333333"/>
              </a:solidFill>
            </a:endParaRP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defRPr/>
            </a:pPr>
            <a:r>
              <a:rPr lang="de-DE" altLang="de-DE" sz="1600" i="1" kern="0" dirty="0">
                <a:solidFill>
                  <a:srgbClr val="333333"/>
                </a:solidFill>
              </a:rPr>
              <a:t>(</a:t>
            </a:r>
            <a:r>
              <a:rPr lang="bg-BG" altLang="de-DE" sz="1600" i="1" kern="0" dirty="0">
                <a:solidFill>
                  <a:srgbClr val="333333"/>
                </a:solidFill>
              </a:rPr>
              <a:t>нямам контрол</a:t>
            </a:r>
            <a:r>
              <a:rPr lang="de-DE" altLang="de-DE" sz="1600" i="1" kern="0" dirty="0">
                <a:solidFill>
                  <a:srgbClr val="333333"/>
                </a:solidFill>
              </a:rPr>
              <a:t>)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1600" kern="0" dirty="0">
                <a:solidFill>
                  <a:srgbClr val="333333"/>
                </a:solidFill>
              </a:rPr>
              <a:t>Аз съм нелечимо болен</a:t>
            </a:r>
            <a:endParaRPr lang="de-DE" altLang="de-DE" sz="1600" kern="0" dirty="0">
              <a:solidFill>
                <a:srgbClr val="333333"/>
              </a:solidFill>
            </a:endParaRPr>
          </a:p>
          <a:p>
            <a:pPr marL="285750" lvl="0" indent="-285750" defTabSz="914400" fontAlgn="base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1600" kern="0" dirty="0">
                <a:solidFill>
                  <a:srgbClr val="333333"/>
                </a:solidFill>
              </a:rPr>
              <a:t>Нямам добър ген</a:t>
            </a:r>
            <a:endParaRPr lang="de-DE" altLang="de-DE" sz="1600" kern="0" dirty="0">
              <a:solidFill>
                <a:srgbClr val="333333"/>
              </a:solidFill>
            </a:endParaRP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defRPr/>
            </a:pPr>
            <a:r>
              <a:rPr lang="de-DE" altLang="de-DE" sz="1600" b="1" kern="0" dirty="0">
                <a:solidFill>
                  <a:srgbClr val="004992"/>
                </a:solidFill>
              </a:rPr>
              <a:t>... </a:t>
            </a:r>
            <a:r>
              <a:rPr lang="bg-BG" altLang="de-DE" sz="1600" b="1" kern="0" dirty="0">
                <a:solidFill>
                  <a:srgbClr val="004992"/>
                </a:solidFill>
              </a:rPr>
              <a:t>другите</a:t>
            </a:r>
            <a:r>
              <a:rPr lang="de-DE" altLang="de-DE" sz="1600" b="1" kern="0" dirty="0">
                <a:solidFill>
                  <a:srgbClr val="004992"/>
                </a:solidFill>
              </a:rPr>
              <a:t>: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1600" kern="0" dirty="0">
                <a:solidFill>
                  <a:srgbClr val="333333"/>
                </a:solidFill>
              </a:rPr>
              <a:t>Лекарите в тази болница нямат добра репутация</a:t>
            </a:r>
            <a:endParaRPr lang="de-DE" altLang="de-DE" sz="1600" kern="0" dirty="0">
              <a:solidFill>
                <a:srgbClr val="333333"/>
              </a:solidFill>
            </a:endParaRPr>
          </a:p>
          <a:p>
            <a:pPr marL="285750" lvl="0" indent="-285750" defTabSz="914400" fontAlgn="base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1600" kern="0" dirty="0">
                <a:solidFill>
                  <a:srgbClr val="333333"/>
                </a:solidFill>
              </a:rPr>
              <a:t>Персоналът можеше да се постарае повече</a:t>
            </a:r>
            <a:endParaRPr lang="de-DE" altLang="de-DE" sz="1600" kern="0" dirty="0">
              <a:solidFill>
                <a:srgbClr val="333333"/>
              </a:solidFill>
            </a:endParaRP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defRPr/>
            </a:pPr>
            <a:r>
              <a:rPr lang="de-DE" altLang="de-DE" sz="1600" b="1" kern="0" dirty="0">
                <a:solidFill>
                  <a:srgbClr val="004992"/>
                </a:solidFill>
              </a:rPr>
              <a:t>... </a:t>
            </a:r>
            <a:r>
              <a:rPr lang="bg-BG" altLang="de-DE" sz="1600" b="1" kern="0" dirty="0">
                <a:solidFill>
                  <a:srgbClr val="004992"/>
                </a:solidFill>
              </a:rPr>
              <a:t>Обстоятелства/случайност</a:t>
            </a:r>
            <a:r>
              <a:rPr lang="de-DE" altLang="de-DE" sz="1600" b="1" kern="0" dirty="0">
                <a:solidFill>
                  <a:srgbClr val="004992"/>
                </a:solidFill>
              </a:rPr>
              <a:t>: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1600" kern="0" dirty="0">
                <a:solidFill>
                  <a:srgbClr val="333333"/>
                </a:solidFill>
              </a:rPr>
              <a:t>Ако не делях стая с още 6 човека, сега щях да съм здрав</a:t>
            </a:r>
            <a:endParaRPr lang="de-DE" altLang="de-DE" sz="1600" kern="0" dirty="0">
              <a:solidFill>
                <a:srgbClr val="333333"/>
              </a:solidFill>
            </a:endParaRPr>
          </a:p>
          <a:p>
            <a:pPr marL="285750" lvl="0" indent="-285750" defTabSz="914400" fontAlgn="base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1600" kern="0" dirty="0">
                <a:solidFill>
                  <a:srgbClr val="333333"/>
                </a:solidFill>
              </a:rPr>
              <a:t>Ако болницата беше по-добре оборудвана, щях да се излекувам</a:t>
            </a:r>
            <a:endParaRPr lang="de-DE" altLang="de-DE" sz="1600" kern="0" dirty="0">
              <a:solidFill>
                <a:srgbClr val="333333"/>
              </a:solidFill>
            </a:endParaRPr>
          </a:p>
          <a:p>
            <a:pPr marL="285750" lvl="0" indent="-285750" defTabSz="914400" fontAlgn="base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1600" kern="0" dirty="0">
                <a:solidFill>
                  <a:srgbClr val="333333"/>
                </a:solidFill>
              </a:rPr>
              <a:t>За да е успешно лечението, понякога се изисква време</a:t>
            </a:r>
            <a:endParaRPr lang="en-US" sz="16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10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1" name="Picture 18" descr="modul1aSChatten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591" y="1988840"/>
            <a:ext cx="1824228" cy="181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8"/>
          <p:cNvSpPr>
            <a:spLocks noChangeArrowheads="1"/>
          </p:cNvSpPr>
          <p:nvPr/>
        </p:nvSpPr>
        <p:spPr bwMode="auto">
          <a:xfrm>
            <a:off x="9986019" y="2421593"/>
            <a:ext cx="1368153" cy="546546"/>
          </a:xfrm>
          <a:prstGeom prst="wedgeRoundRectCallout">
            <a:avLst>
              <a:gd name="adj1" fmla="val -89346"/>
              <a:gd name="adj2" fmla="val 883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0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az-Cyrl-AZ" altLang="de-DE" sz="1200">
                <a:latin typeface="Calibri Light"/>
              </a:rPr>
              <a:t>Престани да ме следиш!</a:t>
            </a:r>
            <a:endParaRPr lang="de-DE" altLang="de-DE" sz="1200" dirty="0">
              <a:latin typeface="Calibri Ligh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Изписват Ви от болницата без особено подобрение.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336699"/>
              </a:buClr>
              <a:defRPr/>
            </a:pPr>
            <a:r>
              <a:rPr lang="bg-BG" altLang="de-DE" sz="1600" b="1" kern="0" dirty="0">
                <a:solidFill>
                  <a:srgbClr val="004992"/>
                </a:solidFill>
              </a:rPr>
              <a:t>Причини</a:t>
            </a:r>
            <a:r>
              <a:rPr lang="de-DE" altLang="de-DE" sz="1600" b="1" kern="0" dirty="0">
                <a:solidFill>
                  <a:srgbClr val="004992"/>
                </a:solidFill>
              </a:rPr>
              <a:t>...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336699"/>
              </a:buClr>
              <a:defRPr/>
            </a:pPr>
            <a:r>
              <a:rPr lang="de-DE" altLang="de-DE" sz="1600" b="1" kern="0" dirty="0">
                <a:solidFill>
                  <a:srgbClr val="004992"/>
                </a:solidFill>
              </a:rPr>
              <a:t>... </a:t>
            </a:r>
            <a:r>
              <a:rPr lang="bg-BG" altLang="de-DE" sz="1600" b="1" kern="0" dirty="0">
                <a:solidFill>
                  <a:srgbClr val="004992"/>
                </a:solidFill>
              </a:rPr>
              <a:t>Аз самия</a:t>
            </a:r>
            <a:r>
              <a:rPr lang="de-DE" altLang="de-DE" sz="1600" b="1" kern="0" dirty="0">
                <a:solidFill>
                  <a:srgbClr val="004992"/>
                </a:solidFill>
              </a:rPr>
              <a:t>:</a:t>
            </a:r>
          </a:p>
          <a:p>
            <a:pPr lvl="0" defTabSz="914400" fontAlgn="base">
              <a:lnSpc>
                <a:spcPct val="100000"/>
              </a:lnSpc>
              <a:spcBef>
                <a:spcPts val="0"/>
              </a:spcBef>
              <a:buClr>
                <a:srgbClr val="336699"/>
              </a:buClr>
              <a:defRPr/>
            </a:pPr>
            <a:r>
              <a:rPr lang="de-DE" altLang="de-DE" sz="1600" i="1" kern="0" dirty="0">
                <a:solidFill>
                  <a:srgbClr val="333333"/>
                </a:solidFill>
              </a:rPr>
              <a:t>(</a:t>
            </a:r>
            <a:r>
              <a:rPr lang="bg-BG" altLang="de-DE" sz="1600" i="1" kern="0" dirty="0">
                <a:solidFill>
                  <a:srgbClr val="333333"/>
                </a:solidFill>
              </a:rPr>
              <a:t>имам контрол</a:t>
            </a:r>
            <a:r>
              <a:rPr lang="de-DE" altLang="de-DE" sz="1600" i="1" kern="0" dirty="0">
                <a:solidFill>
                  <a:srgbClr val="333333"/>
                </a:solidFill>
              </a:rPr>
              <a:t>)</a:t>
            </a:r>
            <a:endParaRPr lang="de-DE" altLang="de-DE" sz="1600" kern="0" dirty="0">
              <a:solidFill>
                <a:srgbClr val="333333"/>
              </a:solidFill>
            </a:endParaRPr>
          </a:p>
          <a:p>
            <a:pPr marL="285750" lvl="0" indent="-285750" defTabSz="914400" fontAlgn="base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1600" kern="0" dirty="0">
                <a:solidFill>
                  <a:srgbClr val="333333"/>
                </a:solidFill>
              </a:rPr>
              <a:t>Не разботих достатъчно мотивирано</a:t>
            </a:r>
            <a:endParaRPr lang="de-DE" altLang="de-DE" sz="1600" kern="0" dirty="0">
              <a:solidFill>
                <a:srgbClr val="333333"/>
              </a:solidFill>
            </a:endParaRPr>
          </a:p>
          <a:p>
            <a:pPr marL="285750" lvl="0" indent="-285750" defTabSz="914400" fontAlgn="base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1600" kern="0" dirty="0">
                <a:solidFill>
                  <a:srgbClr val="333333"/>
                </a:solidFill>
              </a:rPr>
              <a:t>Аз самия не вярвах,че ще се излекувам</a:t>
            </a:r>
            <a:endParaRPr lang="de-DE" altLang="de-DE" sz="1600" kern="0" dirty="0">
              <a:solidFill>
                <a:srgbClr val="333333"/>
              </a:solidFill>
            </a:endParaRP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defRPr/>
            </a:pPr>
            <a:r>
              <a:rPr lang="de-DE" altLang="de-DE" sz="1600" i="1" kern="0" dirty="0">
                <a:solidFill>
                  <a:srgbClr val="333333"/>
                </a:solidFill>
              </a:rPr>
              <a:t>(</a:t>
            </a:r>
            <a:r>
              <a:rPr lang="bg-BG" altLang="de-DE" sz="1600" i="1" kern="0" dirty="0">
                <a:solidFill>
                  <a:srgbClr val="333333"/>
                </a:solidFill>
              </a:rPr>
              <a:t>нямам контрол</a:t>
            </a:r>
            <a:r>
              <a:rPr lang="de-DE" altLang="de-DE" sz="1600" i="1" kern="0" dirty="0">
                <a:solidFill>
                  <a:srgbClr val="333333"/>
                </a:solidFill>
              </a:rPr>
              <a:t>)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1600" kern="0" dirty="0">
                <a:solidFill>
                  <a:srgbClr val="333333"/>
                </a:solidFill>
              </a:rPr>
              <a:t>Аз съм нелечимо болен</a:t>
            </a:r>
            <a:endParaRPr lang="de-DE" altLang="de-DE" sz="1600" kern="0" dirty="0">
              <a:solidFill>
                <a:srgbClr val="333333"/>
              </a:solidFill>
            </a:endParaRPr>
          </a:p>
          <a:p>
            <a:pPr marL="285750" lvl="0" indent="-285750" defTabSz="914400" fontAlgn="base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1600" kern="0" dirty="0">
                <a:solidFill>
                  <a:srgbClr val="333333"/>
                </a:solidFill>
              </a:rPr>
              <a:t>Нямам добър ген</a:t>
            </a:r>
            <a:endParaRPr lang="de-DE" altLang="de-DE" sz="1600" kern="0" dirty="0">
              <a:solidFill>
                <a:srgbClr val="333333"/>
              </a:solidFill>
            </a:endParaRP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defRPr/>
            </a:pPr>
            <a:r>
              <a:rPr lang="de-DE" altLang="de-DE" sz="1600" b="1" kern="0" dirty="0">
                <a:solidFill>
                  <a:srgbClr val="004992"/>
                </a:solidFill>
              </a:rPr>
              <a:t>... </a:t>
            </a:r>
            <a:r>
              <a:rPr lang="bg-BG" altLang="de-DE" sz="1600" b="1" kern="0" dirty="0">
                <a:solidFill>
                  <a:srgbClr val="004992"/>
                </a:solidFill>
              </a:rPr>
              <a:t>другите</a:t>
            </a:r>
            <a:r>
              <a:rPr lang="de-DE" altLang="de-DE" sz="1600" b="1" kern="0" dirty="0">
                <a:solidFill>
                  <a:srgbClr val="004992"/>
                </a:solidFill>
              </a:rPr>
              <a:t>: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1600" kern="0" dirty="0">
                <a:solidFill>
                  <a:srgbClr val="333333"/>
                </a:solidFill>
              </a:rPr>
              <a:t>Лекарите в тази болница нямат добра репутация</a:t>
            </a:r>
            <a:endParaRPr lang="de-DE" altLang="de-DE" sz="1600" kern="0" dirty="0">
              <a:solidFill>
                <a:srgbClr val="333333"/>
              </a:solidFill>
            </a:endParaRPr>
          </a:p>
          <a:p>
            <a:pPr marL="285750" lvl="0" indent="-285750" defTabSz="914400" fontAlgn="base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1600" kern="0" dirty="0">
                <a:solidFill>
                  <a:srgbClr val="333333"/>
                </a:solidFill>
              </a:rPr>
              <a:t>Персоналът можеше да се постарае повече</a:t>
            </a:r>
            <a:endParaRPr lang="de-DE" altLang="de-DE" sz="1600" kern="0" dirty="0">
              <a:solidFill>
                <a:srgbClr val="333333"/>
              </a:solidFill>
            </a:endParaRP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defRPr/>
            </a:pPr>
            <a:r>
              <a:rPr lang="de-DE" altLang="de-DE" sz="1600" b="1" kern="0" dirty="0">
                <a:solidFill>
                  <a:srgbClr val="004992"/>
                </a:solidFill>
              </a:rPr>
              <a:t>... </a:t>
            </a:r>
            <a:r>
              <a:rPr lang="bg-BG" altLang="de-DE" sz="1600" b="1" kern="0" dirty="0">
                <a:solidFill>
                  <a:srgbClr val="004992"/>
                </a:solidFill>
              </a:rPr>
              <a:t>Обстоятелства/случайност</a:t>
            </a:r>
            <a:r>
              <a:rPr lang="de-DE" altLang="de-DE" sz="1600" b="1" kern="0" dirty="0">
                <a:solidFill>
                  <a:srgbClr val="004992"/>
                </a:solidFill>
              </a:rPr>
              <a:t>: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1600" kern="0" dirty="0">
                <a:solidFill>
                  <a:srgbClr val="333333"/>
                </a:solidFill>
              </a:rPr>
              <a:t>Ако не делях стая с още 6 човека, сега щях да съм здрав</a:t>
            </a:r>
            <a:endParaRPr lang="de-DE" altLang="de-DE" sz="1600" kern="0" dirty="0">
              <a:solidFill>
                <a:srgbClr val="333333"/>
              </a:solidFill>
            </a:endParaRPr>
          </a:p>
          <a:p>
            <a:pPr marL="285750" lvl="0" indent="-285750" defTabSz="914400" fontAlgn="base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1600" kern="0" dirty="0">
                <a:solidFill>
                  <a:srgbClr val="333333"/>
                </a:solidFill>
              </a:rPr>
              <a:t>Ако болницата беше по-добре оборудвана, щях да се излекувам</a:t>
            </a:r>
            <a:endParaRPr lang="de-DE" altLang="de-DE" sz="1600" kern="0" dirty="0">
              <a:solidFill>
                <a:srgbClr val="333333"/>
              </a:solidFill>
            </a:endParaRPr>
          </a:p>
          <a:p>
            <a:pPr marL="285750" lvl="0" indent="-285750" defTabSz="914400" fontAlgn="base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1600" kern="0" dirty="0">
                <a:solidFill>
                  <a:srgbClr val="333333"/>
                </a:solidFill>
              </a:rPr>
              <a:t>За да е успешно лечението, понякога се изисква време</a:t>
            </a:r>
            <a:endParaRPr lang="en-US" sz="16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11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1" name="Picture 18" descr="modul1aSChatten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591" y="1988840"/>
            <a:ext cx="1824228" cy="181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ption_13"/>
          <p:cNvSpPr txBox="1">
            <a:spLocks noChangeArrowheads="1"/>
          </p:cNvSpPr>
          <p:nvPr/>
        </p:nvSpPr>
        <p:spPr bwMode="auto">
          <a:xfrm rot="-1140598">
            <a:off x="1352590" y="3585315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az-Cyrl-AZ" altLang="de-DE" sz="2800" b="1">
                <a:solidFill>
                  <a:srgbClr val="FF0000"/>
                </a:solidFill>
                <a:latin typeface="Calibri Light"/>
              </a:rPr>
              <a:t>Внимание: едностранни обяснения</a:t>
            </a:r>
            <a:endParaRPr lang="en-US" altLang="de-DE" sz="2800" b="1" dirty="0">
              <a:solidFill>
                <a:srgbClr val="FF0000"/>
              </a:solidFill>
              <a:latin typeface="Calibri Light"/>
            </a:endParaRPr>
          </a:p>
        </p:txBody>
      </p:sp>
      <p:sp>
        <p:nvSpPr>
          <p:cNvPr id="14" name="Caption_8"/>
          <p:cNvSpPr>
            <a:spLocks noChangeArrowheads="1"/>
          </p:cNvSpPr>
          <p:nvPr/>
        </p:nvSpPr>
        <p:spPr bwMode="auto">
          <a:xfrm>
            <a:off x="9986019" y="2421593"/>
            <a:ext cx="1368153" cy="546546"/>
          </a:xfrm>
          <a:prstGeom prst="wedgeRoundRectCallout">
            <a:avLst>
              <a:gd name="adj1" fmla="val -89346"/>
              <a:gd name="adj2" fmla="val 883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0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az-Cyrl-AZ" altLang="de-DE" sz="1200">
                <a:latin typeface="Calibri Light"/>
              </a:rPr>
              <a:t>Престани да ме следиш!</a:t>
            </a:r>
            <a:endParaRPr lang="de-DE" altLang="de-DE" sz="1200" dirty="0">
              <a:latin typeface="Calibri Ligh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Изписват Ви от болницата без особено подобрение.</a:t>
            </a:r>
            <a:endParaRPr lang="en-US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6457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Изписват Ви от болницата без особено подобрение.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7772400" cy="4248000"/>
          </a:xfrm>
        </p:spPr>
        <p:txBody>
          <a:bodyPr>
            <a:noAutofit/>
          </a:bodyPr>
          <a:lstStyle/>
          <a:p>
            <a:pPr lvl="0" defTabSz="914377"/>
            <a:r>
              <a:rPr lang="ru-RU" altLang="de-DE" sz="2400" dirty="0">
                <a:solidFill>
                  <a:srgbClr val="333333"/>
                </a:solidFill>
              </a:rPr>
              <a:t>Помислете за различни отговори, които да включват повече от един клас причини (смесица </a:t>
            </a:r>
            <a:r>
              <a:rPr lang="ru-RU" altLang="de-DE" sz="2400">
                <a:solidFill>
                  <a:srgbClr val="333333"/>
                </a:solidFill>
              </a:rPr>
              <a:t>от “аз самия”, “други” и “обстоятелства/случайност”)</a:t>
            </a:r>
            <a:endParaRPr lang="en-US" altLang="de-DE" sz="2400" dirty="0">
              <a:solidFill>
                <a:srgbClr val="333333"/>
              </a:solidFill>
            </a:endParaRPr>
          </a:p>
          <a:p>
            <a:pPr lvl="0" defTabSz="914377"/>
            <a:r>
              <a:rPr lang="en-US" altLang="de-DE" sz="2400" dirty="0">
                <a:solidFill>
                  <a:srgbClr val="333333"/>
                </a:solidFill>
              </a:rPr>
              <a:t>???</a:t>
            </a:r>
          </a:p>
          <a:p>
            <a:pPr lvl="0" defTabSz="914377"/>
            <a:r>
              <a:rPr lang="en-US" altLang="de-DE" sz="2400" dirty="0">
                <a:solidFill>
                  <a:srgbClr val="333333"/>
                </a:solidFill>
              </a:rPr>
              <a:t>???</a:t>
            </a:r>
          </a:p>
          <a:p>
            <a:pPr lvl="0" defTabSz="914377"/>
            <a:r>
              <a:rPr lang="en-US" altLang="de-DE" sz="2400" dirty="0">
                <a:solidFill>
                  <a:srgbClr val="333333"/>
                </a:solidFill>
              </a:rPr>
              <a:t>???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12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1" name="Picture 18" descr="modul1aSChatten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591" y="1988840"/>
            <a:ext cx="1824228" cy="181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ption_8"/>
          <p:cNvSpPr>
            <a:spLocks noChangeArrowheads="1"/>
          </p:cNvSpPr>
          <p:nvPr/>
        </p:nvSpPr>
        <p:spPr bwMode="auto">
          <a:xfrm>
            <a:off x="9986019" y="2421593"/>
            <a:ext cx="1368153" cy="546546"/>
          </a:xfrm>
          <a:prstGeom prst="wedgeRoundRectCallout">
            <a:avLst>
              <a:gd name="adj1" fmla="val -89346"/>
              <a:gd name="adj2" fmla="val 883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0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az-Cyrl-AZ" altLang="de-DE" sz="1200">
                <a:latin typeface="Calibri Light"/>
              </a:rPr>
              <a:t>Престани да ме следиш!</a:t>
            </a:r>
            <a:endParaRPr lang="de-DE" altLang="de-DE" sz="1200" dirty="0">
              <a:latin typeface="Calibri 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Изписват Ви от болницата без особено подобрение.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8955" y="2204864"/>
            <a:ext cx="7772400" cy="4248000"/>
          </a:xfrm>
        </p:spPr>
        <p:txBody>
          <a:bodyPr/>
          <a:lstStyle/>
          <a:p>
            <a:pPr lvl="0" defTabSz="914377"/>
            <a:r>
              <a:rPr lang="ru-RU" altLang="de-DE" sz="2400" dirty="0">
                <a:solidFill>
                  <a:srgbClr val="333333"/>
                </a:solidFill>
              </a:rPr>
              <a:t>Помислете за различни отговори, които да включват повече от един клас причини (смесица </a:t>
            </a:r>
            <a:r>
              <a:rPr lang="ru-RU" altLang="de-DE" sz="2400">
                <a:solidFill>
                  <a:srgbClr val="333333"/>
                </a:solidFill>
              </a:rPr>
              <a:t>от “аз самия”, “други” и “обстоятелства/случайност”)</a:t>
            </a:r>
            <a:endParaRPr lang="ru-RU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de-DE" altLang="de-DE" sz="2400" kern="0">
                <a:solidFill>
                  <a:srgbClr val="333333"/>
                </a:solidFill>
              </a:rPr>
              <a:t>“</a:t>
            </a:r>
            <a:r>
              <a:rPr lang="bg-BG" altLang="de-DE" sz="2400" kern="0">
                <a:solidFill>
                  <a:srgbClr val="333333"/>
                </a:solidFill>
              </a:rPr>
              <a:t>Персоналът </a:t>
            </a:r>
            <a:r>
              <a:rPr lang="bg-BG" altLang="de-DE" sz="2400" kern="0" dirty="0">
                <a:solidFill>
                  <a:srgbClr val="333333"/>
                </a:solidFill>
              </a:rPr>
              <a:t>имаше малко време за мен</a:t>
            </a:r>
            <a:r>
              <a:rPr lang="de-DE" altLang="de-DE" sz="2400" kern="0" dirty="0">
                <a:solidFill>
                  <a:srgbClr val="333333"/>
                </a:solidFill>
              </a:rPr>
              <a:t>. </a:t>
            </a:r>
            <a:r>
              <a:rPr lang="bg-BG" altLang="de-DE" sz="2400" kern="0" dirty="0">
                <a:solidFill>
                  <a:srgbClr val="333333"/>
                </a:solidFill>
              </a:rPr>
              <a:t>От друга страна може би трябваше да помоля за съдействие и да се включвам в груповите занимания</a:t>
            </a:r>
            <a:r>
              <a:rPr lang="de-DE" altLang="de-DE" sz="2400" kern="0" dirty="0">
                <a:solidFill>
                  <a:srgbClr val="333333"/>
                </a:solidFill>
              </a:rPr>
              <a:t>. </a:t>
            </a:r>
            <a:r>
              <a:rPr lang="bg-BG" altLang="de-DE" sz="2400" kern="0" dirty="0">
                <a:solidFill>
                  <a:srgbClr val="333333"/>
                </a:solidFill>
              </a:rPr>
              <a:t>Вероятно лечението щеше да бъде по-успешно </a:t>
            </a:r>
            <a:r>
              <a:rPr lang="bg-BG" altLang="de-DE" sz="2400" kern="0">
                <a:solidFill>
                  <a:srgbClr val="333333"/>
                </a:solidFill>
              </a:rPr>
              <a:t>тогава</a:t>
            </a:r>
            <a:r>
              <a:rPr lang="de-DE" altLang="de-DE" sz="2400" kern="0">
                <a:solidFill>
                  <a:srgbClr val="333333"/>
                </a:solidFill>
              </a:rPr>
              <a:t>.”</a:t>
            </a:r>
            <a:endParaRPr lang="de-DE" altLang="de-DE" sz="2400" kern="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de-DE" altLang="de-DE" sz="2400" kern="0">
                <a:solidFill>
                  <a:srgbClr val="333333"/>
                </a:solidFill>
              </a:rPr>
              <a:t>“</a:t>
            </a:r>
            <a:r>
              <a:rPr lang="bg-BG" altLang="de-DE" sz="2400" kern="0">
                <a:solidFill>
                  <a:srgbClr val="333333"/>
                </a:solidFill>
              </a:rPr>
              <a:t>Може </a:t>
            </a:r>
            <a:r>
              <a:rPr lang="bg-BG" altLang="de-DE" sz="2400" kern="0" dirty="0">
                <a:solidFill>
                  <a:srgbClr val="333333"/>
                </a:solidFill>
              </a:rPr>
              <a:t>би трябва да съм по-търпелив с процеса на лечение. В бъдеще с добри лекари/терапевти със сигурност може да ми бъде </a:t>
            </a:r>
            <a:r>
              <a:rPr lang="bg-BG" altLang="de-DE" sz="2400" kern="0">
                <a:solidFill>
                  <a:srgbClr val="333333"/>
                </a:solidFill>
              </a:rPr>
              <a:t>помогнато</a:t>
            </a:r>
            <a:r>
              <a:rPr lang="de-DE" altLang="de-DE" sz="2400" kern="0">
                <a:solidFill>
                  <a:srgbClr val="333333"/>
                </a:solidFill>
              </a:rPr>
              <a:t>.”</a:t>
            </a:r>
            <a:endParaRPr lang="en-US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13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1" name="Picture 18" descr="modul1aSChatten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591" y="1988840"/>
            <a:ext cx="1824228" cy="181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aption_8"/>
          <p:cNvSpPr>
            <a:spLocks noChangeArrowheads="1"/>
          </p:cNvSpPr>
          <p:nvPr/>
        </p:nvSpPr>
        <p:spPr bwMode="auto">
          <a:xfrm>
            <a:off x="9986019" y="2421593"/>
            <a:ext cx="1368153" cy="546546"/>
          </a:xfrm>
          <a:prstGeom prst="wedgeRoundRectCallout">
            <a:avLst>
              <a:gd name="adj1" fmla="val -89346"/>
              <a:gd name="adj2" fmla="val 883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0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az-Cyrl-AZ" altLang="de-DE" sz="1200">
                <a:latin typeface="Calibri Light"/>
              </a:rPr>
              <a:t>Престани да ме следиш!</a:t>
            </a:r>
            <a:endParaRPr lang="de-DE" altLang="de-DE" sz="1200" dirty="0">
              <a:latin typeface="Calibri Ligh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2" name="Rectangle 1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Последици от определен тип обяснения при негативни ситуации!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14</a:t>
            </a:fld>
            <a:endParaRPr lang="de-DE" dirty="0">
              <a:latin typeface="+mn-lt"/>
              <a:cs typeface="+mn-cs"/>
            </a:endParaRPr>
          </a:p>
        </p:txBody>
      </p:sp>
      <p:graphicFrame>
        <p:nvGraphicFramePr>
          <p:cNvPr id="11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537805"/>
              </p:ext>
            </p:extLst>
          </p:nvPr>
        </p:nvGraphicFramePr>
        <p:xfrm>
          <a:off x="408955" y="4297680"/>
          <a:ext cx="11376000" cy="237744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502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Тип обяснение: аз самия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(напр.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“Това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беше моя грешка! Дължа извинение на феновете!“) 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Недостатък: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вреди на самочувствието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Предимство: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достойно, геройско; да поемеш отговорност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Тип обяснение: другите/обстоятелствата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(напр. “Виновен е вратарят!”; “Мачовете в неделя си имат друга динамика.”)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Недостатък: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не се гледа с добро око; бяга от отговорност (“Много е лесно така!”)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E3EFF8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Предимство: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не наранява самочувствието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E3EFF8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13" descr="Ballack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135" y="1772816"/>
            <a:ext cx="2783724" cy="234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16"/>
          <p:cNvSpPr>
            <a:spLocks noChangeArrowheads="1"/>
          </p:cNvSpPr>
          <p:nvPr/>
        </p:nvSpPr>
        <p:spPr bwMode="auto">
          <a:xfrm>
            <a:off x="1633090" y="2213992"/>
            <a:ext cx="3672409" cy="1143000"/>
          </a:xfrm>
          <a:prstGeom prst="wedgeRoundRectCallout">
            <a:avLst>
              <a:gd name="adj1" fmla="val -49686"/>
              <a:gd name="adj2" fmla="val 8256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0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600">
                <a:latin typeface="Calibri Light"/>
              </a:rPr>
              <a:t>Ако внимавахте повече, нямаше да Ви вкарат гол!</a:t>
            </a:r>
            <a:endParaRPr lang="en-CA" altLang="de-DE" sz="1600" dirty="0">
              <a:latin typeface="Calibri 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2" name="Rectangle 1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Последици от определен тип обяснения при негативни ситуации!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15</a:t>
            </a:fld>
            <a:endParaRPr lang="de-DE" dirty="0">
              <a:latin typeface="+mn-lt"/>
              <a:cs typeface="+mn-cs"/>
            </a:endParaRPr>
          </a:p>
        </p:txBody>
      </p:sp>
      <p:graphicFrame>
        <p:nvGraphicFramePr>
          <p:cNvPr id="11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0444"/>
              </p:ext>
            </p:extLst>
          </p:nvPr>
        </p:nvGraphicFramePr>
        <p:xfrm>
          <a:off x="408955" y="4297680"/>
          <a:ext cx="11376000" cy="237744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502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Тип обяснение: аз самия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(напр.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“Това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беше моя грешка! Дължа извинение на феновете!“) 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Недостатък: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вреди на самочувствието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Предимство: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достойно, геройско; да поемеш отговорност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Тип обяснение: другите/обстоятелствата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 “Виновен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е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вратарят!”; “Мачовете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 неделя си имат друга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динамика.”)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Недостатък: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???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не се гледа с добро око; бяга от отговорност (“Много е лесно така!”)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E3EFF8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Предимство: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???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не наранява самочувствието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E3EFF8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13" descr="Ballack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135" y="1772816"/>
            <a:ext cx="2783724" cy="234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16"/>
          <p:cNvSpPr>
            <a:spLocks noChangeArrowheads="1"/>
          </p:cNvSpPr>
          <p:nvPr/>
        </p:nvSpPr>
        <p:spPr bwMode="auto">
          <a:xfrm>
            <a:off x="1633090" y="2213992"/>
            <a:ext cx="3672409" cy="1143000"/>
          </a:xfrm>
          <a:prstGeom prst="wedgeRoundRectCallout">
            <a:avLst>
              <a:gd name="adj1" fmla="val -49686"/>
              <a:gd name="adj2" fmla="val 8256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0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600">
                <a:latin typeface="Calibri Light"/>
              </a:rPr>
              <a:t>Ако внимавахте повече, нямаше да Ви вкарат гол!</a:t>
            </a:r>
            <a:endParaRPr lang="en-CA" altLang="de-DE" sz="160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004545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2" name="Rectangle 1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Последици от определен тип обяснения при негативни ситуации!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16</a:t>
            </a:fld>
            <a:endParaRPr lang="de-DE" dirty="0">
              <a:latin typeface="+mn-lt"/>
              <a:cs typeface="+mn-cs"/>
            </a:endParaRPr>
          </a:p>
        </p:txBody>
      </p:sp>
      <p:graphicFrame>
        <p:nvGraphicFramePr>
          <p:cNvPr id="11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793903"/>
              </p:ext>
            </p:extLst>
          </p:nvPr>
        </p:nvGraphicFramePr>
        <p:xfrm>
          <a:off x="408955" y="4297680"/>
          <a:ext cx="11376000" cy="237744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502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Тип обяснение: аз самия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(напр.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“Това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беше моя грешка! Дължа извинение на феновете!“) 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Недостатък: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вреди на самочувствието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Предимство: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достойно, геройско; да поемеш отговорност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Тип обяснение: другите/обстоятелствата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 “Виновен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е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вратарят!”; “Мачовете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 неделя си имат друга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динамика.”)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Недостатък: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не се гледа с добро око; бяга от отговорност (“Много е лесно така!”)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Предимство: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не наранява самочувствието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13" descr="Ballack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135" y="1772816"/>
            <a:ext cx="2783724" cy="234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16"/>
          <p:cNvSpPr>
            <a:spLocks noChangeArrowheads="1"/>
          </p:cNvSpPr>
          <p:nvPr/>
        </p:nvSpPr>
        <p:spPr bwMode="auto">
          <a:xfrm>
            <a:off x="1633090" y="2213992"/>
            <a:ext cx="3672409" cy="1143000"/>
          </a:xfrm>
          <a:prstGeom prst="wedgeRoundRectCallout">
            <a:avLst>
              <a:gd name="adj1" fmla="val -49686"/>
              <a:gd name="adj2" fmla="val 8256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0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600">
                <a:latin typeface="Calibri Light"/>
              </a:rPr>
              <a:t>Ако внимавахте повече, нямаше да Ви вкарат гол!</a:t>
            </a:r>
            <a:endParaRPr lang="en-CA" altLang="de-DE" sz="160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487429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7" name="Rectangle 1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Последици от определен тип обяснения при негативни ситуации!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17</a:t>
            </a:fld>
            <a:endParaRPr lang="de-DE" dirty="0">
              <a:latin typeface="+mn-lt"/>
              <a:cs typeface="+mn-cs"/>
            </a:endParaRPr>
          </a:p>
        </p:txBody>
      </p:sp>
      <p:graphicFrame>
        <p:nvGraphicFramePr>
          <p:cNvPr id="11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44260"/>
              </p:ext>
            </p:extLst>
          </p:nvPr>
        </p:nvGraphicFramePr>
        <p:xfrm>
          <a:off x="408955" y="4297680"/>
          <a:ext cx="11375136" cy="2194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1375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Балансирани обяснения (смесица от категориите “аз самия”, “други” и “обстоятелства/случайност”)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73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???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13" descr="Ballack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135" y="1772816"/>
            <a:ext cx="2783724" cy="234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16"/>
          <p:cNvSpPr>
            <a:spLocks noChangeArrowheads="1"/>
          </p:cNvSpPr>
          <p:nvPr/>
        </p:nvSpPr>
        <p:spPr bwMode="auto">
          <a:xfrm>
            <a:off x="1633090" y="2213992"/>
            <a:ext cx="3672409" cy="1143000"/>
          </a:xfrm>
          <a:prstGeom prst="wedgeRoundRectCallout">
            <a:avLst>
              <a:gd name="adj1" fmla="val -49686"/>
              <a:gd name="adj2" fmla="val 8256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0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600">
                <a:latin typeface="Calibri Light"/>
              </a:rPr>
              <a:t>Ако внимавахте повече, нямаше да Ви вкарат гол!</a:t>
            </a:r>
            <a:endParaRPr lang="en-CA" altLang="de-DE" sz="1600" dirty="0">
              <a:latin typeface="Calibri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5" name="Rectangle 1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Последици от определен тип обяснения при негативни ситуации!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18</a:t>
            </a:fld>
            <a:endParaRPr lang="de-DE" dirty="0">
              <a:latin typeface="+mn-lt"/>
              <a:cs typeface="+mn-cs"/>
            </a:endParaRPr>
          </a:p>
        </p:txBody>
      </p:sp>
      <p:graphicFrame>
        <p:nvGraphicFramePr>
          <p:cNvPr id="11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25904"/>
              </p:ext>
            </p:extLst>
          </p:nvPr>
        </p:nvGraphicFramePr>
        <p:xfrm>
          <a:off x="408955" y="4297680"/>
          <a:ext cx="11376000" cy="2194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137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Балансирани обяснения (смесица от категориите “аз самия”, “други” и “обстоятелства/случайност”)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73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“В момента не съм във форма, но ще се оправя!”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“То си е за яд, но все пак мисля, че спасих няколко други 100-процентови положения...”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13" descr="Ballack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135" y="1772816"/>
            <a:ext cx="2783724" cy="234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16"/>
          <p:cNvSpPr>
            <a:spLocks noChangeArrowheads="1"/>
          </p:cNvSpPr>
          <p:nvPr/>
        </p:nvSpPr>
        <p:spPr bwMode="auto">
          <a:xfrm>
            <a:off x="1633090" y="2213992"/>
            <a:ext cx="3672409" cy="1143000"/>
          </a:xfrm>
          <a:prstGeom prst="wedgeRoundRectCallout">
            <a:avLst>
              <a:gd name="adj1" fmla="val -49686"/>
              <a:gd name="adj2" fmla="val 8256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0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600">
                <a:latin typeface="Calibri Light"/>
              </a:rPr>
              <a:t>Ако внимавахте повече, нямаше да Ви вкарат гол!</a:t>
            </a:r>
            <a:endParaRPr lang="en-CA" altLang="de-DE" sz="1600" dirty="0">
              <a:latin typeface="Calibri 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3" name="Rectangle 1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Последици от определен тип обяснения при положителни ситуации!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19</a:t>
            </a:fld>
            <a:endParaRPr lang="de-DE" dirty="0">
              <a:latin typeface="+mn-lt"/>
              <a:cs typeface="+mn-cs"/>
            </a:endParaRPr>
          </a:p>
        </p:txBody>
      </p:sp>
      <p:graphicFrame>
        <p:nvGraphicFramePr>
          <p:cNvPr id="11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718197"/>
              </p:ext>
            </p:extLst>
          </p:nvPr>
        </p:nvGraphicFramePr>
        <p:xfrm>
          <a:off x="408955" y="4297680"/>
          <a:ext cx="11376000" cy="23774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502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8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Тип обяснение: аз самия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 “Както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казахте, сигурно съм изключителен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талант...”)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Недостатък: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възприема се като арогантност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Предимство: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повдига самочувствието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Тип обяснение: другите/обстоятелства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(z.B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 “Всичко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дължа на родителите и учителите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си.”) 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Недостатък: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не е в полза на самочувствието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Предимство: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човек е виждан като скромен и социален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E3EFF8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13" descr="Pokal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987" y="2098576"/>
            <a:ext cx="2011680" cy="217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9"/>
          <p:cNvSpPr>
            <a:spLocks noChangeArrowheads="1"/>
          </p:cNvSpPr>
          <p:nvPr/>
        </p:nvSpPr>
        <p:spPr bwMode="auto">
          <a:xfrm>
            <a:off x="7105699" y="1813842"/>
            <a:ext cx="3321555" cy="679054"/>
          </a:xfrm>
          <a:prstGeom prst="wedgeRoundRectCallout">
            <a:avLst>
              <a:gd name="adj1" fmla="val -62279"/>
              <a:gd name="adj2" fmla="val 4042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0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400">
                <a:latin typeface="Calibri Light"/>
              </a:rPr>
              <a:t>Поздравления за наградата. Как го правите?</a:t>
            </a:r>
            <a:endParaRPr lang="en-CA" altLang="de-DE" sz="1400" dirty="0">
              <a:latin typeface="Calibri 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3" name="Rectangle 1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Последици от определен тип обяснения при положителни ситуации!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20</a:t>
            </a:fld>
            <a:endParaRPr lang="de-DE" dirty="0">
              <a:latin typeface="+mn-lt"/>
              <a:cs typeface="+mn-cs"/>
            </a:endParaRPr>
          </a:p>
        </p:txBody>
      </p:sp>
      <p:graphicFrame>
        <p:nvGraphicFramePr>
          <p:cNvPr id="11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364921"/>
              </p:ext>
            </p:extLst>
          </p:nvPr>
        </p:nvGraphicFramePr>
        <p:xfrm>
          <a:off x="408955" y="4297680"/>
          <a:ext cx="11376000" cy="23774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502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8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Тип обяснение: аз самия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 “Както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казахте, сигурно съм изключителен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талант...”)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Недостатък: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възприема се като арогантност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Предимство: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повдига самочувствието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Тип обяснение: другите/обстоятелства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(z.B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 “Всичко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дължа на родителите и учителите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си.”) 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Недостатък: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???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не е в полза на самочувствието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Предимство: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???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човек е виждан като скромен и социален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E3EFF8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13" descr="Pokal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987" y="2098576"/>
            <a:ext cx="2011680" cy="217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9"/>
          <p:cNvSpPr>
            <a:spLocks noChangeArrowheads="1"/>
          </p:cNvSpPr>
          <p:nvPr/>
        </p:nvSpPr>
        <p:spPr bwMode="auto">
          <a:xfrm>
            <a:off x="7105699" y="1813842"/>
            <a:ext cx="3321555" cy="679054"/>
          </a:xfrm>
          <a:prstGeom prst="wedgeRoundRectCallout">
            <a:avLst>
              <a:gd name="adj1" fmla="val -62279"/>
              <a:gd name="adj2" fmla="val 4042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0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400">
                <a:latin typeface="Calibri Light"/>
              </a:rPr>
              <a:t>Поздравления за наградата. Как го правите?</a:t>
            </a:r>
            <a:endParaRPr lang="en-CA" altLang="de-DE" sz="140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790291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3" name="Rectangle 1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Последици от определен тип обяснения при положителни ситуации!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21</a:t>
            </a:fld>
            <a:endParaRPr lang="de-DE" dirty="0">
              <a:latin typeface="+mn-lt"/>
              <a:cs typeface="+mn-cs"/>
            </a:endParaRPr>
          </a:p>
        </p:txBody>
      </p:sp>
      <p:graphicFrame>
        <p:nvGraphicFramePr>
          <p:cNvPr id="11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333046"/>
              </p:ext>
            </p:extLst>
          </p:nvPr>
        </p:nvGraphicFramePr>
        <p:xfrm>
          <a:off x="408955" y="4297680"/>
          <a:ext cx="11376000" cy="23774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502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8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Тип обяснение: аз самия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(напр. “Както казахте, сигурно съм изключителен талант...”)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Недостатък: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възприема се като арогантност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Предимство: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повдига самочувствието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Тип обяснение: другите/обстоятелства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(z.B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 “Всичко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дължа на родителите и учителите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си.”) 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Недостатък: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не е в полза на самочувствието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Предимство: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човек е виждан като скромен и социален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13" descr="Pokal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987" y="2098576"/>
            <a:ext cx="2011680" cy="217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9"/>
          <p:cNvSpPr>
            <a:spLocks noChangeArrowheads="1"/>
          </p:cNvSpPr>
          <p:nvPr/>
        </p:nvSpPr>
        <p:spPr bwMode="auto">
          <a:xfrm>
            <a:off x="7105699" y="1813842"/>
            <a:ext cx="3321555" cy="679054"/>
          </a:xfrm>
          <a:prstGeom prst="wedgeRoundRectCallout">
            <a:avLst>
              <a:gd name="adj1" fmla="val -62279"/>
              <a:gd name="adj2" fmla="val 4042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0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400">
                <a:latin typeface="Calibri Light"/>
              </a:rPr>
              <a:t>Поздравления за наградата. Как го правите?</a:t>
            </a:r>
            <a:endParaRPr lang="en-CA" altLang="de-DE" sz="140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231984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8" name="Rectangle 1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Последици от определен тип обяснения при положителни ситуации!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22</a:t>
            </a:fld>
            <a:endParaRPr lang="de-DE" dirty="0">
              <a:latin typeface="+mn-lt"/>
              <a:cs typeface="+mn-cs"/>
            </a:endParaRPr>
          </a:p>
        </p:txBody>
      </p:sp>
      <p:graphicFrame>
        <p:nvGraphicFramePr>
          <p:cNvPr id="11" name="Group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153943"/>
              </p:ext>
            </p:extLst>
          </p:nvPr>
        </p:nvGraphicFramePr>
        <p:xfrm>
          <a:off x="408955" y="4297680"/>
          <a:ext cx="11375136" cy="2194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1375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Балансирани обяснения (смесица от категориите “аз самия”, “други” и “обстоятелства/случайност”)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73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???</a:t>
                      </a:r>
                      <a:endParaRPr kumimoji="0" lang="de-DE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12" descr="Pokal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987" y="2098576"/>
            <a:ext cx="2011680" cy="217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9"/>
          <p:cNvSpPr>
            <a:spLocks noChangeArrowheads="1"/>
          </p:cNvSpPr>
          <p:nvPr/>
        </p:nvSpPr>
        <p:spPr bwMode="auto">
          <a:xfrm>
            <a:off x="7105699" y="1813842"/>
            <a:ext cx="3321555" cy="679054"/>
          </a:xfrm>
          <a:prstGeom prst="wedgeRoundRectCallout">
            <a:avLst>
              <a:gd name="adj1" fmla="val -62279"/>
              <a:gd name="adj2" fmla="val 4042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0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400">
                <a:latin typeface="Calibri Light"/>
              </a:rPr>
              <a:t>Поздравления за наградата. Как го правите?</a:t>
            </a:r>
            <a:endParaRPr lang="en-CA" altLang="de-DE" sz="1400" dirty="0">
              <a:latin typeface="Calibri Ligh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6" name="Rectangle 1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Последици от определен тип обяснения при положителни ситуации!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23</a:t>
            </a:fld>
            <a:endParaRPr lang="de-DE" dirty="0">
              <a:latin typeface="+mn-lt"/>
              <a:cs typeface="+mn-cs"/>
            </a:endParaRPr>
          </a:p>
        </p:txBody>
      </p:sp>
      <p:graphicFrame>
        <p:nvGraphicFramePr>
          <p:cNvPr id="11" name="Group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989439"/>
              </p:ext>
            </p:extLst>
          </p:nvPr>
        </p:nvGraphicFramePr>
        <p:xfrm>
          <a:off x="408955" y="4297680"/>
          <a:ext cx="11375136" cy="2194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1375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Балансирани обяснения (смесица от категориите “аз самия”, “други” и “обстоятелства/случайност”)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73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“Много съм горд с постижението си, но благодаря от сърце на моя екип и родителите си.”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“Както е казал Томас Едисън: Геният е 99% потене и 1% вдъхновение! Вярвам в късмета на можещия.”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12" descr="Pokal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987" y="2098576"/>
            <a:ext cx="2011680" cy="217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9"/>
          <p:cNvSpPr>
            <a:spLocks noChangeArrowheads="1"/>
          </p:cNvSpPr>
          <p:nvPr/>
        </p:nvSpPr>
        <p:spPr bwMode="auto">
          <a:xfrm>
            <a:off x="7105699" y="1813842"/>
            <a:ext cx="3321555" cy="679054"/>
          </a:xfrm>
          <a:prstGeom prst="wedgeRoundRectCallout">
            <a:avLst>
              <a:gd name="adj1" fmla="val -62279"/>
              <a:gd name="adj2" fmla="val 4042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0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400">
                <a:latin typeface="Calibri Light"/>
              </a:rPr>
              <a:t>Поздравления за наградата. Как го правите?</a:t>
            </a:r>
            <a:endParaRPr lang="en-CA" altLang="de-DE" sz="1400" dirty="0">
              <a:latin typeface="Calibri Ligh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5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За какво ни е да знаем всичко това?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Научни изследвания показват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че много от хората с </a:t>
            </a:r>
            <a:r>
              <a:rPr lang="bg-BG" altLang="de-DE" sz="2400" b="1" dirty="0">
                <a:solidFill>
                  <a:srgbClr val="333333"/>
                </a:solidFill>
              </a:rPr>
              <a:t>депресия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задължително всички</a:t>
            </a:r>
            <a:r>
              <a:rPr lang="de-DE" altLang="de-DE" sz="2400" dirty="0">
                <a:solidFill>
                  <a:srgbClr val="333333"/>
                </a:solidFill>
              </a:rPr>
              <a:t>!):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търсят грешката най-вече у себе си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си обясняват успеха с обстоятелствата или късмет, а не със собствените си възможности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lvl="0" algn="ctr" defTabSz="914400" fontAlgn="base"/>
            <a:r>
              <a:rPr lang="bg-BG" altLang="de-DE" sz="2400" dirty="0">
                <a:solidFill>
                  <a:srgbClr val="004992"/>
                </a:solidFill>
              </a:rPr>
              <a:t>Този тип разбиране за възникването на събития понижава вече така или иначе лошата самооценка</a:t>
            </a:r>
            <a:r>
              <a:rPr lang="de-DE" altLang="de-DE" sz="2400" dirty="0">
                <a:solidFill>
                  <a:srgbClr val="004992"/>
                </a:solidFill>
              </a:rPr>
              <a:t>!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24</a:t>
            </a:fld>
            <a:endParaRPr lang="de-DE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5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За какво ни е да знаем всичко това?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Изследвания показват, че много от хората с </a:t>
            </a:r>
            <a:r>
              <a:rPr lang="bg-BG" altLang="de-DE" sz="2400" b="1" dirty="0">
                <a:solidFill>
                  <a:srgbClr val="333333"/>
                </a:solidFill>
              </a:rPr>
              <a:t>налудни изживявания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задължително всички</a:t>
            </a:r>
            <a:r>
              <a:rPr lang="de-DE" altLang="de-DE" sz="2400" dirty="0">
                <a:solidFill>
                  <a:srgbClr val="333333"/>
                </a:solidFill>
              </a:rPr>
              <a:t>!):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търсят причината за неуспехите и неволите си у другите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отчасти имат склонност да възприемат, че както положителните, така и отирицателните събития са извън техен контрол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lvl="0" algn="ctr" defTabSz="914400" fontAlgn="base"/>
            <a:r>
              <a:rPr lang="bg-BG" altLang="de-DE" sz="2400" dirty="0">
                <a:solidFill>
                  <a:srgbClr val="004992"/>
                </a:solidFill>
              </a:rPr>
              <a:t>Особено търсенето на вина/причини винаги у другите води до междучовешки конфликти</a:t>
            </a:r>
            <a:r>
              <a:rPr lang="de-DE" altLang="de-DE" sz="2400" dirty="0">
                <a:solidFill>
                  <a:srgbClr val="004992"/>
                </a:solidFill>
              </a:rPr>
              <a:t>!</a:t>
            </a:r>
            <a:endParaRPr lang="en-US" sz="2400" dirty="0">
              <a:solidFill>
                <a:srgbClr val="004992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25</a:t>
            </a:fld>
            <a:endParaRPr lang="de-DE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 dirty="0">
                <a:latin typeface="+mn-lt"/>
                <a:ea typeface="+mn-ea"/>
                <a:cs typeface="+mn-cs"/>
              </a:rPr>
              <a:t>Как едностранното търсене на причини благоприятства грешните преценки по време на психоза – примери</a:t>
            </a:r>
            <a:endParaRPr lang="de-DE" alt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26</a:t>
            </a:fld>
            <a:endParaRPr lang="de-DE" dirty="0">
              <a:latin typeface="+mn-lt"/>
              <a:cs typeface="+mn-cs"/>
            </a:endParaRPr>
          </a:p>
        </p:txBody>
      </p:sp>
      <p:sp>
        <p:nvSpPr>
          <p:cNvPr id="53273" name="Rechteck 1"/>
          <p:cNvSpPr>
            <a:spLocks noChangeArrowheads="1"/>
          </p:cNvSpPr>
          <p:nvPr/>
        </p:nvSpPr>
        <p:spPr bwMode="auto">
          <a:xfrm>
            <a:off x="408955" y="6021288"/>
            <a:ext cx="1137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bg-BG" altLang="de-DE" sz="2000" dirty="0">
                <a:solidFill>
                  <a:srgbClr val="004992"/>
                </a:solidFill>
                <a:latin typeface="+mn-lt"/>
                <a:cs typeface="+mn-cs"/>
              </a:rPr>
              <a:t>Иска ли някой да сподели собствен опит</a:t>
            </a:r>
            <a:r>
              <a:rPr lang="de-DE" altLang="de-DE" sz="2000" dirty="0">
                <a:solidFill>
                  <a:srgbClr val="004992"/>
                </a:solidFill>
                <a:latin typeface="+mn-lt"/>
                <a:cs typeface="+mn-cs"/>
              </a:rPr>
              <a:t>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146729"/>
              </p:ext>
            </p:extLst>
          </p:nvPr>
        </p:nvGraphicFramePr>
        <p:xfrm>
          <a:off x="408955" y="2391576"/>
          <a:ext cx="11376000" cy="341374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3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Ситуация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Интерпретация по време на психоза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Алтернативни обяснения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Хората се смеят, докато говоря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Осмиват ме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Чиста случайност – някой е разказал виц в същия момент; Хората се забавляват на собствения си сух хумор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Напълняване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Пестелив лекар изписва само евтини лекарства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Евентуално странични ефекти, но може би също ми липсва движение и не се храня правилно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Спукана гума на колелото</a:t>
                      </a: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Нарочно нарязана; Предупреждение: следва нещо по-лошо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 съм си напомпал гумите; незабелязано съм минал през пирон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Атрибуция</a:t>
            </a:r>
            <a:br>
              <a:rPr lang="bg-BG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bg-BG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Цел на тренинга:</a:t>
            </a:r>
            <a:endParaRPr lang="en-US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75" name="Text Box 4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Премисляне на възможните причини за събитията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Да не прибързваме със заключенията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Да обсъдим възможните последици на определени типове атрибуция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eaLnBrk="1" hangingPunct="1">
              <a:buClr>
                <a:srgbClr val="333333"/>
              </a:buClr>
              <a:defRPr/>
            </a:pPr>
            <a:r>
              <a:rPr lang="bg-BG" altLang="de-DE" sz="2400" dirty="0">
                <a:solidFill>
                  <a:srgbClr val="004992"/>
                </a:solidFill>
              </a:rPr>
              <a:t>Да се постараем да бъдем реалистични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</a:p>
          <a:p>
            <a:pPr eaLnBrk="1" hangingPunct="1">
              <a:buClr>
                <a:srgbClr val="333333"/>
              </a:buClr>
              <a:defRPr/>
            </a:pPr>
            <a:r>
              <a:rPr lang="bg-BG" altLang="de-DE" sz="2400" kern="1200" dirty="0">
                <a:solidFill>
                  <a:srgbClr val="004992"/>
                </a:solidFill>
              </a:rPr>
              <a:t>Невинаги други са виновни за неволите ни</a:t>
            </a:r>
            <a:r>
              <a:rPr lang="de-DE" altLang="de-DE" sz="2400" kern="1200" dirty="0">
                <a:solidFill>
                  <a:srgbClr val="004992"/>
                </a:solidFill>
              </a:rPr>
              <a:t> – </a:t>
            </a:r>
            <a:r>
              <a:rPr lang="bg-BG" altLang="de-DE" sz="2400" kern="1200" dirty="0">
                <a:solidFill>
                  <a:srgbClr val="004992"/>
                </a:solidFill>
              </a:rPr>
              <a:t>точно</a:t>
            </a:r>
            <a:r>
              <a:rPr lang="de-DE" altLang="de-DE" sz="2400" kern="1200" dirty="0">
                <a:solidFill>
                  <a:srgbClr val="004992"/>
                </a:solidFill>
              </a:rPr>
              <a:t> </a:t>
            </a:r>
            <a:r>
              <a:rPr lang="bg-BG" altLang="de-DE" sz="2400" kern="1200" dirty="0">
                <a:solidFill>
                  <a:srgbClr val="004992"/>
                </a:solidFill>
              </a:rPr>
              <a:t>както невинаги е наша вината, когато нещо не се получава</a:t>
            </a:r>
            <a:r>
              <a:rPr lang="de-DE" altLang="de-DE" sz="2400" kern="1200" dirty="0">
                <a:solidFill>
                  <a:srgbClr val="004992"/>
                </a:solidFill>
              </a:rPr>
              <a:t>.</a:t>
            </a:r>
            <a:endParaRPr lang="en-US" altLang="de-DE" sz="2400" kern="1200" dirty="0">
              <a:solidFill>
                <a:srgbClr val="004992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27</a:t>
            </a:fld>
            <a:endParaRPr lang="de-DE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При рекламация Ви възстановяват всички пари.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bg-BG" altLang="de-DE" sz="2400" dirty="0">
                <a:solidFill>
                  <a:srgbClr val="333333"/>
                </a:solidFill>
              </a:rPr>
              <a:t>Какво е накарало търговеца да Ви върне цялата </a:t>
            </a:r>
            <a:r>
              <a:rPr lang="bg-BG" altLang="de-DE" sz="2400">
                <a:solidFill>
                  <a:srgbClr val="333333"/>
                </a:solidFill>
              </a:rPr>
              <a:t>сума 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Според Вас, на какво се дължи това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28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0" name="Picture 17" descr="Ethnocentrics - flickr - Beijing-Trading - cclicens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275" y="4663440"/>
            <a:ext cx="3649900" cy="2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ption_14"/>
          <p:cNvSpPr txBox="1">
            <a:spLocks noChangeArrowheads="1"/>
          </p:cNvSpPr>
          <p:nvPr/>
        </p:nvSpPr>
        <p:spPr bwMode="auto">
          <a:xfrm>
            <a:off x="408955" y="4699884"/>
            <a:ext cx="7505538" cy="167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Вас самия?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някого друг или на други хора?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обстоятелства/случайност? </a:t>
            </a:r>
            <a:endParaRPr lang="fr-CH" altLang="de-DE" sz="2400" dirty="0">
              <a:solidFill>
                <a:srgbClr val="004992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Всички замълчават, когато влезете в стаята.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bg-BG" altLang="de-DE" sz="2400" dirty="0">
                <a:solidFill>
                  <a:srgbClr val="333333"/>
                </a:solidFill>
              </a:rPr>
              <a:t>Какво може да е накарало хората да спрат да </a:t>
            </a:r>
            <a:r>
              <a:rPr lang="bg-BG" altLang="de-DE" sz="2400">
                <a:solidFill>
                  <a:srgbClr val="333333"/>
                </a:solidFill>
              </a:rPr>
              <a:t>говорят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Според Вас, на какво се дължи това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29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0" name="Picture 8" descr="The quiet room - 1 of 3-Brett 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209" y="4122025"/>
            <a:ext cx="3647967" cy="273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14"/>
          <p:cNvSpPr txBox="1">
            <a:spLocks noChangeArrowheads="1"/>
          </p:cNvSpPr>
          <p:nvPr/>
        </p:nvSpPr>
        <p:spPr bwMode="auto">
          <a:xfrm>
            <a:off x="408955" y="4699884"/>
            <a:ext cx="7505538" cy="167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Вас самия?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някого друг или на други хора?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обстоятелства/случайност? </a:t>
            </a:r>
            <a:endParaRPr lang="fr-CH" altLang="de-DE" sz="2400" dirty="0">
              <a:solidFill>
                <a:srgbClr val="004992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Някой Ви е казал, че изглеждате изтощен.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bg-BG" altLang="de-DE" sz="2400" dirty="0">
                <a:solidFill>
                  <a:srgbClr val="333333"/>
                </a:solidFill>
              </a:rPr>
              <a:t>Защо може да Ви го е </a:t>
            </a:r>
            <a:r>
              <a:rPr lang="bg-BG" altLang="de-DE" sz="2400">
                <a:solidFill>
                  <a:srgbClr val="333333"/>
                </a:solidFill>
              </a:rPr>
              <a:t>казал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Според Вас, на какво се дължи това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30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0" name="Picture 14" descr="Lipstick - troeth - flickr - personal appro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091" y="4427320"/>
            <a:ext cx="3650084" cy="243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14"/>
          <p:cNvSpPr txBox="1">
            <a:spLocks noChangeArrowheads="1"/>
          </p:cNvSpPr>
          <p:nvPr/>
        </p:nvSpPr>
        <p:spPr bwMode="auto">
          <a:xfrm>
            <a:off x="408955" y="4699884"/>
            <a:ext cx="7505538" cy="167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Вас самия?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някого друг или на други хора?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обстоятелства/случайност? </a:t>
            </a:r>
            <a:endParaRPr lang="fr-CH" altLang="de-DE" sz="2400" dirty="0">
              <a:solidFill>
                <a:srgbClr val="004992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1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+mn-lt"/>
                <a:ea typeface="+mn-ea"/>
                <a:cs typeface="+mn-cs"/>
              </a:rPr>
              <a:t>Късат Ви на изпит.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>
                <a:solidFill>
                  <a:srgbClr val="333333"/>
                </a:solidFill>
              </a:rPr>
              <a:t>Защо може да сте се провалили на изпита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Според Вас, на какво се дължи това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31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0" name="Picture 20" descr="avdgaag - flickr - Marking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091" y="4120437"/>
            <a:ext cx="3650084" cy="273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ption_14"/>
          <p:cNvSpPr txBox="1">
            <a:spLocks noChangeArrowheads="1"/>
          </p:cNvSpPr>
          <p:nvPr/>
        </p:nvSpPr>
        <p:spPr bwMode="auto">
          <a:xfrm>
            <a:off x="408955" y="4699884"/>
            <a:ext cx="7505538" cy="167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Вас самия?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някого друг или на други хора?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обстоятелства/случайност? </a:t>
            </a:r>
            <a:endParaRPr lang="fr-CH" altLang="de-DE" sz="2400" dirty="0">
              <a:solidFill>
                <a:srgbClr val="004992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Предложете собствени примери!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fontAlgn="base" hangingPunct="0">
              <a:defRPr/>
            </a:pPr>
            <a:r>
              <a:rPr lang="bg-BG" altLang="de-DE" sz="2400" kern="0">
                <a:solidFill>
                  <a:srgbClr val="333333"/>
                </a:solidFill>
              </a:rPr>
              <a:t>Според Вас, какво може да е довело до описаната случка</a:t>
            </a:r>
            <a:r>
              <a:rPr lang="de-DE" altLang="de-DE" sz="2400" kern="0" dirty="0">
                <a:solidFill>
                  <a:srgbClr val="333333"/>
                </a:solidFill>
              </a:rPr>
              <a:t>?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32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0" name="Grafik 7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858" y="3526911"/>
            <a:ext cx="2498317" cy="3331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ption_14"/>
          <p:cNvSpPr txBox="1">
            <a:spLocks noChangeArrowheads="1"/>
          </p:cNvSpPr>
          <p:nvPr/>
        </p:nvSpPr>
        <p:spPr bwMode="auto">
          <a:xfrm>
            <a:off x="408955" y="4699884"/>
            <a:ext cx="7505538" cy="167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Вас самия?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някого друг или на други хора?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обстоятелства/случайност? </a:t>
            </a:r>
            <a:endParaRPr lang="fr-CH" altLang="de-DE" sz="2400" dirty="0">
              <a:solidFill>
                <a:srgbClr val="004992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1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Вътрешен глас Ви казва, че за нищо не ставате.</a:t>
            </a:r>
            <a:endParaRPr lang="en-US" alt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67586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de-DE" sz="2400" b="1">
                <a:solidFill>
                  <a:srgbClr val="004992"/>
                </a:solidFill>
              </a:rPr>
              <a:t>Възможни причини</a:t>
            </a:r>
            <a:r>
              <a:rPr lang="de-DE" altLang="de-DE" sz="2400" b="1">
                <a:solidFill>
                  <a:srgbClr val="004992"/>
                </a:solidFill>
              </a:rPr>
              <a:t>…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altLang="de-DE" sz="2400">
                <a:solidFill>
                  <a:srgbClr val="333333"/>
                </a:solidFill>
              </a:rPr>
              <a:t>...</a:t>
            </a:r>
            <a:r>
              <a:rPr lang="bg-BG" altLang="de-DE" sz="2400">
                <a:solidFill>
                  <a:srgbClr val="333333"/>
                </a:solidFill>
              </a:rPr>
              <a:t>Аз самия</a:t>
            </a:r>
            <a:endParaRPr lang="de-DE" altLang="de-DE" sz="2400">
              <a:solidFill>
                <a:srgbClr val="333333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altLang="de-DE" sz="2400">
                <a:solidFill>
                  <a:srgbClr val="333333"/>
                </a:solidFill>
              </a:rPr>
              <a:t>...</a:t>
            </a:r>
            <a:r>
              <a:rPr lang="bg-BG" altLang="de-DE" sz="2400">
                <a:solidFill>
                  <a:srgbClr val="333333"/>
                </a:solidFill>
              </a:rPr>
              <a:t>Другите</a:t>
            </a:r>
            <a:r>
              <a:rPr lang="de-DE" altLang="de-DE" sz="2400">
                <a:solidFill>
                  <a:srgbClr val="333333"/>
                </a:solidFill>
              </a:rPr>
              <a:t> 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altLang="de-DE" sz="2400">
                <a:solidFill>
                  <a:srgbClr val="333333"/>
                </a:solidFill>
              </a:rPr>
              <a:t>...</a:t>
            </a:r>
            <a:r>
              <a:rPr lang="bg-BG" altLang="de-DE" sz="2400">
                <a:solidFill>
                  <a:srgbClr val="333333"/>
                </a:solidFill>
              </a:rPr>
              <a:t>Обстоятелства/случайност</a:t>
            </a:r>
            <a:endParaRPr lang="en-US" altLang="de-DE" sz="240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33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8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1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Вътрешен глас Ви казва, че за нищо не ставате.</a:t>
            </a:r>
            <a:endParaRPr lang="en-US" alt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hangingPunct="0">
              <a:lnSpc>
                <a:spcPct val="100000"/>
              </a:lnSpc>
              <a:spcBef>
                <a:spcPts val="1200"/>
              </a:spcBef>
            </a:pPr>
            <a:r>
              <a:rPr lang="bg-BG" altLang="de-DE" sz="2000" b="1" dirty="0">
                <a:solidFill>
                  <a:srgbClr val="004992"/>
                </a:solidFill>
              </a:rPr>
              <a:t>Възможни причини</a:t>
            </a:r>
            <a:r>
              <a:rPr lang="de-DE" altLang="de-DE" sz="2000" b="1" dirty="0">
                <a:solidFill>
                  <a:srgbClr val="004992"/>
                </a:solidFill>
              </a:rPr>
              <a:t>…</a:t>
            </a:r>
          </a:p>
          <a:p>
            <a:pPr lvl="0" defTabSz="914400" eaLnBrk="0" hangingPunct="0"/>
            <a:r>
              <a:rPr lang="de-DE" altLang="de-DE" sz="2000" b="1" dirty="0">
                <a:solidFill>
                  <a:srgbClr val="004992"/>
                </a:solidFill>
              </a:rPr>
              <a:t>... </a:t>
            </a:r>
            <a:r>
              <a:rPr lang="bg-BG" altLang="de-DE" sz="2000" b="1" dirty="0">
                <a:solidFill>
                  <a:srgbClr val="004992"/>
                </a:solidFill>
              </a:rPr>
              <a:t>Аз самия</a:t>
            </a:r>
            <a:r>
              <a:rPr lang="de-DE" altLang="de-DE" sz="2000" b="1" dirty="0">
                <a:solidFill>
                  <a:srgbClr val="004992"/>
                </a:solidFill>
              </a:rPr>
              <a:t>:</a:t>
            </a:r>
          </a:p>
          <a:p>
            <a:pPr marL="342900" lvl="0" indent="-342900" defTabSz="914400" eaLnBrk="0" hangingPunct="0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000">
                <a:solidFill>
                  <a:srgbClr val="333333"/>
                </a:solidFill>
              </a:rPr>
              <a:t>“</a:t>
            </a:r>
            <a:r>
              <a:rPr lang="bg-BG" altLang="de-DE" sz="2000">
                <a:solidFill>
                  <a:srgbClr val="333333"/>
                </a:solidFill>
              </a:rPr>
              <a:t>Винаги </a:t>
            </a:r>
            <a:r>
              <a:rPr lang="bg-BG" altLang="de-DE" sz="2000" dirty="0">
                <a:solidFill>
                  <a:srgbClr val="333333"/>
                </a:solidFill>
              </a:rPr>
              <a:t>се самоназидавам. Сякаш у мен има омраза към самия себе </a:t>
            </a:r>
            <a:r>
              <a:rPr lang="bg-BG" altLang="de-DE" sz="2000">
                <a:solidFill>
                  <a:srgbClr val="333333"/>
                </a:solidFill>
              </a:rPr>
              <a:t>си</a:t>
            </a:r>
            <a:r>
              <a:rPr lang="de-DE" altLang="de-DE" sz="2000">
                <a:solidFill>
                  <a:srgbClr val="333333"/>
                </a:solidFill>
              </a:rPr>
              <a:t>.”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lvl="0" indent="-342900" defTabSz="914400" eaLnBrk="0" hangingPunct="0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000">
                <a:solidFill>
                  <a:srgbClr val="333333"/>
                </a:solidFill>
              </a:rPr>
              <a:t>“</a:t>
            </a:r>
            <a:r>
              <a:rPr lang="bg-BG" altLang="de-DE" sz="2000">
                <a:solidFill>
                  <a:srgbClr val="333333"/>
                </a:solidFill>
              </a:rPr>
              <a:t>Полудявам</a:t>
            </a:r>
            <a:r>
              <a:rPr lang="de-DE" altLang="de-DE" sz="2000">
                <a:solidFill>
                  <a:srgbClr val="333333"/>
                </a:solidFill>
              </a:rPr>
              <a:t>.”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lvl="0" indent="-342900" defTabSz="914400" eaLnBrk="0" hangingPunct="0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000">
                <a:solidFill>
                  <a:srgbClr val="333333"/>
                </a:solidFill>
              </a:rPr>
              <a:t>“</a:t>
            </a:r>
            <a:r>
              <a:rPr lang="bg-BG" altLang="de-DE" sz="2000">
                <a:solidFill>
                  <a:srgbClr val="333333"/>
                </a:solidFill>
              </a:rPr>
              <a:t>Изглежда </a:t>
            </a:r>
            <a:r>
              <a:rPr lang="bg-BG" altLang="de-DE" sz="2000" dirty="0">
                <a:solidFill>
                  <a:srgbClr val="333333"/>
                </a:solidFill>
              </a:rPr>
              <a:t>така сякаш някой друг мисли това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Но аз знам, че това са моите собствени </a:t>
            </a:r>
            <a:r>
              <a:rPr lang="bg-BG" altLang="de-DE" sz="2000">
                <a:solidFill>
                  <a:srgbClr val="333333"/>
                </a:solidFill>
              </a:rPr>
              <a:t>мисли</a:t>
            </a:r>
            <a:r>
              <a:rPr lang="de-DE" altLang="de-DE" sz="2000">
                <a:solidFill>
                  <a:srgbClr val="333333"/>
                </a:solidFill>
              </a:rPr>
              <a:t>.”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lvl="0" defTabSz="914400" eaLnBrk="0" hangingPunct="0">
              <a:buClr>
                <a:srgbClr val="333333"/>
              </a:buClr>
            </a:pPr>
            <a:r>
              <a:rPr lang="de-DE" altLang="de-DE" sz="2000" b="1" dirty="0">
                <a:solidFill>
                  <a:srgbClr val="004992"/>
                </a:solidFill>
              </a:rPr>
              <a:t>... </a:t>
            </a:r>
            <a:r>
              <a:rPr lang="bg-BG" altLang="de-DE" sz="2000" b="1" dirty="0">
                <a:solidFill>
                  <a:srgbClr val="004992"/>
                </a:solidFill>
              </a:rPr>
              <a:t>Другите</a:t>
            </a:r>
            <a:r>
              <a:rPr lang="de-DE" altLang="de-DE" sz="2000" b="1" dirty="0">
                <a:solidFill>
                  <a:srgbClr val="004992"/>
                </a:solidFill>
              </a:rPr>
              <a:t>:</a:t>
            </a:r>
          </a:p>
          <a:p>
            <a:pPr marL="342900" lvl="0" indent="-342900" defTabSz="914400" eaLnBrk="0" hangingPunct="0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000">
                <a:solidFill>
                  <a:srgbClr val="333333"/>
                </a:solidFill>
              </a:rPr>
              <a:t>“</a:t>
            </a:r>
            <a:r>
              <a:rPr lang="bg-BG" altLang="de-DE" sz="2000">
                <a:solidFill>
                  <a:srgbClr val="333333"/>
                </a:solidFill>
              </a:rPr>
              <a:t>Това </a:t>
            </a:r>
            <a:r>
              <a:rPr lang="bg-BG" altLang="de-DE" sz="2000" dirty="0">
                <a:solidFill>
                  <a:srgbClr val="333333"/>
                </a:solidFill>
              </a:rPr>
              <a:t>е нещо, което някой друг ми е насадил в </a:t>
            </a:r>
            <a:r>
              <a:rPr lang="bg-BG" altLang="de-DE" sz="2000">
                <a:solidFill>
                  <a:srgbClr val="333333"/>
                </a:solidFill>
              </a:rPr>
              <a:t>главата</a:t>
            </a:r>
            <a:r>
              <a:rPr lang="de-DE" altLang="de-DE" sz="2000">
                <a:solidFill>
                  <a:srgbClr val="333333"/>
                </a:solidFill>
              </a:rPr>
              <a:t>.”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lvl="0" indent="-342900" defTabSz="914400" eaLnBrk="0" hangingPunct="0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000">
                <a:solidFill>
                  <a:srgbClr val="333333"/>
                </a:solidFill>
              </a:rPr>
              <a:t>“</a:t>
            </a:r>
            <a:r>
              <a:rPr lang="bg-BG" altLang="de-DE" sz="2000">
                <a:solidFill>
                  <a:srgbClr val="333333"/>
                </a:solidFill>
              </a:rPr>
              <a:t>Не </a:t>
            </a:r>
            <a:r>
              <a:rPr lang="bg-BG" altLang="de-DE" sz="2000" dirty="0">
                <a:solidFill>
                  <a:srgbClr val="333333"/>
                </a:solidFill>
              </a:rPr>
              <a:t>знам как, но някой друг си е присвоил контрола над мислите </a:t>
            </a:r>
            <a:r>
              <a:rPr lang="bg-BG" altLang="de-DE" sz="2000">
                <a:solidFill>
                  <a:srgbClr val="333333"/>
                </a:solidFill>
              </a:rPr>
              <a:t>ми</a:t>
            </a:r>
            <a:r>
              <a:rPr lang="de-DE" altLang="de-DE" sz="2000">
                <a:solidFill>
                  <a:srgbClr val="333333"/>
                </a:solidFill>
              </a:rPr>
              <a:t>.”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lvl="0" defTabSz="914400" eaLnBrk="0" hangingPunct="0">
              <a:buClr>
                <a:srgbClr val="333333"/>
              </a:buClr>
            </a:pPr>
            <a:r>
              <a:rPr lang="de-DE" altLang="de-DE" sz="2000" b="1" dirty="0">
                <a:solidFill>
                  <a:srgbClr val="004992"/>
                </a:solidFill>
              </a:rPr>
              <a:t>... </a:t>
            </a:r>
            <a:r>
              <a:rPr lang="bg-BG" altLang="de-DE" sz="2000" b="1" dirty="0">
                <a:solidFill>
                  <a:srgbClr val="004992"/>
                </a:solidFill>
              </a:rPr>
              <a:t>Обстоятелства/случайност</a:t>
            </a:r>
            <a:r>
              <a:rPr lang="de-DE" altLang="de-DE" sz="2000" b="1" dirty="0">
                <a:solidFill>
                  <a:srgbClr val="004992"/>
                </a:solidFill>
              </a:rPr>
              <a:t>:</a:t>
            </a:r>
          </a:p>
          <a:p>
            <a:pPr marL="342900" lvl="0" indent="-342900" defTabSz="914400" eaLnBrk="0" hangingPunct="0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000">
                <a:solidFill>
                  <a:srgbClr val="333333"/>
                </a:solidFill>
              </a:rPr>
              <a:t>“</a:t>
            </a:r>
            <a:r>
              <a:rPr lang="bg-BG" altLang="de-DE" sz="2000">
                <a:solidFill>
                  <a:srgbClr val="333333"/>
                </a:solidFill>
              </a:rPr>
              <a:t>В </a:t>
            </a:r>
            <a:r>
              <a:rPr lang="bg-BG" altLang="de-DE" sz="2000" dirty="0">
                <a:solidFill>
                  <a:srgbClr val="333333"/>
                </a:solidFill>
              </a:rPr>
              <a:t>момента съм под стрес и възприемам всичко много по-интензивно, моите собствени мисли </a:t>
            </a:r>
            <a:r>
              <a:rPr lang="bg-BG" altLang="de-DE" sz="2000">
                <a:solidFill>
                  <a:srgbClr val="333333"/>
                </a:solidFill>
              </a:rPr>
              <a:t>също</a:t>
            </a:r>
            <a:r>
              <a:rPr lang="de-DE" altLang="de-DE" sz="2000">
                <a:solidFill>
                  <a:srgbClr val="333333"/>
                </a:solidFill>
              </a:rPr>
              <a:t>.”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lvl="0" indent="-342900" defTabSz="914400" eaLnBrk="0" hangingPunct="0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000">
                <a:solidFill>
                  <a:srgbClr val="333333"/>
                </a:solidFill>
              </a:rPr>
              <a:t>“</a:t>
            </a:r>
            <a:r>
              <a:rPr lang="bg-BG" altLang="de-DE" sz="2000">
                <a:solidFill>
                  <a:srgbClr val="333333"/>
                </a:solidFill>
              </a:rPr>
              <a:t>Не </a:t>
            </a:r>
            <a:r>
              <a:rPr lang="bg-BG" altLang="de-DE" sz="2000" dirty="0">
                <a:solidFill>
                  <a:srgbClr val="333333"/>
                </a:solidFill>
              </a:rPr>
              <a:t>мога да си избия една рок песен от </a:t>
            </a:r>
            <a:r>
              <a:rPr lang="bg-BG" altLang="de-DE" sz="2000">
                <a:solidFill>
                  <a:srgbClr val="333333"/>
                </a:solidFill>
              </a:rPr>
              <a:t>главата</a:t>
            </a:r>
            <a:r>
              <a:rPr lang="de-DE" altLang="de-DE" sz="2000">
                <a:solidFill>
                  <a:srgbClr val="333333"/>
                </a:solidFill>
              </a:rPr>
              <a:t>.”</a:t>
            </a:r>
            <a:endParaRPr lang="en-US" sz="2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34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8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1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Вътрешен глас Ви казва, че за нищо не ставате.</a:t>
            </a:r>
            <a:endParaRPr lang="en-US" alt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7890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bg-BG" altLang="de-DE" sz="2400" b="1" dirty="0">
                <a:solidFill>
                  <a:srgbClr val="004992"/>
                </a:solidFill>
              </a:rPr>
              <a:t>Психоза</a:t>
            </a:r>
            <a:r>
              <a:rPr lang="de-DE" altLang="de-DE" sz="2400" b="1" dirty="0">
                <a:solidFill>
                  <a:srgbClr val="004992"/>
                </a:solidFill>
              </a:rPr>
              <a:t>: </a:t>
            </a:r>
            <a:r>
              <a:rPr lang="bg-BG" altLang="de-DE" sz="2400" b="1" dirty="0">
                <a:solidFill>
                  <a:srgbClr val="004992"/>
                </a:solidFill>
              </a:rPr>
              <a:t>Вътрешни гласове се</a:t>
            </a:r>
            <a:r>
              <a:rPr lang="de-DE" altLang="de-DE" sz="2400" b="1" dirty="0">
                <a:solidFill>
                  <a:srgbClr val="004992"/>
                </a:solidFill>
              </a:rPr>
              <a:t> </a:t>
            </a:r>
            <a:r>
              <a:rPr lang="bg-BG" altLang="de-DE" sz="2400" b="1" dirty="0">
                <a:solidFill>
                  <a:srgbClr val="004992"/>
                </a:solidFill>
              </a:rPr>
              <a:t>възприемат като чужди</a:t>
            </a:r>
            <a:r>
              <a:rPr lang="de-DE" altLang="de-DE" sz="2400" b="1" dirty="0">
                <a:solidFill>
                  <a:srgbClr val="004992"/>
                </a:solidFill>
              </a:rPr>
              <a:t>: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>
                <a:solidFill>
                  <a:srgbClr val="333333"/>
                </a:solidFill>
              </a:rPr>
              <a:t>“Това </a:t>
            </a:r>
            <a:r>
              <a:rPr lang="bg-BG" altLang="de-DE" sz="2400" dirty="0">
                <a:solidFill>
                  <a:srgbClr val="333333"/>
                </a:solidFill>
              </a:rPr>
              <a:t>е нещо, което някой друг ми е вкарал в </a:t>
            </a:r>
            <a:r>
              <a:rPr lang="bg-BG" altLang="de-DE" sz="2400">
                <a:solidFill>
                  <a:srgbClr val="333333"/>
                </a:solidFill>
              </a:rPr>
              <a:t>главата</a:t>
            </a:r>
            <a:r>
              <a:rPr lang="de-DE" altLang="de-DE" sz="2400">
                <a:solidFill>
                  <a:srgbClr val="333333"/>
                </a:solidFill>
              </a:rPr>
              <a:t>.”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de-DE" altLang="de-DE" sz="2400">
                <a:solidFill>
                  <a:srgbClr val="333333"/>
                </a:solidFill>
              </a:rPr>
              <a:t>“</a:t>
            </a:r>
            <a:r>
              <a:rPr lang="bg-BG" altLang="de-DE" sz="2400">
                <a:solidFill>
                  <a:srgbClr val="333333"/>
                </a:solidFill>
              </a:rPr>
              <a:t>Не </a:t>
            </a:r>
            <a:r>
              <a:rPr lang="bg-BG" altLang="de-DE" sz="2400" dirty="0">
                <a:solidFill>
                  <a:srgbClr val="333333"/>
                </a:solidFill>
              </a:rPr>
              <a:t>знам как, но някой друг си е присвоил контрола над мислите </a:t>
            </a:r>
            <a:r>
              <a:rPr lang="bg-BG" altLang="de-DE" sz="2400">
                <a:solidFill>
                  <a:srgbClr val="333333"/>
                </a:solidFill>
              </a:rPr>
              <a:t>ми</a:t>
            </a:r>
            <a:r>
              <a:rPr lang="de-DE" altLang="de-DE" sz="2400">
                <a:solidFill>
                  <a:srgbClr val="333333"/>
                </a:solidFill>
              </a:rPr>
              <a:t>.”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35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8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92" name="Rectangle 31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1274195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Чувам гласове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Мои мисли или външно влияние?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ЗА и ПРОТИВ</a:t>
            </a:r>
            <a:endParaRPr lang="en-US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36</a:t>
            </a:fld>
            <a:endParaRPr lang="de-DE" dirty="0">
              <a:latin typeface="+mn-lt"/>
              <a:cs typeface="+mn-cs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984162"/>
              </p:ext>
            </p:extLst>
          </p:nvPr>
        </p:nvGraphicFramePr>
        <p:xfrm>
          <a:off x="408955" y="2560320"/>
          <a:ext cx="11376000" cy="39982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28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47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Идват отвън?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Може би има и друго обяснение?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“Чувам ги съвсем ясно. Моите мисли са по-скоро безгласни!”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“Не мога да контролирам тези мисли. Ако се опитам да противодействам, става по-лошо. Това е знак, че някой иска да ме унищожи.”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“Това са лоши мисли, които никога не бих си причинил. На мравката правя път, а имам такива агресивни мисли.”</a:t>
                      </a:r>
                      <a:endParaRPr lang="en-US" sz="1600" b="0" i="0" u="none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92" name="Rectangle 31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1274195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Чувам гласове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Мои мисли или външно влияние?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ЗА и ПРОТИВ</a:t>
            </a:r>
            <a:endParaRPr lang="en-US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37</a:t>
            </a:fld>
            <a:endParaRPr lang="de-DE" dirty="0">
              <a:latin typeface="+mn-lt"/>
              <a:cs typeface="+mn-cs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580543"/>
              </p:ext>
            </p:extLst>
          </p:nvPr>
        </p:nvGraphicFramePr>
        <p:xfrm>
          <a:off x="408955" y="2560320"/>
          <a:ext cx="11376000" cy="39982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28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47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Идват отвън?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Може би има и друго обяснение?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“Чувам ги съвсем ясно. Моите мисли са по-скоро безгласни!”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Около 15-20% от здравите хора споделят фалшиви сетивни усещания от време на време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Интензивните мисли почти могат да 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бъдат “чути”(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песни, задълбаване, като четат писмо от приятел, някои хора чуват гласа му)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“Не мога да контролирам тези мисли. Ако се опитам да противодействам, става по-лошо. Това е знак, че някой иска да ме унищожи.”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“Това са лоши мисли, които никога не бих си причинил. На мравката правя път, а имам такива агресивни мисли.”</a:t>
                      </a:r>
                      <a:endParaRPr lang="en-US" sz="1600" b="0" i="0" u="none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05226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92" name="Rectangle 31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1274195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Чувам гласове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Мои мисли или външно влияние?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ЗА и ПРОТИВ</a:t>
            </a:r>
            <a:endParaRPr lang="en-US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38</a:t>
            </a:fld>
            <a:endParaRPr lang="de-DE" dirty="0">
              <a:latin typeface="+mn-lt"/>
              <a:cs typeface="+mn-cs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789924"/>
              </p:ext>
            </p:extLst>
          </p:nvPr>
        </p:nvGraphicFramePr>
        <p:xfrm>
          <a:off x="408955" y="2560320"/>
          <a:ext cx="11376000" cy="39982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28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47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Идват отвън?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Може би има и друго обяснение?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“Чувам ги съвсем ясно. Моите мисли са по-скоро безгласни!”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Около 15-20% от здравите хора споделят фалшиви сетивни усещания от време на време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Интензивните мисли почти могат да 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бъдат “чути”(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песни, задълбаване, като четат писмо от приятел, някои хора чуват гласа му)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“Не мога да контролирам тези мисли. Ако се опитам да противодействам, става по-лошо. Това е знак, че някой иска да ме унищожи.”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Ние нямаме пълен контрол над мислите си – иначе нямаше да има спонтанни прозрения или натоварващи задълбавания в една тема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Съпротивляваме ли се срещу негативните мисли, ние ги подсилваме.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Опит: Опитайте се да не мислите за чилото 8! – Няма да Ви се получи.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“Това са лоши мисли, които никога не бих си причинил. На мравката правя път, а имам такива агресивни мисли.”</a:t>
                      </a:r>
                      <a:endParaRPr lang="en-US" sz="1600" b="0" i="0" u="none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20705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92" name="Rectangle 31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1274195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Чувам гласове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Мои мисли или външно влияние?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ЗА и ПРОТИВ</a:t>
            </a:r>
            <a:endParaRPr lang="en-US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39</a:t>
            </a:fld>
            <a:endParaRPr lang="de-DE" dirty="0">
              <a:latin typeface="+mn-lt"/>
              <a:cs typeface="+mn-cs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503601"/>
              </p:ext>
            </p:extLst>
          </p:nvPr>
        </p:nvGraphicFramePr>
        <p:xfrm>
          <a:off x="408955" y="2560320"/>
          <a:ext cx="11376000" cy="39982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28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47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Идват отвън?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Може би има и друго обяснение?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“Чувам ги съвсем ясно. Моите мисли са по-скоро безгласни!”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Около 15-20% от здравите хора споделят фалшиви сетивни усещания от време на време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Интензивните мисли почти могат да 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бъдат “чути”(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песни, задълбаване, като четат писмо от приятел, някои хора чуват гласа му)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“Не мога да контролирам тези мисли. Ако се опитам да противодействам, става по-лошо. Това е знак, че някой иска да ме унищожи.”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Ние нямаме пълен контрол над мислите си – иначе нямаше да има спонтанни прозрения или натоварващи задълбавания в една тема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Съпротивляваме ли се срещу негативните мисли, ние ги подсилваме.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Опит: Опитайте се да не мислите за чилото 8! – Няма да Ви се получи.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“Това са лоши мисли, които никога не бих си причинил. На мравката правя път, а имам такива агресивни мисли.”</a:t>
                      </a:r>
                      <a:endParaRPr lang="en-US" sz="1600" b="0" i="0" u="none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Мисли, които се различават от обичайните, се почвяват често. Мисъл ≠ Действие: 20% от населението са имали мисли за самоубийство, но не са го направили. Дори към хора, които обичаме, понякога изпитваме агресия (напр. майка към крещящо бебе). 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6307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31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1274195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Чувам гласове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Мои мисли или външно влияние?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ЗА и ПРОТИВ</a:t>
            </a:r>
            <a:endParaRPr lang="en-US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8955" y="2636912"/>
            <a:ext cx="11340000" cy="3815952"/>
          </a:xfrm>
        </p:spPr>
        <p:txBody>
          <a:bodyPr/>
          <a:lstStyle/>
          <a:p>
            <a:pPr lvl="0" defTabSz="914400" fontAlgn="base">
              <a:defRPr/>
            </a:pPr>
            <a:r>
              <a:rPr lang="bg-BG" altLang="de-DE" sz="2400" dirty="0">
                <a:solidFill>
                  <a:srgbClr val="004992"/>
                </a:solidFill>
              </a:rPr>
              <a:t>Идеята, че някой управлява мислите ни отвън,</a:t>
            </a:r>
            <a:r>
              <a:rPr lang="de-DE" altLang="de-DE" sz="2400" dirty="0">
                <a:solidFill>
                  <a:srgbClr val="004992"/>
                </a:solidFill>
              </a:rPr>
              <a:t> </a:t>
            </a:r>
            <a:r>
              <a:rPr lang="bg-BG" altLang="de-DE" sz="2400" dirty="0">
                <a:solidFill>
                  <a:srgbClr val="004992"/>
                </a:solidFill>
              </a:rPr>
              <a:t>предизвиква повече въпроси от тези, на които дава отговор</a:t>
            </a:r>
            <a:r>
              <a:rPr lang="de-DE" altLang="de-DE" sz="2400" dirty="0">
                <a:solidFill>
                  <a:srgbClr val="004992"/>
                </a:solidFill>
              </a:rPr>
              <a:t>, </a:t>
            </a:r>
            <a:r>
              <a:rPr lang="bg-BG" altLang="de-DE" sz="2400" dirty="0">
                <a:solidFill>
                  <a:srgbClr val="004992"/>
                </a:solidFill>
              </a:rPr>
              <a:t>напр</a:t>
            </a:r>
            <a:r>
              <a:rPr lang="de-DE" altLang="de-DE" sz="2400" dirty="0">
                <a:solidFill>
                  <a:srgbClr val="004992"/>
                </a:solidFill>
              </a:rPr>
              <a:t>.: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Техническа реализация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Кога и как мислите се внедряват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Кой би имал интереса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а и времето и средствата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да Ви навреди така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Има по-лесни начини да навредиш на някого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Защо някой ще избира такъв труден подход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40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8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Приятел Ви кани на обяд.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bg-BG" altLang="de-DE" sz="2400" dirty="0">
                <a:solidFill>
                  <a:srgbClr val="333333"/>
                </a:solidFill>
              </a:rPr>
              <a:t>Какво е накарало приятеля Ви да Ви </a:t>
            </a:r>
            <a:r>
              <a:rPr lang="bg-BG" altLang="de-DE" sz="2400">
                <a:solidFill>
                  <a:srgbClr val="333333"/>
                </a:solidFill>
              </a:rPr>
              <a:t>покани</a:t>
            </a:r>
            <a:r>
              <a:rPr lang="en-US" altLang="de-DE" sz="2400" dirty="0">
                <a:solidFill>
                  <a:srgbClr val="333333"/>
                </a:solidFill>
              </a:rPr>
              <a:t>?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Според вас, на какво се дължи това?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41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0" name="Picture 19" descr="Erwyn van der Meer - flickr  - Diner at Chateau de Violet - cclicen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425" y="4683676"/>
            <a:ext cx="3264750" cy="2174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ption_14"/>
          <p:cNvSpPr txBox="1">
            <a:spLocks noChangeArrowheads="1"/>
          </p:cNvSpPr>
          <p:nvPr/>
        </p:nvSpPr>
        <p:spPr bwMode="auto">
          <a:xfrm>
            <a:off x="408955" y="4699884"/>
            <a:ext cx="7505538" cy="167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Вас самия?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друг човек/други хора?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обстоятелствата/случайност? </a:t>
            </a:r>
            <a:endParaRPr lang="fr-CH" altLang="de-DE" sz="2400" dirty="0">
              <a:solidFill>
                <a:srgbClr val="004992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Полицай Ви спира на магистралата.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bg-BG" altLang="de-DE" sz="2400" dirty="0">
                <a:solidFill>
                  <a:srgbClr val="333333"/>
                </a:solidFill>
              </a:rPr>
              <a:t>Какво е накарало полицая да Ви </a:t>
            </a:r>
            <a:r>
              <a:rPr lang="bg-BG" altLang="de-DE" sz="2400">
                <a:solidFill>
                  <a:srgbClr val="333333"/>
                </a:solidFill>
              </a:rPr>
              <a:t>спре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Според вас, на какво се дължи това?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42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0" name="Picture 17" descr="Kambiz Kamrani - flickr- Bored Traffic Man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425" y="4247923"/>
            <a:ext cx="3264750" cy="2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14"/>
          <p:cNvSpPr txBox="1">
            <a:spLocks noChangeArrowheads="1"/>
          </p:cNvSpPr>
          <p:nvPr/>
        </p:nvSpPr>
        <p:spPr bwMode="auto">
          <a:xfrm>
            <a:off x="408955" y="4699884"/>
            <a:ext cx="7505538" cy="167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Вас самия?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друг човек/други хора?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обстоятелствата/случайност? </a:t>
            </a:r>
            <a:endParaRPr lang="fr-CH" altLang="de-DE" sz="2400" dirty="0">
              <a:solidFill>
                <a:srgbClr val="004992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+mn-lt"/>
                <a:ea typeface="+mn-ea"/>
                <a:cs typeface="+mn-cs"/>
              </a:rPr>
              <a:t>Печелите игра.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bg-BG" altLang="de-DE" sz="2400">
                <a:solidFill>
                  <a:srgbClr val="333333"/>
                </a:solidFill>
              </a:rPr>
              <a:t>Защо/Как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Според вас, на какво се дължи това?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43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0" name="Picture 9" descr="Jochen Schmidt-Oehm fotocommunity Zock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2483" y="4192095"/>
            <a:ext cx="3552692" cy="2665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14"/>
          <p:cNvSpPr txBox="1">
            <a:spLocks noChangeArrowheads="1"/>
          </p:cNvSpPr>
          <p:nvPr/>
        </p:nvSpPr>
        <p:spPr bwMode="auto">
          <a:xfrm>
            <a:off x="408955" y="4699884"/>
            <a:ext cx="7505538" cy="167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Вас самия?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друг човек/други хора?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обстоятелствата/случайност? </a:t>
            </a:r>
            <a:endParaRPr lang="fr-CH" altLang="de-DE" sz="2400" dirty="0">
              <a:solidFill>
                <a:srgbClr val="004992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Искате да се качите в новата си кола и виждате драскотина по бронята.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bg-BG" altLang="de-DE" sz="2400" dirty="0">
                <a:solidFill>
                  <a:srgbClr val="333333"/>
                </a:solidFill>
              </a:rPr>
              <a:t>Как се е появила </a:t>
            </a:r>
            <a:r>
              <a:rPr lang="bg-BG" altLang="de-DE" sz="2400">
                <a:solidFill>
                  <a:srgbClr val="333333"/>
                </a:solidFill>
              </a:rPr>
              <a:t>драскотината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Според вас, на какво се дължи това?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44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0" name="Picture 6" descr="robertrazrbl - 02-07-06_1728 - cclicen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3809" y="4509476"/>
            <a:ext cx="3131366" cy="2348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14"/>
          <p:cNvSpPr txBox="1">
            <a:spLocks noChangeArrowheads="1"/>
          </p:cNvSpPr>
          <p:nvPr/>
        </p:nvSpPr>
        <p:spPr bwMode="auto">
          <a:xfrm>
            <a:off x="408955" y="4699884"/>
            <a:ext cx="7505538" cy="167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Вас самия?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друг човек/други хора?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обстоятелствата/случайност? </a:t>
            </a:r>
            <a:endParaRPr lang="fr-CH" altLang="de-DE" sz="2400" dirty="0">
              <a:solidFill>
                <a:srgbClr val="004992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Лекарят установява, че имате високо кръвно.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216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bg-BG" altLang="de-DE" sz="2400" dirty="0">
                <a:solidFill>
                  <a:srgbClr val="333333"/>
                </a:solidFill>
              </a:rPr>
              <a:t>Защо кръвното Ви е </a:t>
            </a:r>
            <a:r>
              <a:rPr lang="bg-BG" altLang="de-DE" sz="2400">
                <a:solidFill>
                  <a:srgbClr val="333333"/>
                </a:solidFill>
              </a:rPr>
              <a:t>високо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Според вас, на какво се дължи това?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45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0" name="Picture 14" descr="haysophie flickr name DSCN3940 cc 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8367" y="4625394"/>
            <a:ext cx="2976808" cy="2232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14"/>
          <p:cNvSpPr txBox="1">
            <a:spLocks noChangeArrowheads="1"/>
          </p:cNvSpPr>
          <p:nvPr/>
        </p:nvSpPr>
        <p:spPr bwMode="auto">
          <a:xfrm>
            <a:off x="408955" y="4699884"/>
            <a:ext cx="7505538" cy="167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Вас самия?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друг човек/други хора?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обстоятелствата/случайност? </a:t>
            </a:r>
            <a:endParaRPr lang="fr-CH" altLang="de-DE" sz="2400" dirty="0">
              <a:solidFill>
                <a:srgbClr val="004992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Една позната отказва да Ви помогне да свършите нещо.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bg-BG" altLang="de-DE" sz="2400" dirty="0">
                <a:solidFill>
                  <a:srgbClr val="333333"/>
                </a:solidFill>
              </a:rPr>
              <a:t>Защо не Ви е </a:t>
            </a:r>
            <a:r>
              <a:rPr lang="bg-BG" altLang="de-DE" sz="2400">
                <a:solidFill>
                  <a:srgbClr val="333333"/>
                </a:solidFill>
              </a:rPr>
              <a:t>помогнала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Според вас, на какво се дължи това?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46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0" name="Picture 12" descr="Katrin Z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" t="534" r="684" b="938"/>
          <a:stretch/>
        </p:blipFill>
        <p:spPr bwMode="auto">
          <a:xfrm>
            <a:off x="9451975" y="41148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14"/>
          <p:cNvSpPr txBox="1">
            <a:spLocks noChangeArrowheads="1"/>
          </p:cNvSpPr>
          <p:nvPr/>
        </p:nvSpPr>
        <p:spPr bwMode="auto">
          <a:xfrm>
            <a:off x="408955" y="4699884"/>
            <a:ext cx="7505538" cy="167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Вас самия?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друг човек/други хора?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обстоятелствата/случайност? </a:t>
            </a:r>
            <a:endParaRPr lang="fr-CH" altLang="de-DE" sz="2400" dirty="0">
              <a:solidFill>
                <a:srgbClr val="004992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Една приятелка Ви е купила подарък.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962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bg-BG" altLang="de-DE" sz="2400" dirty="0">
                <a:solidFill>
                  <a:srgbClr val="333333"/>
                </a:solidFill>
              </a:rPr>
              <a:t>Какво я е накарало да ви подари </a:t>
            </a:r>
            <a:r>
              <a:rPr lang="bg-BG" altLang="de-DE" sz="2400">
                <a:solidFill>
                  <a:srgbClr val="333333"/>
                </a:solidFill>
              </a:rPr>
              <a:t>нещо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Според вас, на какво се дължи това?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47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0" name="Picture 18" descr="penmachine - flickr - Big Present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290" y="4619038"/>
            <a:ext cx="3465885" cy="223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14"/>
          <p:cNvSpPr txBox="1">
            <a:spLocks noChangeArrowheads="1"/>
          </p:cNvSpPr>
          <p:nvPr/>
        </p:nvSpPr>
        <p:spPr bwMode="auto">
          <a:xfrm>
            <a:off x="408955" y="4699884"/>
            <a:ext cx="7505538" cy="167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Вас самия?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друг човек/други хора?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обстоятелствата/случайност? </a:t>
            </a:r>
            <a:endParaRPr lang="fr-CH" altLang="de-DE" sz="2400" dirty="0">
              <a:solidFill>
                <a:srgbClr val="004992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Ваш приятел Ви смята за глупав.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bg-BG" altLang="de-DE" sz="2400" dirty="0">
                <a:solidFill>
                  <a:srgbClr val="333333"/>
                </a:solidFill>
              </a:rPr>
              <a:t>Какво го е накарало да си мисли </a:t>
            </a:r>
            <a:r>
              <a:rPr lang="bg-BG" altLang="de-DE" sz="2400">
                <a:solidFill>
                  <a:srgbClr val="333333"/>
                </a:solidFill>
              </a:rPr>
              <a:t>така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Според вас, на какво се дължи това?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48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0" name="Picture 17" descr="Simon Pais - flickr - Stupid M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093" y="4656526"/>
            <a:ext cx="3072082" cy="220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14"/>
          <p:cNvSpPr txBox="1">
            <a:spLocks noChangeArrowheads="1"/>
          </p:cNvSpPr>
          <p:nvPr/>
        </p:nvSpPr>
        <p:spPr bwMode="auto">
          <a:xfrm>
            <a:off x="408955" y="4699884"/>
            <a:ext cx="7505538" cy="167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Вас самия?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друг човек/други хора?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обстоятелствата/случайност? </a:t>
            </a:r>
            <a:endParaRPr lang="fr-CH" altLang="de-DE" sz="2400" dirty="0">
              <a:solidFill>
                <a:srgbClr val="004992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Като вземете бебето на Ваша съседка на ръце, то започва да плаче.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bg-BG" altLang="de-DE" sz="2400" dirty="0">
                <a:solidFill>
                  <a:srgbClr val="333333"/>
                </a:solidFill>
              </a:rPr>
              <a:t>По каква причина започва да </a:t>
            </a:r>
            <a:r>
              <a:rPr lang="bg-BG" altLang="de-DE" sz="2400">
                <a:solidFill>
                  <a:srgbClr val="333333"/>
                </a:solidFill>
              </a:rPr>
              <a:t>плаче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Според вас, на какво се дължи това?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49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0" name="Picture 8" descr="valentinapowers flickr Cry Baby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956" y="4403086"/>
            <a:ext cx="3273219" cy="2454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14"/>
          <p:cNvSpPr txBox="1">
            <a:spLocks noChangeArrowheads="1"/>
          </p:cNvSpPr>
          <p:nvPr/>
        </p:nvSpPr>
        <p:spPr bwMode="auto">
          <a:xfrm>
            <a:off x="408955" y="4699884"/>
            <a:ext cx="7505538" cy="167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Вас самия?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друг човек/други хора?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обстоятелствата/случайност? </a:t>
            </a:r>
            <a:endParaRPr lang="fr-CH" altLang="de-DE" sz="2400" dirty="0">
              <a:solidFill>
                <a:srgbClr val="004992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Един познат Ви казва, че не Ви уважава.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1024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bg-BG" altLang="de-DE" sz="2400" dirty="0">
                <a:solidFill>
                  <a:srgbClr val="333333"/>
                </a:solidFill>
              </a:rPr>
              <a:t>Защо той няма респект от </a:t>
            </a:r>
            <a:r>
              <a:rPr lang="bg-BG" altLang="de-DE" sz="2400">
                <a:solidFill>
                  <a:srgbClr val="333333"/>
                </a:solidFill>
              </a:rPr>
              <a:t>Вас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Според вас, на какво се дължи това?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50</a:t>
            </a:fld>
            <a:endParaRPr lang="de-DE" dirty="0">
              <a:latin typeface="+mn-lt"/>
              <a:cs typeface="+mn-cs"/>
            </a:endParaRPr>
          </a:p>
        </p:txBody>
      </p:sp>
      <p:pic>
        <p:nvPicPr>
          <p:cNvPr id="10" name="Picture 18" descr="Heidi Wittwer fotocommunity He Du! Gwealt ist keine Lösu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2482" y="4491386"/>
            <a:ext cx="3552693" cy="236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14"/>
          <p:cNvSpPr txBox="1">
            <a:spLocks noChangeArrowheads="1"/>
          </p:cNvSpPr>
          <p:nvPr/>
        </p:nvSpPr>
        <p:spPr bwMode="auto">
          <a:xfrm>
            <a:off x="408955" y="4699884"/>
            <a:ext cx="7505538" cy="167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Вас самия?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друг човек/други хора?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ru-RU" altLang="de-DE" sz="2400">
                <a:solidFill>
                  <a:srgbClr val="004992"/>
                </a:solidFill>
                <a:latin typeface="Calibri Light"/>
              </a:rPr>
              <a:t>На обстоятелствата/случайност? </a:t>
            </a:r>
            <a:endParaRPr lang="fr-CH" altLang="de-DE" sz="2400" dirty="0">
              <a:solidFill>
                <a:srgbClr val="004992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b="1" dirty="0">
                <a:solidFill>
                  <a:srgbClr val="333333"/>
                </a:solidFill>
              </a:rPr>
              <a:t>Тренировъчни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Търсете винаги повече от една възможни причини за възникването на дадена ситуация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преди всичко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Аз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самия</a:t>
            </a:r>
            <a:r>
              <a:rPr lang="de-DE" altLang="de-DE" sz="2400" dirty="0">
                <a:solidFill>
                  <a:srgbClr val="333333"/>
                </a:solidFill>
              </a:rPr>
              <a:t>/</a:t>
            </a:r>
            <a:r>
              <a:rPr lang="bg-BG" altLang="de-DE" sz="2400" dirty="0">
                <a:solidFill>
                  <a:srgbClr val="333333"/>
                </a:solidFill>
              </a:rPr>
              <a:t>Другите</a:t>
            </a:r>
            <a:r>
              <a:rPr lang="de-DE" altLang="de-DE" sz="2400" dirty="0">
                <a:solidFill>
                  <a:srgbClr val="333333"/>
                </a:solidFill>
              </a:rPr>
              <a:t>/</a:t>
            </a:r>
            <a:r>
              <a:rPr lang="bg-BG" altLang="de-DE" sz="2400" dirty="0">
                <a:solidFill>
                  <a:srgbClr val="333333"/>
                </a:solidFill>
              </a:rPr>
              <a:t>Обстоятелствата</a:t>
            </a:r>
            <a:r>
              <a:rPr lang="de-DE" altLang="de-DE" sz="2400" dirty="0">
                <a:solidFill>
                  <a:srgbClr val="333333"/>
                </a:solidFill>
              </a:rPr>
              <a:t>)!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51</a:t>
            </a:fld>
            <a:endParaRPr lang="de-DE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b="1" dirty="0">
                <a:solidFill>
                  <a:srgbClr val="333333"/>
                </a:solidFill>
              </a:rPr>
              <a:t>Тренировъчни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Търсете винаги повече от една възможни причини за възникването на дадена ситуация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преди всичко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Аз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самия</a:t>
            </a:r>
            <a:r>
              <a:rPr lang="de-DE" altLang="de-DE" sz="2400" dirty="0">
                <a:solidFill>
                  <a:srgbClr val="333333"/>
                </a:solidFill>
              </a:rPr>
              <a:t>/</a:t>
            </a:r>
            <a:r>
              <a:rPr lang="bg-BG" altLang="de-DE" sz="2400" dirty="0">
                <a:solidFill>
                  <a:srgbClr val="333333"/>
                </a:solidFill>
              </a:rPr>
              <a:t>Другите</a:t>
            </a:r>
            <a:r>
              <a:rPr lang="de-DE" altLang="de-DE" sz="2400" dirty="0">
                <a:solidFill>
                  <a:srgbClr val="333333"/>
                </a:solidFill>
              </a:rPr>
              <a:t>/</a:t>
            </a:r>
            <a:r>
              <a:rPr lang="bg-BG" altLang="de-DE" sz="2400" dirty="0">
                <a:solidFill>
                  <a:srgbClr val="333333"/>
                </a:solidFill>
              </a:rPr>
              <a:t>Обстоятелствата</a:t>
            </a:r>
            <a:r>
              <a:rPr lang="de-DE" altLang="de-DE" sz="2400" dirty="0">
                <a:solidFill>
                  <a:srgbClr val="333333"/>
                </a:solidFill>
              </a:rPr>
              <a:t>)!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Трябва да се стараем да преценяваме ситуациите в живота реалистично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br>
              <a:rPr lang="de-DE" altLang="de-DE" sz="2400" dirty="0">
                <a:solidFill>
                  <a:srgbClr val="333333"/>
                </a:solidFill>
              </a:rPr>
            </a:br>
            <a:r>
              <a:rPr lang="bg-BG" altLang="de-DE" sz="2400" i="1" dirty="0">
                <a:solidFill>
                  <a:srgbClr val="333333"/>
                </a:solidFill>
              </a:rPr>
              <a:t>Невинаги</a:t>
            </a:r>
            <a:r>
              <a:rPr lang="bg-BG" altLang="de-DE" sz="2400" dirty="0">
                <a:solidFill>
                  <a:srgbClr val="333333"/>
                </a:solidFill>
              </a:rPr>
              <a:t> други са виновни за неволите ни</a:t>
            </a:r>
            <a:r>
              <a:rPr lang="de-DE" altLang="de-DE" sz="2400" dirty="0">
                <a:solidFill>
                  <a:srgbClr val="333333"/>
                </a:solidFill>
              </a:rPr>
              <a:t> – </a:t>
            </a:r>
            <a:r>
              <a:rPr lang="bg-BG" altLang="de-DE" sz="2400" dirty="0">
                <a:solidFill>
                  <a:srgbClr val="333333"/>
                </a:solidFill>
              </a:rPr>
              <a:t>точно както </a:t>
            </a:r>
            <a:r>
              <a:rPr lang="bg-BG" altLang="de-DE" sz="2400" i="1" dirty="0">
                <a:solidFill>
                  <a:srgbClr val="333333"/>
                </a:solidFill>
              </a:rPr>
              <a:t>невинаги</a:t>
            </a:r>
            <a:r>
              <a:rPr lang="bg-BG" altLang="de-DE" sz="2400" dirty="0">
                <a:solidFill>
                  <a:srgbClr val="333333"/>
                </a:solidFill>
              </a:rPr>
              <a:t> е наша вината, когато нещо не се </a:t>
            </a:r>
            <a:r>
              <a:rPr lang="bg-BG" altLang="de-DE" sz="2400">
                <a:solidFill>
                  <a:srgbClr val="333333"/>
                </a:solidFill>
              </a:rPr>
              <a:t>получава</a:t>
            </a:r>
            <a:r>
              <a:rPr lang="de-DE" altLang="de-DE" sz="2400">
                <a:solidFill>
                  <a:srgbClr val="333333"/>
                </a:solidFill>
              </a:rPr>
              <a:t>!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52</a:t>
            </a:fld>
            <a:endParaRPr lang="de-DE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13249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b="1" dirty="0">
                <a:solidFill>
                  <a:srgbClr val="333333"/>
                </a:solidFill>
              </a:rPr>
              <a:t>Тренировъчни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Търсете винаги повече от една възможни причини за възникването на дадена ситуация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преди всичко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Аз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самия</a:t>
            </a:r>
            <a:r>
              <a:rPr lang="de-DE" altLang="de-DE" sz="2400" dirty="0">
                <a:solidFill>
                  <a:srgbClr val="333333"/>
                </a:solidFill>
              </a:rPr>
              <a:t>/</a:t>
            </a:r>
            <a:r>
              <a:rPr lang="bg-BG" altLang="de-DE" sz="2400" dirty="0">
                <a:solidFill>
                  <a:srgbClr val="333333"/>
                </a:solidFill>
              </a:rPr>
              <a:t>Другите</a:t>
            </a:r>
            <a:r>
              <a:rPr lang="de-DE" altLang="de-DE" sz="2400" dirty="0">
                <a:solidFill>
                  <a:srgbClr val="333333"/>
                </a:solidFill>
              </a:rPr>
              <a:t>/</a:t>
            </a:r>
            <a:r>
              <a:rPr lang="bg-BG" altLang="de-DE" sz="2400" dirty="0">
                <a:solidFill>
                  <a:srgbClr val="333333"/>
                </a:solidFill>
              </a:rPr>
              <a:t>Обстоятелствата</a:t>
            </a:r>
            <a:r>
              <a:rPr lang="de-DE" altLang="de-DE" sz="2400" dirty="0">
                <a:solidFill>
                  <a:srgbClr val="333333"/>
                </a:solidFill>
              </a:rPr>
              <a:t>)!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Трябва да се стараем да преценяваме ситуациите в живота реалистично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br>
              <a:rPr lang="de-DE" altLang="de-DE" sz="2400" dirty="0">
                <a:solidFill>
                  <a:srgbClr val="333333"/>
                </a:solidFill>
              </a:rPr>
            </a:br>
            <a:r>
              <a:rPr lang="bg-BG" altLang="de-DE" sz="2400" i="1" dirty="0">
                <a:solidFill>
                  <a:srgbClr val="333333"/>
                </a:solidFill>
              </a:rPr>
              <a:t>Невинаги</a:t>
            </a:r>
            <a:r>
              <a:rPr lang="bg-BG" altLang="de-DE" sz="2400" dirty="0">
                <a:solidFill>
                  <a:srgbClr val="333333"/>
                </a:solidFill>
              </a:rPr>
              <a:t> други са виновни за неволите ни</a:t>
            </a:r>
            <a:r>
              <a:rPr lang="de-DE" altLang="de-DE" sz="2400" dirty="0">
                <a:solidFill>
                  <a:srgbClr val="333333"/>
                </a:solidFill>
              </a:rPr>
              <a:t> – </a:t>
            </a:r>
            <a:r>
              <a:rPr lang="bg-BG" altLang="de-DE" sz="2400" dirty="0">
                <a:solidFill>
                  <a:srgbClr val="333333"/>
                </a:solidFill>
              </a:rPr>
              <a:t>точно както </a:t>
            </a:r>
            <a:r>
              <a:rPr lang="bg-BG" altLang="de-DE" sz="2400" i="1" dirty="0">
                <a:solidFill>
                  <a:srgbClr val="333333"/>
                </a:solidFill>
              </a:rPr>
              <a:t>невинаги</a:t>
            </a:r>
            <a:r>
              <a:rPr lang="bg-BG" altLang="de-DE" sz="2400" dirty="0">
                <a:solidFill>
                  <a:srgbClr val="333333"/>
                </a:solidFill>
              </a:rPr>
              <a:t> е наша вината, когато нещо не се получава</a:t>
            </a:r>
            <a:r>
              <a:rPr lang="de-DE" altLang="de-DE" sz="2400" dirty="0">
                <a:solidFill>
                  <a:srgbClr val="333333"/>
                </a:solidFill>
              </a:rPr>
              <a:t>!</a:t>
            </a:r>
            <a:endParaRPr lang="bg-BG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Обикновено много фактори играят роля при възникването на дадена ситуация.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53</a:t>
            </a:fld>
            <a:endParaRPr lang="de-DE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3885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психозата?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>
                <a:solidFill>
                  <a:srgbClr val="333333"/>
                </a:solidFill>
              </a:rPr>
              <a:t>Много хора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с психотични изживявания показват тенденция да си обясняват сложни/комплексни събития с една единствена причина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Често другите са възприемани като единствените виновни за собствените неволи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Пример</a:t>
            </a:r>
            <a:r>
              <a:rPr lang="de-DE" altLang="de-DE" sz="2400" dirty="0">
                <a:solidFill>
                  <a:srgbClr val="004992"/>
                </a:solidFill>
              </a:rPr>
              <a:t> I: </a:t>
            </a:r>
            <a:r>
              <a:rPr lang="bg-BG" altLang="de-DE" sz="2400" dirty="0">
                <a:solidFill>
                  <a:srgbClr val="333333"/>
                </a:solidFill>
              </a:rPr>
              <a:t>Ана се преспъва често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Собствено обяснение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Чичо ѝ и праща електрически импулси чрез електроди в главата.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Обаче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Преди известно време Анна имаше тежко възпаление на средното ухо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което може да увреди способността ѝ да пази равновесие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Освен това заради честите валежи навън сега е хлъзгаво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54</a:t>
            </a:fld>
            <a:endParaRPr lang="de-DE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психозата?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>
                <a:solidFill>
                  <a:srgbClr val="333333"/>
                </a:solidFill>
              </a:rPr>
              <a:t>Пример за възможната вина и на други хора</a:t>
            </a:r>
            <a:r>
              <a:rPr lang="de-DE" altLang="de-DE" sz="2400" dirty="0">
                <a:solidFill>
                  <a:srgbClr val="333333"/>
                </a:solidFill>
              </a:rPr>
              <a:t>– </a:t>
            </a:r>
            <a:r>
              <a:rPr lang="bg-BG" altLang="de-DE" sz="2400" dirty="0">
                <a:solidFill>
                  <a:srgbClr val="333333"/>
                </a:solidFill>
              </a:rPr>
              <a:t>и други важни фактори трябва да се вземат под внимание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Пример</a:t>
            </a:r>
            <a:r>
              <a:rPr lang="de-DE" altLang="de-DE" sz="2400" dirty="0">
                <a:solidFill>
                  <a:srgbClr val="004992"/>
                </a:solidFill>
              </a:rPr>
              <a:t> II: </a:t>
            </a:r>
            <a:r>
              <a:rPr lang="bg-BG" altLang="de-DE" sz="2400" dirty="0">
                <a:solidFill>
                  <a:srgbClr val="333333"/>
                </a:solidFill>
              </a:rPr>
              <a:t>Ханс отново изпада в криза (психотична)</a:t>
            </a:r>
            <a:r>
              <a:rPr lang="de-DE" altLang="de-DE" sz="2400" dirty="0">
                <a:solidFill>
                  <a:srgbClr val="333333"/>
                </a:solidFill>
              </a:rPr>
              <a:t>!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Собствено обяснение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Кризата е отключена от лоши детски спомени</a:t>
            </a:r>
            <a:r>
              <a:rPr lang="de-DE" altLang="de-DE" sz="2400" dirty="0">
                <a:solidFill>
                  <a:srgbClr val="333333"/>
                </a:solidFill>
              </a:rPr>
              <a:t>– </a:t>
            </a:r>
            <a:r>
              <a:rPr lang="bg-BG" altLang="de-DE" sz="2400" dirty="0">
                <a:solidFill>
                  <a:srgbClr val="333333"/>
                </a:solidFill>
              </a:rPr>
              <a:t>като дете Ханс често е бил бит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Обаче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Това би могло да е причината, но има и други фактори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спирането на медикаментите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конфликт на работа и страх да не загуби работното си място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55</a:t>
            </a:fld>
            <a:endParaRPr lang="de-DE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ko-KR" sz="3600" dirty="0">
                <a:latin typeface="+mn-lt"/>
                <a:ea typeface="+mn-ea"/>
                <a:cs typeface="+mn-cs"/>
              </a:rPr>
              <a:t>Благодарим за вниманието и работата заедно!</a:t>
            </a:r>
            <a:endParaRPr lang="en-US" altLang="ja-JP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az-Cyrl-AZ" altLang="ko-KR" i="1" dirty="0">
                <a:solidFill>
                  <a:srgbClr val="004992"/>
                </a:solidFill>
              </a:rPr>
              <a:t>към терапевтите</a:t>
            </a:r>
            <a:r>
              <a:rPr lang="en-US" altLang="ko-KR" i="1" dirty="0">
                <a:solidFill>
                  <a:srgbClr val="004992"/>
                </a:solidFill>
              </a:rPr>
              <a:t>:</a:t>
            </a:r>
            <a:endParaRPr lang="nl-NL" i="1" dirty="0">
              <a:solidFill>
                <a:srgbClr val="004992"/>
              </a:solidFill>
            </a:endParaRP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ru-RU" altLang="ko-KR" dirty="0">
                <a:solidFill>
                  <a:srgbClr val="004992"/>
                </a:solidFill>
              </a:rPr>
              <a:t>Моля, раздайте работни листове. Представете нашето приложение COGITO (изтеглете го безплатно)</a:t>
            </a:r>
            <a:r>
              <a:rPr lang="en-US" altLang="ko-KR" dirty="0">
                <a:solidFill>
                  <a:srgbClr val="004992"/>
                </a:solidFill>
              </a:rPr>
              <a:t>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56</a:t>
            </a:fld>
            <a:endParaRPr lang="de-DE" dirty="0">
              <a:latin typeface="+mn-lt"/>
              <a:cs typeface="+mn-cs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4865507" y="4497362"/>
            <a:ext cx="2664319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de-DE" sz="1800" spc="-10" dirty="0">
                <a:solidFill>
                  <a:srgbClr val="333333"/>
                </a:solidFill>
                <a:cs typeface="+mn-cs"/>
              </a:rPr>
              <a:t>www.uke.de/mct_app</a:t>
            </a:r>
            <a:endParaRPr lang="de-DE" sz="1800" dirty="0">
              <a:solidFill>
                <a:srgbClr val="333333"/>
              </a:solidFill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484" y="3310430"/>
            <a:ext cx="1158239" cy="2743197"/>
          </a:xfrm>
          <a:prstGeom prst="rect">
            <a:avLst/>
          </a:prstGeom>
        </p:spPr>
      </p:pic>
      <p:pic>
        <p:nvPicPr>
          <p:cNvPr id="14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2785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57</a:t>
            </a:fld>
            <a:endParaRPr lang="de-DE" dirty="0">
              <a:latin typeface="+mn-lt"/>
              <a:cs typeface="+mn-cs"/>
            </a:endParaRPr>
          </a:p>
        </p:txBody>
      </p:sp>
      <p:graphicFrame>
        <p:nvGraphicFramePr>
          <p:cNvPr id="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124744"/>
              </p:ext>
            </p:extLst>
          </p:nvPr>
        </p:nvGraphicFramePr>
        <p:xfrm>
          <a:off x="408954" y="2011680"/>
          <a:ext cx="11375999" cy="468172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az-Cyrl-A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Фотограф/Артист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Източник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 на изображението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чрез Криейтив Комън лиценз,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 = 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с директното съгласие на автора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Описание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Sabine Sperber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---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---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Produced for the MCT/Създадено за MKT; © Работна група Невропсихология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Shadowchaser/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Преследван от сянката си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Benny-Kristin Fischer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- - -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- - -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Produced for the MCT/Създадено за MKT; © Работна група Невропсихология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various motives: soccerplayer, award ceremony/ 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Различни мотиви: футболист, награждаване</a:t>
                      </a:r>
                      <a:endParaRPr kumimoji="0" lang="de-DE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Ethnocentrics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Beijing-Trading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Claim (of shoes)/Рекламация на обувки</a:t>
                      </a:r>
                      <a:endParaRPr kumimoji="0" lang="de-DE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Brett L.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The quiet room - 1 of 3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When you enter the room everyone turns silent/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Всички замълчават, когато влезеш в стаята</a:t>
                      </a:r>
                      <a:endParaRPr kumimoji="0" lang="de-DE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Todd Rieth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Lipstick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Critical look in the mirror/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Критичен поглад в огледалото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avdgaag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Marking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Failing an exam/Късат Ви на изпит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Heidi Wittwer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fotocommunity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schreiende Hand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Screaming hand/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Крещяща ръка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Erwyn van der Meer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Diner at Chateau de Violet</a:t>
                      </a:r>
                      <a:endParaRPr kumimoji="0" lang="fr-F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 friend invites you for dinner (plate with food)/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Канят Ви на вечеря (чиния с храна)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Kambiz Kamrani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Bored Traffic Man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 policeman stops a car on the street/Полицай Ви спира на магистралата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Jochen Schmidt-Oem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fotocommunity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Zocker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Win in a gamble (dice, clock, money)/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Печелите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игра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None/>
            </a:pP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Pictures used in this module are reproduced with indirect (creative commons license) or direct permission of the artists listed below, for which we would like to express our gratitude! 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A full list can be obtained via </a:t>
            </a:r>
            <a:r>
              <a:rPr lang="de-DE" altLang="de-DE" sz="1200" u="sng" dirty="0">
                <a:solidFill>
                  <a:srgbClr val="333333"/>
                </a:solidFill>
                <a:latin typeface="+mn-lt"/>
                <a:cs typeface="+mn-cs"/>
              </a:rPr>
              <a:t>www.uke.de/mct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. 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If we have involuntarily breached copyright, please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 accept our apologies. In this case, we kindly ask creators for their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 permission to use their work under the “fair use” policy.</a:t>
            </a:r>
            <a:b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</a:br>
            <a:r>
              <a:rPr lang="ru-RU" altLang="de-DE" sz="1200" dirty="0">
                <a:solidFill>
                  <a:srgbClr val="333333"/>
                </a:solidFill>
                <a:latin typeface="+mn-lt"/>
                <a:cs typeface="+mn-cs"/>
              </a:rPr>
              <a:t>Изображенията в този модул са използвани с индиректното (Криейтив комън лиценз) или директното съгласие на долу изброените артисти, за което сърдечно им благодарим! Пълният списък имена ще откриете на </a:t>
            </a:r>
            <a:r>
              <a:rPr lang="ru-RU" altLang="de-DE" sz="1200" u="sng" dirty="0">
                <a:solidFill>
                  <a:srgbClr val="333333"/>
                </a:solidFill>
                <a:latin typeface="+mn-lt"/>
                <a:cs typeface="+mn-cs"/>
              </a:rPr>
              <a:t>www.uke.de/mkt</a:t>
            </a:r>
            <a:r>
              <a:rPr lang="ru-RU" altLang="de-DE" sz="1200" dirty="0">
                <a:solidFill>
                  <a:srgbClr val="333333"/>
                </a:solidFill>
                <a:latin typeface="+mn-lt"/>
                <a:cs typeface="+mn-cs"/>
              </a:rPr>
              <a:t>. Ако по невнимание сме нарушили авторското право, молим за извинение и разрешение да използваме картината.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latin typeface="+mn-lt"/>
                <a:cs typeface="+mn-cs"/>
              </a:rPr>
              <a:t>Метакогнитивен тренинг 1 – АтрибуцияОбвиняване и приписване на заслуги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latin typeface="+mn-lt"/>
                <a:cs typeface="+mn-cs"/>
              </a:rPr>
              <a:pPr/>
              <a:t>58</a:t>
            </a:fld>
            <a:endParaRPr lang="de-DE" dirty="0">
              <a:latin typeface="+mn-lt"/>
              <a:cs typeface="+mn-cs"/>
            </a:endParaRPr>
          </a:p>
        </p:txBody>
      </p:sp>
      <p:graphicFrame>
        <p:nvGraphicFramePr>
          <p:cNvPr id="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027785"/>
              </p:ext>
            </p:extLst>
          </p:nvPr>
        </p:nvGraphicFramePr>
        <p:xfrm>
          <a:off x="408954" y="2011680"/>
          <a:ext cx="11375999" cy="349306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az-Cyrl-A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Фотограф/Артист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Източник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 на изображението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чрез Криейтив Комън лиценз,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 = 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с директното съгласие на автора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Описание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robertrazrblog 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02-07-06_1728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Scratch/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Одраскана кола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haysophie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DSCN3940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Taking the blood pressure/Мерене на кръвно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Katrin Ze.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fotocommunity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enttäuscht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 friend refused to help you with your work/Позната отказва да помогне</a:t>
                      </a:r>
                      <a:endParaRPr kumimoji="0" lang="de-DE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penmachine</a:t>
                      </a: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Big Presents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Presents/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подаръци</a:t>
                      </a:r>
                      <a:endParaRPr kumimoji="0" lang="de-DE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Simon Pais-Thomas</a:t>
                      </a: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Stupid Me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 friend says you are stupid (black/white, portrait of a man)/Някой Ви смята за глупав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valentinapowers</a:t>
                      </a: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Cry Baby</a:t>
                      </a: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Crying baby/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Плачещо бебе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Heidi Wittwer</a:t>
                      </a: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fotocommunity</a:t>
                      </a: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He Du! Gewalt ist keine Lösung</a:t>
                      </a: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Respect (two fists)/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Респект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(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два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юмрука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)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None/>
            </a:pP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Pictures used in this module are reproduced with indirect (creative commons license) or direct permission of the artists listed below, for which we would like to express our gratitude! 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A full list can be obtained via </a:t>
            </a:r>
            <a:r>
              <a:rPr lang="de-DE" altLang="de-DE" sz="1200" u="sng" dirty="0">
                <a:solidFill>
                  <a:srgbClr val="333333"/>
                </a:solidFill>
                <a:latin typeface="+mn-lt"/>
                <a:cs typeface="+mn-cs"/>
              </a:rPr>
              <a:t>www.uke.de/mct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. 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If we have involuntarily breached copyright, please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 accept our apologies. In this case, we kindly ask creators for their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 permission to use their work under the “fair use” policy.</a:t>
            </a:r>
            <a:b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</a:br>
            <a:r>
              <a:rPr lang="ru-RU" altLang="de-DE" sz="1200" dirty="0">
                <a:solidFill>
                  <a:srgbClr val="333333"/>
                </a:solidFill>
                <a:latin typeface="+mn-lt"/>
                <a:cs typeface="+mn-cs"/>
              </a:rPr>
              <a:t>Изображенията в този модул са използвани с индиректното (Криейтив комън лиценз) или директното съгласие на долу изброените артисти, за което сърдечно им благодарим! Пълният списък имена ще откриете на </a:t>
            </a:r>
            <a:r>
              <a:rPr lang="ru-RU" altLang="de-DE" sz="1200" u="sng" dirty="0">
                <a:solidFill>
                  <a:srgbClr val="333333"/>
                </a:solidFill>
                <a:latin typeface="+mn-lt"/>
                <a:cs typeface="+mn-cs"/>
              </a:rPr>
              <a:t>www.uke.de/mkt</a:t>
            </a:r>
            <a:r>
              <a:rPr lang="ru-RU" altLang="de-DE" sz="1200" dirty="0">
                <a:solidFill>
                  <a:srgbClr val="333333"/>
                </a:solidFill>
                <a:latin typeface="+mn-lt"/>
                <a:cs typeface="+mn-cs"/>
              </a:rPr>
              <a:t>. Ако по невнимание сме нарушили авторското право, молим за извинение и разрешение да използваме картината.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LTR">
      <a:majorFont>
        <a:latin typeface="Calibri Light"/>
        <a:ea typeface="Calibri Light"/>
        <a:cs typeface="Calibri Light"/>
      </a:majorFont>
      <a:minorFont>
        <a:latin typeface="Calibri Light"/>
        <a:ea typeface="Calibri Light"/>
        <a:cs typeface="Calibri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4932</Words>
  <Application>Microsoft Office PowerPoint</Application>
  <PresentationFormat>Benutzerdefiniert</PresentationFormat>
  <Paragraphs>664</Paragraphs>
  <Slides>58</Slides>
  <Notes>58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58</vt:i4>
      </vt:variant>
    </vt:vector>
  </HeadingPairs>
  <TitlesOfParts>
    <vt:vector size="67" baseType="lpstr">
      <vt:lpstr>Verdana</vt:lpstr>
      <vt:lpstr>Arial</vt:lpstr>
      <vt:lpstr>Times New Roman</vt:lpstr>
      <vt:lpstr>Calibri Light</vt:lpstr>
      <vt:lpstr>Symbol</vt:lpstr>
      <vt:lpstr>Wingdings</vt:lpstr>
      <vt:lpstr>Wingdings</vt:lpstr>
      <vt:lpstr>Calibri</vt:lpstr>
      <vt:lpstr>UKE_PPT-Vorlage_16zu9</vt:lpstr>
      <vt:lpstr>MKT 1 A – АтрибуцияОбвиняване и приписване на заслуги</vt:lpstr>
      <vt:lpstr>Атрибуция: Обвиняване и приписване на заслуги</vt:lpstr>
      <vt:lpstr>Атрибуция: Обвиняване и приписване на заслуги</vt:lpstr>
      <vt:lpstr>Атрибуция: Обвиняване и приписване на заслуги</vt:lpstr>
      <vt:lpstr>Причини</vt:lpstr>
      <vt:lpstr>Причини</vt:lpstr>
      <vt:lpstr>Причини</vt:lpstr>
      <vt:lpstr>Обвиняване и приписване на заслуги</vt:lpstr>
      <vt:lpstr>Изписват Ви от болницата без особено подобрение.</vt:lpstr>
      <vt:lpstr>Изписват Ви от болницата без особено подобрение.</vt:lpstr>
      <vt:lpstr>Изписват Ви от болницата без особено подобрение.</vt:lpstr>
      <vt:lpstr>Изписват Ви от болницата без особено подобрение.</vt:lpstr>
      <vt:lpstr>Изписват Ви от болницата без особено подобрение.</vt:lpstr>
      <vt:lpstr>Последици от определен тип обяснения при негативни ситуации!</vt:lpstr>
      <vt:lpstr>Последици от определен тип обяснения при негативни ситуации!</vt:lpstr>
      <vt:lpstr>Последици от определен тип обяснения при негативни ситуации!</vt:lpstr>
      <vt:lpstr>Последици от определен тип обяснения при негативни ситуации!</vt:lpstr>
      <vt:lpstr>Последици от определен тип обяснения при негативни ситуации!</vt:lpstr>
      <vt:lpstr>Последици от определен тип обяснения при положителни ситуации!</vt:lpstr>
      <vt:lpstr>Последици от определен тип обяснения при положителни ситуации!</vt:lpstr>
      <vt:lpstr>Последици от определен тип обяснения при положителни ситуации!</vt:lpstr>
      <vt:lpstr>Последици от определен тип обяснения при положителни ситуации!</vt:lpstr>
      <vt:lpstr>Последици от определен тип обяснения при положителни ситуации!</vt:lpstr>
      <vt:lpstr>За какво ни е да знаем всичко това?</vt:lpstr>
      <vt:lpstr>За какво ни е да знаем всичко това?</vt:lpstr>
      <vt:lpstr>Как едностранното търсене на причини благоприятства грешните преценки по време на психоза – примери</vt:lpstr>
      <vt:lpstr>Атрибуция Цел на тренинга:</vt:lpstr>
      <vt:lpstr>При рекламация Ви възстановяват всички пари.</vt:lpstr>
      <vt:lpstr>Всички замълчават, когато влезете в стаята.</vt:lpstr>
      <vt:lpstr>Някой Ви е казал, че изглеждате изтощен.</vt:lpstr>
      <vt:lpstr>Късат Ви на изпит.</vt:lpstr>
      <vt:lpstr>Предложете собствени примери!</vt:lpstr>
      <vt:lpstr>Вътрешен глас Ви казва, че за нищо не ставате.</vt:lpstr>
      <vt:lpstr>Вътрешен глас Ви казва, че за нищо не ставате.</vt:lpstr>
      <vt:lpstr>Вътрешен глас Ви казва, че за нищо не ставате.</vt:lpstr>
      <vt:lpstr>Чувам гласове Мои мисли или външно влияние? ЗА и ПРОТИВ</vt:lpstr>
      <vt:lpstr>Чувам гласове Мои мисли или външно влияние? ЗА и ПРОТИВ</vt:lpstr>
      <vt:lpstr>Чувам гласове Мои мисли или външно влияние? ЗА и ПРОТИВ</vt:lpstr>
      <vt:lpstr>Чувам гласове Мои мисли или външно влияние? ЗА и ПРОТИВ</vt:lpstr>
      <vt:lpstr>Чувам гласове Мои мисли или външно влияние? ЗА и ПРОТИВ</vt:lpstr>
      <vt:lpstr>Приятел Ви кани на обяд.</vt:lpstr>
      <vt:lpstr>Полицай Ви спира на магистралата.</vt:lpstr>
      <vt:lpstr>Печелите игра.</vt:lpstr>
      <vt:lpstr>Искате да се качите в новата си кола и виждате драскотина по бронята.</vt:lpstr>
      <vt:lpstr>Лекарят установява, че имате високо кръвно.</vt:lpstr>
      <vt:lpstr>Една позната отказва да Ви помогне да свършите нещо.</vt:lpstr>
      <vt:lpstr>Една приятелка Ви е купила подарък.</vt:lpstr>
      <vt:lpstr>Ваш приятел Ви смята за глупав.</vt:lpstr>
      <vt:lpstr>Като вземете бебето на Ваша съседка на ръце, то започва да плаче.</vt:lpstr>
      <vt:lpstr>Един познат Ви казва, че не Ви уважава.</vt:lpstr>
      <vt:lpstr>Приложение в ежедневието</vt:lpstr>
      <vt:lpstr>Приложение в ежедневието</vt:lpstr>
      <vt:lpstr>Приложение в ежедневието</vt:lpstr>
      <vt:lpstr>Какво общо има това с психозата?</vt:lpstr>
      <vt:lpstr>Какво общо има това с психозата?</vt:lpstr>
      <vt:lpstr>Благодарим за вниманието и работата заедно!</vt:lpstr>
      <vt:lpstr>PowerPoint-Präsentation</vt:lpstr>
      <vt:lpstr>PowerPoint-Präsentation</vt:lpstr>
    </vt:vector>
  </TitlesOfParts>
  <Company>eku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Zuschreibungsstil</dc:title>
  <dc:creator>steffen</dc:creator>
  <cp:lastModifiedBy>Britt-Marie Larsen</cp:lastModifiedBy>
  <cp:revision>380</cp:revision>
  <dcterms:created xsi:type="dcterms:W3CDTF">2004-10-11T13:21:01Z</dcterms:created>
  <dcterms:modified xsi:type="dcterms:W3CDTF">2023-01-27T09:40:39Z</dcterms:modified>
</cp:coreProperties>
</file>