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7" r:id="rId1"/>
  </p:sldMasterIdLst>
  <p:notesMasterIdLst>
    <p:notesMasterId r:id="rId66"/>
  </p:notesMasterIdLst>
  <p:handoutMasterIdLst>
    <p:handoutMasterId r:id="rId67"/>
  </p:handoutMasterIdLst>
  <p:sldIdLst>
    <p:sldId id="519" r:id="rId2"/>
    <p:sldId id="466" r:id="rId3"/>
    <p:sldId id="399" r:id="rId4"/>
    <p:sldId id="397" r:id="rId5"/>
    <p:sldId id="497" r:id="rId6"/>
    <p:sldId id="496" r:id="rId7"/>
    <p:sldId id="495" r:id="rId8"/>
    <p:sldId id="494" r:id="rId9"/>
    <p:sldId id="418" r:id="rId10"/>
    <p:sldId id="376" r:id="rId11"/>
    <p:sldId id="375" r:id="rId12"/>
    <p:sldId id="374" r:id="rId13"/>
    <p:sldId id="338" r:id="rId14"/>
    <p:sldId id="357" r:id="rId15"/>
    <p:sldId id="339" r:id="rId16"/>
    <p:sldId id="361" r:id="rId17"/>
    <p:sldId id="358" r:id="rId18"/>
    <p:sldId id="453" r:id="rId19"/>
    <p:sldId id="499" r:id="rId20"/>
    <p:sldId id="498" r:id="rId21"/>
    <p:sldId id="437" r:id="rId22"/>
    <p:sldId id="460" r:id="rId23"/>
    <p:sldId id="491" r:id="rId24"/>
    <p:sldId id="309" r:id="rId25"/>
    <p:sldId id="479" r:id="rId26"/>
    <p:sldId id="505" r:id="rId27"/>
    <p:sldId id="504" r:id="rId28"/>
    <p:sldId id="503" r:id="rId29"/>
    <p:sldId id="502" r:id="rId30"/>
    <p:sldId id="501" r:id="rId31"/>
    <p:sldId id="500" r:id="rId32"/>
    <p:sldId id="316" r:id="rId33"/>
    <p:sldId id="390" r:id="rId34"/>
    <p:sldId id="506" r:id="rId35"/>
    <p:sldId id="509" r:id="rId36"/>
    <p:sldId id="508" r:id="rId37"/>
    <p:sldId id="450" r:id="rId38"/>
    <p:sldId id="279" r:id="rId39"/>
    <p:sldId id="465" r:id="rId40"/>
    <p:sldId id="510" r:id="rId41"/>
    <p:sldId id="461" r:id="rId42"/>
    <p:sldId id="512" r:id="rId43"/>
    <p:sldId id="511" r:id="rId44"/>
    <p:sldId id="441" r:id="rId45"/>
    <p:sldId id="513" r:id="rId46"/>
    <p:sldId id="313" r:id="rId47"/>
    <p:sldId id="432" r:id="rId48"/>
    <p:sldId id="458" r:id="rId49"/>
    <p:sldId id="459" r:id="rId50"/>
    <p:sldId id="515" r:id="rId51"/>
    <p:sldId id="514" r:id="rId52"/>
    <p:sldId id="488" r:id="rId53"/>
    <p:sldId id="329" r:id="rId54"/>
    <p:sldId id="425" r:id="rId55"/>
    <p:sldId id="517" r:id="rId56"/>
    <p:sldId id="490" r:id="rId57"/>
    <p:sldId id="516" r:id="rId58"/>
    <p:sldId id="456" r:id="rId59"/>
    <p:sldId id="518" r:id="rId60"/>
    <p:sldId id="317" r:id="rId61"/>
    <p:sldId id="435" r:id="rId62"/>
    <p:sldId id="436" r:id="rId63"/>
    <p:sldId id="493" r:id="rId64"/>
    <p:sldId id="457" r:id="rId65"/>
  </p:sldIdLst>
  <p:sldSz cx="12195175" cy="6858000"/>
  <p:notesSz cx="7099300" cy="10234613"/>
  <p:embeddedFontLst>
    <p:embeddedFont>
      <p:font typeface="Calibri Light" panose="020F0302020204030204" pitchFamily="34" charset="0"/>
      <p:regular r:id="rId68"/>
      <p:italic r:id="rId69"/>
    </p:embeddedFont>
    <p:embeddedFont>
      <p:font typeface="Verdana" panose="020B0604030504040204" pitchFamily="34" charset="0"/>
      <p:regular r:id="rId70"/>
      <p:bold r:id="rId71"/>
      <p:italic r:id="rId72"/>
      <p:boldItalic r:id="rId73"/>
    </p:embeddedFont>
    <p:embeddedFont>
      <p:font typeface="Wingdings 2" panose="05020102010507070707" pitchFamily="18" charset="2"/>
      <p:regular r:id="rId74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lang="en-US" sz="4400" kern="1200">
        <a:solidFill>
          <a:schemeClr val="tx2"/>
        </a:solidFill>
        <a:latin typeface="+mn-lt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lang="en-US" sz="4400" kern="1200">
        <a:solidFill>
          <a:schemeClr val="tx2"/>
        </a:solidFill>
        <a:latin typeface="+mn-lt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lang="en-US" sz="4400" kern="1200">
        <a:solidFill>
          <a:schemeClr val="tx2"/>
        </a:solidFill>
        <a:latin typeface="+mn-lt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lang="en-US" sz="4400" kern="1200">
        <a:solidFill>
          <a:schemeClr val="tx2"/>
        </a:solidFill>
        <a:latin typeface="+mn-lt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lang="en-US" sz="4400" kern="1200">
        <a:solidFill>
          <a:schemeClr val="tx2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6pPr>
    <a:lvl7pPr marL="27432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7pPr>
    <a:lvl8pPr marL="32004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8pPr>
    <a:lvl9pPr marL="3657600" algn="l" defTabSz="457200" rtl="0" eaLnBrk="1" latinLnBrk="0" hangingPunct="1">
      <a:defRPr sz="4400" kern="1200">
        <a:solidFill>
          <a:schemeClr val="tx2"/>
        </a:solidFill>
        <a:latin typeface="Verdana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295">
          <p15:clr>
            <a:srgbClr val="A4A3A4"/>
          </p15:clr>
        </p15:guide>
        <p15:guide id="3" orient="horz" pos="2750">
          <p15:clr>
            <a:srgbClr val="A4A3A4"/>
          </p15:clr>
        </p15:guide>
        <p15:guide id="4" pos="22">
          <p15:clr>
            <a:srgbClr val="A4A3A4"/>
          </p15:clr>
        </p15:guide>
        <p15:guide id="5" pos="393">
          <p15:clr>
            <a:srgbClr val="A4A3A4"/>
          </p15:clr>
        </p15:guide>
        <p15:guide id="6" pos="2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fen" initials="S" lastIdx="4" clrIdx="0"/>
  <p:cmAuthor id="1" name="User" initials="us" lastIdx="5" clrIdx="1"/>
  <p:cmAuthor id="2" name="XXX" initials="X" lastIdx="1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FFFFF"/>
    <a:srgbClr val="3399FF"/>
    <a:srgbClr val="3333CC"/>
    <a:srgbClr val="0099CC"/>
    <a:srgbClr val="FFCC99"/>
    <a:srgbClr val="66FF33"/>
    <a:srgbClr val="FFFF00"/>
    <a:srgbClr val="FF0000"/>
    <a:srgbClr val="ADC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45" autoAdjust="0"/>
    <p:restoredTop sz="91801" autoAdjust="0"/>
  </p:normalViewPr>
  <p:slideViewPr>
    <p:cSldViewPr>
      <p:cViewPr varScale="1">
        <p:scale>
          <a:sx n="98" d="100"/>
          <a:sy n="98" d="100"/>
        </p:scale>
        <p:origin x="224" y="56"/>
      </p:cViewPr>
      <p:guideLst>
        <p:guide orient="horz" pos="1026"/>
        <p:guide pos="295"/>
        <p:guide orient="horz" pos="2750"/>
        <p:guide pos="22"/>
        <p:guide pos="393"/>
        <p:guide pos="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9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7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A2980D-718B-4FC8-9FF6-15C1C35CF177}" type="doc">
      <dgm:prSet loTypeId="urn:microsoft.com/office/officeart/2005/8/layout/cycle1" loCatId="cycle" qsTypeId="urn:microsoft.com/office/officeart/2005/8/quickstyle/simple3" qsCatId="simple" csTypeId="urn:microsoft.com/office/officeart/2005/8/colors/accent6_4" csCatId="accent6" phldr="1"/>
      <dgm:spPr/>
      <dgm:t>
        <a:bodyPr/>
        <a:lstStyle/>
        <a:p>
          <a:endParaRPr lang="de-DE"/>
        </a:p>
      </dgm:t>
    </dgm:pt>
    <dgm:pt modelId="{11E49AD0-DCE6-49A3-A921-184F5EB9A5C6}">
      <dgm:prSet phldrT="[Text]" custT="1"/>
      <dgm:spPr/>
      <dgm:t>
        <a:bodyPr/>
        <a:lstStyle/>
        <a:p>
          <a:r>
            <a:rPr lang="bg-BG" sz="2400" dirty="0">
              <a:latin typeface="+mj-lt"/>
              <a:ea typeface="Verdana" pitchFamily="34" charset="0"/>
            </a:rPr>
            <a:t>Заболяване</a:t>
          </a:r>
          <a:endParaRPr lang="en-US" sz="2400" dirty="0">
            <a:latin typeface="+mj-lt"/>
            <a:ea typeface="Verdana" pitchFamily="34" charset="0"/>
          </a:endParaRPr>
        </a:p>
      </dgm:t>
    </dgm:pt>
    <dgm:pt modelId="{DBC96EE1-665A-4EEC-972A-1DCC706B48DD}" type="parTrans" cxnId="{3FD0F36B-1161-4ED8-876D-8F9BD7AB0F7E}">
      <dgm:prSet/>
      <dgm:spPr/>
      <dgm:t>
        <a:bodyPr/>
        <a:lstStyle/>
        <a:p>
          <a:endParaRPr lang="de-DE"/>
        </a:p>
      </dgm:t>
    </dgm:pt>
    <dgm:pt modelId="{3F4E915D-4700-4542-A7C1-CEF728AB432D}" type="sibTrans" cxnId="{3FD0F36B-1161-4ED8-876D-8F9BD7AB0F7E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de-DE"/>
        </a:p>
      </dgm:t>
    </dgm:pt>
    <dgm:pt modelId="{B390256F-280B-40CB-BD31-09509749AC6C}">
      <dgm:prSet phldrT="[Text]" custT="1"/>
      <dgm:spPr/>
      <dgm:t>
        <a:bodyPr anchor="b" anchorCtr="0"/>
        <a:lstStyle/>
        <a:p>
          <a:r>
            <a:rPr lang="bg-BG" sz="2400" dirty="0">
              <a:latin typeface="+mj-lt"/>
              <a:ea typeface="Verdana" pitchFamily="34" charset="0"/>
            </a:rPr>
            <a:t>Предразсъдъци</a:t>
          </a:r>
          <a:endParaRPr lang="en-US" sz="2400" dirty="0">
            <a:latin typeface="+mj-lt"/>
            <a:ea typeface="Verdana" pitchFamily="34" charset="0"/>
          </a:endParaRPr>
        </a:p>
      </dgm:t>
    </dgm:pt>
    <dgm:pt modelId="{AE84D96B-0C92-4731-88C6-B22A9FF69868}" type="parTrans" cxnId="{C15A0EF6-4897-48A6-82E1-B335FAC4E4CC}">
      <dgm:prSet/>
      <dgm:spPr/>
      <dgm:t>
        <a:bodyPr/>
        <a:lstStyle/>
        <a:p>
          <a:endParaRPr lang="de-DE"/>
        </a:p>
      </dgm:t>
    </dgm:pt>
    <dgm:pt modelId="{6459B721-636D-4D51-9601-6B4E5788A266}" type="sibTrans" cxnId="{C15A0EF6-4897-48A6-82E1-B335FAC4E4CC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de-DE"/>
        </a:p>
      </dgm:t>
    </dgm:pt>
    <dgm:pt modelId="{CB5245DE-ECC5-49E9-94DC-262E3BD83AA5}">
      <dgm:prSet phldrT="[Text]" custT="1"/>
      <dgm:spPr/>
      <dgm:t>
        <a:bodyPr/>
        <a:lstStyle/>
        <a:p>
          <a:r>
            <a:rPr lang="bg-BG" sz="2400" dirty="0">
              <a:latin typeface="+mj-lt"/>
              <a:ea typeface="Verdana" pitchFamily="34" charset="0"/>
            </a:rPr>
            <a:t>Санооценката се понижава</a:t>
          </a:r>
          <a:endParaRPr lang="en-US" sz="2400" dirty="0">
            <a:latin typeface="+mj-lt"/>
            <a:ea typeface="Verdana" pitchFamily="34" charset="0"/>
          </a:endParaRPr>
        </a:p>
      </dgm:t>
    </dgm:pt>
    <dgm:pt modelId="{624F7F40-9E03-4863-810F-969A7A591BB5}" type="parTrans" cxnId="{F2B69E5E-2414-497F-8512-00675EC34370}">
      <dgm:prSet/>
      <dgm:spPr/>
      <dgm:t>
        <a:bodyPr/>
        <a:lstStyle/>
        <a:p>
          <a:endParaRPr lang="de-DE"/>
        </a:p>
      </dgm:t>
    </dgm:pt>
    <dgm:pt modelId="{90182C8E-0A3D-411B-A654-821F546FC078}" type="sibTrans" cxnId="{F2B69E5E-2414-497F-8512-00675EC3437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de-DE"/>
        </a:p>
      </dgm:t>
    </dgm:pt>
    <dgm:pt modelId="{8816A1BD-E3E1-4456-9298-4B3407C622F7}" type="pres">
      <dgm:prSet presAssocID="{EFA2980D-718B-4FC8-9FF6-15C1C35CF177}" presName="cycle" presStyleCnt="0">
        <dgm:presLayoutVars>
          <dgm:dir/>
          <dgm:resizeHandles val="exact"/>
        </dgm:presLayoutVars>
      </dgm:prSet>
      <dgm:spPr/>
    </dgm:pt>
    <dgm:pt modelId="{682C883B-3E72-41CB-97EB-93B061717596}" type="pres">
      <dgm:prSet presAssocID="{11E49AD0-DCE6-49A3-A921-184F5EB9A5C6}" presName="dummy" presStyleCnt="0"/>
      <dgm:spPr/>
    </dgm:pt>
    <dgm:pt modelId="{79E1ED89-3D58-4688-A48D-428AB1CD95FE}" type="pres">
      <dgm:prSet presAssocID="{11E49AD0-DCE6-49A3-A921-184F5EB9A5C6}" presName="node" presStyleLbl="revTx" presStyleIdx="0" presStyleCnt="3" custScaleX="125354" custScaleY="65641" custRadScaleRad="88604" custRadScaleInc="25232">
        <dgm:presLayoutVars>
          <dgm:bulletEnabled val="1"/>
        </dgm:presLayoutVars>
      </dgm:prSet>
      <dgm:spPr/>
    </dgm:pt>
    <dgm:pt modelId="{0332A1E0-1C13-4723-960F-9019466D281A}" type="pres">
      <dgm:prSet presAssocID="{3F4E915D-4700-4542-A7C1-CEF728AB432D}" presName="sibTrans" presStyleLbl="node1" presStyleIdx="0" presStyleCnt="3"/>
      <dgm:spPr/>
    </dgm:pt>
    <dgm:pt modelId="{788C7A12-E6C7-4DB4-9A7F-209CA41AE316}" type="pres">
      <dgm:prSet presAssocID="{B390256F-280B-40CB-BD31-09509749AC6C}" presName="dummy" presStyleCnt="0"/>
      <dgm:spPr/>
    </dgm:pt>
    <dgm:pt modelId="{95978D0C-A8C9-4FB8-8DFC-2906FAA59983}" type="pres">
      <dgm:prSet presAssocID="{B390256F-280B-40CB-BD31-09509749AC6C}" presName="node" presStyleLbl="revTx" presStyleIdx="1" presStyleCnt="3" custScaleX="107412" custScaleY="71608" custRadScaleRad="93983">
        <dgm:presLayoutVars>
          <dgm:bulletEnabled val="1"/>
        </dgm:presLayoutVars>
      </dgm:prSet>
      <dgm:spPr/>
    </dgm:pt>
    <dgm:pt modelId="{818239DA-8F7F-4917-8EB0-77B4EE5EAA94}" type="pres">
      <dgm:prSet presAssocID="{6459B721-636D-4D51-9601-6B4E5788A266}" presName="sibTrans" presStyleLbl="node1" presStyleIdx="1" presStyleCnt="3"/>
      <dgm:spPr/>
    </dgm:pt>
    <dgm:pt modelId="{F48D0065-C1C5-41DE-80DC-9649E256CF0F}" type="pres">
      <dgm:prSet presAssocID="{CB5245DE-ECC5-49E9-94DC-262E3BD83AA5}" presName="dummy" presStyleCnt="0"/>
      <dgm:spPr/>
    </dgm:pt>
    <dgm:pt modelId="{D559A818-7D53-4BBD-8633-917FB032314D}" type="pres">
      <dgm:prSet presAssocID="{CB5245DE-ECC5-49E9-94DC-262E3BD83AA5}" presName="node" presStyleLbl="revTx" presStyleIdx="2" presStyleCnt="3" custScaleX="127454" custScaleY="65641" custRadScaleRad="94821" custRadScaleInc="-28618">
        <dgm:presLayoutVars>
          <dgm:bulletEnabled val="1"/>
        </dgm:presLayoutVars>
      </dgm:prSet>
      <dgm:spPr/>
    </dgm:pt>
    <dgm:pt modelId="{AC268F96-0D5D-4B9A-A307-62DE90494B18}" type="pres">
      <dgm:prSet presAssocID="{90182C8E-0A3D-411B-A654-821F546FC078}" presName="sibTrans" presStyleLbl="node1" presStyleIdx="2" presStyleCnt="3"/>
      <dgm:spPr/>
    </dgm:pt>
  </dgm:ptLst>
  <dgm:cxnLst>
    <dgm:cxn modelId="{33E8C323-B920-428F-A93C-FD6BA5836276}" type="presOf" srcId="{90182C8E-0A3D-411B-A654-821F546FC078}" destId="{AC268F96-0D5D-4B9A-A307-62DE90494B18}" srcOrd="0" destOrd="0" presId="urn:microsoft.com/office/officeart/2005/8/layout/cycle1"/>
    <dgm:cxn modelId="{F2B69E5E-2414-497F-8512-00675EC34370}" srcId="{EFA2980D-718B-4FC8-9FF6-15C1C35CF177}" destId="{CB5245DE-ECC5-49E9-94DC-262E3BD83AA5}" srcOrd="2" destOrd="0" parTransId="{624F7F40-9E03-4863-810F-969A7A591BB5}" sibTransId="{90182C8E-0A3D-411B-A654-821F546FC078}"/>
    <dgm:cxn modelId="{16738563-2470-4B86-BE2D-1A66BE92C82D}" type="presOf" srcId="{6459B721-636D-4D51-9601-6B4E5788A266}" destId="{818239DA-8F7F-4917-8EB0-77B4EE5EAA94}" srcOrd="0" destOrd="0" presId="urn:microsoft.com/office/officeart/2005/8/layout/cycle1"/>
    <dgm:cxn modelId="{3FD0F36B-1161-4ED8-876D-8F9BD7AB0F7E}" srcId="{EFA2980D-718B-4FC8-9FF6-15C1C35CF177}" destId="{11E49AD0-DCE6-49A3-A921-184F5EB9A5C6}" srcOrd="0" destOrd="0" parTransId="{DBC96EE1-665A-4EEC-972A-1DCC706B48DD}" sibTransId="{3F4E915D-4700-4542-A7C1-CEF728AB432D}"/>
    <dgm:cxn modelId="{3C851D7F-7246-4199-9C75-7EC0DEAF4B23}" type="presOf" srcId="{B390256F-280B-40CB-BD31-09509749AC6C}" destId="{95978D0C-A8C9-4FB8-8DFC-2906FAA59983}" srcOrd="0" destOrd="0" presId="urn:microsoft.com/office/officeart/2005/8/layout/cycle1"/>
    <dgm:cxn modelId="{2B448D7F-46B2-4C9D-BEAF-A16B2FC4296F}" type="presOf" srcId="{3F4E915D-4700-4542-A7C1-CEF728AB432D}" destId="{0332A1E0-1C13-4723-960F-9019466D281A}" srcOrd="0" destOrd="0" presId="urn:microsoft.com/office/officeart/2005/8/layout/cycle1"/>
    <dgm:cxn modelId="{27E03E9B-8F29-49C8-B930-E9B9D1871926}" type="presOf" srcId="{11E49AD0-DCE6-49A3-A921-184F5EB9A5C6}" destId="{79E1ED89-3D58-4688-A48D-428AB1CD95FE}" srcOrd="0" destOrd="0" presId="urn:microsoft.com/office/officeart/2005/8/layout/cycle1"/>
    <dgm:cxn modelId="{76B224E4-2362-4EB7-83A8-EBD7895F3D6B}" type="presOf" srcId="{CB5245DE-ECC5-49E9-94DC-262E3BD83AA5}" destId="{D559A818-7D53-4BBD-8633-917FB032314D}" srcOrd="0" destOrd="0" presId="urn:microsoft.com/office/officeart/2005/8/layout/cycle1"/>
    <dgm:cxn modelId="{E07A37EF-1739-4667-9275-ADF70BE191D1}" type="presOf" srcId="{EFA2980D-718B-4FC8-9FF6-15C1C35CF177}" destId="{8816A1BD-E3E1-4456-9298-4B3407C622F7}" srcOrd="0" destOrd="0" presId="urn:microsoft.com/office/officeart/2005/8/layout/cycle1"/>
    <dgm:cxn modelId="{C15A0EF6-4897-48A6-82E1-B335FAC4E4CC}" srcId="{EFA2980D-718B-4FC8-9FF6-15C1C35CF177}" destId="{B390256F-280B-40CB-BD31-09509749AC6C}" srcOrd="1" destOrd="0" parTransId="{AE84D96B-0C92-4731-88C6-B22A9FF69868}" sibTransId="{6459B721-636D-4D51-9601-6B4E5788A266}"/>
    <dgm:cxn modelId="{A4749E80-145B-491B-B9C6-AB8E1742940C}" type="presParOf" srcId="{8816A1BD-E3E1-4456-9298-4B3407C622F7}" destId="{682C883B-3E72-41CB-97EB-93B061717596}" srcOrd="0" destOrd="0" presId="urn:microsoft.com/office/officeart/2005/8/layout/cycle1"/>
    <dgm:cxn modelId="{399545CD-309F-416C-AFA4-5C615BD1236A}" type="presParOf" srcId="{8816A1BD-E3E1-4456-9298-4B3407C622F7}" destId="{79E1ED89-3D58-4688-A48D-428AB1CD95FE}" srcOrd="1" destOrd="0" presId="urn:microsoft.com/office/officeart/2005/8/layout/cycle1"/>
    <dgm:cxn modelId="{5B1FCEFA-9132-4D35-B9F3-C8842AE0D796}" type="presParOf" srcId="{8816A1BD-E3E1-4456-9298-4B3407C622F7}" destId="{0332A1E0-1C13-4723-960F-9019466D281A}" srcOrd="2" destOrd="0" presId="urn:microsoft.com/office/officeart/2005/8/layout/cycle1"/>
    <dgm:cxn modelId="{C1EC0E4C-FD59-4BD5-82B6-848AA7FB226F}" type="presParOf" srcId="{8816A1BD-E3E1-4456-9298-4B3407C622F7}" destId="{788C7A12-E6C7-4DB4-9A7F-209CA41AE316}" srcOrd="3" destOrd="0" presId="urn:microsoft.com/office/officeart/2005/8/layout/cycle1"/>
    <dgm:cxn modelId="{13418062-8F37-475C-939D-95AA52BEE9A8}" type="presParOf" srcId="{8816A1BD-E3E1-4456-9298-4B3407C622F7}" destId="{95978D0C-A8C9-4FB8-8DFC-2906FAA59983}" srcOrd="4" destOrd="0" presId="urn:microsoft.com/office/officeart/2005/8/layout/cycle1"/>
    <dgm:cxn modelId="{CA29B3B7-609D-44EB-BB84-E348D799AB91}" type="presParOf" srcId="{8816A1BD-E3E1-4456-9298-4B3407C622F7}" destId="{818239DA-8F7F-4917-8EB0-77B4EE5EAA94}" srcOrd="5" destOrd="0" presId="urn:microsoft.com/office/officeart/2005/8/layout/cycle1"/>
    <dgm:cxn modelId="{0962987A-A25A-4428-91F6-9F6CEFD78D71}" type="presParOf" srcId="{8816A1BD-E3E1-4456-9298-4B3407C622F7}" destId="{F48D0065-C1C5-41DE-80DC-9649E256CF0F}" srcOrd="6" destOrd="0" presId="urn:microsoft.com/office/officeart/2005/8/layout/cycle1"/>
    <dgm:cxn modelId="{5851F48B-07E8-4ADA-8C54-B919350CD887}" type="presParOf" srcId="{8816A1BD-E3E1-4456-9298-4B3407C622F7}" destId="{D559A818-7D53-4BBD-8633-917FB032314D}" srcOrd="7" destOrd="0" presId="urn:microsoft.com/office/officeart/2005/8/layout/cycle1"/>
    <dgm:cxn modelId="{563163D5-4AD8-44BB-8FA6-27E598FF633C}" type="presParOf" srcId="{8816A1BD-E3E1-4456-9298-4B3407C622F7}" destId="{AC268F96-0D5D-4B9A-A307-62DE90494B18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1ED89-3D58-4688-A48D-428AB1CD95FE}">
      <dsp:nvSpPr>
        <dsp:cNvPr id="0" name=""/>
        <dsp:cNvSpPr/>
      </dsp:nvSpPr>
      <dsp:spPr>
        <a:xfrm>
          <a:off x="4351340" y="967091"/>
          <a:ext cx="1920845" cy="100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+mj-lt"/>
              <a:ea typeface="Verdana" pitchFamily="34" charset="0"/>
            </a:rPr>
            <a:t>Заболяване</a:t>
          </a:r>
          <a:endParaRPr lang="en-US" sz="2400" kern="1200" dirty="0">
            <a:latin typeface="+mj-lt"/>
            <a:ea typeface="Verdana" pitchFamily="34" charset="0"/>
          </a:endParaRPr>
        </a:p>
      </dsp:txBody>
      <dsp:txXfrm>
        <a:off x="4351340" y="967091"/>
        <a:ext cx="1920845" cy="1005841"/>
      </dsp:txXfrm>
    </dsp:sp>
    <dsp:sp modelId="{0332A1E0-1C13-4723-960F-9019466D281A}">
      <dsp:nvSpPr>
        <dsp:cNvPr id="0" name=""/>
        <dsp:cNvSpPr/>
      </dsp:nvSpPr>
      <dsp:spPr>
        <a:xfrm>
          <a:off x="2092353" y="130922"/>
          <a:ext cx="3621046" cy="3621046"/>
        </a:xfrm>
        <a:prstGeom prst="circularArrow">
          <a:avLst>
            <a:gd name="adj1" fmla="val 8252"/>
            <a:gd name="adj2" fmla="val 576412"/>
            <a:gd name="adj3" fmla="val 2308850"/>
            <a:gd name="adj4" fmla="val 72806"/>
            <a:gd name="adj5" fmla="val 9627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95978D0C-A8C9-4FB8-8DFC-2906FAA59983}">
      <dsp:nvSpPr>
        <dsp:cNvPr id="0" name=""/>
        <dsp:cNvSpPr/>
      </dsp:nvSpPr>
      <dsp:spPr>
        <a:xfrm>
          <a:off x="3250146" y="2767294"/>
          <a:ext cx="1645913" cy="109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+mj-lt"/>
              <a:ea typeface="Verdana" pitchFamily="34" charset="0"/>
            </a:rPr>
            <a:t>Предразсъдъци</a:t>
          </a:r>
          <a:endParaRPr lang="en-US" sz="2400" kern="1200" dirty="0">
            <a:latin typeface="+mj-lt"/>
            <a:ea typeface="Verdana" pitchFamily="34" charset="0"/>
          </a:endParaRPr>
        </a:p>
      </dsp:txBody>
      <dsp:txXfrm>
        <a:off x="3250146" y="2767294"/>
        <a:ext cx="1645913" cy="1097275"/>
      </dsp:txXfrm>
    </dsp:sp>
    <dsp:sp modelId="{818239DA-8F7F-4917-8EB0-77B4EE5EAA94}">
      <dsp:nvSpPr>
        <dsp:cNvPr id="0" name=""/>
        <dsp:cNvSpPr/>
      </dsp:nvSpPr>
      <dsp:spPr>
        <a:xfrm>
          <a:off x="2336488" y="51507"/>
          <a:ext cx="3621046" cy="3621046"/>
        </a:xfrm>
        <a:prstGeom prst="circularArrow">
          <a:avLst>
            <a:gd name="adj1" fmla="val 8252"/>
            <a:gd name="adj2" fmla="val 576412"/>
            <a:gd name="adj3" fmla="val 9966948"/>
            <a:gd name="adj4" fmla="val 7626016"/>
            <a:gd name="adj5" fmla="val 9627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D559A818-7D53-4BBD-8633-917FB032314D}">
      <dsp:nvSpPr>
        <dsp:cNvPr id="0" name=""/>
        <dsp:cNvSpPr/>
      </dsp:nvSpPr>
      <dsp:spPr>
        <a:xfrm>
          <a:off x="1760043" y="967083"/>
          <a:ext cx="1953024" cy="100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+mj-lt"/>
              <a:ea typeface="Verdana" pitchFamily="34" charset="0"/>
            </a:rPr>
            <a:t>Санооценката се понижава</a:t>
          </a:r>
          <a:endParaRPr lang="en-US" sz="2400" kern="1200" dirty="0">
            <a:latin typeface="+mj-lt"/>
            <a:ea typeface="Verdana" pitchFamily="34" charset="0"/>
          </a:endParaRPr>
        </a:p>
      </dsp:txBody>
      <dsp:txXfrm>
        <a:off x="1760043" y="967083"/>
        <a:ext cx="1953024" cy="1005841"/>
      </dsp:txXfrm>
    </dsp:sp>
    <dsp:sp modelId="{AC268F96-0D5D-4B9A-A307-62DE90494B18}">
      <dsp:nvSpPr>
        <dsp:cNvPr id="0" name=""/>
        <dsp:cNvSpPr/>
      </dsp:nvSpPr>
      <dsp:spPr>
        <a:xfrm>
          <a:off x="2197988" y="278435"/>
          <a:ext cx="3621046" cy="3621046"/>
        </a:xfrm>
        <a:prstGeom prst="circularArrow">
          <a:avLst>
            <a:gd name="adj1" fmla="val 8252"/>
            <a:gd name="adj2" fmla="val 576412"/>
            <a:gd name="adj3" fmla="val 18084462"/>
            <a:gd name="adj4" fmla="val 13739154"/>
            <a:gd name="adj5" fmla="val 9627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charset="0"/>
              </a:defRPr>
            </a:lvl1pPr>
          </a:lstStyle>
          <a:p>
            <a:fld id="{A1259928-C4F6-A94E-9F12-081BE782EB71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796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 b="1">
                <a:solidFill>
                  <a:schemeClr val="tx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b="1">
                <a:solidFill>
                  <a:schemeClr val="tx1"/>
                </a:solidFill>
                <a:latin typeface="Arial" charset="0"/>
              </a:defRPr>
            </a:lvl1pPr>
          </a:lstStyle>
          <a:p>
            <a:fld id="{18AB4C74-C555-7541-A299-0C6D135C13F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280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2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3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4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5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6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7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1pPr>
            <a:lvl2pPr marL="742950" indent="-28575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2pPr>
            <a:lvl3pPr marL="11430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3pPr>
            <a:lvl4pPr marL="16002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4pPr>
            <a:lvl5pPr marL="2057400" indent="-228600" defTabSz="990600" eaLnBrk="0" hangingPunct="0"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0A0E9833-71A9-0245-A86E-C7AC9CD46433}" type="slidenum">
              <a:rPr lang="de-DE" sz="1300">
                <a:solidFill>
                  <a:schemeClr val="tx1"/>
                </a:solidFill>
                <a:latin typeface="Arial" charset="0"/>
              </a:rPr>
              <a:pPr eaLnBrk="1" hangingPunct="1"/>
              <a:t>8</a:t>
            </a:fld>
            <a:endParaRPr lang="de-DE" sz="13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87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895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726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09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371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797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3205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1232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201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129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044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984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94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600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0312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63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285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72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8206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6460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9046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9046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9046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633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38796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12989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18683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6623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1531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14182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2767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2767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86378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88849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70956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67612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9622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5907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881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8811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7640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0890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0890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60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26521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8095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/>
              <a:pPr/>
              <a:t>62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7273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32869E-E2C5-4A5A-8BA3-5AE44A9E6CEB}" type="slidenum">
              <a:rPr lang="de-DE" altLang="de-DE" sz="1300"/>
              <a:pPr>
                <a:spcBef>
                  <a:spcPct val="0"/>
                </a:spcBef>
              </a:pPr>
              <a:t>64</a:t>
            </a:fld>
            <a:endParaRPr lang="de-DE" altLang="de-DE" sz="1300"/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6602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fld id="{E145D7AE-92F4-4245-966E-F2393650066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4C50EA92-F41B-5541-853C-AF233470334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F1453263-BF73-0743-B5B9-B3C64D5B80D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B0B565B1-9099-6C43-824A-08D47FC4C12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Метакогнитивен тренинг 10 – Справяне с предразсъдъци (стигма)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fld id="{54F5DE16-5F41-0F46-AF59-1046535EA871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gi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dirty="0">
                <a:latin typeface="+mn-lt"/>
                <a:ea typeface="+mn-ea"/>
                <a:cs typeface="+mn-cs"/>
              </a:rPr>
              <a:t>MKT 10 </a:t>
            </a:r>
            <a:r>
              <a:rPr lang="en-US" altLang="ja-JP" dirty="0">
                <a:latin typeface="+mn-lt"/>
                <a:ea typeface="+mn-ea"/>
                <a:cs typeface="+mn-cs"/>
              </a:rPr>
              <a:t>II</a:t>
            </a:r>
            <a:r>
              <a:rPr lang="ru-RU" altLang="ja-JP" dirty="0">
                <a:latin typeface="+mn-lt"/>
                <a:ea typeface="+mn-ea"/>
                <a:cs typeface="+mn-cs"/>
              </a:rPr>
              <a:t> – Справяне с предразсъдъци (стигма)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248412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Франц Бекенбауер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11. </a:t>
            </a:r>
            <a:r>
              <a:rPr lang="bg-BG" sz="2000" dirty="0">
                <a:solidFill>
                  <a:srgbClr val="333333"/>
                </a:solidFill>
              </a:rPr>
              <a:t>Септември</a:t>
            </a:r>
            <a:r>
              <a:rPr lang="de-DE" sz="2000" dirty="0">
                <a:solidFill>
                  <a:srgbClr val="333333"/>
                </a:solidFill>
              </a:rPr>
              <a:t> 1945)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Лотар Матеус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21. </a:t>
            </a:r>
            <a:r>
              <a:rPr lang="bg-BG" sz="2000" dirty="0">
                <a:solidFill>
                  <a:srgbClr val="333333"/>
                </a:solidFill>
              </a:rPr>
              <a:t>Март</a:t>
            </a:r>
            <a:r>
              <a:rPr lang="de-DE" sz="2000" dirty="0">
                <a:solidFill>
                  <a:srgbClr val="333333"/>
                </a:solidFill>
              </a:rPr>
              <a:t> 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Гюнтер Нетцер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14. </a:t>
            </a:r>
            <a:r>
              <a:rPr lang="bg-BG" sz="2000" dirty="0">
                <a:solidFill>
                  <a:srgbClr val="333333"/>
                </a:solidFill>
              </a:rPr>
              <a:t>Септември</a:t>
            </a:r>
            <a:r>
              <a:rPr lang="de-DE" sz="2000" dirty="0">
                <a:solidFill>
                  <a:srgbClr val="333333"/>
                </a:solidFill>
              </a:rPr>
              <a:t> 1944)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Герд Мюлер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03. </a:t>
            </a:r>
            <a:r>
              <a:rPr lang="bg-BG" sz="2000" dirty="0">
                <a:solidFill>
                  <a:srgbClr val="333333"/>
                </a:solidFill>
              </a:rPr>
              <a:t>Ноември</a:t>
            </a:r>
            <a:r>
              <a:rPr lang="de-DE" sz="2000" dirty="0">
                <a:solidFill>
                  <a:srgbClr val="333333"/>
                </a:solidFill>
              </a:rPr>
              <a:t> 1945)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???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2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246261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Франц Бекенбауер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11. </a:t>
            </a:r>
            <a:r>
              <a:rPr lang="bg-BG" sz="2000" dirty="0">
                <a:solidFill>
                  <a:srgbClr val="333333"/>
                </a:solidFill>
              </a:rPr>
              <a:t>Септември</a:t>
            </a:r>
            <a:r>
              <a:rPr lang="de-DE" sz="2000" dirty="0">
                <a:solidFill>
                  <a:srgbClr val="333333"/>
                </a:solidFill>
              </a:rPr>
              <a:t> 1945)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Лотар Матеус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21. </a:t>
            </a:r>
            <a:r>
              <a:rPr lang="bg-BG" sz="2000" dirty="0">
                <a:solidFill>
                  <a:srgbClr val="333333"/>
                </a:solidFill>
              </a:rPr>
              <a:t>Март</a:t>
            </a:r>
            <a:r>
              <a:rPr lang="de-DE" sz="2000" dirty="0">
                <a:solidFill>
                  <a:srgbClr val="333333"/>
                </a:solidFill>
              </a:rPr>
              <a:t> 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Гюнтер Нетцер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14. </a:t>
            </a:r>
            <a:r>
              <a:rPr lang="bg-BG" sz="2000" dirty="0">
                <a:solidFill>
                  <a:srgbClr val="333333"/>
                </a:solidFill>
              </a:rPr>
              <a:t>Септември</a:t>
            </a:r>
            <a:r>
              <a:rPr lang="de-DE" sz="2000" dirty="0">
                <a:solidFill>
                  <a:srgbClr val="333333"/>
                </a:solidFill>
              </a:rPr>
              <a:t> 1944)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Герд Мюлер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роден на</a:t>
            </a:r>
            <a:r>
              <a:rPr lang="de-DE" sz="2000" dirty="0">
                <a:solidFill>
                  <a:srgbClr val="333333"/>
                </a:solidFill>
              </a:rPr>
              <a:t> 03. </a:t>
            </a:r>
            <a:r>
              <a:rPr lang="bg-BG" sz="2000" dirty="0">
                <a:solidFill>
                  <a:srgbClr val="333333"/>
                </a:solidFill>
              </a:rPr>
              <a:t>Ноември</a:t>
            </a:r>
            <a:r>
              <a:rPr lang="de-DE" sz="2000" dirty="0">
                <a:solidFill>
                  <a:srgbClr val="333333"/>
                </a:solidFill>
              </a:rPr>
              <a:t> 1945)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мъже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немци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бивши футболисти</a:t>
            </a:r>
            <a:r>
              <a:rPr lang="de-DE" sz="2000" dirty="0">
                <a:solidFill>
                  <a:srgbClr val="004992"/>
                </a:solidFill>
              </a:rPr>
              <a:t>…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3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10" name="Grafik2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564931" y="2205336"/>
            <a:ext cx="2853136" cy="2481609"/>
          </a:xfrm>
          <a:prstGeom prst="rect">
            <a:avLst/>
          </a:prstGeom>
        </p:spPr>
      </p:pic>
      <p:pic>
        <p:nvPicPr>
          <p:cNvPr id="11" name="Grafik 6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752390" y="3598217"/>
            <a:ext cx="2996565" cy="2855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24626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48640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Фьодър Достоевски </a:t>
            </a:r>
            <a:r>
              <a:rPr lang="de-DE" sz="2000" dirty="0">
                <a:solidFill>
                  <a:srgbClr val="333333"/>
                </a:solidFill>
              </a:rPr>
              <a:t>(1821-1881)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Ърнест Хемингуей </a:t>
            </a:r>
            <a:r>
              <a:rPr lang="de-DE" sz="2000" dirty="0">
                <a:solidFill>
                  <a:srgbClr val="333333"/>
                </a:solidFill>
              </a:rPr>
              <a:t>(1899-1961)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Фридрих Хьолдерлин </a:t>
            </a:r>
            <a:r>
              <a:rPr lang="de-DE" sz="2000" dirty="0">
                <a:solidFill>
                  <a:srgbClr val="333333"/>
                </a:solidFill>
              </a:rPr>
              <a:t>(1770-1843)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Чарлз Дикенс </a:t>
            </a:r>
            <a:r>
              <a:rPr lang="de-DE" sz="2000" dirty="0">
                <a:solidFill>
                  <a:srgbClr val="333333"/>
                </a:solidFill>
              </a:rPr>
              <a:t>(1812-1870)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solidFill>
                  <a:srgbClr val="004992"/>
                </a:solidFill>
              </a:rPr>
              <a:t>???</a:t>
            </a:r>
            <a:endParaRPr lang="de-DE" sz="2000" dirty="0">
              <a:solidFill>
                <a:srgbClr val="00499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4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24626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48640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Фьодър Достоевски </a:t>
            </a:r>
            <a:r>
              <a:rPr lang="de-DE" sz="2000" dirty="0">
                <a:solidFill>
                  <a:srgbClr val="333333"/>
                </a:solidFill>
              </a:rPr>
              <a:t>(1821-1881)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Ърнест Хемингуей </a:t>
            </a:r>
            <a:r>
              <a:rPr lang="de-DE" sz="2000" dirty="0">
                <a:solidFill>
                  <a:srgbClr val="333333"/>
                </a:solidFill>
              </a:rPr>
              <a:t>(1899-1961)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Фридрих Хьолдерлин </a:t>
            </a:r>
            <a:r>
              <a:rPr lang="de-DE" sz="2000" dirty="0">
                <a:solidFill>
                  <a:srgbClr val="333333"/>
                </a:solidFill>
              </a:rPr>
              <a:t>(1770-1843)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Чарлз Дикенс </a:t>
            </a:r>
            <a:r>
              <a:rPr lang="de-DE" sz="2000" dirty="0">
                <a:solidFill>
                  <a:srgbClr val="333333"/>
                </a:solidFill>
              </a:rPr>
              <a:t>(1812-1870)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мъже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вече починали</a:t>
            </a:r>
            <a:r>
              <a:rPr lang="en-US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и преди всичко</a:t>
            </a:r>
            <a:r>
              <a:rPr lang="de-DE" sz="2000" dirty="0">
                <a:solidFill>
                  <a:srgbClr val="004992"/>
                </a:solidFill>
              </a:rPr>
              <a:t>…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5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035742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48640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Фьодър Достоевски </a:t>
            </a:r>
            <a:r>
              <a:rPr lang="de-DE" sz="2000" dirty="0">
                <a:solidFill>
                  <a:srgbClr val="333333"/>
                </a:solidFill>
              </a:rPr>
              <a:t>(1821-1881)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Ърнест Хемингуей </a:t>
            </a:r>
            <a:r>
              <a:rPr lang="de-DE" sz="2000" dirty="0">
                <a:solidFill>
                  <a:srgbClr val="333333"/>
                </a:solidFill>
              </a:rPr>
              <a:t>(1899-1961)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Фридрих Хьолдерлин </a:t>
            </a:r>
            <a:r>
              <a:rPr lang="de-DE" sz="2000" dirty="0">
                <a:solidFill>
                  <a:srgbClr val="333333"/>
                </a:solidFill>
              </a:rPr>
              <a:t>(1770-1843)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Чарлз Дикенс </a:t>
            </a:r>
            <a:r>
              <a:rPr lang="de-DE" sz="2000" dirty="0">
                <a:solidFill>
                  <a:srgbClr val="333333"/>
                </a:solidFill>
              </a:rPr>
              <a:t>(1812-1870)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мъже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вече починали</a:t>
            </a:r>
            <a:r>
              <a:rPr lang="en-US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и преди всичко</a:t>
            </a:r>
            <a:r>
              <a:rPr lang="de-DE" sz="2000" dirty="0">
                <a:solidFill>
                  <a:srgbClr val="004992"/>
                </a:solidFill>
              </a:rPr>
              <a:t>…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известни писатели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6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9" name="Grafik 5" descr="C:\Users\Helen\Downloads\4839598829_8a6fb10dfb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2203704"/>
            <a:ext cx="5303520" cy="397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32895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48640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Фьодър Достоевски </a:t>
            </a:r>
            <a:r>
              <a:rPr lang="de-DE" sz="2000" dirty="0">
                <a:solidFill>
                  <a:srgbClr val="333333"/>
                </a:solidFill>
              </a:rPr>
              <a:t>(1821-1881)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Ърнест Хемингуей </a:t>
            </a:r>
            <a:r>
              <a:rPr lang="de-DE" sz="2000" dirty="0">
                <a:solidFill>
                  <a:srgbClr val="333333"/>
                </a:solidFill>
              </a:rPr>
              <a:t>(1899-1961)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Фридрих Хьолдерлин </a:t>
            </a:r>
            <a:r>
              <a:rPr lang="de-DE" sz="2000" dirty="0">
                <a:solidFill>
                  <a:srgbClr val="333333"/>
                </a:solidFill>
              </a:rPr>
              <a:t>(1770-1843)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Чарлз Дикенс </a:t>
            </a:r>
            <a:r>
              <a:rPr lang="de-DE" sz="2000" dirty="0">
                <a:solidFill>
                  <a:srgbClr val="333333"/>
                </a:solidFill>
              </a:rPr>
              <a:t>(1812-1870)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мъже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вече починали</a:t>
            </a:r>
            <a:r>
              <a:rPr lang="en-US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и преди всичко</a:t>
            </a:r>
            <a:r>
              <a:rPr lang="de-DE" sz="2000" dirty="0">
                <a:solidFill>
                  <a:srgbClr val="004992"/>
                </a:solidFill>
              </a:rPr>
              <a:t>…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известни писатели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Още</a:t>
            </a:r>
            <a:r>
              <a:rPr lang="de-DE" sz="2000" dirty="0">
                <a:solidFill>
                  <a:srgbClr val="004992"/>
                </a:solidFill>
              </a:rPr>
              <a:t>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7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9" name="Grafik 5" descr="C:\Users\Helen\Downloads\4839598829_8a6fb10dfb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2203704"/>
            <a:ext cx="5303520" cy="397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43102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е общото между тези личности?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486400" cy="4248000"/>
          </a:xfrm>
        </p:spPr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Фьодър Достоевски </a:t>
            </a:r>
            <a:r>
              <a:rPr lang="de-DE" sz="2000" dirty="0">
                <a:solidFill>
                  <a:srgbClr val="333333"/>
                </a:solidFill>
              </a:rPr>
              <a:t>(1821-1881)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Ърнест Хемингуей </a:t>
            </a:r>
            <a:r>
              <a:rPr lang="de-DE" sz="2000" dirty="0">
                <a:solidFill>
                  <a:srgbClr val="333333"/>
                </a:solidFill>
              </a:rPr>
              <a:t>(1899-1961)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Фридрих Хьолдерлин </a:t>
            </a:r>
            <a:r>
              <a:rPr lang="de-DE" sz="2000" dirty="0">
                <a:solidFill>
                  <a:srgbClr val="333333"/>
                </a:solidFill>
              </a:rPr>
              <a:t>(1770-1843)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Чарлз Дикенс </a:t>
            </a:r>
            <a:r>
              <a:rPr lang="de-DE" sz="2000" dirty="0">
                <a:solidFill>
                  <a:srgbClr val="333333"/>
                </a:solidFill>
              </a:rPr>
              <a:t>(1812-1870)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мъже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вече починали</a:t>
            </a:r>
            <a:r>
              <a:rPr lang="en-US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и преди всичко</a:t>
            </a:r>
            <a:r>
              <a:rPr lang="de-DE" sz="2000" dirty="0">
                <a:solidFill>
                  <a:srgbClr val="004992"/>
                </a:solidFill>
              </a:rPr>
              <a:t>…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известни писатели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Още</a:t>
            </a:r>
            <a:r>
              <a:rPr lang="de-DE" sz="2000" dirty="0">
                <a:solidFill>
                  <a:srgbClr val="004992"/>
                </a:solidFill>
              </a:rPr>
              <a:t>?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Всички те са имали психически заболявания</a:t>
            </a:r>
            <a:r>
              <a:rPr lang="de-DE" sz="2000" dirty="0">
                <a:solidFill>
                  <a:srgbClr val="004992"/>
                </a:solidFill>
              </a:rPr>
              <a:t>,</a:t>
            </a:r>
            <a:r>
              <a:rPr lang="bg-BG" sz="2000" dirty="0">
                <a:solidFill>
                  <a:srgbClr val="004992"/>
                </a:solidFill>
              </a:rPr>
              <a:t> двама от тях с психотични симптоми</a:t>
            </a:r>
            <a:r>
              <a:rPr lang="de-DE" sz="2000" dirty="0">
                <a:solidFill>
                  <a:srgbClr val="004992"/>
                </a:solidFill>
              </a:rPr>
              <a:t>.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8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9" name="Grafik 5" descr="C:\Users\Helen\Downloads\4839598829_8a6fb10dfb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2203704"/>
            <a:ext cx="5303520" cy="397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120838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Известен = перфектен?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9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6" name="Group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528726"/>
              </p:ext>
            </p:extLst>
          </p:nvPr>
        </p:nvGraphicFramePr>
        <p:xfrm>
          <a:off x="408955" y="2132857"/>
          <a:ext cx="11376000" cy="42519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1641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Фьодър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Достоевски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(1821-1881)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buFontTx/>
                        <a:buNone/>
                      </a:pPr>
                      <a:r>
                        <a:rPr lang="ru-RU" sz="1800" b="0" i="0" u="none" baseline="0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Достоевски е един от най-известните руски класици и има славата на един от брилянтните психолози на световната литаратура. Достоевски е страдал от епилепсия, а в един момент се поддава на хазартна зависимост. Поне в края на живота си Достоевски е бил признат и финансово независим. </a:t>
                      </a:r>
                      <a:endParaRPr lang="es-ES" sz="1800" b="0" i="0" u="none" baseline="0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773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Ърнест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Хемнгуей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(1899-1961)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Хемингуей е един от най-успешните американски автори на ХХ век. През 1954 получава Нобелова награда за литература. През целия си живот се бори с дълги депресивни епизоди и алкохолна зависимост. Предполага се и биполярно разстройство. 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773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Фридрих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Хьолдерлин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(1770-1843) 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Хьолдерлин допринася много за преувеличената връзка между “Лудост и Гений”. Наред с Гьоте и Шилер той е един от най-значимите лирици на Романтизма. Днес най-вероятно би бил диагностициран с шизофрения. 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7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Чарлз Дикенс (1812-1870)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Дикенс принадлежи към най-четените английски автори. Най-известните му произведения са Оливър Туист и Коледна песен. Преминал е през манийни и депресивни епизоди, днес би му била поставена диагнозата биполярно разстройство.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70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Кои от картините са нарисувани от хора с психотични кризи?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10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15" name="Grafi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58875" y="2288360"/>
            <a:ext cx="2926080" cy="1998144"/>
          </a:xfrm>
          <a:prstGeom prst="rect">
            <a:avLst/>
          </a:prstGeom>
        </p:spPr>
      </p:pic>
      <p:pic>
        <p:nvPicPr>
          <p:cNvPr id="16" name="Grafik 5" descr="Bild_Steff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6850" y="2288360"/>
            <a:ext cx="2255381" cy="3401568"/>
          </a:xfrm>
          <a:prstGeom prst="rect">
            <a:avLst/>
          </a:prstGeom>
        </p:spPr>
      </p:pic>
      <p:pic>
        <p:nvPicPr>
          <p:cNvPr id="17" name="Grafik 4" descr="img1361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9885" y="2288360"/>
            <a:ext cx="2560320" cy="3397464"/>
          </a:xfrm>
          <a:prstGeom prst="rect">
            <a:avLst/>
          </a:prstGeom>
        </p:spPr>
      </p:pic>
      <p:pic>
        <p:nvPicPr>
          <p:cNvPr id="18" name="Grafik 3" descr="auktion-sothebys-new-yor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2920" y="2288360"/>
            <a:ext cx="2560320" cy="341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14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Коя от картините е продадена на най-висока цена на аукцион?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11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17" name="Grafi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58875" y="2288360"/>
            <a:ext cx="2926080" cy="1998144"/>
          </a:xfrm>
          <a:prstGeom prst="rect">
            <a:avLst/>
          </a:prstGeom>
        </p:spPr>
      </p:pic>
      <p:pic>
        <p:nvPicPr>
          <p:cNvPr id="18" name="Grafik 5" descr="Bild_Steff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6850" y="2288360"/>
            <a:ext cx="2255381" cy="3401568"/>
          </a:xfrm>
          <a:prstGeom prst="rect">
            <a:avLst/>
          </a:prstGeom>
        </p:spPr>
      </p:pic>
      <p:pic>
        <p:nvPicPr>
          <p:cNvPr id="19" name="Grafik 4" descr="img1361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9885" y="2288360"/>
            <a:ext cx="2560320" cy="3397464"/>
          </a:xfrm>
          <a:prstGeom prst="rect">
            <a:avLst/>
          </a:prstGeom>
        </p:spPr>
      </p:pic>
      <p:pic>
        <p:nvPicPr>
          <p:cNvPr id="20" name="Grafik 3" descr="auktion-sothebys-new-yor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2920" y="2288360"/>
            <a:ext cx="2560320" cy="341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Коя от картините е продадена на най-висока цена на аукцион?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12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21" name="Grafi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58875" y="2288360"/>
            <a:ext cx="2926080" cy="1998144"/>
          </a:xfrm>
          <a:prstGeom prst="rect">
            <a:avLst/>
          </a:prstGeom>
        </p:spPr>
      </p:pic>
      <p:pic>
        <p:nvPicPr>
          <p:cNvPr id="25" name="Grafik 5" descr="Bild_Steff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6850" y="2288360"/>
            <a:ext cx="2255381" cy="3401568"/>
          </a:xfrm>
          <a:prstGeom prst="rect">
            <a:avLst/>
          </a:prstGeom>
        </p:spPr>
      </p:pic>
      <p:pic>
        <p:nvPicPr>
          <p:cNvPr id="26" name="Grafik 4" descr="img1361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9885" y="2288360"/>
            <a:ext cx="2560320" cy="3397464"/>
          </a:xfrm>
          <a:prstGeom prst="rect">
            <a:avLst/>
          </a:prstGeom>
        </p:spPr>
      </p:pic>
      <p:pic>
        <p:nvPicPr>
          <p:cNvPr id="29" name="Grafik 3" descr="auktion-sothebys-new-yor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2920" y="2288360"/>
            <a:ext cx="2560320" cy="3410176"/>
          </a:xfrm>
          <a:prstGeom prst="rect">
            <a:avLst/>
          </a:prstGeom>
        </p:spPr>
      </p:pic>
      <p:sp>
        <p:nvSpPr>
          <p:cNvPr id="30" name="Caption_16"/>
          <p:cNvSpPr txBox="1"/>
          <p:nvPr/>
        </p:nvSpPr>
        <p:spPr>
          <a:xfrm>
            <a:off x="6276850" y="5689928"/>
            <a:ext cx="225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0 €</a:t>
            </a:r>
            <a:endParaRPr lang="de-DE" sz="18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Caption_17"/>
          <p:cNvSpPr txBox="1"/>
          <p:nvPr/>
        </p:nvSpPr>
        <p:spPr>
          <a:xfrm>
            <a:off x="8858875" y="4286504"/>
            <a:ext cx="292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8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Около 10.000 €</a:t>
            </a:r>
            <a:endParaRPr lang="de-DE" sz="18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Caption_15"/>
          <p:cNvSpPr txBox="1"/>
          <p:nvPr/>
        </p:nvSpPr>
        <p:spPr>
          <a:xfrm>
            <a:off x="3389885" y="568582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8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25 милиона €</a:t>
            </a:r>
            <a:endParaRPr lang="de-DE" sz="18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Caption_14"/>
          <p:cNvSpPr txBox="1"/>
          <p:nvPr/>
        </p:nvSpPr>
        <p:spPr>
          <a:xfrm>
            <a:off x="502919" y="5698536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8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почти 100 милиона €</a:t>
            </a:r>
            <a:endParaRPr lang="de-DE" sz="18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339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Едуард Мунк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Близо 100 милиона евро е предложил неизвестен кукупвач за </a:t>
            </a:r>
            <a:r>
              <a:rPr lang="bg-BG" sz="2000">
                <a:solidFill>
                  <a:srgbClr val="333333"/>
                </a:solidFill>
              </a:rPr>
              <a:t>картината </a:t>
            </a:r>
            <a:r>
              <a:rPr lang="de-DE" sz="2000">
                <a:solidFill>
                  <a:srgbClr val="333333"/>
                </a:solidFill>
              </a:rPr>
              <a:t>“</a:t>
            </a:r>
            <a:r>
              <a:rPr lang="bg-BG" sz="2000">
                <a:solidFill>
                  <a:srgbClr val="333333"/>
                </a:solidFill>
              </a:rPr>
              <a:t>Викът</a:t>
            </a:r>
            <a:r>
              <a:rPr lang="de-DE" sz="2000">
                <a:solidFill>
                  <a:srgbClr val="333333"/>
                </a:solidFill>
              </a:rPr>
              <a:t>”. </a:t>
            </a:r>
            <a:r>
              <a:rPr lang="bg-BG" sz="2000" dirty="0">
                <a:solidFill>
                  <a:srgbClr val="333333"/>
                </a:solidFill>
              </a:rPr>
              <a:t>С това тя става една от най-скъпите картини в света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Художникът, Едуард Мунк, е страдал от биполярно разстройство</a:t>
            </a:r>
            <a:r>
              <a:rPr lang="de-DE" sz="20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Имал е манийни, депресивни и налудни симптоми</a:t>
            </a:r>
            <a:endParaRPr lang="de-DE" sz="20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Бил е хоспитализиран за повече от 8 месеца.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13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Grafik 16" descr="auktion-sothebys-new-york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4921" y="2203704"/>
            <a:ext cx="3187242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Стеф</a:t>
            </a:r>
            <a:r>
              <a:rPr lang="en-US" sz="3600">
                <a:latin typeface="+mn-lt"/>
                <a:ea typeface="+mn-ea"/>
                <a:cs typeface="+mn-cs"/>
              </a:rPr>
              <a:t>e</a:t>
            </a:r>
            <a:r>
              <a:rPr lang="bg-BG" sz="3600">
                <a:latin typeface="+mn-lt"/>
                <a:ea typeface="+mn-ea"/>
                <a:cs typeface="+mn-cs"/>
              </a:rPr>
              <a:t>н Моритц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Картината по-скоро има сантиментална стойснот за художника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Нарисувана от проф. Моритц, когато е бил на 16 години</a:t>
            </a:r>
            <a:r>
              <a:rPr lang="de-DE" sz="20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Той е психолог и ръководител на работната група по невропсихология в клиниката в Хамбург-Епендорф</a:t>
            </a:r>
            <a:endParaRPr lang="de-DE" sz="20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Стефан Моритц никога не е бил лекуван психиатрично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14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Grafik 3" descr="Bild_Steffe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6905" y="2203704"/>
            <a:ext cx="2819234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0177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Винсент ван Гог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>
                <a:solidFill>
                  <a:srgbClr val="333333"/>
                </a:solidFill>
              </a:rPr>
              <a:t>Произведението</a:t>
            </a:r>
            <a:r>
              <a:rPr lang="de-DE" sz="2000">
                <a:solidFill>
                  <a:srgbClr val="333333"/>
                </a:solidFill>
              </a:rPr>
              <a:t> “</a:t>
            </a:r>
            <a:r>
              <a:rPr lang="bg-BG" sz="2000">
                <a:solidFill>
                  <a:srgbClr val="333333"/>
                </a:solidFill>
              </a:rPr>
              <a:t>Градината </a:t>
            </a:r>
            <a:r>
              <a:rPr lang="bg-BG" sz="2000" dirty="0">
                <a:solidFill>
                  <a:srgbClr val="333333"/>
                </a:solidFill>
              </a:rPr>
              <a:t>на болница св</a:t>
            </a:r>
            <a:r>
              <a:rPr lang="bg-BG" sz="2000">
                <a:solidFill>
                  <a:srgbClr val="333333"/>
                </a:solidFill>
              </a:rPr>
              <a:t>. Пол”, </a:t>
            </a:r>
            <a:r>
              <a:rPr lang="bg-BG" sz="2000" dirty="0">
                <a:solidFill>
                  <a:srgbClr val="333333"/>
                </a:solidFill>
              </a:rPr>
              <a:t>оценена на 25 милиона евро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Ван Гог я е нарисувал по време на престоя си в </a:t>
            </a:r>
            <a:r>
              <a:rPr lang="bg-BG" sz="2000">
                <a:solidFill>
                  <a:srgbClr val="333333"/>
                </a:solidFill>
              </a:rPr>
              <a:t>психиатрията “Св. Пол”</a:t>
            </a:r>
            <a:r>
              <a:rPr lang="de-DE" sz="2000">
                <a:solidFill>
                  <a:srgbClr val="333333"/>
                </a:solidFill>
              </a:rPr>
              <a:t>:</a:t>
            </a:r>
            <a:endParaRPr lang="de-DE" sz="20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Ван Гог е страдал от резки промени в настроението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самонараняващо поведение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страхове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налудни представи и халюцинации</a:t>
            </a:r>
            <a:endParaRPr lang="de-DE" sz="20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От днешна перспектива вероятно би бил диагностициран с психотично</a:t>
            </a: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разстройство или биполярно разстройство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15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Grafik 23" descr="img1361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898" y="2203704"/>
            <a:ext cx="3204265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Ринго Стар (Барабанист на Бийтълс)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50292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Ринго Стар става популярен като барабанист на Бийтълс, но от 2005 започва и да рисува</a:t>
            </a:r>
            <a:r>
              <a:rPr lang="de-DE" sz="2000" dirty="0">
                <a:solidFill>
                  <a:srgbClr val="333333"/>
                </a:solidFill>
              </a:rPr>
              <a:t>:</a:t>
            </a:r>
          </a:p>
          <a:p>
            <a:pPr marL="342900" lvl="1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Творбата</a:t>
            </a:r>
            <a:r>
              <a:rPr lang="de-DE" sz="2000" dirty="0">
                <a:solidFill>
                  <a:srgbClr val="333333"/>
                </a:solidFill>
              </a:rPr>
              <a:t> “Timberland” </a:t>
            </a:r>
            <a:r>
              <a:rPr lang="bg-BG" sz="2000" dirty="0">
                <a:solidFill>
                  <a:srgbClr val="333333"/>
                </a:solidFill>
              </a:rPr>
              <a:t>е създадена през 2013</a:t>
            </a:r>
            <a:endParaRPr lang="de-DE" sz="2000" dirty="0">
              <a:solidFill>
                <a:srgbClr val="333333"/>
              </a:solidFill>
            </a:endParaRPr>
          </a:p>
          <a:p>
            <a:pPr marL="342900" lvl="1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Цените на неговите картини са в 4-цифрения диапазон</a:t>
            </a:r>
            <a:endParaRPr lang="de-DE" sz="2000" dirty="0">
              <a:solidFill>
                <a:srgbClr val="333333"/>
              </a:solidFill>
            </a:endParaRPr>
          </a:p>
          <a:p>
            <a:pPr marL="342900" lvl="1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До колкото ни е известно, Стар никога не е лекуван психиатрично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16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Grafik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6520" y="2203704"/>
            <a:ext cx="5303520" cy="362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19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Първи изводи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Психично болен не означава неспособност да създадеш смислени и важни неща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 здравите понякога </a:t>
            </a:r>
            <a:r>
              <a:rPr lang="bg-BG" sz="2400">
                <a:solidFill>
                  <a:srgbClr val="333333"/>
                </a:solidFill>
              </a:rPr>
              <a:t>рисуват “ненормални картини”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Психичните разстройства могат както да потикнат, така и да ограничат креативността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Непризнати и затова неуспешни приживе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i="1" dirty="0">
                <a:solidFill>
                  <a:srgbClr val="333333"/>
                </a:solidFill>
              </a:rPr>
              <a:t>гении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като ван Гог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са страдали от психични </a:t>
            </a:r>
            <a:r>
              <a:rPr lang="bg-BG" sz="2400">
                <a:solidFill>
                  <a:srgbClr val="333333"/>
                </a:solidFill>
              </a:rPr>
              <a:t>разстройства</a:t>
            </a:r>
            <a:r>
              <a:rPr lang="de-DE" sz="240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>
                <a:solidFill>
                  <a:srgbClr val="333333"/>
                </a:solidFill>
              </a:rPr>
              <a:t>Някои </a:t>
            </a:r>
            <a:r>
              <a:rPr lang="bg-BG" sz="2400" dirty="0">
                <a:solidFill>
                  <a:srgbClr val="333333"/>
                </a:solidFill>
              </a:rPr>
              <a:t>психично болни артисти са успявали дори да живеят от изкуството си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както Едуард Мунк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17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04930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Първи изводи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333333"/>
                </a:solidFill>
              </a:rPr>
              <a:t>Не е възможно по картината да разберем дали художникът е психично здрав или болен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333333"/>
                </a:solidFill>
              </a:rPr>
              <a:t>По същия начин както не можем да преценим от пръв поглед дали някой човек има или няма психичен проблем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18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034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Първи изводи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333333"/>
                </a:solidFill>
              </a:rPr>
              <a:t>Не е възможно по картината да разберем дали художникът е психично здрав или болен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333333"/>
                </a:solidFill>
              </a:rPr>
              <a:t>По същия начин както не можем да преценим от пръв поглед дали някой човек има или няма психичен проблем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004992"/>
                </a:solidFill>
              </a:rPr>
              <a:t>Въпрос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bg-BG" sz="2400" dirty="0">
                <a:solidFill>
                  <a:srgbClr val="333333"/>
                </a:solidFill>
              </a:rPr>
              <a:t>Много от най-великите произведения на изкуството са създадени от автори с психично заболяване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004992"/>
                </a:solidFill>
              </a:rPr>
              <a:t>Прави ли този факт творбата по-малко ценна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19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778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Първи изводи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333333"/>
                </a:solidFill>
              </a:rPr>
              <a:t>Не е възможно по картината да разберем дали художникът е психично здрав или болен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333333"/>
                </a:solidFill>
              </a:rPr>
              <a:t>По същия начин както не можем да преценим от пръв поглед дали някой човек има или няма психичен проблем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"/>
              <a:tabLst>
                <a:tab pos="84138" algn="l"/>
              </a:tabLst>
            </a:pPr>
            <a:r>
              <a:rPr lang="bg-BG" sz="2400" dirty="0">
                <a:solidFill>
                  <a:srgbClr val="004992"/>
                </a:solidFill>
              </a:rPr>
              <a:t>Въпрос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bg-BG" sz="2400" dirty="0">
                <a:solidFill>
                  <a:srgbClr val="333333"/>
                </a:solidFill>
              </a:rPr>
              <a:t>Много от най-великите произведения на изкуството са създадени от автори с психично заболяване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004992"/>
                </a:solidFill>
              </a:rPr>
              <a:t>Прави ли този факт творбата по-малко ценна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</a:p>
          <a:p>
            <a:pPr lvl="1" algn="ctr">
              <a:spcBef>
                <a:spcPts val="1999"/>
              </a:spcBef>
              <a:spcAft>
                <a:spcPts val="0"/>
              </a:spcAft>
              <a:tabLst>
                <a:tab pos="84138" algn="l"/>
              </a:tabLst>
            </a:pPr>
            <a:r>
              <a:rPr lang="bg-BG" sz="2400" b="1" u="sng" dirty="0">
                <a:solidFill>
                  <a:srgbClr val="004992"/>
                </a:solidFill>
              </a:rPr>
              <a:t>Ние смятаме, че не</a:t>
            </a:r>
            <a:r>
              <a:rPr lang="de-DE" sz="2400" b="1" u="sng" dirty="0">
                <a:solidFill>
                  <a:srgbClr val="004992"/>
                </a:solidFill>
              </a:rPr>
              <a:t>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20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4696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Нормално ли е да имаме психически оплаквания?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bg-BG" sz="2400" kern="0">
                <a:solidFill>
                  <a:srgbClr val="004992"/>
                </a:solidFill>
              </a:rPr>
              <a:t>Колко хора в Германия имат психично заболяване</a:t>
            </a:r>
            <a:r>
              <a:rPr lang="de-DE" sz="2400" kern="0" dirty="0">
                <a:solidFill>
                  <a:srgbClr val="004992"/>
                </a:solidFill>
              </a:rPr>
              <a:t>?</a:t>
            </a:r>
          </a:p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bg-BG" sz="2400" kern="0" dirty="0">
                <a:solidFill>
                  <a:srgbClr val="333333"/>
                </a:solidFill>
              </a:rPr>
              <a:t>Как мислите</a:t>
            </a:r>
            <a:r>
              <a:rPr lang="de-DE" sz="2400" kern="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21</a:t>
            </a:fld>
            <a:endParaRPr lang="de-DE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Нормално ли е да имаме психически оплаквания?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  <a:defRPr/>
            </a:pPr>
            <a:r>
              <a:rPr lang="bg-BG" sz="2400" kern="0">
                <a:solidFill>
                  <a:srgbClr val="004992"/>
                </a:solidFill>
              </a:rPr>
              <a:t>Колко хора в Германия имат психично заболяване</a:t>
            </a:r>
            <a:r>
              <a:rPr lang="de-DE" sz="2400" kern="0" dirty="0">
                <a:solidFill>
                  <a:srgbClr val="004992"/>
                </a:solidFill>
              </a:rPr>
              <a:t>?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22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8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919800"/>
              </p:ext>
            </p:extLst>
          </p:nvPr>
        </p:nvGraphicFramePr>
        <p:xfrm>
          <a:off x="408955" y="2743200"/>
          <a:ext cx="11376000" cy="201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Дял на хората, които в последната година са имали психично заболяване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27,7%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Страхови разстройства (най-разпространени, преди всичко социалната фобия)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15,3%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bg-BG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Афективни разстройства (особено депресия)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9,3%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Шизофрения/психоза (всички форми на психози, наред с шизофрения)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2,6%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Дял на тези болни, които страдат едновременно от повече от едно психични заболявания</a:t>
                      </a:r>
                      <a:endParaRPr lang="de-DE" sz="18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i="0" u="none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Caption_2"/>
          <p:cNvSpPr/>
          <p:nvPr/>
        </p:nvSpPr>
        <p:spPr>
          <a:xfrm>
            <a:off x="408955" y="5027692"/>
            <a:ext cx="11376000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lvl="0" eaLnBrk="0" hangingPunct="0">
              <a:buClr>
                <a:srgbClr val="006699"/>
              </a:buClr>
              <a:tabLst>
                <a:tab pos="84138" algn="l"/>
              </a:tabLst>
            </a:pPr>
            <a:r>
              <a:rPr lang="ru-RU" sz="2400" dirty="0">
                <a:solidFill>
                  <a:srgbClr val="333333"/>
                </a:solidFill>
                <a:ea typeface="+mn-ea"/>
              </a:rPr>
              <a:t>Ако добавим и хората, които страдат от някои отделни симптоми, цифрите ще са значително по-високи. </a:t>
            </a:r>
          </a:p>
        </p:txBody>
      </p:sp>
    </p:spTree>
    <p:extLst>
      <p:ext uri="{BB962C8B-B14F-4D97-AF65-F5344CB8AC3E}">
        <p14:creationId xmlns:p14="http://schemas.microsoft.com/office/powerpoint/2010/main" val="4217121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540173"/>
              </p:ext>
            </p:extLst>
          </p:nvPr>
        </p:nvGraphicFramePr>
        <p:xfrm>
          <a:off x="408955" y="2743200"/>
          <a:ext cx="11376000" cy="12070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86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Дял на психично болните през последната година</a:t>
                      </a:r>
                      <a:endParaRPr lang="de-DE" sz="1800" b="0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de-DE" sz="1800" b="0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bg-BG" sz="1800" b="0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Депресия (най-честото психично разстройство)</a:t>
                      </a:r>
                      <a:endParaRPr lang="de-DE" sz="1800" b="0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  <a:endParaRPr lang="de-DE" sz="1800" b="0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bg-BG" sz="1800" b="0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Шизофрения/психоза</a:t>
                      </a:r>
                      <a:endParaRPr lang="de-DE" sz="1800" b="0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1-2%</a:t>
                      </a:r>
                    </a:p>
                  </a:txBody>
                  <a:tcPr marL="121952" marR="121952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Нормално ли е да имаме психически оплаквания?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buClr>
                <a:srgbClr val="006699"/>
              </a:buClr>
              <a:tabLst>
                <a:tab pos="84138" algn="l"/>
              </a:tabLst>
            </a:pPr>
            <a:r>
              <a:rPr lang="ru-RU" sz="2400" dirty="0">
                <a:solidFill>
                  <a:srgbClr val="004992"/>
                </a:solidFill>
              </a:rPr>
              <a:t>Колко души в Канада страдат от психични заболявания</a:t>
            </a:r>
            <a:r>
              <a:rPr lang="en-US" sz="2400" dirty="0">
                <a:solidFill>
                  <a:srgbClr val="004992"/>
                </a:solidFill>
              </a:rPr>
              <a:t>?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23</a:t>
            </a:fld>
            <a:endParaRPr lang="de-DE">
              <a:latin typeface="+mn-lt"/>
              <a:ea typeface="+mn-ea"/>
            </a:endParaRPr>
          </a:p>
        </p:txBody>
      </p:sp>
      <p:sp>
        <p:nvSpPr>
          <p:cNvPr id="8" name="Caption_8"/>
          <p:cNvSpPr/>
          <p:nvPr/>
        </p:nvSpPr>
        <p:spPr>
          <a:xfrm>
            <a:off x="408955" y="4221088"/>
            <a:ext cx="11376000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lvl="0" eaLnBrk="0" hangingPunct="0">
              <a:buClr>
                <a:srgbClr val="006699"/>
              </a:buClr>
              <a:tabLst>
                <a:tab pos="84138" algn="l"/>
              </a:tabLst>
            </a:pPr>
            <a:r>
              <a:rPr lang="ru-RU" sz="2400" dirty="0">
                <a:solidFill>
                  <a:srgbClr val="333333"/>
                </a:solidFill>
                <a:ea typeface="+mn-ea"/>
              </a:rPr>
              <a:t>Ако добавим и хората, които изпитват отделни симптоми на психични заболявания, но не покриват всички диагностични критерии, цифрите ще бъдат много по-високи.</a:t>
            </a:r>
          </a:p>
        </p:txBody>
      </p:sp>
    </p:spTree>
    <p:extLst>
      <p:ext uri="{BB962C8B-B14F-4D97-AF65-F5344CB8AC3E}">
        <p14:creationId xmlns:p14="http://schemas.microsoft.com/office/powerpoint/2010/main" val="2145339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eaLnBrk="0" fontAlgn="base" hangingPunct="0"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  <a:defRPr/>
            </a:pPr>
            <a:r>
              <a:rPr lang="bg-BG" sz="2400" kern="0">
                <a:solidFill>
                  <a:srgbClr val="333333"/>
                </a:solidFill>
              </a:rPr>
              <a:t>Психотични симптоми </a:t>
            </a:r>
            <a:r>
              <a:rPr lang="de-DE" sz="2400" kern="0" dirty="0">
                <a:solidFill>
                  <a:srgbClr val="333333"/>
                </a:solidFill>
              </a:rPr>
              <a:t>(</a:t>
            </a:r>
            <a:r>
              <a:rPr lang="bg-BG" sz="2400" kern="0" dirty="0">
                <a:solidFill>
                  <a:srgbClr val="333333"/>
                </a:solidFill>
              </a:rPr>
              <a:t>напр. налудност</a:t>
            </a:r>
            <a:r>
              <a:rPr lang="de-DE" sz="2400" kern="0" dirty="0">
                <a:solidFill>
                  <a:srgbClr val="333333"/>
                </a:solidFill>
              </a:rPr>
              <a:t>) </a:t>
            </a:r>
            <a:r>
              <a:rPr lang="bg-BG" sz="2400" kern="0" dirty="0">
                <a:solidFill>
                  <a:srgbClr val="333333"/>
                </a:solidFill>
              </a:rPr>
              <a:t>дълго време бяха считани за редки и признак на тежко душевно заболяване</a:t>
            </a:r>
            <a:r>
              <a:rPr lang="de-DE" sz="2400" kern="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eaLnBrk="0" fontAlgn="base" hangingPunct="0">
              <a:buClr>
                <a:srgbClr val="333333"/>
              </a:buClr>
              <a:buFont typeface="WingDings"/>
              <a:buChar char=""/>
              <a:tabLst>
                <a:tab pos="84138" algn="l"/>
              </a:tabLst>
              <a:defRPr/>
            </a:pPr>
            <a:r>
              <a:rPr lang="bg-BG" sz="2400" kern="0" dirty="0">
                <a:solidFill>
                  <a:srgbClr val="333333"/>
                </a:solidFill>
              </a:rPr>
              <a:t>Днес вече се знае</a:t>
            </a:r>
            <a:r>
              <a:rPr lang="de-DE" sz="2400" kern="0" dirty="0">
                <a:solidFill>
                  <a:srgbClr val="333333"/>
                </a:solidFill>
              </a:rPr>
              <a:t>, </a:t>
            </a:r>
            <a:r>
              <a:rPr lang="bg-BG" sz="2400" kern="0" dirty="0">
                <a:solidFill>
                  <a:srgbClr val="333333"/>
                </a:solidFill>
              </a:rPr>
              <a:t>че</a:t>
            </a:r>
            <a:r>
              <a:rPr lang="de-DE" sz="2400" kern="0" dirty="0">
                <a:solidFill>
                  <a:srgbClr val="333333"/>
                </a:solidFill>
              </a:rPr>
              <a:t> (</a:t>
            </a:r>
            <a:r>
              <a:rPr lang="bg-BG" sz="2400" kern="0" dirty="0">
                <a:solidFill>
                  <a:srgbClr val="333333"/>
                </a:solidFill>
              </a:rPr>
              <a:t>слаби форми на</a:t>
            </a:r>
            <a:r>
              <a:rPr lang="de-DE" sz="2400" kern="0" dirty="0">
                <a:solidFill>
                  <a:srgbClr val="333333"/>
                </a:solidFill>
              </a:rPr>
              <a:t>) </a:t>
            </a:r>
            <a:r>
              <a:rPr lang="bg-BG" sz="2400" kern="0" dirty="0">
                <a:solidFill>
                  <a:srgbClr val="333333"/>
                </a:solidFill>
              </a:rPr>
              <a:t>психозо-подобни</a:t>
            </a:r>
            <a:r>
              <a:rPr lang="de-DE" sz="2400" kern="0" dirty="0">
                <a:solidFill>
                  <a:srgbClr val="333333"/>
                </a:solidFill>
              </a:rPr>
              <a:t> </a:t>
            </a:r>
            <a:r>
              <a:rPr lang="bg-BG" sz="2400" kern="0" dirty="0">
                <a:solidFill>
                  <a:srgbClr val="333333"/>
                </a:solidFill>
              </a:rPr>
              <a:t>изживявания са широко разпространени</a:t>
            </a:r>
            <a:r>
              <a:rPr lang="de-DE" sz="2400" kern="0" dirty="0">
                <a:solidFill>
                  <a:srgbClr val="333333"/>
                </a:solidFill>
              </a:rPr>
              <a:t>. </a:t>
            </a:r>
            <a:r>
              <a:rPr lang="bg-BG" sz="2400" kern="0" dirty="0">
                <a:solidFill>
                  <a:srgbClr val="333333"/>
                </a:solidFill>
              </a:rPr>
              <a:t>За разлика от хората с поставена диагноза, в горе-споменатия случай не се стига до увреждане на нормалното функциониране в ежедневието</a:t>
            </a:r>
            <a:r>
              <a:rPr lang="de-DE" sz="2400" kern="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24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8386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25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197079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16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26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37914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918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27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514100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774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28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445046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854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29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31867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126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30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956842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100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Странните идеи не са толкова редки</a:t>
            </a:r>
            <a:b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Честота на психотичните изживявания сред населението</a:t>
            </a:r>
            <a:endParaRPr 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>
                <a:solidFill>
                  <a:srgbClr val="333333"/>
                </a:solidFill>
              </a:rPr>
              <a:t>Как мислите</a:t>
            </a:r>
            <a:r>
              <a:rPr lang="de-DE" sz="2400" dirty="0">
                <a:solidFill>
                  <a:srgbClr val="333333"/>
                </a:solidFill>
              </a:rPr>
              <a:t>? </a:t>
            </a:r>
            <a:r>
              <a:rPr lang="bg-BG" sz="2400" dirty="0">
                <a:solidFill>
                  <a:srgbClr val="333333"/>
                </a:solidFill>
              </a:rPr>
              <a:t>Какъв % от хората са споделили следните симптоми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31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762271"/>
              </p:ext>
            </p:extLst>
          </p:nvPr>
        </p:nvGraphicFramePr>
        <p:xfrm>
          <a:off x="408955" y="2708920"/>
          <a:ext cx="11376000" cy="33832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936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Твърдения, споделени от населението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Отговори “ДА”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смятали ли сте, че хората могат да общуват телепатично?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Някога имали ли сте чувството, че някой може да прочете мислите Ви?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някога нещата около себе си като нереални, сякаш всичко е част от някакъв експеримент?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Имали ли сте някога чувството, че материалите по вестниците или телевизията са насочени към Вас?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Усещали ли сте се някога по някакъв начин преследвани?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Чувате ли от време на време гласове, които никой друг не чува?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R="4572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6309320"/>
            <a:ext cx="11376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Източник: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Emmanuelle R. Peters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PDI), Steffen Moritz (</a:t>
            </a:r>
            <a:r>
              <a:rPr lang="bg-BG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въпросник: </a:t>
            </a:r>
            <a:r>
              <a:rPr lang="fr-FR" altLang="en-US" sz="1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KSF)</a:t>
            </a:r>
            <a:endParaRPr lang="de-DE" alt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332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Не забравяйте…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8229600" cy="424800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333333"/>
                </a:solidFill>
              </a:rPr>
              <a:t>Никой не 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b="1" i="1" dirty="0">
                <a:solidFill>
                  <a:srgbClr val="333333"/>
                </a:solidFill>
              </a:rPr>
              <a:t>имунизиран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срещу психически кризи</a:t>
            </a:r>
            <a:r>
              <a:rPr lang="de-DE" sz="2400" dirty="0">
                <a:solidFill>
                  <a:srgbClr val="333333"/>
                </a:solidFill>
              </a:rPr>
              <a:t>! </a:t>
            </a:r>
            <a:r>
              <a:rPr lang="bg-BG" sz="2400" dirty="0">
                <a:solidFill>
                  <a:srgbClr val="333333"/>
                </a:solidFill>
              </a:rPr>
              <a:t>Над всеки четвърти е страдал през последната година от психично разстройство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r>
              <a:rPr lang="bg-BG" sz="2400" dirty="0">
                <a:solidFill>
                  <a:srgbClr val="333333"/>
                </a:solidFill>
              </a:rPr>
              <a:t>Едно психично заболяване не бива да бъде разглеждано като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004992"/>
                </a:solidFill>
              </a:rPr>
              <a:t>слабост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по-скоро като израз на повишена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004992"/>
                </a:solidFill>
              </a:rPr>
              <a:t>чувствителност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r>
              <a:rPr lang="bg-BG" sz="2400" dirty="0">
                <a:solidFill>
                  <a:srgbClr val="004992"/>
                </a:solidFill>
              </a:rPr>
              <a:t>Наследственост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333333"/>
                </a:solidFill>
              </a:rPr>
              <a:t>При много заболявания гените играят ключова роля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r>
              <a:rPr lang="bg-BG" sz="2400" dirty="0">
                <a:solidFill>
                  <a:srgbClr val="004992"/>
                </a:solidFill>
              </a:rPr>
              <a:t>Средата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333333"/>
                </a:solidFill>
              </a:rPr>
              <a:t>Множество лоши изживявания изкарват от релси дори хора без предразположеност за болести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32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Picture 2" descr="C:\Users\Helen\Downloads\2260564229_433f5ba8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2" y="914400"/>
            <a:ext cx="2743203" cy="160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970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“стигма” </a:t>
            </a: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 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“авто-стигма”?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buNone/>
            </a:pPr>
            <a:r>
              <a:rPr lang="de-DE" sz="2400" dirty="0">
                <a:solidFill>
                  <a:srgbClr val="004992"/>
                </a:solidFill>
              </a:rPr>
              <a:t>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33</a:t>
            </a:fld>
            <a:endParaRPr lang="de-DE">
              <a:latin typeface="+mn-lt"/>
              <a:ea typeface="+mn-ea"/>
            </a:endParaRPr>
          </a:p>
        </p:txBody>
      </p:sp>
      <p:sp>
        <p:nvSpPr>
          <p:cNvPr id="6" name="Textfeld 5"/>
          <p:cNvSpPr txBox="1"/>
          <p:nvPr/>
        </p:nvSpPr>
        <p:spPr>
          <a:xfrm rot="20851647">
            <a:off x="10826834" y="2312440"/>
            <a:ext cx="708014" cy="29238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300" b="1" dirty="0">
                <a:solidFill>
                  <a:srgbClr val="333333"/>
                </a:solidFill>
                <a:latin typeface="+mn-lt"/>
                <a:ea typeface="+mn-ea"/>
              </a:rPr>
              <a:t>STIGMA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305" y="914400"/>
            <a:ext cx="1917500" cy="177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“стигма” </a:t>
            </a: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 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“авто-стигма”?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004992"/>
                </a:solidFill>
              </a:rPr>
              <a:t>Стигма</a:t>
            </a:r>
            <a:r>
              <a:rPr lang="de-DE" sz="2000" b="1" dirty="0">
                <a:solidFill>
                  <a:srgbClr val="004992"/>
                </a:solidFill>
              </a:rPr>
              <a:t> = </a:t>
            </a:r>
            <a:r>
              <a:rPr lang="bg-BG" sz="2000" b="1" dirty="0">
                <a:solidFill>
                  <a:srgbClr val="004992"/>
                </a:solidFill>
              </a:rPr>
              <a:t>дословно от гръцки</a:t>
            </a:r>
            <a:r>
              <a:rPr lang="de-DE" sz="2000" b="1" dirty="0">
                <a:solidFill>
                  <a:srgbClr val="004992"/>
                </a:solidFill>
              </a:rPr>
              <a:t>.: </a:t>
            </a:r>
            <a:r>
              <a:rPr lang="bg-BG" sz="2000" dirty="0">
                <a:solidFill>
                  <a:srgbClr val="333333"/>
                </a:solidFill>
              </a:rPr>
              <a:t>точка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рана или белег от жигосване</a:t>
            </a:r>
            <a:endParaRPr lang="de-DE" sz="2000" b="1" dirty="0">
              <a:solidFill>
                <a:srgbClr val="00499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34</a:t>
            </a:fld>
            <a:endParaRPr lang="de-DE">
              <a:latin typeface="+mn-lt"/>
              <a:ea typeface="+mn-ea"/>
            </a:endParaRPr>
          </a:p>
        </p:txBody>
      </p:sp>
      <p:sp>
        <p:nvSpPr>
          <p:cNvPr id="7" name="Textfeld 6"/>
          <p:cNvSpPr txBox="1"/>
          <p:nvPr/>
        </p:nvSpPr>
        <p:spPr>
          <a:xfrm rot="20851647">
            <a:off x="10826834" y="2312440"/>
            <a:ext cx="708014" cy="29238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300" b="1" dirty="0">
                <a:solidFill>
                  <a:srgbClr val="333333"/>
                </a:solidFill>
                <a:latin typeface="+mn-lt"/>
                <a:ea typeface="+mn-ea"/>
              </a:rPr>
              <a:t>STIGMA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305" y="914400"/>
            <a:ext cx="1917500" cy="177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285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“стигма” </a:t>
            </a: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 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“авто-стигма”?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004992"/>
                </a:solidFill>
              </a:rPr>
              <a:t>Стигма</a:t>
            </a:r>
            <a:r>
              <a:rPr lang="de-DE" sz="2000" b="1" dirty="0">
                <a:solidFill>
                  <a:srgbClr val="004992"/>
                </a:solidFill>
              </a:rPr>
              <a:t> = </a:t>
            </a:r>
            <a:r>
              <a:rPr lang="bg-BG" sz="2000" b="1" dirty="0">
                <a:solidFill>
                  <a:srgbClr val="004992"/>
                </a:solidFill>
              </a:rPr>
              <a:t>дословно от гръцки</a:t>
            </a:r>
            <a:r>
              <a:rPr lang="de-DE" sz="2000" b="1" dirty="0">
                <a:solidFill>
                  <a:srgbClr val="004992"/>
                </a:solidFill>
              </a:rPr>
              <a:t>.: </a:t>
            </a:r>
            <a:r>
              <a:rPr lang="bg-BG" sz="2000" dirty="0">
                <a:solidFill>
                  <a:srgbClr val="333333"/>
                </a:solidFill>
              </a:rPr>
              <a:t>точка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рана или белег от жигосване</a:t>
            </a:r>
            <a:endParaRPr lang="de-DE" sz="2000" b="1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004992"/>
                </a:solidFill>
              </a:rPr>
              <a:t>Стигматизиране</a:t>
            </a:r>
            <a:r>
              <a:rPr lang="de-DE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означава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че</a:t>
            </a:r>
            <a:r>
              <a:rPr lang="de-DE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на хора/групи се приписват негативни качества</a:t>
            </a:r>
            <a:endParaRPr lang="de-DE" sz="2000" dirty="0">
              <a:solidFill>
                <a:srgbClr val="00499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35</a:t>
            </a:fld>
            <a:endParaRPr lang="de-DE">
              <a:latin typeface="+mn-lt"/>
              <a:ea typeface="+mn-ea"/>
            </a:endParaRPr>
          </a:p>
        </p:txBody>
      </p:sp>
      <p:sp>
        <p:nvSpPr>
          <p:cNvPr id="7" name="Textfeld 6"/>
          <p:cNvSpPr txBox="1"/>
          <p:nvPr/>
        </p:nvSpPr>
        <p:spPr>
          <a:xfrm rot="20851647">
            <a:off x="10826834" y="2312440"/>
            <a:ext cx="708014" cy="29238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300" b="1" dirty="0">
                <a:solidFill>
                  <a:srgbClr val="333333"/>
                </a:solidFill>
                <a:latin typeface="+mn-lt"/>
                <a:ea typeface="+mn-ea"/>
              </a:rPr>
              <a:t>STIGMA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305" y="914400"/>
            <a:ext cx="1917500" cy="177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708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“стигма” </a:t>
            </a: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и какво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е “авто-стигма”?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004992"/>
                </a:solidFill>
              </a:rPr>
              <a:t>Стигма</a:t>
            </a:r>
            <a:r>
              <a:rPr lang="de-DE" sz="2000" b="1" dirty="0">
                <a:solidFill>
                  <a:srgbClr val="004992"/>
                </a:solidFill>
              </a:rPr>
              <a:t> = </a:t>
            </a:r>
            <a:r>
              <a:rPr lang="bg-BG" sz="2000" b="1" dirty="0">
                <a:solidFill>
                  <a:srgbClr val="004992"/>
                </a:solidFill>
              </a:rPr>
              <a:t>дословно от гръцки</a:t>
            </a:r>
            <a:r>
              <a:rPr lang="de-DE" sz="2000" b="1" dirty="0">
                <a:solidFill>
                  <a:srgbClr val="004992"/>
                </a:solidFill>
              </a:rPr>
              <a:t>.: </a:t>
            </a:r>
            <a:r>
              <a:rPr lang="bg-BG" sz="2000" dirty="0">
                <a:solidFill>
                  <a:srgbClr val="333333"/>
                </a:solidFill>
              </a:rPr>
              <a:t>точка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рана или белег от жигосване</a:t>
            </a:r>
            <a:endParaRPr lang="de-DE" sz="2000" b="1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004992"/>
                </a:solidFill>
              </a:rPr>
              <a:t>Стигматизиране</a:t>
            </a:r>
            <a:r>
              <a:rPr lang="de-DE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означава</a:t>
            </a:r>
            <a:r>
              <a:rPr lang="de-DE" sz="2000" dirty="0">
                <a:solidFill>
                  <a:srgbClr val="004992"/>
                </a:solidFill>
              </a:rPr>
              <a:t>, </a:t>
            </a:r>
            <a:r>
              <a:rPr lang="bg-BG" sz="2000" dirty="0">
                <a:solidFill>
                  <a:srgbClr val="004992"/>
                </a:solidFill>
              </a:rPr>
              <a:t>че</a:t>
            </a:r>
            <a:r>
              <a:rPr lang="de-DE" sz="2000" dirty="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004992"/>
                </a:solidFill>
              </a:rPr>
              <a:t>на хора/групи се приписват негативни качества</a:t>
            </a:r>
            <a:endParaRPr lang="de-DE" sz="20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Това се случва без критичен поглед над истиността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Стигматизирането води до това индивидът да бъде изолиран, изключен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До стигматизиране се стига често при определени болести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ХИВ</a:t>
            </a:r>
            <a:r>
              <a:rPr lang="de-DE" sz="2000" dirty="0">
                <a:solidFill>
                  <a:srgbClr val="333333"/>
                </a:solidFill>
              </a:rPr>
              <a:t>), </a:t>
            </a:r>
            <a:r>
              <a:rPr lang="bg-BG" sz="2000" dirty="0">
                <a:solidFill>
                  <a:srgbClr val="333333"/>
                </a:solidFill>
              </a:rPr>
              <a:t>при видими недъзи или психични заболявания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както е случаят с психозата</a:t>
            </a:r>
            <a:endParaRPr lang="de-DE" sz="2000" dirty="0">
              <a:solidFill>
                <a:srgbClr val="333333"/>
              </a:solidFill>
            </a:endParaRP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de-DE" sz="2000">
                <a:solidFill>
                  <a:srgbClr val="333333"/>
                </a:solidFill>
              </a:rPr>
              <a:t>“</a:t>
            </a:r>
            <a:r>
              <a:rPr lang="bg-BG" sz="2000">
                <a:solidFill>
                  <a:srgbClr val="333333"/>
                </a:solidFill>
              </a:rPr>
              <a:t>Авто-стигма</a:t>
            </a:r>
            <a:r>
              <a:rPr lang="de-DE" sz="2000">
                <a:solidFill>
                  <a:srgbClr val="333333"/>
                </a:solidFill>
              </a:rPr>
              <a:t>” </a:t>
            </a:r>
            <a:r>
              <a:rPr lang="bg-BG" sz="2000" dirty="0">
                <a:solidFill>
                  <a:srgbClr val="333333"/>
                </a:solidFill>
              </a:rPr>
              <a:t>означава, че засегнатите от стигматизиране така са го приели за вярно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че се </a:t>
            </a:r>
            <a:r>
              <a:rPr lang="bg-BG" sz="2000">
                <a:solidFill>
                  <a:srgbClr val="333333"/>
                </a:solidFill>
              </a:rPr>
              <a:t>чувстват “по-низши”, “непълноценни”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36</a:t>
            </a:fld>
            <a:endParaRPr lang="de-DE">
              <a:latin typeface="+mn-lt"/>
              <a:ea typeface="+mn-ea"/>
            </a:endParaRPr>
          </a:p>
        </p:txBody>
      </p:sp>
      <p:sp>
        <p:nvSpPr>
          <p:cNvPr id="7" name="Textfeld 6"/>
          <p:cNvSpPr txBox="1"/>
          <p:nvPr/>
        </p:nvSpPr>
        <p:spPr>
          <a:xfrm rot="20851647">
            <a:off x="10826834" y="2312440"/>
            <a:ext cx="708014" cy="29238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300" b="1" dirty="0">
                <a:solidFill>
                  <a:srgbClr val="333333"/>
                </a:solidFill>
                <a:latin typeface="+mn-lt"/>
                <a:ea typeface="+mn-ea"/>
              </a:rPr>
              <a:t>STIGMA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305" y="914400"/>
            <a:ext cx="1917500" cy="177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612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Стигма при хората с психози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Какви твърдения или предразсъдъци са стигали до ушите Ви от други хора относно страдащите от психози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Какво смятате Вие самите за хората с </a:t>
            </a:r>
            <a:r>
              <a:rPr lang="bg-BG" sz="2400">
                <a:solidFill>
                  <a:srgbClr val="333333"/>
                </a:solidFill>
              </a:rPr>
              <a:t>психози</a:t>
            </a:r>
            <a:r>
              <a:rPr lang="de-DE" sz="2400">
                <a:solidFill>
                  <a:srgbClr val="333333"/>
                </a:solidFill>
              </a:rPr>
              <a:t>?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37</a:t>
            </a:fld>
            <a:endParaRPr lang="de-DE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Психозата като стигма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Най-общи твърдения за хората с психотични кризи</a:t>
            </a:r>
            <a:r>
              <a:rPr lang="de-DE" sz="2400" dirty="0">
                <a:solidFill>
                  <a:srgbClr val="004992"/>
                </a:solidFill>
              </a:rPr>
              <a:t>:</a:t>
            </a:r>
          </a:p>
          <a:p>
            <a:r>
              <a:rPr lang="bg-BG" sz="2400" dirty="0">
                <a:solidFill>
                  <a:srgbClr val="333333"/>
                </a:solidFill>
              </a:rPr>
              <a:t>Те са</a:t>
            </a:r>
            <a:r>
              <a:rPr lang="de-DE" sz="2400" dirty="0">
                <a:solidFill>
                  <a:srgbClr val="333333"/>
                </a:solidFill>
              </a:rPr>
              <a:t>…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опасни и непредсказуеми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раздвоени личности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при психози</a:t>
            </a:r>
            <a:r>
              <a:rPr lang="de-DE" sz="2400" dirty="0">
                <a:solidFill>
                  <a:srgbClr val="333333"/>
                </a:solidFill>
              </a:rPr>
              <a:t>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ниско интелигентни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Нелечимо болни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38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Picture 7" descr="C:\Users\Helen\Downloads\6503264653_40dc082989_m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070" y="4581128"/>
            <a:ext cx="139177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ption_5"/>
          <p:cNvSpPr txBox="1"/>
          <p:nvPr/>
        </p:nvSpPr>
        <p:spPr>
          <a:xfrm>
            <a:off x="408954" y="6082659"/>
            <a:ext cx="11376000" cy="3702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  <a:spcBef>
                <a:spcPts val="1999"/>
              </a:spcBef>
            </a:pPr>
            <a:r>
              <a:rPr lang="bg-BG" sz="2400" spc="-15" dirty="0">
                <a:solidFill>
                  <a:srgbClr val="333333"/>
                </a:solidFill>
                <a:ea typeface="+mn-ea"/>
              </a:rPr>
              <a:t>Оправдано? НЕ!</a:t>
            </a:r>
          </a:p>
        </p:txBody>
      </p:sp>
    </p:spTree>
    <p:extLst>
      <p:ext uri="{BB962C8B-B14F-4D97-AF65-F5344CB8AC3E}">
        <p14:creationId xmlns:p14="http://schemas.microsoft.com/office/powerpoint/2010/main" val="168601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Психозата като стигма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Оправдано</a:t>
            </a:r>
            <a:r>
              <a:rPr lang="de-DE" sz="2000" dirty="0">
                <a:solidFill>
                  <a:srgbClr val="004992"/>
                </a:solidFill>
              </a:rPr>
              <a:t>? </a:t>
            </a:r>
            <a:r>
              <a:rPr lang="bg-BG" sz="2000" dirty="0">
                <a:solidFill>
                  <a:srgbClr val="004992"/>
                </a:solidFill>
              </a:rPr>
              <a:t>НЕ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Опасни и непредсказуеми</a:t>
            </a:r>
            <a:r>
              <a:rPr lang="de-DE" sz="2000" dirty="0">
                <a:solidFill>
                  <a:srgbClr val="004992"/>
                </a:solidFill>
              </a:rPr>
              <a:t>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39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4451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Психозата като стигма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Оправдано</a:t>
            </a:r>
            <a:r>
              <a:rPr lang="de-DE" sz="2000" dirty="0">
                <a:solidFill>
                  <a:srgbClr val="004992"/>
                </a:solidFill>
              </a:rPr>
              <a:t>? </a:t>
            </a:r>
            <a:r>
              <a:rPr lang="bg-BG" sz="2000" dirty="0">
                <a:solidFill>
                  <a:srgbClr val="004992"/>
                </a:solidFill>
              </a:rPr>
              <a:t>НЕ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Опасни и непредсказуеми</a:t>
            </a:r>
            <a:r>
              <a:rPr lang="de-DE" sz="2000" dirty="0">
                <a:solidFill>
                  <a:srgbClr val="004992"/>
                </a:solidFill>
              </a:rPr>
              <a:t>?</a:t>
            </a:r>
          </a:p>
          <a:p>
            <a:r>
              <a:rPr lang="bg-BG" sz="2000" dirty="0">
                <a:solidFill>
                  <a:srgbClr val="333333"/>
                </a:solidFill>
              </a:rPr>
              <a:t>Хора с психози стават по-често жертва отколкото извършители на злоупотреба и насилие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r>
              <a:rPr lang="bg-BG" sz="2000" u="sng" dirty="0">
                <a:solidFill>
                  <a:srgbClr val="333333"/>
                </a:solidFill>
              </a:rPr>
              <a:t>Но</a:t>
            </a:r>
            <a:r>
              <a:rPr lang="de-DE" sz="2000" dirty="0">
                <a:solidFill>
                  <a:srgbClr val="333333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Когато са извършители</a:t>
            </a:r>
            <a:r>
              <a:rPr lang="de-DE" sz="2000" dirty="0">
                <a:solidFill>
                  <a:srgbClr val="333333"/>
                </a:solidFill>
              </a:rPr>
              <a:t>...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000" dirty="0">
                <a:solidFill>
                  <a:srgbClr val="333333"/>
                </a:solidFill>
              </a:rPr>
              <a:t>…</a:t>
            </a:r>
            <a:r>
              <a:rPr lang="bg-BG" sz="2000" dirty="0">
                <a:solidFill>
                  <a:srgbClr val="333333"/>
                </a:solidFill>
              </a:rPr>
              <a:t>пресата обръща повече внимание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тъй като престъпният акт често е по-специфичен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психично болен напада политиците Шойбле и Лафонтен</a:t>
            </a:r>
            <a:r>
              <a:rPr lang="de-DE" sz="2000" dirty="0">
                <a:solidFill>
                  <a:srgbClr val="333333"/>
                </a:solidFill>
              </a:rPr>
              <a:t>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Опитът на адвокати да оправдаят актове на насилие с психични проблеми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с и без онование) засилва грешните впечатления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40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705582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Психозата като стигма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Оправдано</a:t>
            </a:r>
            <a:r>
              <a:rPr lang="de-DE" sz="2000" dirty="0">
                <a:solidFill>
                  <a:srgbClr val="004992"/>
                </a:solidFill>
              </a:rPr>
              <a:t>? </a:t>
            </a:r>
            <a:r>
              <a:rPr lang="bg-BG" sz="2000" dirty="0">
                <a:solidFill>
                  <a:srgbClr val="004992"/>
                </a:solidFill>
              </a:rPr>
              <a:t>НЕ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marL="342900" indent="-342900" eaLnBrk="1" fontAlgn="auto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000" dirty="0">
                <a:solidFill>
                  <a:srgbClr val="004992"/>
                </a:solidFill>
              </a:rPr>
              <a:t>Раздвоена личност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Това е погрешно и заблуждаващо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Първо е спорно дали въобще има раздвоени или множество личности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Второ, това не е симптом на шизофрения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41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6327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Психозата като стигма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Оправдано</a:t>
            </a:r>
            <a:r>
              <a:rPr lang="de-DE" sz="2000" dirty="0">
                <a:solidFill>
                  <a:srgbClr val="004992"/>
                </a:solidFill>
              </a:rPr>
              <a:t>? </a:t>
            </a:r>
            <a:r>
              <a:rPr lang="bg-BG" sz="2000" dirty="0">
                <a:solidFill>
                  <a:srgbClr val="004992"/>
                </a:solidFill>
              </a:rPr>
              <a:t>НЕ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marL="342900" indent="-342900" eaLnBrk="1" fontAlgn="auto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000" dirty="0">
                <a:solidFill>
                  <a:srgbClr val="004992"/>
                </a:solidFill>
              </a:rPr>
              <a:t>Раздвоена личност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Това е погрешно и заблуждаващо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Първо е спорно дали въобще има раздвоени или множество личности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Второ, това не е симптом на шизофрения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indent="-342900" eaLnBrk="1" fontAlgn="auto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000" dirty="0">
                <a:solidFill>
                  <a:srgbClr val="004992"/>
                </a:solidFill>
              </a:rPr>
              <a:t>Ниско интелигентни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Възникването на психични заболявания не е свързано по никакъв начин с интелигентността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Много хора с психози са с интелигентност над средната за населението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42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58197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Психозата като стигма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fontAlgn="auto" hangingPunct="1">
              <a:defRPr/>
            </a:pPr>
            <a:r>
              <a:rPr lang="bg-BG" sz="2000" dirty="0">
                <a:solidFill>
                  <a:srgbClr val="004992"/>
                </a:solidFill>
              </a:rPr>
              <a:t>Оправдано</a:t>
            </a:r>
            <a:r>
              <a:rPr lang="de-DE" sz="2000" dirty="0">
                <a:solidFill>
                  <a:srgbClr val="004992"/>
                </a:solidFill>
              </a:rPr>
              <a:t>? </a:t>
            </a:r>
            <a:r>
              <a:rPr lang="bg-BG" sz="2000" dirty="0">
                <a:solidFill>
                  <a:srgbClr val="004992"/>
                </a:solidFill>
              </a:rPr>
              <a:t>НЕ</a:t>
            </a:r>
            <a:r>
              <a:rPr lang="de-DE" sz="2000" dirty="0">
                <a:solidFill>
                  <a:srgbClr val="004992"/>
                </a:solidFill>
              </a:rPr>
              <a:t>!</a:t>
            </a:r>
          </a:p>
          <a:p>
            <a:pPr marL="342900" indent="-342900" eaLnBrk="1" fontAlgn="auto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000" dirty="0">
                <a:solidFill>
                  <a:srgbClr val="004992"/>
                </a:solidFill>
              </a:rPr>
              <a:t>Раздвоена личност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Това е погрешно и заблуждаващо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Първо е спорно дали въобще има раздвоени или множество личности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Второ, това не е симптом на шизофрения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indent="-342900" eaLnBrk="1" fontAlgn="auto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000" dirty="0">
                <a:solidFill>
                  <a:srgbClr val="004992"/>
                </a:solidFill>
              </a:rPr>
              <a:t>Ниско интелигентни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Възникването на психични заболявания не е свързано по никакъв начин с интелигентността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Много хора с психози са с интелигентност над средната за населението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indent="-342900" eaLnBrk="1" fontAlgn="auto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000" dirty="0">
                <a:solidFill>
                  <a:srgbClr val="004992"/>
                </a:solidFill>
              </a:rPr>
              <a:t>Нелечимо болни: </a:t>
            </a:r>
            <a:r>
              <a:rPr lang="bg-BG" sz="2000" dirty="0">
                <a:solidFill>
                  <a:srgbClr val="333333"/>
                </a:solidFill>
              </a:rPr>
              <a:t>Повечето пациенти при адекватно лечечение и неговото спазване имат добри шансове за намаляване на симптомите и могат да водят пълноценен живот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43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3354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 dirty="0">
                <a:solidFill>
                  <a:srgbClr val="333333"/>
                </a:solidFill>
              </a:rPr>
              <a:t>Много хора с психози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но не всички</a:t>
            </a:r>
            <a:r>
              <a:rPr lang="de-DE" sz="2400" dirty="0">
                <a:solidFill>
                  <a:srgbClr val="333333"/>
                </a:solidFill>
              </a:rPr>
              <a:t>!) </a:t>
            </a:r>
            <a:r>
              <a:rPr lang="bg-BG" sz="2400" dirty="0">
                <a:solidFill>
                  <a:srgbClr val="333333"/>
                </a:solidFill>
              </a:rPr>
              <a:t>имат ниско самочувствие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и страдат поради диагнозата “психоза/шизофрения”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която предизвиква погрешни асоциации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sz="2400" dirty="0">
                <a:solidFill>
                  <a:srgbClr val="333333"/>
                </a:solidFill>
              </a:rPr>
              <a:t>За да се преборим със стигмата, трябва да развенчаем митовете за страдащите от психози/шизофрения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44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27080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sz="2400" dirty="0">
                <a:solidFill>
                  <a:srgbClr val="333333"/>
                </a:solidFill>
              </a:rPr>
              <a:t>Много хора с психози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но не всички</a:t>
            </a:r>
            <a:r>
              <a:rPr lang="de-DE" sz="2400" dirty="0">
                <a:solidFill>
                  <a:srgbClr val="333333"/>
                </a:solidFill>
              </a:rPr>
              <a:t>!) </a:t>
            </a:r>
            <a:r>
              <a:rPr lang="bg-BG" sz="2400" dirty="0">
                <a:solidFill>
                  <a:srgbClr val="333333"/>
                </a:solidFill>
              </a:rPr>
              <a:t>имат ниско самочувствие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и страдат поради диагнозата “психоза/шизофрения”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която предизвиква погрешни асоциации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sz="2400" dirty="0">
                <a:solidFill>
                  <a:srgbClr val="333333"/>
                </a:solidFill>
              </a:rPr>
              <a:t>За да се преборим със стигмата, трябва да развенчаем митовете за страдащите от психози/шизофрения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sz="2400" u="sng" dirty="0">
                <a:solidFill>
                  <a:srgbClr val="004992"/>
                </a:solidFill>
              </a:rPr>
              <a:t>Важно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333333"/>
                </a:solidFill>
              </a:rPr>
              <a:t>При внимателно разглеждане всеки човек има качества, които го правят уникален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Много предразсъдъци се базират на отделното съблюдаване само на един признак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Предразсъдъците могат да доведат до това, човекът несправедливо да получи лошо отношение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  <a:r>
              <a:rPr lang="bg-BG" sz="2400" dirty="0">
                <a:solidFill>
                  <a:srgbClr val="333333"/>
                </a:solidFill>
              </a:rPr>
              <a:t> </a:t>
            </a:r>
            <a:r>
              <a:rPr lang="bg-BG" sz="2400" u="sng" dirty="0">
                <a:solidFill>
                  <a:srgbClr val="333333"/>
                </a:solidFill>
              </a:rPr>
              <a:t>Психичното заболяване е само един аспект от идентичността на човека.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45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0242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Какво да правим?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46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7" name="Caption_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166100"/>
              </p:ext>
            </p:extLst>
          </p:nvPr>
        </p:nvGraphicFramePr>
        <p:xfrm>
          <a:off x="2032529" y="1813842"/>
          <a:ext cx="813011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ption_2"/>
          <p:cNvSpPr txBox="1">
            <a:spLocks/>
          </p:cNvSpPr>
          <p:nvPr/>
        </p:nvSpPr>
        <p:spPr bwMode="gray">
          <a:xfrm>
            <a:off x="408955" y="5949280"/>
            <a:ext cx="11340000" cy="5035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ru-RU" sz="2400">
                <a:solidFill>
                  <a:srgbClr val="333333"/>
                </a:solidFill>
              </a:rPr>
              <a:t>Информирайте се и адекватно представяйте заболяването!</a:t>
            </a:r>
            <a:endParaRPr lang="de-DE" sz="24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272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Трябва ли да споделям заболяването си… и как?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6400800" cy="424800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Трябва ли да казвате на другите, че страдате от психоза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  <a:endParaRPr lang="de-DE" sz="2400" dirty="0">
              <a:solidFill>
                <a:srgbClr val="333333"/>
              </a:solidFill>
              <a:sym typeface="Wingdings" panose="05000000000000000000" pitchFamily="2" charset="2"/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При психозата/шизофренията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както всяко друго психично разстройство</a:t>
            </a:r>
            <a:r>
              <a:rPr lang="de-DE" sz="2400" dirty="0">
                <a:solidFill>
                  <a:srgbClr val="333333"/>
                </a:solidFill>
              </a:rPr>
              <a:t>) </a:t>
            </a:r>
            <a:r>
              <a:rPr lang="bg-BG" sz="2400" dirty="0">
                <a:solidFill>
                  <a:srgbClr val="333333"/>
                </a:solidFill>
              </a:rPr>
              <a:t>пациентът не е задължен да я съобщава 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r>
              <a:rPr lang="bg-BG" sz="2400" b="1" dirty="0">
                <a:solidFill>
                  <a:srgbClr val="333333"/>
                </a:solidFill>
              </a:rPr>
              <a:t>Ваше решение е дали ще споделите за проблема си, или не</a:t>
            </a:r>
            <a:r>
              <a:rPr lang="de-DE" sz="24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47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8" name="Grafik3"/>
          <p:cNvPicPr>
            <a:picLocks noChangeAspect="1"/>
          </p:cNvPicPr>
          <p:nvPr/>
        </p:nvPicPr>
        <p:blipFill rotWithShape="1">
          <a:blip r:embed="rId3" cstate="print">
            <a:lum/>
            <a:alphaModFix/>
          </a:blip>
          <a:srcRect l="39290"/>
          <a:stretch/>
        </p:blipFill>
        <p:spPr>
          <a:xfrm>
            <a:off x="7992274" y="1625312"/>
            <a:ext cx="2929849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201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Трябва ли да споделям заболяването си… и как?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6400800" cy="424800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Трябва ли да казвате на другите, че страдате от психоза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  <a:endParaRPr lang="de-DE" sz="2400" dirty="0">
              <a:solidFill>
                <a:srgbClr val="333333"/>
              </a:solidFill>
              <a:sym typeface="Wingdings" panose="05000000000000000000" pitchFamily="2" charset="2"/>
            </a:endParaRPr>
          </a:p>
          <a:p>
            <a:pPr marL="342900" lvl="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  <a:sym typeface="Wingdings" panose="05000000000000000000" pitchFamily="2" charset="2"/>
              </a:rPr>
              <a:t>Да разговаряте с близките си за заболяването</a:t>
            </a:r>
            <a:r>
              <a:rPr 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, </a:t>
            </a:r>
            <a:r>
              <a:rPr lang="bg-BG" sz="2400" dirty="0">
                <a:solidFill>
                  <a:srgbClr val="333333"/>
                </a:solidFill>
                <a:sym typeface="Wingdings" panose="05000000000000000000" pitchFamily="2" charset="2"/>
              </a:rPr>
              <a:t>може да е важно за Вас</a:t>
            </a:r>
            <a:r>
              <a:rPr 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, </a:t>
            </a:r>
            <a:r>
              <a:rPr lang="bg-BG" sz="2400" dirty="0">
                <a:solidFill>
                  <a:srgbClr val="333333"/>
                </a:solidFill>
                <a:sym typeface="Wingdings" panose="05000000000000000000" pitchFamily="2" charset="2"/>
              </a:rPr>
              <a:t>защото</a:t>
            </a:r>
            <a:r>
              <a:rPr 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…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  <a:sym typeface="Wingdings" panose="05000000000000000000" pitchFamily="2" charset="2"/>
              </a:rPr>
              <a:t>Другите забелязват по-навременно ранните прояви на психотична криза от самите засегнати</a:t>
            </a:r>
            <a:endParaRPr lang="de-DE" sz="2400" dirty="0">
              <a:solidFill>
                <a:srgbClr val="333333"/>
              </a:solidFill>
              <a:sym typeface="Wingdings" panose="05000000000000000000" pitchFamily="2" charset="2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48</a:t>
            </a:fld>
            <a:endParaRPr lang="de-DE">
              <a:latin typeface="+mn-lt"/>
              <a:ea typeface="+mn-ea"/>
            </a:endParaRPr>
          </a:p>
        </p:txBody>
      </p:sp>
      <p:pic>
        <p:nvPicPr>
          <p:cNvPr id="9" name="Grafik3"/>
          <p:cNvPicPr>
            <a:picLocks noChangeAspect="1"/>
          </p:cNvPicPr>
          <p:nvPr/>
        </p:nvPicPr>
        <p:blipFill rotWithShape="1">
          <a:blip r:embed="rId3" cstate="print">
            <a:lum/>
            <a:alphaModFix/>
          </a:blip>
          <a:srcRect l="39290"/>
          <a:stretch/>
        </p:blipFill>
        <p:spPr>
          <a:xfrm>
            <a:off x="7992274" y="1625312"/>
            <a:ext cx="2929849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46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Препоръка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Обяснете симптомите си вместо да назовавате диагнозата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49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43172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Препоръка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Обяснете симптомите си вместо да назовавате диагнозата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Особено когато не познавате добре събеседника си е порепоръчително най-общо да опишете симптомите си вместо да казвате (свързаното с недоразумения) име (</a:t>
            </a:r>
            <a:r>
              <a:rPr lang="bg-BG" sz="2400">
                <a:solidFill>
                  <a:srgbClr val="333333"/>
                </a:solidFill>
              </a:rPr>
              <a:t>психоза/шизофрения)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50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9526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Препоръка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Обяснете симптомите си вместо да назовавате диагнозата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Особено когато не познавате добре събеседника си е порепоръчително най-общо да опишете симптомите си вместо да казвате (свързаното с недоразумения) име (психоза/шизофрения)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За да можете да обясняните състоянието смислено, станете експерти.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51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32530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r>
              <a:rPr lang="en-US" sz="2000" b="1" kern="0" dirty="0">
                <a:solidFill>
                  <a:schemeClr val="tx1"/>
                </a:solidFill>
              </a:rPr>
              <a:t>???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52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3643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Халюцинации</a:t>
            </a:r>
            <a:endParaRPr lang="de-DE" sz="2000" b="1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Налудни представи</a:t>
            </a:r>
            <a:endParaRPr lang="de-DE" sz="2000" b="1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Други</a:t>
            </a:r>
            <a:r>
              <a:rPr lang="de-DE" sz="2000" b="1" dirty="0">
                <a:solidFill>
                  <a:srgbClr val="333333"/>
                </a:solidFill>
              </a:rPr>
              <a:t> (</a:t>
            </a:r>
            <a:r>
              <a:rPr lang="bg-BG" sz="2000" b="1" dirty="0">
                <a:solidFill>
                  <a:srgbClr val="333333"/>
                </a:solidFill>
              </a:rPr>
              <a:t>неспецифични</a:t>
            </a:r>
            <a:r>
              <a:rPr lang="de-DE" sz="2000" b="1" dirty="0">
                <a:solidFill>
                  <a:srgbClr val="333333"/>
                </a:solidFill>
              </a:rPr>
              <a:t>) </a:t>
            </a:r>
            <a:r>
              <a:rPr lang="bg-BG" sz="2000" b="1" dirty="0">
                <a:solidFill>
                  <a:srgbClr val="333333"/>
                </a:solidFill>
              </a:rPr>
              <a:t>симптоми като депресия</a:t>
            </a:r>
            <a:r>
              <a:rPr lang="de-DE" sz="2000" b="1" dirty="0">
                <a:solidFill>
                  <a:srgbClr val="333333"/>
                </a:solidFill>
              </a:rPr>
              <a:t> (</a:t>
            </a:r>
            <a:r>
              <a:rPr lang="bg-BG" sz="2000" b="1" dirty="0">
                <a:solidFill>
                  <a:srgbClr val="333333"/>
                </a:solidFill>
              </a:rPr>
              <a:t>т.е. тези могат да се появят и в рамките на друго заболяване</a:t>
            </a:r>
            <a:r>
              <a:rPr lang="de-DE" sz="2000" b="1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53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36435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Халюцинации</a:t>
            </a:r>
            <a:r>
              <a:rPr lang="de-DE" sz="2000" b="1" dirty="0">
                <a:solidFill>
                  <a:srgbClr val="333333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да чуваш неща;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(по-рядко) но също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да виждаш, усещаш или вкусваш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които ги няма</a:t>
            </a:r>
            <a:r>
              <a:rPr lang="de-DE" sz="2000" b="1" dirty="0">
                <a:solidFill>
                  <a:srgbClr val="333333"/>
                </a:solidFill>
              </a:rPr>
              <a:t>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напр. чуване на гласове, които те обиждат</a:t>
            </a:r>
            <a:r>
              <a:rPr lang="de-DE" sz="200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54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19502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Халюцинации</a:t>
            </a:r>
            <a:r>
              <a:rPr lang="de-DE" sz="2000" b="1" dirty="0">
                <a:solidFill>
                  <a:srgbClr val="333333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да чуваш неща;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(по-рядко) но също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да виждаш, усещаш или вкусваш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които ги няма</a:t>
            </a:r>
            <a:r>
              <a:rPr lang="de-DE" sz="2000" b="1" dirty="0">
                <a:solidFill>
                  <a:srgbClr val="333333"/>
                </a:solidFill>
              </a:rPr>
              <a:t>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напр. чуване на гласове, които те обиждат</a:t>
            </a:r>
            <a:r>
              <a:rPr lang="de-DE" sz="2000" dirty="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333333"/>
                </a:solidFill>
              </a:rPr>
              <a:t>Игра на думи</a:t>
            </a:r>
            <a:r>
              <a:rPr lang="de-DE" sz="2000" dirty="0">
                <a:solidFill>
                  <a:srgbClr val="333333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i="1">
                <a:solidFill>
                  <a:srgbClr val="333333"/>
                </a:solidFill>
              </a:rPr>
              <a:t>“</a:t>
            </a:r>
            <a:r>
              <a:rPr lang="bg-BG" sz="2000" i="1">
                <a:solidFill>
                  <a:srgbClr val="333333"/>
                </a:solidFill>
              </a:rPr>
              <a:t>Приблизително </a:t>
            </a:r>
            <a:r>
              <a:rPr lang="bg-BG" sz="2000" i="1" dirty="0">
                <a:solidFill>
                  <a:srgbClr val="333333"/>
                </a:solidFill>
              </a:rPr>
              <a:t>15% от хората познават халюцинациите, без да са психично болни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Как може да се опише</a:t>
            </a:r>
            <a:r>
              <a:rPr lang="de-DE" sz="2000" i="1" dirty="0">
                <a:solidFill>
                  <a:srgbClr val="333333"/>
                </a:solidFill>
              </a:rPr>
              <a:t>? </a:t>
            </a:r>
            <a:r>
              <a:rPr lang="bg-BG" sz="2000" i="1" dirty="0">
                <a:solidFill>
                  <a:srgbClr val="333333"/>
                </a:solidFill>
              </a:rPr>
              <a:t>Може да се сравни с песен, която всеки знае и упорито ти се върти в главата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Само че по-силно, до толкова, че ти се струва реална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Или като да ти се счуе звънецът, когато очакваш някого и като отвориш да няма </a:t>
            </a:r>
            <a:r>
              <a:rPr lang="bg-BG" sz="2000" i="1">
                <a:solidFill>
                  <a:srgbClr val="333333"/>
                </a:solidFill>
              </a:rPr>
              <a:t>никого</a:t>
            </a:r>
            <a:r>
              <a:rPr lang="de-DE" sz="2000" i="1">
                <a:solidFill>
                  <a:srgbClr val="333333"/>
                </a:solidFill>
              </a:rPr>
              <a:t>.”</a:t>
            </a:r>
            <a:endParaRPr lang="de-DE" sz="2000" i="1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55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60137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Налудни идеи</a:t>
            </a:r>
            <a:r>
              <a:rPr lang="de-DE" sz="2000" b="1" dirty="0">
                <a:solidFill>
                  <a:srgbClr val="333333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да си убеден в нещо, което не е истина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идеята да си избран да спасиш света или че си преследван</a:t>
            </a:r>
            <a:r>
              <a:rPr lang="de-DE" sz="2000" dirty="0">
                <a:solidFill>
                  <a:srgbClr val="333333"/>
                </a:solidFill>
              </a:rPr>
              <a:t>)</a:t>
            </a:r>
            <a:endParaRPr lang="bg-BG" sz="20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56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19502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Налудни идеи</a:t>
            </a:r>
            <a:r>
              <a:rPr lang="de-DE" sz="2000" b="1" dirty="0">
                <a:solidFill>
                  <a:srgbClr val="333333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да си убеден в нещо, което не е истина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идеята да си избран да спасиш света или че си преследван</a:t>
            </a:r>
            <a:r>
              <a:rPr lang="de-DE" sz="2000" dirty="0">
                <a:solidFill>
                  <a:srgbClr val="333333"/>
                </a:solidFill>
              </a:rPr>
              <a:t>)</a:t>
            </a:r>
            <a:endParaRPr lang="bg-BG" sz="2000" dirty="0">
              <a:solidFill>
                <a:srgbClr val="333333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333333"/>
                </a:solidFill>
              </a:rPr>
              <a:t>Игра на думи</a:t>
            </a:r>
            <a:r>
              <a:rPr lang="de-DE" sz="2000" dirty="0">
                <a:solidFill>
                  <a:srgbClr val="333333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i="1">
                <a:solidFill>
                  <a:srgbClr val="333333"/>
                </a:solidFill>
              </a:rPr>
              <a:t>“</a:t>
            </a:r>
            <a:r>
              <a:rPr lang="bg-BG" sz="2000" i="1">
                <a:solidFill>
                  <a:srgbClr val="333333"/>
                </a:solidFill>
              </a:rPr>
              <a:t>Всеки </a:t>
            </a:r>
            <a:r>
              <a:rPr lang="bg-BG" sz="2000" i="1" dirty="0">
                <a:solidFill>
                  <a:srgbClr val="333333"/>
                </a:solidFill>
              </a:rPr>
              <a:t>има дни, когато се чувства сякаш целият свят е против него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Или че хората го гледат странно</a:t>
            </a:r>
            <a:r>
              <a:rPr lang="de-DE" sz="2000" i="1" dirty="0">
                <a:solidFill>
                  <a:srgbClr val="333333"/>
                </a:solidFill>
              </a:rPr>
              <a:t>, </a:t>
            </a:r>
            <a:r>
              <a:rPr lang="bg-BG" sz="2000" i="1" dirty="0">
                <a:solidFill>
                  <a:srgbClr val="333333"/>
                </a:solidFill>
              </a:rPr>
              <a:t>особено когато човек не се чувства комфортно в кожата си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При мен това беше в пъти по-изразено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Когато бях болен, бях на 100% сигурен</a:t>
            </a:r>
            <a:r>
              <a:rPr lang="de-DE" sz="2000" i="1" dirty="0">
                <a:solidFill>
                  <a:srgbClr val="333333"/>
                </a:solidFill>
              </a:rPr>
              <a:t>, </a:t>
            </a:r>
            <a:r>
              <a:rPr lang="bg-BG" sz="2000" i="1" dirty="0">
                <a:solidFill>
                  <a:srgbClr val="333333"/>
                </a:solidFill>
              </a:rPr>
              <a:t>че определени хора съвсем сериозно са мен нарочили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В момента нещата са съвсем </a:t>
            </a:r>
            <a:r>
              <a:rPr lang="bg-BG" sz="2000" i="1">
                <a:solidFill>
                  <a:srgbClr val="333333"/>
                </a:solidFill>
              </a:rPr>
              <a:t>различни</a:t>
            </a:r>
            <a:r>
              <a:rPr lang="de-DE" sz="2000" i="1">
                <a:solidFill>
                  <a:srgbClr val="333333"/>
                </a:solidFill>
              </a:rPr>
              <a:t>.”</a:t>
            </a:r>
            <a:endParaRPr lang="de-DE" sz="2000" i="1" dirty="0">
              <a:solidFill>
                <a:srgbClr val="333333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i="1">
                <a:solidFill>
                  <a:srgbClr val="333333"/>
                </a:solidFill>
              </a:rPr>
              <a:t>“</a:t>
            </a:r>
            <a:r>
              <a:rPr lang="bg-BG" sz="2000" i="1">
                <a:solidFill>
                  <a:srgbClr val="333333"/>
                </a:solidFill>
              </a:rPr>
              <a:t>В </a:t>
            </a:r>
            <a:r>
              <a:rPr lang="bg-BG" sz="2000" i="1" dirty="0">
                <a:solidFill>
                  <a:srgbClr val="333333"/>
                </a:solidFill>
              </a:rPr>
              <a:t>по-лек вариант всеки познава чувството</a:t>
            </a:r>
            <a:r>
              <a:rPr lang="de-DE" sz="2000" i="1" dirty="0">
                <a:solidFill>
                  <a:srgbClr val="333333"/>
                </a:solidFill>
              </a:rPr>
              <a:t>: </a:t>
            </a:r>
            <a:r>
              <a:rPr lang="bg-BG" sz="2000" i="1" dirty="0">
                <a:solidFill>
                  <a:srgbClr val="333333"/>
                </a:solidFill>
              </a:rPr>
              <a:t>че може да вдигне планини и може да свърши всичко и няма кой да го направи по-добре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При мен обаче това продължи по-дълго и причини множество проблеми</a:t>
            </a:r>
            <a:r>
              <a:rPr lang="de-DE" sz="2000" i="1" dirty="0">
                <a:solidFill>
                  <a:srgbClr val="333333"/>
                </a:solidFill>
              </a:rPr>
              <a:t>, </a:t>
            </a:r>
            <a:r>
              <a:rPr lang="bg-BG" sz="2000" i="1" dirty="0">
                <a:solidFill>
                  <a:srgbClr val="333333"/>
                </a:solidFill>
              </a:rPr>
              <a:t>напр. на </a:t>
            </a:r>
            <a:r>
              <a:rPr lang="bg-BG" sz="2000" i="1">
                <a:solidFill>
                  <a:srgbClr val="333333"/>
                </a:solidFill>
              </a:rPr>
              <a:t>работа</a:t>
            </a:r>
            <a:r>
              <a:rPr lang="de-DE" sz="2000" i="1">
                <a:solidFill>
                  <a:srgbClr val="333333"/>
                </a:solidFill>
              </a:rPr>
              <a:t>...”</a:t>
            </a:r>
            <a:endParaRPr lang="de-DE" sz="2000" i="1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57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0668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Други (неспецифични) симптоми</a:t>
            </a:r>
            <a:r>
              <a:rPr lang="de-DE" sz="2000" b="1" dirty="0">
                <a:solidFill>
                  <a:srgbClr val="333333"/>
                </a:solidFill>
              </a:rPr>
              <a:t>: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депресия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говорни смущения и проблеми с концентрацията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58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59073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Главните симптоми на психоза/шизофрения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b="1" dirty="0">
                <a:solidFill>
                  <a:srgbClr val="333333"/>
                </a:solidFill>
              </a:rPr>
              <a:t>Други (неспецифични) симптоми</a:t>
            </a:r>
            <a:r>
              <a:rPr lang="de-DE" sz="2000" b="1" dirty="0">
                <a:solidFill>
                  <a:srgbClr val="333333"/>
                </a:solidFill>
              </a:rPr>
              <a:t>: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депресия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говорни смущения и проблеми с концентрацията</a:t>
            </a:r>
            <a:endParaRPr lang="de-DE" sz="2000" dirty="0">
              <a:solidFill>
                <a:srgbClr val="333333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333333"/>
                </a:solidFill>
              </a:rPr>
              <a:t>Игра на думи</a:t>
            </a:r>
            <a:r>
              <a:rPr lang="de-DE" sz="2000" dirty="0">
                <a:solidFill>
                  <a:srgbClr val="333333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i="1">
                <a:solidFill>
                  <a:srgbClr val="333333"/>
                </a:solidFill>
              </a:rPr>
              <a:t>“</a:t>
            </a:r>
            <a:r>
              <a:rPr lang="bg-BG" sz="2000" i="1">
                <a:solidFill>
                  <a:srgbClr val="333333"/>
                </a:solidFill>
              </a:rPr>
              <a:t>Всеки </a:t>
            </a:r>
            <a:r>
              <a:rPr lang="bg-BG" sz="2000" i="1" dirty="0">
                <a:solidFill>
                  <a:srgbClr val="333333"/>
                </a:solidFill>
              </a:rPr>
              <a:t>човек има периоди, в които се чувства много тъжен</a:t>
            </a:r>
            <a:r>
              <a:rPr lang="de-DE" sz="2000" i="1" dirty="0">
                <a:solidFill>
                  <a:srgbClr val="333333"/>
                </a:solidFill>
              </a:rPr>
              <a:t>, </a:t>
            </a:r>
            <a:r>
              <a:rPr lang="bg-BG" sz="2000" i="1" dirty="0">
                <a:solidFill>
                  <a:srgbClr val="333333"/>
                </a:solidFill>
              </a:rPr>
              <a:t>не може да се мотивира да свърши нищо, изолира се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Така беше и с мен</a:t>
            </a:r>
            <a:r>
              <a:rPr lang="de-DE" sz="2000" i="1" dirty="0">
                <a:solidFill>
                  <a:srgbClr val="333333"/>
                </a:solidFill>
              </a:rPr>
              <a:t> – </a:t>
            </a:r>
            <a:r>
              <a:rPr lang="bg-BG" sz="2000" i="1" dirty="0">
                <a:solidFill>
                  <a:srgbClr val="333333"/>
                </a:solidFill>
              </a:rPr>
              <a:t>само дето тази тъга продължи със седмици и нямаше нещо</a:t>
            </a:r>
            <a:r>
              <a:rPr lang="de-DE" sz="2000" i="1" dirty="0">
                <a:solidFill>
                  <a:srgbClr val="333333"/>
                </a:solidFill>
              </a:rPr>
              <a:t>, </a:t>
            </a:r>
            <a:r>
              <a:rPr lang="bg-BG" sz="2000" i="1" dirty="0">
                <a:solidFill>
                  <a:srgbClr val="333333"/>
                </a:solidFill>
              </a:rPr>
              <a:t>което да може да ме ободри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Не просто бях тъжен, а безнадежден и със силно чувство за малоценност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В такъв момент човек си мисли, че това никога няма да премине и че винаги е било така</a:t>
            </a:r>
            <a:r>
              <a:rPr lang="de-DE" sz="2000" i="1" dirty="0">
                <a:solidFill>
                  <a:srgbClr val="333333"/>
                </a:solidFill>
              </a:rPr>
              <a:t>. </a:t>
            </a:r>
            <a:r>
              <a:rPr lang="bg-BG" sz="2000" i="1" dirty="0">
                <a:solidFill>
                  <a:srgbClr val="333333"/>
                </a:solidFill>
              </a:rPr>
              <a:t>Но все някога се появява светлина в края на </a:t>
            </a:r>
            <a:r>
              <a:rPr lang="bg-BG" sz="2000" i="1">
                <a:solidFill>
                  <a:srgbClr val="333333"/>
                </a:solidFill>
              </a:rPr>
              <a:t>тунела</a:t>
            </a:r>
            <a:r>
              <a:rPr lang="de-DE" sz="2000" i="1">
                <a:solidFill>
                  <a:srgbClr val="333333"/>
                </a:solidFill>
              </a:rPr>
              <a:t>…</a:t>
            </a:r>
            <a:r>
              <a:rPr lang="de-DE" sz="2000">
                <a:solidFill>
                  <a:srgbClr val="333333"/>
                </a:solidFill>
              </a:rPr>
              <a:t>”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59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89868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(Как) да обясня състоянието си?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333333"/>
                </a:solidFill>
              </a:rPr>
              <a:t>Намерете информация по темата психоза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Така бихте могли по най-добър начин да отговорите на погрешните вярвания на другите с </a:t>
            </a:r>
            <a:r>
              <a:rPr lang="bg-BG" sz="2400">
                <a:solidFill>
                  <a:srgbClr val="333333"/>
                </a:solidFill>
              </a:rPr>
              <a:t>факти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60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29936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b="1" dirty="0">
                <a:solidFill>
                  <a:srgbClr val="333333"/>
                </a:solidFill>
              </a:rPr>
              <a:t>Учебни цели</a:t>
            </a:r>
            <a:r>
              <a:rPr lang="de-DE" sz="2400" b="1" dirty="0">
                <a:solidFill>
                  <a:srgbClr val="333333"/>
                </a:solidFill>
              </a:rPr>
              <a:t>:</a:t>
            </a:r>
          </a:p>
          <a:p>
            <a:r>
              <a:rPr lang="bg-BG" sz="2000" dirty="0">
                <a:solidFill>
                  <a:srgbClr val="333333"/>
                </a:solidFill>
              </a:rPr>
              <a:t>За да предотвратите предразсъдъци и стигма, е важно да можете да комуникирате заболяването си адекватно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Психичните разстройства са чести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Не сте задължени да споделяте на всеки проблема си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Да разясните заболяването си на близките си обаче може да бъде от голямо значение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за подкрепа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предпазване от рецидив</a:t>
            </a:r>
            <a:r>
              <a:rPr 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Понякога хората имат погрешни схващания за психоза/шизофрения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Затова е препоръчително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по-скоро да опишете симптомите си, вместо да назовавате стигматизиращата диагноза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61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4836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000" dirty="0">
                <a:solidFill>
                  <a:srgbClr val="333333"/>
                </a:solidFill>
              </a:rPr>
              <a:t>На много хора, страдащи от психози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bg-BG" sz="2000" dirty="0">
                <a:solidFill>
                  <a:srgbClr val="333333"/>
                </a:solidFill>
              </a:rPr>
              <a:t>но не всички</a:t>
            </a:r>
            <a:r>
              <a:rPr lang="de-DE" sz="2000" dirty="0">
                <a:solidFill>
                  <a:srgbClr val="333333"/>
                </a:solidFill>
              </a:rPr>
              <a:t>!)</a:t>
            </a:r>
            <a:r>
              <a:rPr lang="bg-BG" sz="2000" dirty="0">
                <a:solidFill>
                  <a:srgbClr val="333333"/>
                </a:solidFill>
              </a:rPr>
              <a:t>,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им се налага да се борят с предразсъдъци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Да обясните разбираемо състоянието си, би могло да противодейства на това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r>
              <a:rPr lang="bg-BG" sz="2000" dirty="0">
                <a:solidFill>
                  <a:srgbClr val="004992"/>
                </a:solidFill>
              </a:rPr>
              <a:t>Пример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Поради пореден психотичен епизод Мартин е прекарал последните седмици в болница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До сега той почти на никого не е споделял за проблема си и се е </a:t>
            </a:r>
            <a:r>
              <a:rPr lang="bg-BG" sz="2000">
                <a:solidFill>
                  <a:srgbClr val="333333"/>
                </a:solidFill>
              </a:rPr>
              <a:t>изолирал</a:t>
            </a:r>
            <a:r>
              <a:rPr lang="de-DE" sz="2000">
                <a:solidFill>
                  <a:srgbClr val="333333"/>
                </a:solidFill>
              </a:rPr>
              <a:t>.</a:t>
            </a:r>
          </a:p>
          <a:p>
            <a:r>
              <a:rPr lang="bg-BG" sz="2000">
                <a:solidFill>
                  <a:srgbClr val="004992"/>
                </a:solidFill>
              </a:rPr>
              <a:t>Предистория</a:t>
            </a:r>
            <a:r>
              <a:rPr lang="de-DE" sz="2000" dirty="0">
                <a:solidFill>
                  <a:srgbClr val="004992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В миналото Мартин е събрал лош опит от това да говори откровено за психозата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Малко след като е казал диагнозата си на последния си шеф, е бил уволнен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Затова Мартин се страхува, че приятелите му ще го категоризират като </a:t>
            </a:r>
            <a:r>
              <a:rPr lang="bg-BG" sz="2000" i="1" dirty="0">
                <a:solidFill>
                  <a:srgbClr val="333333"/>
                </a:solidFill>
              </a:rPr>
              <a:t>луд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и ще му обърнат гръб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r>
              <a:rPr lang="bg-BG" sz="2000" dirty="0">
                <a:solidFill>
                  <a:srgbClr val="004992"/>
                </a:solidFill>
              </a:rPr>
              <a:t>Но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  <a:r>
              <a:rPr lang="de-DE" sz="2000">
                <a:solidFill>
                  <a:srgbClr val="004992"/>
                </a:solidFill>
              </a:rPr>
              <a:t> </a:t>
            </a:r>
            <a:r>
              <a:rPr lang="bg-BG" sz="2000" dirty="0">
                <a:solidFill>
                  <a:srgbClr val="333333"/>
                </a:solidFill>
              </a:rPr>
              <a:t>По време на сегашното си лечение, наред с другото и с участието си в груповата работа МКТ, Мартин решил да не се крие повече от близките си приятели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Почти всички реагирали с разбиране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Един от приятелите му дори споделил личен опит, че също се е чувствал заплашен и </a:t>
            </a:r>
            <a:r>
              <a:rPr lang="bg-BG" sz="2000">
                <a:solidFill>
                  <a:srgbClr val="333333"/>
                </a:solidFill>
              </a:rPr>
              <a:t>преследван</a:t>
            </a:r>
            <a:r>
              <a:rPr lang="de-DE" sz="2000">
                <a:solidFill>
                  <a:srgbClr val="333333"/>
                </a:solidFill>
              </a:rPr>
              <a:t>.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62</a:t>
            </a:fld>
            <a:endParaRPr lang="de-DE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48364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latin typeface="+mn-lt"/>
                <a:ea typeface="+mn-ea"/>
              </a:rPr>
              <a:pPr/>
              <a:t>63</a:t>
            </a:fld>
            <a:endParaRPr lang="de-DE">
              <a:latin typeface="+mn-lt"/>
              <a:ea typeface="+mn-ea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spc="-10" dirty="0">
                <a:solidFill>
                  <a:srgbClr val="333333"/>
                </a:solidFill>
                <a:ea typeface="+mn-ea"/>
              </a:rPr>
              <a:t>www.uke.de/mct_app</a:t>
            </a:r>
            <a:endParaRPr lang="de-DE" sz="1800" dirty="0">
              <a:solidFill>
                <a:srgbClr val="333333"/>
              </a:solidFill>
              <a:ea typeface="+mn-e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22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latin typeface="+mn-lt"/>
                <a:ea typeface="+mn-ea"/>
              </a:rPr>
              <a:t>Метакогнитивен тренинг 10 – Справяне с предразсъдъци (стигма)</a:t>
            </a:r>
            <a:endParaRPr lang="de-DE">
              <a:latin typeface="+mn-lt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latin typeface="+mn-lt"/>
                <a:ea typeface="+mn-ea"/>
              </a:rPr>
              <a:pPr/>
              <a:t>64</a:t>
            </a:fld>
            <a:endParaRPr lang="de-DE">
              <a:latin typeface="+mn-lt"/>
              <a:ea typeface="+mn-ea"/>
            </a:endParaRPr>
          </a:p>
        </p:txBody>
      </p:sp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09075"/>
              </p:ext>
            </p:extLst>
          </p:nvPr>
        </p:nvGraphicFramePr>
        <p:xfrm>
          <a:off x="408954" y="2011680"/>
          <a:ext cx="11375999" cy="309369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Steven Depolo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b="0" i="0" u="none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Soccer Balls Net 7-22-09 1</a:t>
                      </a:r>
                      <a:endParaRPr lang="nl-NL" sz="10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Soccer balls/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футболни топки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Jeff Nelson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ft_edm_park__0103.jpg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letter/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писмо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Victor Svensson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Christian Schnettelker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Stamp/Stempel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stamp/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печат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kern="120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DonkeyHotey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kern="1200"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Stop Sign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stop sign/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 стоп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Vic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Deciding Which Door to Choose 2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deciding which door to choose/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решение между две врати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  <p:extLst>
      <p:ext uri="{BB962C8B-B14F-4D97-AF65-F5344CB8AC3E}">
        <p14:creationId xmlns:p14="http://schemas.microsoft.com/office/powerpoint/2010/main" val="4239174030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5222</Words>
  <Application>Microsoft Office PowerPoint</Application>
  <PresentationFormat>Benutzerdefiniert</PresentationFormat>
  <Paragraphs>625</Paragraphs>
  <Slides>64</Slides>
  <Notes>64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64</vt:i4>
      </vt:variant>
    </vt:vector>
  </HeadingPairs>
  <TitlesOfParts>
    <vt:vector size="72" baseType="lpstr">
      <vt:lpstr>Verdana</vt:lpstr>
      <vt:lpstr>Arial</vt:lpstr>
      <vt:lpstr>Wingdings 2</vt:lpstr>
      <vt:lpstr>Times New Roman</vt:lpstr>
      <vt:lpstr>Calibri Light</vt:lpstr>
      <vt:lpstr>Symbol</vt:lpstr>
      <vt:lpstr>WingDings</vt:lpstr>
      <vt:lpstr>UKE_PPT-Vorlage_16zu9</vt:lpstr>
      <vt:lpstr>MKT 10 II – Справяне с предразсъдъци (стигма)</vt:lpstr>
      <vt:lpstr>Какво е общото между тези личности?</vt:lpstr>
      <vt:lpstr>Какво е общото между тези личности?</vt:lpstr>
      <vt:lpstr>Какво е общото между тези личности?</vt:lpstr>
      <vt:lpstr>Какво е общото между тези личности?</vt:lpstr>
      <vt:lpstr>Какво е общото между тези личности?</vt:lpstr>
      <vt:lpstr>Какво е общото между тези личности?</vt:lpstr>
      <vt:lpstr>Какво е общото между тези личности?</vt:lpstr>
      <vt:lpstr>Известен = перфектен?</vt:lpstr>
      <vt:lpstr>Кои от картините са нарисувани от хора с психотични кризи?</vt:lpstr>
      <vt:lpstr>Коя от картините е продадена на най-висока цена на аукцион?</vt:lpstr>
      <vt:lpstr>Коя от картините е продадена на най-висока цена на аукцион?</vt:lpstr>
      <vt:lpstr>Едуард Мунк</vt:lpstr>
      <vt:lpstr>Стефeн Моритц</vt:lpstr>
      <vt:lpstr>Винсент ван Гог</vt:lpstr>
      <vt:lpstr>Ринго Стар (Барабанист на Бийтълс)</vt:lpstr>
      <vt:lpstr>Първи изводи</vt:lpstr>
      <vt:lpstr>Първи изводи</vt:lpstr>
      <vt:lpstr>Първи изводи</vt:lpstr>
      <vt:lpstr>Първи изводи</vt:lpstr>
      <vt:lpstr>Нормално ли е да имаме психически оплаквания?</vt:lpstr>
      <vt:lpstr>Нормално ли е да имаме психически оплаквания?</vt:lpstr>
      <vt:lpstr>Нормално ли е да имаме психически оплаквания?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Странните идеи не са толкова редки Честота на психотичните изживявания сред населението</vt:lpstr>
      <vt:lpstr>Не забравяйте…</vt:lpstr>
      <vt:lpstr>Какво е “стигма” и какво е “авто-стигма”?</vt:lpstr>
      <vt:lpstr>Какво е “стигма” и какво е “авто-стигма”?</vt:lpstr>
      <vt:lpstr>Какво е “стигма” и какво е “авто-стигма”?</vt:lpstr>
      <vt:lpstr>Какво е “стигма” и какво е “авто-стигма”?</vt:lpstr>
      <vt:lpstr>Стигма при хората с психози</vt:lpstr>
      <vt:lpstr>Психозата като стигма</vt:lpstr>
      <vt:lpstr>Психозата като стигма</vt:lpstr>
      <vt:lpstr>Психозата като стигма</vt:lpstr>
      <vt:lpstr>Психозата като стигма</vt:lpstr>
      <vt:lpstr>Психозата като стигма</vt:lpstr>
      <vt:lpstr>Психозата като стигма</vt:lpstr>
      <vt:lpstr>За какво ни е да знаем това?</vt:lpstr>
      <vt:lpstr>За какво ни е да знаем това?</vt:lpstr>
      <vt:lpstr>Какво да правим?</vt:lpstr>
      <vt:lpstr>Трябва ли да споделям заболяването си… и как?</vt:lpstr>
      <vt:lpstr>Трябва ли да споделям заболяването си… и как?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(Как) да обясня състоянието си?</vt:lpstr>
      <vt:lpstr>Приложение в ежедневието</vt:lpstr>
      <vt:lpstr>Какво общо има това с психозата?</vt:lpstr>
      <vt:lpstr>Благодарим за вниманието и работата заедно!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Maike Hartmann</dc:creator>
  <cp:lastModifiedBy>Britt-Marie Larsen</cp:lastModifiedBy>
  <cp:revision>1275</cp:revision>
  <dcterms:created xsi:type="dcterms:W3CDTF">2015-02-11T16:30:55Z</dcterms:created>
  <dcterms:modified xsi:type="dcterms:W3CDTF">2023-01-27T09:58:13Z</dcterms:modified>
</cp:coreProperties>
</file>