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555" r:id="rId2"/>
    <p:sldId id="500" r:id="rId3"/>
    <p:sldId id="499" r:id="rId4"/>
    <p:sldId id="504" r:id="rId5"/>
    <p:sldId id="503" r:id="rId6"/>
    <p:sldId id="473" r:id="rId7"/>
    <p:sldId id="533" r:id="rId8"/>
    <p:sldId id="532" r:id="rId9"/>
    <p:sldId id="467" r:id="rId10"/>
    <p:sldId id="376" r:id="rId11"/>
    <p:sldId id="375" r:id="rId12"/>
    <p:sldId id="374" r:id="rId13"/>
    <p:sldId id="338" r:id="rId14"/>
    <p:sldId id="357" r:id="rId15"/>
    <p:sldId id="339" r:id="rId16"/>
    <p:sldId id="361" r:id="rId17"/>
    <p:sldId id="358" r:id="rId18"/>
    <p:sldId id="506" r:id="rId19"/>
    <p:sldId id="535" r:id="rId20"/>
    <p:sldId id="534" r:id="rId21"/>
    <p:sldId id="437" r:id="rId22"/>
    <p:sldId id="527" r:id="rId23"/>
    <p:sldId id="469" r:id="rId24"/>
    <p:sldId id="309" r:id="rId25"/>
    <p:sldId id="508" r:id="rId26"/>
    <p:sldId id="541" r:id="rId27"/>
    <p:sldId id="540" r:id="rId28"/>
    <p:sldId id="539" r:id="rId29"/>
    <p:sldId id="538" r:id="rId30"/>
    <p:sldId id="537" r:id="rId31"/>
    <p:sldId id="536" r:id="rId32"/>
    <p:sldId id="316" r:id="rId33"/>
    <p:sldId id="390" r:id="rId34"/>
    <p:sldId id="542" r:id="rId35"/>
    <p:sldId id="545" r:id="rId36"/>
    <p:sldId id="544" r:id="rId37"/>
    <p:sldId id="279" r:id="rId38"/>
    <p:sldId id="471" r:id="rId39"/>
    <p:sldId id="525" r:id="rId40"/>
    <p:sldId id="546" r:id="rId41"/>
    <p:sldId id="524" r:id="rId42"/>
    <p:sldId id="548" r:id="rId43"/>
    <p:sldId id="547" r:id="rId44"/>
    <p:sldId id="441" r:id="rId45"/>
    <p:sldId id="549" r:id="rId46"/>
    <p:sldId id="313" r:id="rId47"/>
    <p:sldId id="495" r:id="rId48"/>
    <p:sldId id="522" r:id="rId49"/>
    <p:sldId id="497" r:id="rId50"/>
    <p:sldId id="551" r:id="rId51"/>
    <p:sldId id="550" r:id="rId52"/>
    <p:sldId id="483" r:id="rId53"/>
    <p:sldId id="485" r:id="rId54"/>
    <p:sldId id="529" r:id="rId55"/>
    <p:sldId id="553" r:id="rId56"/>
    <p:sldId id="488" r:id="rId57"/>
    <p:sldId id="552" r:id="rId58"/>
    <p:sldId id="493" r:id="rId59"/>
    <p:sldId id="554" r:id="rId60"/>
    <p:sldId id="317" r:id="rId61"/>
    <p:sldId id="435" r:id="rId62"/>
    <p:sldId id="436" r:id="rId63"/>
    <p:sldId id="531" r:id="rId64"/>
    <p:sldId id="494"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a:defRPr>
    </a:lvl1pPr>
    <a:lvl2pPr marL="457200" algn="l" rtl="0" fontAlgn="base">
      <a:spcBef>
        <a:spcPct val="0"/>
      </a:spcBef>
      <a:spcAft>
        <a:spcPct val="0"/>
      </a:spcAft>
      <a:defRPr lang="en-US" sz="4400" kern="1200">
        <a:solidFill>
          <a:schemeClr val="tx2"/>
        </a:solidFill>
        <a:latin typeface="+mn-lt"/>
        <a:ea typeface="ＭＳ Ｐゴシック"/>
      </a:defRPr>
    </a:lvl2pPr>
    <a:lvl3pPr marL="914400" algn="l" rtl="0" fontAlgn="base">
      <a:spcBef>
        <a:spcPct val="0"/>
      </a:spcBef>
      <a:spcAft>
        <a:spcPct val="0"/>
      </a:spcAft>
      <a:defRPr lang="en-US" sz="4400" kern="1200">
        <a:solidFill>
          <a:schemeClr val="tx2"/>
        </a:solidFill>
        <a:latin typeface="+mn-lt"/>
        <a:ea typeface="ＭＳ Ｐゴシック"/>
      </a:defRPr>
    </a:lvl3pPr>
    <a:lvl4pPr marL="1371600" algn="l" rtl="0" fontAlgn="base">
      <a:spcBef>
        <a:spcPct val="0"/>
      </a:spcBef>
      <a:spcAft>
        <a:spcPct val="0"/>
      </a:spcAft>
      <a:defRPr lang="en-US" sz="4400" kern="1200">
        <a:solidFill>
          <a:schemeClr val="tx2"/>
        </a:solidFill>
        <a:latin typeface="+mn-lt"/>
        <a:ea typeface="ＭＳ Ｐゴシック"/>
      </a:defRPr>
    </a:lvl4pPr>
    <a:lvl5pPr marL="1828800" algn="l" rtl="0" fontAlgn="base">
      <a:spcBef>
        <a:spcPct val="0"/>
      </a:spcBef>
      <a:spcAft>
        <a:spcPct val="0"/>
      </a:spcAft>
      <a:defRPr lang="en-US" sz="4400" kern="1200">
        <a:solidFill>
          <a:schemeClr val="tx2"/>
        </a:solidFill>
        <a:latin typeface="+mn-lt"/>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000000"/>
    <a:srgbClr val="3333CC"/>
    <a:srgbClr val="FF0000"/>
    <a:srgbClr val="0099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08" autoAdjust="0"/>
    <p:restoredTop sz="96362" autoAdjust="0"/>
  </p:normalViewPr>
  <p:slideViewPr>
    <p:cSldViewPr>
      <p:cViewPr varScale="1">
        <p:scale>
          <a:sx n="98" d="100"/>
          <a:sy n="98" d="100"/>
        </p:scale>
        <p:origin x="196" y="56"/>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19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Malaltia</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Prejudicis</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Disminució</a:t>
          </a:r>
          <a:r>
            <a:rPr lang="en-US" sz="2400" dirty="0">
              <a:latin typeface="+mj-lt"/>
              <a:ea typeface="Verdana" pitchFamily="34" charset="0"/>
            </a:rPr>
            <a:t> </a:t>
          </a:r>
          <a:r>
            <a:rPr lang="en-US" sz="2400" dirty="0" err="1">
              <a:latin typeface="+mj-lt"/>
              <a:ea typeface="Verdana" pitchFamily="34" charset="0"/>
            </a:rPr>
            <a:t>d'autoestima</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DBFEBE07-FC80-4462-A2C2-B2B41F7AF0D2}" type="presOf" srcId="{11E49AD0-DCE6-49A3-A921-184F5EB9A5C6}" destId="{79E1ED89-3D58-4688-A48D-428AB1CD95FE}" srcOrd="0" destOrd="0" presId="urn:microsoft.com/office/officeart/2005/8/layout/cycle1"/>
    <dgm:cxn modelId="{FD44F91B-5878-4BCC-B2C6-7848164945FB}" type="presOf" srcId="{90182C8E-0A3D-411B-A654-821F546FC078}" destId="{AC268F96-0D5D-4B9A-A307-62DE90494B18}"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D04A5B66-C910-47E4-BB13-C93F07E3B923}" type="presOf" srcId="{CB5245DE-ECC5-49E9-94DC-262E3BD83AA5}" destId="{D559A818-7D53-4BBD-8633-917FB032314D}"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EA309382-B798-47C3-B72F-F3B098457F5F}" type="presOf" srcId="{B390256F-280B-40CB-BD31-09509749AC6C}" destId="{95978D0C-A8C9-4FB8-8DFC-2906FAA59983}" srcOrd="0" destOrd="0" presId="urn:microsoft.com/office/officeart/2005/8/layout/cycle1"/>
    <dgm:cxn modelId="{B727D0A1-9AC9-444B-A4B2-508D82601092}" type="presOf" srcId="{6459B721-636D-4D51-9601-6B4E5788A266}" destId="{818239DA-8F7F-4917-8EB0-77B4EE5EAA94}" srcOrd="0" destOrd="0" presId="urn:microsoft.com/office/officeart/2005/8/layout/cycle1"/>
    <dgm:cxn modelId="{FA9434B8-B6CB-4B33-B176-815431A7DB56}" type="presOf" srcId="{EFA2980D-718B-4FC8-9FF6-15C1C35CF177}" destId="{8816A1BD-E3E1-4456-9298-4B3407C622F7}" srcOrd="0" destOrd="0" presId="urn:microsoft.com/office/officeart/2005/8/layout/cycle1"/>
    <dgm:cxn modelId="{1C6996DA-C1A1-4A33-B287-3D73D6F9A74B}" type="presOf" srcId="{3F4E915D-4700-4542-A7C1-CEF728AB432D}" destId="{0332A1E0-1C13-4723-960F-9019466D281A}"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F12CD824-2513-43EE-A6EC-A2FC5CF9C34C}" type="presParOf" srcId="{8816A1BD-E3E1-4456-9298-4B3407C622F7}" destId="{682C883B-3E72-41CB-97EB-93B061717596}" srcOrd="0" destOrd="0" presId="urn:microsoft.com/office/officeart/2005/8/layout/cycle1"/>
    <dgm:cxn modelId="{3B3D683B-085B-4CAC-BD68-347AB2AF2AE4}" type="presParOf" srcId="{8816A1BD-E3E1-4456-9298-4B3407C622F7}" destId="{79E1ED89-3D58-4688-A48D-428AB1CD95FE}" srcOrd="1" destOrd="0" presId="urn:microsoft.com/office/officeart/2005/8/layout/cycle1"/>
    <dgm:cxn modelId="{AE7D3B3E-7A31-436A-9C29-2DA0CDBD5468}" type="presParOf" srcId="{8816A1BD-E3E1-4456-9298-4B3407C622F7}" destId="{0332A1E0-1C13-4723-960F-9019466D281A}" srcOrd="2" destOrd="0" presId="urn:microsoft.com/office/officeart/2005/8/layout/cycle1"/>
    <dgm:cxn modelId="{3BDF56F4-AC5A-4EB9-B9BE-089392306289}" type="presParOf" srcId="{8816A1BD-E3E1-4456-9298-4B3407C622F7}" destId="{788C7A12-E6C7-4DB4-9A7F-209CA41AE316}" srcOrd="3" destOrd="0" presId="urn:microsoft.com/office/officeart/2005/8/layout/cycle1"/>
    <dgm:cxn modelId="{25837256-241B-4909-AE3C-A09526914563}" type="presParOf" srcId="{8816A1BD-E3E1-4456-9298-4B3407C622F7}" destId="{95978D0C-A8C9-4FB8-8DFC-2906FAA59983}" srcOrd="4" destOrd="0" presId="urn:microsoft.com/office/officeart/2005/8/layout/cycle1"/>
    <dgm:cxn modelId="{EFD317CE-8726-4973-9D8C-B353358FB115}" type="presParOf" srcId="{8816A1BD-E3E1-4456-9298-4B3407C622F7}" destId="{818239DA-8F7F-4917-8EB0-77B4EE5EAA94}" srcOrd="5" destOrd="0" presId="urn:microsoft.com/office/officeart/2005/8/layout/cycle1"/>
    <dgm:cxn modelId="{866E90CD-BFE8-4F8D-8D62-698903F5D63C}" type="presParOf" srcId="{8816A1BD-E3E1-4456-9298-4B3407C622F7}" destId="{F48D0065-C1C5-41DE-80DC-9649E256CF0F}" srcOrd="6" destOrd="0" presId="urn:microsoft.com/office/officeart/2005/8/layout/cycle1"/>
    <dgm:cxn modelId="{C79AEC6D-2B4F-41C8-B1C5-4FA32C1B3C32}" type="presParOf" srcId="{8816A1BD-E3E1-4456-9298-4B3407C622F7}" destId="{D559A818-7D53-4BBD-8633-917FB032314D}" srcOrd="7" destOrd="0" presId="urn:microsoft.com/office/officeart/2005/8/layout/cycle1"/>
    <dgm:cxn modelId="{9E07DB74-074D-492C-AF55-A9CBC1ABEBDE}"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Malaltia</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Prejudicis</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Disminució</a:t>
          </a:r>
          <a:r>
            <a:rPr lang="en-US" sz="2400" kern="1200" dirty="0">
              <a:latin typeface="+mj-lt"/>
              <a:ea typeface="Verdana" pitchFamily="34" charset="0"/>
            </a:rPr>
            <a:t> </a:t>
          </a:r>
          <a:r>
            <a:rPr lang="en-US" sz="2400" kern="1200" dirty="0" err="1">
              <a:latin typeface="+mj-lt"/>
              <a:ea typeface="Verdana" pitchFamily="34" charset="0"/>
            </a:rPr>
            <a:t>d'autoestima</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solidFill>
                  <a:srgbClr val="1F497D"/>
                </a:solidFill>
              </a:rPr>
              <a:pPr/>
              <a:t>4</a:t>
            </a:fld>
            <a:endParaRPr lang="de-DE">
              <a:solidFill>
                <a:srgbClr val="1F497D"/>
              </a:solidFill>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solidFill>
                  <a:srgbClr val="1F497D"/>
                </a:solidFill>
              </a:rPr>
              <a:pPr/>
              <a:t>5</a:t>
            </a:fld>
            <a:endParaRPr lang="de-DE">
              <a:solidFill>
                <a:srgbClr val="1F497D"/>
              </a:solidFill>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2055934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4040818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4272002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2369211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4166493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3848192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2034352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3275992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3194768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343693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6004679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10109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14110687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1658630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12053552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22261907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22261907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4394653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4394653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439465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36394696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1277240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solidFill>
                  <a:srgbClr val="1F497D"/>
                </a:solidFill>
              </a:rPr>
              <a:pPr>
                <a:defRPr/>
              </a:pPr>
              <a:t>48</a:t>
            </a:fld>
            <a:endParaRPr lang="de-DE">
              <a:solidFill>
                <a:srgbClr val="1F497D"/>
              </a:solidFill>
            </a:endParaRPr>
          </a:p>
        </p:txBody>
      </p:sp>
    </p:spTree>
    <p:extLst>
      <p:ext uri="{BB962C8B-B14F-4D97-AF65-F5344CB8AC3E}">
        <p14:creationId xmlns:p14="http://schemas.microsoft.com/office/powerpoint/2010/main" val="11277240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1678593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3273413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15608905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5218532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5218532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11750896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28668063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10 – Enfrontant-se als prejudicis (Estigma)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10 – Enfrontant-se als prejudicis (Estigma)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10 – Enfrontant-se als prejudicis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10 – Enfrontant-se als prejudicis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10 – Enfrontant-se als prejudicis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10 – Enfrontant-se als prejudicis (Estigma)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10 – Enfrontant-se als prejudicis (Estigma)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10 – Enfrontant-se als prejudicis (Estigma)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EMC 10 II – Enfrontant-se als prejudicis (Estigma)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19975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tenen en comú les següents persones?</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(nascut el 26 de gener de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(nascut el 17 de febrer de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(nascut el 30 de desembre de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fr-FR" sz="2000" dirty="0" err="1">
                <a:solidFill>
                  <a:srgbClr val="333333"/>
                </a:solidFill>
              </a:rPr>
              <a:t>nascut</a:t>
            </a:r>
            <a:r>
              <a:rPr lang="fr-FR" sz="2000" dirty="0">
                <a:solidFill>
                  <a:srgbClr val="333333"/>
                </a:solidFill>
              </a:rPr>
              <a:t> el 30 de </a:t>
            </a:r>
            <a:r>
              <a:rPr lang="fr-FR" sz="2000" dirty="0" err="1">
                <a:solidFill>
                  <a:srgbClr val="333333"/>
                </a:solidFill>
              </a:rPr>
              <a:t>juny</a:t>
            </a:r>
            <a:r>
              <a:rPr lang="fr-FR" sz="2000" dirty="0">
                <a:solidFill>
                  <a:srgbClr val="333333"/>
                </a:solidFill>
              </a:rPr>
              <a:t> de 1966</a:t>
            </a:r>
            <a:r>
              <a:rPr lang="de-DE" sz="2000" dirty="0">
                <a:solidFill>
                  <a:srgbClr val="333333"/>
                </a:solidFill>
              </a:rPr>
              <a:t>)</a:t>
            </a:r>
          </a:p>
          <a:p>
            <a:pPr lvl="0" defTabSz="914400" fontAlgn="base">
              <a:lnSpc>
                <a:spcPct val="100000"/>
              </a:lnSpc>
              <a:spcBef>
                <a:spcPts val="1200"/>
              </a:spcBef>
              <a:defRPr/>
            </a:pP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extLst>
      <p:ext uri="{BB962C8B-B14F-4D97-AF65-F5344CB8AC3E}">
        <p14:creationId xmlns:p14="http://schemas.microsoft.com/office/powerpoint/2010/main" val="122694569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tenen en comú les següents persones?</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(nascut el 26 de gener de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(nascut el 17 de febrer de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(nascut el 30 de desembre de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fr-FR" sz="2000" dirty="0" err="1">
                <a:solidFill>
                  <a:srgbClr val="333333"/>
                </a:solidFill>
              </a:rPr>
              <a:t>nascut</a:t>
            </a:r>
            <a:r>
              <a:rPr lang="fr-FR" sz="2000" dirty="0">
                <a:solidFill>
                  <a:srgbClr val="333333"/>
                </a:solidFill>
              </a:rPr>
              <a:t> el 30 de </a:t>
            </a:r>
            <a:r>
              <a:rPr lang="fr-FR" sz="2000" dirty="0" err="1">
                <a:solidFill>
                  <a:srgbClr val="333333"/>
                </a:solidFill>
              </a:rPr>
              <a:t>juny</a:t>
            </a:r>
            <a:r>
              <a:rPr lang="fr-FR" sz="2000" dirty="0">
                <a:solidFill>
                  <a:srgbClr val="333333"/>
                </a:solidFill>
              </a:rPr>
              <a:t> de 1966</a:t>
            </a:r>
            <a:r>
              <a:rPr lang="de-DE" sz="2000" dirty="0">
                <a:solidFill>
                  <a:srgbClr val="333333"/>
                </a:solidFill>
              </a:rPr>
              <a:t>)</a:t>
            </a:r>
          </a:p>
          <a:p>
            <a:pPr lvl="0" defTabSz="914400" fontAlgn="base">
              <a:lnSpc>
                <a:spcPct val="100000"/>
              </a:lnSpc>
              <a:spcBef>
                <a:spcPts val="1200"/>
              </a:spcBef>
              <a:defRPr/>
            </a:pPr>
            <a:r>
              <a:rPr lang="de-DE" sz="2000" dirty="0">
                <a:solidFill>
                  <a:srgbClr val="004992"/>
                </a:solidFill>
              </a:rPr>
              <a:t>Homes, nord-americans, atletes famosos, vius ...</a:t>
            </a:r>
            <a:endParaRPr lang="en-US" sz="20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3"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81874984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tenen en comú les següents persones?</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buClr>
                <a:srgbClr val="006699"/>
              </a:buClr>
              <a:defRPr/>
            </a:pP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16554277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tenen en comú les següents persones?</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Homes, morts i, sobretot...</a:t>
            </a:r>
            <a:endParaRPr lang="en-US" sz="20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189422187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tenen en comú les següents persones?</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Homes, morts i, sobretot...</a:t>
            </a:r>
          </a:p>
          <a:p>
            <a:pPr lvl="0" defTabSz="914400" fontAlgn="base">
              <a:lnSpc>
                <a:spcPct val="100000"/>
              </a:lnSpc>
              <a:spcBef>
                <a:spcPts val="1200"/>
              </a:spcBef>
              <a:defRPr/>
            </a:pPr>
            <a:r>
              <a:rPr lang="de-DE" sz="2000" dirty="0">
                <a:solidFill>
                  <a:srgbClr val="004992"/>
                </a:solidFill>
              </a:rPr>
              <a:t>escriptors famosos!</a:t>
            </a:r>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tenen en comú les següents persones?</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Homes, morts i, sobretot...</a:t>
            </a:r>
          </a:p>
          <a:p>
            <a:pPr lvl="0" defTabSz="914400" fontAlgn="base">
              <a:lnSpc>
                <a:spcPct val="100000"/>
              </a:lnSpc>
              <a:spcBef>
                <a:spcPts val="1200"/>
              </a:spcBef>
              <a:defRPr/>
            </a:pPr>
            <a:r>
              <a:rPr lang="de-DE" sz="2000" dirty="0">
                <a:solidFill>
                  <a:srgbClr val="004992"/>
                </a:solidFill>
              </a:rPr>
              <a:t>escriptors famosos!</a:t>
            </a:r>
          </a:p>
          <a:p>
            <a:pPr lvl="0" defTabSz="914400" fontAlgn="base">
              <a:lnSpc>
                <a:spcPct val="100000"/>
              </a:lnSpc>
              <a:spcBef>
                <a:spcPts val="1200"/>
              </a:spcBef>
              <a:defRPr/>
            </a:pPr>
            <a:r>
              <a:rPr lang="de-DE" sz="2000" dirty="0">
                <a:solidFill>
                  <a:srgbClr val="004992"/>
                </a:solidFill>
              </a:rPr>
              <a:t>Alguna cosa més?</a:t>
            </a:r>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8764970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tenen en comú les següents persones?</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Homes, morts i, sobretot...</a:t>
            </a:r>
          </a:p>
          <a:p>
            <a:pPr lvl="0" defTabSz="914400" fontAlgn="base">
              <a:lnSpc>
                <a:spcPct val="100000"/>
              </a:lnSpc>
              <a:spcBef>
                <a:spcPts val="1200"/>
              </a:spcBef>
              <a:defRPr/>
            </a:pPr>
            <a:r>
              <a:rPr lang="de-DE" sz="2000" dirty="0">
                <a:solidFill>
                  <a:srgbClr val="004992"/>
                </a:solidFill>
              </a:rPr>
              <a:t>escriptors famosos!</a:t>
            </a:r>
          </a:p>
          <a:p>
            <a:pPr lvl="0" defTabSz="914400" fontAlgn="base">
              <a:lnSpc>
                <a:spcPct val="100000"/>
              </a:lnSpc>
              <a:spcBef>
                <a:spcPts val="1200"/>
              </a:spcBef>
              <a:defRPr/>
            </a:pPr>
            <a:r>
              <a:rPr lang="de-DE" sz="2000" dirty="0">
                <a:solidFill>
                  <a:srgbClr val="004992"/>
                </a:solidFill>
              </a:rPr>
              <a:t>Alguna cosa més?</a:t>
            </a:r>
          </a:p>
          <a:p>
            <a:pPr lvl="0" defTabSz="914400" fontAlgn="base">
              <a:lnSpc>
                <a:spcPct val="100000"/>
              </a:lnSpc>
              <a:spcBef>
                <a:spcPts val="1200"/>
              </a:spcBef>
              <a:buClr>
                <a:srgbClr val="006699"/>
              </a:buClr>
              <a:defRPr/>
            </a:pPr>
            <a:r>
              <a:rPr lang="en-US" sz="2000" dirty="0">
                <a:solidFill>
                  <a:srgbClr val="004992"/>
                </a:solidFill>
              </a:rPr>
              <a:t>Tots </a:t>
            </a:r>
            <a:r>
              <a:rPr lang="en-US" sz="2000" dirty="0" err="1">
                <a:solidFill>
                  <a:srgbClr val="004992"/>
                </a:solidFill>
              </a:rPr>
              <a:t>aquests</a:t>
            </a:r>
            <a:r>
              <a:rPr lang="en-US" sz="2000" dirty="0">
                <a:solidFill>
                  <a:srgbClr val="004992"/>
                </a:solidFill>
              </a:rPr>
              <a:t> </a:t>
            </a:r>
            <a:r>
              <a:rPr lang="en-US" sz="2000" dirty="0" err="1">
                <a:solidFill>
                  <a:srgbClr val="004992"/>
                </a:solidFill>
              </a:rPr>
              <a:t>escritors</a:t>
            </a:r>
            <a:r>
              <a:rPr lang="en-US" sz="2000" dirty="0">
                <a:solidFill>
                  <a:srgbClr val="004992"/>
                </a:solidFill>
              </a:rPr>
              <a:t> van </a:t>
            </a:r>
            <a:r>
              <a:rPr lang="en-US" sz="2000" dirty="0" err="1">
                <a:solidFill>
                  <a:srgbClr val="004992"/>
                </a:solidFill>
              </a:rPr>
              <a:t>patir</a:t>
            </a:r>
            <a:r>
              <a:rPr lang="en-US" sz="2000" dirty="0">
                <a:solidFill>
                  <a:srgbClr val="004992"/>
                </a:solidFill>
              </a:rPr>
              <a:t> </a:t>
            </a:r>
            <a:r>
              <a:rPr lang="en-US" sz="2000" dirty="0" err="1">
                <a:solidFill>
                  <a:srgbClr val="004992"/>
                </a:solidFill>
              </a:rPr>
              <a:t>algun</a:t>
            </a:r>
            <a:r>
              <a:rPr lang="en-US" sz="2000" dirty="0">
                <a:solidFill>
                  <a:srgbClr val="004992"/>
                </a:solidFill>
              </a:rPr>
              <a:t> </a:t>
            </a:r>
            <a:r>
              <a:rPr lang="en-US" sz="2000" dirty="0" err="1">
                <a:solidFill>
                  <a:srgbClr val="004992"/>
                </a:solidFill>
              </a:rPr>
              <a:t>trastorn</a:t>
            </a:r>
            <a:br>
              <a:rPr lang="en-US" sz="2000" dirty="0">
                <a:solidFill>
                  <a:srgbClr val="004992"/>
                </a:solidFill>
              </a:rPr>
            </a:br>
            <a:r>
              <a:rPr lang="en-US" sz="2000" dirty="0">
                <a:solidFill>
                  <a:srgbClr val="004992"/>
                </a:solidFill>
              </a:rPr>
              <a:t>mental, dos </a:t>
            </a:r>
            <a:r>
              <a:rPr lang="en-US" sz="2000" dirty="0" err="1">
                <a:solidFill>
                  <a:srgbClr val="004992"/>
                </a:solidFill>
              </a:rPr>
              <a:t>d'ells</a:t>
            </a:r>
            <a:r>
              <a:rPr lang="en-US" sz="2000" dirty="0">
                <a:solidFill>
                  <a:srgbClr val="004992"/>
                </a:solidFill>
              </a:rPr>
              <a:t> van </a:t>
            </a:r>
            <a:r>
              <a:rPr lang="en-US" sz="2000" dirty="0" err="1">
                <a:solidFill>
                  <a:srgbClr val="004992"/>
                </a:solidFill>
              </a:rPr>
              <a:t>tenir</a:t>
            </a:r>
            <a:r>
              <a:rPr lang="en-US" sz="2000" dirty="0">
                <a:solidFill>
                  <a:srgbClr val="004992"/>
                </a:solidFill>
              </a:rPr>
              <a:t> </a:t>
            </a:r>
            <a:r>
              <a:rPr lang="en-US" sz="2000" dirty="0" err="1">
                <a:solidFill>
                  <a:srgbClr val="004992"/>
                </a:solidFill>
              </a:rPr>
              <a:t>símptomes</a:t>
            </a:r>
            <a:r>
              <a:rPr lang="en-US" sz="2000" dirty="0">
                <a:solidFill>
                  <a:srgbClr val="004992"/>
                </a:solidFill>
              </a:rPr>
              <a:t> de </a:t>
            </a:r>
            <a:r>
              <a:rPr lang="en-US" sz="2000" dirty="0" err="1">
                <a:solidFill>
                  <a:srgbClr val="004992"/>
                </a:solidFill>
              </a:rPr>
              <a:t>psicosi</a:t>
            </a: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77684582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Famós = Perfecte?</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236917132"/>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i="0" u="none" dirty="0">
                          <a:solidFill>
                            <a:srgbClr val="333333"/>
                          </a:solidFill>
                          <a:latin typeface="+mn-lt"/>
                          <a:ea typeface="+mn-ea"/>
                          <a:cs typeface="+mn-cs"/>
                        </a:rPr>
                        <a:t>Fyodor</a:t>
                      </a:r>
                    </a:p>
                    <a:p>
                      <a:pPr marL="342900" indent="-342900">
                        <a:buFont typeface="Arial" pitchFamily="34" charset="0"/>
                        <a:buNone/>
                      </a:pPr>
                      <a:r>
                        <a:rPr lang="de-DE" sz="1800" b="0" i="0" u="none" dirty="0">
                          <a:solidFill>
                            <a:srgbClr val="333333"/>
                          </a:solidFill>
                          <a:latin typeface="+mn-lt"/>
                          <a:ea typeface="+mn-ea"/>
                          <a:cs typeface="+mn-cs"/>
                        </a:rPr>
                        <a:t>Dostoyevsky</a:t>
                      </a:r>
                    </a:p>
                    <a:p>
                      <a:pPr marL="342900" indent="-342900">
                        <a:buFont typeface="Arial" pitchFamily="34" charset="0"/>
                        <a:buNone/>
                      </a:pPr>
                      <a:r>
                        <a:rPr lang="de-DE" sz="1800" b="0" i="0" u="none" dirty="0">
                          <a:solidFill>
                            <a:srgbClr val="333333"/>
                          </a:solidFill>
                          <a:latin typeface="+mn-l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dirty="0">
                          <a:solidFill>
                            <a:srgbClr val="333333"/>
                          </a:solidFill>
                          <a:latin typeface="+mn-lt"/>
                          <a:ea typeface="+mn-ea"/>
                          <a:cs typeface="+mn-cs"/>
                        </a:rPr>
                        <a:t>Fyodor Dostoyevsky </a:t>
                      </a:r>
                      <a:r>
                        <a:rPr lang="en-US" sz="1800" b="0" i="0" u="none" baseline="0" dirty="0" err="1">
                          <a:solidFill>
                            <a:srgbClr val="333333"/>
                          </a:solidFill>
                          <a:latin typeface="+mn-lt"/>
                          <a:ea typeface="+mn-ea"/>
                          <a:cs typeface="+mn-cs"/>
                        </a:rPr>
                        <a:t>és</a:t>
                      </a:r>
                      <a:r>
                        <a:rPr lang="en-US" sz="1800" b="0" i="0" u="none" baseline="0" dirty="0">
                          <a:solidFill>
                            <a:srgbClr val="333333"/>
                          </a:solidFill>
                          <a:latin typeface="+mn-lt"/>
                          <a:ea typeface="+mn-ea"/>
                          <a:cs typeface="+mn-cs"/>
                        </a:rPr>
                        <a:t> un </a:t>
                      </a:r>
                      <a:r>
                        <a:rPr lang="en-US" sz="1800" b="0" i="0" u="none" baseline="0" dirty="0" err="1">
                          <a:solidFill>
                            <a:srgbClr val="333333"/>
                          </a:solidFill>
                          <a:latin typeface="+mn-lt"/>
                          <a:ea typeface="+mn-ea"/>
                          <a:cs typeface="+mn-cs"/>
                        </a:rPr>
                        <a:t>dels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escriptors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russos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més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importants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és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considerat</a:t>
                      </a:r>
                      <a:r>
                        <a:rPr lang="en-US" sz="1800" b="0" i="0" u="none" baseline="0" dirty="0">
                          <a:solidFill>
                            <a:srgbClr val="333333"/>
                          </a:solidFill>
                          <a:latin typeface="+mn-lt"/>
                          <a:ea typeface="+mn-ea"/>
                          <a:cs typeface="+mn-cs"/>
                        </a:rPr>
                        <a:t> un </a:t>
                      </a:r>
                      <a:r>
                        <a:rPr lang="en-US" sz="1800" b="0" i="0" u="none" baseline="0" dirty="0" err="1">
                          <a:solidFill>
                            <a:srgbClr val="333333"/>
                          </a:solidFill>
                          <a:latin typeface="+mn-lt"/>
                          <a:ea typeface="+mn-ea"/>
                          <a:cs typeface="+mn-cs"/>
                        </a:rPr>
                        <a:t>dels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psicòlegs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més</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destacats</a:t>
                      </a:r>
                      <a:r>
                        <a:rPr lang="en-US" sz="1800" b="0" i="0" u="none" baseline="0" dirty="0">
                          <a:solidFill>
                            <a:srgbClr val="333333"/>
                          </a:solidFill>
                          <a:latin typeface="+mn-lt"/>
                          <a:ea typeface="+mn-ea"/>
                          <a:cs typeface="+mn-cs"/>
                        </a:rPr>
                        <a:t> de la </a:t>
                      </a:r>
                      <a:r>
                        <a:rPr lang="en-US" sz="1800" b="0" i="0" u="none" baseline="0" dirty="0" err="1">
                          <a:solidFill>
                            <a:srgbClr val="333333"/>
                          </a:solidFill>
                          <a:latin typeface="+mn-lt"/>
                          <a:ea typeface="+mn-ea"/>
                          <a:cs typeface="+mn-cs"/>
                        </a:rPr>
                        <a:t>literatura</a:t>
                      </a:r>
                      <a:r>
                        <a:rPr lang="en-US" sz="1800" b="0" i="0" u="none" baseline="0" dirty="0">
                          <a:solidFill>
                            <a:srgbClr val="333333"/>
                          </a:solidFill>
                          <a:latin typeface="+mn-lt"/>
                          <a:ea typeface="+mn-ea"/>
                          <a:cs typeface="+mn-cs"/>
                        </a:rPr>
                        <a:t> universal. Dostoyevsky </a:t>
                      </a:r>
                      <a:r>
                        <a:rPr lang="en-US" sz="1800" b="0" i="0" u="none" baseline="0" dirty="0" err="1">
                          <a:solidFill>
                            <a:srgbClr val="333333"/>
                          </a:solidFill>
                          <a:latin typeface="+mn-lt"/>
                          <a:ea typeface="+mn-ea"/>
                          <a:cs typeface="+mn-cs"/>
                        </a:rPr>
                        <a:t>va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patir</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epilèpsia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durant</a:t>
                      </a:r>
                      <a:r>
                        <a:rPr lang="en-US" sz="1800" b="0" i="0" u="none" baseline="0" dirty="0">
                          <a:solidFill>
                            <a:srgbClr val="333333"/>
                          </a:solidFill>
                          <a:latin typeface="+mn-lt"/>
                          <a:ea typeface="+mn-ea"/>
                          <a:cs typeface="+mn-cs"/>
                        </a:rPr>
                        <a:t> un temps, </a:t>
                      </a:r>
                      <a:r>
                        <a:rPr lang="en-US" sz="1800" b="0" i="0" u="none" baseline="0" dirty="0" err="1">
                          <a:solidFill>
                            <a:srgbClr val="333333"/>
                          </a:solidFill>
                          <a:latin typeface="+mn-lt"/>
                          <a:ea typeface="+mn-ea"/>
                          <a:cs typeface="+mn-cs"/>
                        </a:rPr>
                        <a:t>va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tenir</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una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addicció</a:t>
                      </a:r>
                      <a:r>
                        <a:rPr lang="en-US" sz="1800" b="0" i="0" u="none" baseline="0" dirty="0">
                          <a:solidFill>
                            <a:srgbClr val="333333"/>
                          </a:solidFill>
                          <a:latin typeface="+mn-lt"/>
                          <a:ea typeface="+mn-ea"/>
                          <a:cs typeface="+mn-cs"/>
                        </a:rPr>
                        <a:t> al </a:t>
                      </a:r>
                      <a:r>
                        <a:rPr lang="en-US" sz="1800" b="0" i="0" u="none" baseline="0" dirty="0" err="1">
                          <a:solidFill>
                            <a:srgbClr val="333333"/>
                          </a:solidFill>
                          <a:latin typeface="+mn-lt"/>
                          <a:ea typeface="+mn-ea"/>
                          <a:cs typeface="+mn-cs"/>
                        </a:rPr>
                        <a:t>joc</a:t>
                      </a:r>
                      <a:r>
                        <a:rPr lang="en-US" sz="1800" b="0" i="0" u="none" baseline="0" dirty="0">
                          <a:solidFill>
                            <a:srgbClr val="333333"/>
                          </a:solidFill>
                          <a:latin typeface="+mn-lt"/>
                          <a:ea typeface="+mn-ea"/>
                          <a:cs typeface="+mn-cs"/>
                        </a:rPr>
                        <a:t>. Al final de la </a:t>
                      </a:r>
                      <a:r>
                        <a:rPr lang="en-US" sz="1800" b="0" i="0" u="none" baseline="0" dirty="0" err="1">
                          <a:solidFill>
                            <a:srgbClr val="333333"/>
                          </a:solidFill>
                          <a:latin typeface="+mn-lt"/>
                          <a:ea typeface="+mn-ea"/>
                          <a:cs typeface="+mn-cs"/>
                        </a:rPr>
                        <a:t>seva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vida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va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obtenir</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una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estabilitat</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econòmica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va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ser</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reconegut</a:t>
                      </a:r>
                      <a:r>
                        <a:rPr lang="en-US" sz="1800" b="0" i="0" u="none" baseline="0" dirty="0">
                          <a:solidFill>
                            <a:srgbClr val="333333"/>
                          </a:solidFill>
                          <a:latin typeface="+mn-lt"/>
                          <a:ea typeface="+mn-ea"/>
                          <a:cs typeface="+mn-cs"/>
                        </a:rPr>
                        <a:t> per la </a:t>
                      </a:r>
                      <a:r>
                        <a:rPr lang="en-US" sz="1800" b="0" i="0" u="none" baseline="0" dirty="0" err="1">
                          <a:solidFill>
                            <a:srgbClr val="333333"/>
                          </a:solidFill>
                          <a:latin typeface="+mn-lt"/>
                          <a:ea typeface="+mn-ea"/>
                          <a:cs typeface="+mn-cs"/>
                        </a:rPr>
                        <a:t>seva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obra</a:t>
                      </a:r>
                      <a:r>
                        <a:rPr lang="en-US" sz="1800" b="0" i="0" u="none" baseline="0" dirty="0">
                          <a:solidFill>
                            <a:srgbClr val="333333"/>
                          </a:solidFill>
                          <a:latin typeface="+mn-lt"/>
                          <a:ea typeface="+mn-ea"/>
                          <a:cs typeface="+mn-cs"/>
                        </a:rPr>
                        <a:t>.</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i="0" u="none">
                          <a:solidFill>
                            <a:srgbClr val="333333"/>
                          </a:solidFill>
                          <a:latin typeface="+mn-lt"/>
                          <a:ea typeface="+mn-ea"/>
                          <a:cs typeface="+mn-cs"/>
                        </a:rPr>
                        <a:t>Ernest</a:t>
                      </a:r>
                    </a:p>
                    <a:p>
                      <a:pPr marL="342900" indent="-342900">
                        <a:buFont typeface="Arial" pitchFamily="34" charset="0"/>
                        <a:buNone/>
                      </a:pPr>
                      <a:r>
                        <a:rPr lang="de-DE" sz="1800" b="0" i="0" u="none">
                          <a:solidFill>
                            <a:srgbClr val="333333"/>
                          </a:solidFill>
                          <a:latin typeface="+mn-lt"/>
                          <a:ea typeface="+mn-ea"/>
                          <a:cs typeface="+mn-cs"/>
                        </a:rPr>
                        <a:t>Hemingway</a:t>
                      </a:r>
                    </a:p>
                    <a:p>
                      <a:pPr marL="342900" indent="-342900">
                        <a:buFont typeface="Arial" pitchFamily="34" charset="0"/>
                        <a:buNone/>
                      </a:pPr>
                      <a:r>
                        <a:rPr lang="de-DE"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b="0" i="0" u="none" dirty="0">
                          <a:solidFill>
                            <a:srgbClr val="333333"/>
                          </a:solidFill>
                          <a:latin typeface="+mn-lt"/>
                          <a:ea typeface="+mn-ea"/>
                          <a:cs typeface="+mn-cs"/>
                        </a:rPr>
                        <a:t>Hemingway </a:t>
                      </a:r>
                      <a:r>
                        <a:rPr lang="en-US" sz="1800" b="0" i="0" u="none" dirty="0" err="1">
                          <a:solidFill>
                            <a:srgbClr val="333333"/>
                          </a:solidFill>
                          <a:latin typeface="+mn-lt"/>
                          <a:ea typeface="+mn-ea"/>
                          <a:cs typeface="+mn-cs"/>
                        </a:rPr>
                        <a:t>és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considerat</a:t>
                      </a:r>
                      <a:r>
                        <a:rPr lang="en-US" sz="1800" b="0" i="0" u="none" dirty="0">
                          <a:solidFill>
                            <a:srgbClr val="333333"/>
                          </a:solidFill>
                          <a:latin typeface="+mn-lt"/>
                          <a:ea typeface="+mn-ea"/>
                          <a:cs typeface="+mn-cs"/>
                        </a:rPr>
                        <a:t> com un </a:t>
                      </a:r>
                      <a:r>
                        <a:rPr lang="en-US" sz="1800" b="0" i="0" u="none" dirty="0" err="1">
                          <a:solidFill>
                            <a:srgbClr val="333333"/>
                          </a:solidFill>
                          <a:latin typeface="+mn-lt"/>
                          <a:ea typeface="+mn-ea"/>
                          <a:cs typeface="+mn-cs"/>
                        </a:rPr>
                        <a:t>dels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escriptors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nord-americans</a:t>
                      </a:r>
                      <a:r>
                        <a:rPr lang="en-US" sz="1800" b="0" i="0" u="none" dirty="0">
                          <a:solidFill>
                            <a:srgbClr val="333333"/>
                          </a:solidFill>
                          <a:latin typeface="+mn-lt"/>
                          <a:ea typeface="+mn-ea"/>
                          <a:cs typeface="+mn-cs"/>
                        </a:rPr>
                        <a:t> de </a:t>
                      </a:r>
                      <a:r>
                        <a:rPr lang="en-US" sz="1800" b="0" i="0" u="none" dirty="0" err="1">
                          <a:solidFill>
                            <a:srgbClr val="333333"/>
                          </a:solidFill>
                          <a:latin typeface="+mn-lt"/>
                          <a:ea typeface="+mn-ea"/>
                          <a:cs typeface="+mn-cs"/>
                        </a:rPr>
                        <a:t>més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èxit</a:t>
                      </a:r>
                      <a:r>
                        <a:rPr lang="en-US" sz="1800" b="0" i="0" u="none" dirty="0">
                          <a:solidFill>
                            <a:srgbClr val="333333"/>
                          </a:solidFill>
                          <a:latin typeface="+mn-lt"/>
                          <a:ea typeface="+mn-ea"/>
                          <a:cs typeface="+mn-cs"/>
                        </a:rPr>
                        <a:t> del </a:t>
                      </a:r>
                      <a:r>
                        <a:rPr lang="en-US" sz="1800" b="0" i="0" u="none" dirty="0" err="1">
                          <a:solidFill>
                            <a:srgbClr val="333333"/>
                          </a:solidFill>
                          <a:latin typeface="+mn-lt"/>
                          <a:ea typeface="+mn-ea"/>
                          <a:cs typeface="+mn-cs"/>
                        </a:rPr>
                        <a:t>segle</a:t>
                      </a:r>
                      <a:r>
                        <a:rPr lang="en-US" sz="1800" b="0" i="0" u="none" dirty="0">
                          <a:solidFill>
                            <a:srgbClr val="333333"/>
                          </a:solidFill>
                          <a:latin typeface="+mn-lt"/>
                          <a:ea typeface="+mn-ea"/>
                          <a:cs typeface="+mn-cs"/>
                        </a:rPr>
                        <a:t> 20. El 1954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ser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guardonat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el </a:t>
                      </a:r>
                      <a:r>
                        <a:rPr lang="en-US" sz="1800" b="0" i="0" u="none" dirty="0" err="1">
                          <a:solidFill>
                            <a:srgbClr val="333333"/>
                          </a:solidFill>
                          <a:latin typeface="+mn-lt"/>
                          <a:ea typeface="+mn-ea"/>
                          <a:cs typeface="+mn-cs"/>
                        </a:rPr>
                        <a:t>Premi</a:t>
                      </a:r>
                      <a:r>
                        <a:rPr lang="en-US" sz="1800" b="0" i="0" u="none" dirty="0">
                          <a:solidFill>
                            <a:srgbClr val="333333"/>
                          </a:solidFill>
                          <a:latin typeface="+mn-lt"/>
                          <a:ea typeface="+mn-ea"/>
                          <a:cs typeface="+mn-cs"/>
                        </a:rPr>
                        <a:t> Nobel de </a:t>
                      </a:r>
                      <a:r>
                        <a:rPr lang="en-US" sz="1800" b="0" i="0" u="none" dirty="0" err="1">
                          <a:solidFill>
                            <a:srgbClr val="333333"/>
                          </a:solidFill>
                          <a:latin typeface="+mn-lt"/>
                          <a:ea typeface="+mn-ea"/>
                          <a:cs typeface="+mn-cs"/>
                        </a:rPr>
                        <a:t>literatura</a:t>
                      </a:r>
                      <a:r>
                        <a:rPr lang="en-US" sz="1800" b="0" i="0" u="none" dirty="0">
                          <a:solidFill>
                            <a:srgbClr val="333333"/>
                          </a:solidFill>
                          <a:latin typeface="+mn-lt"/>
                          <a:ea typeface="+mn-ea"/>
                          <a:cs typeface="+mn-cs"/>
                        </a:rPr>
                        <a:t>. Al </a:t>
                      </a:r>
                      <a:r>
                        <a:rPr lang="en-US" sz="1800" b="0" i="0" u="none" dirty="0" err="1">
                          <a:solidFill>
                            <a:srgbClr val="333333"/>
                          </a:solidFill>
                          <a:latin typeface="+mn-lt"/>
                          <a:ea typeface="+mn-ea"/>
                          <a:cs typeface="+mn-cs"/>
                        </a:rPr>
                        <a:t>llarg</a:t>
                      </a:r>
                      <a:r>
                        <a:rPr lang="en-US" sz="1800" b="0" i="0" u="none" dirty="0">
                          <a:solidFill>
                            <a:srgbClr val="333333"/>
                          </a:solidFill>
                          <a:latin typeface="+mn-lt"/>
                          <a:ea typeface="+mn-ea"/>
                          <a:cs typeface="+mn-cs"/>
                        </a:rPr>
                        <a:t> de la seva </a:t>
                      </a:r>
                      <a:r>
                        <a:rPr lang="en-US" sz="1800" b="0" i="0" u="none" dirty="0" err="1">
                          <a:solidFill>
                            <a:srgbClr val="333333"/>
                          </a:solidFill>
                          <a:latin typeface="+mn-lt"/>
                          <a:ea typeface="+mn-ea"/>
                          <a:cs typeface="+mn-cs"/>
                        </a:rPr>
                        <a:t>vida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presentar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episodis</a:t>
                      </a:r>
                      <a:r>
                        <a:rPr lang="en-US" sz="1800" b="0" i="0" u="none" dirty="0">
                          <a:solidFill>
                            <a:srgbClr val="333333"/>
                          </a:solidFill>
                          <a:latin typeface="+mn-lt"/>
                          <a:ea typeface="+mn-ea"/>
                          <a:cs typeface="+mn-cs"/>
                        </a:rPr>
                        <a:t> de </a:t>
                      </a:r>
                      <a:r>
                        <a:rPr lang="en-US" sz="1800" b="0" i="0" u="none" dirty="0" err="1">
                          <a:solidFill>
                            <a:srgbClr val="333333"/>
                          </a:solidFill>
                          <a:latin typeface="+mn-lt"/>
                          <a:ea typeface="+mn-ea"/>
                          <a:cs typeface="+mn-cs"/>
                        </a:rPr>
                        <a:t>depressió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abús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d'alcohol</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pensa</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poder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patir</a:t>
                      </a:r>
                      <a:r>
                        <a:rPr lang="en-US" sz="1800" b="0" i="0" u="none" dirty="0">
                          <a:solidFill>
                            <a:srgbClr val="333333"/>
                          </a:solidFill>
                          <a:latin typeface="+mn-lt"/>
                          <a:ea typeface="+mn-ea"/>
                          <a:cs typeface="+mn-cs"/>
                        </a:rPr>
                        <a:t> un </a:t>
                      </a:r>
                      <a:r>
                        <a:rPr lang="en-US" sz="1800" b="0" i="0" u="none" dirty="0" err="1">
                          <a:solidFill>
                            <a:srgbClr val="333333"/>
                          </a:solidFill>
                          <a:latin typeface="+mn-lt"/>
                          <a:ea typeface="+mn-ea"/>
                          <a:cs typeface="+mn-cs"/>
                        </a:rPr>
                        <a:t>trastorn</a:t>
                      </a:r>
                      <a:r>
                        <a:rPr lang="en-US" sz="1800" b="0" i="0" u="none" dirty="0">
                          <a:solidFill>
                            <a:srgbClr val="333333"/>
                          </a:solidFill>
                          <a:latin typeface="+mn-lt"/>
                          <a:ea typeface="+mn-ea"/>
                          <a:cs typeface="+mn-cs"/>
                        </a:rPr>
                        <a:t> bipolar.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mn-lt"/>
                          <a:ea typeface="+mn-ea"/>
                          <a:cs typeface="+mn-cs"/>
                        </a:rPr>
                        <a:t>Friedrich</a:t>
                      </a:r>
                    </a:p>
                    <a:p>
                      <a:pPr marL="342900" indent="-342900">
                        <a:buFont typeface="Arial" pitchFamily="34" charset="0"/>
                        <a:buNone/>
                      </a:pPr>
                      <a:r>
                        <a:rPr lang="de-DE" sz="1800" b="0" i="0" u="none">
                          <a:solidFill>
                            <a:srgbClr val="333333"/>
                          </a:solidFill>
                          <a:latin typeface="+mn-lt"/>
                          <a:ea typeface="+mn-ea"/>
                          <a:cs typeface="+mn-cs"/>
                        </a:rPr>
                        <a:t>Hölderlin</a:t>
                      </a:r>
                    </a:p>
                    <a:p>
                      <a:pPr marL="342900" indent="-342900">
                        <a:buFont typeface="Arial" pitchFamily="34" charset="0"/>
                        <a:buNone/>
                      </a:pPr>
                      <a:r>
                        <a:rPr lang="de-DE"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mn-lt"/>
                          <a:ea typeface="+mn-ea"/>
                          <a:cs typeface="+mn-cs"/>
                        </a:rPr>
                        <a:t>Hölderlin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s'ajusta</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imatge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magnificada</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geni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bogeria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ser</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dels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poetes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alemanys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representatius</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romanticisme</a:t>
                      </a:r>
                      <a:r>
                        <a:rPr kumimoji="0" lang="en-US" sz="1800" b="0" i="0" u="none" strike="noStrike" cap="none" normalizeH="0" baseline="0" dirty="0">
                          <a:ln>
                            <a:noFill/>
                          </a:ln>
                          <a:solidFill>
                            <a:srgbClr val="333333"/>
                          </a:solidFill>
                          <a:effectLst/>
                          <a:latin typeface="+mn-lt"/>
                          <a:ea typeface="+mn-ea"/>
                          <a:cs typeface="+mn-cs"/>
                        </a:rPr>
                        <a:t> , </a:t>
                      </a:r>
                      <a:r>
                        <a:rPr kumimoji="0" lang="en-US" sz="1800" b="0" i="0" u="none" strike="noStrike" cap="none" normalizeH="0" baseline="0" dirty="0" err="1">
                          <a:ln>
                            <a:noFill/>
                          </a:ln>
                          <a:solidFill>
                            <a:srgbClr val="333333"/>
                          </a:solidFill>
                          <a:effectLst/>
                          <a:latin typeface="+mn-lt"/>
                          <a:ea typeface="+mn-ea"/>
                          <a:cs typeface="+mn-cs"/>
                        </a:rPr>
                        <a:t>juntament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amb</a:t>
                      </a:r>
                      <a:r>
                        <a:rPr kumimoji="0" lang="en-US" sz="1800" b="0" i="0" u="none" strike="noStrike" cap="none" normalizeH="0" baseline="0" dirty="0">
                          <a:ln>
                            <a:noFill/>
                          </a:ln>
                          <a:solidFill>
                            <a:srgbClr val="333333"/>
                          </a:solidFill>
                          <a:effectLst/>
                          <a:latin typeface="+mn-lt"/>
                          <a:ea typeface="+mn-ea"/>
                          <a:cs typeface="+mn-cs"/>
                        </a:rPr>
                        <a:t> Goethe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Schiller. </a:t>
                      </a:r>
                      <a:r>
                        <a:rPr kumimoji="0" lang="en-US" sz="1800" b="0" i="0" u="none" strike="noStrike" cap="none" normalizeH="0" baseline="0" dirty="0" err="1">
                          <a:ln>
                            <a:noFill/>
                          </a:ln>
                          <a:solidFill>
                            <a:srgbClr val="333333"/>
                          </a:solidFill>
                          <a:effectLst/>
                          <a:latin typeface="+mn-lt"/>
                          <a:ea typeface="+mn-ea"/>
                          <a:cs typeface="+mn-cs"/>
                        </a:rPr>
                        <a:t>Avui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Hölderlin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probablement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hauria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diagnosticat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d'esquizofrenia</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psicosi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dels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escriptors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anglesos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llegits</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seves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obres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famoses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inclouen</a:t>
                      </a:r>
                      <a:r>
                        <a:rPr kumimoji="0" lang="en-US" sz="1800" b="0" i="0" u="none" strike="noStrike" cap="none" normalizeH="0" baseline="0" dirty="0">
                          <a:ln>
                            <a:noFill/>
                          </a:ln>
                          <a:solidFill>
                            <a:srgbClr val="333333"/>
                          </a:solidFill>
                          <a:effectLst/>
                          <a:latin typeface="+mn-lt"/>
                          <a:ea typeface="+mn-ea"/>
                          <a:cs typeface="+mn-cs"/>
                        </a:rPr>
                        <a:t> “Oliver Twist”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“Conte de Nadal”.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presentar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episodis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maníacs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depressius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avui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hauria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diagnosticat</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trastorn</a:t>
                      </a:r>
                      <a:r>
                        <a:rPr kumimoji="0" lang="en-US" sz="1800" b="0" i="0" u="none" strike="noStrike" cap="none" normalizeH="0" baseline="0" dirty="0">
                          <a:ln>
                            <a:noFill/>
                          </a:ln>
                          <a:solidFill>
                            <a:srgbClr val="333333"/>
                          </a:solidFill>
                          <a:effectLst/>
                          <a:latin typeface="+mn-lt"/>
                          <a:ea typeface="+mn-ea"/>
                          <a:cs typeface="+mn-cs"/>
                        </a:rPr>
                        <a:t> bipolar.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Quins </a:t>
            </a:r>
            <a:r>
              <a:rPr lang="en-US" sz="3600" dirty="0" err="1">
                <a:latin typeface="+mn-lt"/>
                <a:ea typeface="+mn-ea"/>
                <a:cs typeface="+mn-cs"/>
              </a:rPr>
              <a:t>d'aquests</a:t>
            </a:r>
            <a:r>
              <a:rPr lang="en-US" sz="3600" dirty="0">
                <a:latin typeface="+mn-lt"/>
                <a:ea typeface="+mn-ea"/>
                <a:cs typeface="+mn-cs"/>
              </a:rPr>
              <a:t> </a:t>
            </a:r>
            <a:r>
              <a:rPr lang="en-US" sz="3600" dirty="0" err="1">
                <a:latin typeface="+mn-lt"/>
                <a:ea typeface="+mn-ea"/>
                <a:cs typeface="+mn-cs"/>
              </a:rPr>
              <a:t>quadres</a:t>
            </a:r>
            <a:r>
              <a:rPr lang="en-US" sz="3600" dirty="0">
                <a:latin typeface="+mn-lt"/>
                <a:ea typeface="+mn-ea"/>
                <a:cs typeface="+mn-cs"/>
              </a:rPr>
              <a:t> </a:t>
            </a:r>
            <a:r>
              <a:rPr lang="en-US" sz="3600" dirty="0" err="1">
                <a:latin typeface="+mn-lt"/>
                <a:ea typeface="+mn-ea"/>
                <a:cs typeface="+mn-cs"/>
              </a:rPr>
              <a:t>són</a:t>
            </a:r>
            <a:r>
              <a:rPr lang="en-US" sz="3600" dirty="0">
                <a:latin typeface="+mn-lt"/>
                <a:ea typeface="+mn-ea"/>
                <a:cs typeface="+mn-cs"/>
              </a:rPr>
              <a:t> </a:t>
            </a:r>
            <a:r>
              <a:rPr lang="en-US" sz="3600" dirty="0" err="1">
                <a:latin typeface="+mn-lt"/>
                <a:ea typeface="+mn-ea"/>
                <a:cs typeface="+mn-cs"/>
              </a:rPr>
              <a:t>obra</a:t>
            </a:r>
            <a:r>
              <a:rPr lang="en-US" sz="3600" dirty="0">
                <a:latin typeface="+mn-lt"/>
                <a:ea typeface="+mn-ea"/>
                <a:cs typeface="+mn-cs"/>
              </a:rPr>
              <a:t> de </a:t>
            </a:r>
            <a:r>
              <a:rPr lang="en-US" sz="3600" dirty="0" err="1">
                <a:latin typeface="+mn-lt"/>
                <a:ea typeface="+mn-ea"/>
                <a:cs typeface="+mn-cs"/>
              </a:rPr>
              <a:t>persones</a:t>
            </a:r>
            <a:r>
              <a:rPr lang="en-US" sz="3600" dirty="0">
                <a:latin typeface="+mn-lt"/>
                <a:ea typeface="+mn-ea"/>
                <a:cs typeface="+mn-cs"/>
              </a:rPr>
              <a:t> </a:t>
            </a:r>
            <a:r>
              <a:rPr lang="en-US" sz="3600" dirty="0" err="1">
                <a:latin typeface="+mn-lt"/>
                <a:ea typeface="+mn-ea"/>
                <a:cs typeface="+mn-cs"/>
              </a:rPr>
              <a:t>amb</a:t>
            </a:r>
            <a:r>
              <a:rPr lang="en-US" sz="3600" dirty="0">
                <a:latin typeface="+mn-lt"/>
                <a:ea typeface="+mn-ea"/>
                <a:cs typeface="+mn-cs"/>
              </a:rPr>
              <a:t> </a:t>
            </a:r>
            <a:r>
              <a:rPr lang="en-US" sz="3600" dirty="0" err="1">
                <a:latin typeface="+mn-lt"/>
                <a:ea typeface="+mn-ea"/>
                <a:cs typeface="+mn-cs"/>
              </a:rPr>
              <a:t>símptomes</a:t>
            </a:r>
            <a:r>
              <a:rPr lang="en-US" sz="3600" dirty="0">
                <a:latin typeface="+mn-lt"/>
                <a:ea typeface="+mn-ea"/>
                <a:cs typeface="+mn-cs"/>
              </a:rPr>
              <a:t> de </a:t>
            </a:r>
            <a:r>
              <a:rPr lang="en-US" sz="3600" dirty="0" err="1">
                <a:latin typeface="+mn-lt"/>
                <a:ea typeface="+mn-ea"/>
                <a:cs typeface="+mn-cs"/>
              </a:rPr>
              <a:t>psicosi</a:t>
            </a:r>
            <a:r>
              <a:rPr lang="en-US" sz="3600" dirty="0">
                <a:latin typeface="+mn-lt"/>
                <a:ea typeface="+mn-ea"/>
                <a:cs typeface="+mn-cs"/>
              </a:rPr>
              <a:t>?</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Quins </a:t>
            </a:r>
            <a:r>
              <a:rPr lang="en-US" sz="3600" dirty="0" err="1">
                <a:latin typeface="+mn-lt"/>
                <a:ea typeface="+mn-ea"/>
                <a:cs typeface="+mn-cs"/>
              </a:rPr>
              <a:t>d'aquests</a:t>
            </a:r>
            <a:r>
              <a:rPr lang="en-US" sz="3600" dirty="0">
                <a:latin typeface="+mn-lt"/>
                <a:ea typeface="+mn-ea"/>
                <a:cs typeface="+mn-cs"/>
              </a:rPr>
              <a:t> </a:t>
            </a:r>
            <a:r>
              <a:rPr lang="en-US" sz="3600" dirty="0" err="1">
                <a:latin typeface="+mn-lt"/>
                <a:ea typeface="+mn-ea"/>
                <a:cs typeface="+mn-cs"/>
              </a:rPr>
              <a:t>quadres</a:t>
            </a:r>
            <a:r>
              <a:rPr lang="en-US" sz="3600" dirty="0">
                <a:latin typeface="+mn-lt"/>
                <a:ea typeface="+mn-ea"/>
                <a:cs typeface="+mn-cs"/>
              </a:rPr>
              <a:t> es van </a:t>
            </a:r>
            <a:r>
              <a:rPr lang="en-US" sz="3600" dirty="0" err="1">
                <a:latin typeface="+mn-lt"/>
                <a:ea typeface="+mn-ea"/>
                <a:cs typeface="+mn-cs"/>
              </a:rPr>
              <a:t>subhastar</a:t>
            </a:r>
            <a:r>
              <a:rPr lang="en-US" sz="3600" dirty="0">
                <a:latin typeface="+mn-lt"/>
                <a:ea typeface="+mn-ea"/>
                <a:cs typeface="+mn-cs"/>
              </a:rPr>
              <a:t> pels </a:t>
            </a:r>
            <a:r>
              <a:rPr lang="en-US" sz="3600" dirty="0" err="1">
                <a:latin typeface="+mn-lt"/>
                <a:ea typeface="+mn-ea"/>
                <a:cs typeface="+mn-cs"/>
              </a:rPr>
              <a:t>preus</a:t>
            </a:r>
            <a:r>
              <a:rPr lang="en-US" sz="3600" dirty="0">
                <a:latin typeface="+mn-lt"/>
                <a:ea typeface="+mn-ea"/>
                <a:cs typeface="+mn-cs"/>
              </a:rPr>
              <a:t> </a:t>
            </a:r>
            <a:r>
              <a:rPr lang="en-US" sz="3600" dirty="0" err="1">
                <a:latin typeface="+mn-lt"/>
                <a:ea typeface="+mn-ea"/>
                <a:cs typeface="+mn-cs"/>
              </a:rPr>
              <a:t>més</a:t>
            </a:r>
            <a:r>
              <a:rPr lang="en-US" sz="3600" dirty="0">
                <a:latin typeface="+mn-lt"/>
                <a:ea typeface="+mn-ea"/>
                <a:cs typeface="+mn-cs"/>
              </a:rPr>
              <a:t> alts?</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Quins </a:t>
            </a:r>
            <a:r>
              <a:rPr lang="en-US" sz="3600" dirty="0" err="1">
                <a:latin typeface="+mn-lt"/>
                <a:ea typeface="+mn-ea"/>
                <a:cs typeface="+mn-cs"/>
              </a:rPr>
              <a:t>d'aquests</a:t>
            </a:r>
            <a:r>
              <a:rPr lang="en-US" sz="3600" dirty="0">
                <a:latin typeface="+mn-lt"/>
                <a:ea typeface="+mn-ea"/>
                <a:cs typeface="+mn-cs"/>
              </a:rPr>
              <a:t> </a:t>
            </a:r>
            <a:r>
              <a:rPr lang="en-US" sz="3600" dirty="0" err="1">
                <a:latin typeface="+mn-lt"/>
                <a:ea typeface="+mn-ea"/>
                <a:cs typeface="+mn-cs"/>
              </a:rPr>
              <a:t>quadres</a:t>
            </a:r>
            <a:r>
              <a:rPr lang="en-US" sz="3600" dirty="0">
                <a:latin typeface="+mn-lt"/>
                <a:ea typeface="+mn-ea"/>
                <a:cs typeface="+mn-cs"/>
              </a:rPr>
              <a:t> es van </a:t>
            </a:r>
            <a:r>
              <a:rPr lang="en-US" sz="3600" dirty="0" err="1">
                <a:latin typeface="+mn-lt"/>
                <a:ea typeface="+mn-ea"/>
                <a:cs typeface="+mn-cs"/>
              </a:rPr>
              <a:t>subhastar</a:t>
            </a:r>
            <a:r>
              <a:rPr lang="en-US" sz="3600" dirty="0">
                <a:latin typeface="+mn-lt"/>
                <a:ea typeface="+mn-ea"/>
                <a:cs typeface="+mn-cs"/>
              </a:rPr>
              <a:t> pels </a:t>
            </a:r>
            <a:r>
              <a:rPr lang="en-US" sz="3600" dirty="0" err="1">
                <a:latin typeface="+mn-lt"/>
                <a:ea typeface="+mn-ea"/>
                <a:cs typeface="+mn-cs"/>
              </a:rPr>
              <a:t>preus</a:t>
            </a:r>
            <a:r>
              <a:rPr lang="en-US" sz="3600" dirty="0">
                <a:latin typeface="+mn-lt"/>
                <a:ea typeface="+mn-ea"/>
                <a:cs typeface="+mn-cs"/>
              </a:rPr>
              <a:t> </a:t>
            </a:r>
            <a:r>
              <a:rPr lang="en-US" sz="3600" dirty="0" err="1">
                <a:latin typeface="+mn-lt"/>
                <a:ea typeface="+mn-ea"/>
                <a:cs typeface="+mn-cs"/>
              </a:rPr>
              <a:t>més</a:t>
            </a:r>
            <a:r>
              <a:rPr lang="en-US" sz="3600" dirty="0">
                <a:latin typeface="+mn-lt"/>
                <a:ea typeface="+mn-ea"/>
                <a:cs typeface="+mn-cs"/>
              </a:rPr>
              <a:t> alts?</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Aprox 10.000 €</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milions €</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fr-FR" sz="1800" dirty="0" err="1">
                <a:solidFill>
                  <a:srgbClr val="004992"/>
                </a:solidFill>
                <a:latin typeface="+mn-lt"/>
                <a:ea typeface="+mn-ea"/>
                <a:cs typeface="+mn-cs"/>
              </a:rPr>
              <a:t>Quuasi</a:t>
            </a:r>
            <a:r>
              <a:rPr lang="fr-FR" sz="1800" dirty="0">
                <a:solidFill>
                  <a:srgbClr val="004992"/>
                </a:solidFill>
                <a:latin typeface="+mn-lt"/>
                <a:ea typeface="+mn-ea"/>
                <a:cs typeface="+mn-cs"/>
              </a:rPr>
              <a:t> 100 </a:t>
            </a:r>
            <a:r>
              <a:rPr lang="fr-FR" sz="1800" dirty="0" err="1">
                <a:solidFill>
                  <a:srgbClr val="004992"/>
                </a:solidFill>
                <a:latin typeface="+mn-lt"/>
                <a:ea typeface="+mn-ea"/>
                <a:cs typeface="+mn-cs"/>
              </a:rPr>
              <a:t>milions</a:t>
            </a:r>
            <a:r>
              <a:rPr lang="fr-FR" sz="1800" dirty="0">
                <a:solidFill>
                  <a:srgbClr val="004992"/>
                </a:solidFill>
                <a:latin typeface="+mn-lt"/>
                <a:ea typeface="+mn-ea"/>
                <a:cs typeface="+mn-cs"/>
              </a:rPr>
              <a:t> €  </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en-US" sz="2000" dirty="0">
                <a:solidFill>
                  <a:srgbClr val="333333"/>
                </a:solidFill>
              </a:rPr>
              <a:t>Un comprador </a:t>
            </a:r>
            <a:r>
              <a:rPr lang="en-US" sz="2000" dirty="0" err="1">
                <a:solidFill>
                  <a:srgbClr val="333333"/>
                </a:solidFill>
              </a:rPr>
              <a:t>desconegut</a:t>
            </a:r>
            <a:r>
              <a:rPr lang="en-US" sz="2000" dirty="0">
                <a:solidFill>
                  <a:srgbClr val="333333"/>
                </a:solidFill>
              </a:rPr>
              <a:t> </a:t>
            </a:r>
            <a:r>
              <a:rPr lang="en-US" sz="2000" dirty="0" err="1">
                <a:solidFill>
                  <a:srgbClr val="333333"/>
                </a:solidFill>
              </a:rPr>
              <a:t>va</a:t>
            </a:r>
            <a:r>
              <a:rPr lang="en-US" sz="2000" dirty="0">
                <a:solidFill>
                  <a:srgbClr val="333333"/>
                </a:solidFill>
              </a:rPr>
              <a:t> </a:t>
            </a:r>
            <a:r>
              <a:rPr lang="en-US" sz="2000" dirty="0" err="1">
                <a:solidFill>
                  <a:srgbClr val="333333"/>
                </a:solidFill>
              </a:rPr>
              <a:t>estar</a:t>
            </a:r>
            <a:r>
              <a:rPr lang="en-US" sz="2000" dirty="0">
                <a:solidFill>
                  <a:srgbClr val="333333"/>
                </a:solidFill>
              </a:rPr>
              <a:t> </a:t>
            </a:r>
            <a:r>
              <a:rPr lang="en-US" sz="2000" dirty="0" err="1">
                <a:solidFill>
                  <a:srgbClr val="333333"/>
                </a:solidFill>
              </a:rPr>
              <a:t>disposat</a:t>
            </a:r>
            <a:r>
              <a:rPr lang="en-US" sz="2000" dirty="0">
                <a:solidFill>
                  <a:srgbClr val="333333"/>
                </a:solidFill>
              </a:rPr>
              <a:t> a </a:t>
            </a:r>
            <a:r>
              <a:rPr lang="en-US" sz="2000" dirty="0" err="1">
                <a:solidFill>
                  <a:srgbClr val="333333"/>
                </a:solidFill>
              </a:rPr>
              <a:t>pagar</a:t>
            </a:r>
            <a:r>
              <a:rPr lang="en-US" sz="2000" dirty="0">
                <a:solidFill>
                  <a:srgbClr val="333333"/>
                </a:solidFill>
              </a:rPr>
              <a:t> </a:t>
            </a:r>
            <a:r>
              <a:rPr lang="en-US" sz="2000" dirty="0" err="1">
                <a:solidFill>
                  <a:srgbClr val="333333"/>
                </a:solidFill>
              </a:rPr>
              <a:t>uns</a:t>
            </a:r>
            <a:r>
              <a:rPr lang="en-US" sz="2000" dirty="0">
                <a:solidFill>
                  <a:srgbClr val="333333"/>
                </a:solidFill>
              </a:rPr>
              <a:t> 100 </a:t>
            </a:r>
            <a:r>
              <a:rPr lang="en-US" sz="2000" dirty="0" err="1">
                <a:solidFill>
                  <a:srgbClr val="333333"/>
                </a:solidFill>
              </a:rPr>
              <a:t>milions</a:t>
            </a:r>
            <a:r>
              <a:rPr lang="en-US" sz="2000" dirty="0">
                <a:solidFill>
                  <a:srgbClr val="333333"/>
                </a:solidFill>
              </a:rPr>
              <a:t> </a:t>
            </a:r>
            <a:r>
              <a:rPr lang="en-US" sz="2000" dirty="0" err="1">
                <a:solidFill>
                  <a:srgbClr val="333333"/>
                </a:solidFill>
              </a:rPr>
              <a:t>d'euros</a:t>
            </a:r>
            <a:r>
              <a:rPr lang="en-US" sz="2000" dirty="0">
                <a:solidFill>
                  <a:srgbClr val="333333"/>
                </a:solidFill>
              </a:rPr>
              <a:t> per “El crit”. </a:t>
            </a:r>
            <a:r>
              <a:rPr lang="en-US" sz="2000" dirty="0" err="1">
                <a:solidFill>
                  <a:srgbClr val="333333"/>
                </a:solidFill>
              </a:rPr>
              <a:t>Això</a:t>
            </a:r>
            <a:r>
              <a:rPr lang="en-US" sz="2000" dirty="0">
                <a:solidFill>
                  <a:srgbClr val="333333"/>
                </a:solidFill>
              </a:rPr>
              <a:t> la </a:t>
            </a:r>
            <a:r>
              <a:rPr lang="en-US" sz="2000" dirty="0" err="1">
                <a:solidFill>
                  <a:srgbClr val="333333"/>
                </a:solidFill>
              </a:rPr>
              <a:t>converteix</a:t>
            </a:r>
            <a:r>
              <a:rPr lang="en-US" sz="2000" dirty="0">
                <a:solidFill>
                  <a:srgbClr val="333333"/>
                </a:solidFill>
              </a:rPr>
              <a:t> en </a:t>
            </a:r>
            <a:r>
              <a:rPr lang="en-US" sz="2000" dirty="0" err="1">
                <a:solidFill>
                  <a:srgbClr val="333333"/>
                </a:solidFill>
              </a:rPr>
              <a:t>una</a:t>
            </a:r>
            <a:r>
              <a:rPr lang="en-US" sz="2000" dirty="0">
                <a:solidFill>
                  <a:srgbClr val="333333"/>
                </a:solidFill>
              </a:rPr>
              <a:t> de les </a:t>
            </a:r>
            <a:r>
              <a:rPr lang="en-US" sz="2000" dirty="0" err="1">
                <a:solidFill>
                  <a:srgbClr val="333333"/>
                </a:solidFill>
              </a:rPr>
              <a:t>pintures</a:t>
            </a:r>
            <a:r>
              <a:rPr lang="en-US" sz="2000" dirty="0">
                <a:solidFill>
                  <a:srgbClr val="333333"/>
                </a:solidFill>
              </a:rPr>
              <a:t> </a:t>
            </a:r>
            <a:r>
              <a:rPr lang="en-US" sz="2000" dirty="0" err="1">
                <a:solidFill>
                  <a:srgbClr val="333333"/>
                </a:solidFill>
              </a:rPr>
              <a:t>més</a:t>
            </a:r>
            <a:r>
              <a:rPr lang="en-US" sz="2000" dirty="0">
                <a:solidFill>
                  <a:srgbClr val="333333"/>
                </a:solidFill>
              </a:rPr>
              <a:t> cares del </a:t>
            </a:r>
            <a:r>
              <a:rPr lang="en-US" sz="2000" dirty="0" err="1">
                <a:solidFill>
                  <a:srgbClr val="333333"/>
                </a:solidFill>
              </a:rPr>
              <a:t>món</a:t>
            </a:r>
            <a:r>
              <a:rPr lang="en-US" sz="2000" dirty="0">
                <a:solidFill>
                  <a:srgbClr val="333333"/>
                </a:solidFill>
              </a:rPr>
              <a:t>.</a:t>
            </a:r>
          </a:p>
          <a:p>
            <a:pPr marL="342900" indent="-342900">
              <a:buClr>
                <a:srgbClr val="333333"/>
              </a:buClr>
              <a:buFont typeface="WingDings"/>
              <a:buChar char=""/>
            </a:pPr>
            <a:r>
              <a:rPr lang="en-US" sz="2000" dirty="0">
                <a:solidFill>
                  <a:srgbClr val="333333"/>
                </a:solidFill>
              </a:rPr>
              <a:t>El </a:t>
            </a:r>
            <a:r>
              <a:rPr lang="en-US" sz="2000" dirty="0" err="1">
                <a:solidFill>
                  <a:srgbClr val="333333"/>
                </a:solidFill>
              </a:rPr>
              <a:t>pintor</a:t>
            </a:r>
            <a:r>
              <a:rPr lang="en-US" sz="2000" dirty="0">
                <a:solidFill>
                  <a:srgbClr val="333333"/>
                </a:solidFill>
              </a:rPr>
              <a:t>, </a:t>
            </a:r>
            <a:r>
              <a:rPr lang="en-US" sz="2000" dirty="0" err="1">
                <a:solidFill>
                  <a:srgbClr val="333333"/>
                </a:solidFill>
              </a:rPr>
              <a:t>Edvard</a:t>
            </a:r>
            <a:r>
              <a:rPr lang="en-US" sz="2000" dirty="0">
                <a:solidFill>
                  <a:srgbClr val="333333"/>
                </a:solidFill>
              </a:rPr>
              <a:t> Munch, </a:t>
            </a:r>
            <a:r>
              <a:rPr lang="en-US" sz="2000" dirty="0" err="1">
                <a:solidFill>
                  <a:srgbClr val="333333"/>
                </a:solidFill>
              </a:rPr>
              <a:t>probablement</a:t>
            </a:r>
            <a:r>
              <a:rPr lang="en-US" sz="2000" dirty="0">
                <a:solidFill>
                  <a:srgbClr val="333333"/>
                </a:solidFill>
              </a:rPr>
              <a:t> </a:t>
            </a:r>
            <a:r>
              <a:rPr lang="en-US" sz="2000" dirty="0" err="1">
                <a:solidFill>
                  <a:srgbClr val="333333"/>
                </a:solidFill>
              </a:rPr>
              <a:t>patia</a:t>
            </a:r>
            <a:r>
              <a:rPr lang="en-US" sz="2000" dirty="0">
                <a:solidFill>
                  <a:srgbClr val="333333"/>
                </a:solidFill>
              </a:rPr>
              <a:t> </a:t>
            </a:r>
            <a:r>
              <a:rPr lang="en-US" sz="2000" dirty="0" err="1">
                <a:solidFill>
                  <a:srgbClr val="333333"/>
                </a:solidFill>
              </a:rPr>
              <a:t>trastor</a:t>
            </a:r>
            <a:r>
              <a:rPr lang="en-US" sz="2000" dirty="0">
                <a:solidFill>
                  <a:srgbClr val="333333"/>
                </a:solidFill>
              </a:rPr>
              <a:t> bipolar:</a:t>
            </a:r>
            <a:endParaRPr lang="de-DE" sz="2000" dirty="0">
              <a:solidFill>
                <a:srgbClr val="333333"/>
              </a:solidFill>
            </a:endParaRPr>
          </a:p>
          <a:p>
            <a:pPr marL="774827" lvl="3" indent="-342900">
              <a:spcBef>
                <a:spcPts val="1999"/>
              </a:spcBef>
              <a:buClr>
                <a:srgbClr val="333333"/>
              </a:buClr>
              <a:buFont typeface="WingDings"/>
              <a:buChar char=""/>
            </a:pPr>
            <a:r>
              <a:rPr lang="en-US" sz="2000" dirty="0" err="1">
                <a:solidFill>
                  <a:srgbClr val="333333"/>
                </a:solidFill>
              </a:rPr>
              <a:t>Va</a:t>
            </a:r>
            <a:r>
              <a:rPr lang="en-US" sz="2000" dirty="0">
                <a:solidFill>
                  <a:srgbClr val="333333"/>
                </a:solidFill>
              </a:rPr>
              <a:t> </a:t>
            </a:r>
            <a:r>
              <a:rPr lang="en-US" sz="2000" dirty="0" err="1">
                <a:solidFill>
                  <a:srgbClr val="333333"/>
                </a:solidFill>
              </a:rPr>
              <a:t>tenir</a:t>
            </a:r>
            <a:r>
              <a:rPr lang="en-US" sz="2000" dirty="0">
                <a:solidFill>
                  <a:srgbClr val="333333"/>
                </a:solidFill>
              </a:rPr>
              <a:t> </a:t>
            </a:r>
            <a:r>
              <a:rPr lang="en-US" sz="2000" dirty="0" err="1">
                <a:solidFill>
                  <a:srgbClr val="333333"/>
                </a:solidFill>
              </a:rPr>
              <a:t>símptomes</a:t>
            </a:r>
            <a:r>
              <a:rPr lang="en-US" sz="2000" dirty="0">
                <a:solidFill>
                  <a:srgbClr val="333333"/>
                </a:solidFill>
              </a:rPr>
              <a:t> </a:t>
            </a:r>
            <a:r>
              <a:rPr lang="en-US" sz="2000" dirty="0" err="1">
                <a:solidFill>
                  <a:srgbClr val="333333"/>
                </a:solidFill>
              </a:rPr>
              <a:t>maníacs</a:t>
            </a:r>
            <a:r>
              <a:rPr lang="en-US" sz="2000" dirty="0">
                <a:solidFill>
                  <a:srgbClr val="333333"/>
                </a:solidFill>
              </a:rPr>
              <a:t>, </a:t>
            </a:r>
            <a:r>
              <a:rPr lang="en-US" sz="2000" dirty="0" err="1">
                <a:solidFill>
                  <a:srgbClr val="333333"/>
                </a:solidFill>
              </a:rPr>
              <a:t>depressius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deliris</a:t>
            </a:r>
            <a:r>
              <a:rPr lang="en-US" sz="2000" dirty="0">
                <a:solidFill>
                  <a:srgbClr val="333333"/>
                </a:solidFill>
              </a:rPr>
              <a:t>.</a:t>
            </a:r>
            <a:endParaRPr lang="de-DE" sz="2000" dirty="0">
              <a:solidFill>
                <a:srgbClr val="333333"/>
              </a:solidFill>
            </a:endParaRPr>
          </a:p>
          <a:p>
            <a:pPr marL="774827" lvl="3" indent="-342900">
              <a:spcBef>
                <a:spcPts val="1999"/>
              </a:spcBef>
              <a:buClr>
                <a:srgbClr val="333333"/>
              </a:buClr>
              <a:buFont typeface="WingDings"/>
              <a:buChar char=""/>
            </a:pPr>
            <a:r>
              <a:rPr lang="en-US" sz="2000" dirty="0">
                <a:solidFill>
                  <a:srgbClr val="333333"/>
                </a:solidFill>
              </a:rPr>
              <a:t>A </a:t>
            </a:r>
            <a:r>
              <a:rPr lang="en-US" sz="2000" dirty="0" err="1">
                <a:solidFill>
                  <a:srgbClr val="333333"/>
                </a:solidFill>
              </a:rPr>
              <a:t>causa</a:t>
            </a:r>
            <a:r>
              <a:rPr lang="en-US" sz="2000" dirty="0">
                <a:solidFill>
                  <a:srgbClr val="333333"/>
                </a:solidFill>
              </a:rPr>
              <a:t> </a:t>
            </a:r>
            <a:r>
              <a:rPr lang="en-US" sz="2000" dirty="0" err="1">
                <a:solidFill>
                  <a:srgbClr val="333333"/>
                </a:solidFill>
              </a:rPr>
              <a:t>dels</a:t>
            </a:r>
            <a:r>
              <a:rPr lang="en-US" sz="2000" dirty="0">
                <a:solidFill>
                  <a:srgbClr val="333333"/>
                </a:solidFill>
              </a:rPr>
              <a:t> </a:t>
            </a:r>
            <a:r>
              <a:rPr lang="en-US" sz="2000" dirty="0" err="1">
                <a:solidFill>
                  <a:srgbClr val="333333"/>
                </a:solidFill>
              </a:rPr>
              <a:t>seus</a:t>
            </a:r>
            <a:r>
              <a:rPr lang="en-US" sz="2000" dirty="0">
                <a:solidFill>
                  <a:srgbClr val="333333"/>
                </a:solidFill>
              </a:rPr>
              <a:t> </a:t>
            </a:r>
            <a:r>
              <a:rPr lang="en-US" sz="2000" dirty="0" err="1">
                <a:solidFill>
                  <a:srgbClr val="333333"/>
                </a:solidFill>
              </a:rPr>
              <a:t>símptomes</a:t>
            </a:r>
            <a:r>
              <a:rPr lang="en-US" sz="2000" dirty="0">
                <a:solidFill>
                  <a:srgbClr val="333333"/>
                </a:solidFill>
              </a:rPr>
              <a:t>, Munch </a:t>
            </a:r>
            <a:r>
              <a:rPr lang="en-US" sz="2000" dirty="0" err="1">
                <a:solidFill>
                  <a:srgbClr val="333333"/>
                </a:solidFill>
              </a:rPr>
              <a:t>va</a:t>
            </a:r>
            <a:r>
              <a:rPr lang="en-US" sz="2000" dirty="0">
                <a:solidFill>
                  <a:srgbClr val="333333"/>
                </a:solidFill>
              </a:rPr>
              <a:t> </a:t>
            </a:r>
            <a:r>
              <a:rPr lang="en-US" sz="2000" dirty="0" err="1">
                <a:solidFill>
                  <a:srgbClr val="333333"/>
                </a:solidFill>
              </a:rPr>
              <a:t>estar</a:t>
            </a:r>
            <a:r>
              <a:rPr lang="en-US" sz="2000" dirty="0">
                <a:solidFill>
                  <a:srgbClr val="333333"/>
                </a:solidFill>
              </a:rPr>
              <a:t> </a:t>
            </a:r>
            <a:r>
              <a:rPr lang="en-US" sz="2000" dirty="0" err="1">
                <a:solidFill>
                  <a:srgbClr val="333333"/>
                </a:solidFill>
              </a:rPr>
              <a:t>ingressat</a:t>
            </a:r>
            <a:r>
              <a:rPr lang="en-US" sz="2000" dirty="0">
                <a:solidFill>
                  <a:srgbClr val="333333"/>
                </a:solidFill>
              </a:rPr>
              <a:t> en un hospital </a:t>
            </a:r>
            <a:r>
              <a:rPr lang="en-US" sz="2000" dirty="0" err="1">
                <a:solidFill>
                  <a:srgbClr val="333333"/>
                </a:solidFill>
              </a:rPr>
              <a:t>psiquiàtric</a:t>
            </a:r>
            <a:r>
              <a:rPr lang="en-US" sz="2000" dirty="0">
                <a:solidFill>
                  <a:srgbClr val="333333"/>
                </a:solidFill>
              </a:rPr>
              <a:t> prop de 8 </a:t>
            </a:r>
            <a:r>
              <a:rPr lang="en-US" sz="2000" dirty="0" err="1">
                <a:solidFill>
                  <a:srgbClr val="333333"/>
                </a:solidFill>
              </a:rPr>
              <a:t>mesos</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endParaRPr lang="de-DE" sz="3600" dirty="0">
              <a:latin typeface="+mn-lt"/>
              <a:ea typeface="+mn-ea"/>
              <a:cs typeface="+mn-cs"/>
            </a:endParaRPr>
          </a:p>
        </p:txBody>
      </p:sp>
      <p:sp>
        <p:nvSpPr>
          <p:cNvPr id="37890"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en-US" sz="2000" dirty="0" err="1">
                <a:solidFill>
                  <a:srgbClr val="333333"/>
                </a:solidFill>
              </a:rPr>
              <a:t>Aquest</a:t>
            </a:r>
            <a:r>
              <a:rPr lang="en-US" sz="2000" dirty="0">
                <a:solidFill>
                  <a:srgbClr val="333333"/>
                </a:solidFill>
              </a:rPr>
              <a:t> </a:t>
            </a:r>
            <a:r>
              <a:rPr lang="en-US" sz="2000" dirty="0" err="1">
                <a:solidFill>
                  <a:srgbClr val="333333"/>
                </a:solidFill>
              </a:rPr>
              <a:t>quadre</a:t>
            </a:r>
            <a:r>
              <a:rPr lang="en-US" sz="2000" dirty="0">
                <a:solidFill>
                  <a:srgbClr val="333333"/>
                </a:solidFill>
              </a:rPr>
              <a:t> tan sols </a:t>
            </a:r>
            <a:r>
              <a:rPr lang="en-US" sz="2000" dirty="0" err="1">
                <a:solidFill>
                  <a:srgbClr val="333333"/>
                </a:solidFill>
              </a:rPr>
              <a:t>té</a:t>
            </a:r>
            <a:r>
              <a:rPr lang="en-US" sz="2000" dirty="0">
                <a:solidFill>
                  <a:srgbClr val="333333"/>
                </a:solidFill>
              </a:rPr>
              <a:t> valor </a:t>
            </a:r>
            <a:r>
              <a:rPr lang="en-US" sz="2000" dirty="0" err="1">
                <a:solidFill>
                  <a:srgbClr val="333333"/>
                </a:solidFill>
              </a:rPr>
              <a:t>emocional</a:t>
            </a:r>
            <a:r>
              <a:rPr lang="en-US" sz="2000" dirty="0">
                <a:solidFill>
                  <a:srgbClr val="333333"/>
                </a:solidFill>
              </a:rPr>
              <a:t> per al </a:t>
            </a:r>
            <a:r>
              <a:rPr lang="en-US" sz="2000" dirty="0" err="1">
                <a:solidFill>
                  <a:srgbClr val="333333"/>
                </a:solidFill>
              </a:rPr>
              <a:t>seu</a:t>
            </a:r>
            <a:r>
              <a:rPr lang="en-US" sz="2000" dirty="0">
                <a:solidFill>
                  <a:srgbClr val="333333"/>
                </a:solidFill>
              </a:rPr>
              <a:t> </a:t>
            </a:r>
            <a:r>
              <a:rPr lang="en-US" sz="2000" dirty="0" err="1">
                <a:solidFill>
                  <a:srgbClr val="333333"/>
                </a:solidFill>
              </a:rPr>
              <a:t>autor</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pPr>
            <a:r>
              <a:rPr lang="en-US" sz="2000" dirty="0" err="1">
                <a:solidFill>
                  <a:srgbClr val="333333"/>
                </a:solidFill>
              </a:rPr>
              <a:t>Va</a:t>
            </a:r>
            <a:r>
              <a:rPr lang="en-US" sz="2000" dirty="0">
                <a:solidFill>
                  <a:srgbClr val="333333"/>
                </a:solidFill>
              </a:rPr>
              <a:t> ser </a:t>
            </a:r>
            <a:r>
              <a:rPr lang="en-US" sz="2000" dirty="0" err="1">
                <a:solidFill>
                  <a:srgbClr val="333333"/>
                </a:solidFill>
              </a:rPr>
              <a:t>pintat</a:t>
            </a:r>
            <a:r>
              <a:rPr lang="en-US" sz="2000" dirty="0">
                <a:solidFill>
                  <a:srgbClr val="333333"/>
                </a:solidFill>
              </a:rPr>
              <a:t> </a:t>
            </a:r>
            <a:r>
              <a:rPr lang="en-US" sz="2000" dirty="0" err="1">
                <a:solidFill>
                  <a:srgbClr val="333333"/>
                </a:solidFill>
              </a:rPr>
              <a:t>pel</a:t>
            </a:r>
            <a:r>
              <a:rPr lang="en-US" sz="2000" dirty="0">
                <a:solidFill>
                  <a:srgbClr val="333333"/>
                </a:solidFill>
              </a:rPr>
              <a:t> Professor Dr. Steffen Moritz </a:t>
            </a:r>
            <a:r>
              <a:rPr lang="en-US" sz="2000" dirty="0" err="1">
                <a:solidFill>
                  <a:srgbClr val="333333"/>
                </a:solidFill>
              </a:rPr>
              <a:t>als</a:t>
            </a:r>
            <a:r>
              <a:rPr lang="en-US" sz="2000" dirty="0">
                <a:solidFill>
                  <a:srgbClr val="333333"/>
                </a:solidFill>
              </a:rPr>
              <a:t> 16 </a:t>
            </a:r>
            <a:r>
              <a:rPr lang="en-US" sz="2000" dirty="0" err="1">
                <a:solidFill>
                  <a:srgbClr val="333333"/>
                </a:solidFill>
              </a:rPr>
              <a:t>anys</a:t>
            </a:r>
            <a:r>
              <a:rPr lang="en-US" sz="2000" dirty="0">
                <a:solidFill>
                  <a:srgbClr val="333333"/>
                </a:solidFill>
              </a:rPr>
              <a:t>:</a:t>
            </a:r>
          </a:p>
          <a:p>
            <a:pPr marL="774827" lvl="3" indent="-342900">
              <a:spcBef>
                <a:spcPts val="1999"/>
              </a:spcBef>
              <a:buClr>
                <a:srgbClr val="333333"/>
              </a:buClr>
              <a:buFont typeface="WingDings"/>
              <a:buChar char=""/>
            </a:pPr>
            <a:r>
              <a:rPr lang="en-US" sz="2000" dirty="0">
                <a:solidFill>
                  <a:srgbClr val="333333"/>
                </a:solidFill>
              </a:rPr>
              <a:t>Es </a:t>
            </a:r>
            <a:r>
              <a:rPr lang="en-US" sz="2000" dirty="0" err="1">
                <a:solidFill>
                  <a:srgbClr val="333333"/>
                </a:solidFill>
              </a:rPr>
              <a:t>psicòleg</a:t>
            </a:r>
            <a:r>
              <a:rPr lang="en-US" sz="2000" dirty="0">
                <a:solidFill>
                  <a:srgbClr val="333333"/>
                </a:solidFill>
              </a:rPr>
              <a:t> </a:t>
            </a:r>
            <a:r>
              <a:rPr lang="en-US" sz="2000" dirty="0" err="1">
                <a:solidFill>
                  <a:srgbClr val="333333"/>
                </a:solidFill>
              </a:rPr>
              <a:t>i</a:t>
            </a:r>
            <a:r>
              <a:rPr lang="en-US" sz="2000" dirty="0">
                <a:solidFill>
                  <a:srgbClr val="333333"/>
                </a:solidFill>
              </a:rPr>
              <a:t> el cap del </a:t>
            </a:r>
            <a:r>
              <a:rPr lang="en-US" sz="2000" dirty="0" err="1">
                <a:solidFill>
                  <a:srgbClr val="333333"/>
                </a:solidFill>
              </a:rPr>
              <a:t>grup</a:t>
            </a:r>
            <a:r>
              <a:rPr lang="en-US" sz="2000" dirty="0">
                <a:solidFill>
                  <a:srgbClr val="333333"/>
                </a:solidFill>
              </a:rPr>
              <a:t> </a:t>
            </a:r>
            <a:r>
              <a:rPr lang="en-US" sz="2000" dirty="0" err="1">
                <a:solidFill>
                  <a:srgbClr val="333333"/>
                </a:solidFill>
              </a:rPr>
              <a:t>d'investigació</a:t>
            </a:r>
            <a:r>
              <a:rPr lang="en-US" sz="2000" dirty="0">
                <a:solidFill>
                  <a:srgbClr val="333333"/>
                </a:solidFill>
              </a:rPr>
              <a:t> “</a:t>
            </a:r>
            <a:r>
              <a:rPr lang="en-US" sz="2000" dirty="0" err="1">
                <a:solidFill>
                  <a:srgbClr val="333333"/>
                </a:solidFill>
              </a:rPr>
              <a:t>Neuropsicologia</a:t>
            </a:r>
            <a:r>
              <a:rPr lang="en-US" sz="2000" dirty="0">
                <a:solidFill>
                  <a:srgbClr val="333333"/>
                </a:solidFill>
              </a:rPr>
              <a:t> </a:t>
            </a:r>
            <a:r>
              <a:rPr lang="en-US" sz="2000" dirty="0" err="1">
                <a:solidFill>
                  <a:srgbClr val="333333"/>
                </a:solidFill>
              </a:rPr>
              <a:t>Clínica</a:t>
            </a:r>
            <a:r>
              <a:rPr lang="en-US" sz="2000" dirty="0">
                <a:solidFill>
                  <a:srgbClr val="333333"/>
                </a:solidFill>
              </a:rPr>
              <a:t>” del </a:t>
            </a:r>
            <a:r>
              <a:rPr lang="en-US" sz="2000" dirty="0" err="1">
                <a:solidFill>
                  <a:srgbClr val="333333"/>
                </a:solidFill>
              </a:rPr>
              <a:t>Departament</a:t>
            </a:r>
            <a:r>
              <a:rPr lang="en-US" sz="2000" dirty="0">
                <a:solidFill>
                  <a:srgbClr val="333333"/>
                </a:solidFill>
              </a:rPr>
              <a:t> de </a:t>
            </a:r>
            <a:r>
              <a:rPr lang="en-US" sz="2000" dirty="0" err="1">
                <a:solidFill>
                  <a:srgbClr val="333333"/>
                </a:solidFill>
              </a:rPr>
              <a:t>Psiquiatria</a:t>
            </a:r>
            <a:r>
              <a:rPr lang="en-US" sz="2000" dirty="0">
                <a:solidFill>
                  <a:srgbClr val="333333"/>
                </a:solidFill>
              </a:rPr>
              <a:t> de </a:t>
            </a:r>
            <a:r>
              <a:rPr lang="en-US" sz="2000" dirty="0" err="1">
                <a:solidFill>
                  <a:srgbClr val="333333"/>
                </a:solidFill>
              </a:rPr>
              <a:t>l'Hospital</a:t>
            </a:r>
            <a:r>
              <a:rPr lang="en-US" sz="2000" dirty="0">
                <a:solidFill>
                  <a:srgbClr val="333333"/>
                </a:solidFill>
              </a:rPr>
              <a:t> </a:t>
            </a:r>
            <a:r>
              <a:rPr lang="en-US" sz="2000" dirty="0" err="1">
                <a:solidFill>
                  <a:srgbClr val="333333"/>
                </a:solidFill>
              </a:rPr>
              <a:t>Universitari</a:t>
            </a:r>
            <a:r>
              <a:rPr lang="en-US" sz="2000" dirty="0">
                <a:solidFill>
                  <a:srgbClr val="333333"/>
                </a:solidFill>
              </a:rPr>
              <a:t> Hamburg Eppendorf</a:t>
            </a:r>
            <a:endParaRPr lang="de-DE" sz="2000" dirty="0">
              <a:solidFill>
                <a:srgbClr val="333333"/>
              </a:solidFill>
            </a:endParaRPr>
          </a:p>
          <a:p>
            <a:pPr marL="774827" lvl="3" indent="-342900">
              <a:spcBef>
                <a:spcPts val="1999"/>
              </a:spcBef>
              <a:buClr>
                <a:srgbClr val="333333"/>
              </a:buClr>
              <a:buFont typeface="WingDings"/>
              <a:buChar char=""/>
            </a:pPr>
            <a:r>
              <a:rPr lang="en-US" sz="2000" dirty="0">
                <a:solidFill>
                  <a:srgbClr val="333333"/>
                </a:solidFill>
              </a:rPr>
              <a:t>Steffen Moritz </a:t>
            </a:r>
            <a:r>
              <a:rPr lang="en-US" sz="2000" dirty="0" err="1">
                <a:solidFill>
                  <a:srgbClr val="333333"/>
                </a:solidFill>
              </a:rPr>
              <a:t>mai</a:t>
            </a:r>
            <a:r>
              <a:rPr lang="en-US" sz="2000" dirty="0">
                <a:solidFill>
                  <a:srgbClr val="333333"/>
                </a:solidFill>
              </a:rPr>
              <a:t> no ha rebut </a:t>
            </a:r>
            <a:r>
              <a:rPr lang="en-US" sz="2000" dirty="0" err="1">
                <a:solidFill>
                  <a:srgbClr val="333333"/>
                </a:solidFill>
              </a:rPr>
              <a:t>tractament</a:t>
            </a:r>
            <a:r>
              <a:rPr lang="en-US" sz="2000" dirty="0">
                <a:solidFill>
                  <a:srgbClr val="333333"/>
                </a:solidFill>
              </a:rPr>
              <a:t> </a:t>
            </a:r>
            <a:r>
              <a:rPr lang="en-US" sz="2000" dirty="0" err="1">
                <a:solidFill>
                  <a:srgbClr val="333333"/>
                </a:solidFill>
              </a:rPr>
              <a:t>psiquiàtric</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endParaRPr lang="de-DE" sz="3600" dirty="0">
              <a:latin typeface="+mn-lt"/>
              <a:ea typeface="+mn-ea"/>
              <a:cs typeface="+mn-cs"/>
            </a:endParaRPr>
          </a:p>
        </p:txBody>
      </p:sp>
      <p:sp>
        <p:nvSpPr>
          <p:cNvPr id="38914"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en-US" sz="2000" dirty="0">
                <a:solidFill>
                  <a:srgbClr val="333333"/>
                </a:solidFill>
              </a:rPr>
              <a:t>El </a:t>
            </a:r>
            <a:r>
              <a:rPr lang="en-US" sz="2000" dirty="0" err="1">
                <a:solidFill>
                  <a:srgbClr val="333333"/>
                </a:solidFill>
              </a:rPr>
              <a:t>quadre</a:t>
            </a:r>
            <a:r>
              <a:rPr lang="en-US" sz="2000" dirty="0">
                <a:solidFill>
                  <a:srgbClr val="333333"/>
                </a:solidFill>
              </a:rPr>
              <a:t> “</a:t>
            </a:r>
            <a:r>
              <a:rPr lang="en-US" sz="2000" dirty="0" err="1">
                <a:solidFill>
                  <a:srgbClr val="333333"/>
                </a:solidFill>
              </a:rPr>
              <a:t>Jardí</a:t>
            </a:r>
            <a:r>
              <a:rPr lang="en-US" sz="2000" dirty="0">
                <a:solidFill>
                  <a:srgbClr val="333333"/>
                </a:solidFill>
              </a:rPr>
              <a:t> de </a:t>
            </a:r>
            <a:r>
              <a:rPr lang="en-US" sz="2000" dirty="0" err="1">
                <a:solidFill>
                  <a:srgbClr val="333333"/>
                </a:solidFill>
              </a:rPr>
              <a:t>l'Hospital</a:t>
            </a:r>
            <a:r>
              <a:rPr lang="en-US" sz="2000" dirty="0">
                <a:solidFill>
                  <a:srgbClr val="333333"/>
                </a:solidFill>
              </a:rPr>
              <a:t> de Saint-Paul” </a:t>
            </a:r>
            <a:r>
              <a:rPr lang="en-US" sz="2000" dirty="0" err="1">
                <a:solidFill>
                  <a:srgbClr val="333333"/>
                </a:solidFill>
              </a:rPr>
              <a:t>està</a:t>
            </a:r>
            <a:r>
              <a:rPr lang="en-US" sz="2000" dirty="0">
                <a:solidFill>
                  <a:srgbClr val="333333"/>
                </a:solidFill>
              </a:rPr>
              <a:t> </a:t>
            </a:r>
            <a:r>
              <a:rPr lang="en-US" sz="2000" dirty="0" err="1">
                <a:solidFill>
                  <a:srgbClr val="333333"/>
                </a:solidFill>
              </a:rPr>
              <a:t>valorat</a:t>
            </a:r>
            <a:r>
              <a:rPr lang="en-US" sz="2000" dirty="0">
                <a:solidFill>
                  <a:srgbClr val="333333"/>
                </a:solidFill>
              </a:rPr>
              <a:t> en 25 </a:t>
            </a:r>
            <a:r>
              <a:rPr lang="en-US" sz="2000" dirty="0" err="1">
                <a:solidFill>
                  <a:srgbClr val="333333"/>
                </a:solidFill>
              </a:rPr>
              <a:t>milions</a:t>
            </a:r>
            <a:r>
              <a:rPr lang="en-US" sz="2000" dirty="0">
                <a:solidFill>
                  <a:srgbClr val="333333"/>
                </a:solidFill>
              </a:rPr>
              <a:t> </a:t>
            </a:r>
            <a:r>
              <a:rPr lang="en-US" sz="2000" dirty="0" err="1">
                <a:solidFill>
                  <a:srgbClr val="333333"/>
                </a:solidFill>
              </a:rPr>
              <a:t>d'euros</a:t>
            </a:r>
            <a:r>
              <a:rPr lang="en-US" sz="2000" dirty="0">
                <a:solidFill>
                  <a:srgbClr val="333333"/>
                </a:solidFill>
              </a:rPr>
              <a:t>.</a:t>
            </a:r>
          </a:p>
          <a:p>
            <a:pPr marL="342900" indent="-342900">
              <a:buClr>
                <a:srgbClr val="333333"/>
              </a:buClr>
              <a:buFont typeface="WingDings"/>
              <a:buChar char=""/>
            </a:pPr>
            <a:r>
              <a:rPr lang="en-US" sz="2000" dirty="0">
                <a:solidFill>
                  <a:srgbClr val="333333"/>
                </a:solidFill>
              </a:rPr>
              <a:t>Van Gogh el </a:t>
            </a:r>
            <a:r>
              <a:rPr lang="en-US" sz="2000" dirty="0" err="1">
                <a:solidFill>
                  <a:srgbClr val="333333"/>
                </a:solidFill>
              </a:rPr>
              <a:t>va</a:t>
            </a:r>
            <a:r>
              <a:rPr lang="en-US" sz="2000" dirty="0">
                <a:solidFill>
                  <a:srgbClr val="333333"/>
                </a:solidFill>
              </a:rPr>
              <a:t> </a:t>
            </a:r>
            <a:r>
              <a:rPr lang="en-US" sz="2000" dirty="0" err="1">
                <a:solidFill>
                  <a:srgbClr val="333333"/>
                </a:solidFill>
              </a:rPr>
              <a:t>pintar</a:t>
            </a:r>
            <a:r>
              <a:rPr lang="en-US" sz="2000" dirty="0">
                <a:solidFill>
                  <a:srgbClr val="333333"/>
                </a:solidFill>
              </a:rPr>
              <a:t> el 1889 </a:t>
            </a:r>
            <a:r>
              <a:rPr lang="en-US" sz="2000" dirty="0" err="1">
                <a:solidFill>
                  <a:srgbClr val="333333"/>
                </a:solidFill>
              </a:rPr>
              <a:t>durant</a:t>
            </a:r>
            <a:r>
              <a:rPr lang="en-US" sz="2000" dirty="0">
                <a:solidFill>
                  <a:srgbClr val="333333"/>
                </a:solidFill>
              </a:rPr>
              <a:t> la seva </a:t>
            </a:r>
            <a:r>
              <a:rPr lang="en-US" sz="2000" dirty="0" err="1">
                <a:solidFill>
                  <a:srgbClr val="333333"/>
                </a:solidFill>
              </a:rPr>
              <a:t>hospitalització</a:t>
            </a:r>
            <a:r>
              <a:rPr lang="en-US" sz="2000" dirty="0">
                <a:solidFill>
                  <a:srgbClr val="333333"/>
                </a:solidFill>
              </a:rPr>
              <a:t> a </a:t>
            </a:r>
            <a:r>
              <a:rPr lang="en-US" sz="2000" dirty="0" err="1">
                <a:solidFill>
                  <a:srgbClr val="333333"/>
                </a:solidFill>
              </a:rPr>
              <a:t>l'Hospital</a:t>
            </a:r>
            <a:r>
              <a:rPr lang="en-US" sz="2000" dirty="0">
                <a:solidFill>
                  <a:srgbClr val="333333"/>
                </a:solidFill>
              </a:rPr>
              <a:t> </a:t>
            </a:r>
            <a:r>
              <a:rPr lang="en-US" sz="2000" dirty="0" err="1">
                <a:solidFill>
                  <a:srgbClr val="333333"/>
                </a:solidFill>
              </a:rPr>
              <a:t>Psiquiàtric</a:t>
            </a:r>
            <a:r>
              <a:rPr lang="en-US" sz="2000" dirty="0">
                <a:solidFill>
                  <a:srgbClr val="333333"/>
                </a:solidFill>
              </a:rPr>
              <a:t> de Saint-Paul Psychiatric a </a:t>
            </a:r>
            <a:r>
              <a:rPr lang="en-US" sz="2000" dirty="0" err="1">
                <a:solidFill>
                  <a:srgbClr val="333333"/>
                </a:solidFill>
              </a:rPr>
              <a:t>França</a:t>
            </a:r>
            <a:r>
              <a:rPr lang="en-US" sz="2000" dirty="0">
                <a:solidFill>
                  <a:srgbClr val="333333"/>
                </a:solidFill>
              </a:rPr>
              <a:t>:</a:t>
            </a:r>
          </a:p>
          <a:p>
            <a:pPr marL="774827" lvl="3" indent="-342900">
              <a:spcBef>
                <a:spcPts val="1999"/>
              </a:spcBef>
              <a:buClr>
                <a:srgbClr val="333333"/>
              </a:buClr>
              <a:buFont typeface="WingDings"/>
              <a:buChar char=""/>
            </a:pPr>
            <a:r>
              <a:rPr lang="en-US" sz="2000" dirty="0">
                <a:solidFill>
                  <a:srgbClr val="333333"/>
                </a:solidFill>
              </a:rPr>
              <a:t>Van Gogh </a:t>
            </a:r>
            <a:r>
              <a:rPr lang="en-US" sz="2000" dirty="0" err="1">
                <a:solidFill>
                  <a:srgbClr val="333333"/>
                </a:solidFill>
              </a:rPr>
              <a:t>patia</a:t>
            </a:r>
            <a:r>
              <a:rPr lang="en-US" sz="2000" dirty="0">
                <a:solidFill>
                  <a:srgbClr val="333333"/>
                </a:solidFill>
              </a:rPr>
              <a:t> </a:t>
            </a:r>
            <a:r>
              <a:rPr lang="en-US" sz="2000" dirty="0" err="1">
                <a:solidFill>
                  <a:srgbClr val="333333"/>
                </a:solidFill>
              </a:rPr>
              <a:t>canvis</a:t>
            </a:r>
            <a:r>
              <a:rPr lang="en-US" sz="2000" dirty="0">
                <a:solidFill>
                  <a:srgbClr val="333333"/>
                </a:solidFill>
              </a:rPr>
              <a:t> </a:t>
            </a:r>
            <a:r>
              <a:rPr lang="en-US" sz="2000" dirty="0" err="1">
                <a:solidFill>
                  <a:srgbClr val="333333"/>
                </a:solidFill>
              </a:rPr>
              <a:t>d'humor</a:t>
            </a:r>
            <a:r>
              <a:rPr lang="en-US" sz="2000" dirty="0">
                <a:solidFill>
                  <a:srgbClr val="333333"/>
                </a:solidFill>
              </a:rPr>
              <a:t> </a:t>
            </a:r>
            <a:r>
              <a:rPr lang="en-US" sz="2000" dirty="0" err="1">
                <a:solidFill>
                  <a:srgbClr val="333333"/>
                </a:solidFill>
              </a:rPr>
              <a:t>greus</a:t>
            </a:r>
            <a:r>
              <a:rPr lang="en-US" sz="2000" dirty="0">
                <a:solidFill>
                  <a:srgbClr val="333333"/>
                </a:solidFill>
              </a:rPr>
              <a:t>, </a:t>
            </a:r>
            <a:r>
              <a:rPr lang="en-US" sz="2000" dirty="0" err="1">
                <a:solidFill>
                  <a:srgbClr val="333333"/>
                </a:solidFill>
              </a:rPr>
              <a:t>tendències</a:t>
            </a:r>
            <a:r>
              <a:rPr lang="en-US" sz="2000" dirty="0">
                <a:solidFill>
                  <a:srgbClr val="333333"/>
                </a:solidFill>
              </a:rPr>
              <a:t> </a:t>
            </a:r>
            <a:r>
              <a:rPr lang="en-US" sz="2000" dirty="0" err="1">
                <a:solidFill>
                  <a:srgbClr val="333333"/>
                </a:solidFill>
              </a:rPr>
              <a:t>autolesives</a:t>
            </a:r>
            <a:r>
              <a:rPr lang="en-US" sz="2000" dirty="0">
                <a:solidFill>
                  <a:srgbClr val="333333"/>
                </a:solidFill>
              </a:rPr>
              <a:t>, </a:t>
            </a:r>
            <a:r>
              <a:rPr lang="en-US" sz="2000" dirty="0" err="1">
                <a:solidFill>
                  <a:srgbClr val="333333"/>
                </a:solidFill>
              </a:rPr>
              <a:t>ansietat</a:t>
            </a:r>
            <a:r>
              <a:rPr lang="en-US" sz="2000" dirty="0">
                <a:solidFill>
                  <a:srgbClr val="333333"/>
                </a:solidFill>
              </a:rPr>
              <a:t>, </a:t>
            </a:r>
            <a:r>
              <a:rPr lang="en-US" sz="2000" dirty="0" err="1">
                <a:solidFill>
                  <a:srgbClr val="333333"/>
                </a:solidFill>
              </a:rPr>
              <a:t>deliris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al·lucinacions</a:t>
            </a:r>
            <a:endParaRPr lang="de-DE" sz="2000" dirty="0">
              <a:solidFill>
                <a:srgbClr val="333333"/>
              </a:solidFill>
            </a:endParaRPr>
          </a:p>
          <a:p>
            <a:pPr marL="774827" lvl="3" indent="-342900">
              <a:spcBef>
                <a:spcPts val="1999"/>
              </a:spcBef>
              <a:buClr>
                <a:srgbClr val="333333"/>
              </a:buClr>
              <a:buFont typeface="WingDings"/>
              <a:buChar char=""/>
            </a:pPr>
            <a:r>
              <a:rPr lang="en-US" sz="2000" dirty="0">
                <a:solidFill>
                  <a:srgbClr val="333333"/>
                </a:solidFill>
              </a:rPr>
              <a:t>Des de la </a:t>
            </a:r>
            <a:r>
              <a:rPr lang="en-US" sz="2000" dirty="0" err="1">
                <a:solidFill>
                  <a:srgbClr val="333333"/>
                </a:solidFill>
              </a:rPr>
              <a:t>perspectiva</a:t>
            </a:r>
            <a:r>
              <a:rPr lang="en-US" sz="2000" dirty="0">
                <a:solidFill>
                  <a:srgbClr val="333333"/>
                </a:solidFill>
              </a:rPr>
              <a:t> actual </a:t>
            </a:r>
            <a:r>
              <a:rPr lang="en-US" sz="2000" dirty="0" err="1">
                <a:solidFill>
                  <a:srgbClr val="333333"/>
                </a:solidFill>
              </a:rPr>
              <a:t>probablement</a:t>
            </a:r>
            <a:r>
              <a:rPr lang="en-US" sz="2000" dirty="0">
                <a:solidFill>
                  <a:srgbClr val="333333"/>
                </a:solidFill>
              </a:rPr>
              <a:t> </a:t>
            </a:r>
            <a:r>
              <a:rPr lang="en-US" sz="2000" dirty="0" err="1">
                <a:solidFill>
                  <a:srgbClr val="333333"/>
                </a:solidFill>
              </a:rPr>
              <a:t>hauria</a:t>
            </a:r>
            <a:r>
              <a:rPr lang="en-US" sz="2000" dirty="0">
                <a:solidFill>
                  <a:srgbClr val="333333"/>
                </a:solidFill>
              </a:rPr>
              <a:t> </a:t>
            </a:r>
            <a:r>
              <a:rPr lang="en-US" sz="2000" dirty="0" err="1">
                <a:solidFill>
                  <a:srgbClr val="333333"/>
                </a:solidFill>
              </a:rPr>
              <a:t>estat</a:t>
            </a:r>
            <a:r>
              <a:rPr lang="en-US" sz="2000" dirty="0">
                <a:solidFill>
                  <a:srgbClr val="333333"/>
                </a:solidFill>
              </a:rPr>
              <a:t> </a:t>
            </a:r>
            <a:r>
              <a:rPr lang="en-US" sz="2000" dirty="0" err="1">
                <a:solidFill>
                  <a:srgbClr val="333333"/>
                </a:solidFill>
              </a:rPr>
              <a:t>diagnosticat</a:t>
            </a:r>
            <a:r>
              <a:rPr lang="en-US" sz="2000" dirty="0">
                <a:solidFill>
                  <a:srgbClr val="333333"/>
                </a:solidFill>
              </a:rPr>
              <a:t> de </a:t>
            </a:r>
            <a:r>
              <a:rPr lang="en-US" sz="2000" dirty="0" err="1">
                <a:solidFill>
                  <a:srgbClr val="333333"/>
                </a:solidFill>
              </a:rPr>
              <a:t>psicosi</a:t>
            </a:r>
            <a:r>
              <a:rPr lang="en-US" sz="2000" dirty="0">
                <a:solidFill>
                  <a:srgbClr val="333333"/>
                </a:solidFill>
              </a:rPr>
              <a:t> o </a:t>
            </a:r>
            <a:r>
              <a:rPr lang="en-US" sz="2000" dirty="0" err="1">
                <a:solidFill>
                  <a:srgbClr val="333333"/>
                </a:solidFill>
              </a:rPr>
              <a:t>trastorn</a:t>
            </a:r>
            <a:r>
              <a:rPr lang="en-US" sz="2000" dirty="0">
                <a:solidFill>
                  <a:srgbClr val="333333"/>
                </a:solidFill>
              </a:rPr>
              <a:t> bipolar</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Ringo Starr (Bateria dels Beatles)</a:t>
            </a:r>
            <a:endParaRPr lang="de-DE" sz="3600" dirty="0">
              <a:latin typeface="+mn-lt"/>
              <a:ea typeface="+mn-ea"/>
              <a:cs typeface="+mn-cs"/>
            </a:endParaRPr>
          </a:p>
        </p:txBody>
      </p:sp>
      <p:sp>
        <p:nvSpPr>
          <p:cNvPr id="39938" name="Inhaltsplatzhalter 2"/>
          <p:cNvSpPr>
            <a:spLocks noGrp="1"/>
          </p:cNvSpPr>
          <p:nvPr>
            <p:ph idx="1"/>
          </p:nvPr>
        </p:nvSpPr>
        <p:spPr>
          <a:xfrm>
            <a:off x="408955" y="2204864"/>
            <a:ext cx="5303520" cy="4248000"/>
          </a:xfrm>
        </p:spPr>
        <p:txBody>
          <a:bodyPr>
            <a:noAutofit/>
          </a:bodyPr>
          <a:lstStyle/>
          <a:p>
            <a:pPr marL="342900" indent="-342900">
              <a:buClr>
                <a:srgbClr val="333333"/>
              </a:buClr>
              <a:buFont typeface="WingDings"/>
              <a:buChar char=""/>
            </a:pPr>
            <a:r>
              <a:rPr lang="en-US" sz="2000" dirty="0">
                <a:solidFill>
                  <a:srgbClr val="333333"/>
                </a:solidFill>
              </a:rPr>
              <a:t>Ringo Starr, que es </a:t>
            </a:r>
            <a:r>
              <a:rPr lang="en-US" sz="2000" dirty="0" err="1">
                <a:solidFill>
                  <a:srgbClr val="333333"/>
                </a:solidFill>
              </a:rPr>
              <a:t>va</a:t>
            </a:r>
            <a:r>
              <a:rPr lang="en-US" sz="2000" dirty="0">
                <a:solidFill>
                  <a:srgbClr val="333333"/>
                </a:solidFill>
              </a:rPr>
              <a:t> fer </a:t>
            </a:r>
            <a:r>
              <a:rPr lang="en-US" sz="2000" dirty="0" err="1">
                <a:solidFill>
                  <a:srgbClr val="333333"/>
                </a:solidFill>
              </a:rPr>
              <a:t>famós</a:t>
            </a:r>
            <a:r>
              <a:rPr lang="en-US" sz="2000" dirty="0">
                <a:solidFill>
                  <a:srgbClr val="333333"/>
                </a:solidFill>
              </a:rPr>
              <a:t> com a </a:t>
            </a:r>
            <a:r>
              <a:rPr lang="en-US" sz="2000" dirty="0" err="1">
                <a:solidFill>
                  <a:srgbClr val="333333"/>
                </a:solidFill>
              </a:rPr>
              <a:t>bateria</a:t>
            </a:r>
            <a:r>
              <a:rPr lang="en-US" sz="2000" dirty="0">
                <a:solidFill>
                  <a:srgbClr val="333333"/>
                </a:solidFill>
              </a:rPr>
              <a:t> </a:t>
            </a:r>
            <a:r>
              <a:rPr lang="en-US" sz="2000" dirty="0" err="1">
                <a:solidFill>
                  <a:srgbClr val="333333"/>
                </a:solidFill>
              </a:rPr>
              <a:t>dels</a:t>
            </a:r>
            <a:r>
              <a:rPr lang="en-US" sz="2000" dirty="0">
                <a:solidFill>
                  <a:srgbClr val="333333"/>
                </a:solidFill>
              </a:rPr>
              <a:t> Beatles, </a:t>
            </a:r>
            <a:r>
              <a:rPr lang="en-US" sz="2000" dirty="0" err="1">
                <a:solidFill>
                  <a:srgbClr val="333333"/>
                </a:solidFill>
              </a:rPr>
              <a:t>también</a:t>
            </a:r>
            <a:r>
              <a:rPr lang="en-US" sz="2000" dirty="0">
                <a:solidFill>
                  <a:srgbClr val="333333"/>
                </a:solidFill>
              </a:rPr>
              <a:t> </a:t>
            </a:r>
            <a:r>
              <a:rPr lang="en-US" sz="2000" dirty="0" err="1">
                <a:solidFill>
                  <a:srgbClr val="333333"/>
                </a:solidFill>
              </a:rPr>
              <a:t>s'ha</a:t>
            </a:r>
            <a:r>
              <a:rPr lang="en-US" sz="2000" dirty="0">
                <a:solidFill>
                  <a:srgbClr val="333333"/>
                </a:solidFill>
              </a:rPr>
              <a:t> </a:t>
            </a:r>
            <a:r>
              <a:rPr lang="en-US" sz="2000" dirty="0" err="1">
                <a:solidFill>
                  <a:srgbClr val="333333"/>
                </a:solidFill>
              </a:rPr>
              <a:t>dedicat</a:t>
            </a:r>
            <a:r>
              <a:rPr lang="en-US" sz="2000" dirty="0">
                <a:solidFill>
                  <a:srgbClr val="333333"/>
                </a:solidFill>
              </a:rPr>
              <a:t> a </a:t>
            </a:r>
            <a:r>
              <a:rPr lang="en-US" sz="2000" dirty="0" err="1">
                <a:solidFill>
                  <a:srgbClr val="333333"/>
                </a:solidFill>
              </a:rPr>
              <a:t>pintar</a:t>
            </a:r>
            <a:r>
              <a:rPr lang="en-US" sz="2000" dirty="0">
                <a:solidFill>
                  <a:srgbClr val="333333"/>
                </a:solidFill>
              </a:rPr>
              <a:t> des del 2005:</a:t>
            </a:r>
            <a:endParaRPr lang="de-DE" sz="2000" dirty="0">
              <a:solidFill>
                <a:srgbClr val="333333"/>
              </a:solidFill>
            </a:endParaRPr>
          </a:p>
          <a:p>
            <a:pPr marL="342900" lvl="1" indent="-342900">
              <a:spcBef>
                <a:spcPts val="1999"/>
              </a:spcBef>
              <a:buClr>
                <a:srgbClr val="333333"/>
              </a:buClr>
              <a:buFont typeface="WingDings"/>
              <a:buChar char=""/>
            </a:pPr>
            <a:r>
              <a:rPr lang="de-DE" sz="2000" dirty="0">
                <a:solidFill>
                  <a:srgbClr val="333333"/>
                </a:solidFill>
              </a:rPr>
              <a:t>El </a:t>
            </a:r>
            <a:r>
              <a:rPr lang="de-DE" sz="2000" dirty="0" err="1">
                <a:solidFill>
                  <a:srgbClr val="333333"/>
                </a:solidFill>
              </a:rPr>
              <a:t>quadre</a:t>
            </a:r>
            <a:r>
              <a:rPr lang="de-DE" sz="2000" dirty="0">
                <a:solidFill>
                  <a:srgbClr val="333333"/>
                </a:solidFill>
              </a:rPr>
              <a:t> </a:t>
            </a:r>
            <a:r>
              <a:rPr lang="en-US" sz="2000" dirty="0">
                <a:solidFill>
                  <a:srgbClr val="333333"/>
                </a:solidFill>
              </a:rPr>
              <a:t>“</a:t>
            </a:r>
            <a:r>
              <a:rPr lang="de-DE" sz="2000" dirty="0">
                <a:solidFill>
                  <a:srgbClr val="333333"/>
                </a:solidFill>
              </a:rPr>
              <a:t>Timberland</a:t>
            </a:r>
            <a:r>
              <a:rPr lang="en-US" sz="2000" dirty="0">
                <a:solidFill>
                  <a:srgbClr val="333333"/>
                </a:solidFill>
              </a:rPr>
              <a:t>”</a:t>
            </a:r>
            <a:r>
              <a:rPr lang="de-DE" sz="2000" dirty="0">
                <a:solidFill>
                  <a:srgbClr val="333333"/>
                </a:solidFill>
              </a:rPr>
              <a:t> el va acabar el 2013</a:t>
            </a:r>
          </a:p>
          <a:p>
            <a:pPr marL="342900" lvl="1" indent="-342900">
              <a:spcBef>
                <a:spcPts val="1999"/>
              </a:spcBef>
              <a:buClr>
                <a:srgbClr val="333333"/>
              </a:buClr>
              <a:buFont typeface="WingDings"/>
              <a:buChar char=""/>
            </a:pPr>
            <a:r>
              <a:rPr lang="en-US" sz="2000" dirty="0" err="1">
                <a:solidFill>
                  <a:srgbClr val="333333"/>
                </a:solidFill>
              </a:rPr>
              <a:t>Els</a:t>
            </a:r>
            <a:r>
              <a:rPr lang="en-US" sz="2000" dirty="0">
                <a:solidFill>
                  <a:srgbClr val="333333"/>
                </a:solidFill>
              </a:rPr>
              <a:t> </a:t>
            </a:r>
            <a:r>
              <a:rPr lang="en-US" sz="2000" dirty="0" err="1">
                <a:solidFill>
                  <a:srgbClr val="333333"/>
                </a:solidFill>
              </a:rPr>
              <a:t>seus</a:t>
            </a:r>
            <a:r>
              <a:rPr lang="en-US" sz="2000" dirty="0">
                <a:solidFill>
                  <a:srgbClr val="333333"/>
                </a:solidFill>
              </a:rPr>
              <a:t> </a:t>
            </a:r>
            <a:r>
              <a:rPr lang="en-US" sz="2000" dirty="0" err="1">
                <a:solidFill>
                  <a:srgbClr val="333333"/>
                </a:solidFill>
              </a:rPr>
              <a:t>quadres</a:t>
            </a:r>
            <a:r>
              <a:rPr lang="en-US" sz="2000" dirty="0">
                <a:solidFill>
                  <a:srgbClr val="333333"/>
                </a:solidFill>
              </a:rPr>
              <a:t> </a:t>
            </a:r>
            <a:r>
              <a:rPr lang="en-US" sz="2000" dirty="0" err="1">
                <a:solidFill>
                  <a:srgbClr val="333333"/>
                </a:solidFill>
              </a:rPr>
              <a:t>es</a:t>
            </a:r>
            <a:r>
              <a:rPr lang="en-US" sz="2000" dirty="0">
                <a:solidFill>
                  <a:srgbClr val="333333"/>
                </a:solidFill>
              </a:rPr>
              <a:t> </a:t>
            </a:r>
            <a:r>
              <a:rPr lang="en-US" sz="2000" dirty="0" err="1">
                <a:solidFill>
                  <a:srgbClr val="333333"/>
                </a:solidFill>
              </a:rPr>
              <a:t>venen</a:t>
            </a:r>
            <a:r>
              <a:rPr lang="en-US" sz="2000" dirty="0">
                <a:solidFill>
                  <a:srgbClr val="333333"/>
                </a:solidFill>
              </a:rPr>
              <a:t> per milers de </a:t>
            </a:r>
            <a:r>
              <a:rPr lang="en-US" sz="2000" dirty="0" err="1">
                <a:solidFill>
                  <a:srgbClr val="333333"/>
                </a:solidFill>
              </a:rPr>
              <a:t>dòlars</a:t>
            </a:r>
            <a:endParaRPr lang="en-US" sz="2000" dirty="0">
              <a:solidFill>
                <a:srgbClr val="333333"/>
              </a:solidFill>
            </a:endParaRPr>
          </a:p>
          <a:p>
            <a:pPr marL="342900" lvl="1" indent="-342900">
              <a:spcBef>
                <a:spcPts val="1999"/>
              </a:spcBef>
              <a:buClr>
                <a:srgbClr val="333333"/>
              </a:buClr>
              <a:buFont typeface="WingDings"/>
              <a:buChar char=""/>
            </a:pPr>
            <a:r>
              <a:rPr lang="en-US" sz="2000" dirty="0" err="1">
                <a:solidFill>
                  <a:srgbClr val="333333"/>
                </a:solidFill>
              </a:rPr>
              <a:t>Pel</a:t>
            </a:r>
            <a:r>
              <a:rPr lang="en-US" sz="2000" dirty="0">
                <a:solidFill>
                  <a:srgbClr val="333333"/>
                </a:solidFill>
              </a:rPr>
              <a:t> </a:t>
            </a:r>
            <a:r>
              <a:rPr lang="en-US" sz="2000" dirty="0" err="1">
                <a:solidFill>
                  <a:srgbClr val="333333"/>
                </a:solidFill>
              </a:rPr>
              <a:t>que</a:t>
            </a:r>
            <a:r>
              <a:rPr lang="en-US" sz="2000" dirty="0">
                <a:solidFill>
                  <a:srgbClr val="333333"/>
                </a:solidFill>
              </a:rPr>
              <a:t> </a:t>
            </a:r>
            <a:r>
              <a:rPr lang="en-US" sz="2000" dirty="0" err="1">
                <a:solidFill>
                  <a:srgbClr val="333333"/>
                </a:solidFill>
              </a:rPr>
              <a:t>sabem</a:t>
            </a:r>
            <a:r>
              <a:rPr lang="en-US" sz="2000" dirty="0">
                <a:solidFill>
                  <a:srgbClr val="333333"/>
                </a:solidFill>
              </a:rPr>
              <a:t>,</a:t>
            </a:r>
            <a:r>
              <a:rPr lang="de-DE" sz="2000" dirty="0">
                <a:solidFill>
                  <a:srgbClr val="333333"/>
                </a:solidFill>
              </a:rPr>
              <a:t> </a:t>
            </a:r>
            <a:r>
              <a:rPr lang="en-US" sz="2000" dirty="0">
                <a:solidFill>
                  <a:srgbClr val="333333"/>
                </a:solidFill>
              </a:rPr>
              <a:t>Ringo Starr </a:t>
            </a:r>
            <a:r>
              <a:rPr lang="en-US" sz="2000" dirty="0" err="1">
                <a:solidFill>
                  <a:srgbClr val="333333"/>
                </a:solidFill>
              </a:rPr>
              <a:t>mai</a:t>
            </a:r>
            <a:r>
              <a:rPr lang="en-US" sz="2000" dirty="0">
                <a:solidFill>
                  <a:srgbClr val="333333"/>
                </a:solidFill>
              </a:rPr>
              <a:t> no ha </a:t>
            </a:r>
            <a:r>
              <a:rPr lang="en-US" sz="2000" dirty="0" err="1">
                <a:solidFill>
                  <a:srgbClr val="333333"/>
                </a:solidFill>
              </a:rPr>
              <a:t>tingut</a:t>
            </a:r>
            <a:r>
              <a:rPr lang="en-US" sz="2000" dirty="0">
                <a:solidFill>
                  <a:srgbClr val="333333"/>
                </a:solidFill>
              </a:rPr>
              <a:t> un </a:t>
            </a:r>
            <a:r>
              <a:rPr lang="en-US" sz="2000" dirty="0" err="1">
                <a:solidFill>
                  <a:srgbClr val="333333"/>
                </a:solidFill>
              </a:rPr>
              <a:t>trastorn</a:t>
            </a:r>
            <a:r>
              <a:rPr lang="en-US" sz="2000" dirty="0">
                <a:solidFill>
                  <a:srgbClr val="333333"/>
                </a:solidFill>
              </a:rPr>
              <a:t> </a:t>
            </a:r>
            <a:r>
              <a:rPr lang="en-US" sz="2000" dirty="0" err="1">
                <a:solidFill>
                  <a:srgbClr val="333333"/>
                </a:solidFill>
              </a:rPr>
              <a:t>psiquiàtric</a:t>
            </a:r>
            <a:r>
              <a:rPr lang="en-US" sz="2000" dirty="0">
                <a:solidFill>
                  <a:srgbClr val="333333"/>
                </a:solidFill>
              </a:rPr>
              <a: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Primera conclusió</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Patir</a:t>
            </a:r>
            <a:r>
              <a:rPr lang="en-US" sz="2400" dirty="0">
                <a:solidFill>
                  <a:srgbClr val="333333"/>
                </a:solidFill>
              </a:rPr>
              <a:t> un </a:t>
            </a:r>
            <a:r>
              <a:rPr lang="en-US" sz="2400" dirty="0" err="1">
                <a:solidFill>
                  <a:srgbClr val="333333"/>
                </a:solidFill>
              </a:rPr>
              <a:t>trastorn</a:t>
            </a:r>
            <a:r>
              <a:rPr lang="en-US" sz="2400" dirty="0">
                <a:solidFill>
                  <a:srgbClr val="333333"/>
                </a:solidFill>
              </a:rPr>
              <a:t> mental no </a:t>
            </a:r>
            <a:r>
              <a:rPr lang="en-US" sz="2400" dirty="0" err="1">
                <a:solidFill>
                  <a:srgbClr val="333333"/>
                </a:solidFill>
              </a:rPr>
              <a:t>significa</a:t>
            </a:r>
            <a:r>
              <a:rPr lang="en-US" sz="2400" dirty="0">
                <a:solidFill>
                  <a:srgbClr val="333333"/>
                </a:solidFill>
              </a:rPr>
              <a:t> que no </a:t>
            </a:r>
            <a:r>
              <a:rPr lang="en-US" sz="2400" dirty="0" err="1">
                <a:solidFill>
                  <a:srgbClr val="333333"/>
                </a:solidFill>
              </a:rPr>
              <a:t>es</a:t>
            </a:r>
            <a:r>
              <a:rPr lang="en-US" sz="2400" dirty="0">
                <a:solidFill>
                  <a:srgbClr val="333333"/>
                </a:solidFill>
              </a:rPr>
              <a:t> </a:t>
            </a:r>
            <a:r>
              <a:rPr lang="en-US" sz="2400" dirty="0" err="1">
                <a:solidFill>
                  <a:srgbClr val="333333"/>
                </a:solidFill>
              </a:rPr>
              <a:t>tingui</a:t>
            </a:r>
            <a:r>
              <a:rPr lang="en-US" sz="2400" dirty="0">
                <a:solidFill>
                  <a:srgbClr val="333333"/>
                </a:solidFill>
              </a:rPr>
              <a:t> </a:t>
            </a:r>
            <a:r>
              <a:rPr lang="en-US" sz="2400" dirty="0" err="1">
                <a:solidFill>
                  <a:srgbClr val="333333"/>
                </a:solidFill>
              </a:rPr>
              <a:t>capacitat</a:t>
            </a:r>
            <a:r>
              <a:rPr lang="en-US" sz="2400" dirty="0">
                <a:solidFill>
                  <a:srgbClr val="333333"/>
                </a:solidFill>
              </a:rPr>
              <a:t> per a </a:t>
            </a:r>
            <a:r>
              <a:rPr lang="en-US" sz="2400" dirty="0" err="1">
                <a:solidFill>
                  <a:srgbClr val="333333"/>
                </a:solidFill>
              </a:rPr>
              <a:t>fer</a:t>
            </a:r>
            <a:r>
              <a:rPr lang="en-US" sz="2400" dirty="0">
                <a:solidFill>
                  <a:srgbClr val="333333"/>
                </a:solidFill>
              </a:rPr>
              <a:t> </a:t>
            </a:r>
            <a:r>
              <a:rPr lang="en-US" sz="2400" dirty="0" err="1">
                <a:solidFill>
                  <a:srgbClr val="333333"/>
                </a:solidFill>
              </a:rPr>
              <a:t>coses</a:t>
            </a:r>
            <a:r>
              <a:rPr lang="en-US" sz="2400" dirty="0">
                <a:solidFill>
                  <a:srgbClr val="333333"/>
                </a:solidFill>
              </a:rPr>
              <a:t> </a:t>
            </a:r>
            <a:r>
              <a:rPr lang="en-US" sz="2400" dirty="0" err="1">
                <a:solidFill>
                  <a:srgbClr val="333333"/>
                </a:solidFill>
              </a:rPr>
              <a:t>importants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significatives</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a:solidFill>
                  <a:srgbClr val="333333"/>
                </a:solidFill>
              </a:rPr>
              <a:t>Fins </a:t>
            </a:r>
            <a:r>
              <a:rPr lang="en-US" sz="2400" dirty="0" err="1">
                <a:solidFill>
                  <a:srgbClr val="333333"/>
                </a:solidFill>
              </a:rPr>
              <a:t>i</a:t>
            </a:r>
            <a:r>
              <a:rPr lang="en-US" sz="2400" dirty="0">
                <a:solidFill>
                  <a:srgbClr val="333333"/>
                </a:solidFill>
              </a:rPr>
              <a:t> tot </a:t>
            </a:r>
            <a:r>
              <a:rPr lang="en-US" sz="2400" dirty="0" err="1">
                <a:solidFill>
                  <a:srgbClr val="333333"/>
                </a:solidFill>
              </a:rPr>
              <a:t>persones</a:t>
            </a:r>
            <a:r>
              <a:rPr lang="en-US" sz="2400" dirty="0">
                <a:solidFill>
                  <a:srgbClr val="333333"/>
                </a:solidFill>
              </a:rPr>
              <a:t> </a:t>
            </a:r>
            <a:r>
              <a:rPr lang="en-US" sz="2400" dirty="0" err="1">
                <a:solidFill>
                  <a:srgbClr val="333333"/>
                </a:solidFill>
              </a:rPr>
              <a:t>sanes</a:t>
            </a:r>
            <a:r>
              <a:rPr lang="en-US" sz="2400" dirty="0">
                <a:solidFill>
                  <a:srgbClr val="333333"/>
                </a:solidFill>
              </a:rPr>
              <a:t> </a:t>
            </a:r>
            <a:r>
              <a:rPr lang="en-US" sz="2400" dirty="0" err="1">
                <a:solidFill>
                  <a:srgbClr val="333333"/>
                </a:solidFill>
              </a:rPr>
              <a:t>poden</a:t>
            </a:r>
            <a:r>
              <a:rPr lang="en-US" sz="2400" dirty="0">
                <a:solidFill>
                  <a:srgbClr val="333333"/>
                </a:solidFill>
              </a:rPr>
              <a:t> </a:t>
            </a:r>
            <a:r>
              <a:rPr lang="en-US" sz="2400" dirty="0" err="1">
                <a:solidFill>
                  <a:srgbClr val="333333"/>
                </a:solidFill>
              </a:rPr>
              <a:t>crear</a:t>
            </a:r>
            <a:r>
              <a:rPr lang="en-US" sz="2400" dirty="0">
                <a:solidFill>
                  <a:srgbClr val="333333"/>
                </a:solidFill>
              </a:rPr>
              <a:t> </a:t>
            </a:r>
            <a:r>
              <a:rPr lang="en-US" sz="2400" dirty="0" err="1">
                <a:solidFill>
                  <a:srgbClr val="333333"/>
                </a:solidFill>
              </a:rPr>
              <a:t>allò</a:t>
            </a:r>
            <a:r>
              <a:rPr lang="en-US" sz="2400" dirty="0">
                <a:solidFill>
                  <a:srgbClr val="333333"/>
                </a:solidFill>
              </a:rPr>
              <a:t> </a:t>
            </a:r>
            <a:r>
              <a:rPr lang="en-US" sz="2400" dirty="0" err="1">
                <a:solidFill>
                  <a:srgbClr val="333333"/>
                </a:solidFill>
              </a:rPr>
              <a:t>que</a:t>
            </a:r>
            <a:r>
              <a:rPr lang="en-US" sz="2400" dirty="0">
                <a:solidFill>
                  <a:srgbClr val="333333"/>
                </a:solidFill>
              </a:rPr>
              <a:t> </a:t>
            </a:r>
            <a:r>
              <a:rPr lang="en-US" sz="2400" dirty="0" err="1">
                <a:solidFill>
                  <a:srgbClr val="333333"/>
                </a:solidFill>
              </a:rPr>
              <a:t>es</a:t>
            </a:r>
            <a:r>
              <a:rPr lang="en-US" sz="2400" dirty="0">
                <a:solidFill>
                  <a:srgbClr val="333333"/>
                </a:solidFill>
              </a:rPr>
              <a:t> </a:t>
            </a:r>
            <a:r>
              <a:rPr lang="en-US" sz="2400" dirty="0" err="1">
                <a:solidFill>
                  <a:srgbClr val="333333"/>
                </a:solidFill>
              </a:rPr>
              <a:t>podria</a:t>
            </a:r>
            <a:r>
              <a:rPr lang="en-US" sz="2400" dirty="0">
                <a:solidFill>
                  <a:srgbClr val="333333"/>
                </a:solidFill>
              </a:rPr>
              <a:t> </a:t>
            </a:r>
            <a:r>
              <a:rPr lang="en-US" sz="2400" dirty="0" err="1">
                <a:solidFill>
                  <a:srgbClr val="333333"/>
                </a:solidFill>
              </a:rPr>
              <a:t>considerar</a:t>
            </a:r>
            <a:r>
              <a:rPr lang="en-US" sz="2400" dirty="0">
                <a:solidFill>
                  <a:srgbClr val="333333"/>
                </a:solidFill>
              </a:rPr>
              <a:t> </a:t>
            </a:r>
            <a:r>
              <a:rPr lang="en-US" sz="2400" err="1">
                <a:solidFill>
                  <a:srgbClr val="333333"/>
                </a:solidFill>
              </a:rPr>
              <a:t>pintures</a:t>
            </a:r>
            <a:r>
              <a:rPr lang="en-US" sz="2400">
                <a:solidFill>
                  <a:srgbClr val="333333"/>
                </a:solidFill>
              </a:rPr>
              <a:t> </a:t>
            </a:r>
            <a:r>
              <a:rPr lang="en-US" sz="2400" kern="1200">
                <a:solidFill>
                  <a:srgbClr val="333333"/>
                </a:solidFill>
              </a:rPr>
              <a:t>“</a:t>
            </a:r>
            <a:r>
              <a:rPr lang="en-US" sz="2400">
                <a:solidFill>
                  <a:srgbClr val="333333"/>
                </a:solidFill>
              </a:rPr>
              <a:t>boges</a:t>
            </a:r>
            <a:r>
              <a:rPr lang="en-US" sz="2400" kern="1200">
                <a:solidFill>
                  <a:srgbClr val="333333"/>
                </a:solidFill>
              </a:rPr>
              <a:t>”</a:t>
            </a:r>
            <a:r>
              <a:rPr lang="en-US" sz="240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a:solidFill>
                  <a:srgbClr val="333333"/>
                </a:solidFill>
              </a:rPr>
              <a:t>La </a:t>
            </a:r>
            <a:r>
              <a:rPr lang="en-US" sz="2400" dirty="0" err="1">
                <a:solidFill>
                  <a:srgbClr val="333333"/>
                </a:solidFill>
              </a:rPr>
              <a:t>malaltia</a:t>
            </a:r>
            <a:r>
              <a:rPr lang="en-US" sz="2400" dirty="0">
                <a:solidFill>
                  <a:srgbClr val="333333"/>
                </a:solidFill>
              </a:rPr>
              <a:t> mental pot </a:t>
            </a:r>
            <a:r>
              <a:rPr lang="en-US" sz="2400" dirty="0" err="1">
                <a:solidFill>
                  <a:srgbClr val="333333"/>
                </a:solidFill>
              </a:rPr>
              <a:t>tant</a:t>
            </a:r>
            <a:r>
              <a:rPr lang="en-US" sz="2400" dirty="0">
                <a:solidFill>
                  <a:srgbClr val="333333"/>
                </a:solidFill>
              </a:rPr>
              <a:t> </a:t>
            </a:r>
            <a:r>
              <a:rPr lang="en-US" sz="2400" dirty="0" err="1">
                <a:solidFill>
                  <a:srgbClr val="333333"/>
                </a:solidFill>
              </a:rPr>
              <a:t>inspirar</a:t>
            </a:r>
            <a:r>
              <a:rPr lang="en-US" sz="2400" dirty="0">
                <a:solidFill>
                  <a:srgbClr val="333333"/>
                </a:solidFill>
              </a:rPr>
              <a:t> com </a:t>
            </a:r>
            <a:r>
              <a:rPr lang="en-US" sz="2400" dirty="0" err="1">
                <a:solidFill>
                  <a:srgbClr val="333333"/>
                </a:solidFill>
              </a:rPr>
              <a:t>inhibir</a:t>
            </a:r>
            <a:r>
              <a:rPr lang="en-US" sz="2400" dirty="0">
                <a:solidFill>
                  <a:srgbClr val="333333"/>
                </a:solidFill>
              </a:rPr>
              <a:t> la </a:t>
            </a:r>
            <a:r>
              <a:rPr lang="en-US" sz="2400" err="1">
                <a:solidFill>
                  <a:srgbClr val="333333"/>
                </a:solidFill>
              </a:rPr>
              <a:t>creativitat</a:t>
            </a:r>
            <a:r>
              <a:rPr lang="en-US" sz="2400">
                <a:solidFill>
                  <a:srgbClr val="333333"/>
                </a:solidFill>
              </a:rPr>
              <a:t>.</a:t>
            </a:r>
          </a:p>
          <a:p>
            <a:pPr marL="342900" indent="-342900">
              <a:buClr>
                <a:srgbClr val="333333"/>
              </a:buClr>
              <a:buFont typeface="WingDings"/>
              <a:buChar char=""/>
            </a:pPr>
            <a:r>
              <a:rPr lang="en-US" sz="2400">
                <a:solidFill>
                  <a:srgbClr val="333333"/>
                </a:solidFill>
              </a:rPr>
              <a:t>Genis </a:t>
            </a:r>
            <a:r>
              <a:rPr lang="en-US" sz="2400" dirty="0">
                <a:solidFill>
                  <a:srgbClr val="333333"/>
                </a:solidFill>
              </a:rPr>
              <a:t>com Van Gogh, la </a:t>
            </a:r>
            <a:r>
              <a:rPr lang="en-US" sz="2400" dirty="0" err="1">
                <a:solidFill>
                  <a:srgbClr val="333333"/>
                </a:solidFill>
              </a:rPr>
              <a:t>creativitat</a:t>
            </a:r>
            <a:r>
              <a:rPr lang="en-US" sz="2400" dirty="0">
                <a:solidFill>
                  <a:srgbClr val="333333"/>
                </a:solidFill>
              </a:rPr>
              <a:t> del </a:t>
            </a:r>
            <a:r>
              <a:rPr lang="en-US" sz="2400" dirty="0" err="1">
                <a:solidFill>
                  <a:srgbClr val="333333"/>
                </a:solidFill>
              </a:rPr>
              <a:t>qual</a:t>
            </a:r>
            <a:r>
              <a:rPr lang="en-US" sz="2400" dirty="0">
                <a:solidFill>
                  <a:srgbClr val="333333"/>
                </a:solidFill>
              </a:rPr>
              <a:t> no </a:t>
            </a:r>
            <a:r>
              <a:rPr lang="en-US" sz="2400" dirty="0" err="1">
                <a:solidFill>
                  <a:srgbClr val="333333"/>
                </a:solidFill>
              </a:rPr>
              <a:t>li</a:t>
            </a:r>
            <a:r>
              <a:rPr lang="en-US" sz="2400" dirty="0">
                <a:solidFill>
                  <a:srgbClr val="333333"/>
                </a:solidFill>
              </a:rPr>
              <a:t> </a:t>
            </a:r>
            <a:r>
              <a:rPr lang="en-US" sz="2400" dirty="0" err="1">
                <a:solidFill>
                  <a:srgbClr val="333333"/>
                </a:solidFill>
              </a:rPr>
              <a:t>va</a:t>
            </a:r>
            <a:r>
              <a:rPr lang="en-US" sz="2400" dirty="0">
                <a:solidFill>
                  <a:srgbClr val="333333"/>
                </a:solidFill>
              </a:rPr>
              <a:t> ser </a:t>
            </a:r>
            <a:r>
              <a:rPr lang="en-US" sz="2400" dirty="0" err="1">
                <a:solidFill>
                  <a:srgbClr val="333333"/>
                </a:solidFill>
              </a:rPr>
              <a:t>mai</a:t>
            </a:r>
            <a:r>
              <a:rPr lang="en-US" sz="2400" dirty="0">
                <a:solidFill>
                  <a:srgbClr val="333333"/>
                </a:solidFill>
              </a:rPr>
              <a:t> </a:t>
            </a:r>
            <a:r>
              <a:rPr lang="en-US" sz="2400" dirty="0" err="1">
                <a:solidFill>
                  <a:srgbClr val="333333"/>
                </a:solidFill>
              </a:rPr>
              <a:t>reconeguda</a:t>
            </a:r>
            <a:r>
              <a:rPr lang="en-US" sz="2400" dirty="0">
                <a:solidFill>
                  <a:srgbClr val="333333"/>
                </a:solidFill>
              </a:rPr>
              <a:t> en </a:t>
            </a:r>
            <a:r>
              <a:rPr lang="en-US" sz="2400" dirty="0" err="1">
                <a:solidFill>
                  <a:srgbClr val="333333"/>
                </a:solidFill>
              </a:rPr>
              <a:t>vida</a:t>
            </a:r>
            <a:r>
              <a:rPr lang="en-US" sz="2400" dirty="0">
                <a:solidFill>
                  <a:srgbClr val="333333"/>
                </a:solidFill>
              </a:rPr>
              <a:t>, </a:t>
            </a:r>
            <a:r>
              <a:rPr lang="en-US" sz="2400" dirty="0" err="1">
                <a:solidFill>
                  <a:srgbClr val="333333"/>
                </a:solidFill>
              </a:rPr>
              <a:t>va</a:t>
            </a:r>
            <a:r>
              <a:rPr lang="en-US" sz="2400" dirty="0">
                <a:solidFill>
                  <a:srgbClr val="333333"/>
                </a:solidFill>
              </a:rPr>
              <a:t> </a:t>
            </a:r>
            <a:r>
              <a:rPr lang="en-US" sz="2400" dirty="0" err="1">
                <a:solidFill>
                  <a:srgbClr val="333333"/>
                </a:solidFill>
              </a:rPr>
              <a:t>poder</a:t>
            </a:r>
            <a:r>
              <a:rPr lang="en-US" sz="2400" dirty="0">
                <a:solidFill>
                  <a:srgbClr val="333333"/>
                </a:solidFill>
              </a:rPr>
              <a:t> </a:t>
            </a:r>
            <a:r>
              <a:rPr lang="en-US" sz="2400" dirty="0" err="1">
                <a:solidFill>
                  <a:srgbClr val="333333"/>
                </a:solidFill>
              </a:rPr>
              <a:t>haver</a:t>
            </a:r>
            <a:r>
              <a:rPr lang="en-US" sz="2400" dirty="0">
                <a:solidFill>
                  <a:srgbClr val="333333"/>
                </a:solidFill>
              </a:rPr>
              <a:t> </a:t>
            </a:r>
            <a:r>
              <a:rPr lang="en-US" sz="2400" dirty="0" err="1">
                <a:solidFill>
                  <a:srgbClr val="333333"/>
                </a:solidFill>
              </a:rPr>
              <a:t>patit</a:t>
            </a:r>
            <a:r>
              <a:rPr lang="en-US" sz="2400" dirty="0">
                <a:solidFill>
                  <a:srgbClr val="333333"/>
                </a:solidFill>
              </a:rPr>
              <a:t> un </a:t>
            </a:r>
            <a:r>
              <a:rPr lang="en-US" sz="2400" dirty="0" err="1">
                <a:solidFill>
                  <a:srgbClr val="333333"/>
                </a:solidFill>
              </a:rPr>
              <a:t>trastorn</a:t>
            </a:r>
            <a:r>
              <a:rPr lang="en-US" sz="2400" dirty="0">
                <a:solidFill>
                  <a:srgbClr val="333333"/>
                </a:solidFill>
              </a:rPr>
              <a:t> </a:t>
            </a:r>
            <a:r>
              <a:rPr lang="en-US" sz="2400">
                <a:solidFill>
                  <a:srgbClr val="333333"/>
                </a:solidFill>
              </a:rPr>
              <a:t>mental.</a:t>
            </a:r>
            <a:endParaRPr lang="de-DE" sz="2400">
              <a:solidFill>
                <a:srgbClr val="333333"/>
              </a:solidFill>
            </a:endParaRPr>
          </a:p>
          <a:p>
            <a:pPr marL="342900" indent="-342900">
              <a:buClr>
                <a:srgbClr val="333333"/>
              </a:buClr>
              <a:buFont typeface="WingDings"/>
              <a:buChar char=""/>
            </a:pPr>
            <a:r>
              <a:rPr lang="en-US" sz="2400">
                <a:solidFill>
                  <a:srgbClr val="333333"/>
                </a:solidFill>
              </a:rPr>
              <a:t>Alguns </a:t>
            </a:r>
            <a:r>
              <a:rPr lang="en-US" sz="2400" dirty="0" err="1">
                <a:solidFill>
                  <a:srgbClr val="333333"/>
                </a:solidFill>
              </a:rPr>
              <a:t>i</a:t>
            </a:r>
            <a:r>
              <a:rPr lang="en-US" sz="2400" dirty="0">
                <a:solidFill>
                  <a:srgbClr val="333333"/>
                </a:solidFill>
              </a:rPr>
              <a:t> </a:t>
            </a:r>
            <a:r>
              <a:rPr lang="en-US" sz="2400" dirty="0" err="1">
                <a:solidFill>
                  <a:srgbClr val="333333"/>
                </a:solidFill>
              </a:rPr>
              <a:t>algunes</a:t>
            </a:r>
            <a:r>
              <a:rPr lang="en-US" sz="2400" dirty="0">
                <a:solidFill>
                  <a:srgbClr val="333333"/>
                </a:solidFill>
              </a:rPr>
              <a:t> artistes </a:t>
            </a:r>
            <a:r>
              <a:rPr lang="en-US" sz="2400" dirty="0" err="1">
                <a:solidFill>
                  <a:srgbClr val="333333"/>
                </a:solidFill>
              </a:rPr>
              <a:t>amb</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malaltia</a:t>
            </a:r>
            <a:r>
              <a:rPr lang="en-US" sz="2400" dirty="0">
                <a:solidFill>
                  <a:srgbClr val="333333"/>
                </a:solidFill>
              </a:rPr>
              <a:t> mental </a:t>
            </a:r>
            <a:r>
              <a:rPr lang="en-US" sz="2400" dirty="0" err="1">
                <a:solidFill>
                  <a:srgbClr val="333333"/>
                </a:solidFill>
              </a:rPr>
              <a:t>poden</a:t>
            </a:r>
            <a:r>
              <a:rPr lang="en-US" sz="2400" dirty="0">
                <a:solidFill>
                  <a:srgbClr val="333333"/>
                </a:solidFill>
              </a:rPr>
              <a:t> </a:t>
            </a:r>
            <a:r>
              <a:rPr lang="en-US" sz="2400" dirty="0" err="1">
                <a:solidFill>
                  <a:srgbClr val="333333"/>
                </a:solidFill>
              </a:rPr>
              <a:t>viure</a:t>
            </a:r>
            <a:r>
              <a:rPr lang="en-US" sz="2400" dirty="0">
                <a:solidFill>
                  <a:srgbClr val="333333"/>
                </a:solidFill>
              </a:rPr>
              <a:t> del </a:t>
            </a:r>
            <a:r>
              <a:rPr lang="en-US" sz="2400" dirty="0" err="1">
                <a:solidFill>
                  <a:srgbClr val="333333"/>
                </a:solidFill>
              </a:rPr>
              <a:t>seu</a:t>
            </a:r>
            <a:r>
              <a:rPr lang="en-US" sz="2400" dirty="0">
                <a:solidFill>
                  <a:srgbClr val="333333"/>
                </a:solidFill>
              </a:rPr>
              <a:t> art (com </a:t>
            </a:r>
            <a:r>
              <a:rPr lang="en-US" sz="2400" dirty="0" err="1">
                <a:solidFill>
                  <a:srgbClr val="333333"/>
                </a:solidFill>
              </a:rPr>
              <a:t>Edvard</a:t>
            </a:r>
            <a:r>
              <a:rPr lang="en-US" sz="2400" dirty="0">
                <a:solidFill>
                  <a:srgbClr val="333333"/>
                </a:solidFill>
              </a:rPr>
              <a:t> </a:t>
            </a:r>
            <a:r>
              <a:rPr lang="en-US" sz="2400">
                <a:solidFill>
                  <a:srgbClr val="333333"/>
                </a:solidFill>
              </a:rPr>
              <a:t>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Primera conclusió</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rPr>
              <a:t>No </a:t>
            </a:r>
            <a:r>
              <a:rPr lang="en-US" sz="2400" dirty="0" err="1">
                <a:solidFill>
                  <a:srgbClr val="333333"/>
                </a:solidFill>
              </a:rPr>
              <a:t>és</a:t>
            </a:r>
            <a:r>
              <a:rPr lang="en-US" sz="2400" dirty="0">
                <a:solidFill>
                  <a:srgbClr val="333333"/>
                </a:solidFill>
              </a:rPr>
              <a:t> possible </a:t>
            </a:r>
            <a:r>
              <a:rPr lang="en-US" sz="2400" dirty="0" err="1">
                <a:solidFill>
                  <a:srgbClr val="333333"/>
                </a:solidFill>
              </a:rPr>
              <a:t>decidir</a:t>
            </a:r>
            <a:r>
              <a:rPr lang="en-US" sz="2400" dirty="0">
                <a:solidFill>
                  <a:srgbClr val="333333"/>
                </a:solidFill>
              </a:rPr>
              <a:t> a </a:t>
            </a:r>
            <a:r>
              <a:rPr lang="en-US" sz="2400" dirty="0" err="1">
                <a:solidFill>
                  <a:srgbClr val="333333"/>
                </a:solidFill>
              </a:rPr>
              <a:t>través</a:t>
            </a:r>
            <a:r>
              <a:rPr lang="en-US" sz="2400" dirty="0">
                <a:solidFill>
                  <a:srgbClr val="333333"/>
                </a:solidFill>
              </a:rPr>
              <a:t> d'un </a:t>
            </a:r>
            <a:r>
              <a:rPr lang="en-US" sz="2400" dirty="0" err="1">
                <a:solidFill>
                  <a:srgbClr val="333333"/>
                </a:solidFill>
              </a:rPr>
              <a:t>quadre</a:t>
            </a:r>
            <a:r>
              <a:rPr lang="en-US" sz="2400" dirty="0">
                <a:solidFill>
                  <a:srgbClr val="333333"/>
                </a:solidFill>
              </a:rPr>
              <a:t> </a:t>
            </a:r>
            <a:r>
              <a:rPr lang="en-US" sz="2400" dirty="0" err="1">
                <a:solidFill>
                  <a:srgbClr val="333333"/>
                </a:solidFill>
              </a:rPr>
              <a:t>si</a:t>
            </a:r>
            <a:r>
              <a:rPr lang="en-US" sz="2400" dirty="0">
                <a:solidFill>
                  <a:srgbClr val="333333"/>
                </a:solidFill>
              </a:rPr>
              <a:t> el </a:t>
            </a:r>
            <a:r>
              <a:rPr lang="en-US" sz="2400" dirty="0" err="1">
                <a:solidFill>
                  <a:srgbClr val="333333"/>
                </a:solidFill>
              </a:rPr>
              <a:t>pintor</a:t>
            </a:r>
            <a:r>
              <a:rPr lang="en-US" sz="2400" dirty="0">
                <a:solidFill>
                  <a:srgbClr val="333333"/>
                </a:solidFill>
              </a:rPr>
              <a:t> o </a:t>
            </a:r>
            <a:r>
              <a:rPr lang="en-US" sz="2400" dirty="0" err="1">
                <a:solidFill>
                  <a:srgbClr val="333333"/>
                </a:solidFill>
              </a:rPr>
              <a:t>pintora</a:t>
            </a:r>
            <a:r>
              <a:rPr lang="en-US" sz="2400" dirty="0">
                <a:solidFill>
                  <a:srgbClr val="333333"/>
                </a:solidFill>
              </a:rPr>
              <a:t> </a:t>
            </a:r>
            <a:r>
              <a:rPr lang="en-US" sz="2400" dirty="0" err="1">
                <a:solidFill>
                  <a:srgbClr val="333333"/>
                </a:solidFill>
              </a:rPr>
              <a:t>és</a:t>
            </a:r>
            <a:r>
              <a:rPr lang="en-US" sz="2400" dirty="0">
                <a:solidFill>
                  <a:srgbClr val="333333"/>
                </a:solidFill>
              </a:rPr>
              <a:t> o no </a:t>
            </a:r>
            <a:r>
              <a:rPr lang="en-US" sz="2400" dirty="0" err="1">
                <a:solidFill>
                  <a:srgbClr val="333333"/>
                </a:solidFill>
              </a:rPr>
              <a:t>una</a:t>
            </a:r>
            <a:r>
              <a:rPr lang="en-US" sz="2400" dirty="0">
                <a:solidFill>
                  <a:srgbClr val="333333"/>
                </a:solidFill>
              </a:rPr>
              <a:t> persona </a:t>
            </a:r>
            <a:r>
              <a:rPr lang="en-US" sz="2400" dirty="0" err="1">
                <a:solidFill>
                  <a:srgbClr val="333333"/>
                </a:solidFill>
              </a:rPr>
              <a:t>amb</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malaltia</a:t>
            </a:r>
            <a:r>
              <a:rPr lang="en-US" sz="2400" dirty="0">
                <a:solidFill>
                  <a:srgbClr val="333333"/>
                </a:solidFill>
              </a:rPr>
              <a:t> mental.</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Podem</a:t>
            </a:r>
            <a:r>
              <a:rPr lang="en-US" sz="2400" dirty="0">
                <a:solidFill>
                  <a:srgbClr val="333333"/>
                </a:solidFill>
              </a:rPr>
              <a:t> dir el </a:t>
            </a:r>
            <a:r>
              <a:rPr lang="en-US" sz="2400" dirty="0" err="1">
                <a:solidFill>
                  <a:srgbClr val="333333"/>
                </a:solidFill>
              </a:rPr>
              <a:t>mateix</a:t>
            </a:r>
            <a:r>
              <a:rPr lang="en-US" sz="2400" dirty="0">
                <a:solidFill>
                  <a:srgbClr val="333333"/>
                </a:solidFill>
              </a:rPr>
              <a:t> </a:t>
            </a:r>
            <a:r>
              <a:rPr lang="en-US" sz="2400" dirty="0" err="1">
                <a:solidFill>
                  <a:srgbClr val="333333"/>
                </a:solidFill>
              </a:rPr>
              <a:t>pel</a:t>
            </a:r>
            <a:r>
              <a:rPr lang="en-US" sz="2400" dirty="0">
                <a:solidFill>
                  <a:srgbClr val="333333"/>
                </a:solidFill>
              </a:rPr>
              <a:t> que fa a les </a:t>
            </a:r>
            <a:r>
              <a:rPr lang="en-US" sz="2400" dirty="0" err="1">
                <a:solidFill>
                  <a:srgbClr val="333333"/>
                </a:solidFill>
              </a:rPr>
              <a:t>aparences</a:t>
            </a:r>
            <a:r>
              <a:rPr lang="en-US" sz="2400" dirty="0">
                <a:solidFill>
                  <a:srgbClr val="333333"/>
                </a:solidFill>
              </a:rPr>
              <a:t>: No </a:t>
            </a:r>
            <a:r>
              <a:rPr lang="en-US" sz="2400" dirty="0" err="1">
                <a:solidFill>
                  <a:srgbClr val="333333"/>
                </a:solidFill>
              </a:rPr>
              <a:t>es</a:t>
            </a:r>
            <a:r>
              <a:rPr lang="en-US" sz="2400" dirty="0">
                <a:solidFill>
                  <a:srgbClr val="333333"/>
                </a:solidFill>
              </a:rPr>
              <a:t> pot </a:t>
            </a:r>
            <a:r>
              <a:rPr lang="en-US" sz="2400" dirty="0" err="1">
                <a:solidFill>
                  <a:srgbClr val="333333"/>
                </a:solidFill>
              </a:rPr>
              <a:t>afirmar</a:t>
            </a:r>
            <a:r>
              <a:rPr lang="en-US" sz="2400" dirty="0">
                <a:solidFill>
                  <a:srgbClr val="333333"/>
                </a:solidFill>
              </a:rPr>
              <a:t> </a:t>
            </a:r>
            <a:r>
              <a:rPr lang="en-US" sz="2400" dirty="0" err="1">
                <a:solidFill>
                  <a:srgbClr val="333333"/>
                </a:solidFill>
              </a:rPr>
              <a:t>si</a:t>
            </a:r>
            <a:r>
              <a:rPr lang="en-US" sz="2400" dirty="0">
                <a:solidFill>
                  <a:srgbClr val="333333"/>
                </a:solidFill>
              </a:rPr>
              <a:t> </a:t>
            </a:r>
            <a:r>
              <a:rPr lang="en-US" sz="2400" dirty="0" err="1">
                <a:solidFill>
                  <a:srgbClr val="333333"/>
                </a:solidFill>
              </a:rPr>
              <a:t>algú</a:t>
            </a:r>
            <a:r>
              <a:rPr lang="en-US" sz="2400" dirty="0">
                <a:solidFill>
                  <a:srgbClr val="333333"/>
                </a:solidFill>
              </a:rPr>
              <a:t> </a:t>
            </a:r>
            <a:r>
              <a:rPr lang="en-US" sz="2400" dirty="0" err="1">
                <a:solidFill>
                  <a:srgbClr val="333333"/>
                </a:solidFill>
              </a:rPr>
              <a:t>té</a:t>
            </a:r>
            <a:r>
              <a:rPr lang="en-US" sz="2400" dirty="0">
                <a:solidFill>
                  <a:srgbClr val="333333"/>
                </a:solidFill>
              </a:rPr>
              <a:t> o no un </a:t>
            </a:r>
            <a:r>
              <a:rPr lang="en-US" sz="2400" dirty="0" err="1">
                <a:solidFill>
                  <a:srgbClr val="333333"/>
                </a:solidFill>
              </a:rPr>
              <a:t>problema</a:t>
            </a:r>
            <a:r>
              <a:rPr lang="en-US" sz="2400" dirty="0">
                <a:solidFill>
                  <a:srgbClr val="333333"/>
                </a:solidFill>
              </a:rPr>
              <a:t> mental </a:t>
            </a:r>
            <a:r>
              <a:rPr lang="en-US" sz="2400" dirty="0" err="1">
                <a:solidFill>
                  <a:srgbClr val="333333"/>
                </a:solidFill>
              </a:rPr>
              <a:t>basant-te</a:t>
            </a:r>
            <a:r>
              <a:rPr lang="en-US" sz="2400" dirty="0">
                <a:solidFill>
                  <a:srgbClr val="333333"/>
                </a:solidFill>
              </a:rPr>
              <a:t> en el </a:t>
            </a:r>
            <a:r>
              <a:rPr lang="en-US" sz="2400" dirty="0" err="1">
                <a:solidFill>
                  <a:srgbClr val="333333"/>
                </a:solidFill>
              </a:rPr>
              <a:t>seu</a:t>
            </a:r>
            <a:r>
              <a:rPr lang="en-US" sz="2400" dirty="0">
                <a:solidFill>
                  <a:srgbClr val="333333"/>
                </a:solidFill>
              </a:rPr>
              <a:t> </a:t>
            </a:r>
            <a:r>
              <a:rPr lang="en-US" sz="2400" dirty="0" err="1">
                <a:solidFill>
                  <a:srgbClr val="333333"/>
                </a:solidFill>
              </a:rPr>
              <a:t>aspecte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506970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Primera conclusió</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rPr>
              <a:t>No </a:t>
            </a:r>
            <a:r>
              <a:rPr lang="en-US" sz="2400" dirty="0" err="1">
                <a:solidFill>
                  <a:srgbClr val="333333"/>
                </a:solidFill>
              </a:rPr>
              <a:t>és</a:t>
            </a:r>
            <a:r>
              <a:rPr lang="en-US" sz="2400" dirty="0">
                <a:solidFill>
                  <a:srgbClr val="333333"/>
                </a:solidFill>
              </a:rPr>
              <a:t> possible </a:t>
            </a:r>
            <a:r>
              <a:rPr lang="en-US" sz="2400" dirty="0" err="1">
                <a:solidFill>
                  <a:srgbClr val="333333"/>
                </a:solidFill>
              </a:rPr>
              <a:t>decidir</a:t>
            </a:r>
            <a:r>
              <a:rPr lang="en-US" sz="2400" dirty="0">
                <a:solidFill>
                  <a:srgbClr val="333333"/>
                </a:solidFill>
              </a:rPr>
              <a:t> a </a:t>
            </a:r>
            <a:r>
              <a:rPr lang="en-US" sz="2400" dirty="0" err="1">
                <a:solidFill>
                  <a:srgbClr val="333333"/>
                </a:solidFill>
              </a:rPr>
              <a:t>través</a:t>
            </a:r>
            <a:r>
              <a:rPr lang="en-US" sz="2400" dirty="0">
                <a:solidFill>
                  <a:srgbClr val="333333"/>
                </a:solidFill>
              </a:rPr>
              <a:t> d'un </a:t>
            </a:r>
            <a:r>
              <a:rPr lang="en-US" sz="2400" dirty="0" err="1">
                <a:solidFill>
                  <a:srgbClr val="333333"/>
                </a:solidFill>
              </a:rPr>
              <a:t>quadre</a:t>
            </a:r>
            <a:r>
              <a:rPr lang="en-US" sz="2400" dirty="0">
                <a:solidFill>
                  <a:srgbClr val="333333"/>
                </a:solidFill>
              </a:rPr>
              <a:t> </a:t>
            </a:r>
            <a:r>
              <a:rPr lang="en-US" sz="2400" dirty="0" err="1">
                <a:solidFill>
                  <a:srgbClr val="333333"/>
                </a:solidFill>
              </a:rPr>
              <a:t>si</a:t>
            </a:r>
            <a:r>
              <a:rPr lang="en-US" sz="2400" dirty="0">
                <a:solidFill>
                  <a:srgbClr val="333333"/>
                </a:solidFill>
              </a:rPr>
              <a:t> el </a:t>
            </a:r>
            <a:r>
              <a:rPr lang="en-US" sz="2400" dirty="0" err="1">
                <a:solidFill>
                  <a:srgbClr val="333333"/>
                </a:solidFill>
              </a:rPr>
              <a:t>pintor</a:t>
            </a:r>
            <a:r>
              <a:rPr lang="en-US" sz="2400" dirty="0">
                <a:solidFill>
                  <a:srgbClr val="333333"/>
                </a:solidFill>
              </a:rPr>
              <a:t> o </a:t>
            </a:r>
            <a:r>
              <a:rPr lang="en-US" sz="2400" dirty="0" err="1">
                <a:solidFill>
                  <a:srgbClr val="333333"/>
                </a:solidFill>
              </a:rPr>
              <a:t>pintora</a:t>
            </a:r>
            <a:r>
              <a:rPr lang="en-US" sz="2400" dirty="0">
                <a:solidFill>
                  <a:srgbClr val="333333"/>
                </a:solidFill>
              </a:rPr>
              <a:t> </a:t>
            </a:r>
            <a:r>
              <a:rPr lang="en-US" sz="2400" dirty="0" err="1">
                <a:solidFill>
                  <a:srgbClr val="333333"/>
                </a:solidFill>
              </a:rPr>
              <a:t>és</a:t>
            </a:r>
            <a:r>
              <a:rPr lang="en-US" sz="2400" dirty="0">
                <a:solidFill>
                  <a:srgbClr val="333333"/>
                </a:solidFill>
              </a:rPr>
              <a:t> o no </a:t>
            </a:r>
            <a:r>
              <a:rPr lang="en-US" sz="2400" dirty="0" err="1">
                <a:solidFill>
                  <a:srgbClr val="333333"/>
                </a:solidFill>
              </a:rPr>
              <a:t>una</a:t>
            </a:r>
            <a:r>
              <a:rPr lang="en-US" sz="2400" dirty="0">
                <a:solidFill>
                  <a:srgbClr val="333333"/>
                </a:solidFill>
              </a:rPr>
              <a:t> persona </a:t>
            </a:r>
            <a:r>
              <a:rPr lang="en-US" sz="2400" dirty="0" err="1">
                <a:solidFill>
                  <a:srgbClr val="333333"/>
                </a:solidFill>
              </a:rPr>
              <a:t>amb</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malaltia</a:t>
            </a:r>
            <a:r>
              <a:rPr lang="en-US" sz="2400" dirty="0">
                <a:solidFill>
                  <a:srgbClr val="333333"/>
                </a:solidFill>
              </a:rPr>
              <a:t> mental.</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Podem</a:t>
            </a:r>
            <a:r>
              <a:rPr lang="en-US" sz="2400" dirty="0">
                <a:solidFill>
                  <a:srgbClr val="333333"/>
                </a:solidFill>
              </a:rPr>
              <a:t> dir el </a:t>
            </a:r>
            <a:r>
              <a:rPr lang="en-US" sz="2400" dirty="0" err="1">
                <a:solidFill>
                  <a:srgbClr val="333333"/>
                </a:solidFill>
              </a:rPr>
              <a:t>mateix</a:t>
            </a:r>
            <a:r>
              <a:rPr lang="en-US" sz="2400" dirty="0">
                <a:solidFill>
                  <a:srgbClr val="333333"/>
                </a:solidFill>
              </a:rPr>
              <a:t> </a:t>
            </a:r>
            <a:r>
              <a:rPr lang="en-US" sz="2400" dirty="0" err="1">
                <a:solidFill>
                  <a:srgbClr val="333333"/>
                </a:solidFill>
              </a:rPr>
              <a:t>pel</a:t>
            </a:r>
            <a:r>
              <a:rPr lang="en-US" sz="2400" dirty="0">
                <a:solidFill>
                  <a:srgbClr val="333333"/>
                </a:solidFill>
              </a:rPr>
              <a:t> que fa a les </a:t>
            </a:r>
            <a:r>
              <a:rPr lang="en-US" sz="2400" dirty="0" err="1">
                <a:solidFill>
                  <a:srgbClr val="333333"/>
                </a:solidFill>
              </a:rPr>
              <a:t>aparences</a:t>
            </a:r>
            <a:r>
              <a:rPr lang="en-US" sz="2400" dirty="0">
                <a:solidFill>
                  <a:srgbClr val="333333"/>
                </a:solidFill>
              </a:rPr>
              <a:t>: No </a:t>
            </a:r>
            <a:r>
              <a:rPr lang="en-US" sz="2400" dirty="0" err="1">
                <a:solidFill>
                  <a:srgbClr val="333333"/>
                </a:solidFill>
              </a:rPr>
              <a:t>es</a:t>
            </a:r>
            <a:r>
              <a:rPr lang="en-US" sz="2400" dirty="0">
                <a:solidFill>
                  <a:srgbClr val="333333"/>
                </a:solidFill>
              </a:rPr>
              <a:t> pot </a:t>
            </a:r>
            <a:r>
              <a:rPr lang="en-US" sz="2400" dirty="0" err="1">
                <a:solidFill>
                  <a:srgbClr val="333333"/>
                </a:solidFill>
              </a:rPr>
              <a:t>afirmar</a:t>
            </a:r>
            <a:r>
              <a:rPr lang="en-US" sz="2400" dirty="0">
                <a:solidFill>
                  <a:srgbClr val="333333"/>
                </a:solidFill>
              </a:rPr>
              <a:t> </a:t>
            </a:r>
            <a:r>
              <a:rPr lang="en-US" sz="2400" dirty="0" err="1">
                <a:solidFill>
                  <a:srgbClr val="333333"/>
                </a:solidFill>
              </a:rPr>
              <a:t>si</a:t>
            </a:r>
            <a:r>
              <a:rPr lang="en-US" sz="2400" dirty="0">
                <a:solidFill>
                  <a:srgbClr val="333333"/>
                </a:solidFill>
              </a:rPr>
              <a:t> </a:t>
            </a:r>
            <a:r>
              <a:rPr lang="en-US" sz="2400" dirty="0" err="1">
                <a:solidFill>
                  <a:srgbClr val="333333"/>
                </a:solidFill>
              </a:rPr>
              <a:t>algú</a:t>
            </a:r>
            <a:r>
              <a:rPr lang="en-US" sz="2400" dirty="0">
                <a:solidFill>
                  <a:srgbClr val="333333"/>
                </a:solidFill>
              </a:rPr>
              <a:t> </a:t>
            </a:r>
            <a:r>
              <a:rPr lang="en-US" sz="2400" dirty="0" err="1">
                <a:solidFill>
                  <a:srgbClr val="333333"/>
                </a:solidFill>
              </a:rPr>
              <a:t>té</a:t>
            </a:r>
            <a:r>
              <a:rPr lang="en-US" sz="2400" dirty="0">
                <a:solidFill>
                  <a:srgbClr val="333333"/>
                </a:solidFill>
              </a:rPr>
              <a:t> o no un </a:t>
            </a:r>
            <a:r>
              <a:rPr lang="en-US" sz="2400" dirty="0" err="1">
                <a:solidFill>
                  <a:srgbClr val="333333"/>
                </a:solidFill>
              </a:rPr>
              <a:t>problema</a:t>
            </a:r>
            <a:r>
              <a:rPr lang="en-US" sz="2400" dirty="0">
                <a:solidFill>
                  <a:srgbClr val="333333"/>
                </a:solidFill>
              </a:rPr>
              <a:t> mental </a:t>
            </a:r>
            <a:r>
              <a:rPr lang="en-US" sz="2400" dirty="0" err="1">
                <a:solidFill>
                  <a:srgbClr val="333333"/>
                </a:solidFill>
              </a:rPr>
              <a:t>basant-te</a:t>
            </a:r>
            <a:r>
              <a:rPr lang="en-US" sz="2400" dirty="0">
                <a:solidFill>
                  <a:srgbClr val="333333"/>
                </a:solidFill>
              </a:rPr>
              <a:t> en el </a:t>
            </a:r>
            <a:r>
              <a:rPr lang="en-US" sz="2400" dirty="0" err="1">
                <a:solidFill>
                  <a:srgbClr val="333333"/>
                </a:solidFill>
              </a:rPr>
              <a:t>seu</a:t>
            </a:r>
            <a:r>
              <a:rPr lang="en-US" sz="2400" dirty="0">
                <a:solidFill>
                  <a:srgbClr val="333333"/>
                </a:solidFill>
              </a:rPr>
              <a:t> </a:t>
            </a:r>
            <a:r>
              <a:rPr lang="en-US" sz="2400" dirty="0" err="1">
                <a:solidFill>
                  <a:srgbClr val="333333"/>
                </a:solidFill>
              </a:rPr>
              <a:t>aspecte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de-DE" sz="2400" dirty="0">
                <a:solidFill>
                  <a:srgbClr val="004992"/>
                </a:solidFill>
              </a:rPr>
              <a:t>Punts a considerar: </a:t>
            </a:r>
            <a:br>
              <a:rPr lang="de-DE" sz="2400" dirty="0">
                <a:solidFill>
                  <a:srgbClr val="333333"/>
                </a:solidFill>
              </a:rPr>
            </a:br>
            <a:r>
              <a:rPr lang="en-US" sz="2400" dirty="0" err="1">
                <a:solidFill>
                  <a:srgbClr val="333333"/>
                </a:solidFill>
              </a:rPr>
              <a:t>Moltes</a:t>
            </a:r>
            <a:r>
              <a:rPr lang="en-US" sz="2400" dirty="0">
                <a:solidFill>
                  <a:srgbClr val="333333"/>
                </a:solidFill>
              </a:rPr>
              <a:t> de les grans </a:t>
            </a:r>
            <a:r>
              <a:rPr lang="en-US" sz="2400" dirty="0" err="1">
                <a:solidFill>
                  <a:srgbClr val="333333"/>
                </a:solidFill>
              </a:rPr>
              <a:t>obres</a:t>
            </a:r>
            <a:r>
              <a:rPr lang="en-US" sz="2400" dirty="0">
                <a:solidFill>
                  <a:srgbClr val="333333"/>
                </a:solidFill>
              </a:rPr>
              <a:t> d'art </a:t>
            </a:r>
            <a:r>
              <a:rPr lang="en-US" sz="2400" dirty="0" err="1">
                <a:solidFill>
                  <a:srgbClr val="333333"/>
                </a:solidFill>
              </a:rPr>
              <a:t>han</a:t>
            </a:r>
            <a:r>
              <a:rPr lang="en-US" sz="2400" dirty="0">
                <a:solidFill>
                  <a:srgbClr val="333333"/>
                </a:solidFill>
              </a:rPr>
              <a:t> </a:t>
            </a:r>
            <a:r>
              <a:rPr lang="en-US" sz="2400" dirty="0" err="1">
                <a:solidFill>
                  <a:srgbClr val="333333"/>
                </a:solidFill>
              </a:rPr>
              <a:t>estat</a:t>
            </a:r>
            <a:r>
              <a:rPr lang="en-US" sz="2400" dirty="0">
                <a:solidFill>
                  <a:srgbClr val="333333"/>
                </a:solidFill>
              </a:rPr>
              <a:t> </a:t>
            </a:r>
            <a:r>
              <a:rPr lang="en-US" sz="2400" dirty="0" err="1">
                <a:solidFill>
                  <a:srgbClr val="333333"/>
                </a:solidFill>
              </a:rPr>
              <a:t>creades</a:t>
            </a:r>
            <a:r>
              <a:rPr lang="en-US" sz="2400" dirty="0">
                <a:solidFill>
                  <a:srgbClr val="333333"/>
                </a:solidFill>
              </a:rPr>
              <a:t> per </a:t>
            </a:r>
            <a:r>
              <a:rPr lang="en-US" sz="2400" dirty="0" err="1">
                <a:solidFill>
                  <a:srgbClr val="333333"/>
                </a:solidFill>
              </a:rPr>
              <a:t>persones</a:t>
            </a:r>
            <a:r>
              <a:rPr lang="en-US" sz="2400" dirty="0">
                <a:solidFill>
                  <a:srgbClr val="333333"/>
                </a:solidFill>
              </a:rPr>
              <a:t> </a:t>
            </a:r>
            <a:r>
              <a:rPr lang="en-US" sz="2400" dirty="0" err="1">
                <a:solidFill>
                  <a:srgbClr val="333333"/>
                </a:solidFill>
              </a:rPr>
              <a:t>amb</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malaltia</a:t>
            </a:r>
            <a:r>
              <a:rPr lang="en-US" sz="2400" dirty="0">
                <a:solidFill>
                  <a:srgbClr val="333333"/>
                </a:solidFill>
              </a:rPr>
              <a:t> mental.</a:t>
            </a:r>
            <a:r>
              <a:rPr lang="de-DE" sz="2400" dirty="0">
                <a:solidFill>
                  <a:srgbClr val="333333"/>
                </a:solidFill>
              </a:rPr>
              <a:t> </a:t>
            </a:r>
            <a:r>
              <a:rPr lang="de-DE" sz="2400" dirty="0">
                <a:solidFill>
                  <a:srgbClr val="004992"/>
                </a:solidFill>
              </a:rPr>
              <a:t>Redueix aquest fet el valor del seu art?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495180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Primera conclusió</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rPr>
              <a:t>No </a:t>
            </a:r>
            <a:r>
              <a:rPr lang="en-US" sz="2400" dirty="0" err="1">
                <a:solidFill>
                  <a:srgbClr val="333333"/>
                </a:solidFill>
              </a:rPr>
              <a:t>és</a:t>
            </a:r>
            <a:r>
              <a:rPr lang="en-US" sz="2400" dirty="0">
                <a:solidFill>
                  <a:srgbClr val="333333"/>
                </a:solidFill>
              </a:rPr>
              <a:t> possible </a:t>
            </a:r>
            <a:r>
              <a:rPr lang="en-US" sz="2400" dirty="0" err="1">
                <a:solidFill>
                  <a:srgbClr val="333333"/>
                </a:solidFill>
              </a:rPr>
              <a:t>decidir</a:t>
            </a:r>
            <a:r>
              <a:rPr lang="en-US" sz="2400" dirty="0">
                <a:solidFill>
                  <a:srgbClr val="333333"/>
                </a:solidFill>
              </a:rPr>
              <a:t> a </a:t>
            </a:r>
            <a:r>
              <a:rPr lang="en-US" sz="2400" dirty="0" err="1">
                <a:solidFill>
                  <a:srgbClr val="333333"/>
                </a:solidFill>
              </a:rPr>
              <a:t>través</a:t>
            </a:r>
            <a:r>
              <a:rPr lang="en-US" sz="2400" dirty="0">
                <a:solidFill>
                  <a:srgbClr val="333333"/>
                </a:solidFill>
              </a:rPr>
              <a:t> d'un </a:t>
            </a:r>
            <a:r>
              <a:rPr lang="en-US" sz="2400" dirty="0" err="1">
                <a:solidFill>
                  <a:srgbClr val="333333"/>
                </a:solidFill>
              </a:rPr>
              <a:t>quadre</a:t>
            </a:r>
            <a:r>
              <a:rPr lang="en-US" sz="2400" dirty="0">
                <a:solidFill>
                  <a:srgbClr val="333333"/>
                </a:solidFill>
              </a:rPr>
              <a:t> </a:t>
            </a:r>
            <a:r>
              <a:rPr lang="en-US" sz="2400" dirty="0" err="1">
                <a:solidFill>
                  <a:srgbClr val="333333"/>
                </a:solidFill>
              </a:rPr>
              <a:t>si</a:t>
            </a:r>
            <a:r>
              <a:rPr lang="en-US" sz="2400" dirty="0">
                <a:solidFill>
                  <a:srgbClr val="333333"/>
                </a:solidFill>
              </a:rPr>
              <a:t> el </a:t>
            </a:r>
            <a:r>
              <a:rPr lang="en-US" sz="2400" dirty="0" err="1">
                <a:solidFill>
                  <a:srgbClr val="333333"/>
                </a:solidFill>
              </a:rPr>
              <a:t>pintor</a:t>
            </a:r>
            <a:r>
              <a:rPr lang="en-US" sz="2400" dirty="0">
                <a:solidFill>
                  <a:srgbClr val="333333"/>
                </a:solidFill>
              </a:rPr>
              <a:t> o </a:t>
            </a:r>
            <a:r>
              <a:rPr lang="en-US" sz="2400" dirty="0" err="1">
                <a:solidFill>
                  <a:srgbClr val="333333"/>
                </a:solidFill>
              </a:rPr>
              <a:t>pintora</a:t>
            </a:r>
            <a:r>
              <a:rPr lang="en-US" sz="2400" dirty="0">
                <a:solidFill>
                  <a:srgbClr val="333333"/>
                </a:solidFill>
              </a:rPr>
              <a:t> </a:t>
            </a:r>
            <a:r>
              <a:rPr lang="en-US" sz="2400" dirty="0" err="1">
                <a:solidFill>
                  <a:srgbClr val="333333"/>
                </a:solidFill>
              </a:rPr>
              <a:t>és</a:t>
            </a:r>
            <a:r>
              <a:rPr lang="en-US" sz="2400" dirty="0">
                <a:solidFill>
                  <a:srgbClr val="333333"/>
                </a:solidFill>
              </a:rPr>
              <a:t> o no </a:t>
            </a:r>
            <a:r>
              <a:rPr lang="en-US" sz="2400" dirty="0" err="1">
                <a:solidFill>
                  <a:srgbClr val="333333"/>
                </a:solidFill>
              </a:rPr>
              <a:t>una</a:t>
            </a:r>
            <a:r>
              <a:rPr lang="en-US" sz="2400" dirty="0">
                <a:solidFill>
                  <a:srgbClr val="333333"/>
                </a:solidFill>
              </a:rPr>
              <a:t> persona </a:t>
            </a:r>
            <a:r>
              <a:rPr lang="en-US" sz="2400" dirty="0" err="1">
                <a:solidFill>
                  <a:srgbClr val="333333"/>
                </a:solidFill>
              </a:rPr>
              <a:t>amb</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malaltia</a:t>
            </a:r>
            <a:r>
              <a:rPr lang="en-US" sz="2400" dirty="0">
                <a:solidFill>
                  <a:srgbClr val="333333"/>
                </a:solidFill>
              </a:rPr>
              <a:t> mental.</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Podem</a:t>
            </a:r>
            <a:r>
              <a:rPr lang="en-US" sz="2400" dirty="0">
                <a:solidFill>
                  <a:srgbClr val="333333"/>
                </a:solidFill>
              </a:rPr>
              <a:t> dir el </a:t>
            </a:r>
            <a:r>
              <a:rPr lang="en-US" sz="2400" dirty="0" err="1">
                <a:solidFill>
                  <a:srgbClr val="333333"/>
                </a:solidFill>
              </a:rPr>
              <a:t>mateix</a:t>
            </a:r>
            <a:r>
              <a:rPr lang="en-US" sz="2400" dirty="0">
                <a:solidFill>
                  <a:srgbClr val="333333"/>
                </a:solidFill>
              </a:rPr>
              <a:t> </a:t>
            </a:r>
            <a:r>
              <a:rPr lang="en-US" sz="2400" dirty="0" err="1">
                <a:solidFill>
                  <a:srgbClr val="333333"/>
                </a:solidFill>
              </a:rPr>
              <a:t>pel</a:t>
            </a:r>
            <a:r>
              <a:rPr lang="en-US" sz="2400" dirty="0">
                <a:solidFill>
                  <a:srgbClr val="333333"/>
                </a:solidFill>
              </a:rPr>
              <a:t> que fa a les </a:t>
            </a:r>
            <a:r>
              <a:rPr lang="en-US" sz="2400" dirty="0" err="1">
                <a:solidFill>
                  <a:srgbClr val="333333"/>
                </a:solidFill>
              </a:rPr>
              <a:t>aparences</a:t>
            </a:r>
            <a:r>
              <a:rPr lang="en-US" sz="2400" dirty="0">
                <a:solidFill>
                  <a:srgbClr val="333333"/>
                </a:solidFill>
              </a:rPr>
              <a:t>: No </a:t>
            </a:r>
            <a:r>
              <a:rPr lang="en-US" sz="2400" dirty="0" err="1">
                <a:solidFill>
                  <a:srgbClr val="333333"/>
                </a:solidFill>
              </a:rPr>
              <a:t>es</a:t>
            </a:r>
            <a:r>
              <a:rPr lang="en-US" sz="2400" dirty="0">
                <a:solidFill>
                  <a:srgbClr val="333333"/>
                </a:solidFill>
              </a:rPr>
              <a:t> pot </a:t>
            </a:r>
            <a:r>
              <a:rPr lang="en-US" sz="2400" dirty="0" err="1">
                <a:solidFill>
                  <a:srgbClr val="333333"/>
                </a:solidFill>
              </a:rPr>
              <a:t>afirmar</a:t>
            </a:r>
            <a:r>
              <a:rPr lang="en-US" sz="2400" dirty="0">
                <a:solidFill>
                  <a:srgbClr val="333333"/>
                </a:solidFill>
              </a:rPr>
              <a:t> </a:t>
            </a:r>
            <a:r>
              <a:rPr lang="en-US" sz="2400" dirty="0" err="1">
                <a:solidFill>
                  <a:srgbClr val="333333"/>
                </a:solidFill>
              </a:rPr>
              <a:t>si</a:t>
            </a:r>
            <a:r>
              <a:rPr lang="en-US" sz="2400" dirty="0">
                <a:solidFill>
                  <a:srgbClr val="333333"/>
                </a:solidFill>
              </a:rPr>
              <a:t> </a:t>
            </a:r>
            <a:r>
              <a:rPr lang="en-US" sz="2400" dirty="0" err="1">
                <a:solidFill>
                  <a:srgbClr val="333333"/>
                </a:solidFill>
              </a:rPr>
              <a:t>algú</a:t>
            </a:r>
            <a:r>
              <a:rPr lang="en-US" sz="2400" dirty="0">
                <a:solidFill>
                  <a:srgbClr val="333333"/>
                </a:solidFill>
              </a:rPr>
              <a:t> </a:t>
            </a:r>
            <a:r>
              <a:rPr lang="en-US" sz="2400" dirty="0" err="1">
                <a:solidFill>
                  <a:srgbClr val="333333"/>
                </a:solidFill>
              </a:rPr>
              <a:t>té</a:t>
            </a:r>
            <a:r>
              <a:rPr lang="en-US" sz="2400" dirty="0">
                <a:solidFill>
                  <a:srgbClr val="333333"/>
                </a:solidFill>
              </a:rPr>
              <a:t> o no un </a:t>
            </a:r>
            <a:r>
              <a:rPr lang="en-US" sz="2400" dirty="0" err="1">
                <a:solidFill>
                  <a:srgbClr val="333333"/>
                </a:solidFill>
              </a:rPr>
              <a:t>problema</a:t>
            </a:r>
            <a:r>
              <a:rPr lang="en-US" sz="2400" dirty="0">
                <a:solidFill>
                  <a:srgbClr val="333333"/>
                </a:solidFill>
              </a:rPr>
              <a:t> mental </a:t>
            </a:r>
            <a:r>
              <a:rPr lang="en-US" sz="2400" dirty="0" err="1">
                <a:solidFill>
                  <a:srgbClr val="333333"/>
                </a:solidFill>
              </a:rPr>
              <a:t>basant-te</a:t>
            </a:r>
            <a:r>
              <a:rPr lang="en-US" sz="2400" dirty="0">
                <a:solidFill>
                  <a:srgbClr val="333333"/>
                </a:solidFill>
              </a:rPr>
              <a:t> en el </a:t>
            </a:r>
            <a:r>
              <a:rPr lang="en-US" sz="2400" dirty="0" err="1">
                <a:solidFill>
                  <a:srgbClr val="333333"/>
                </a:solidFill>
              </a:rPr>
              <a:t>seu</a:t>
            </a:r>
            <a:r>
              <a:rPr lang="en-US" sz="2400" dirty="0">
                <a:solidFill>
                  <a:srgbClr val="333333"/>
                </a:solidFill>
              </a:rPr>
              <a:t> </a:t>
            </a:r>
            <a:r>
              <a:rPr lang="en-US" sz="2400" dirty="0" err="1">
                <a:solidFill>
                  <a:srgbClr val="333333"/>
                </a:solidFill>
              </a:rPr>
              <a:t>aspecte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de-DE" sz="2400" dirty="0">
                <a:solidFill>
                  <a:srgbClr val="004992"/>
                </a:solidFill>
              </a:rPr>
              <a:t>Punts a considerar: </a:t>
            </a:r>
            <a:br>
              <a:rPr lang="de-DE" sz="2400" dirty="0">
                <a:solidFill>
                  <a:srgbClr val="333333"/>
                </a:solidFill>
              </a:rPr>
            </a:br>
            <a:r>
              <a:rPr lang="en-US" sz="2400" dirty="0" err="1">
                <a:solidFill>
                  <a:srgbClr val="333333"/>
                </a:solidFill>
              </a:rPr>
              <a:t>Moltes</a:t>
            </a:r>
            <a:r>
              <a:rPr lang="en-US" sz="2400" dirty="0">
                <a:solidFill>
                  <a:srgbClr val="333333"/>
                </a:solidFill>
              </a:rPr>
              <a:t> de les grans </a:t>
            </a:r>
            <a:r>
              <a:rPr lang="en-US" sz="2400" dirty="0" err="1">
                <a:solidFill>
                  <a:srgbClr val="333333"/>
                </a:solidFill>
              </a:rPr>
              <a:t>obres</a:t>
            </a:r>
            <a:r>
              <a:rPr lang="en-US" sz="2400" dirty="0">
                <a:solidFill>
                  <a:srgbClr val="333333"/>
                </a:solidFill>
              </a:rPr>
              <a:t> d'art </a:t>
            </a:r>
            <a:r>
              <a:rPr lang="en-US" sz="2400" dirty="0" err="1">
                <a:solidFill>
                  <a:srgbClr val="333333"/>
                </a:solidFill>
              </a:rPr>
              <a:t>han</a:t>
            </a:r>
            <a:r>
              <a:rPr lang="en-US" sz="2400" dirty="0">
                <a:solidFill>
                  <a:srgbClr val="333333"/>
                </a:solidFill>
              </a:rPr>
              <a:t> </a:t>
            </a:r>
            <a:r>
              <a:rPr lang="en-US" sz="2400" dirty="0" err="1">
                <a:solidFill>
                  <a:srgbClr val="333333"/>
                </a:solidFill>
              </a:rPr>
              <a:t>estat</a:t>
            </a:r>
            <a:r>
              <a:rPr lang="en-US" sz="2400" dirty="0">
                <a:solidFill>
                  <a:srgbClr val="333333"/>
                </a:solidFill>
              </a:rPr>
              <a:t> </a:t>
            </a:r>
            <a:r>
              <a:rPr lang="en-US" sz="2400" dirty="0" err="1">
                <a:solidFill>
                  <a:srgbClr val="333333"/>
                </a:solidFill>
              </a:rPr>
              <a:t>creades</a:t>
            </a:r>
            <a:r>
              <a:rPr lang="en-US" sz="2400" dirty="0">
                <a:solidFill>
                  <a:srgbClr val="333333"/>
                </a:solidFill>
              </a:rPr>
              <a:t> per </a:t>
            </a:r>
            <a:r>
              <a:rPr lang="en-US" sz="2400" dirty="0" err="1">
                <a:solidFill>
                  <a:srgbClr val="333333"/>
                </a:solidFill>
              </a:rPr>
              <a:t>persones</a:t>
            </a:r>
            <a:r>
              <a:rPr lang="en-US" sz="2400" dirty="0">
                <a:solidFill>
                  <a:srgbClr val="333333"/>
                </a:solidFill>
              </a:rPr>
              <a:t> </a:t>
            </a:r>
            <a:r>
              <a:rPr lang="en-US" sz="2400" dirty="0" err="1">
                <a:solidFill>
                  <a:srgbClr val="333333"/>
                </a:solidFill>
              </a:rPr>
              <a:t>amb</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malaltia</a:t>
            </a:r>
            <a:r>
              <a:rPr lang="en-US" sz="2400" dirty="0">
                <a:solidFill>
                  <a:srgbClr val="333333"/>
                </a:solidFill>
              </a:rPr>
              <a:t> mental.</a:t>
            </a:r>
            <a:r>
              <a:rPr lang="de-DE" sz="2400" dirty="0">
                <a:solidFill>
                  <a:srgbClr val="333333"/>
                </a:solidFill>
              </a:rPr>
              <a:t> </a:t>
            </a:r>
            <a:r>
              <a:rPr lang="de-DE" sz="2400" dirty="0">
                <a:solidFill>
                  <a:srgbClr val="004992"/>
                </a:solidFill>
              </a:rPr>
              <a:t>Redueix aquest fet el valor del seu art?</a:t>
            </a:r>
          </a:p>
          <a:p>
            <a:pPr lvl="1" algn="ctr">
              <a:spcBef>
                <a:spcPts val="1999"/>
              </a:spcBef>
              <a:spcAft>
                <a:spcPts val="0"/>
              </a:spcAft>
              <a:tabLst>
                <a:tab pos="84138" algn="l"/>
              </a:tabLst>
              <a:defRPr/>
            </a:pPr>
            <a:r>
              <a:rPr lang="de-DE" sz="2400" b="1" u="sng" dirty="0">
                <a:solidFill>
                  <a:srgbClr val="004992"/>
                </a:solidFill>
              </a:rPr>
              <a:t>De cap manera!</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1735114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És“normal” tenir problemes mentals?</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en-US" sz="2400">
                <a:solidFill>
                  <a:srgbClr val="004992"/>
                </a:solidFill>
              </a:rPr>
              <a:t>Quanta gent </a:t>
            </a:r>
            <a:r>
              <a:rPr lang="en-US" sz="2400" dirty="0" err="1">
                <a:solidFill>
                  <a:srgbClr val="004992"/>
                </a:solidFill>
              </a:rPr>
              <a:t>pateix</a:t>
            </a:r>
            <a:r>
              <a:rPr lang="en-US" sz="2400" dirty="0">
                <a:solidFill>
                  <a:srgbClr val="004992"/>
                </a:solidFill>
              </a:rPr>
              <a:t> </a:t>
            </a:r>
            <a:r>
              <a:rPr lang="en-US" sz="2400" dirty="0" err="1">
                <a:solidFill>
                  <a:srgbClr val="004992"/>
                </a:solidFill>
              </a:rPr>
              <a:t>malalties</a:t>
            </a:r>
            <a:r>
              <a:rPr lang="en-US" sz="2400" dirty="0">
                <a:solidFill>
                  <a:srgbClr val="004992"/>
                </a:solidFill>
              </a:rPr>
              <a:t> </a:t>
            </a:r>
            <a:r>
              <a:rPr lang="en-US" sz="2400" dirty="0" err="1">
                <a:solidFill>
                  <a:srgbClr val="004992"/>
                </a:solidFill>
              </a:rPr>
              <a:t>mentals</a:t>
            </a:r>
            <a:r>
              <a:rPr lang="en-US" sz="2400" dirty="0">
                <a:solidFill>
                  <a:srgbClr val="004992"/>
                </a:solidFill>
              </a:rPr>
              <a:t>?</a:t>
            </a:r>
            <a:endParaRPr lang="de-DE" sz="2400" kern="0" dirty="0">
              <a:solidFill>
                <a:srgbClr val="004992"/>
              </a:solidFill>
            </a:endParaRPr>
          </a:p>
          <a:p>
            <a:pPr lvl="0" defTabSz="914400" eaLnBrk="0" fontAlgn="base" hangingPunct="0">
              <a:buClr>
                <a:srgbClr val="006699"/>
              </a:buClr>
              <a:tabLst>
                <a:tab pos="84138" algn="l"/>
              </a:tabLst>
              <a:defRPr/>
            </a:pPr>
            <a:r>
              <a:rPr lang="de-DE" sz="2400" dirty="0">
                <a:solidFill>
                  <a:srgbClr val="333333"/>
                </a:solidFill>
              </a:rPr>
              <a:t>Què en penseu?</a:t>
            </a:r>
            <a:endParaRPr lang="en-US" sz="2400" dirty="0"/>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És“normal” tenir problemes mentals?</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buClr>
                <a:srgbClr val="006699"/>
              </a:buClr>
              <a:tabLst>
                <a:tab pos="84138" algn="l"/>
              </a:tabLst>
            </a:pPr>
            <a:r>
              <a:rPr lang="en-US" sz="2400" dirty="0" err="1">
                <a:solidFill>
                  <a:srgbClr val="004992"/>
                </a:solidFill>
              </a:rPr>
              <a:t>Persones</a:t>
            </a:r>
            <a:r>
              <a:rPr lang="en-US" sz="2400" dirty="0">
                <a:solidFill>
                  <a:srgbClr val="004992"/>
                </a:solidFill>
              </a:rPr>
              <a:t> </a:t>
            </a:r>
            <a:r>
              <a:rPr lang="en-US" sz="2400" dirty="0" err="1">
                <a:solidFill>
                  <a:srgbClr val="004992"/>
                </a:solidFill>
              </a:rPr>
              <a:t>amb</a:t>
            </a:r>
            <a:r>
              <a:rPr lang="en-US" sz="2400" dirty="0">
                <a:solidFill>
                  <a:srgbClr val="004992"/>
                </a:solidFill>
              </a:rPr>
              <a:t> </a:t>
            </a:r>
            <a:r>
              <a:rPr lang="en-US" sz="2400" dirty="0" err="1">
                <a:solidFill>
                  <a:srgbClr val="004992"/>
                </a:solidFill>
              </a:rPr>
              <a:t>malaltia</a:t>
            </a:r>
            <a:r>
              <a:rPr lang="en-US" sz="2400" dirty="0">
                <a:solidFill>
                  <a:srgbClr val="004992"/>
                </a:solidFill>
              </a:rPr>
              <a:t> mental (</a:t>
            </a:r>
            <a:r>
              <a:rPr lang="en-US" sz="2400" dirty="0" err="1">
                <a:solidFill>
                  <a:srgbClr val="004992"/>
                </a:solidFill>
              </a:rPr>
              <a:t>Dades</a:t>
            </a:r>
            <a:r>
              <a:rPr lang="en-US" sz="2400" dirty="0">
                <a:solidFill>
                  <a:srgbClr val="004992"/>
                </a:solidFill>
              </a:rPr>
              <a:t> de </a:t>
            </a:r>
            <a:r>
              <a:rPr lang="en-US" sz="2400" dirty="0" err="1">
                <a:solidFill>
                  <a:srgbClr val="004992"/>
                </a:solidFill>
              </a:rPr>
              <a:t>Alemanya</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extLst>
              <p:ext uri="{D42A27DB-BD31-4B8C-83A1-F6EECF244321}">
                <p14:modId xmlns:p14="http://schemas.microsoft.com/office/powerpoint/2010/main" val="124514139"/>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s-ES" sz="1800" b="0" i="0" u="none" dirty="0">
                          <a:solidFill>
                            <a:srgbClr val="333333"/>
                          </a:solidFill>
                          <a:latin typeface="+mn-lt"/>
                          <a:ea typeface="+mn-ea"/>
                          <a:cs typeface="+mn-cs"/>
                        </a:rPr>
                        <a:t>Proporció de persones que van patir alguna malaltia mental durant el darrer any</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dirty="0" err="1">
                          <a:solidFill>
                            <a:srgbClr val="333333"/>
                          </a:solidFill>
                          <a:latin typeface="+mn-lt"/>
                          <a:ea typeface="+mn-ea"/>
                          <a:cs typeface="+mn-cs"/>
                        </a:rPr>
                        <a:t>Trastorns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d'ansietat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trastorn</a:t>
                      </a:r>
                      <a:r>
                        <a:rPr lang="en-US" sz="1800" b="0" i="0" u="none" dirty="0">
                          <a:solidFill>
                            <a:srgbClr val="333333"/>
                          </a:solidFill>
                          <a:latin typeface="+mn-lt"/>
                          <a:ea typeface="+mn-ea"/>
                          <a:cs typeface="+mn-cs"/>
                        </a:rPr>
                        <a:t> mental </a:t>
                      </a:r>
                      <a:r>
                        <a:rPr lang="en-US" sz="1800" b="0" i="0" u="none" dirty="0" err="1">
                          <a:solidFill>
                            <a:srgbClr val="333333"/>
                          </a:solidFill>
                          <a:latin typeface="+mn-lt"/>
                          <a:ea typeface="+mn-ea"/>
                          <a:cs typeface="+mn-cs"/>
                        </a:rPr>
                        <a:t>més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freqüent</a:t>
                      </a:r>
                      <a:r>
                        <a:rPr lang="en-US" sz="1800" b="0" i="0" u="none" dirty="0">
                          <a:solidFill>
                            <a:srgbClr val="333333"/>
                          </a:solidFill>
                          <a:latin typeface="+mn-lt"/>
                          <a:ea typeface="+mn-ea"/>
                          <a:cs typeface="+mn-cs"/>
                        </a:rPr>
                        <a:t>, ex. </a:t>
                      </a:r>
                      <a:r>
                        <a:rPr lang="en-US" sz="1800" b="0" i="0" u="none" dirty="0" err="1">
                          <a:solidFill>
                            <a:srgbClr val="333333"/>
                          </a:solidFill>
                          <a:latin typeface="+mn-lt"/>
                          <a:ea typeface="+mn-ea"/>
                          <a:cs typeface="+mn-cs"/>
                        </a:rPr>
                        <a:t>fòbia</a:t>
                      </a:r>
                      <a:r>
                        <a:rPr lang="en-US" sz="1800" b="0" i="0" u="none" dirty="0">
                          <a:solidFill>
                            <a:srgbClr val="333333"/>
                          </a:solidFill>
                          <a:latin typeface="+mn-lt"/>
                          <a:ea typeface="+mn-ea"/>
                          <a:cs typeface="+mn-cs"/>
                        </a:rPr>
                        <a:t> social)</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Trastorns afectius (ex. depressió)</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mn-lt"/>
                          <a:ea typeface="+mn-ea"/>
                          <a:cs typeface="+mn-cs"/>
                        </a:rPr>
                        <a:t>Psicosi (tots els tipus de psicosi, ex. esquizofrènia)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dirty="0" err="1">
                          <a:solidFill>
                            <a:srgbClr val="333333"/>
                          </a:solidFill>
                          <a:latin typeface="+mn-lt"/>
                          <a:ea typeface="+mn-ea"/>
                          <a:cs typeface="+mn-cs"/>
                        </a:rPr>
                        <a:t>Subgrup</a:t>
                      </a:r>
                      <a:r>
                        <a:rPr lang="en-US" sz="1800" b="0" i="0" u="none" dirty="0">
                          <a:solidFill>
                            <a:srgbClr val="333333"/>
                          </a:solidFill>
                          <a:latin typeface="+mn-lt"/>
                          <a:ea typeface="+mn-ea"/>
                          <a:cs typeface="+mn-cs"/>
                        </a:rPr>
                        <a:t> de </a:t>
                      </a:r>
                      <a:r>
                        <a:rPr lang="en-US" sz="1800" b="0" i="0" u="none" dirty="0" err="1">
                          <a:solidFill>
                            <a:srgbClr val="333333"/>
                          </a:solidFill>
                          <a:latin typeface="+mn-lt"/>
                          <a:ea typeface="+mn-ea"/>
                          <a:cs typeface="+mn-cs"/>
                        </a:rPr>
                        <a:t>persones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diagnosticades</a:t>
                      </a:r>
                      <a:r>
                        <a:rPr lang="en-US" sz="1800" b="0" i="0" u="none" dirty="0">
                          <a:solidFill>
                            <a:srgbClr val="333333"/>
                          </a:solidFill>
                          <a:latin typeface="+mn-lt"/>
                          <a:ea typeface="+mn-ea"/>
                          <a:cs typeface="+mn-cs"/>
                        </a:rPr>
                        <a:t> de </a:t>
                      </a:r>
                      <a:r>
                        <a:rPr lang="en-US" sz="1800" b="0" i="0" u="none" dirty="0" err="1">
                          <a:solidFill>
                            <a:srgbClr val="333333"/>
                          </a:solidFill>
                          <a:latin typeface="+mn-lt"/>
                          <a:ea typeface="+mn-ea"/>
                          <a:cs typeface="+mn-cs"/>
                        </a:rPr>
                        <a:t>més</a:t>
                      </a:r>
                      <a:r>
                        <a:rPr lang="en-US" sz="1800" b="0" i="0" u="none" dirty="0">
                          <a:solidFill>
                            <a:srgbClr val="333333"/>
                          </a:solidFill>
                          <a:latin typeface="+mn-lt"/>
                          <a:ea typeface="+mn-ea"/>
                          <a:cs typeface="+mn-cs"/>
                        </a:rPr>
                        <a:t> d'un </a:t>
                      </a:r>
                      <a:r>
                        <a:rPr lang="en-US" sz="1800" b="0" i="0" u="none" dirty="0" err="1">
                          <a:solidFill>
                            <a:srgbClr val="333333"/>
                          </a:solidFill>
                          <a:latin typeface="+mn-lt"/>
                          <a:ea typeface="+mn-ea"/>
                          <a:cs typeface="+mn-cs"/>
                        </a:rPr>
                        <a:t>trastorn</a:t>
                      </a:r>
                      <a:r>
                        <a:rPr lang="en-US" sz="1800" b="0" i="0" u="none" dirty="0">
                          <a:solidFill>
                            <a:srgbClr val="333333"/>
                          </a:solidFill>
                          <a:latin typeface="+mn-lt"/>
                          <a:ea typeface="+mn-ea"/>
                          <a:cs typeface="+mn-cs"/>
                        </a:rPr>
                        <a:t> mental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aquest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període</a:t>
                      </a:r>
                      <a:r>
                        <a:rPr lang="en-US" sz="1800" b="0" i="0" u="none" dirty="0">
                          <a:solidFill>
                            <a:srgbClr val="333333"/>
                          </a:solidFill>
                          <a:latin typeface="+mn-lt"/>
                          <a:ea typeface="+mn-ea"/>
                          <a:cs typeface="+mn-cs"/>
                        </a:rPr>
                        <a:t> de temps</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1"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en-US" sz="2400" dirty="0">
                <a:solidFill>
                  <a:srgbClr val="333333"/>
                </a:solidFill>
                <a:ea typeface="+mn-ea"/>
                <a:cs typeface="+mn-cs"/>
              </a:rPr>
              <a:t>Si es </a:t>
            </a:r>
            <a:r>
              <a:rPr lang="en-US" sz="2400" dirty="0" err="1">
                <a:solidFill>
                  <a:srgbClr val="333333"/>
                </a:solidFill>
                <a:ea typeface="+mn-ea"/>
                <a:cs typeface="+mn-cs"/>
              </a:rPr>
              <a:t>tenen</a:t>
            </a:r>
            <a:r>
              <a:rPr lang="en-US" sz="2400" dirty="0">
                <a:solidFill>
                  <a:srgbClr val="333333"/>
                </a:solidFill>
                <a:ea typeface="+mn-ea"/>
                <a:cs typeface="+mn-cs"/>
              </a:rPr>
              <a:t> </a:t>
            </a:r>
            <a:r>
              <a:rPr lang="en-US" sz="2400" dirty="0" err="1">
                <a:solidFill>
                  <a:srgbClr val="333333"/>
                </a:solidFill>
                <a:ea typeface="+mn-ea"/>
                <a:cs typeface="+mn-cs"/>
              </a:rPr>
              <a:t>en</a:t>
            </a:r>
            <a:r>
              <a:rPr lang="en-US" sz="2400" dirty="0">
                <a:solidFill>
                  <a:srgbClr val="333333"/>
                </a:solidFill>
                <a:ea typeface="+mn-ea"/>
                <a:cs typeface="+mn-cs"/>
              </a:rPr>
              <a:t> </a:t>
            </a:r>
            <a:r>
              <a:rPr lang="en-US" sz="2400" dirty="0" err="1">
                <a:solidFill>
                  <a:srgbClr val="333333"/>
                </a:solidFill>
                <a:ea typeface="+mn-ea"/>
                <a:cs typeface="+mn-cs"/>
              </a:rPr>
              <a:t>compte</a:t>
            </a:r>
            <a:r>
              <a:rPr lang="en-US" sz="2400" dirty="0">
                <a:solidFill>
                  <a:srgbClr val="333333"/>
                </a:solidFill>
                <a:ea typeface="+mn-ea"/>
                <a:cs typeface="+mn-cs"/>
              </a:rPr>
              <a:t> les </a:t>
            </a:r>
            <a:r>
              <a:rPr lang="en-US" sz="2400" dirty="0" err="1">
                <a:solidFill>
                  <a:srgbClr val="333333"/>
                </a:solidFill>
                <a:ea typeface="+mn-ea"/>
                <a:cs typeface="+mn-cs"/>
              </a:rPr>
              <a:t>persones</a:t>
            </a:r>
            <a:r>
              <a:rPr lang="en-US" sz="2400" dirty="0">
                <a:solidFill>
                  <a:srgbClr val="333333"/>
                </a:solidFill>
                <a:ea typeface="+mn-ea"/>
                <a:cs typeface="+mn-cs"/>
              </a:rPr>
              <a:t> que </a:t>
            </a:r>
            <a:r>
              <a:rPr lang="en-US" sz="2400" dirty="0" err="1">
                <a:solidFill>
                  <a:srgbClr val="333333"/>
                </a:solidFill>
                <a:ea typeface="+mn-ea"/>
                <a:cs typeface="+mn-cs"/>
              </a:rPr>
              <a:t>pateixen</a:t>
            </a:r>
            <a:r>
              <a:rPr lang="en-US" sz="2400" dirty="0">
                <a:solidFill>
                  <a:srgbClr val="333333"/>
                </a:solidFill>
                <a:ea typeface="+mn-ea"/>
                <a:cs typeface="+mn-cs"/>
              </a:rPr>
              <a:t> </a:t>
            </a:r>
            <a:r>
              <a:rPr lang="en-US" sz="2400" dirty="0" err="1">
                <a:solidFill>
                  <a:srgbClr val="333333"/>
                </a:solidFill>
                <a:ea typeface="+mn-ea"/>
                <a:cs typeface="+mn-cs"/>
              </a:rPr>
              <a:t>símptomes</a:t>
            </a:r>
            <a:r>
              <a:rPr lang="en-US" sz="2400" dirty="0">
                <a:solidFill>
                  <a:srgbClr val="333333"/>
                </a:solidFill>
                <a:ea typeface="+mn-ea"/>
                <a:cs typeface="+mn-cs"/>
              </a:rPr>
              <a:t> </a:t>
            </a:r>
            <a:r>
              <a:rPr lang="en-US" sz="2400" dirty="0" err="1">
                <a:solidFill>
                  <a:srgbClr val="333333"/>
                </a:solidFill>
                <a:ea typeface="+mn-ea"/>
                <a:cs typeface="+mn-cs"/>
              </a:rPr>
              <a:t>aïllats</a:t>
            </a:r>
            <a:r>
              <a:rPr lang="en-US" sz="2400" dirty="0">
                <a:solidFill>
                  <a:srgbClr val="333333"/>
                </a:solidFill>
                <a:ea typeface="+mn-ea"/>
                <a:cs typeface="+mn-cs"/>
              </a:rPr>
              <a:t> d'un </a:t>
            </a:r>
            <a:r>
              <a:rPr lang="en-US" sz="2400" dirty="0" err="1">
                <a:solidFill>
                  <a:srgbClr val="333333"/>
                </a:solidFill>
                <a:ea typeface="+mn-ea"/>
                <a:cs typeface="+mn-cs"/>
              </a:rPr>
              <a:t>trastorn</a:t>
            </a:r>
            <a:r>
              <a:rPr lang="en-US" sz="2400" dirty="0">
                <a:solidFill>
                  <a:srgbClr val="333333"/>
                </a:solidFill>
                <a:ea typeface="+mn-ea"/>
                <a:cs typeface="+mn-cs"/>
              </a:rPr>
              <a:t> mental sense </a:t>
            </a:r>
            <a:r>
              <a:rPr lang="en-US" sz="2400" dirty="0" err="1">
                <a:solidFill>
                  <a:srgbClr val="333333"/>
                </a:solidFill>
                <a:ea typeface="+mn-ea"/>
                <a:cs typeface="+mn-cs"/>
              </a:rPr>
              <a:t>presentar</a:t>
            </a:r>
            <a:r>
              <a:rPr lang="en-US" sz="2400" dirty="0">
                <a:solidFill>
                  <a:srgbClr val="333333"/>
                </a:solidFill>
                <a:ea typeface="+mn-ea"/>
                <a:cs typeface="+mn-cs"/>
              </a:rPr>
              <a:t> el </a:t>
            </a:r>
            <a:r>
              <a:rPr lang="en-US" sz="2400" dirty="0" err="1">
                <a:solidFill>
                  <a:srgbClr val="333333"/>
                </a:solidFill>
                <a:ea typeface="+mn-ea"/>
                <a:cs typeface="+mn-cs"/>
              </a:rPr>
              <a:t>quadre</a:t>
            </a:r>
            <a:r>
              <a:rPr lang="en-US" sz="2400" dirty="0">
                <a:solidFill>
                  <a:srgbClr val="333333"/>
                </a:solidFill>
                <a:ea typeface="+mn-ea"/>
                <a:cs typeface="+mn-cs"/>
              </a:rPr>
              <a:t> </a:t>
            </a:r>
            <a:r>
              <a:rPr lang="en-US" sz="2400" dirty="0" err="1">
                <a:solidFill>
                  <a:srgbClr val="333333"/>
                </a:solidFill>
                <a:ea typeface="+mn-ea"/>
                <a:cs typeface="+mn-cs"/>
              </a:rPr>
              <a:t>clínic</a:t>
            </a:r>
            <a:r>
              <a:rPr lang="en-US" sz="2400" dirty="0">
                <a:solidFill>
                  <a:srgbClr val="333333"/>
                </a:solidFill>
                <a:ea typeface="+mn-ea"/>
                <a:cs typeface="+mn-cs"/>
              </a:rPr>
              <a:t> </a:t>
            </a:r>
            <a:r>
              <a:rPr lang="en-US" sz="2400" dirty="0" err="1">
                <a:solidFill>
                  <a:srgbClr val="333333"/>
                </a:solidFill>
                <a:ea typeface="+mn-ea"/>
                <a:cs typeface="+mn-cs"/>
              </a:rPr>
              <a:t>complet</a:t>
            </a:r>
            <a:r>
              <a:rPr lang="en-US" sz="2400" dirty="0">
                <a:solidFill>
                  <a:srgbClr val="333333"/>
                </a:solidFill>
                <a:ea typeface="+mn-ea"/>
                <a:cs typeface="+mn-cs"/>
              </a:rPr>
              <a:t>, les </a:t>
            </a:r>
            <a:r>
              <a:rPr lang="en-US" sz="2400" dirty="0" err="1">
                <a:solidFill>
                  <a:srgbClr val="333333"/>
                </a:solidFill>
                <a:ea typeface="+mn-ea"/>
                <a:cs typeface="+mn-cs"/>
              </a:rPr>
              <a:t>xifres</a:t>
            </a:r>
            <a:r>
              <a:rPr lang="en-US" sz="2400" dirty="0">
                <a:solidFill>
                  <a:srgbClr val="333333"/>
                </a:solidFill>
                <a:ea typeface="+mn-ea"/>
                <a:cs typeface="+mn-cs"/>
              </a:rPr>
              <a:t> </a:t>
            </a:r>
            <a:r>
              <a:rPr lang="en-US" sz="2400" dirty="0" err="1">
                <a:solidFill>
                  <a:srgbClr val="333333"/>
                </a:solidFill>
                <a:ea typeface="+mn-ea"/>
                <a:cs typeface="+mn-cs"/>
              </a:rPr>
              <a:t>són</a:t>
            </a:r>
            <a:r>
              <a:rPr lang="en-US" sz="2400" dirty="0">
                <a:solidFill>
                  <a:srgbClr val="333333"/>
                </a:solidFill>
                <a:ea typeface="+mn-ea"/>
                <a:cs typeface="+mn-cs"/>
              </a:rPr>
              <a:t> molt </a:t>
            </a:r>
            <a:r>
              <a:rPr lang="en-US" sz="2400" dirty="0" err="1">
                <a:solidFill>
                  <a:srgbClr val="333333"/>
                </a:solidFill>
                <a:ea typeface="+mn-ea"/>
                <a:cs typeface="+mn-cs"/>
              </a:rPr>
              <a:t>més</a:t>
            </a:r>
            <a:r>
              <a:rPr lang="en-US" sz="2400" dirty="0">
                <a:solidFill>
                  <a:srgbClr val="333333"/>
                </a:solidFill>
                <a:ea typeface="+mn-ea"/>
                <a:cs typeface="+mn-cs"/>
              </a:rPr>
              <a:t> </a:t>
            </a:r>
            <a:r>
              <a:rPr lang="en-US" sz="2400" dirty="0" err="1">
                <a:solidFill>
                  <a:srgbClr val="333333"/>
                </a:solidFill>
                <a:ea typeface="+mn-ea"/>
                <a:cs typeface="+mn-cs"/>
              </a:rPr>
              <a:t>altes</a:t>
            </a:r>
            <a:r>
              <a:rPr lang="en-US" sz="2400" dirty="0">
                <a:solidFill>
                  <a:srgbClr val="333333"/>
                </a:solidFill>
                <a:ea typeface="+mn-ea"/>
                <a:cs typeface="+mn-cs"/>
              </a:rPr>
              <a:t>.</a:t>
            </a:r>
          </a:p>
        </p:txBody>
      </p:sp>
    </p:spTree>
    <p:extLst>
      <p:ext uri="{BB962C8B-B14F-4D97-AF65-F5344CB8AC3E}">
        <p14:creationId xmlns:p14="http://schemas.microsoft.com/office/powerpoint/2010/main" val="3385230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ca-ES" sz="2400" dirty="0">
                <a:solidFill>
                  <a:srgbClr val="004992"/>
                </a:solidFill>
              </a:rPr>
              <a:t>Quantes persones a Canadà tenen malalt mental?</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És“normal” tenir problemes mentals?</a:t>
            </a:r>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23</a:t>
            </a:fld>
            <a:endParaRPr lang="de-DE">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1551847610"/>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s-ES" sz="1800" b="0" i="0" u="none">
                          <a:solidFill>
                            <a:srgbClr val="333333"/>
                          </a:solidFill>
                          <a:latin typeface="+mn-lt"/>
                          <a:ea typeface="+mn-ea"/>
                          <a:cs typeface="+mn-cs"/>
                        </a:rPr>
                        <a:t>Proporció de persones que van patir alguna malaltia mental durant el darrer any</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Depressió (trastorn mental més freqüent)</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Esquizofrènia / psicosi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en-US" sz="2400" dirty="0">
                <a:solidFill>
                  <a:srgbClr val="333333"/>
                </a:solidFill>
                <a:ea typeface="+mn-ea"/>
                <a:cs typeface="+mn-cs"/>
              </a:rPr>
              <a:t>Si es </a:t>
            </a:r>
            <a:r>
              <a:rPr lang="en-US" sz="2400" dirty="0" err="1">
                <a:solidFill>
                  <a:srgbClr val="333333"/>
                </a:solidFill>
                <a:ea typeface="+mn-ea"/>
                <a:cs typeface="+mn-cs"/>
              </a:rPr>
              <a:t>tenen</a:t>
            </a:r>
            <a:r>
              <a:rPr lang="en-US" sz="2400" dirty="0">
                <a:solidFill>
                  <a:srgbClr val="333333"/>
                </a:solidFill>
                <a:ea typeface="+mn-ea"/>
                <a:cs typeface="+mn-cs"/>
              </a:rPr>
              <a:t> </a:t>
            </a:r>
            <a:r>
              <a:rPr lang="en-US" sz="2400" dirty="0" err="1">
                <a:solidFill>
                  <a:srgbClr val="333333"/>
                </a:solidFill>
                <a:ea typeface="+mn-ea"/>
                <a:cs typeface="+mn-cs"/>
              </a:rPr>
              <a:t>en</a:t>
            </a:r>
            <a:r>
              <a:rPr lang="en-US" sz="2400" dirty="0">
                <a:solidFill>
                  <a:srgbClr val="333333"/>
                </a:solidFill>
                <a:ea typeface="+mn-ea"/>
                <a:cs typeface="+mn-cs"/>
              </a:rPr>
              <a:t> </a:t>
            </a:r>
            <a:r>
              <a:rPr lang="en-US" sz="2400" dirty="0" err="1">
                <a:solidFill>
                  <a:srgbClr val="333333"/>
                </a:solidFill>
                <a:ea typeface="+mn-ea"/>
                <a:cs typeface="+mn-cs"/>
              </a:rPr>
              <a:t>compte</a:t>
            </a:r>
            <a:r>
              <a:rPr lang="en-US" sz="2400" dirty="0">
                <a:solidFill>
                  <a:srgbClr val="333333"/>
                </a:solidFill>
                <a:ea typeface="+mn-ea"/>
                <a:cs typeface="+mn-cs"/>
              </a:rPr>
              <a:t> les </a:t>
            </a:r>
            <a:r>
              <a:rPr lang="en-US" sz="2400" dirty="0" err="1">
                <a:solidFill>
                  <a:srgbClr val="333333"/>
                </a:solidFill>
                <a:ea typeface="+mn-ea"/>
                <a:cs typeface="+mn-cs"/>
              </a:rPr>
              <a:t>persones</a:t>
            </a:r>
            <a:r>
              <a:rPr lang="en-US" sz="2400" dirty="0">
                <a:solidFill>
                  <a:srgbClr val="333333"/>
                </a:solidFill>
                <a:ea typeface="+mn-ea"/>
                <a:cs typeface="+mn-cs"/>
              </a:rPr>
              <a:t> que </a:t>
            </a:r>
            <a:r>
              <a:rPr lang="en-US" sz="2400" dirty="0" err="1">
                <a:solidFill>
                  <a:srgbClr val="333333"/>
                </a:solidFill>
                <a:ea typeface="+mn-ea"/>
                <a:cs typeface="+mn-cs"/>
              </a:rPr>
              <a:t>pateixen</a:t>
            </a:r>
            <a:r>
              <a:rPr lang="en-US" sz="2400" dirty="0">
                <a:solidFill>
                  <a:srgbClr val="333333"/>
                </a:solidFill>
                <a:ea typeface="+mn-ea"/>
                <a:cs typeface="+mn-cs"/>
              </a:rPr>
              <a:t> </a:t>
            </a:r>
            <a:r>
              <a:rPr lang="en-US" sz="2400" dirty="0" err="1">
                <a:solidFill>
                  <a:srgbClr val="333333"/>
                </a:solidFill>
                <a:ea typeface="+mn-ea"/>
                <a:cs typeface="+mn-cs"/>
              </a:rPr>
              <a:t>símptomes</a:t>
            </a:r>
            <a:r>
              <a:rPr lang="en-US" sz="2400" dirty="0">
                <a:solidFill>
                  <a:srgbClr val="333333"/>
                </a:solidFill>
                <a:ea typeface="+mn-ea"/>
                <a:cs typeface="+mn-cs"/>
              </a:rPr>
              <a:t> </a:t>
            </a:r>
            <a:r>
              <a:rPr lang="en-US" sz="2400" dirty="0" err="1">
                <a:solidFill>
                  <a:srgbClr val="333333"/>
                </a:solidFill>
                <a:ea typeface="+mn-ea"/>
                <a:cs typeface="+mn-cs"/>
              </a:rPr>
              <a:t>aïllats</a:t>
            </a:r>
            <a:r>
              <a:rPr lang="en-US" sz="2400" dirty="0">
                <a:solidFill>
                  <a:srgbClr val="333333"/>
                </a:solidFill>
                <a:ea typeface="+mn-ea"/>
                <a:cs typeface="+mn-cs"/>
              </a:rPr>
              <a:t> d'un </a:t>
            </a:r>
            <a:r>
              <a:rPr lang="en-US" sz="2400" dirty="0" err="1">
                <a:solidFill>
                  <a:srgbClr val="333333"/>
                </a:solidFill>
                <a:ea typeface="+mn-ea"/>
                <a:cs typeface="+mn-cs"/>
              </a:rPr>
              <a:t>trastorn</a:t>
            </a:r>
            <a:r>
              <a:rPr lang="en-US" sz="2400" dirty="0">
                <a:solidFill>
                  <a:srgbClr val="333333"/>
                </a:solidFill>
                <a:ea typeface="+mn-ea"/>
                <a:cs typeface="+mn-cs"/>
              </a:rPr>
              <a:t> mental </a:t>
            </a:r>
            <a:r>
              <a:rPr lang="en-US" sz="2400" dirty="0" err="1">
                <a:solidFill>
                  <a:srgbClr val="333333"/>
                </a:solidFill>
                <a:ea typeface="+mn-ea"/>
                <a:cs typeface="+mn-cs"/>
              </a:rPr>
              <a:t>però</a:t>
            </a:r>
            <a:r>
              <a:rPr lang="en-US" sz="2400" dirty="0">
                <a:solidFill>
                  <a:srgbClr val="333333"/>
                </a:solidFill>
                <a:ea typeface="+mn-ea"/>
                <a:cs typeface="+mn-cs"/>
              </a:rPr>
              <a:t> no </a:t>
            </a:r>
            <a:r>
              <a:rPr lang="en-US" sz="2400" dirty="0" err="1">
                <a:solidFill>
                  <a:srgbClr val="333333"/>
                </a:solidFill>
                <a:ea typeface="+mn-ea"/>
                <a:cs typeface="+mn-cs"/>
              </a:rPr>
              <a:t>compleixen</a:t>
            </a:r>
            <a:r>
              <a:rPr lang="en-US" sz="2400" dirty="0">
                <a:solidFill>
                  <a:srgbClr val="333333"/>
                </a:solidFill>
                <a:ea typeface="+mn-ea"/>
                <a:cs typeface="+mn-cs"/>
              </a:rPr>
              <a:t> tots </a:t>
            </a:r>
            <a:r>
              <a:rPr lang="en-US" sz="2400" dirty="0" err="1">
                <a:solidFill>
                  <a:srgbClr val="333333"/>
                </a:solidFill>
                <a:ea typeface="+mn-ea"/>
                <a:cs typeface="+mn-cs"/>
              </a:rPr>
              <a:t>els</a:t>
            </a:r>
            <a:r>
              <a:rPr lang="en-US" sz="2400" dirty="0">
                <a:solidFill>
                  <a:srgbClr val="333333"/>
                </a:solidFill>
                <a:ea typeface="+mn-ea"/>
                <a:cs typeface="+mn-cs"/>
              </a:rPr>
              <a:t> </a:t>
            </a:r>
            <a:r>
              <a:rPr lang="en-US" sz="2400" dirty="0" err="1">
                <a:solidFill>
                  <a:srgbClr val="333333"/>
                </a:solidFill>
                <a:ea typeface="+mn-ea"/>
                <a:cs typeface="+mn-cs"/>
              </a:rPr>
              <a:t>criteris</a:t>
            </a:r>
            <a:r>
              <a:rPr lang="en-US" sz="2400" dirty="0">
                <a:solidFill>
                  <a:srgbClr val="333333"/>
                </a:solidFill>
                <a:ea typeface="+mn-ea"/>
                <a:cs typeface="+mn-cs"/>
              </a:rPr>
              <a:t> </a:t>
            </a:r>
            <a:r>
              <a:rPr lang="en-US" sz="2400" dirty="0" err="1">
                <a:solidFill>
                  <a:srgbClr val="333333"/>
                </a:solidFill>
                <a:ea typeface="+mn-ea"/>
                <a:cs typeface="+mn-cs"/>
              </a:rPr>
              <a:t>diagnòstics</a:t>
            </a:r>
            <a:r>
              <a:rPr lang="en-US" sz="2400" dirty="0">
                <a:solidFill>
                  <a:srgbClr val="333333"/>
                </a:solidFill>
                <a:ea typeface="+mn-ea"/>
                <a:cs typeface="+mn-cs"/>
              </a:rPr>
              <a:t>, les </a:t>
            </a:r>
            <a:r>
              <a:rPr lang="en-US" sz="2400" dirty="0" err="1">
                <a:solidFill>
                  <a:srgbClr val="333333"/>
                </a:solidFill>
                <a:ea typeface="+mn-ea"/>
                <a:cs typeface="+mn-cs"/>
              </a:rPr>
              <a:t>xifres</a:t>
            </a:r>
            <a:r>
              <a:rPr lang="en-US" sz="2400" dirty="0">
                <a:solidFill>
                  <a:srgbClr val="333333"/>
                </a:solidFill>
                <a:ea typeface="+mn-ea"/>
                <a:cs typeface="+mn-cs"/>
              </a:rPr>
              <a:t> </a:t>
            </a:r>
            <a:r>
              <a:rPr lang="en-US" sz="2400" dirty="0" err="1">
                <a:solidFill>
                  <a:srgbClr val="333333"/>
                </a:solidFill>
                <a:ea typeface="+mn-ea"/>
                <a:cs typeface="+mn-cs"/>
              </a:rPr>
              <a:t>són</a:t>
            </a:r>
            <a:r>
              <a:rPr lang="en-US" sz="2400" dirty="0">
                <a:solidFill>
                  <a:srgbClr val="333333"/>
                </a:solidFill>
                <a:ea typeface="+mn-ea"/>
                <a:cs typeface="+mn-cs"/>
              </a:rPr>
              <a:t> molt </a:t>
            </a:r>
            <a:r>
              <a:rPr lang="en-US" sz="2400" dirty="0" err="1">
                <a:solidFill>
                  <a:srgbClr val="333333"/>
                </a:solidFill>
                <a:ea typeface="+mn-ea"/>
                <a:cs typeface="+mn-cs"/>
              </a:rPr>
              <a:t>més</a:t>
            </a:r>
            <a:r>
              <a:rPr lang="en-US" sz="2400" dirty="0">
                <a:solidFill>
                  <a:srgbClr val="333333"/>
                </a:solidFill>
                <a:ea typeface="+mn-ea"/>
                <a:cs typeface="+mn-cs"/>
              </a:rPr>
              <a:t> </a:t>
            </a:r>
            <a:r>
              <a:rPr lang="en-US" sz="2400" dirty="0" err="1">
                <a:solidFill>
                  <a:srgbClr val="333333"/>
                </a:solidFill>
                <a:ea typeface="+mn-ea"/>
                <a:cs typeface="+mn-cs"/>
              </a:rPr>
              <a:t>altes</a:t>
            </a:r>
            <a:r>
              <a:rPr lang="en-US" sz="2400" dirty="0">
                <a:solidFill>
                  <a:srgbClr val="333333"/>
                </a:solidFill>
                <a:ea typeface="+mn-ea"/>
                <a:cs typeface="+mn-cs"/>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dirty="0">
                <a:solidFill>
                  <a:srgbClr val="333333"/>
                </a:solidFill>
              </a:rPr>
              <a:t>Els </a:t>
            </a:r>
            <a:r>
              <a:rPr lang="en-US" sz="2400" dirty="0" err="1">
                <a:solidFill>
                  <a:srgbClr val="333333"/>
                </a:solidFill>
              </a:rPr>
              <a:t>símptomes</a:t>
            </a:r>
            <a:r>
              <a:rPr lang="en-US" sz="2400" dirty="0">
                <a:solidFill>
                  <a:srgbClr val="333333"/>
                </a:solidFill>
              </a:rPr>
              <a:t> de </a:t>
            </a:r>
            <a:r>
              <a:rPr lang="en-US" sz="2400" dirty="0" err="1">
                <a:solidFill>
                  <a:srgbClr val="333333"/>
                </a:solidFill>
              </a:rPr>
              <a:t>psicosi</a:t>
            </a:r>
            <a:r>
              <a:rPr lang="en-US" sz="2400" dirty="0">
                <a:solidFill>
                  <a:srgbClr val="333333"/>
                </a:solidFill>
              </a:rPr>
              <a:t> (ex. </a:t>
            </a:r>
            <a:r>
              <a:rPr lang="en-US" sz="2400" dirty="0" err="1">
                <a:solidFill>
                  <a:srgbClr val="333333"/>
                </a:solidFill>
              </a:rPr>
              <a:t>deliris</a:t>
            </a:r>
            <a:r>
              <a:rPr lang="en-US" sz="2400" dirty="0">
                <a:solidFill>
                  <a:srgbClr val="333333"/>
                </a:solidFill>
              </a:rPr>
              <a:t>) </a:t>
            </a:r>
            <a:r>
              <a:rPr lang="en-US" sz="2400" dirty="0" err="1">
                <a:solidFill>
                  <a:srgbClr val="333333"/>
                </a:solidFill>
              </a:rPr>
              <a:t>s'han</a:t>
            </a:r>
            <a:r>
              <a:rPr lang="en-US" sz="2400" dirty="0">
                <a:solidFill>
                  <a:srgbClr val="333333"/>
                </a:solidFill>
              </a:rPr>
              <a:t> </a:t>
            </a:r>
            <a:r>
              <a:rPr lang="en-US" sz="2400" dirty="0" err="1">
                <a:solidFill>
                  <a:srgbClr val="333333"/>
                </a:solidFill>
              </a:rPr>
              <a:t>considerat</a:t>
            </a:r>
            <a:r>
              <a:rPr lang="en-US" sz="2400" dirty="0">
                <a:solidFill>
                  <a:srgbClr val="333333"/>
                </a:solidFill>
              </a:rPr>
              <a:t> </a:t>
            </a:r>
            <a:r>
              <a:rPr lang="en-US" sz="2400" dirty="0" err="1">
                <a:solidFill>
                  <a:srgbClr val="333333"/>
                </a:solidFill>
              </a:rPr>
              <a:t>durant</a:t>
            </a:r>
            <a:r>
              <a:rPr lang="en-US" sz="2400" dirty="0">
                <a:solidFill>
                  <a:srgbClr val="333333"/>
                </a:solidFill>
              </a:rPr>
              <a:t> molt temps </a:t>
            </a:r>
            <a:r>
              <a:rPr lang="en-US" sz="2400" dirty="0" err="1">
                <a:solidFill>
                  <a:srgbClr val="333333"/>
                </a:solidFill>
              </a:rPr>
              <a:t>infreqüents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símptomes</a:t>
            </a:r>
            <a:r>
              <a:rPr lang="en-US" sz="2400" dirty="0">
                <a:solidFill>
                  <a:srgbClr val="333333"/>
                </a:solidFill>
              </a:rPr>
              <a:t> </a:t>
            </a:r>
            <a:r>
              <a:rPr lang="en-US" sz="2400" dirty="0" err="1">
                <a:solidFill>
                  <a:srgbClr val="333333"/>
                </a:solidFill>
              </a:rPr>
              <a:t>d'una</a:t>
            </a:r>
            <a:r>
              <a:rPr lang="en-US" sz="2400" dirty="0">
                <a:solidFill>
                  <a:srgbClr val="333333"/>
                </a:solidFill>
              </a:rPr>
              <a:t> </a:t>
            </a:r>
            <a:r>
              <a:rPr lang="en-US" sz="2400" dirty="0" err="1">
                <a:solidFill>
                  <a:srgbClr val="333333"/>
                </a:solidFill>
              </a:rPr>
              <a:t>malaltia</a:t>
            </a:r>
            <a:r>
              <a:rPr lang="en-US" sz="2400" dirty="0">
                <a:solidFill>
                  <a:srgbClr val="333333"/>
                </a:solidFill>
              </a:rPr>
              <a:t> mental </a:t>
            </a:r>
            <a:r>
              <a:rPr lang="en-US" sz="2400" dirty="0" err="1">
                <a:solidFill>
                  <a:srgbClr val="333333"/>
                </a:solidFill>
              </a:rPr>
              <a:t>greu</a:t>
            </a:r>
            <a:r>
              <a:rPr lang="en-US" sz="2400" dirty="0">
                <a:solidFill>
                  <a:srgbClr val="333333"/>
                </a:solidFill>
              </a:rPr>
              <a:t>.</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en-US" sz="2400" dirty="0">
                <a:solidFill>
                  <a:srgbClr val="333333"/>
                </a:solidFill>
              </a:rPr>
              <a:t>Ara se sap que les </a:t>
            </a:r>
            <a:r>
              <a:rPr lang="en-US" sz="2400" dirty="0" err="1">
                <a:solidFill>
                  <a:srgbClr val="333333"/>
                </a:solidFill>
              </a:rPr>
              <a:t>experiències</a:t>
            </a:r>
            <a:r>
              <a:rPr lang="en-US" sz="2400" dirty="0">
                <a:solidFill>
                  <a:srgbClr val="333333"/>
                </a:solidFill>
              </a:rPr>
              <a:t> </a:t>
            </a:r>
            <a:r>
              <a:rPr lang="en-US" sz="2400" dirty="0" err="1">
                <a:solidFill>
                  <a:srgbClr val="333333"/>
                </a:solidFill>
              </a:rPr>
              <a:t>psicòtiques</a:t>
            </a:r>
            <a:r>
              <a:rPr lang="en-US" sz="2400" dirty="0">
                <a:solidFill>
                  <a:srgbClr val="333333"/>
                </a:solidFill>
              </a:rPr>
              <a:t> (</a:t>
            </a:r>
            <a:r>
              <a:rPr lang="en-US" sz="2400" dirty="0" err="1">
                <a:solidFill>
                  <a:srgbClr val="333333"/>
                </a:solidFill>
              </a:rPr>
              <a:t>atenuades</a:t>
            </a:r>
            <a:r>
              <a:rPr lang="en-US" sz="2400" dirty="0">
                <a:solidFill>
                  <a:srgbClr val="333333"/>
                </a:solidFill>
              </a:rPr>
              <a:t>) </a:t>
            </a:r>
            <a:r>
              <a:rPr lang="en-US" sz="2400" dirty="0" err="1">
                <a:solidFill>
                  <a:srgbClr val="333333"/>
                </a:solidFill>
              </a:rPr>
              <a:t>són</a:t>
            </a:r>
            <a:r>
              <a:rPr lang="en-US" sz="2400" dirty="0">
                <a:solidFill>
                  <a:srgbClr val="333333"/>
                </a:solidFill>
              </a:rPr>
              <a:t> </a:t>
            </a:r>
            <a:r>
              <a:rPr lang="en-US" sz="2400" dirty="0" err="1">
                <a:solidFill>
                  <a:srgbClr val="333333"/>
                </a:solidFill>
              </a:rPr>
              <a:t>comunes</a:t>
            </a:r>
            <a:r>
              <a:rPr lang="en-US" sz="2400" dirty="0">
                <a:solidFill>
                  <a:srgbClr val="333333"/>
                </a:solidFill>
              </a:rPr>
              <a:t> a la </a:t>
            </a:r>
            <a:r>
              <a:rPr lang="en-US" sz="2400" dirty="0" err="1">
                <a:solidFill>
                  <a:srgbClr val="333333"/>
                </a:solidFill>
              </a:rPr>
              <a:t>població</a:t>
            </a:r>
            <a:r>
              <a:rPr lang="en-US" sz="2400" dirty="0">
                <a:solidFill>
                  <a:srgbClr val="333333"/>
                </a:solidFill>
              </a:rPr>
              <a:t> general. </a:t>
            </a:r>
            <a:r>
              <a:rPr lang="es-ES" sz="2400" dirty="0">
                <a:solidFill>
                  <a:srgbClr val="333333"/>
                </a:solidFill>
              </a:rPr>
              <a:t>A </a:t>
            </a:r>
            <a:r>
              <a:rPr lang="es-ES" sz="2400" dirty="0" err="1">
                <a:solidFill>
                  <a:srgbClr val="333333"/>
                </a:solidFill>
              </a:rPr>
              <a:t>diferència</a:t>
            </a:r>
            <a:r>
              <a:rPr lang="es-ES" sz="2400" dirty="0">
                <a:solidFill>
                  <a:srgbClr val="333333"/>
                </a:solidFill>
              </a:rPr>
              <a:t> de les persones </a:t>
            </a:r>
            <a:r>
              <a:rPr lang="es-ES" sz="2400" dirty="0" err="1">
                <a:solidFill>
                  <a:srgbClr val="333333"/>
                </a:solidFill>
              </a:rPr>
              <a:t>amb</a:t>
            </a:r>
            <a:r>
              <a:rPr lang="es-ES" sz="2400" dirty="0">
                <a:solidFill>
                  <a:srgbClr val="333333"/>
                </a:solidFill>
              </a:rPr>
              <a:t> un </a:t>
            </a:r>
            <a:r>
              <a:rPr lang="es-ES" sz="2400" dirty="0" err="1">
                <a:solidFill>
                  <a:srgbClr val="333333"/>
                </a:solidFill>
              </a:rPr>
              <a:t>diagnòstic</a:t>
            </a:r>
            <a:r>
              <a:rPr lang="es-ES" sz="2400" dirty="0">
                <a:solidFill>
                  <a:srgbClr val="333333"/>
                </a:solidFill>
              </a:rPr>
              <a:t> de </a:t>
            </a:r>
            <a:r>
              <a:rPr lang="es-ES" sz="2400" dirty="0" err="1">
                <a:solidFill>
                  <a:srgbClr val="333333"/>
                </a:solidFill>
              </a:rPr>
              <a:t>psicosi</a:t>
            </a:r>
            <a:r>
              <a:rPr lang="es-ES" sz="2400" dirty="0">
                <a:solidFill>
                  <a:srgbClr val="333333"/>
                </a:solidFill>
              </a:rPr>
              <a:t>, </a:t>
            </a:r>
            <a:r>
              <a:rPr lang="es-ES" sz="2400" dirty="0" err="1">
                <a:solidFill>
                  <a:srgbClr val="333333"/>
                </a:solidFill>
              </a:rPr>
              <a:t>aquestes</a:t>
            </a:r>
            <a:r>
              <a:rPr lang="es-ES" sz="2400" dirty="0">
                <a:solidFill>
                  <a:srgbClr val="333333"/>
                </a:solidFill>
              </a:rPr>
              <a:t> </a:t>
            </a:r>
            <a:r>
              <a:rPr lang="es-ES" sz="2400" dirty="0" err="1">
                <a:solidFill>
                  <a:srgbClr val="333333"/>
                </a:solidFill>
              </a:rPr>
              <a:t>experiències</a:t>
            </a:r>
            <a:r>
              <a:rPr lang="es-ES" sz="2400" dirty="0">
                <a:solidFill>
                  <a:srgbClr val="333333"/>
                </a:solidFill>
              </a:rPr>
              <a:t> no </a:t>
            </a:r>
            <a:r>
              <a:rPr lang="es-ES" sz="2400" dirty="0" err="1">
                <a:solidFill>
                  <a:srgbClr val="333333"/>
                </a:solidFill>
              </a:rPr>
              <a:t>acostumen</a:t>
            </a:r>
            <a:r>
              <a:rPr lang="es-ES" sz="2400" dirty="0">
                <a:solidFill>
                  <a:srgbClr val="333333"/>
                </a:solidFill>
              </a:rPr>
              <a:t> a portar </a:t>
            </a:r>
            <a:r>
              <a:rPr lang="es-ES" sz="2400" dirty="0" err="1">
                <a:solidFill>
                  <a:srgbClr val="333333"/>
                </a:solidFill>
              </a:rPr>
              <a:t>els</a:t>
            </a:r>
            <a:r>
              <a:rPr lang="es-ES" sz="2400" dirty="0">
                <a:solidFill>
                  <a:srgbClr val="333333"/>
                </a:solidFill>
              </a:rPr>
              <a:t> </a:t>
            </a:r>
            <a:r>
              <a:rPr lang="es-ES" sz="2400" dirty="0" err="1">
                <a:solidFill>
                  <a:srgbClr val="333333"/>
                </a:solidFill>
              </a:rPr>
              <a:t>mateixos</a:t>
            </a:r>
            <a:r>
              <a:rPr lang="es-ES" sz="2400" dirty="0">
                <a:solidFill>
                  <a:srgbClr val="333333"/>
                </a:solidFill>
              </a:rPr>
              <a:t> </a:t>
            </a:r>
            <a:r>
              <a:rPr lang="es-ES" sz="2400" dirty="0" err="1">
                <a:solidFill>
                  <a:srgbClr val="333333"/>
                </a:solidFill>
              </a:rPr>
              <a:t>problemes</a:t>
            </a:r>
            <a:r>
              <a:rPr lang="es-ES" sz="2400" dirty="0">
                <a:solidFill>
                  <a:srgbClr val="333333"/>
                </a:solidFill>
              </a:rPr>
              <a:t> a la vida </a:t>
            </a:r>
            <a:r>
              <a:rPr lang="es-ES" sz="2400" dirty="0" err="1">
                <a:solidFill>
                  <a:srgbClr val="333333"/>
                </a:solidFill>
              </a:rPr>
              <a:t>quotidiana</a:t>
            </a:r>
            <a:r>
              <a:rPr lang="es-E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s-ES" sz="2400">
                <a:solidFill>
                  <a:srgbClr val="333333"/>
                </a:solidFill>
              </a:rPr>
              <a:t>Què</a:t>
            </a:r>
            <a:r>
              <a:rPr lang="es-ES" sz="2400" dirty="0">
                <a:solidFill>
                  <a:srgbClr val="333333"/>
                </a:solidFill>
              </a:rPr>
              <a:t> en </a:t>
            </a:r>
            <a:r>
              <a:rPr lang="es-ES" sz="2400" dirty="0" err="1">
                <a:solidFill>
                  <a:srgbClr val="333333"/>
                </a:solidFill>
              </a:rPr>
              <a:t>penseu</a:t>
            </a:r>
            <a:r>
              <a:rPr lang="es-ES" sz="2400" dirty="0">
                <a:solidFill>
                  <a:srgbClr val="333333"/>
                </a:solidFill>
              </a:rPr>
              <a:t>? Quina </a:t>
            </a:r>
            <a:r>
              <a:rPr lang="es-ES" sz="2400" dirty="0" err="1">
                <a:solidFill>
                  <a:srgbClr val="333333"/>
                </a:solidFill>
              </a:rPr>
              <a:t>freqüència</a:t>
            </a:r>
            <a:r>
              <a:rPr lang="es-ES" sz="2400" dirty="0">
                <a:solidFill>
                  <a:srgbClr val="333333"/>
                </a:solidFill>
              </a:rPr>
              <a:t> </a:t>
            </a:r>
            <a:r>
              <a:rPr lang="es-ES" sz="2400" dirty="0" err="1">
                <a:solidFill>
                  <a:srgbClr val="333333"/>
                </a:solidFill>
              </a:rPr>
              <a:t>tenen</a:t>
            </a:r>
            <a:r>
              <a:rPr lang="es-ES" sz="2400" dirty="0">
                <a:solidFill>
                  <a:srgbClr val="333333"/>
                </a:solidFill>
              </a:rPr>
              <a:t> les </a:t>
            </a:r>
            <a:r>
              <a:rPr lang="es-ES" sz="2400" dirty="0" err="1">
                <a:solidFill>
                  <a:srgbClr val="333333"/>
                </a:solidFill>
              </a:rPr>
              <a:t>següents</a:t>
            </a:r>
            <a:r>
              <a:rPr lang="es-ES" sz="2400" dirty="0">
                <a:solidFill>
                  <a:srgbClr val="333333"/>
                </a:solidFill>
              </a:rPr>
              <a:t> </a:t>
            </a:r>
            <a:r>
              <a:rPr lang="es-ES" sz="2400" dirty="0" err="1">
                <a:solidFill>
                  <a:srgbClr val="333333"/>
                </a:solidFill>
              </a:rPr>
              <a:t>experiències</a:t>
            </a:r>
            <a:r>
              <a:rPr lang="es-ES" sz="2400" dirty="0">
                <a:solidFill>
                  <a:srgbClr val="333333"/>
                </a:solidFill>
              </a:rPr>
              <a:t>/</a:t>
            </a:r>
            <a:r>
              <a:rPr lang="es-ES" sz="2400" dirty="0" err="1">
                <a:solidFill>
                  <a:srgbClr val="333333"/>
                </a:solidFill>
              </a:rPr>
              <a:t>símptomes</a:t>
            </a:r>
            <a:r>
              <a:rPr lang="es-ES" sz="2400" dirty="0">
                <a:solidFill>
                  <a:srgbClr val="333333"/>
                </a:solidFill>
              </a:rPr>
              <a:t> en la </a:t>
            </a:r>
            <a:r>
              <a:rPr lang="es-ES" sz="2400" dirty="0" err="1">
                <a:solidFill>
                  <a:srgbClr val="333333"/>
                </a:solidFill>
              </a:rPr>
              <a:t>població</a:t>
            </a:r>
            <a:r>
              <a:rPr lang="es-ES" sz="2400" dirty="0">
                <a:solidFill>
                  <a:srgbClr val="333333"/>
                </a:solidFill>
              </a:rPr>
              <a:t> general?</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25</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971262089"/>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err="1">
                          <a:ln>
                            <a:noFill/>
                          </a:ln>
                          <a:solidFill>
                            <a:srgbClr val="333333"/>
                          </a:solidFill>
                          <a:effectLst/>
                          <a:latin typeface="+mn-lt"/>
                          <a:ea typeface="+mn-ea"/>
                          <a:cs typeface="+mn-cs"/>
                        </a:rPr>
                        <a:t>Enquesta</a:t>
                      </a:r>
                      <a:r>
                        <a:rPr kumimoji="0" lang="es-ES" sz="1800" b="0" i="0" u="none" strike="noStrike" cap="none" normalizeH="0" baseline="0" dirty="0">
                          <a:ln>
                            <a:noFill/>
                          </a:ln>
                          <a:solidFill>
                            <a:srgbClr val="333333"/>
                          </a:solidFill>
                          <a:effectLst/>
                          <a:latin typeface="+mn-lt"/>
                          <a:ea typeface="+mn-ea"/>
                          <a:cs typeface="+mn-cs"/>
                        </a:rPr>
                        <a:t> elaborada en </a:t>
                      </a:r>
                      <a:r>
                        <a:rPr kumimoji="0" lang="es-ES" sz="1800" b="0" i="0" u="none" strike="noStrike" cap="none" normalizeH="0" baseline="0" dirty="0" err="1">
                          <a:ln>
                            <a:noFill/>
                          </a:ln>
                          <a:solidFill>
                            <a:srgbClr val="333333"/>
                          </a:solidFill>
                          <a:effectLst/>
                          <a:latin typeface="+mn-lt"/>
                          <a:ea typeface="+mn-ea"/>
                          <a:cs typeface="+mn-cs"/>
                        </a:rPr>
                        <a:t>població</a:t>
                      </a:r>
                      <a:r>
                        <a:rPr kumimoji="0" lang="es-ES" sz="1800" b="0" i="0" u="none" strike="noStrike" cap="none" normalizeH="0" baseline="0" dirty="0">
                          <a:ln>
                            <a:noFill/>
                          </a:ln>
                          <a:solidFill>
                            <a:srgbClr val="333333"/>
                          </a:solidFill>
                          <a:effectLst/>
                          <a:latin typeface="+mn-lt"/>
                          <a:ea typeface="+mn-ea"/>
                          <a:cs typeface="+mn-cs"/>
                        </a:rPr>
                        <a:t> general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Respostes afirmatives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pensat alguna vegada que la gent pot comunicar-se telepàticament?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altra gent pot llegir la seva 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mn-lt"/>
                          <a:ea typeface="+mn-ea"/>
                          <a:cs typeface="+mn-cs"/>
                        </a:rPr>
                        <a:t>Ha </a:t>
                      </a:r>
                      <a:r>
                        <a:rPr kumimoji="0" lang="en-US" sz="1800" b="0" i="0" u="none" strike="noStrike" cap="none" normalizeH="0" baseline="0" dirty="0" err="1">
                          <a:ln>
                            <a:noFill/>
                          </a:ln>
                          <a:solidFill>
                            <a:srgbClr val="333333"/>
                          </a:solidFill>
                          <a:effectLst/>
                          <a:latin typeface="+mn-lt"/>
                          <a:ea typeface="+mn-ea"/>
                          <a:cs typeface="+mn-cs"/>
                        </a:rPr>
                        <a:t>sentit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irreals</a:t>
                      </a:r>
                      <a:r>
                        <a:rPr kumimoji="0" lang="en-US" sz="1800" b="0" i="0" u="none" strike="noStrike" cap="none" normalizeH="0" baseline="0" dirty="0">
                          <a:ln>
                            <a:noFill/>
                          </a:ln>
                          <a:solidFill>
                            <a:srgbClr val="333333"/>
                          </a:solidFill>
                          <a:effectLst/>
                          <a:latin typeface="+mn-lt"/>
                          <a:ea typeface="+mn-ea"/>
                          <a:cs typeface="+mn-cs"/>
                        </a:rPr>
                        <a:t> com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fossin</a:t>
                      </a:r>
                      <a:r>
                        <a:rPr kumimoji="0" lang="en-US" sz="1800" b="0" i="0" u="none" strike="noStrike" cap="none" normalizeH="0" baseline="0" dirty="0">
                          <a:ln>
                            <a:noFill/>
                          </a:ln>
                          <a:solidFill>
                            <a:srgbClr val="333333"/>
                          </a:solidFill>
                          <a:effectLst/>
                          <a:latin typeface="+mn-lt"/>
                          <a:ea typeface="+mn-ea"/>
                          <a:cs typeface="+mn-cs"/>
                        </a:rPr>
                        <a:t> part d'un experiment?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les coses al diari o a la televisió han estat escrites especialment per a vostè?</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dirty="0">
                          <a:ln>
                            <a:noFill/>
                          </a:ln>
                          <a:solidFill>
                            <a:srgbClr val="333333"/>
                          </a:solidFill>
                          <a:effectLst/>
                          <a:latin typeface="+mn-lt"/>
                          <a:ea typeface="+mn-ea"/>
                          <a:cs typeface="+mn-cs"/>
                        </a:rPr>
                        <a:t>Ha tingut alguna vegada la sensació d'estar perseguit/da d'alguna manera?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sentit alguna vegada veus sense que no hi hagi ningú al voltant?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170302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s-ES" sz="2400">
                <a:solidFill>
                  <a:srgbClr val="333333"/>
                </a:solidFill>
              </a:rPr>
              <a:t>Què</a:t>
            </a:r>
            <a:r>
              <a:rPr lang="es-ES" sz="2400" dirty="0">
                <a:solidFill>
                  <a:srgbClr val="333333"/>
                </a:solidFill>
              </a:rPr>
              <a:t> en </a:t>
            </a:r>
            <a:r>
              <a:rPr lang="es-ES" sz="2400" dirty="0" err="1">
                <a:solidFill>
                  <a:srgbClr val="333333"/>
                </a:solidFill>
              </a:rPr>
              <a:t>penseu</a:t>
            </a:r>
            <a:r>
              <a:rPr lang="es-ES" sz="2400" dirty="0">
                <a:solidFill>
                  <a:srgbClr val="333333"/>
                </a:solidFill>
              </a:rPr>
              <a:t>? Quina </a:t>
            </a:r>
            <a:r>
              <a:rPr lang="es-ES" sz="2400" dirty="0" err="1">
                <a:solidFill>
                  <a:srgbClr val="333333"/>
                </a:solidFill>
              </a:rPr>
              <a:t>freqüència</a:t>
            </a:r>
            <a:r>
              <a:rPr lang="es-ES" sz="2400" dirty="0">
                <a:solidFill>
                  <a:srgbClr val="333333"/>
                </a:solidFill>
              </a:rPr>
              <a:t> </a:t>
            </a:r>
            <a:r>
              <a:rPr lang="es-ES" sz="2400" dirty="0" err="1">
                <a:solidFill>
                  <a:srgbClr val="333333"/>
                </a:solidFill>
              </a:rPr>
              <a:t>tenen</a:t>
            </a:r>
            <a:r>
              <a:rPr lang="es-ES" sz="2400" dirty="0">
                <a:solidFill>
                  <a:srgbClr val="333333"/>
                </a:solidFill>
              </a:rPr>
              <a:t> les </a:t>
            </a:r>
            <a:r>
              <a:rPr lang="es-ES" sz="2400" dirty="0" err="1">
                <a:solidFill>
                  <a:srgbClr val="333333"/>
                </a:solidFill>
              </a:rPr>
              <a:t>següents</a:t>
            </a:r>
            <a:r>
              <a:rPr lang="es-ES" sz="2400" dirty="0">
                <a:solidFill>
                  <a:srgbClr val="333333"/>
                </a:solidFill>
              </a:rPr>
              <a:t> </a:t>
            </a:r>
            <a:r>
              <a:rPr lang="es-ES" sz="2400" dirty="0" err="1">
                <a:solidFill>
                  <a:srgbClr val="333333"/>
                </a:solidFill>
              </a:rPr>
              <a:t>experiències</a:t>
            </a:r>
            <a:r>
              <a:rPr lang="es-ES" sz="2400" dirty="0">
                <a:solidFill>
                  <a:srgbClr val="333333"/>
                </a:solidFill>
              </a:rPr>
              <a:t>/</a:t>
            </a:r>
            <a:r>
              <a:rPr lang="es-ES" sz="2400" dirty="0" err="1">
                <a:solidFill>
                  <a:srgbClr val="333333"/>
                </a:solidFill>
              </a:rPr>
              <a:t>símptomes</a:t>
            </a:r>
            <a:r>
              <a:rPr lang="es-ES" sz="2400" dirty="0">
                <a:solidFill>
                  <a:srgbClr val="333333"/>
                </a:solidFill>
              </a:rPr>
              <a:t> en la </a:t>
            </a:r>
            <a:r>
              <a:rPr lang="es-ES" sz="2400" dirty="0" err="1">
                <a:solidFill>
                  <a:srgbClr val="333333"/>
                </a:solidFill>
              </a:rPr>
              <a:t>població</a:t>
            </a:r>
            <a:r>
              <a:rPr lang="es-ES" sz="2400" dirty="0">
                <a:solidFill>
                  <a:srgbClr val="333333"/>
                </a:solidFill>
              </a:rPr>
              <a:t> general?</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26</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1934237013"/>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err="1">
                          <a:ln>
                            <a:noFill/>
                          </a:ln>
                          <a:solidFill>
                            <a:srgbClr val="333333"/>
                          </a:solidFill>
                          <a:effectLst/>
                          <a:latin typeface="+mn-lt"/>
                          <a:ea typeface="+mn-ea"/>
                          <a:cs typeface="+mn-cs"/>
                        </a:rPr>
                        <a:t>Enquesta</a:t>
                      </a:r>
                      <a:r>
                        <a:rPr kumimoji="0" lang="es-ES" sz="1800" b="0" i="0" u="none" strike="noStrike" cap="none" normalizeH="0" baseline="0" dirty="0">
                          <a:ln>
                            <a:noFill/>
                          </a:ln>
                          <a:solidFill>
                            <a:srgbClr val="333333"/>
                          </a:solidFill>
                          <a:effectLst/>
                          <a:latin typeface="+mn-lt"/>
                          <a:ea typeface="+mn-ea"/>
                          <a:cs typeface="+mn-cs"/>
                        </a:rPr>
                        <a:t> elaborada en </a:t>
                      </a:r>
                      <a:r>
                        <a:rPr kumimoji="0" lang="es-ES" sz="1800" b="0" i="0" u="none" strike="noStrike" cap="none" normalizeH="0" baseline="0" dirty="0" err="1">
                          <a:ln>
                            <a:noFill/>
                          </a:ln>
                          <a:solidFill>
                            <a:srgbClr val="333333"/>
                          </a:solidFill>
                          <a:effectLst/>
                          <a:latin typeface="+mn-lt"/>
                          <a:ea typeface="+mn-ea"/>
                          <a:cs typeface="+mn-cs"/>
                        </a:rPr>
                        <a:t>població</a:t>
                      </a:r>
                      <a:r>
                        <a:rPr kumimoji="0" lang="es-ES" sz="1800" b="0" i="0" u="none" strike="noStrike" cap="none" normalizeH="0" baseline="0" dirty="0">
                          <a:ln>
                            <a:noFill/>
                          </a:ln>
                          <a:solidFill>
                            <a:srgbClr val="333333"/>
                          </a:solidFill>
                          <a:effectLst/>
                          <a:latin typeface="+mn-lt"/>
                          <a:ea typeface="+mn-ea"/>
                          <a:cs typeface="+mn-cs"/>
                        </a:rPr>
                        <a:t> general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Respostes afirmatives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pensat alguna vegada que la gent pot comunicar-se telepàticament?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altra gent pot llegir la seva 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mn-lt"/>
                          <a:ea typeface="+mn-ea"/>
                          <a:cs typeface="+mn-cs"/>
                        </a:rPr>
                        <a:t>Ha </a:t>
                      </a:r>
                      <a:r>
                        <a:rPr kumimoji="0" lang="en-US" sz="1800" b="0" i="0" u="none" strike="noStrike" cap="none" normalizeH="0" baseline="0" dirty="0" err="1">
                          <a:ln>
                            <a:noFill/>
                          </a:ln>
                          <a:solidFill>
                            <a:srgbClr val="333333"/>
                          </a:solidFill>
                          <a:effectLst/>
                          <a:latin typeface="+mn-lt"/>
                          <a:ea typeface="+mn-ea"/>
                          <a:cs typeface="+mn-cs"/>
                        </a:rPr>
                        <a:t>sentit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irreals</a:t>
                      </a:r>
                      <a:r>
                        <a:rPr kumimoji="0" lang="en-US" sz="1800" b="0" i="0" u="none" strike="noStrike" cap="none" normalizeH="0" baseline="0" dirty="0">
                          <a:ln>
                            <a:noFill/>
                          </a:ln>
                          <a:solidFill>
                            <a:srgbClr val="333333"/>
                          </a:solidFill>
                          <a:effectLst/>
                          <a:latin typeface="+mn-lt"/>
                          <a:ea typeface="+mn-ea"/>
                          <a:cs typeface="+mn-cs"/>
                        </a:rPr>
                        <a:t> com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fossin</a:t>
                      </a:r>
                      <a:r>
                        <a:rPr kumimoji="0" lang="en-US" sz="1800" b="0" i="0" u="none" strike="noStrike" cap="none" normalizeH="0" baseline="0" dirty="0">
                          <a:ln>
                            <a:noFill/>
                          </a:ln>
                          <a:solidFill>
                            <a:srgbClr val="333333"/>
                          </a:solidFill>
                          <a:effectLst/>
                          <a:latin typeface="+mn-lt"/>
                          <a:ea typeface="+mn-ea"/>
                          <a:cs typeface="+mn-cs"/>
                        </a:rPr>
                        <a:t> part d'un experiment?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les coses al diari o a la televisió han estat escrites especialment per a vostè?</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dirty="0">
                          <a:ln>
                            <a:noFill/>
                          </a:ln>
                          <a:solidFill>
                            <a:srgbClr val="333333"/>
                          </a:solidFill>
                          <a:effectLst/>
                          <a:latin typeface="+mn-lt"/>
                          <a:ea typeface="+mn-ea"/>
                          <a:cs typeface="+mn-cs"/>
                        </a:rPr>
                        <a:t>Ha tingut alguna vegada la sensació d'estar perseguit/da d'alguna manera?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sentit alguna vegada veus sense que no hi hagi ningú al voltant?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342712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s-ES" sz="2400">
                <a:solidFill>
                  <a:srgbClr val="333333"/>
                </a:solidFill>
              </a:rPr>
              <a:t>Què</a:t>
            </a:r>
            <a:r>
              <a:rPr lang="es-ES" sz="2400" dirty="0">
                <a:solidFill>
                  <a:srgbClr val="333333"/>
                </a:solidFill>
              </a:rPr>
              <a:t> en </a:t>
            </a:r>
            <a:r>
              <a:rPr lang="es-ES" sz="2400" dirty="0" err="1">
                <a:solidFill>
                  <a:srgbClr val="333333"/>
                </a:solidFill>
              </a:rPr>
              <a:t>penseu</a:t>
            </a:r>
            <a:r>
              <a:rPr lang="es-ES" sz="2400" dirty="0">
                <a:solidFill>
                  <a:srgbClr val="333333"/>
                </a:solidFill>
              </a:rPr>
              <a:t>? Quina </a:t>
            </a:r>
            <a:r>
              <a:rPr lang="es-ES" sz="2400" dirty="0" err="1">
                <a:solidFill>
                  <a:srgbClr val="333333"/>
                </a:solidFill>
              </a:rPr>
              <a:t>freqüència</a:t>
            </a:r>
            <a:r>
              <a:rPr lang="es-ES" sz="2400" dirty="0">
                <a:solidFill>
                  <a:srgbClr val="333333"/>
                </a:solidFill>
              </a:rPr>
              <a:t> </a:t>
            </a:r>
            <a:r>
              <a:rPr lang="es-ES" sz="2400" dirty="0" err="1">
                <a:solidFill>
                  <a:srgbClr val="333333"/>
                </a:solidFill>
              </a:rPr>
              <a:t>tenen</a:t>
            </a:r>
            <a:r>
              <a:rPr lang="es-ES" sz="2400" dirty="0">
                <a:solidFill>
                  <a:srgbClr val="333333"/>
                </a:solidFill>
              </a:rPr>
              <a:t> les </a:t>
            </a:r>
            <a:r>
              <a:rPr lang="es-ES" sz="2400" dirty="0" err="1">
                <a:solidFill>
                  <a:srgbClr val="333333"/>
                </a:solidFill>
              </a:rPr>
              <a:t>següents</a:t>
            </a:r>
            <a:r>
              <a:rPr lang="es-ES" sz="2400" dirty="0">
                <a:solidFill>
                  <a:srgbClr val="333333"/>
                </a:solidFill>
              </a:rPr>
              <a:t> </a:t>
            </a:r>
            <a:r>
              <a:rPr lang="es-ES" sz="2400" dirty="0" err="1">
                <a:solidFill>
                  <a:srgbClr val="333333"/>
                </a:solidFill>
              </a:rPr>
              <a:t>experiències</a:t>
            </a:r>
            <a:r>
              <a:rPr lang="es-ES" sz="2400" dirty="0">
                <a:solidFill>
                  <a:srgbClr val="333333"/>
                </a:solidFill>
              </a:rPr>
              <a:t>/</a:t>
            </a:r>
            <a:r>
              <a:rPr lang="es-ES" sz="2400" dirty="0" err="1">
                <a:solidFill>
                  <a:srgbClr val="333333"/>
                </a:solidFill>
              </a:rPr>
              <a:t>símptomes</a:t>
            </a:r>
            <a:r>
              <a:rPr lang="es-ES" sz="2400" dirty="0">
                <a:solidFill>
                  <a:srgbClr val="333333"/>
                </a:solidFill>
              </a:rPr>
              <a:t> en la </a:t>
            </a:r>
            <a:r>
              <a:rPr lang="es-ES" sz="2400" dirty="0" err="1">
                <a:solidFill>
                  <a:srgbClr val="333333"/>
                </a:solidFill>
              </a:rPr>
              <a:t>població</a:t>
            </a:r>
            <a:r>
              <a:rPr lang="es-ES" sz="2400" dirty="0">
                <a:solidFill>
                  <a:srgbClr val="333333"/>
                </a:solidFill>
              </a:rPr>
              <a:t> general?</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27</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856540788"/>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err="1">
                          <a:ln>
                            <a:noFill/>
                          </a:ln>
                          <a:solidFill>
                            <a:srgbClr val="333333"/>
                          </a:solidFill>
                          <a:effectLst/>
                          <a:latin typeface="+mn-lt"/>
                          <a:ea typeface="+mn-ea"/>
                          <a:cs typeface="+mn-cs"/>
                        </a:rPr>
                        <a:t>Enquesta</a:t>
                      </a:r>
                      <a:r>
                        <a:rPr kumimoji="0" lang="es-ES" sz="1800" b="0" i="0" u="none" strike="noStrike" cap="none" normalizeH="0" baseline="0" dirty="0">
                          <a:ln>
                            <a:noFill/>
                          </a:ln>
                          <a:solidFill>
                            <a:srgbClr val="333333"/>
                          </a:solidFill>
                          <a:effectLst/>
                          <a:latin typeface="+mn-lt"/>
                          <a:ea typeface="+mn-ea"/>
                          <a:cs typeface="+mn-cs"/>
                        </a:rPr>
                        <a:t> elaborada en </a:t>
                      </a:r>
                      <a:r>
                        <a:rPr kumimoji="0" lang="es-ES" sz="1800" b="0" i="0" u="none" strike="noStrike" cap="none" normalizeH="0" baseline="0" dirty="0" err="1">
                          <a:ln>
                            <a:noFill/>
                          </a:ln>
                          <a:solidFill>
                            <a:srgbClr val="333333"/>
                          </a:solidFill>
                          <a:effectLst/>
                          <a:latin typeface="+mn-lt"/>
                          <a:ea typeface="+mn-ea"/>
                          <a:cs typeface="+mn-cs"/>
                        </a:rPr>
                        <a:t>població</a:t>
                      </a:r>
                      <a:r>
                        <a:rPr kumimoji="0" lang="es-ES" sz="1800" b="0" i="0" u="none" strike="noStrike" cap="none" normalizeH="0" baseline="0" dirty="0">
                          <a:ln>
                            <a:noFill/>
                          </a:ln>
                          <a:solidFill>
                            <a:srgbClr val="333333"/>
                          </a:solidFill>
                          <a:effectLst/>
                          <a:latin typeface="+mn-lt"/>
                          <a:ea typeface="+mn-ea"/>
                          <a:cs typeface="+mn-cs"/>
                        </a:rPr>
                        <a:t> general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Respostes afirmatives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pensat alguna vegada que la gent pot comunicar-se telepàticament?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altra gent pot llegir la seva 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mn-lt"/>
                          <a:ea typeface="+mn-ea"/>
                          <a:cs typeface="+mn-cs"/>
                        </a:rPr>
                        <a:t>Ha </a:t>
                      </a:r>
                      <a:r>
                        <a:rPr kumimoji="0" lang="en-US" sz="1800" b="0" i="0" u="none" strike="noStrike" cap="none" normalizeH="0" baseline="0" dirty="0" err="1">
                          <a:ln>
                            <a:noFill/>
                          </a:ln>
                          <a:solidFill>
                            <a:srgbClr val="333333"/>
                          </a:solidFill>
                          <a:effectLst/>
                          <a:latin typeface="+mn-lt"/>
                          <a:ea typeface="+mn-ea"/>
                          <a:cs typeface="+mn-cs"/>
                        </a:rPr>
                        <a:t>sentit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irreals</a:t>
                      </a:r>
                      <a:r>
                        <a:rPr kumimoji="0" lang="en-US" sz="1800" b="0" i="0" u="none" strike="noStrike" cap="none" normalizeH="0" baseline="0" dirty="0">
                          <a:ln>
                            <a:noFill/>
                          </a:ln>
                          <a:solidFill>
                            <a:srgbClr val="333333"/>
                          </a:solidFill>
                          <a:effectLst/>
                          <a:latin typeface="+mn-lt"/>
                          <a:ea typeface="+mn-ea"/>
                          <a:cs typeface="+mn-cs"/>
                        </a:rPr>
                        <a:t> com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fossin</a:t>
                      </a:r>
                      <a:r>
                        <a:rPr kumimoji="0" lang="en-US" sz="1800" b="0" i="0" u="none" strike="noStrike" cap="none" normalizeH="0" baseline="0" dirty="0">
                          <a:ln>
                            <a:noFill/>
                          </a:ln>
                          <a:solidFill>
                            <a:srgbClr val="333333"/>
                          </a:solidFill>
                          <a:effectLst/>
                          <a:latin typeface="+mn-lt"/>
                          <a:ea typeface="+mn-ea"/>
                          <a:cs typeface="+mn-cs"/>
                        </a:rPr>
                        <a:t> part d'un experiment?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les coses al diari o a la televisió han estat escrites especialment per a vostè?</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dirty="0">
                          <a:ln>
                            <a:noFill/>
                          </a:ln>
                          <a:solidFill>
                            <a:srgbClr val="333333"/>
                          </a:solidFill>
                          <a:effectLst/>
                          <a:latin typeface="+mn-lt"/>
                          <a:ea typeface="+mn-ea"/>
                          <a:cs typeface="+mn-cs"/>
                        </a:rPr>
                        <a:t>Ha tingut alguna vegada la sensació d'estar perseguit/da d'alguna manera?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sentit alguna vegada veus sense que no hi hagi ningú al voltant?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154347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s-ES" sz="2400">
                <a:solidFill>
                  <a:srgbClr val="333333"/>
                </a:solidFill>
              </a:rPr>
              <a:t>Què</a:t>
            </a:r>
            <a:r>
              <a:rPr lang="es-ES" sz="2400" dirty="0">
                <a:solidFill>
                  <a:srgbClr val="333333"/>
                </a:solidFill>
              </a:rPr>
              <a:t> en </a:t>
            </a:r>
            <a:r>
              <a:rPr lang="es-ES" sz="2400" dirty="0" err="1">
                <a:solidFill>
                  <a:srgbClr val="333333"/>
                </a:solidFill>
              </a:rPr>
              <a:t>penseu</a:t>
            </a:r>
            <a:r>
              <a:rPr lang="es-ES" sz="2400" dirty="0">
                <a:solidFill>
                  <a:srgbClr val="333333"/>
                </a:solidFill>
              </a:rPr>
              <a:t>? Quina </a:t>
            </a:r>
            <a:r>
              <a:rPr lang="es-ES" sz="2400" dirty="0" err="1">
                <a:solidFill>
                  <a:srgbClr val="333333"/>
                </a:solidFill>
              </a:rPr>
              <a:t>freqüència</a:t>
            </a:r>
            <a:r>
              <a:rPr lang="es-ES" sz="2400" dirty="0">
                <a:solidFill>
                  <a:srgbClr val="333333"/>
                </a:solidFill>
              </a:rPr>
              <a:t> </a:t>
            </a:r>
            <a:r>
              <a:rPr lang="es-ES" sz="2400" dirty="0" err="1">
                <a:solidFill>
                  <a:srgbClr val="333333"/>
                </a:solidFill>
              </a:rPr>
              <a:t>tenen</a:t>
            </a:r>
            <a:r>
              <a:rPr lang="es-ES" sz="2400" dirty="0">
                <a:solidFill>
                  <a:srgbClr val="333333"/>
                </a:solidFill>
              </a:rPr>
              <a:t> les </a:t>
            </a:r>
            <a:r>
              <a:rPr lang="es-ES" sz="2400" dirty="0" err="1">
                <a:solidFill>
                  <a:srgbClr val="333333"/>
                </a:solidFill>
              </a:rPr>
              <a:t>següents</a:t>
            </a:r>
            <a:r>
              <a:rPr lang="es-ES" sz="2400" dirty="0">
                <a:solidFill>
                  <a:srgbClr val="333333"/>
                </a:solidFill>
              </a:rPr>
              <a:t> </a:t>
            </a:r>
            <a:r>
              <a:rPr lang="es-ES" sz="2400" dirty="0" err="1">
                <a:solidFill>
                  <a:srgbClr val="333333"/>
                </a:solidFill>
              </a:rPr>
              <a:t>experiències</a:t>
            </a:r>
            <a:r>
              <a:rPr lang="es-ES" sz="2400" dirty="0">
                <a:solidFill>
                  <a:srgbClr val="333333"/>
                </a:solidFill>
              </a:rPr>
              <a:t>/</a:t>
            </a:r>
            <a:r>
              <a:rPr lang="es-ES" sz="2400" dirty="0" err="1">
                <a:solidFill>
                  <a:srgbClr val="333333"/>
                </a:solidFill>
              </a:rPr>
              <a:t>símptomes</a:t>
            </a:r>
            <a:r>
              <a:rPr lang="es-ES" sz="2400" dirty="0">
                <a:solidFill>
                  <a:srgbClr val="333333"/>
                </a:solidFill>
              </a:rPr>
              <a:t> en la </a:t>
            </a:r>
            <a:r>
              <a:rPr lang="es-ES" sz="2400" dirty="0" err="1">
                <a:solidFill>
                  <a:srgbClr val="333333"/>
                </a:solidFill>
              </a:rPr>
              <a:t>població</a:t>
            </a:r>
            <a:r>
              <a:rPr lang="es-ES" sz="2400" dirty="0">
                <a:solidFill>
                  <a:srgbClr val="333333"/>
                </a:solidFill>
              </a:rPr>
              <a:t> general?</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28</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343614979"/>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err="1">
                          <a:ln>
                            <a:noFill/>
                          </a:ln>
                          <a:solidFill>
                            <a:srgbClr val="333333"/>
                          </a:solidFill>
                          <a:effectLst/>
                          <a:latin typeface="+mn-lt"/>
                          <a:ea typeface="+mn-ea"/>
                          <a:cs typeface="+mn-cs"/>
                        </a:rPr>
                        <a:t>Enquesta</a:t>
                      </a:r>
                      <a:r>
                        <a:rPr kumimoji="0" lang="es-ES" sz="1800" b="0" i="0" u="none" strike="noStrike" cap="none" normalizeH="0" baseline="0" dirty="0">
                          <a:ln>
                            <a:noFill/>
                          </a:ln>
                          <a:solidFill>
                            <a:srgbClr val="333333"/>
                          </a:solidFill>
                          <a:effectLst/>
                          <a:latin typeface="+mn-lt"/>
                          <a:ea typeface="+mn-ea"/>
                          <a:cs typeface="+mn-cs"/>
                        </a:rPr>
                        <a:t> elaborada en </a:t>
                      </a:r>
                      <a:r>
                        <a:rPr kumimoji="0" lang="es-ES" sz="1800" b="0" i="0" u="none" strike="noStrike" cap="none" normalizeH="0" baseline="0" dirty="0" err="1">
                          <a:ln>
                            <a:noFill/>
                          </a:ln>
                          <a:solidFill>
                            <a:srgbClr val="333333"/>
                          </a:solidFill>
                          <a:effectLst/>
                          <a:latin typeface="+mn-lt"/>
                          <a:ea typeface="+mn-ea"/>
                          <a:cs typeface="+mn-cs"/>
                        </a:rPr>
                        <a:t>població</a:t>
                      </a:r>
                      <a:r>
                        <a:rPr kumimoji="0" lang="es-ES" sz="1800" b="0" i="0" u="none" strike="noStrike" cap="none" normalizeH="0" baseline="0" dirty="0">
                          <a:ln>
                            <a:noFill/>
                          </a:ln>
                          <a:solidFill>
                            <a:srgbClr val="333333"/>
                          </a:solidFill>
                          <a:effectLst/>
                          <a:latin typeface="+mn-lt"/>
                          <a:ea typeface="+mn-ea"/>
                          <a:cs typeface="+mn-cs"/>
                        </a:rPr>
                        <a:t> general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Respostes afirmatives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pensat alguna vegada que la gent pot comunicar-se telepàticament?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altra gent pot llegir la seva 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mn-lt"/>
                          <a:ea typeface="+mn-ea"/>
                          <a:cs typeface="+mn-cs"/>
                        </a:rPr>
                        <a:t>Ha </a:t>
                      </a:r>
                      <a:r>
                        <a:rPr kumimoji="0" lang="en-US" sz="1800" b="0" i="0" u="none" strike="noStrike" cap="none" normalizeH="0" baseline="0" dirty="0" err="1">
                          <a:ln>
                            <a:noFill/>
                          </a:ln>
                          <a:solidFill>
                            <a:srgbClr val="333333"/>
                          </a:solidFill>
                          <a:effectLst/>
                          <a:latin typeface="+mn-lt"/>
                          <a:ea typeface="+mn-ea"/>
                          <a:cs typeface="+mn-cs"/>
                        </a:rPr>
                        <a:t>sentit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irreals</a:t>
                      </a:r>
                      <a:r>
                        <a:rPr kumimoji="0" lang="en-US" sz="1800" b="0" i="0" u="none" strike="noStrike" cap="none" normalizeH="0" baseline="0" dirty="0">
                          <a:ln>
                            <a:noFill/>
                          </a:ln>
                          <a:solidFill>
                            <a:srgbClr val="333333"/>
                          </a:solidFill>
                          <a:effectLst/>
                          <a:latin typeface="+mn-lt"/>
                          <a:ea typeface="+mn-ea"/>
                          <a:cs typeface="+mn-cs"/>
                        </a:rPr>
                        <a:t> com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fossin</a:t>
                      </a:r>
                      <a:r>
                        <a:rPr kumimoji="0" lang="en-US" sz="1800" b="0" i="0" u="none" strike="noStrike" cap="none" normalizeH="0" baseline="0" dirty="0">
                          <a:ln>
                            <a:noFill/>
                          </a:ln>
                          <a:solidFill>
                            <a:srgbClr val="333333"/>
                          </a:solidFill>
                          <a:effectLst/>
                          <a:latin typeface="+mn-lt"/>
                          <a:ea typeface="+mn-ea"/>
                          <a:cs typeface="+mn-cs"/>
                        </a:rPr>
                        <a:t> part d'un experiment?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les coses al diari o a la televisió han estat escrites especialment per a vostè?</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dirty="0">
                          <a:ln>
                            <a:noFill/>
                          </a:ln>
                          <a:solidFill>
                            <a:srgbClr val="333333"/>
                          </a:solidFill>
                          <a:effectLst/>
                          <a:latin typeface="+mn-lt"/>
                          <a:ea typeface="+mn-ea"/>
                          <a:cs typeface="+mn-cs"/>
                        </a:rPr>
                        <a:t>Ha tingut alguna vegada la sensació d'estar perseguit/da d'alguna manera?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sentit alguna vegada veus sense que no hi hagi ningú al voltant?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806593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s-ES" sz="2400">
                <a:solidFill>
                  <a:srgbClr val="333333"/>
                </a:solidFill>
              </a:rPr>
              <a:t>Què</a:t>
            </a:r>
            <a:r>
              <a:rPr lang="es-ES" sz="2400" dirty="0">
                <a:solidFill>
                  <a:srgbClr val="333333"/>
                </a:solidFill>
              </a:rPr>
              <a:t> en </a:t>
            </a:r>
            <a:r>
              <a:rPr lang="es-ES" sz="2400" dirty="0" err="1">
                <a:solidFill>
                  <a:srgbClr val="333333"/>
                </a:solidFill>
              </a:rPr>
              <a:t>penseu</a:t>
            </a:r>
            <a:r>
              <a:rPr lang="es-ES" sz="2400" dirty="0">
                <a:solidFill>
                  <a:srgbClr val="333333"/>
                </a:solidFill>
              </a:rPr>
              <a:t>? Quina </a:t>
            </a:r>
            <a:r>
              <a:rPr lang="es-ES" sz="2400" dirty="0" err="1">
                <a:solidFill>
                  <a:srgbClr val="333333"/>
                </a:solidFill>
              </a:rPr>
              <a:t>freqüència</a:t>
            </a:r>
            <a:r>
              <a:rPr lang="es-ES" sz="2400" dirty="0">
                <a:solidFill>
                  <a:srgbClr val="333333"/>
                </a:solidFill>
              </a:rPr>
              <a:t> </a:t>
            </a:r>
            <a:r>
              <a:rPr lang="es-ES" sz="2400" dirty="0" err="1">
                <a:solidFill>
                  <a:srgbClr val="333333"/>
                </a:solidFill>
              </a:rPr>
              <a:t>tenen</a:t>
            </a:r>
            <a:r>
              <a:rPr lang="es-ES" sz="2400" dirty="0">
                <a:solidFill>
                  <a:srgbClr val="333333"/>
                </a:solidFill>
              </a:rPr>
              <a:t> les </a:t>
            </a:r>
            <a:r>
              <a:rPr lang="es-ES" sz="2400" dirty="0" err="1">
                <a:solidFill>
                  <a:srgbClr val="333333"/>
                </a:solidFill>
              </a:rPr>
              <a:t>següents</a:t>
            </a:r>
            <a:r>
              <a:rPr lang="es-ES" sz="2400" dirty="0">
                <a:solidFill>
                  <a:srgbClr val="333333"/>
                </a:solidFill>
              </a:rPr>
              <a:t> </a:t>
            </a:r>
            <a:r>
              <a:rPr lang="es-ES" sz="2400" dirty="0" err="1">
                <a:solidFill>
                  <a:srgbClr val="333333"/>
                </a:solidFill>
              </a:rPr>
              <a:t>experiències</a:t>
            </a:r>
            <a:r>
              <a:rPr lang="es-ES" sz="2400" dirty="0">
                <a:solidFill>
                  <a:srgbClr val="333333"/>
                </a:solidFill>
              </a:rPr>
              <a:t>/</a:t>
            </a:r>
            <a:r>
              <a:rPr lang="es-ES" sz="2400" dirty="0" err="1">
                <a:solidFill>
                  <a:srgbClr val="333333"/>
                </a:solidFill>
              </a:rPr>
              <a:t>símptomes</a:t>
            </a:r>
            <a:r>
              <a:rPr lang="es-ES" sz="2400" dirty="0">
                <a:solidFill>
                  <a:srgbClr val="333333"/>
                </a:solidFill>
              </a:rPr>
              <a:t> en la </a:t>
            </a:r>
            <a:r>
              <a:rPr lang="es-ES" sz="2400" dirty="0" err="1">
                <a:solidFill>
                  <a:srgbClr val="333333"/>
                </a:solidFill>
              </a:rPr>
              <a:t>població</a:t>
            </a:r>
            <a:r>
              <a:rPr lang="es-ES" sz="2400" dirty="0">
                <a:solidFill>
                  <a:srgbClr val="333333"/>
                </a:solidFill>
              </a:rPr>
              <a:t> general?</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29</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528969920"/>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err="1">
                          <a:ln>
                            <a:noFill/>
                          </a:ln>
                          <a:solidFill>
                            <a:srgbClr val="333333"/>
                          </a:solidFill>
                          <a:effectLst/>
                          <a:latin typeface="+mn-lt"/>
                          <a:ea typeface="+mn-ea"/>
                          <a:cs typeface="+mn-cs"/>
                        </a:rPr>
                        <a:t>Enquesta</a:t>
                      </a:r>
                      <a:r>
                        <a:rPr kumimoji="0" lang="es-ES" sz="1800" b="0" i="0" u="none" strike="noStrike" cap="none" normalizeH="0" baseline="0" dirty="0">
                          <a:ln>
                            <a:noFill/>
                          </a:ln>
                          <a:solidFill>
                            <a:srgbClr val="333333"/>
                          </a:solidFill>
                          <a:effectLst/>
                          <a:latin typeface="+mn-lt"/>
                          <a:ea typeface="+mn-ea"/>
                          <a:cs typeface="+mn-cs"/>
                        </a:rPr>
                        <a:t> elaborada en </a:t>
                      </a:r>
                      <a:r>
                        <a:rPr kumimoji="0" lang="es-ES" sz="1800" b="0" i="0" u="none" strike="noStrike" cap="none" normalizeH="0" baseline="0" dirty="0" err="1">
                          <a:ln>
                            <a:noFill/>
                          </a:ln>
                          <a:solidFill>
                            <a:srgbClr val="333333"/>
                          </a:solidFill>
                          <a:effectLst/>
                          <a:latin typeface="+mn-lt"/>
                          <a:ea typeface="+mn-ea"/>
                          <a:cs typeface="+mn-cs"/>
                        </a:rPr>
                        <a:t>població</a:t>
                      </a:r>
                      <a:r>
                        <a:rPr kumimoji="0" lang="es-ES" sz="1800" b="0" i="0" u="none" strike="noStrike" cap="none" normalizeH="0" baseline="0" dirty="0">
                          <a:ln>
                            <a:noFill/>
                          </a:ln>
                          <a:solidFill>
                            <a:srgbClr val="333333"/>
                          </a:solidFill>
                          <a:effectLst/>
                          <a:latin typeface="+mn-lt"/>
                          <a:ea typeface="+mn-ea"/>
                          <a:cs typeface="+mn-cs"/>
                        </a:rPr>
                        <a:t> general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Respostes afirmatives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pensat alguna vegada que la gent pot comunicar-se telepàticament?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altra gent pot llegir la seva 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mn-lt"/>
                          <a:ea typeface="+mn-ea"/>
                          <a:cs typeface="+mn-cs"/>
                        </a:rPr>
                        <a:t>Ha </a:t>
                      </a:r>
                      <a:r>
                        <a:rPr kumimoji="0" lang="en-US" sz="1800" b="0" i="0" u="none" strike="noStrike" cap="none" normalizeH="0" baseline="0" dirty="0" err="1">
                          <a:ln>
                            <a:noFill/>
                          </a:ln>
                          <a:solidFill>
                            <a:srgbClr val="333333"/>
                          </a:solidFill>
                          <a:effectLst/>
                          <a:latin typeface="+mn-lt"/>
                          <a:ea typeface="+mn-ea"/>
                          <a:cs typeface="+mn-cs"/>
                        </a:rPr>
                        <a:t>sentit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irreals</a:t>
                      </a:r>
                      <a:r>
                        <a:rPr kumimoji="0" lang="en-US" sz="1800" b="0" i="0" u="none" strike="noStrike" cap="none" normalizeH="0" baseline="0" dirty="0">
                          <a:ln>
                            <a:noFill/>
                          </a:ln>
                          <a:solidFill>
                            <a:srgbClr val="333333"/>
                          </a:solidFill>
                          <a:effectLst/>
                          <a:latin typeface="+mn-lt"/>
                          <a:ea typeface="+mn-ea"/>
                          <a:cs typeface="+mn-cs"/>
                        </a:rPr>
                        <a:t> com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fossin</a:t>
                      </a:r>
                      <a:r>
                        <a:rPr kumimoji="0" lang="en-US" sz="1800" b="0" i="0" u="none" strike="noStrike" cap="none" normalizeH="0" baseline="0" dirty="0">
                          <a:ln>
                            <a:noFill/>
                          </a:ln>
                          <a:solidFill>
                            <a:srgbClr val="333333"/>
                          </a:solidFill>
                          <a:effectLst/>
                          <a:latin typeface="+mn-lt"/>
                          <a:ea typeface="+mn-ea"/>
                          <a:cs typeface="+mn-cs"/>
                        </a:rPr>
                        <a:t> part d'un experiment?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les coses al diari o a la televisió han estat escrites especialment per a vostè?</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dirty="0">
                          <a:ln>
                            <a:noFill/>
                          </a:ln>
                          <a:solidFill>
                            <a:srgbClr val="333333"/>
                          </a:solidFill>
                          <a:effectLst/>
                          <a:latin typeface="+mn-lt"/>
                          <a:ea typeface="+mn-ea"/>
                          <a:cs typeface="+mn-cs"/>
                        </a:rPr>
                        <a:t>Ha tingut alguna vegada la sensació d'estar perseguit/da d'alguna manera?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sentit alguna vegada veus sense que no hi hagi ningú al voltant?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285615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s-ES" sz="2400">
                <a:solidFill>
                  <a:srgbClr val="333333"/>
                </a:solidFill>
              </a:rPr>
              <a:t>Què</a:t>
            </a:r>
            <a:r>
              <a:rPr lang="es-ES" sz="2400" dirty="0">
                <a:solidFill>
                  <a:srgbClr val="333333"/>
                </a:solidFill>
              </a:rPr>
              <a:t> en </a:t>
            </a:r>
            <a:r>
              <a:rPr lang="es-ES" sz="2400" dirty="0" err="1">
                <a:solidFill>
                  <a:srgbClr val="333333"/>
                </a:solidFill>
              </a:rPr>
              <a:t>penseu</a:t>
            </a:r>
            <a:r>
              <a:rPr lang="es-ES" sz="2400" dirty="0">
                <a:solidFill>
                  <a:srgbClr val="333333"/>
                </a:solidFill>
              </a:rPr>
              <a:t>? Quina </a:t>
            </a:r>
            <a:r>
              <a:rPr lang="es-ES" sz="2400" dirty="0" err="1">
                <a:solidFill>
                  <a:srgbClr val="333333"/>
                </a:solidFill>
              </a:rPr>
              <a:t>freqüència</a:t>
            </a:r>
            <a:r>
              <a:rPr lang="es-ES" sz="2400" dirty="0">
                <a:solidFill>
                  <a:srgbClr val="333333"/>
                </a:solidFill>
              </a:rPr>
              <a:t> </a:t>
            </a:r>
            <a:r>
              <a:rPr lang="es-ES" sz="2400" dirty="0" err="1">
                <a:solidFill>
                  <a:srgbClr val="333333"/>
                </a:solidFill>
              </a:rPr>
              <a:t>tenen</a:t>
            </a:r>
            <a:r>
              <a:rPr lang="es-ES" sz="2400" dirty="0">
                <a:solidFill>
                  <a:srgbClr val="333333"/>
                </a:solidFill>
              </a:rPr>
              <a:t> les </a:t>
            </a:r>
            <a:r>
              <a:rPr lang="es-ES" sz="2400" dirty="0" err="1">
                <a:solidFill>
                  <a:srgbClr val="333333"/>
                </a:solidFill>
              </a:rPr>
              <a:t>següents</a:t>
            </a:r>
            <a:r>
              <a:rPr lang="es-ES" sz="2400" dirty="0">
                <a:solidFill>
                  <a:srgbClr val="333333"/>
                </a:solidFill>
              </a:rPr>
              <a:t> </a:t>
            </a:r>
            <a:r>
              <a:rPr lang="es-ES" sz="2400" dirty="0" err="1">
                <a:solidFill>
                  <a:srgbClr val="333333"/>
                </a:solidFill>
              </a:rPr>
              <a:t>experiències</a:t>
            </a:r>
            <a:r>
              <a:rPr lang="es-ES" sz="2400" dirty="0">
                <a:solidFill>
                  <a:srgbClr val="333333"/>
                </a:solidFill>
              </a:rPr>
              <a:t>/</a:t>
            </a:r>
            <a:r>
              <a:rPr lang="es-ES" sz="2400" dirty="0" err="1">
                <a:solidFill>
                  <a:srgbClr val="333333"/>
                </a:solidFill>
              </a:rPr>
              <a:t>símptomes</a:t>
            </a:r>
            <a:r>
              <a:rPr lang="es-ES" sz="2400" dirty="0">
                <a:solidFill>
                  <a:srgbClr val="333333"/>
                </a:solidFill>
              </a:rPr>
              <a:t> en la </a:t>
            </a:r>
            <a:r>
              <a:rPr lang="es-ES" sz="2400" dirty="0" err="1">
                <a:solidFill>
                  <a:srgbClr val="333333"/>
                </a:solidFill>
              </a:rPr>
              <a:t>població</a:t>
            </a:r>
            <a:r>
              <a:rPr lang="es-ES" sz="2400" dirty="0">
                <a:solidFill>
                  <a:srgbClr val="333333"/>
                </a:solidFill>
              </a:rPr>
              <a:t> general?</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30</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296504547"/>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err="1">
                          <a:ln>
                            <a:noFill/>
                          </a:ln>
                          <a:solidFill>
                            <a:srgbClr val="333333"/>
                          </a:solidFill>
                          <a:effectLst/>
                          <a:latin typeface="+mn-lt"/>
                          <a:ea typeface="+mn-ea"/>
                          <a:cs typeface="+mn-cs"/>
                        </a:rPr>
                        <a:t>Enquesta</a:t>
                      </a:r>
                      <a:r>
                        <a:rPr kumimoji="0" lang="es-ES" sz="1800" b="0" i="0" u="none" strike="noStrike" cap="none" normalizeH="0" baseline="0" dirty="0">
                          <a:ln>
                            <a:noFill/>
                          </a:ln>
                          <a:solidFill>
                            <a:srgbClr val="333333"/>
                          </a:solidFill>
                          <a:effectLst/>
                          <a:latin typeface="+mn-lt"/>
                          <a:ea typeface="+mn-ea"/>
                          <a:cs typeface="+mn-cs"/>
                        </a:rPr>
                        <a:t> elaborada en </a:t>
                      </a:r>
                      <a:r>
                        <a:rPr kumimoji="0" lang="es-ES" sz="1800" b="0" i="0" u="none" strike="noStrike" cap="none" normalizeH="0" baseline="0" dirty="0" err="1">
                          <a:ln>
                            <a:noFill/>
                          </a:ln>
                          <a:solidFill>
                            <a:srgbClr val="333333"/>
                          </a:solidFill>
                          <a:effectLst/>
                          <a:latin typeface="+mn-lt"/>
                          <a:ea typeface="+mn-ea"/>
                          <a:cs typeface="+mn-cs"/>
                        </a:rPr>
                        <a:t>població</a:t>
                      </a:r>
                      <a:r>
                        <a:rPr kumimoji="0" lang="es-ES" sz="1800" b="0" i="0" u="none" strike="noStrike" cap="none" normalizeH="0" baseline="0" dirty="0">
                          <a:ln>
                            <a:noFill/>
                          </a:ln>
                          <a:solidFill>
                            <a:srgbClr val="333333"/>
                          </a:solidFill>
                          <a:effectLst/>
                          <a:latin typeface="+mn-lt"/>
                          <a:ea typeface="+mn-ea"/>
                          <a:cs typeface="+mn-cs"/>
                        </a:rPr>
                        <a:t> general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Respostes afirmatives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pensat alguna vegada que la gent pot comunicar-se telepàticament?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altra gent pot llegir la seva 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mn-lt"/>
                          <a:ea typeface="+mn-ea"/>
                          <a:cs typeface="+mn-cs"/>
                        </a:rPr>
                        <a:t>Ha </a:t>
                      </a:r>
                      <a:r>
                        <a:rPr kumimoji="0" lang="en-US" sz="1800" b="0" i="0" u="none" strike="noStrike" cap="none" normalizeH="0" baseline="0" dirty="0" err="1">
                          <a:ln>
                            <a:noFill/>
                          </a:ln>
                          <a:solidFill>
                            <a:srgbClr val="333333"/>
                          </a:solidFill>
                          <a:effectLst/>
                          <a:latin typeface="+mn-lt"/>
                          <a:ea typeface="+mn-ea"/>
                          <a:cs typeface="+mn-cs"/>
                        </a:rPr>
                        <a:t>sentit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irreals</a:t>
                      </a:r>
                      <a:r>
                        <a:rPr kumimoji="0" lang="en-US" sz="1800" b="0" i="0" u="none" strike="noStrike" cap="none" normalizeH="0" baseline="0" dirty="0">
                          <a:ln>
                            <a:noFill/>
                          </a:ln>
                          <a:solidFill>
                            <a:srgbClr val="333333"/>
                          </a:solidFill>
                          <a:effectLst/>
                          <a:latin typeface="+mn-lt"/>
                          <a:ea typeface="+mn-ea"/>
                          <a:cs typeface="+mn-cs"/>
                        </a:rPr>
                        <a:t> com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fossin</a:t>
                      </a:r>
                      <a:r>
                        <a:rPr kumimoji="0" lang="en-US" sz="1800" b="0" i="0" u="none" strike="noStrike" cap="none" normalizeH="0" baseline="0" dirty="0">
                          <a:ln>
                            <a:noFill/>
                          </a:ln>
                          <a:solidFill>
                            <a:srgbClr val="333333"/>
                          </a:solidFill>
                          <a:effectLst/>
                          <a:latin typeface="+mn-lt"/>
                          <a:ea typeface="+mn-ea"/>
                          <a:cs typeface="+mn-cs"/>
                        </a:rPr>
                        <a:t> part d'un experiment?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les coses al diari o a la televisió han estat escrites especialment per a vostè?</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dirty="0">
                          <a:ln>
                            <a:noFill/>
                          </a:ln>
                          <a:solidFill>
                            <a:srgbClr val="333333"/>
                          </a:solidFill>
                          <a:effectLst/>
                          <a:latin typeface="+mn-lt"/>
                          <a:ea typeface="+mn-ea"/>
                          <a:cs typeface="+mn-cs"/>
                        </a:rPr>
                        <a:t>Ha tingut alguna vegada la sensació d'estar perseguit/da d'alguna manera?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sentit alguna vegada veus sense que no hi hagi ningú al voltant?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120760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Les creences especials no són tan infreqüents...</a:t>
            </a:r>
            <a:br>
              <a:rPr lang="es-ES" sz="3600" dirty="0">
                <a:solidFill>
                  <a:srgbClr val="004992"/>
                </a:solidFill>
                <a:latin typeface="+mn-lt"/>
                <a:ea typeface="+mn-ea"/>
                <a:cs typeface="+mn-cs"/>
              </a:rPr>
            </a:br>
            <a:r>
              <a:rPr lang="es-ES" dirty="0">
                <a:solidFill>
                  <a:srgbClr val="004992"/>
                </a:solidFill>
                <a:latin typeface="+mn-lt"/>
                <a:ea typeface="+mn-ea"/>
                <a:cs typeface="+mn-cs"/>
              </a:rPr>
              <a:t>Freqüència d'experiències psicòtiques en la població</a:t>
            </a:r>
            <a:endParaRPr lang="en-US"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s-ES" sz="2400">
                <a:solidFill>
                  <a:srgbClr val="333333"/>
                </a:solidFill>
              </a:rPr>
              <a:t>Què</a:t>
            </a:r>
            <a:r>
              <a:rPr lang="es-ES" sz="2400" dirty="0">
                <a:solidFill>
                  <a:srgbClr val="333333"/>
                </a:solidFill>
              </a:rPr>
              <a:t> en </a:t>
            </a:r>
            <a:r>
              <a:rPr lang="es-ES" sz="2400" dirty="0" err="1">
                <a:solidFill>
                  <a:srgbClr val="333333"/>
                </a:solidFill>
              </a:rPr>
              <a:t>penseu</a:t>
            </a:r>
            <a:r>
              <a:rPr lang="es-ES" sz="2400" dirty="0">
                <a:solidFill>
                  <a:srgbClr val="333333"/>
                </a:solidFill>
              </a:rPr>
              <a:t>? Quina </a:t>
            </a:r>
            <a:r>
              <a:rPr lang="es-ES" sz="2400" dirty="0" err="1">
                <a:solidFill>
                  <a:srgbClr val="333333"/>
                </a:solidFill>
              </a:rPr>
              <a:t>freqüència</a:t>
            </a:r>
            <a:r>
              <a:rPr lang="es-ES" sz="2400" dirty="0">
                <a:solidFill>
                  <a:srgbClr val="333333"/>
                </a:solidFill>
              </a:rPr>
              <a:t> </a:t>
            </a:r>
            <a:r>
              <a:rPr lang="es-ES" sz="2400" dirty="0" err="1">
                <a:solidFill>
                  <a:srgbClr val="333333"/>
                </a:solidFill>
              </a:rPr>
              <a:t>tenen</a:t>
            </a:r>
            <a:r>
              <a:rPr lang="es-ES" sz="2400" dirty="0">
                <a:solidFill>
                  <a:srgbClr val="333333"/>
                </a:solidFill>
              </a:rPr>
              <a:t> les </a:t>
            </a:r>
            <a:r>
              <a:rPr lang="es-ES" sz="2400" dirty="0" err="1">
                <a:solidFill>
                  <a:srgbClr val="333333"/>
                </a:solidFill>
              </a:rPr>
              <a:t>següents</a:t>
            </a:r>
            <a:r>
              <a:rPr lang="es-ES" sz="2400" dirty="0">
                <a:solidFill>
                  <a:srgbClr val="333333"/>
                </a:solidFill>
              </a:rPr>
              <a:t> </a:t>
            </a:r>
            <a:r>
              <a:rPr lang="es-ES" sz="2400" dirty="0" err="1">
                <a:solidFill>
                  <a:srgbClr val="333333"/>
                </a:solidFill>
              </a:rPr>
              <a:t>experiències</a:t>
            </a:r>
            <a:r>
              <a:rPr lang="es-ES" sz="2400" dirty="0">
                <a:solidFill>
                  <a:srgbClr val="333333"/>
                </a:solidFill>
              </a:rPr>
              <a:t>/</a:t>
            </a:r>
            <a:r>
              <a:rPr lang="es-ES" sz="2400" dirty="0" err="1">
                <a:solidFill>
                  <a:srgbClr val="333333"/>
                </a:solidFill>
              </a:rPr>
              <a:t>símptomes</a:t>
            </a:r>
            <a:r>
              <a:rPr lang="es-ES" sz="2400" dirty="0">
                <a:solidFill>
                  <a:srgbClr val="333333"/>
                </a:solidFill>
              </a:rPr>
              <a:t> en la </a:t>
            </a:r>
            <a:r>
              <a:rPr lang="es-ES" sz="2400" dirty="0" err="1">
                <a:solidFill>
                  <a:srgbClr val="333333"/>
                </a:solidFill>
              </a:rPr>
              <a:t>població</a:t>
            </a:r>
            <a:r>
              <a:rPr lang="es-ES" sz="2400" dirty="0">
                <a:solidFill>
                  <a:srgbClr val="333333"/>
                </a:solidFill>
              </a:rPr>
              <a:t> general?</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31</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178022661"/>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err="1">
                          <a:ln>
                            <a:noFill/>
                          </a:ln>
                          <a:solidFill>
                            <a:srgbClr val="333333"/>
                          </a:solidFill>
                          <a:effectLst/>
                          <a:latin typeface="+mn-lt"/>
                          <a:ea typeface="+mn-ea"/>
                          <a:cs typeface="+mn-cs"/>
                        </a:rPr>
                        <a:t>Enquesta</a:t>
                      </a:r>
                      <a:r>
                        <a:rPr kumimoji="0" lang="es-ES" sz="1800" b="0" i="0" u="none" strike="noStrike" cap="none" normalizeH="0" baseline="0" dirty="0">
                          <a:ln>
                            <a:noFill/>
                          </a:ln>
                          <a:solidFill>
                            <a:srgbClr val="333333"/>
                          </a:solidFill>
                          <a:effectLst/>
                          <a:latin typeface="+mn-lt"/>
                          <a:ea typeface="+mn-ea"/>
                          <a:cs typeface="+mn-cs"/>
                        </a:rPr>
                        <a:t> elaborada en </a:t>
                      </a:r>
                      <a:r>
                        <a:rPr kumimoji="0" lang="es-ES" sz="1800" b="0" i="0" u="none" strike="noStrike" cap="none" normalizeH="0" baseline="0" dirty="0" err="1">
                          <a:ln>
                            <a:noFill/>
                          </a:ln>
                          <a:solidFill>
                            <a:srgbClr val="333333"/>
                          </a:solidFill>
                          <a:effectLst/>
                          <a:latin typeface="+mn-lt"/>
                          <a:ea typeface="+mn-ea"/>
                          <a:cs typeface="+mn-cs"/>
                        </a:rPr>
                        <a:t>població</a:t>
                      </a:r>
                      <a:r>
                        <a:rPr kumimoji="0" lang="es-ES" sz="1800" b="0" i="0" u="none" strike="noStrike" cap="none" normalizeH="0" baseline="0" dirty="0">
                          <a:ln>
                            <a:noFill/>
                          </a:ln>
                          <a:solidFill>
                            <a:srgbClr val="333333"/>
                          </a:solidFill>
                          <a:effectLst/>
                          <a:latin typeface="+mn-lt"/>
                          <a:ea typeface="+mn-ea"/>
                          <a:cs typeface="+mn-cs"/>
                        </a:rPr>
                        <a:t> general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Respostes afirmatives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pensat alguna vegada que la gent pot comunicar-se telepàticament?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altra gent pot llegir la seva 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mn-lt"/>
                          <a:ea typeface="+mn-ea"/>
                          <a:cs typeface="+mn-cs"/>
                        </a:rPr>
                        <a:t>Ha </a:t>
                      </a:r>
                      <a:r>
                        <a:rPr kumimoji="0" lang="en-US" sz="1800" b="0" i="0" u="none" strike="noStrike" cap="none" normalizeH="0" baseline="0" dirty="0" err="1">
                          <a:ln>
                            <a:noFill/>
                          </a:ln>
                          <a:solidFill>
                            <a:srgbClr val="333333"/>
                          </a:solidFill>
                          <a:effectLst/>
                          <a:latin typeface="+mn-lt"/>
                          <a:ea typeface="+mn-ea"/>
                          <a:cs typeface="+mn-cs"/>
                        </a:rPr>
                        <a:t>sentit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coses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irreals</a:t>
                      </a:r>
                      <a:r>
                        <a:rPr kumimoji="0" lang="en-US" sz="1800" b="0" i="0" u="none" strike="noStrike" cap="none" normalizeH="0" baseline="0" dirty="0">
                          <a:ln>
                            <a:noFill/>
                          </a:ln>
                          <a:solidFill>
                            <a:srgbClr val="333333"/>
                          </a:solidFill>
                          <a:effectLst/>
                          <a:latin typeface="+mn-lt"/>
                          <a:ea typeface="+mn-ea"/>
                          <a:cs typeface="+mn-cs"/>
                        </a:rPr>
                        <a:t> com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fossin</a:t>
                      </a:r>
                      <a:r>
                        <a:rPr kumimoji="0" lang="en-US" sz="1800" b="0" i="0" u="none" strike="noStrike" cap="none" normalizeH="0" baseline="0" dirty="0">
                          <a:ln>
                            <a:noFill/>
                          </a:ln>
                          <a:solidFill>
                            <a:srgbClr val="333333"/>
                          </a:solidFill>
                          <a:effectLst/>
                          <a:latin typeface="+mn-lt"/>
                          <a:ea typeface="+mn-ea"/>
                          <a:cs typeface="+mn-cs"/>
                        </a:rPr>
                        <a:t> part d'un experiment?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tingut alguna vegada la sensació que les coses al diari o a la televisió han estat escrites especialment per a vostè?</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dirty="0">
                          <a:ln>
                            <a:noFill/>
                          </a:ln>
                          <a:solidFill>
                            <a:srgbClr val="333333"/>
                          </a:solidFill>
                          <a:effectLst/>
                          <a:latin typeface="+mn-lt"/>
                          <a:ea typeface="+mn-ea"/>
                          <a:cs typeface="+mn-cs"/>
                        </a:rPr>
                        <a:t>Ha tingut alguna vegada la sensació d'estar perseguit/da d'alguna manera?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mn-lt"/>
                          <a:ea typeface="+mn-ea"/>
                          <a:cs typeface="+mn-cs"/>
                        </a:rPr>
                        <a:t>Ha sentit alguna vegada veus sense que no hi hagi ningú al voltant?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808289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Recordeu…</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en-US" sz="2400" dirty="0">
                <a:solidFill>
                  <a:srgbClr val="333333"/>
                </a:solidFill>
              </a:rPr>
              <a:t>¡</a:t>
            </a:r>
            <a:r>
              <a:rPr lang="en-US" sz="2400" dirty="0" err="1">
                <a:solidFill>
                  <a:srgbClr val="333333"/>
                </a:solidFill>
              </a:rPr>
              <a:t>Ningú</a:t>
            </a:r>
            <a:r>
              <a:rPr lang="en-US" sz="2400" dirty="0">
                <a:solidFill>
                  <a:srgbClr val="333333"/>
                </a:solidFill>
              </a:rPr>
              <a:t> no </a:t>
            </a:r>
            <a:r>
              <a:rPr lang="en-US" sz="2400" dirty="0" err="1">
                <a:solidFill>
                  <a:srgbClr val="333333"/>
                </a:solidFill>
              </a:rPr>
              <a:t>és</a:t>
            </a:r>
            <a:r>
              <a:rPr lang="en-US" sz="2400" dirty="0">
                <a:solidFill>
                  <a:srgbClr val="333333"/>
                </a:solidFill>
              </a:rPr>
              <a:t> </a:t>
            </a:r>
            <a:r>
              <a:rPr lang="en-US" sz="2400" b="1" i="1" dirty="0">
                <a:solidFill>
                  <a:srgbClr val="333333"/>
                </a:solidFill>
              </a:rPr>
              <a:t>immune</a:t>
            </a:r>
            <a:r>
              <a:rPr lang="en-US" sz="2400" dirty="0">
                <a:solidFill>
                  <a:srgbClr val="333333"/>
                </a:solidFill>
              </a:rPr>
              <a:t> a </a:t>
            </a:r>
            <a:r>
              <a:rPr lang="en-US" sz="2400" dirty="0" err="1">
                <a:solidFill>
                  <a:srgbClr val="333333"/>
                </a:solidFill>
              </a:rPr>
              <a:t>una</a:t>
            </a:r>
            <a:r>
              <a:rPr lang="en-US" sz="2400" dirty="0">
                <a:solidFill>
                  <a:srgbClr val="333333"/>
                </a:solidFill>
              </a:rPr>
              <a:t> </a:t>
            </a:r>
            <a:r>
              <a:rPr lang="en-US" sz="2400" dirty="0" err="1">
                <a:solidFill>
                  <a:srgbClr val="333333"/>
                </a:solidFill>
              </a:rPr>
              <a:t>crisi</a:t>
            </a:r>
            <a:r>
              <a:rPr lang="en-US" sz="2400" dirty="0">
                <a:solidFill>
                  <a:srgbClr val="333333"/>
                </a:solidFill>
              </a:rPr>
              <a:t> mental! </a:t>
            </a:r>
            <a:r>
              <a:rPr lang="en-US" sz="2400" dirty="0" err="1">
                <a:solidFill>
                  <a:srgbClr val="333333"/>
                </a:solidFill>
              </a:rPr>
              <a:t>Cada</a:t>
            </a:r>
            <a:r>
              <a:rPr lang="en-US" sz="2400" dirty="0">
                <a:solidFill>
                  <a:srgbClr val="333333"/>
                </a:solidFill>
              </a:rPr>
              <a:t> any</a:t>
            </a:r>
            <a:br>
              <a:rPr lang="en-US" sz="2400" dirty="0">
                <a:solidFill>
                  <a:srgbClr val="333333"/>
                </a:solidFill>
              </a:rPr>
            </a:br>
            <a:r>
              <a:rPr lang="en-US" sz="2400" dirty="0" err="1">
                <a:solidFill>
                  <a:srgbClr val="333333"/>
                </a:solidFill>
              </a:rPr>
              <a:t>aproximadament</a:t>
            </a:r>
            <a:r>
              <a:rPr lang="en-US" sz="2400" dirty="0">
                <a:solidFill>
                  <a:srgbClr val="333333"/>
                </a:solidFill>
              </a:rPr>
              <a:t> 1 de </a:t>
            </a:r>
            <a:r>
              <a:rPr lang="en-US" sz="2400" dirty="0" err="1">
                <a:solidFill>
                  <a:srgbClr val="333333"/>
                </a:solidFill>
              </a:rPr>
              <a:t>cada</a:t>
            </a:r>
            <a:r>
              <a:rPr lang="en-US" sz="2400" dirty="0">
                <a:solidFill>
                  <a:srgbClr val="333333"/>
                </a:solidFill>
              </a:rPr>
              <a:t> 4 </a:t>
            </a:r>
            <a:r>
              <a:rPr lang="en-US" sz="2400" dirty="0" err="1">
                <a:solidFill>
                  <a:srgbClr val="333333"/>
                </a:solidFill>
              </a:rPr>
              <a:t>persones</a:t>
            </a:r>
            <a:r>
              <a:rPr lang="en-US" sz="2400" dirty="0">
                <a:solidFill>
                  <a:srgbClr val="333333"/>
                </a:solidFill>
              </a:rPr>
              <a:t> </a:t>
            </a:r>
            <a:r>
              <a:rPr lang="en-US" sz="2400" dirty="0" err="1">
                <a:solidFill>
                  <a:srgbClr val="333333"/>
                </a:solidFill>
              </a:rPr>
              <a:t>pateix</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malaltia</a:t>
            </a:r>
            <a:r>
              <a:rPr lang="en-US" sz="2400" dirty="0">
                <a:solidFill>
                  <a:srgbClr val="333333"/>
                </a:solidFill>
              </a:rPr>
              <a:t> mental.</a:t>
            </a:r>
            <a:endParaRPr lang="de-DE" sz="2400" dirty="0">
              <a:solidFill>
                <a:srgbClr val="333333"/>
              </a:solidFill>
            </a:endParaRPr>
          </a:p>
          <a:p>
            <a:pPr>
              <a:defRPr/>
            </a:pPr>
            <a:r>
              <a:rPr lang="en-US" sz="2400" dirty="0">
                <a:solidFill>
                  <a:srgbClr val="333333"/>
                </a:solidFill>
              </a:rPr>
              <a:t>Una </a:t>
            </a:r>
            <a:r>
              <a:rPr lang="en-US" sz="2400" dirty="0" err="1">
                <a:solidFill>
                  <a:srgbClr val="333333"/>
                </a:solidFill>
              </a:rPr>
              <a:t>malaltia</a:t>
            </a:r>
            <a:r>
              <a:rPr lang="en-US" sz="2400" dirty="0">
                <a:solidFill>
                  <a:srgbClr val="333333"/>
                </a:solidFill>
              </a:rPr>
              <a:t> mental no ha de ser </a:t>
            </a:r>
            <a:r>
              <a:rPr lang="en-US" sz="2400" dirty="0" err="1">
                <a:solidFill>
                  <a:srgbClr val="333333"/>
                </a:solidFill>
              </a:rPr>
              <a:t>considerada</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004992"/>
                </a:solidFill>
              </a:rPr>
              <a:t>debilitat</a:t>
            </a:r>
            <a:r>
              <a:rPr lang="en-US" sz="2400" dirty="0">
                <a:solidFill>
                  <a:srgbClr val="333333"/>
                </a:solidFill>
              </a:rPr>
              <a:t>, </a:t>
            </a:r>
            <a:r>
              <a:rPr lang="en-US" sz="2400" dirty="0" err="1">
                <a:solidFill>
                  <a:srgbClr val="333333"/>
                </a:solidFill>
              </a:rPr>
              <a:t>sinó</a:t>
            </a:r>
            <a:r>
              <a:rPr lang="en-US" sz="2400" dirty="0">
                <a:solidFill>
                  <a:srgbClr val="333333"/>
                </a:solidFill>
              </a:rPr>
              <a:t> com </a:t>
            </a:r>
            <a:r>
              <a:rPr lang="en-US" sz="2400" dirty="0" err="1">
                <a:solidFill>
                  <a:srgbClr val="333333"/>
                </a:solidFill>
              </a:rPr>
              <a:t>l'expressió</a:t>
            </a:r>
            <a:r>
              <a:rPr lang="en-US" sz="2400" dirty="0">
                <a:solidFill>
                  <a:srgbClr val="333333"/>
                </a:solidFill>
              </a:rPr>
              <a:t> </a:t>
            </a:r>
            <a:r>
              <a:rPr lang="en-US" sz="2400" dirty="0" err="1">
                <a:solidFill>
                  <a:srgbClr val="333333"/>
                </a:solidFill>
              </a:rPr>
              <a:t>d'una</a:t>
            </a:r>
            <a:r>
              <a:rPr lang="en-US" sz="2400" dirty="0">
                <a:solidFill>
                  <a:srgbClr val="333333"/>
                </a:solidFill>
              </a:rPr>
              <a:t> </a:t>
            </a:r>
            <a:r>
              <a:rPr lang="en-US" sz="2400" dirty="0" err="1">
                <a:solidFill>
                  <a:srgbClr val="004992"/>
                </a:solidFill>
              </a:rPr>
              <a:t>sensibilitat</a:t>
            </a:r>
            <a:r>
              <a:rPr lang="en-US" sz="2400" dirty="0">
                <a:solidFill>
                  <a:srgbClr val="004992"/>
                </a:solidFill>
              </a:rPr>
              <a:t> </a:t>
            </a:r>
            <a:r>
              <a:rPr lang="en-US" sz="2400" dirty="0">
                <a:solidFill>
                  <a:srgbClr val="333333"/>
                </a:solidFill>
              </a:rPr>
              <a:t>particular.</a:t>
            </a:r>
            <a:endParaRPr lang="de-DE" sz="2400" dirty="0">
              <a:solidFill>
                <a:srgbClr val="333333"/>
              </a:solidFill>
            </a:endParaRPr>
          </a:p>
          <a:p>
            <a:pPr>
              <a:defRPr/>
            </a:pPr>
            <a:r>
              <a:rPr lang="en-US" sz="2400" dirty="0" err="1">
                <a:solidFill>
                  <a:srgbClr val="004992"/>
                </a:solidFill>
              </a:rPr>
              <a:t>Herència</a:t>
            </a:r>
            <a:r>
              <a:rPr lang="en-US" sz="2400" dirty="0">
                <a:solidFill>
                  <a:srgbClr val="004992"/>
                </a:solidFill>
              </a:rPr>
              <a:t>: </a:t>
            </a:r>
            <a:r>
              <a:rPr lang="en-US" sz="2400" dirty="0" err="1">
                <a:solidFill>
                  <a:srgbClr val="333333"/>
                </a:solidFill>
              </a:rPr>
              <a:t>els</a:t>
            </a:r>
            <a:r>
              <a:rPr lang="en-US" sz="2400" dirty="0">
                <a:solidFill>
                  <a:srgbClr val="333333"/>
                </a:solidFill>
              </a:rPr>
              <a:t> gens </a:t>
            </a:r>
            <a:r>
              <a:rPr lang="en-US" sz="2400" dirty="0" err="1">
                <a:solidFill>
                  <a:srgbClr val="333333"/>
                </a:solidFill>
              </a:rPr>
              <a:t>juguen</a:t>
            </a:r>
            <a:r>
              <a:rPr lang="en-US" sz="2400" dirty="0">
                <a:solidFill>
                  <a:srgbClr val="333333"/>
                </a:solidFill>
              </a:rPr>
              <a:t> un paper </a:t>
            </a:r>
            <a:r>
              <a:rPr lang="en-US" sz="2400" dirty="0" err="1">
                <a:solidFill>
                  <a:srgbClr val="333333"/>
                </a:solidFill>
              </a:rPr>
              <a:t>en</a:t>
            </a:r>
            <a:r>
              <a:rPr lang="en-US" sz="2400" dirty="0">
                <a:solidFill>
                  <a:srgbClr val="333333"/>
                </a:solidFill>
              </a:rPr>
              <a:t> </a:t>
            </a:r>
            <a:r>
              <a:rPr lang="en-US" sz="2400" dirty="0" err="1">
                <a:solidFill>
                  <a:srgbClr val="333333"/>
                </a:solidFill>
              </a:rPr>
              <a:t>moltes</a:t>
            </a:r>
            <a:r>
              <a:rPr lang="en-US" sz="2400" dirty="0">
                <a:solidFill>
                  <a:srgbClr val="333333"/>
                </a:solidFill>
              </a:rPr>
              <a:t> </a:t>
            </a:r>
            <a:r>
              <a:rPr lang="en-US" sz="2400" dirty="0" err="1">
                <a:solidFill>
                  <a:srgbClr val="333333"/>
                </a:solidFill>
              </a:rPr>
              <a:t>malalties</a:t>
            </a:r>
            <a:r>
              <a:rPr lang="de-DE" sz="2400" dirty="0">
                <a:solidFill>
                  <a:srgbClr val="333333"/>
                </a:solidFill>
              </a:rPr>
              <a:t>.</a:t>
            </a:r>
          </a:p>
          <a:p>
            <a:pPr>
              <a:defRPr/>
            </a:pPr>
            <a:r>
              <a:rPr lang="en-US" sz="2400" dirty="0">
                <a:solidFill>
                  <a:srgbClr val="004992"/>
                </a:solidFill>
              </a:rPr>
              <a:t>Ambient: </a:t>
            </a:r>
            <a:r>
              <a:rPr lang="en-US" sz="2400" dirty="0" err="1">
                <a:solidFill>
                  <a:srgbClr val="333333"/>
                </a:solidFill>
              </a:rPr>
              <a:t>experiències</a:t>
            </a:r>
            <a:r>
              <a:rPr lang="en-US" sz="2400" dirty="0">
                <a:solidFill>
                  <a:srgbClr val="333333"/>
                </a:solidFill>
              </a:rPr>
              <a:t> </a:t>
            </a:r>
            <a:r>
              <a:rPr lang="en-US" sz="2400" dirty="0" err="1">
                <a:solidFill>
                  <a:srgbClr val="333333"/>
                </a:solidFill>
              </a:rPr>
              <a:t>traumátiques</a:t>
            </a:r>
            <a:r>
              <a:rPr lang="en-US" sz="2400" dirty="0">
                <a:solidFill>
                  <a:srgbClr val="333333"/>
                </a:solidFill>
              </a:rPr>
              <a:t> </a:t>
            </a:r>
            <a:r>
              <a:rPr lang="en-US" sz="2400" dirty="0" err="1">
                <a:solidFill>
                  <a:srgbClr val="333333"/>
                </a:solidFill>
              </a:rPr>
              <a:t>poden</a:t>
            </a:r>
            <a:r>
              <a:rPr lang="en-US" sz="2400" dirty="0">
                <a:solidFill>
                  <a:srgbClr val="333333"/>
                </a:solidFill>
              </a:rPr>
              <a:t> </a:t>
            </a:r>
            <a:r>
              <a:rPr lang="en-US" sz="2400" dirty="0" err="1">
                <a:solidFill>
                  <a:srgbClr val="333333"/>
                </a:solidFill>
              </a:rPr>
              <a:t>tenir</a:t>
            </a:r>
            <a:r>
              <a:rPr lang="en-US" sz="2400" dirty="0">
                <a:solidFill>
                  <a:srgbClr val="333333"/>
                </a:solidFill>
              </a:rPr>
              <a:t> un </a:t>
            </a:r>
            <a:r>
              <a:rPr lang="en-US" sz="2400" dirty="0" err="1">
                <a:solidFill>
                  <a:srgbClr val="333333"/>
                </a:solidFill>
              </a:rPr>
              <a:t>impacte</a:t>
            </a:r>
            <a:r>
              <a:rPr lang="en-US" sz="2400" dirty="0">
                <a:solidFill>
                  <a:srgbClr val="333333"/>
                </a:solidFill>
              </a:rPr>
              <a:t> </a:t>
            </a:r>
            <a:r>
              <a:rPr lang="en-US" sz="2400" dirty="0" err="1">
                <a:solidFill>
                  <a:srgbClr val="333333"/>
                </a:solidFill>
              </a:rPr>
              <a:t>negatiu</a:t>
            </a:r>
            <a:r>
              <a:rPr lang="en-US" sz="2400" dirty="0">
                <a:solidFill>
                  <a:srgbClr val="333333"/>
                </a:solidFill>
              </a:rPr>
              <a:t> </a:t>
            </a:r>
            <a:r>
              <a:rPr lang="en-US" sz="2400" dirty="0" err="1">
                <a:solidFill>
                  <a:srgbClr val="333333"/>
                </a:solidFill>
              </a:rPr>
              <a:t>en</a:t>
            </a:r>
            <a:r>
              <a:rPr lang="en-US" sz="2400" dirty="0">
                <a:solidFill>
                  <a:srgbClr val="333333"/>
                </a:solidFill>
              </a:rPr>
              <a:t> la nostra </a:t>
            </a:r>
            <a:r>
              <a:rPr lang="en-US" sz="2400" dirty="0" err="1">
                <a:solidFill>
                  <a:srgbClr val="333333"/>
                </a:solidFill>
              </a:rPr>
              <a:t>salut</a:t>
            </a:r>
            <a:r>
              <a:rPr lang="en-US" sz="2400" dirty="0">
                <a:solidFill>
                  <a:srgbClr val="333333"/>
                </a:solidFill>
              </a:rPr>
              <a:t> mental, </a:t>
            </a:r>
            <a:r>
              <a:rPr lang="en-US" sz="2400" dirty="0" err="1">
                <a:solidFill>
                  <a:srgbClr val="333333"/>
                </a:solidFill>
              </a:rPr>
              <a:t>i</a:t>
            </a:r>
            <a:r>
              <a:rPr lang="en-US" sz="2400" dirty="0">
                <a:solidFill>
                  <a:srgbClr val="333333"/>
                </a:solidFill>
              </a:rPr>
              <a:t> </a:t>
            </a:r>
            <a:r>
              <a:rPr lang="en-US" sz="2400" dirty="0" err="1">
                <a:solidFill>
                  <a:srgbClr val="333333"/>
                </a:solidFill>
              </a:rPr>
              <a:t>augmentar</a:t>
            </a:r>
            <a:r>
              <a:rPr lang="en-US" sz="2400" dirty="0">
                <a:solidFill>
                  <a:srgbClr val="333333"/>
                </a:solidFill>
              </a:rPr>
              <a:t> la </a:t>
            </a:r>
            <a:r>
              <a:rPr lang="en-US" sz="2400" dirty="0" err="1">
                <a:solidFill>
                  <a:srgbClr val="333333"/>
                </a:solidFill>
              </a:rPr>
              <a:t>probabilitat</a:t>
            </a:r>
            <a:r>
              <a:rPr lang="en-US" sz="2400" dirty="0">
                <a:solidFill>
                  <a:srgbClr val="333333"/>
                </a:solidFill>
              </a:rPr>
              <a:t> de </a:t>
            </a:r>
            <a:r>
              <a:rPr lang="en-US" sz="2400" dirty="0" err="1">
                <a:solidFill>
                  <a:srgbClr val="333333"/>
                </a:solidFill>
              </a:rPr>
              <a:t>malaltia</a:t>
            </a:r>
            <a:r>
              <a:rPr lang="en-US" sz="2400" dirty="0">
                <a:solidFill>
                  <a:srgbClr val="333333"/>
                </a:solidFill>
              </a:rPr>
              <a:t> mental </a:t>
            </a:r>
            <a:r>
              <a:rPr lang="en-US" sz="2400" dirty="0" err="1">
                <a:solidFill>
                  <a:srgbClr val="333333"/>
                </a:solidFill>
              </a:rPr>
              <a:t>en</a:t>
            </a:r>
            <a:r>
              <a:rPr lang="en-US" sz="2400" dirty="0">
                <a:solidFill>
                  <a:srgbClr val="333333"/>
                </a:solidFill>
              </a:rPr>
              <a:t> </a:t>
            </a:r>
            <a:r>
              <a:rPr lang="en-US" sz="2400" dirty="0" err="1">
                <a:solidFill>
                  <a:srgbClr val="333333"/>
                </a:solidFill>
              </a:rPr>
              <a:t>persones</a:t>
            </a:r>
            <a:r>
              <a:rPr lang="en-US" sz="2400" dirty="0">
                <a:solidFill>
                  <a:srgbClr val="333333"/>
                </a:solidFill>
              </a:rPr>
              <a:t> </a:t>
            </a:r>
            <a:r>
              <a:rPr lang="en-US" sz="2400" dirty="0" err="1">
                <a:solidFill>
                  <a:srgbClr val="333333"/>
                </a:solidFill>
              </a:rPr>
              <a:t>amb</a:t>
            </a:r>
            <a:r>
              <a:rPr lang="en-US" sz="2400" dirty="0">
                <a:solidFill>
                  <a:srgbClr val="333333"/>
                </a:solidFill>
              </a:rPr>
              <a:t> o sense </a:t>
            </a:r>
            <a:r>
              <a:rPr lang="en-US" sz="2400" dirty="0" err="1">
                <a:solidFill>
                  <a:srgbClr val="333333"/>
                </a:solidFill>
              </a:rPr>
              <a:t>predisposició</a:t>
            </a:r>
            <a:r>
              <a:rPr lang="en-US" sz="2400" dirty="0">
                <a:solidFill>
                  <a:srgbClr val="333333"/>
                </a:solidFill>
              </a:rPr>
              <a:t> a la </a:t>
            </a:r>
            <a:r>
              <a:rPr lang="en-US" sz="2400" dirty="0" err="1">
                <a:solidFill>
                  <a:srgbClr val="333333"/>
                </a:solidFill>
              </a:rPr>
              <a:t>malaltia</a:t>
            </a:r>
            <a:r>
              <a:rPr lang="en-US" sz="2400" dirty="0">
                <a:solidFill>
                  <a:srgbClr val="333333"/>
                </a:solidFill>
              </a:rPr>
              <a:t> mental.</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l'estigma</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l'autoestigma</a:t>
            </a:r>
            <a:r>
              <a:rPr lang="en-US" sz="3600" dirty="0">
                <a:latin typeface="+mn-lt"/>
                <a:ea typeface="+mn-ea"/>
                <a:cs typeface="+mn-cs"/>
              </a:rPr>
              <a:t>?</a:t>
            </a:r>
            <a:endParaRPr lang="de-DE" sz="3600" dirty="0">
              <a:latin typeface="+mn-lt"/>
              <a:ea typeface="+mn-ea"/>
              <a:cs typeface="+mn-cs"/>
            </a:endParaRPr>
          </a:p>
        </p:txBody>
      </p:sp>
      <p:sp>
        <p:nvSpPr>
          <p:cNvPr id="72706" name="Inhaltsplatzhalter 3"/>
          <p:cNvSpPr>
            <a:spLocks noGrp="1"/>
          </p:cNvSpPr>
          <p:nvPr>
            <p:ph idx="1"/>
          </p:nvPr>
        </p:nvSpPr>
        <p:spPr/>
        <p:txBody>
          <a:bodyPr>
            <a:noAutofit/>
          </a:bodyPr>
          <a:lstStyle/>
          <a:p>
            <a:pPr>
              <a:lnSpc>
                <a:spcPct val="100000"/>
              </a:lnSpc>
              <a:spcBef>
                <a:spcPts val="1200"/>
              </a:spcBef>
            </a:pP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l'estigma</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l'autoestigma</a:t>
            </a:r>
            <a:r>
              <a:rPr lang="en-US" sz="3600" dirty="0">
                <a:latin typeface="+mn-lt"/>
                <a:ea typeface="+mn-ea"/>
                <a:cs typeface="+mn-cs"/>
              </a:rPr>
              <a:t>?</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err="1">
                <a:solidFill>
                  <a:srgbClr val="004992"/>
                </a:solidFill>
              </a:rPr>
              <a:t>Estigma</a:t>
            </a:r>
            <a:r>
              <a:rPr lang="en-US" sz="2400" b="1" dirty="0">
                <a:solidFill>
                  <a:srgbClr val="004992"/>
                </a:solidFill>
              </a:rPr>
              <a:t> = </a:t>
            </a:r>
            <a:r>
              <a:rPr lang="en-US" sz="2400" b="1" dirty="0" err="1">
                <a:solidFill>
                  <a:srgbClr val="004992"/>
                </a:solidFill>
              </a:rPr>
              <a:t>paraula</a:t>
            </a:r>
            <a:r>
              <a:rPr lang="en-US" sz="2400" b="1" dirty="0">
                <a:solidFill>
                  <a:srgbClr val="004992"/>
                </a:solidFill>
              </a:rPr>
              <a:t> </a:t>
            </a:r>
            <a:r>
              <a:rPr lang="en-US" sz="2400" b="1" dirty="0" err="1">
                <a:solidFill>
                  <a:srgbClr val="004992"/>
                </a:solidFill>
              </a:rPr>
              <a:t>grega</a:t>
            </a:r>
            <a:r>
              <a:rPr lang="en-US" sz="2400" b="1" dirty="0">
                <a:solidFill>
                  <a:srgbClr val="004992"/>
                </a:solidFill>
              </a:rPr>
              <a:t>. </a:t>
            </a:r>
            <a:r>
              <a:rPr lang="en-US" sz="2400" b="1" dirty="0" err="1">
                <a:solidFill>
                  <a:srgbClr val="004992"/>
                </a:solidFill>
              </a:rPr>
              <a:t>Significat</a:t>
            </a:r>
            <a:r>
              <a:rPr lang="en-US" sz="2400" b="1" dirty="0">
                <a:solidFill>
                  <a:srgbClr val="004992"/>
                </a:solidFill>
              </a:rPr>
              <a:t> literal: </a:t>
            </a:r>
            <a:r>
              <a:rPr lang="en-US" sz="2400" dirty="0" err="1">
                <a:solidFill>
                  <a:srgbClr val="333333"/>
                </a:solidFill>
              </a:rPr>
              <a:t>marca</a:t>
            </a:r>
            <a:r>
              <a:rPr lang="en-US" sz="2400" dirty="0">
                <a:solidFill>
                  <a:srgbClr val="333333"/>
                </a:solidFill>
              </a:rPr>
              <a:t> o </a:t>
            </a:r>
            <a:r>
              <a:rPr lang="en-US" sz="2400" dirty="0" err="1">
                <a:solidFill>
                  <a:srgbClr val="333333"/>
                </a:solidFill>
              </a:rPr>
              <a:t>senyal</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8895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l'estigma</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l'autoestigma</a:t>
            </a:r>
            <a:r>
              <a:rPr lang="en-US" sz="3600" dirty="0">
                <a:latin typeface="+mn-lt"/>
                <a:ea typeface="+mn-ea"/>
                <a:cs typeface="+mn-cs"/>
              </a:rPr>
              <a:t>?</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err="1">
                <a:solidFill>
                  <a:srgbClr val="004992"/>
                </a:solidFill>
              </a:rPr>
              <a:t>Estigma</a:t>
            </a:r>
            <a:r>
              <a:rPr lang="en-US" sz="2400" b="1" dirty="0">
                <a:solidFill>
                  <a:srgbClr val="004992"/>
                </a:solidFill>
              </a:rPr>
              <a:t> = </a:t>
            </a:r>
            <a:r>
              <a:rPr lang="en-US" sz="2400" b="1" dirty="0" err="1">
                <a:solidFill>
                  <a:srgbClr val="004992"/>
                </a:solidFill>
              </a:rPr>
              <a:t>paraula</a:t>
            </a:r>
            <a:r>
              <a:rPr lang="en-US" sz="2400" b="1" dirty="0">
                <a:solidFill>
                  <a:srgbClr val="004992"/>
                </a:solidFill>
              </a:rPr>
              <a:t> </a:t>
            </a:r>
            <a:r>
              <a:rPr lang="en-US" sz="2400" b="1" dirty="0" err="1">
                <a:solidFill>
                  <a:srgbClr val="004992"/>
                </a:solidFill>
              </a:rPr>
              <a:t>grega</a:t>
            </a:r>
            <a:r>
              <a:rPr lang="en-US" sz="2400" b="1" dirty="0">
                <a:solidFill>
                  <a:srgbClr val="004992"/>
                </a:solidFill>
              </a:rPr>
              <a:t>. </a:t>
            </a:r>
            <a:r>
              <a:rPr lang="en-US" sz="2400" b="1" dirty="0" err="1">
                <a:solidFill>
                  <a:srgbClr val="004992"/>
                </a:solidFill>
              </a:rPr>
              <a:t>Significat</a:t>
            </a:r>
            <a:r>
              <a:rPr lang="en-US" sz="2400" b="1" dirty="0">
                <a:solidFill>
                  <a:srgbClr val="004992"/>
                </a:solidFill>
              </a:rPr>
              <a:t> literal: </a:t>
            </a:r>
            <a:r>
              <a:rPr lang="en-US" sz="2400" dirty="0" err="1">
                <a:solidFill>
                  <a:srgbClr val="333333"/>
                </a:solidFill>
              </a:rPr>
              <a:t>marca</a:t>
            </a:r>
            <a:r>
              <a:rPr lang="en-US" sz="2400" dirty="0">
                <a:solidFill>
                  <a:srgbClr val="333333"/>
                </a:solidFill>
              </a:rPr>
              <a:t> o </a:t>
            </a:r>
            <a:r>
              <a:rPr lang="en-US" sz="2400" dirty="0" err="1">
                <a:solidFill>
                  <a:srgbClr val="333333"/>
                </a:solidFill>
              </a:rPr>
              <a:t>senyal</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b="1" dirty="0" err="1">
                <a:solidFill>
                  <a:srgbClr val="004992"/>
                </a:solidFill>
              </a:rPr>
              <a:t>L'estigmatizació</a:t>
            </a:r>
            <a:r>
              <a:rPr lang="en-US" sz="2400" b="1" dirty="0">
                <a:solidFill>
                  <a:srgbClr val="004992"/>
                </a:solidFill>
              </a:rPr>
              <a:t> </a:t>
            </a:r>
            <a:r>
              <a:rPr lang="en-US" sz="2400" dirty="0" err="1">
                <a:solidFill>
                  <a:srgbClr val="004992"/>
                </a:solidFill>
              </a:rPr>
              <a:t>succeeix</a:t>
            </a:r>
            <a:r>
              <a:rPr lang="en-US" sz="2400" dirty="0">
                <a:solidFill>
                  <a:srgbClr val="004992"/>
                </a:solidFill>
              </a:rPr>
              <a:t> </a:t>
            </a:r>
            <a:r>
              <a:rPr lang="en-US" sz="2400" dirty="0" err="1">
                <a:solidFill>
                  <a:srgbClr val="004992"/>
                </a:solidFill>
              </a:rPr>
              <a:t>quan</a:t>
            </a:r>
            <a:r>
              <a:rPr lang="en-US" sz="2400" dirty="0">
                <a:solidFill>
                  <a:srgbClr val="004992"/>
                </a:solidFill>
              </a:rPr>
              <a:t> </a:t>
            </a:r>
            <a:r>
              <a:rPr lang="en-US" sz="2400" dirty="0" err="1">
                <a:solidFill>
                  <a:srgbClr val="004992"/>
                </a:solidFill>
              </a:rPr>
              <a:t>s'estableix</a:t>
            </a:r>
            <a:r>
              <a:rPr lang="en-US" sz="2400" dirty="0">
                <a:solidFill>
                  <a:srgbClr val="004992"/>
                </a:solidFill>
              </a:rPr>
              <a:t> </a:t>
            </a:r>
            <a:r>
              <a:rPr lang="en-US" sz="2400" dirty="0" err="1">
                <a:solidFill>
                  <a:srgbClr val="004992"/>
                </a:solidFill>
              </a:rPr>
              <a:t>una</a:t>
            </a:r>
            <a:r>
              <a:rPr lang="en-US" sz="2400" dirty="0">
                <a:solidFill>
                  <a:srgbClr val="004992"/>
                </a:solidFill>
              </a:rPr>
              <a:t> </a:t>
            </a:r>
            <a:r>
              <a:rPr lang="en-US" sz="2400" dirty="0" err="1">
                <a:solidFill>
                  <a:srgbClr val="004992"/>
                </a:solidFill>
              </a:rPr>
              <a:t>associació</a:t>
            </a:r>
            <a:r>
              <a:rPr lang="en-US" sz="2400" dirty="0">
                <a:solidFill>
                  <a:srgbClr val="004992"/>
                </a:solidFill>
              </a:rPr>
              <a:t> entre</a:t>
            </a:r>
            <a:br>
              <a:rPr lang="en-US" sz="2400" dirty="0">
                <a:solidFill>
                  <a:srgbClr val="004992"/>
                </a:solidFill>
              </a:rPr>
            </a:br>
            <a:r>
              <a:rPr lang="en-US" sz="2400" dirty="0" err="1">
                <a:solidFill>
                  <a:srgbClr val="004992"/>
                </a:solidFill>
              </a:rPr>
              <a:t>determinades</a:t>
            </a:r>
            <a:r>
              <a:rPr lang="en-US" sz="2400" dirty="0">
                <a:solidFill>
                  <a:srgbClr val="004992"/>
                </a:solidFill>
              </a:rPr>
              <a:t> </a:t>
            </a:r>
            <a:r>
              <a:rPr lang="en-US" sz="2400" dirty="0" err="1">
                <a:solidFill>
                  <a:srgbClr val="004992"/>
                </a:solidFill>
              </a:rPr>
              <a:t>persones</a:t>
            </a:r>
            <a:r>
              <a:rPr lang="en-US" sz="2400" dirty="0">
                <a:solidFill>
                  <a:srgbClr val="004992"/>
                </a:solidFill>
              </a:rPr>
              <a:t> o </a:t>
            </a:r>
            <a:r>
              <a:rPr lang="en-US" sz="2400" dirty="0" err="1">
                <a:solidFill>
                  <a:srgbClr val="004992"/>
                </a:solidFill>
              </a:rPr>
              <a:t>grups</a:t>
            </a:r>
            <a:r>
              <a:rPr lang="en-US" sz="2400" dirty="0">
                <a:solidFill>
                  <a:srgbClr val="004992"/>
                </a:solidFill>
              </a:rPr>
              <a:t> de </a:t>
            </a:r>
            <a:r>
              <a:rPr lang="en-US" sz="2400" dirty="0" err="1">
                <a:solidFill>
                  <a:srgbClr val="004992"/>
                </a:solidFill>
              </a:rPr>
              <a:t>persones</a:t>
            </a:r>
            <a:r>
              <a:rPr lang="en-US" sz="2400" dirty="0">
                <a:solidFill>
                  <a:srgbClr val="004992"/>
                </a:solidFill>
              </a:rPr>
              <a:t> </a:t>
            </a:r>
            <a:r>
              <a:rPr lang="en-US" sz="2400" dirty="0" err="1">
                <a:solidFill>
                  <a:srgbClr val="004992"/>
                </a:solidFill>
              </a:rPr>
              <a:t>i</a:t>
            </a:r>
            <a:r>
              <a:rPr lang="en-US" sz="2400" dirty="0">
                <a:solidFill>
                  <a:srgbClr val="004992"/>
                </a:solidFill>
              </a:rPr>
              <a:t> </a:t>
            </a:r>
            <a:r>
              <a:rPr lang="en-US" sz="2400" dirty="0" err="1">
                <a:solidFill>
                  <a:srgbClr val="004992"/>
                </a:solidFill>
              </a:rPr>
              <a:t>qualitats</a:t>
            </a:r>
            <a:r>
              <a:rPr lang="en-US" sz="2400" dirty="0">
                <a:solidFill>
                  <a:srgbClr val="004992"/>
                </a:solidFill>
              </a:rPr>
              <a:t> negatives</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5923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l'estigma</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és</a:t>
            </a:r>
            <a:r>
              <a:rPr lang="en-US" sz="3600" dirty="0">
                <a:latin typeface="+mn-lt"/>
                <a:ea typeface="+mn-ea"/>
                <a:cs typeface="+mn-cs"/>
              </a:rPr>
              <a:t> </a:t>
            </a:r>
            <a:r>
              <a:rPr lang="en-US" sz="3600" dirty="0" err="1">
                <a:latin typeface="+mn-lt"/>
                <a:ea typeface="+mn-ea"/>
                <a:cs typeface="+mn-cs"/>
              </a:rPr>
              <a:t>l'autoestigma</a:t>
            </a:r>
            <a:r>
              <a:rPr lang="en-US" sz="3600" dirty="0">
                <a:latin typeface="+mn-lt"/>
                <a:ea typeface="+mn-ea"/>
                <a:cs typeface="+mn-cs"/>
              </a:rPr>
              <a:t>?</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err="1">
                <a:solidFill>
                  <a:srgbClr val="004992"/>
                </a:solidFill>
              </a:rPr>
              <a:t>Estigma</a:t>
            </a:r>
            <a:r>
              <a:rPr lang="en-US" sz="2400" b="1" dirty="0">
                <a:solidFill>
                  <a:srgbClr val="004992"/>
                </a:solidFill>
              </a:rPr>
              <a:t> = </a:t>
            </a:r>
            <a:r>
              <a:rPr lang="en-US" sz="2400" b="1" dirty="0" err="1">
                <a:solidFill>
                  <a:srgbClr val="004992"/>
                </a:solidFill>
              </a:rPr>
              <a:t>paraula</a:t>
            </a:r>
            <a:r>
              <a:rPr lang="en-US" sz="2400" b="1" dirty="0">
                <a:solidFill>
                  <a:srgbClr val="004992"/>
                </a:solidFill>
              </a:rPr>
              <a:t> </a:t>
            </a:r>
            <a:r>
              <a:rPr lang="en-US" sz="2400" b="1" dirty="0" err="1">
                <a:solidFill>
                  <a:srgbClr val="004992"/>
                </a:solidFill>
              </a:rPr>
              <a:t>grega</a:t>
            </a:r>
            <a:r>
              <a:rPr lang="en-US" sz="2400" b="1" dirty="0">
                <a:solidFill>
                  <a:srgbClr val="004992"/>
                </a:solidFill>
              </a:rPr>
              <a:t>. </a:t>
            </a:r>
            <a:r>
              <a:rPr lang="en-US" sz="2400" b="1" dirty="0" err="1">
                <a:solidFill>
                  <a:srgbClr val="004992"/>
                </a:solidFill>
              </a:rPr>
              <a:t>Significat</a:t>
            </a:r>
            <a:r>
              <a:rPr lang="en-US" sz="2400" b="1" dirty="0">
                <a:solidFill>
                  <a:srgbClr val="004992"/>
                </a:solidFill>
              </a:rPr>
              <a:t> literal: </a:t>
            </a:r>
            <a:r>
              <a:rPr lang="en-US" sz="2400" dirty="0" err="1">
                <a:solidFill>
                  <a:srgbClr val="333333"/>
                </a:solidFill>
              </a:rPr>
              <a:t>marca</a:t>
            </a:r>
            <a:r>
              <a:rPr lang="en-US" sz="2400" dirty="0">
                <a:solidFill>
                  <a:srgbClr val="333333"/>
                </a:solidFill>
              </a:rPr>
              <a:t> o </a:t>
            </a:r>
            <a:r>
              <a:rPr lang="en-US" sz="2400" dirty="0" err="1">
                <a:solidFill>
                  <a:srgbClr val="333333"/>
                </a:solidFill>
              </a:rPr>
              <a:t>senyal</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b="1" dirty="0" err="1">
                <a:solidFill>
                  <a:srgbClr val="004992"/>
                </a:solidFill>
              </a:rPr>
              <a:t>L'estigmatizació</a:t>
            </a:r>
            <a:r>
              <a:rPr lang="en-US" sz="2400" b="1" dirty="0">
                <a:solidFill>
                  <a:srgbClr val="004992"/>
                </a:solidFill>
              </a:rPr>
              <a:t> </a:t>
            </a:r>
            <a:r>
              <a:rPr lang="en-US" sz="2400" dirty="0" err="1">
                <a:solidFill>
                  <a:srgbClr val="004992"/>
                </a:solidFill>
              </a:rPr>
              <a:t>succeeix</a:t>
            </a:r>
            <a:r>
              <a:rPr lang="en-US" sz="2400" dirty="0">
                <a:solidFill>
                  <a:srgbClr val="004992"/>
                </a:solidFill>
              </a:rPr>
              <a:t> </a:t>
            </a:r>
            <a:r>
              <a:rPr lang="en-US" sz="2400" dirty="0" err="1">
                <a:solidFill>
                  <a:srgbClr val="004992"/>
                </a:solidFill>
              </a:rPr>
              <a:t>quan</a:t>
            </a:r>
            <a:r>
              <a:rPr lang="en-US" sz="2400" dirty="0">
                <a:solidFill>
                  <a:srgbClr val="004992"/>
                </a:solidFill>
              </a:rPr>
              <a:t> </a:t>
            </a:r>
            <a:r>
              <a:rPr lang="en-US" sz="2400" dirty="0" err="1">
                <a:solidFill>
                  <a:srgbClr val="004992"/>
                </a:solidFill>
              </a:rPr>
              <a:t>s'estableix</a:t>
            </a:r>
            <a:r>
              <a:rPr lang="en-US" sz="2400" dirty="0">
                <a:solidFill>
                  <a:srgbClr val="004992"/>
                </a:solidFill>
              </a:rPr>
              <a:t> </a:t>
            </a:r>
            <a:r>
              <a:rPr lang="en-US" sz="2400" dirty="0" err="1">
                <a:solidFill>
                  <a:srgbClr val="004992"/>
                </a:solidFill>
              </a:rPr>
              <a:t>una</a:t>
            </a:r>
            <a:r>
              <a:rPr lang="en-US" sz="2400" dirty="0">
                <a:solidFill>
                  <a:srgbClr val="004992"/>
                </a:solidFill>
              </a:rPr>
              <a:t> </a:t>
            </a:r>
            <a:r>
              <a:rPr lang="en-US" sz="2400" dirty="0" err="1">
                <a:solidFill>
                  <a:srgbClr val="004992"/>
                </a:solidFill>
              </a:rPr>
              <a:t>associació</a:t>
            </a:r>
            <a:r>
              <a:rPr lang="en-US" sz="2400" dirty="0">
                <a:solidFill>
                  <a:srgbClr val="004992"/>
                </a:solidFill>
              </a:rPr>
              <a:t> entre</a:t>
            </a:r>
            <a:br>
              <a:rPr lang="en-US" sz="2400" dirty="0">
                <a:solidFill>
                  <a:srgbClr val="004992"/>
                </a:solidFill>
              </a:rPr>
            </a:br>
            <a:r>
              <a:rPr lang="en-US" sz="2400" dirty="0" err="1">
                <a:solidFill>
                  <a:srgbClr val="004992"/>
                </a:solidFill>
              </a:rPr>
              <a:t>determinades</a:t>
            </a:r>
            <a:r>
              <a:rPr lang="en-US" sz="2400" dirty="0">
                <a:solidFill>
                  <a:srgbClr val="004992"/>
                </a:solidFill>
              </a:rPr>
              <a:t> </a:t>
            </a:r>
            <a:r>
              <a:rPr lang="en-US" sz="2400" dirty="0" err="1">
                <a:solidFill>
                  <a:srgbClr val="004992"/>
                </a:solidFill>
              </a:rPr>
              <a:t>persones</a:t>
            </a:r>
            <a:r>
              <a:rPr lang="en-US" sz="2400" dirty="0">
                <a:solidFill>
                  <a:srgbClr val="004992"/>
                </a:solidFill>
              </a:rPr>
              <a:t> o </a:t>
            </a:r>
            <a:r>
              <a:rPr lang="en-US" sz="2400" dirty="0" err="1">
                <a:solidFill>
                  <a:srgbClr val="004992"/>
                </a:solidFill>
              </a:rPr>
              <a:t>grups</a:t>
            </a:r>
            <a:r>
              <a:rPr lang="en-US" sz="2400" dirty="0">
                <a:solidFill>
                  <a:srgbClr val="004992"/>
                </a:solidFill>
              </a:rPr>
              <a:t> de </a:t>
            </a:r>
            <a:r>
              <a:rPr lang="en-US" sz="2400" dirty="0" err="1">
                <a:solidFill>
                  <a:srgbClr val="004992"/>
                </a:solidFill>
              </a:rPr>
              <a:t>persones</a:t>
            </a:r>
            <a:r>
              <a:rPr lang="en-US" sz="2400" dirty="0">
                <a:solidFill>
                  <a:srgbClr val="004992"/>
                </a:solidFill>
              </a:rPr>
              <a:t> </a:t>
            </a:r>
            <a:r>
              <a:rPr lang="en-US" sz="2400" dirty="0" err="1">
                <a:solidFill>
                  <a:srgbClr val="004992"/>
                </a:solidFill>
              </a:rPr>
              <a:t>i</a:t>
            </a:r>
            <a:r>
              <a:rPr lang="en-US" sz="2400" dirty="0">
                <a:solidFill>
                  <a:srgbClr val="004992"/>
                </a:solidFill>
              </a:rPr>
              <a:t> </a:t>
            </a:r>
            <a:r>
              <a:rPr lang="en-US" sz="2400" dirty="0" err="1">
                <a:solidFill>
                  <a:srgbClr val="004992"/>
                </a:solidFill>
              </a:rPr>
              <a:t>qualitats</a:t>
            </a:r>
            <a:r>
              <a:rPr lang="en-US" sz="2400" dirty="0">
                <a:solidFill>
                  <a:srgbClr val="004992"/>
                </a:solidFill>
              </a:rPr>
              <a:t> negatives</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en-US" sz="2400" dirty="0" err="1">
                <a:solidFill>
                  <a:srgbClr val="333333"/>
                </a:solidFill>
              </a:rPr>
              <a:t>Això</a:t>
            </a:r>
            <a:r>
              <a:rPr lang="en-US" sz="2400" dirty="0">
                <a:solidFill>
                  <a:srgbClr val="333333"/>
                </a:solidFill>
              </a:rPr>
              <a:t> </a:t>
            </a:r>
            <a:r>
              <a:rPr lang="en-US" sz="2400" dirty="0" err="1">
                <a:solidFill>
                  <a:srgbClr val="333333"/>
                </a:solidFill>
              </a:rPr>
              <a:t>es</a:t>
            </a:r>
            <a:r>
              <a:rPr lang="en-US" sz="2400" dirty="0">
                <a:solidFill>
                  <a:srgbClr val="333333"/>
                </a:solidFill>
              </a:rPr>
              <a:t> fa sense </a:t>
            </a:r>
            <a:r>
              <a:rPr lang="en-US" sz="2400" dirty="0" err="1">
                <a:solidFill>
                  <a:srgbClr val="333333"/>
                </a:solidFill>
              </a:rPr>
              <a:t>una</a:t>
            </a:r>
            <a:r>
              <a:rPr lang="en-US" sz="2400" dirty="0">
                <a:solidFill>
                  <a:srgbClr val="333333"/>
                </a:solidFill>
              </a:rPr>
              <a:t> </a:t>
            </a:r>
            <a:r>
              <a:rPr lang="en-US" sz="2400" dirty="0" err="1">
                <a:solidFill>
                  <a:srgbClr val="333333"/>
                </a:solidFill>
              </a:rPr>
              <a:t>revisió</a:t>
            </a:r>
            <a:r>
              <a:rPr lang="en-US" sz="2400" dirty="0">
                <a:solidFill>
                  <a:srgbClr val="333333"/>
                </a:solidFill>
              </a:rPr>
              <a:t> </a:t>
            </a:r>
            <a:r>
              <a:rPr lang="en-US" sz="2400" dirty="0" err="1">
                <a:solidFill>
                  <a:srgbClr val="333333"/>
                </a:solidFill>
              </a:rPr>
              <a:t>crítica</a:t>
            </a:r>
            <a:r>
              <a:rPr lang="en-US" sz="2400" dirty="0">
                <a:solidFill>
                  <a:srgbClr val="333333"/>
                </a:solidFill>
              </a:rPr>
              <a:t> de la </a:t>
            </a:r>
            <a:r>
              <a:rPr lang="en-US" sz="2400" dirty="0" err="1">
                <a:solidFill>
                  <a:srgbClr val="333333"/>
                </a:solidFill>
              </a:rPr>
              <a:t>realitat</a:t>
            </a:r>
            <a:r>
              <a:rPr lang="en-US" sz="2400" dirty="0">
                <a:solidFill>
                  <a:srgbClr val="333333"/>
                </a:solidFill>
              </a:rPr>
              <a:t>.</a:t>
            </a:r>
          </a:p>
          <a:p>
            <a:pPr marL="342900" indent="-342900">
              <a:lnSpc>
                <a:spcPct val="100000"/>
              </a:lnSpc>
              <a:spcBef>
                <a:spcPts val="1200"/>
              </a:spcBef>
              <a:buClr>
                <a:srgbClr val="333333"/>
              </a:buClr>
              <a:buFont typeface="WingDings"/>
              <a:buChar char=""/>
            </a:pPr>
            <a:r>
              <a:rPr lang="en-US" sz="2400" dirty="0" err="1">
                <a:solidFill>
                  <a:srgbClr val="333333"/>
                </a:solidFill>
              </a:rPr>
              <a:t>L'estigma</a:t>
            </a:r>
            <a:r>
              <a:rPr lang="en-US" sz="2400" dirty="0">
                <a:solidFill>
                  <a:srgbClr val="333333"/>
                </a:solidFill>
              </a:rPr>
              <a:t> pot </a:t>
            </a:r>
            <a:r>
              <a:rPr lang="en-US" sz="2400" dirty="0" err="1">
                <a:solidFill>
                  <a:srgbClr val="333333"/>
                </a:solidFill>
              </a:rPr>
              <a:t>portar</a:t>
            </a:r>
            <a:r>
              <a:rPr lang="en-US" sz="2400" dirty="0">
                <a:solidFill>
                  <a:srgbClr val="333333"/>
                </a:solidFill>
              </a:rPr>
              <a:t> a </a:t>
            </a:r>
            <a:r>
              <a:rPr lang="en-US" sz="2400" dirty="0" err="1">
                <a:solidFill>
                  <a:srgbClr val="333333"/>
                </a:solidFill>
              </a:rPr>
              <a:t>aquests</a:t>
            </a:r>
            <a:r>
              <a:rPr lang="en-US" sz="2400" dirty="0">
                <a:solidFill>
                  <a:srgbClr val="333333"/>
                </a:solidFill>
              </a:rPr>
              <a:t> </a:t>
            </a:r>
            <a:r>
              <a:rPr lang="en-US" sz="2400" dirty="0" err="1">
                <a:solidFill>
                  <a:srgbClr val="333333"/>
                </a:solidFill>
              </a:rPr>
              <a:t>individus</a:t>
            </a:r>
            <a:r>
              <a:rPr lang="en-US" sz="2400" dirty="0">
                <a:solidFill>
                  <a:srgbClr val="333333"/>
                </a:solidFill>
              </a:rPr>
              <a:t> a ser </a:t>
            </a:r>
            <a:r>
              <a:rPr lang="en-US" sz="2400" dirty="0" err="1">
                <a:solidFill>
                  <a:srgbClr val="333333"/>
                </a:solidFill>
              </a:rPr>
              <a:t>menyspreats</a:t>
            </a:r>
            <a:r>
              <a:rPr lang="en-US" sz="2400" dirty="0">
                <a:solidFill>
                  <a:srgbClr val="333333"/>
                </a:solidFill>
              </a:rPr>
              <a:t> o </a:t>
            </a:r>
            <a:r>
              <a:rPr lang="en-US" sz="2400" dirty="0" err="1">
                <a:solidFill>
                  <a:srgbClr val="333333"/>
                </a:solidFill>
              </a:rPr>
              <a:t>apartats</a:t>
            </a:r>
            <a:r>
              <a:rPr lang="en-US" sz="2400" dirty="0">
                <a:solidFill>
                  <a:srgbClr val="333333"/>
                </a:solidFill>
              </a:rPr>
              <a:t> de </a:t>
            </a:r>
            <a:r>
              <a:rPr lang="en-US" sz="2400" dirty="0" err="1">
                <a:solidFill>
                  <a:srgbClr val="333333"/>
                </a:solidFill>
              </a:rPr>
              <a:t>l'altra</a:t>
            </a:r>
            <a:r>
              <a:rPr lang="en-US" sz="2400" dirty="0">
                <a:solidFill>
                  <a:srgbClr val="333333"/>
                </a:solidFill>
              </a:rPr>
              <a:t> gent.</a:t>
            </a:r>
          </a:p>
          <a:p>
            <a:pPr marL="342900" indent="-342900">
              <a:lnSpc>
                <a:spcPct val="100000"/>
              </a:lnSpc>
              <a:spcBef>
                <a:spcPts val="1200"/>
              </a:spcBef>
              <a:buClr>
                <a:srgbClr val="333333"/>
              </a:buClr>
              <a:buFont typeface="WingDings"/>
              <a:buChar char=""/>
            </a:pPr>
            <a:r>
              <a:rPr lang="en-US" sz="2400" dirty="0" err="1">
                <a:solidFill>
                  <a:srgbClr val="333333"/>
                </a:solidFill>
              </a:rPr>
              <a:t>L'estigma</a:t>
            </a:r>
            <a:r>
              <a:rPr lang="en-US" sz="2400" dirty="0">
                <a:solidFill>
                  <a:srgbClr val="333333"/>
                </a:solidFill>
              </a:rPr>
              <a:t> es pot </a:t>
            </a:r>
            <a:r>
              <a:rPr lang="en-US" sz="2400" dirty="0" err="1">
                <a:solidFill>
                  <a:srgbClr val="333333"/>
                </a:solidFill>
              </a:rPr>
              <a:t>donar</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algunes</a:t>
            </a:r>
            <a:r>
              <a:rPr lang="en-US" sz="2400" dirty="0">
                <a:solidFill>
                  <a:srgbClr val="333333"/>
                </a:solidFill>
              </a:rPr>
              <a:t> </a:t>
            </a:r>
            <a:r>
              <a:rPr lang="en-US" sz="2400" dirty="0" err="1">
                <a:solidFill>
                  <a:srgbClr val="333333"/>
                </a:solidFill>
              </a:rPr>
              <a:t>malalties</a:t>
            </a:r>
            <a:r>
              <a:rPr lang="en-US" sz="2400" dirty="0">
                <a:solidFill>
                  <a:srgbClr val="333333"/>
                </a:solidFill>
              </a:rPr>
              <a:t> (ex. VIH), </a:t>
            </a:r>
            <a:r>
              <a:rPr lang="en-US" sz="2400" dirty="0" err="1">
                <a:solidFill>
                  <a:srgbClr val="333333"/>
                </a:solidFill>
              </a:rPr>
              <a:t>discapacitats</a:t>
            </a:r>
            <a:r>
              <a:rPr lang="en-US" sz="2400" dirty="0">
                <a:solidFill>
                  <a:srgbClr val="333333"/>
                </a:solidFill>
              </a:rPr>
              <a:t> molt </a:t>
            </a:r>
            <a:r>
              <a:rPr lang="en-US" sz="2400" dirty="0" err="1">
                <a:solidFill>
                  <a:srgbClr val="333333"/>
                </a:solidFill>
              </a:rPr>
              <a:t>evidents</a:t>
            </a:r>
            <a:r>
              <a:rPr lang="en-US" sz="2400" dirty="0">
                <a:solidFill>
                  <a:srgbClr val="333333"/>
                </a:solidFill>
              </a:rPr>
              <a:t>, o </a:t>
            </a:r>
            <a:r>
              <a:rPr lang="en-US" sz="2400" dirty="0" err="1">
                <a:solidFill>
                  <a:srgbClr val="333333"/>
                </a:solidFill>
              </a:rPr>
              <a:t>malalties</a:t>
            </a:r>
            <a:r>
              <a:rPr lang="en-US" sz="2400" dirty="0">
                <a:solidFill>
                  <a:srgbClr val="333333"/>
                </a:solidFill>
              </a:rPr>
              <a:t> </a:t>
            </a:r>
            <a:r>
              <a:rPr lang="en-US" sz="2400" dirty="0" err="1">
                <a:solidFill>
                  <a:srgbClr val="333333"/>
                </a:solidFill>
              </a:rPr>
              <a:t>mentals</a:t>
            </a:r>
            <a:r>
              <a:rPr lang="en-US" sz="2400" dirty="0">
                <a:solidFill>
                  <a:srgbClr val="333333"/>
                </a:solidFill>
              </a:rPr>
              <a:t> com la </a:t>
            </a:r>
            <a:r>
              <a:rPr lang="en-US" sz="2400" dirty="0" err="1">
                <a:solidFill>
                  <a:srgbClr val="333333"/>
                </a:solidFill>
              </a:rPr>
              <a:t>psicosi</a:t>
            </a:r>
            <a:r>
              <a:rPr lang="en-US" sz="2400" dirty="0">
                <a:solidFill>
                  <a:srgbClr val="333333"/>
                </a:solidFill>
              </a:rPr>
              <a:t>.</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dirty="0">
                <a:solidFill>
                  <a:srgbClr val="333333"/>
                </a:solidFill>
              </a:rPr>
              <a:t>“</a:t>
            </a:r>
            <a:r>
              <a:rPr lang="en-US" sz="2400" dirty="0" err="1">
                <a:solidFill>
                  <a:srgbClr val="333333"/>
                </a:solidFill>
              </a:rPr>
              <a:t>Autoestigma</a:t>
            </a:r>
            <a:r>
              <a:rPr lang="en-US" sz="2400" dirty="0">
                <a:solidFill>
                  <a:srgbClr val="333333"/>
                </a:solidFill>
              </a:rPr>
              <a:t>” </a:t>
            </a:r>
            <a:r>
              <a:rPr lang="en-US" sz="2400" dirty="0" err="1">
                <a:solidFill>
                  <a:srgbClr val="333333"/>
                </a:solidFill>
              </a:rPr>
              <a:t>significa</a:t>
            </a:r>
            <a:r>
              <a:rPr lang="en-US" sz="2400" dirty="0">
                <a:solidFill>
                  <a:srgbClr val="333333"/>
                </a:solidFill>
              </a:rPr>
              <a:t> que la gent </a:t>
            </a:r>
            <a:r>
              <a:rPr lang="en-US" sz="2400" dirty="0" err="1">
                <a:solidFill>
                  <a:srgbClr val="333333"/>
                </a:solidFill>
              </a:rPr>
              <a:t>afectada</a:t>
            </a:r>
            <a:r>
              <a:rPr lang="en-US" sz="2400" dirty="0">
                <a:solidFill>
                  <a:srgbClr val="333333"/>
                </a:solidFill>
              </a:rPr>
              <a:t> ha </a:t>
            </a:r>
            <a:r>
              <a:rPr lang="en-US" sz="2400" dirty="0" err="1">
                <a:solidFill>
                  <a:srgbClr val="333333"/>
                </a:solidFill>
              </a:rPr>
              <a:t>internalitzat</a:t>
            </a:r>
            <a:r>
              <a:rPr lang="en-US" sz="2400" dirty="0">
                <a:solidFill>
                  <a:srgbClr val="333333"/>
                </a:solidFill>
              </a:rPr>
              <a:t> </a:t>
            </a:r>
            <a:r>
              <a:rPr lang="en-US" sz="2400" dirty="0" err="1">
                <a:solidFill>
                  <a:srgbClr val="333333"/>
                </a:solidFill>
              </a:rPr>
              <a:t>l'estigma</a:t>
            </a:r>
            <a:r>
              <a:rPr lang="en-US" sz="2400" dirty="0">
                <a:solidFill>
                  <a:srgbClr val="333333"/>
                </a:solidFill>
              </a:rPr>
              <a:t>, </a:t>
            </a:r>
            <a:r>
              <a:rPr lang="en-US" sz="2400" dirty="0" err="1">
                <a:solidFill>
                  <a:srgbClr val="333333"/>
                </a:solidFill>
              </a:rPr>
              <a:t>allò</a:t>
            </a:r>
            <a:r>
              <a:rPr lang="en-US" sz="2400" dirty="0">
                <a:solidFill>
                  <a:srgbClr val="333333"/>
                </a:solidFill>
              </a:rPr>
              <a:t> que </a:t>
            </a:r>
            <a:r>
              <a:rPr lang="en-US" sz="2400" dirty="0" err="1">
                <a:solidFill>
                  <a:srgbClr val="333333"/>
                </a:solidFill>
              </a:rPr>
              <a:t>experimenten</a:t>
            </a:r>
            <a:r>
              <a:rPr lang="en-US" sz="2400" dirty="0">
                <a:solidFill>
                  <a:srgbClr val="333333"/>
                </a:solidFill>
              </a:rPr>
              <a:t> des de fora </a:t>
            </a:r>
            <a:r>
              <a:rPr lang="en-US" sz="2400" dirty="0" err="1">
                <a:solidFill>
                  <a:srgbClr val="333333"/>
                </a:solidFill>
              </a:rPr>
              <a:t>és</a:t>
            </a:r>
            <a:r>
              <a:rPr lang="en-US" sz="2400" dirty="0">
                <a:solidFill>
                  <a:srgbClr val="333333"/>
                </a:solidFill>
              </a:rPr>
              <a:t> tan fort que es </a:t>
            </a:r>
            <a:r>
              <a:rPr lang="en-US" sz="2400" dirty="0" err="1">
                <a:solidFill>
                  <a:srgbClr val="333333"/>
                </a:solidFill>
              </a:rPr>
              <a:t>consideren</a:t>
            </a:r>
            <a:r>
              <a:rPr lang="en-US" sz="2400" dirty="0">
                <a:solidFill>
                  <a:srgbClr val="333333"/>
                </a:solidFill>
              </a:rPr>
              <a:t> a </a:t>
            </a:r>
            <a:r>
              <a:rPr lang="en-US" sz="2400" dirty="0" err="1">
                <a:solidFill>
                  <a:srgbClr val="333333"/>
                </a:solidFill>
              </a:rPr>
              <a:t>si</a:t>
            </a:r>
            <a:r>
              <a:rPr lang="en-US" sz="2400" dirty="0">
                <a:solidFill>
                  <a:srgbClr val="333333"/>
                </a:solidFill>
              </a:rPr>
              <a:t> </a:t>
            </a:r>
            <a:r>
              <a:rPr lang="en-US" sz="2400" dirty="0" err="1">
                <a:solidFill>
                  <a:srgbClr val="333333"/>
                </a:solidFill>
              </a:rPr>
              <a:t>mateixos</a:t>
            </a:r>
            <a:r>
              <a:rPr lang="en-US" sz="2400" dirty="0">
                <a:solidFill>
                  <a:srgbClr val="333333"/>
                </a:solidFill>
              </a:rPr>
              <a:t>/es “inferiors”.</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5562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Estigma cap a les persones que experimenten símptomes psicòtics</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r>
              <a:rPr lang="de-DE" sz="2400" dirty="0">
                <a:solidFill>
                  <a:srgbClr val="333333"/>
                </a:solidFill>
              </a:rPr>
              <a:t>Quines creences es poden escoltar sobre les persones que experimenten psicosi, entre la gent en general?</a:t>
            </a:r>
          </a:p>
          <a:p>
            <a:r>
              <a:rPr lang="de-DE" sz="2400" dirty="0">
                <a:solidFill>
                  <a:srgbClr val="333333"/>
                </a:solidFill>
              </a:rPr>
              <a:t>Quines creences teniu vosaltres sobre la gent que pateix </a:t>
            </a:r>
            <a:r>
              <a:rPr lang="de-DE" sz="2400">
                <a:solidFill>
                  <a:srgbClr val="333333"/>
                </a:solidFill>
              </a:rPr>
              <a:t>psicosi?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Estigma cap a les persones que experimenten símptomes psicòtics</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defRPr/>
            </a:pPr>
            <a:r>
              <a:rPr lang="de-DE" sz="2400" dirty="0">
                <a:solidFill>
                  <a:srgbClr val="004992"/>
                </a:solidFill>
              </a:rPr>
              <a:t>Algunes idees freqüents, tot i que falses, que alguna gent sosté sobre les persones que experimenten psicosi:</a:t>
            </a:r>
          </a:p>
          <a:p>
            <a:pPr>
              <a:defRPr/>
            </a:pPr>
            <a:r>
              <a:rPr lang="de-DE" sz="2400" dirty="0">
                <a:solidFill>
                  <a:srgbClr val="333333"/>
                </a:solidFill>
              </a:rPr>
              <a:t>Són/tenen...</a:t>
            </a:r>
          </a:p>
          <a:p>
            <a:pPr marL="342900" indent="-342900">
              <a:buClr>
                <a:srgbClr val="333333"/>
              </a:buClr>
              <a:buFont typeface="WingDings"/>
              <a:buChar char=""/>
              <a:defRPr/>
            </a:pPr>
            <a:r>
              <a:rPr lang="de-DE" sz="2400" dirty="0">
                <a:solidFill>
                  <a:srgbClr val="333333"/>
                </a:solidFill>
              </a:rPr>
              <a:t>perilloses i impredictibles</a:t>
            </a:r>
          </a:p>
          <a:p>
            <a:pPr marL="342900" indent="-342900">
              <a:buClr>
                <a:srgbClr val="333333"/>
              </a:buClr>
              <a:buFont typeface="WingDings"/>
              <a:buChar char=""/>
              <a:defRPr/>
            </a:pPr>
            <a:r>
              <a:rPr lang="de-DE" sz="2400" dirty="0">
                <a:solidFill>
                  <a:srgbClr val="333333"/>
                </a:solidFill>
              </a:rPr>
              <a:t>personalitat múltiple (Psicosi)</a:t>
            </a:r>
          </a:p>
          <a:p>
            <a:pPr marL="342900" indent="-342900">
              <a:buClr>
                <a:srgbClr val="333333"/>
              </a:buClr>
              <a:buFont typeface="WingDings"/>
              <a:buChar char=""/>
              <a:defRPr/>
            </a:pPr>
            <a:r>
              <a:rPr lang="de-DE" sz="2400" dirty="0">
                <a:solidFill>
                  <a:srgbClr val="333333"/>
                </a:solidFill>
              </a:rPr>
              <a:t>poc intel·ligents</a:t>
            </a:r>
          </a:p>
          <a:p>
            <a:pPr marL="342900" indent="-342900">
              <a:buClr>
                <a:srgbClr val="333333"/>
              </a:buClr>
              <a:buFont typeface="WingDings"/>
              <a:buChar char=""/>
              <a:defRPr/>
            </a:pPr>
            <a:r>
              <a:rPr lang="de-DE" sz="2400" dirty="0">
                <a:solidFill>
                  <a:srgbClr val="333333"/>
                </a:solidFill>
              </a:rPr>
              <a:t>un </a:t>
            </a:r>
            <a:r>
              <a:rPr lang="de-DE" sz="2400" dirty="0" err="1">
                <a:solidFill>
                  <a:srgbClr val="333333"/>
                </a:solidFill>
              </a:rPr>
              <a:t>estat</a:t>
            </a:r>
            <a:r>
              <a:rPr lang="de-DE" sz="2400" dirty="0">
                <a:solidFill>
                  <a:srgbClr val="333333"/>
                </a:solidFill>
              </a:rPr>
              <a:t> permanent</a:t>
            </a:r>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10" name="Picture 9"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11"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z="2400" spc="-15">
                <a:solidFill>
                  <a:srgbClr val="333333"/>
                </a:solidFill>
                <a:ea typeface="+mn-ea"/>
                <a:cs typeface="+mn-cs"/>
              </a:rPr>
              <a:t>Justificat? NO!</a:t>
            </a:r>
            <a:endParaRPr lang="en-US" sz="2400" spc="-15" dirty="0">
              <a:solidFill>
                <a:srgbClr val="333333"/>
              </a:solidFill>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Estigma cap a les persones que experimenten símptomes psicòtics</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es-ES" sz="2000" dirty="0" err="1">
                <a:solidFill>
                  <a:srgbClr val="004992"/>
                </a:solidFill>
              </a:rPr>
              <a:t>Justificat</a:t>
            </a:r>
            <a:r>
              <a:rPr lang="es-ES" sz="2000" dirty="0">
                <a:solidFill>
                  <a:srgbClr val="004992"/>
                </a:solidFill>
              </a:rPr>
              <a:t>? NO!</a:t>
            </a:r>
          </a:p>
          <a:p>
            <a:pPr eaLnBrk="1" fontAlgn="auto" hangingPunct="1">
              <a:defRPr/>
            </a:pPr>
            <a:r>
              <a:rPr lang="es-ES" sz="2000" dirty="0" err="1">
                <a:solidFill>
                  <a:srgbClr val="004992"/>
                </a:solidFill>
              </a:rPr>
              <a:t>Perilloses</a:t>
            </a:r>
            <a:r>
              <a:rPr lang="es-ES" sz="2000" dirty="0">
                <a:solidFill>
                  <a:srgbClr val="004992"/>
                </a:solidFill>
              </a:rPr>
              <a:t> i </a:t>
            </a:r>
            <a:r>
              <a:rPr lang="es-ES" sz="2000" dirty="0" err="1">
                <a:solidFill>
                  <a:srgbClr val="004992"/>
                </a:solidFill>
              </a:rPr>
              <a:t>impredictibles</a:t>
            </a:r>
            <a:r>
              <a:rPr lang="es-ES" sz="2000"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2702830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Estigma cap a les persones que experimenten símptomes psicòtics</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es-ES" sz="2000" dirty="0" err="1">
                <a:solidFill>
                  <a:srgbClr val="004992"/>
                </a:solidFill>
              </a:rPr>
              <a:t>Justificat</a:t>
            </a:r>
            <a:r>
              <a:rPr lang="es-ES" sz="2000" dirty="0">
                <a:solidFill>
                  <a:srgbClr val="004992"/>
                </a:solidFill>
              </a:rPr>
              <a:t>? NO!</a:t>
            </a:r>
          </a:p>
          <a:p>
            <a:pPr eaLnBrk="1" fontAlgn="auto" hangingPunct="1">
              <a:defRPr/>
            </a:pPr>
            <a:r>
              <a:rPr lang="es-ES" sz="2000" dirty="0" err="1">
                <a:solidFill>
                  <a:srgbClr val="004992"/>
                </a:solidFill>
              </a:rPr>
              <a:t>Perilloses</a:t>
            </a:r>
            <a:r>
              <a:rPr lang="es-ES" sz="2000" dirty="0">
                <a:solidFill>
                  <a:srgbClr val="004992"/>
                </a:solidFill>
              </a:rPr>
              <a:t> i </a:t>
            </a:r>
            <a:r>
              <a:rPr lang="es-ES" sz="2000" dirty="0" err="1">
                <a:solidFill>
                  <a:srgbClr val="004992"/>
                </a:solidFill>
              </a:rPr>
              <a:t>impredictibles</a:t>
            </a:r>
            <a:r>
              <a:rPr lang="es-ES" sz="2000" dirty="0">
                <a:solidFill>
                  <a:srgbClr val="004992"/>
                </a:solidFill>
              </a:rPr>
              <a:t>?</a:t>
            </a:r>
          </a:p>
          <a:p>
            <a:pPr>
              <a:defRPr/>
            </a:pPr>
            <a:r>
              <a:rPr lang="en-US" sz="2000" dirty="0" err="1">
                <a:solidFill>
                  <a:srgbClr val="333333"/>
                </a:solidFill>
              </a:rPr>
              <a:t>És</a:t>
            </a:r>
            <a:r>
              <a:rPr lang="en-US" sz="2000" dirty="0">
                <a:solidFill>
                  <a:srgbClr val="333333"/>
                </a:solidFill>
              </a:rPr>
              <a:t> </a:t>
            </a:r>
            <a:r>
              <a:rPr lang="en-US" sz="2000" dirty="0" err="1">
                <a:solidFill>
                  <a:srgbClr val="333333"/>
                </a:solidFill>
              </a:rPr>
              <a:t>més</a:t>
            </a:r>
            <a:r>
              <a:rPr lang="en-US" sz="2000" dirty="0">
                <a:solidFill>
                  <a:srgbClr val="333333"/>
                </a:solidFill>
              </a:rPr>
              <a:t> probable que les </a:t>
            </a:r>
            <a:r>
              <a:rPr lang="en-US" sz="2000" dirty="0" err="1">
                <a:solidFill>
                  <a:srgbClr val="333333"/>
                </a:solidFill>
              </a:rPr>
              <a:t>persones</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siguin</a:t>
            </a:r>
            <a:r>
              <a:rPr lang="en-US" sz="2000" dirty="0">
                <a:solidFill>
                  <a:srgbClr val="333333"/>
                </a:solidFill>
              </a:rPr>
              <a:t> </a:t>
            </a:r>
            <a:r>
              <a:rPr lang="en-US" sz="2000" dirty="0" err="1">
                <a:solidFill>
                  <a:srgbClr val="333333"/>
                </a:solidFill>
              </a:rPr>
              <a:t>víctimes</a:t>
            </a:r>
            <a:r>
              <a:rPr lang="en-US" sz="2000" dirty="0">
                <a:solidFill>
                  <a:srgbClr val="333333"/>
                </a:solidFill>
              </a:rPr>
              <a:t> </a:t>
            </a:r>
            <a:r>
              <a:rPr lang="en-US" sz="2000" dirty="0" err="1">
                <a:solidFill>
                  <a:srgbClr val="333333"/>
                </a:solidFill>
              </a:rPr>
              <a:t>d'abús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violència</a:t>
            </a:r>
            <a:r>
              <a:rPr lang="en-US" sz="2000" dirty="0">
                <a:solidFill>
                  <a:srgbClr val="333333"/>
                </a:solidFill>
              </a:rPr>
              <a:t> que </a:t>
            </a:r>
            <a:r>
              <a:rPr lang="en-US" sz="2000" dirty="0" err="1">
                <a:solidFill>
                  <a:srgbClr val="333333"/>
                </a:solidFill>
              </a:rPr>
              <a:t>agressores</a:t>
            </a:r>
            <a:r>
              <a:rPr lang="en-US" sz="2000" dirty="0">
                <a:solidFill>
                  <a:srgbClr val="333333"/>
                </a:solidFill>
              </a:rPr>
              <a:t>.</a:t>
            </a:r>
            <a:endParaRPr lang="de-DE" sz="2000" u="sng" dirty="0">
              <a:solidFill>
                <a:srgbClr val="333333"/>
              </a:solidFill>
            </a:endParaRPr>
          </a:p>
          <a:p>
            <a:pPr>
              <a:defRPr/>
            </a:pPr>
            <a:r>
              <a:rPr lang="de-DE" sz="2000" u="sng" dirty="0">
                <a:solidFill>
                  <a:srgbClr val="333333"/>
                </a:solidFill>
              </a:rPr>
              <a:t>tanmateix</a:t>
            </a:r>
            <a:r>
              <a:rPr lang="de-DE" sz="2000" dirty="0">
                <a:solidFill>
                  <a:srgbClr val="333333"/>
                </a:solidFill>
              </a:rPr>
              <a:t>: Quan ells o elles són qui agredeixen...</a:t>
            </a:r>
          </a:p>
          <a:p>
            <a:pPr marL="342900" indent="-342900">
              <a:buClr>
                <a:srgbClr val="333333"/>
              </a:buClr>
              <a:buFont typeface="WingDings"/>
              <a:buChar char=""/>
              <a:defRPr/>
            </a:pPr>
            <a:r>
              <a:rPr lang="de-DE" sz="2000" dirty="0">
                <a:solidFill>
                  <a:srgbClr val="333333"/>
                </a:solidFill>
              </a:rPr>
              <a:t>... </a:t>
            </a:r>
            <a:r>
              <a:rPr lang="en-US" sz="2000" dirty="0" err="1">
                <a:solidFill>
                  <a:srgbClr val="333333"/>
                </a:solidFill>
              </a:rPr>
              <a:t>els</a:t>
            </a:r>
            <a:r>
              <a:rPr lang="en-US" sz="2000" dirty="0">
                <a:solidFill>
                  <a:srgbClr val="333333"/>
                </a:solidFill>
              </a:rPr>
              <a:t> </a:t>
            </a:r>
            <a:r>
              <a:rPr lang="en-US" sz="2000" dirty="0" err="1">
                <a:solidFill>
                  <a:srgbClr val="333333"/>
                </a:solidFill>
              </a:rPr>
              <a:t>mitjans</a:t>
            </a:r>
            <a:r>
              <a:rPr lang="en-US" sz="2000" dirty="0">
                <a:solidFill>
                  <a:srgbClr val="333333"/>
                </a:solidFill>
              </a:rPr>
              <a:t> de </a:t>
            </a:r>
            <a:r>
              <a:rPr lang="en-US" sz="2000" dirty="0" err="1">
                <a:solidFill>
                  <a:srgbClr val="333333"/>
                </a:solidFill>
              </a:rPr>
              <a:t>comunicació</a:t>
            </a:r>
            <a:r>
              <a:rPr lang="en-US" sz="2000" dirty="0">
                <a:solidFill>
                  <a:srgbClr val="333333"/>
                </a:solidFill>
              </a:rPr>
              <a:t> </a:t>
            </a:r>
            <a:r>
              <a:rPr lang="en-US" sz="2000" dirty="0" err="1">
                <a:solidFill>
                  <a:srgbClr val="333333"/>
                </a:solidFill>
              </a:rPr>
              <a:t>són</a:t>
            </a:r>
            <a:r>
              <a:rPr lang="en-US" sz="2000" dirty="0">
                <a:solidFill>
                  <a:srgbClr val="333333"/>
                </a:solidFill>
              </a:rPr>
              <a:t> </a:t>
            </a:r>
            <a:r>
              <a:rPr lang="en-US" sz="2000" dirty="0" err="1">
                <a:solidFill>
                  <a:srgbClr val="333333"/>
                </a:solidFill>
              </a:rPr>
              <a:t>més</a:t>
            </a:r>
            <a:r>
              <a:rPr lang="en-US" sz="2000" dirty="0">
                <a:solidFill>
                  <a:srgbClr val="333333"/>
                </a:solidFill>
              </a:rPr>
              <a:t> </a:t>
            </a:r>
            <a:r>
              <a:rPr lang="en-US" sz="2000" dirty="0" err="1">
                <a:solidFill>
                  <a:srgbClr val="333333"/>
                </a:solidFill>
              </a:rPr>
              <a:t>propensos</a:t>
            </a:r>
            <a:r>
              <a:rPr lang="en-US" sz="2000" dirty="0">
                <a:solidFill>
                  <a:srgbClr val="333333"/>
                </a:solidFill>
              </a:rPr>
              <a:t> a </a:t>
            </a:r>
            <a:r>
              <a:rPr lang="en-US" sz="2000" dirty="0" err="1">
                <a:solidFill>
                  <a:srgbClr val="333333"/>
                </a:solidFill>
              </a:rPr>
              <a:t>informar</a:t>
            </a:r>
            <a:r>
              <a:rPr lang="en-US" sz="2000" dirty="0">
                <a:solidFill>
                  <a:srgbClr val="333333"/>
                </a:solidFill>
              </a:rPr>
              <a:t>-ne, ja que </a:t>
            </a:r>
            <a:r>
              <a:rPr lang="en-US" sz="2000" dirty="0" err="1">
                <a:solidFill>
                  <a:srgbClr val="333333"/>
                </a:solidFill>
              </a:rPr>
              <a:t>així</a:t>
            </a:r>
            <a:r>
              <a:rPr lang="en-US" sz="2000" dirty="0">
                <a:solidFill>
                  <a:srgbClr val="333333"/>
                </a:solidFill>
              </a:rPr>
              <a:t> </a:t>
            </a:r>
            <a:r>
              <a:rPr lang="en-US" sz="2000" dirty="0" err="1">
                <a:solidFill>
                  <a:srgbClr val="333333"/>
                </a:solidFill>
              </a:rPr>
              <a:t>aconsegueixen</a:t>
            </a:r>
            <a:r>
              <a:rPr lang="en-US" sz="2000" dirty="0">
                <a:solidFill>
                  <a:srgbClr val="333333"/>
                </a:solidFill>
              </a:rPr>
              <a:t> </a:t>
            </a:r>
            <a:r>
              <a:rPr lang="en-US" sz="2000" dirty="0" err="1">
                <a:solidFill>
                  <a:srgbClr val="333333"/>
                </a:solidFill>
              </a:rPr>
              <a:t>titulars</a:t>
            </a:r>
            <a:r>
              <a:rPr lang="en-US" sz="2000" dirty="0">
                <a:solidFill>
                  <a:srgbClr val="333333"/>
                </a:solidFill>
              </a:rPr>
              <a:t> </a:t>
            </a:r>
            <a:r>
              <a:rPr lang="en-US" sz="2000" dirty="0" err="1">
                <a:solidFill>
                  <a:srgbClr val="333333"/>
                </a:solidFill>
              </a:rPr>
              <a:t>impactants</a:t>
            </a:r>
            <a:r>
              <a:rPr lang="en-US" sz="2000" dirty="0">
                <a:solidFill>
                  <a:srgbClr val="333333"/>
                </a:solidFill>
              </a:rPr>
              <a:t>: el </a:t>
            </a:r>
            <a:r>
              <a:rPr lang="en-US" sz="2000" dirty="0" err="1">
                <a:solidFill>
                  <a:srgbClr val="333333"/>
                </a:solidFill>
              </a:rPr>
              <a:t>mètode</a:t>
            </a:r>
            <a:r>
              <a:rPr lang="en-US" sz="2000" dirty="0">
                <a:solidFill>
                  <a:srgbClr val="333333"/>
                </a:solidFill>
              </a:rPr>
              <a:t> o </a:t>
            </a:r>
            <a:r>
              <a:rPr lang="en-US" sz="2000" dirty="0" err="1">
                <a:solidFill>
                  <a:srgbClr val="333333"/>
                </a:solidFill>
              </a:rPr>
              <a:t>motiu</a:t>
            </a:r>
            <a:r>
              <a:rPr lang="en-US" sz="2000" dirty="0">
                <a:solidFill>
                  <a:srgbClr val="333333"/>
                </a:solidFill>
              </a:rPr>
              <a:t> del </a:t>
            </a:r>
            <a:r>
              <a:rPr lang="en-US" sz="2000" dirty="0" err="1">
                <a:solidFill>
                  <a:srgbClr val="333333"/>
                </a:solidFill>
              </a:rPr>
              <a:t>crim</a:t>
            </a:r>
            <a:r>
              <a:rPr lang="en-US" sz="2000" dirty="0">
                <a:solidFill>
                  <a:srgbClr val="333333"/>
                </a:solidFill>
              </a:rPr>
              <a:t> </a:t>
            </a:r>
            <a:r>
              <a:rPr lang="en-US" sz="2000" dirty="0" err="1">
                <a:solidFill>
                  <a:srgbClr val="333333"/>
                </a:solidFill>
              </a:rPr>
              <a:t>és</a:t>
            </a:r>
            <a:r>
              <a:rPr lang="en-US" sz="2000" dirty="0">
                <a:solidFill>
                  <a:srgbClr val="333333"/>
                </a:solidFill>
              </a:rPr>
              <a:t> </a:t>
            </a:r>
            <a:r>
              <a:rPr lang="en-US" sz="2000" dirty="0" err="1">
                <a:solidFill>
                  <a:srgbClr val="333333"/>
                </a:solidFill>
              </a:rPr>
              <a:t>més</a:t>
            </a:r>
            <a:r>
              <a:rPr lang="en-US" sz="2000" dirty="0">
                <a:solidFill>
                  <a:srgbClr val="333333"/>
                </a:solidFill>
              </a:rPr>
              <a:t> peculiar o </a:t>
            </a:r>
            <a:r>
              <a:rPr lang="en-US" sz="2000" dirty="0" err="1">
                <a:solidFill>
                  <a:srgbClr val="333333"/>
                </a:solidFill>
              </a:rPr>
              <a:t>més</a:t>
            </a:r>
            <a:r>
              <a:rPr lang="en-US" sz="2000" dirty="0">
                <a:solidFill>
                  <a:srgbClr val="333333"/>
                </a:solidFill>
              </a:rPr>
              <a:t> </a:t>
            </a:r>
            <a:r>
              <a:rPr lang="en-US" sz="2000" dirty="0" err="1">
                <a:solidFill>
                  <a:srgbClr val="333333"/>
                </a:solidFill>
              </a:rPr>
              <a:t>intrigant</a:t>
            </a:r>
            <a:r>
              <a:rPr lang="en-US" sz="2000" dirty="0">
                <a:solidFill>
                  <a:srgbClr val="333333"/>
                </a:solidFill>
              </a:rPr>
              <a:t> </a:t>
            </a:r>
            <a:r>
              <a:rPr lang="de-DE" sz="2000" dirty="0">
                <a:solidFill>
                  <a:srgbClr val="333333"/>
                </a:solidFill>
              </a:rPr>
              <a:t>(ex. El desembre de 2014 un home va estavellar el seu cotxe contra la seu del PP a Madrid</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defRPr/>
            </a:pPr>
            <a:r>
              <a:rPr lang="en-US" sz="2000" dirty="0" err="1">
                <a:solidFill>
                  <a:srgbClr val="333333"/>
                </a:solidFill>
              </a:rPr>
              <a:t>L'estratègia</a:t>
            </a:r>
            <a:r>
              <a:rPr lang="en-US" sz="2000" dirty="0">
                <a:solidFill>
                  <a:srgbClr val="333333"/>
                </a:solidFill>
              </a:rPr>
              <a:t> legal de </a:t>
            </a:r>
            <a:r>
              <a:rPr lang="en-US" sz="2000" dirty="0" err="1">
                <a:solidFill>
                  <a:srgbClr val="333333"/>
                </a:solidFill>
              </a:rPr>
              <a:t>justificar</a:t>
            </a:r>
            <a:r>
              <a:rPr lang="en-US" sz="2000" dirty="0">
                <a:solidFill>
                  <a:srgbClr val="333333"/>
                </a:solidFill>
              </a:rPr>
              <a:t> </a:t>
            </a:r>
            <a:r>
              <a:rPr lang="en-US" sz="2000" dirty="0" err="1">
                <a:solidFill>
                  <a:srgbClr val="333333"/>
                </a:solidFill>
              </a:rPr>
              <a:t>actes</a:t>
            </a:r>
            <a:r>
              <a:rPr lang="en-US" sz="2000" dirty="0">
                <a:solidFill>
                  <a:srgbClr val="333333"/>
                </a:solidFill>
              </a:rPr>
              <a:t> </a:t>
            </a:r>
            <a:r>
              <a:rPr lang="en-US" sz="2000" dirty="0" err="1">
                <a:solidFill>
                  <a:srgbClr val="333333"/>
                </a:solidFill>
              </a:rPr>
              <a:t>violents</a:t>
            </a:r>
            <a:r>
              <a:rPr lang="en-US" sz="2000" dirty="0">
                <a:solidFill>
                  <a:srgbClr val="333333"/>
                </a:solidFill>
              </a:rPr>
              <a:t> </a:t>
            </a:r>
            <a:r>
              <a:rPr lang="en-US" sz="2000" dirty="0" err="1">
                <a:solidFill>
                  <a:srgbClr val="333333"/>
                </a:solidFill>
              </a:rPr>
              <a:t>al·legant</a:t>
            </a:r>
            <a:r>
              <a:rPr lang="en-US" sz="2000" dirty="0">
                <a:solidFill>
                  <a:srgbClr val="333333"/>
                </a:solidFill>
              </a:rPr>
              <a:t> </a:t>
            </a:r>
            <a:r>
              <a:rPr lang="en-US" sz="2000" dirty="0" err="1">
                <a:solidFill>
                  <a:srgbClr val="333333"/>
                </a:solidFill>
              </a:rPr>
              <a:t>malaltia</a:t>
            </a:r>
            <a:r>
              <a:rPr lang="en-US" sz="2000" dirty="0">
                <a:solidFill>
                  <a:srgbClr val="333333"/>
                </a:solidFill>
              </a:rPr>
              <a:t> mental </a:t>
            </a:r>
            <a:r>
              <a:rPr lang="de-DE" sz="2000" dirty="0">
                <a:solidFill>
                  <a:srgbClr val="333333"/>
                </a:solidFill>
              </a:rPr>
              <a:t>(sigui cert o no) de vegades reforça aquesta impressió.</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2179492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Estigma cap a les persones que experimenten símptomes psicòtics</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Justificat? NO!</a:t>
            </a:r>
          </a:p>
          <a:p>
            <a:pPr marL="342900" lvl="0" indent="-342900" eaLnBrk="1" fontAlgn="auto" hangingPunct="1">
              <a:buClr>
                <a:srgbClr val="333333"/>
              </a:buClr>
              <a:buFont typeface="WingDings"/>
              <a:buChar char=""/>
              <a:defRPr/>
            </a:pPr>
            <a:r>
              <a:rPr lang="de-DE" sz="2000" dirty="0">
                <a:solidFill>
                  <a:srgbClr val="004992"/>
                </a:solidFill>
              </a:rPr>
              <a:t>Personalitat múltiple: </a:t>
            </a:r>
            <a:r>
              <a:rPr lang="de-DE" sz="2000" dirty="0">
                <a:solidFill>
                  <a:srgbClr val="333333"/>
                </a:solidFill>
              </a:rPr>
              <a:t>Aquesta idea és enganyosa. En primer lloc, l’existència de la personalitat múltiple és controvertida. En segon lloc, aquests símptomes no indicarien esquizofrènia o psicosi.</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4032118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Estigma cap a les persones que experimenten símptomes psicòtics</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Justificat? NO!</a:t>
            </a:r>
          </a:p>
          <a:p>
            <a:pPr marL="342900" lvl="0" indent="-342900" eaLnBrk="1" fontAlgn="auto" hangingPunct="1">
              <a:buClr>
                <a:srgbClr val="333333"/>
              </a:buClr>
              <a:buFont typeface="WingDings"/>
              <a:buChar char=""/>
              <a:defRPr/>
            </a:pPr>
            <a:r>
              <a:rPr lang="de-DE" sz="2000" dirty="0">
                <a:solidFill>
                  <a:srgbClr val="004992"/>
                </a:solidFill>
              </a:rPr>
              <a:t>Personalitat múltiple: </a:t>
            </a:r>
            <a:r>
              <a:rPr lang="de-DE" sz="2000" dirty="0">
                <a:solidFill>
                  <a:srgbClr val="333333"/>
                </a:solidFill>
              </a:rPr>
              <a:t>Aquesta idea és enganyosa. En primer lloc, l’existència de la personalitat múltiple és controvertida. En segon lloc, aquests símptomes no indicarien esquizofrènia o psicosi.</a:t>
            </a:r>
          </a:p>
          <a:p>
            <a:pPr marL="342900" lvl="0" indent="-342900" eaLnBrk="1" fontAlgn="auto" hangingPunct="1">
              <a:buClr>
                <a:srgbClr val="000000"/>
              </a:buClr>
              <a:buFont typeface="WingDings"/>
              <a:buChar char=""/>
              <a:defRPr/>
            </a:pPr>
            <a:r>
              <a:rPr lang="de-DE" sz="2000" dirty="0">
                <a:solidFill>
                  <a:srgbClr val="004992"/>
                </a:solidFill>
              </a:rPr>
              <a:t>Menys intel·ligència: </a:t>
            </a:r>
            <a:r>
              <a:rPr lang="en-US" sz="2000" dirty="0" err="1">
                <a:solidFill>
                  <a:srgbClr val="333333"/>
                </a:solidFill>
              </a:rPr>
              <a:t>L'origen</a:t>
            </a:r>
            <a:r>
              <a:rPr lang="en-US" sz="2000" dirty="0">
                <a:solidFill>
                  <a:srgbClr val="333333"/>
                </a:solidFill>
              </a:rPr>
              <a:t> de les </a:t>
            </a:r>
            <a:r>
              <a:rPr lang="en-US" sz="2000" dirty="0" err="1">
                <a:solidFill>
                  <a:srgbClr val="333333"/>
                </a:solidFill>
              </a:rPr>
              <a:t>malalties</a:t>
            </a:r>
            <a:r>
              <a:rPr lang="en-US" sz="2000" dirty="0">
                <a:solidFill>
                  <a:srgbClr val="333333"/>
                </a:solidFill>
              </a:rPr>
              <a:t> mentals no </a:t>
            </a:r>
            <a:r>
              <a:rPr lang="en-US" sz="2000" dirty="0" err="1">
                <a:solidFill>
                  <a:srgbClr val="333333"/>
                </a:solidFill>
              </a:rPr>
              <a:t>està</a:t>
            </a:r>
            <a:r>
              <a:rPr lang="en-US" sz="2000" dirty="0">
                <a:solidFill>
                  <a:srgbClr val="333333"/>
                </a:solidFill>
              </a:rPr>
              <a:t> </a:t>
            </a:r>
            <a:r>
              <a:rPr lang="en-US" sz="2000" dirty="0" err="1">
                <a:solidFill>
                  <a:srgbClr val="333333"/>
                </a:solidFill>
              </a:rPr>
              <a:t>relacionat</a:t>
            </a:r>
            <a:r>
              <a:rPr lang="en-US" sz="2000" dirty="0">
                <a:solidFill>
                  <a:srgbClr val="333333"/>
                </a:solidFill>
              </a:rPr>
              <a:t> </a:t>
            </a:r>
            <a:r>
              <a:rPr lang="en-US" sz="2000" dirty="0" err="1">
                <a:solidFill>
                  <a:srgbClr val="333333"/>
                </a:solidFill>
              </a:rPr>
              <a:t>amb</a:t>
            </a:r>
            <a:r>
              <a:rPr lang="en-US" sz="2000" dirty="0">
                <a:solidFill>
                  <a:srgbClr val="333333"/>
                </a:solidFill>
              </a:rPr>
              <a:t> la </a:t>
            </a:r>
            <a:r>
              <a:rPr lang="en-US" sz="2000" dirty="0" err="1">
                <a:solidFill>
                  <a:srgbClr val="333333"/>
                </a:solidFill>
              </a:rPr>
              <a:t>intel·ligència</a:t>
            </a:r>
            <a:r>
              <a:rPr lang="en-US" sz="2000" dirty="0">
                <a:solidFill>
                  <a:srgbClr val="333333"/>
                </a:solidFill>
              </a:rPr>
              <a:t>. Com </a:t>
            </a:r>
            <a:r>
              <a:rPr lang="en-US" sz="2000" dirty="0" err="1">
                <a:solidFill>
                  <a:srgbClr val="333333"/>
                </a:solidFill>
              </a:rPr>
              <a:t>en</a:t>
            </a:r>
            <a:r>
              <a:rPr lang="en-US" sz="2000" dirty="0">
                <a:solidFill>
                  <a:srgbClr val="333333"/>
                </a:solidFill>
              </a:rPr>
              <a:t> la </a:t>
            </a:r>
            <a:r>
              <a:rPr lang="en-US" sz="2000" dirty="0" err="1">
                <a:solidFill>
                  <a:srgbClr val="333333"/>
                </a:solidFill>
              </a:rPr>
              <a:t>població</a:t>
            </a:r>
            <a:r>
              <a:rPr lang="en-US" sz="2000" dirty="0">
                <a:solidFill>
                  <a:srgbClr val="333333"/>
                </a:solidFill>
              </a:rPr>
              <a:t> general, </a:t>
            </a:r>
            <a:r>
              <a:rPr lang="en-US" sz="2000" dirty="0" err="1">
                <a:solidFill>
                  <a:srgbClr val="333333"/>
                </a:solidFill>
              </a:rPr>
              <a:t>algunes</a:t>
            </a:r>
            <a:r>
              <a:rPr lang="en-US" sz="2000" dirty="0">
                <a:solidFill>
                  <a:srgbClr val="333333"/>
                </a:solidFill>
              </a:rPr>
              <a:t> </a:t>
            </a:r>
            <a:r>
              <a:rPr lang="en-US" sz="2000" dirty="0" err="1">
                <a:solidFill>
                  <a:srgbClr val="333333"/>
                </a:solidFill>
              </a:rPr>
              <a:t>persones</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poden</a:t>
            </a:r>
            <a:r>
              <a:rPr lang="en-US" sz="2000" dirty="0">
                <a:solidFill>
                  <a:srgbClr val="333333"/>
                </a:solidFill>
              </a:rPr>
              <a:t> </a:t>
            </a:r>
            <a:r>
              <a:rPr lang="en-US" sz="2000" dirty="0" err="1">
                <a:solidFill>
                  <a:srgbClr val="333333"/>
                </a:solidFill>
              </a:rPr>
              <a:t>tenir</a:t>
            </a:r>
            <a:r>
              <a:rPr lang="en-US" sz="2000" dirty="0">
                <a:solidFill>
                  <a:srgbClr val="333333"/>
                </a:solidFill>
              </a:rPr>
              <a:t> </a:t>
            </a:r>
            <a:r>
              <a:rPr lang="en-US" sz="2000" dirty="0" err="1">
                <a:solidFill>
                  <a:srgbClr val="333333"/>
                </a:solidFill>
              </a:rPr>
              <a:t>una</a:t>
            </a:r>
            <a:r>
              <a:rPr lang="en-US" sz="2000" dirty="0">
                <a:solidFill>
                  <a:srgbClr val="333333"/>
                </a:solidFill>
              </a:rPr>
              <a:t> </a:t>
            </a:r>
            <a:r>
              <a:rPr lang="en-US" sz="2000" dirty="0" err="1">
                <a:solidFill>
                  <a:srgbClr val="333333"/>
                </a:solidFill>
              </a:rPr>
              <a:t>intel·ligència</a:t>
            </a:r>
            <a:r>
              <a:rPr lang="en-US" sz="2000" dirty="0">
                <a:solidFill>
                  <a:srgbClr val="333333"/>
                </a:solidFill>
              </a:rPr>
              <a:t> per </a:t>
            </a:r>
            <a:r>
              <a:rPr lang="en-US" sz="2000" dirty="0" err="1">
                <a:solidFill>
                  <a:srgbClr val="333333"/>
                </a:solidFill>
              </a:rPr>
              <a:t>damunt</a:t>
            </a:r>
            <a:r>
              <a:rPr lang="en-US" sz="2000" dirty="0">
                <a:solidFill>
                  <a:srgbClr val="333333"/>
                </a:solidFill>
              </a:rPr>
              <a:t> de la </a:t>
            </a:r>
            <a:r>
              <a:rPr lang="en-US" sz="2000" dirty="0" err="1">
                <a:solidFill>
                  <a:srgbClr val="333333"/>
                </a:solidFill>
              </a:rPr>
              <a:t>mitjana</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29322566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Estigma cap a les persones que experimenten símptomes psicòtics</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Justificat? NO!</a:t>
            </a:r>
          </a:p>
          <a:p>
            <a:pPr marL="342900" lvl="0" indent="-342900" eaLnBrk="1" fontAlgn="auto" hangingPunct="1">
              <a:buClr>
                <a:srgbClr val="333333"/>
              </a:buClr>
              <a:buFont typeface="WingDings"/>
              <a:buChar char=""/>
              <a:defRPr/>
            </a:pPr>
            <a:r>
              <a:rPr lang="de-DE" sz="2000" dirty="0">
                <a:solidFill>
                  <a:srgbClr val="004992"/>
                </a:solidFill>
              </a:rPr>
              <a:t>Personalitat múltiple: </a:t>
            </a:r>
            <a:r>
              <a:rPr lang="de-DE" sz="2000" dirty="0">
                <a:solidFill>
                  <a:srgbClr val="333333"/>
                </a:solidFill>
              </a:rPr>
              <a:t>Aquesta idea és enganyosa. En primer lloc, l’existència de la personalitat múltiple és controvertida. En segon lloc, aquests símptomes no indicarien esquizofrènia o psicosi.</a:t>
            </a:r>
          </a:p>
          <a:p>
            <a:pPr marL="342900" lvl="0" indent="-342900" eaLnBrk="1" fontAlgn="auto" hangingPunct="1">
              <a:buClr>
                <a:srgbClr val="000000"/>
              </a:buClr>
              <a:buFont typeface="WingDings"/>
              <a:buChar char=""/>
              <a:defRPr/>
            </a:pPr>
            <a:r>
              <a:rPr lang="de-DE" sz="2000" dirty="0">
                <a:solidFill>
                  <a:srgbClr val="004992"/>
                </a:solidFill>
              </a:rPr>
              <a:t>Menys intel·ligència: </a:t>
            </a:r>
            <a:r>
              <a:rPr lang="en-US" sz="2000" dirty="0" err="1">
                <a:solidFill>
                  <a:srgbClr val="333333"/>
                </a:solidFill>
              </a:rPr>
              <a:t>L'origen</a:t>
            </a:r>
            <a:r>
              <a:rPr lang="en-US" sz="2000" dirty="0">
                <a:solidFill>
                  <a:srgbClr val="333333"/>
                </a:solidFill>
              </a:rPr>
              <a:t> de les </a:t>
            </a:r>
            <a:r>
              <a:rPr lang="en-US" sz="2000" dirty="0" err="1">
                <a:solidFill>
                  <a:srgbClr val="333333"/>
                </a:solidFill>
              </a:rPr>
              <a:t>malalties</a:t>
            </a:r>
            <a:r>
              <a:rPr lang="en-US" sz="2000" dirty="0">
                <a:solidFill>
                  <a:srgbClr val="333333"/>
                </a:solidFill>
              </a:rPr>
              <a:t> mentals no </a:t>
            </a:r>
            <a:r>
              <a:rPr lang="en-US" sz="2000" dirty="0" err="1">
                <a:solidFill>
                  <a:srgbClr val="333333"/>
                </a:solidFill>
              </a:rPr>
              <a:t>està</a:t>
            </a:r>
            <a:r>
              <a:rPr lang="en-US" sz="2000" dirty="0">
                <a:solidFill>
                  <a:srgbClr val="333333"/>
                </a:solidFill>
              </a:rPr>
              <a:t> </a:t>
            </a:r>
            <a:r>
              <a:rPr lang="en-US" sz="2000" dirty="0" err="1">
                <a:solidFill>
                  <a:srgbClr val="333333"/>
                </a:solidFill>
              </a:rPr>
              <a:t>relacionat</a:t>
            </a:r>
            <a:r>
              <a:rPr lang="en-US" sz="2000" dirty="0">
                <a:solidFill>
                  <a:srgbClr val="333333"/>
                </a:solidFill>
              </a:rPr>
              <a:t> </a:t>
            </a:r>
            <a:r>
              <a:rPr lang="en-US" sz="2000" dirty="0" err="1">
                <a:solidFill>
                  <a:srgbClr val="333333"/>
                </a:solidFill>
              </a:rPr>
              <a:t>amb</a:t>
            </a:r>
            <a:r>
              <a:rPr lang="en-US" sz="2000" dirty="0">
                <a:solidFill>
                  <a:srgbClr val="333333"/>
                </a:solidFill>
              </a:rPr>
              <a:t> la </a:t>
            </a:r>
            <a:r>
              <a:rPr lang="en-US" sz="2000" dirty="0" err="1">
                <a:solidFill>
                  <a:srgbClr val="333333"/>
                </a:solidFill>
              </a:rPr>
              <a:t>intel·ligència</a:t>
            </a:r>
            <a:r>
              <a:rPr lang="en-US" sz="2000" dirty="0">
                <a:solidFill>
                  <a:srgbClr val="333333"/>
                </a:solidFill>
              </a:rPr>
              <a:t>. Com </a:t>
            </a:r>
            <a:r>
              <a:rPr lang="en-US" sz="2000" dirty="0" err="1">
                <a:solidFill>
                  <a:srgbClr val="333333"/>
                </a:solidFill>
              </a:rPr>
              <a:t>en</a:t>
            </a:r>
            <a:r>
              <a:rPr lang="en-US" sz="2000" dirty="0">
                <a:solidFill>
                  <a:srgbClr val="333333"/>
                </a:solidFill>
              </a:rPr>
              <a:t> la </a:t>
            </a:r>
            <a:r>
              <a:rPr lang="en-US" sz="2000" dirty="0" err="1">
                <a:solidFill>
                  <a:srgbClr val="333333"/>
                </a:solidFill>
              </a:rPr>
              <a:t>població</a:t>
            </a:r>
            <a:r>
              <a:rPr lang="en-US" sz="2000" dirty="0">
                <a:solidFill>
                  <a:srgbClr val="333333"/>
                </a:solidFill>
              </a:rPr>
              <a:t> general, </a:t>
            </a:r>
            <a:r>
              <a:rPr lang="en-US" sz="2000" dirty="0" err="1">
                <a:solidFill>
                  <a:srgbClr val="333333"/>
                </a:solidFill>
              </a:rPr>
              <a:t>algunes</a:t>
            </a:r>
            <a:r>
              <a:rPr lang="en-US" sz="2000" dirty="0">
                <a:solidFill>
                  <a:srgbClr val="333333"/>
                </a:solidFill>
              </a:rPr>
              <a:t> </a:t>
            </a:r>
            <a:r>
              <a:rPr lang="en-US" sz="2000" dirty="0" err="1">
                <a:solidFill>
                  <a:srgbClr val="333333"/>
                </a:solidFill>
              </a:rPr>
              <a:t>persones</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poden</a:t>
            </a:r>
            <a:r>
              <a:rPr lang="en-US" sz="2000" dirty="0">
                <a:solidFill>
                  <a:srgbClr val="333333"/>
                </a:solidFill>
              </a:rPr>
              <a:t> </a:t>
            </a:r>
            <a:r>
              <a:rPr lang="en-US" sz="2000" dirty="0" err="1">
                <a:solidFill>
                  <a:srgbClr val="333333"/>
                </a:solidFill>
              </a:rPr>
              <a:t>tenir</a:t>
            </a:r>
            <a:r>
              <a:rPr lang="en-US" sz="2000" dirty="0">
                <a:solidFill>
                  <a:srgbClr val="333333"/>
                </a:solidFill>
              </a:rPr>
              <a:t> </a:t>
            </a:r>
            <a:r>
              <a:rPr lang="en-US" sz="2000" dirty="0" err="1">
                <a:solidFill>
                  <a:srgbClr val="333333"/>
                </a:solidFill>
              </a:rPr>
              <a:t>una</a:t>
            </a:r>
            <a:r>
              <a:rPr lang="en-US" sz="2000" dirty="0">
                <a:solidFill>
                  <a:srgbClr val="333333"/>
                </a:solidFill>
              </a:rPr>
              <a:t> </a:t>
            </a:r>
            <a:r>
              <a:rPr lang="en-US" sz="2000" dirty="0" err="1">
                <a:solidFill>
                  <a:srgbClr val="333333"/>
                </a:solidFill>
              </a:rPr>
              <a:t>intel·ligència</a:t>
            </a:r>
            <a:r>
              <a:rPr lang="en-US" sz="2000" dirty="0">
                <a:solidFill>
                  <a:srgbClr val="333333"/>
                </a:solidFill>
              </a:rPr>
              <a:t> per </a:t>
            </a:r>
            <a:r>
              <a:rPr lang="en-US" sz="2000" dirty="0" err="1">
                <a:solidFill>
                  <a:srgbClr val="333333"/>
                </a:solidFill>
              </a:rPr>
              <a:t>damunt</a:t>
            </a:r>
            <a:r>
              <a:rPr lang="en-US" sz="2000" dirty="0">
                <a:solidFill>
                  <a:srgbClr val="333333"/>
                </a:solidFill>
              </a:rPr>
              <a:t> de la </a:t>
            </a:r>
            <a:r>
              <a:rPr lang="en-US" sz="2000" dirty="0" err="1">
                <a:solidFill>
                  <a:srgbClr val="333333"/>
                </a:solidFill>
              </a:rPr>
              <a:t>mitjana</a:t>
            </a:r>
            <a:r>
              <a:rPr lang="en-US" sz="2000" dirty="0">
                <a:solidFill>
                  <a:srgbClr val="333333"/>
                </a:solidFill>
              </a:rPr>
              <a:t>.</a:t>
            </a:r>
            <a:endParaRPr lang="de-DE" sz="2000" dirty="0">
              <a:solidFill>
                <a:srgbClr val="333333"/>
              </a:solidFill>
            </a:endParaRPr>
          </a:p>
          <a:p>
            <a:pPr marL="342900" indent="-342900">
              <a:buClr>
                <a:srgbClr val="000000"/>
              </a:buClr>
              <a:buFont typeface="WingDings"/>
              <a:buChar char=""/>
              <a:defRPr/>
            </a:pPr>
            <a:r>
              <a:rPr lang="de-DE" sz="2000" dirty="0">
                <a:solidFill>
                  <a:srgbClr val="004992"/>
                </a:solidFill>
              </a:rPr>
              <a:t>Estat permanent: </a:t>
            </a:r>
            <a:r>
              <a:rPr lang="en-US" sz="2000" dirty="0" err="1">
                <a:solidFill>
                  <a:srgbClr val="333333"/>
                </a:solidFill>
              </a:rPr>
              <a:t>Amb</a:t>
            </a:r>
            <a:r>
              <a:rPr lang="en-US" sz="2000" dirty="0">
                <a:solidFill>
                  <a:srgbClr val="333333"/>
                </a:solidFill>
              </a:rPr>
              <a:t> el </a:t>
            </a:r>
            <a:r>
              <a:rPr lang="en-US" sz="2000" dirty="0" err="1">
                <a:solidFill>
                  <a:srgbClr val="333333"/>
                </a:solidFill>
              </a:rPr>
              <a:t>tractament</a:t>
            </a:r>
            <a:r>
              <a:rPr lang="en-US" sz="2000" dirty="0">
                <a:solidFill>
                  <a:srgbClr val="333333"/>
                </a:solidFill>
              </a:rPr>
              <a:t> </a:t>
            </a:r>
            <a:r>
              <a:rPr lang="en-US" sz="2000" dirty="0" err="1">
                <a:solidFill>
                  <a:srgbClr val="333333"/>
                </a:solidFill>
              </a:rPr>
              <a:t>correcte</a:t>
            </a:r>
            <a:r>
              <a:rPr lang="en-US" sz="2000" dirty="0">
                <a:solidFill>
                  <a:srgbClr val="333333"/>
                </a:solidFill>
              </a:rPr>
              <a:t>, </a:t>
            </a:r>
            <a:r>
              <a:rPr lang="en-US" sz="2000" dirty="0" err="1">
                <a:solidFill>
                  <a:srgbClr val="333333"/>
                </a:solidFill>
              </a:rPr>
              <a:t>moltes</a:t>
            </a:r>
            <a:r>
              <a:rPr lang="en-US" sz="2000" dirty="0">
                <a:solidFill>
                  <a:srgbClr val="333333"/>
                </a:solidFill>
              </a:rPr>
              <a:t> </a:t>
            </a:r>
            <a:r>
              <a:rPr lang="en-US" sz="2000" dirty="0" err="1">
                <a:solidFill>
                  <a:srgbClr val="333333"/>
                </a:solidFill>
              </a:rPr>
              <a:t>i</a:t>
            </a:r>
            <a:r>
              <a:rPr lang="en-US" sz="2000" dirty="0">
                <a:solidFill>
                  <a:srgbClr val="333333"/>
                </a:solidFill>
              </a:rPr>
              <a:t> molts </a:t>
            </a:r>
            <a:r>
              <a:rPr lang="en-US" sz="2000" dirty="0" err="1">
                <a:solidFill>
                  <a:srgbClr val="333333"/>
                </a:solidFill>
              </a:rPr>
              <a:t>pacients</a:t>
            </a:r>
            <a:r>
              <a:rPr lang="en-US" sz="2000" dirty="0">
                <a:solidFill>
                  <a:srgbClr val="333333"/>
                </a:solidFill>
              </a:rPr>
              <a:t> </a:t>
            </a:r>
            <a:r>
              <a:rPr lang="en-US" sz="2000" dirty="0" err="1">
                <a:solidFill>
                  <a:srgbClr val="333333"/>
                </a:solidFill>
              </a:rPr>
              <a:t>són</a:t>
            </a:r>
            <a:r>
              <a:rPr lang="en-US" sz="2000" dirty="0">
                <a:solidFill>
                  <a:srgbClr val="333333"/>
                </a:solidFill>
              </a:rPr>
              <a:t> </a:t>
            </a:r>
            <a:r>
              <a:rPr lang="en-US" sz="2000" dirty="0" err="1">
                <a:solidFill>
                  <a:srgbClr val="333333"/>
                </a:solidFill>
              </a:rPr>
              <a:t>capaços</a:t>
            </a:r>
            <a:r>
              <a:rPr lang="en-US" sz="2000" dirty="0">
                <a:solidFill>
                  <a:srgbClr val="333333"/>
                </a:solidFill>
              </a:rPr>
              <a:t> de </a:t>
            </a:r>
            <a:r>
              <a:rPr lang="en-US" sz="2000" dirty="0" err="1">
                <a:solidFill>
                  <a:srgbClr val="333333"/>
                </a:solidFill>
              </a:rPr>
              <a:t>portar</a:t>
            </a:r>
            <a:r>
              <a:rPr lang="en-US" sz="2000" dirty="0">
                <a:solidFill>
                  <a:srgbClr val="333333"/>
                </a:solidFill>
              </a:rPr>
              <a:t> </a:t>
            </a:r>
            <a:r>
              <a:rPr lang="en-US" sz="2000" dirty="0" err="1">
                <a:solidFill>
                  <a:srgbClr val="333333"/>
                </a:solidFill>
              </a:rPr>
              <a:t>una</a:t>
            </a:r>
            <a:r>
              <a:rPr lang="en-US" sz="2000" dirty="0">
                <a:solidFill>
                  <a:srgbClr val="333333"/>
                </a:solidFill>
              </a:rPr>
              <a:t> </a:t>
            </a:r>
            <a:r>
              <a:rPr lang="en-US" sz="2000" dirty="0" err="1">
                <a:solidFill>
                  <a:srgbClr val="333333"/>
                </a:solidFill>
              </a:rPr>
              <a:t>vida</a:t>
            </a:r>
            <a:r>
              <a:rPr lang="en-US" sz="2000" dirty="0">
                <a:solidFill>
                  <a:srgbClr val="333333"/>
                </a:solidFill>
              </a:rPr>
              <a:t> </a:t>
            </a:r>
            <a:r>
              <a:rPr lang="en-US" sz="2000" dirty="0" err="1">
                <a:solidFill>
                  <a:srgbClr val="333333"/>
                </a:solidFill>
              </a:rPr>
              <a:t>productiva</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satisfactòria</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1014621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Quina rellevància té això?</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Moltes</a:t>
            </a:r>
            <a:r>
              <a:rPr lang="en-US" sz="2400" dirty="0">
                <a:solidFill>
                  <a:srgbClr val="333333"/>
                </a:solidFill>
              </a:rPr>
              <a:t> </a:t>
            </a:r>
            <a:r>
              <a:rPr lang="en-US" sz="2400" dirty="0" err="1">
                <a:solidFill>
                  <a:srgbClr val="333333"/>
                </a:solidFill>
              </a:rPr>
              <a:t>persones</a:t>
            </a:r>
            <a:r>
              <a:rPr lang="en-US" sz="2400" dirty="0">
                <a:solidFill>
                  <a:srgbClr val="333333"/>
                </a:solidFill>
              </a:rPr>
              <a:t> </a:t>
            </a:r>
            <a:r>
              <a:rPr lang="en-US" sz="2400" dirty="0" err="1">
                <a:solidFill>
                  <a:srgbClr val="333333"/>
                </a:solidFill>
              </a:rPr>
              <a:t>diagnosticades</a:t>
            </a:r>
            <a:r>
              <a:rPr lang="en-US" sz="2400" dirty="0">
                <a:solidFill>
                  <a:srgbClr val="333333"/>
                </a:solidFill>
              </a:rPr>
              <a:t> d'“</a:t>
            </a:r>
            <a:r>
              <a:rPr lang="en-US" sz="2400" dirty="0" err="1">
                <a:solidFill>
                  <a:srgbClr val="333333"/>
                </a:solidFill>
              </a:rPr>
              <a:t>esquizofrènia</a:t>
            </a:r>
            <a:r>
              <a:rPr lang="en-US" sz="2400" dirty="0">
                <a:solidFill>
                  <a:srgbClr val="333333"/>
                </a:solidFill>
              </a:rPr>
              <a:t>” o “</a:t>
            </a:r>
            <a:r>
              <a:rPr lang="en-US" sz="2400" dirty="0" err="1">
                <a:solidFill>
                  <a:srgbClr val="333333"/>
                </a:solidFill>
              </a:rPr>
              <a:t>psicosi</a:t>
            </a:r>
            <a:r>
              <a:rPr lang="en-US" sz="2400" dirty="0">
                <a:solidFill>
                  <a:srgbClr val="333333"/>
                </a:solidFill>
              </a:rPr>
              <a:t>” (</a:t>
            </a:r>
            <a:r>
              <a:rPr lang="en-US" sz="2400" dirty="0" err="1">
                <a:solidFill>
                  <a:srgbClr val="333333"/>
                </a:solidFill>
              </a:rPr>
              <a:t>però</a:t>
            </a:r>
            <a:r>
              <a:rPr lang="en-US" sz="2400" dirty="0">
                <a:solidFill>
                  <a:srgbClr val="333333"/>
                </a:solidFill>
              </a:rPr>
              <a:t> no totes!) </a:t>
            </a:r>
            <a:r>
              <a:rPr lang="en-US" sz="2400" dirty="0" err="1">
                <a:solidFill>
                  <a:srgbClr val="333333"/>
                </a:solidFill>
              </a:rPr>
              <a:t>poden</a:t>
            </a:r>
            <a:r>
              <a:rPr lang="en-US" sz="2400" dirty="0">
                <a:solidFill>
                  <a:srgbClr val="333333"/>
                </a:solidFill>
              </a:rPr>
              <a:t> </a:t>
            </a:r>
            <a:r>
              <a:rPr lang="en-US" sz="2400" dirty="0" err="1">
                <a:solidFill>
                  <a:srgbClr val="333333"/>
                </a:solidFill>
              </a:rPr>
              <a:t>patir</a:t>
            </a:r>
            <a:r>
              <a:rPr lang="en-US" sz="2400" dirty="0">
                <a:solidFill>
                  <a:srgbClr val="333333"/>
                </a:solidFill>
              </a:rPr>
              <a:t> </a:t>
            </a:r>
            <a:r>
              <a:rPr lang="en-US" sz="2400" dirty="0" err="1">
                <a:solidFill>
                  <a:srgbClr val="333333"/>
                </a:solidFill>
              </a:rPr>
              <a:t>discriminació</a:t>
            </a:r>
            <a:r>
              <a:rPr lang="en-US" sz="2400" dirty="0">
                <a:solidFill>
                  <a:srgbClr val="333333"/>
                </a:solidFill>
              </a:rPr>
              <a:t> </a:t>
            </a:r>
            <a:r>
              <a:rPr lang="en-US" sz="2400" dirty="0" err="1">
                <a:solidFill>
                  <a:srgbClr val="333333"/>
                </a:solidFill>
              </a:rPr>
              <a:t>si</a:t>
            </a:r>
            <a:r>
              <a:rPr lang="en-US" sz="2400" dirty="0">
                <a:solidFill>
                  <a:srgbClr val="333333"/>
                </a:solidFill>
              </a:rPr>
              <a:t> el </a:t>
            </a:r>
            <a:r>
              <a:rPr lang="en-US" sz="2400" dirty="0" err="1">
                <a:solidFill>
                  <a:srgbClr val="333333"/>
                </a:solidFill>
              </a:rPr>
              <a:t>seu</a:t>
            </a:r>
            <a:r>
              <a:rPr lang="en-US" sz="2400" dirty="0">
                <a:solidFill>
                  <a:srgbClr val="333333"/>
                </a:solidFill>
              </a:rPr>
              <a:t> </a:t>
            </a:r>
            <a:r>
              <a:rPr lang="en-US" sz="2400" dirty="0" err="1">
                <a:solidFill>
                  <a:srgbClr val="333333"/>
                </a:solidFill>
              </a:rPr>
              <a:t>diagnòstic</a:t>
            </a:r>
            <a:r>
              <a:rPr lang="en-US" sz="2400" dirty="0">
                <a:solidFill>
                  <a:srgbClr val="333333"/>
                </a:solidFill>
              </a:rPr>
              <a:t> </a:t>
            </a:r>
            <a:r>
              <a:rPr lang="en-US" sz="2400" dirty="0" err="1">
                <a:solidFill>
                  <a:srgbClr val="333333"/>
                </a:solidFill>
              </a:rPr>
              <a:t>desperta</a:t>
            </a:r>
            <a:r>
              <a:rPr lang="en-US" sz="2400" dirty="0">
                <a:solidFill>
                  <a:srgbClr val="333333"/>
                </a:solidFill>
              </a:rPr>
              <a:t> </a:t>
            </a:r>
            <a:r>
              <a:rPr lang="en-US" sz="2400" dirty="0" err="1">
                <a:solidFill>
                  <a:srgbClr val="333333"/>
                </a:solidFill>
              </a:rPr>
              <a:t>associacions</a:t>
            </a:r>
            <a:r>
              <a:rPr lang="en-US" sz="2400" dirty="0">
                <a:solidFill>
                  <a:srgbClr val="333333"/>
                </a:solidFill>
              </a:rPr>
              <a:t> o </a:t>
            </a:r>
            <a:r>
              <a:rPr lang="en-US" sz="2400" dirty="0" err="1">
                <a:solidFill>
                  <a:srgbClr val="333333"/>
                </a:solidFill>
              </a:rPr>
              <a:t>suposicions</a:t>
            </a:r>
            <a:r>
              <a:rPr lang="en-US" sz="2400" dirty="0">
                <a:solidFill>
                  <a:srgbClr val="333333"/>
                </a:solidFill>
              </a:rPr>
              <a:t> </a:t>
            </a:r>
            <a:r>
              <a:rPr lang="en-US" sz="2400" dirty="0" err="1">
                <a:solidFill>
                  <a:srgbClr val="333333"/>
                </a:solidFill>
              </a:rPr>
              <a:t>incorrectes</a:t>
            </a:r>
            <a:r>
              <a:rPr lang="en-US" sz="2400" dirty="0">
                <a:solidFill>
                  <a:srgbClr val="333333"/>
                </a:solidFill>
              </a:rPr>
              <a:t>.</a:t>
            </a:r>
            <a:endParaRPr lang="de-DE" sz="2400" dirty="0">
              <a:solidFill>
                <a:srgbClr val="333333"/>
              </a:solidFill>
            </a:endParaRPr>
          </a:p>
          <a:p>
            <a:pPr lvl="0" defTabSz="914400" fontAlgn="base">
              <a:defRPr/>
            </a:pPr>
            <a:r>
              <a:rPr lang="en-US" sz="2400" dirty="0">
                <a:solidFill>
                  <a:srgbClr val="333333"/>
                </a:solidFill>
              </a:rPr>
              <a:t>Per a </a:t>
            </a:r>
            <a:r>
              <a:rPr lang="en-US" sz="2400" dirty="0" err="1">
                <a:solidFill>
                  <a:srgbClr val="333333"/>
                </a:solidFill>
              </a:rPr>
              <a:t>reduir</a:t>
            </a:r>
            <a:r>
              <a:rPr lang="en-US" sz="2400" dirty="0">
                <a:solidFill>
                  <a:srgbClr val="333333"/>
                </a:solidFill>
              </a:rPr>
              <a:t> </a:t>
            </a:r>
            <a:r>
              <a:rPr lang="en-US" sz="2400" dirty="0" err="1">
                <a:solidFill>
                  <a:srgbClr val="333333"/>
                </a:solidFill>
              </a:rPr>
              <a:t>l'estigma</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estereotips</a:t>
            </a:r>
            <a:r>
              <a:rPr lang="en-US" sz="2400" dirty="0">
                <a:solidFill>
                  <a:srgbClr val="333333"/>
                </a:solidFill>
              </a:rPr>
              <a:t> </a:t>
            </a:r>
            <a:r>
              <a:rPr lang="en-US" sz="2400" dirty="0" err="1">
                <a:solidFill>
                  <a:srgbClr val="333333"/>
                </a:solidFill>
              </a:rPr>
              <a:t>més</a:t>
            </a:r>
            <a:r>
              <a:rPr lang="en-US" sz="2400" dirty="0">
                <a:solidFill>
                  <a:srgbClr val="333333"/>
                </a:solidFill>
              </a:rPr>
              <a:t> </a:t>
            </a:r>
            <a:r>
              <a:rPr lang="en-US" sz="2400" dirty="0" err="1">
                <a:solidFill>
                  <a:srgbClr val="333333"/>
                </a:solidFill>
              </a:rPr>
              <a:t>comuns</a:t>
            </a:r>
            <a:r>
              <a:rPr lang="en-US" sz="2400" dirty="0">
                <a:solidFill>
                  <a:srgbClr val="333333"/>
                </a:solidFill>
              </a:rPr>
              <a:t> </a:t>
            </a:r>
            <a:r>
              <a:rPr lang="en-US" sz="2400" dirty="0" err="1">
                <a:solidFill>
                  <a:srgbClr val="333333"/>
                </a:solidFill>
              </a:rPr>
              <a:t>sobre</a:t>
            </a:r>
            <a:r>
              <a:rPr lang="en-US" sz="2400" dirty="0">
                <a:solidFill>
                  <a:srgbClr val="333333"/>
                </a:solidFill>
              </a:rPr>
              <a:t> la gent </a:t>
            </a:r>
            <a:r>
              <a:rPr lang="en-US" sz="2400" dirty="0" err="1">
                <a:solidFill>
                  <a:srgbClr val="333333"/>
                </a:solidFill>
              </a:rPr>
              <a:t>amb</a:t>
            </a:r>
            <a:r>
              <a:rPr lang="en-US" sz="2400" dirty="0">
                <a:solidFill>
                  <a:srgbClr val="333333"/>
                </a:solidFill>
              </a:rPr>
              <a:t> </a:t>
            </a:r>
            <a:r>
              <a:rPr lang="en-US" sz="2400" dirty="0" err="1">
                <a:solidFill>
                  <a:srgbClr val="333333"/>
                </a:solidFill>
              </a:rPr>
              <a:t>esquizofrènia</a:t>
            </a:r>
            <a:r>
              <a:rPr lang="en-US" sz="2400" dirty="0">
                <a:solidFill>
                  <a:srgbClr val="333333"/>
                </a:solidFill>
              </a:rPr>
              <a:t>/</a:t>
            </a:r>
            <a:r>
              <a:rPr lang="en-US" sz="2400" dirty="0" err="1">
                <a:solidFill>
                  <a:srgbClr val="333333"/>
                </a:solidFill>
              </a:rPr>
              <a:t>psicosi</a:t>
            </a:r>
            <a:r>
              <a:rPr lang="en-US" sz="2400" dirty="0">
                <a:solidFill>
                  <a:srgbClr val="333333"/>
                </a:solidFill>
              </a:rPr>
              <a:t> </a:t>
            </a:r>
            <a:r>
              <a:rPr lang="en-US" sz="2400" dirty="0" err="1">
                <a:solidFill>
                  <a:srgbClr val="333333"/>
                </a:solidFill>
              </a:rPr>
              <a:t>han</a:t>
            </a:r>
            <a:r>
              <a:rPr lang="en-US" sz="2400" dirty="0">
                <a:solidFill>
                  <a:srgbClr val="333333"/>
                </a:solidFill>
              </a:rPr>
              <a:t> de ser </a:t>
            </a:r>
            <a:r>
              <a:rPr lang="en-US" sz="2400" dirty="0" err="1">
                <a:solidFill>
                  <a:srgbClr val="333333"/>
                </a:solidFill>
              </a:rPr>
              <a:t>identificats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corregits</a:t>
            </a:r>
            <a:r>
              <a:rPr lang="en-US" sz="2400" dirty="0">
                <a:solidFill>
                  <a:srgbClr val="333333"/>
                </a:solidFill>
              </a:rPr>
              <a:t>.</a:t>
            </a:r>
            <a:endParaRPr lang="de-DE" sz="2400" u="sng"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Quina rellevància té això?</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Moltes</a:t>
            </a:r>
            <a:r>
              <a:rPr lang="en-US" sz="2400" dirty="0">
                <a:solidFill>
                  <a:srgbClr val="333333"/>
                </a:solidFill>
              </a:rPr>
              <a:t> </a:t>
            </a:r>
            <a:r>
              <a:rPr lang="en-US" sz="2400" dirty="0" err="1">
                <a:solidFill>
                  <a:srgbClr val="333333"/>
                </a:solidFill>
              </a:rPr>
              <a:t>persones</a:t>
            </a:r>
            <a:r>
              <a:rPr lang="en-US" sz="2400" dirty="0">
                <a:solidFill>
                  <a:srgbClr val="333333"/>
                </a:solidFill>
              </a:rPr>
              <a:t> </a:t>
            </a:r>
            <a:r>
              <a:rPr lang="en-US" sz="2400" dirty="0" err="1">
                <a:solidFill>
                  <a:srgbClr val="333333"/>
                </a:solidFill>
              </a:rPr>
              <a:t>diagnosticades</a:t>
            </a:r>
            <a:r>
              <a:rPr lang="en-US" sz="2400" dirty="0">
                <a:solidFill>
                  <a:srgbClr val="333333"/>
                </a:solidFill>
              </a:rPr>
              <a:t> d'“</a:t>
            </a:r>
            <a:r>
              <a:rPr lang="en-US" sz="2400" dirty="0" err="1">
                <a:solidFill>
                  <a:srgbClr val="333333"/>
                </a:solidFill>
              </a:rPr>
              <a:t>esquizofrènia</a:t>
            </a:r>
            <a:r>
              <a:rPr lang="en-US" sz="2400" dirty="0">
                <a:solidFill>
                  <a:srgbClr val="333333"/>
                </a:solidFill>
              </a:rPr>
              <a:t>” o “</a:t>
            </a:r>
            <a:r>
              <a:rPr lang="en-US" sz="2400" dirty="0" err="1">
                <a:solidFill>
                  <a:srgbClr val="333333"/>
                </a:solidFill>
              </a:rPr>
              <a:t>psicosi</a:t>
            </a:r>
            <a:r>
              <a:rPr lang="en-US" sz="2400" dirty="0">
                <a:solidFill>
                  <a:srgbClr val="333333"/>
                </a:solidFill>
              </a:rPr>
              <a:t>” (</a:t>
            </a:r>
            <a:r>
              <a:rPr lang="en-US" sz="2400" dirty="0" err="1">
                <a:solidFill>
                  <a:srgbClr val="333333"/>
                </a:solidFill>
              </a:rPr>
              <a:t>però</a:t>
            </a:r>
            <a:r>
              <a:rPr lang="en-US" sz="2400" dirty="0">
                <a:solidFill>
                  <a:srgbClr val="333333"/>
                </a:solidFill>
              </a:rPr>
              <a:t> no totes!) </a:t>
            </a:r>
            <a:r>
              <a:rPr lang="en-US" sz="2400" dirty="0" err="1">
                <a:solidFill>
                  <a:srgbClr val="333333"/>
                </a:solidFill>
              </a:rPr>
              <a:t>poden</a:t>
            </a:r>
            <a:r>
              <a:rPr lang="en-US" sz="2400" dirty="0">
                <a:solidFill>
                  <a:srgbClr val="333333"/>
                </a:solidFill>
              </a:rPr>
              <a:t> </a:t>
            </a:r>
            <a:r>
              <a:rPr lang="en-US" sz="2400" dirty="0" err="1">
                <a:solidFill>
                  <a:srgbClr val="333333"/>
                </a:solidFill>
              </a:rPr>
              <a:t>patir</a:t>
            </a:r>
            <a:r>
              <a:rPr lang="en-US" sz="2400" dirty="0">
                <a:solidFill>
                  <a:srgbClr val="333333"/>
                </a:solidFill>
              </a:rPr>
              <a:t> </a:t>
            </a:r>
            <a:r>
              <a:rPr lang="en-US" sz="2400" dirty="0" err="1">
                <a:solidFill>
                  <a:srgbClr val="333333"/>
                </a:solidFill>
              </a:rPr>
              <a:t>discriminació</a:t>
            </a:r>
            <a:r>
              <a:rPr lang="en-US" sz="2400" dirty="0">
                <a:solidFill>
                  <a:srgbClr val="333333"/>
                </a:solidFill>
              </a:rPr>
              <a:t> </a:t>
            </a:r>
            <a:r>
              <a:rPr lang="en-US" sz="2400" dirty="0" err="1">
                <a:solidFill>
                  <a:srgbClr val="333333"/>
                </a:solidFill>
              </a:rPr>
              <a:t>si</a:t>
            </a:r>
            <a:r>
              <a:rPr lang="en-US" sz="2400" dirty="0">
                <a:solidFill>
                  <a:srgbClr val="333333"/>
                </a:solidFill>
              </a:rPr>
              <a:t> el </a:t>
            </a:r>
            <a:r>
              <a:rPr lang="en-US" sz="2400" dirty="0" err="1">
                <a:solidFill>
                  <a:srgbClr val="333333"/>
                </a:solidFill>
              </a:rPr>
              <a:t>seu</a:t>
            </a:r>
            <a:r>
              <a:rPr lang="en-US" sz="2400" dirty="0">
                <a:solidFill>
                  <a:srgbClr val="333333"/>
                </a:solidFill>
              </a:rPr>
              <a:t> </a:t>
            </a:r>
            <a:r>
              <a:rPr lang="en-US" sz="2400" dirty="0" err="1">
                <a:solidFill>
                  <a:srgbClr val="333333"/>
                </a:solidFill>
              </a:rPr>
              <a:t>diagnòstic</a:t>
            </a:r>
            <a:r>
              <a:rPr lang="en-US" sz="2400" dirty="0">
                <a:solidFill>
                  <a:srgbClr val="333333"/>
                </a:solidFill>
              </a:rPr>
              <a:t> </a:t>
            </a:r>
            <a:r>
              <a:rPr lang="en-US" sz="2400" dirty="0" err="1">
                <a:solidFill>
                  <a:srgbClr val="333333"/>
                </a:solidFill>
              </a:rPr>
              <a:t>desperta</a:t>
            </a:r>
            <a:r>
              <a:rPr lang="en-US" sz="2400" dirty="0">
                <a:solidFill>
                  <a:srgbClr val="333333"/>
                </a:solidFill>
              </a:rPr>
              <a:t> </a:t>
            </a:r>
            <a:r>
              <a:rPr lang="en-US" sz="2400" dirty="0" err="1">
                <a:solidFill>
                  <a:srgbClr val="333333"/>
                </a:solidFill>
              </a:rPr>
              <a:t>associacions</a:t>
            </a:r>
            <a:r>
              <a:rPr lang="en-US" sz="2400" dirty="0">
                <a:solidFill>
                  <a:srgbClr val="333333"/>
                </a:solidFill>
              </a:rPr>
              <a:t> o </a:t>
            </a:r>
            <a:r>
              <a:rPr lang="en-US" sz="2400" dirty="0" err="1">
                <a:solidFill>
                  <a:srgbClr val="333333"/>
                </a:solidFill>
              </a:rPr>
              <a:t>suposicions</a:t>
            </a:r>
            <a:r>
              <a:rPr lang="en-US" sz="2400" dirty="0">
                <a:solidFill>
                  <a:srgbClr val="333333"/>
                </a:solidFill>
              </a:rPr>
              <a:t> </a:t>
            </a:r>
            <a:r>
              <a:rPr lang="en-US" sz="2400" dirty="0" err="1">
                <a:solidFill>
                  <a:srgbClr val="333333"/>
                </a:solidFill>
              </a:rPr>
              <a:t>incorrectes</a:t>
            </a:r>
            <a:r>
              <a:rPr lang="en-US" sz="2400" dirty="0">
                <a:solidFill>
                  <a:srgbClr val="333333"/>
                </a:solidFill>
              </a:rPr>
              <a:t>.</a:t>
            </a:r>
            <a:endParaRPr lang="de-DE" sz="2400" dirty="0">
              <a:solidFill>
                <a:srgbClr val="333333"/>
              </a:solidFill>
            </a:endParaRPr>
          </a:p>
          <a:p>
            <a:pPr lvl="0" defTabSz="914400" fontAlgn="base">
              <a:defRPr/>
            </a:pPr>
            <a:r>
              <a:rPr lang="en-US" sz="2400" dirty="0">
                <a:solidFill>
                  <a:srgbClr val="333333"/>
                </a:solidFill>
              </a:rPr>
              <a:t>Per a </a:t>
            </a:r>
            <a:r>
              <a:rPr lang="en-US" sz="2400" dirty="0" err="1">
                <a:solidFill>
                  <a:srgbClr val="333333"/>
                </a:solidFill>
              </a:rPr>
              <a:t>reduir</a:t>
            </a:r>
            <a:r>
              <a:rPr lang="en-US" sz="2400" dirty="0">
                <a:solidFill>
                  <a:srgbClr val="333333"/>
                </a:solidFill>
              </a:rPr>
              <a:t> </a:t>
            </a:r>
            <a:r>
              <a:rPr lang="en-US" sz="2400" dirty="0" err="1">
                <a:solidFill>
                  <a:srgbClr val="333333"/>
                </a:solidFill>
              </a:rPr>
              <a:t>l'estigma</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estereotips</a:t>
            </a:r>
            <a:r>
              <a:rPr lang="en-US" sz="2400" dirty="0">
                <a:solidFill>
                  <a:srgbClr val="333333"/>
                </a:solidFill>
              </a:rPr>
              <a:t> </a:t>
            </a:r>
            <a:r>
              <a:rPr lang="en-US" sz="2400" dirty="0" err="1">
                <a:solidFill>
                  <a:srgbClr val="333333"/>
                </a:solidFill>
              </a:rPr>
              <a:t>més</a:t>
            </a:r>
            <a:r>
              <a:rPr lang="en-US" sz="2400" dirty="0">
                <a:solidFill>
                  <a:srgbClr val="333333"/>
                </a:solidFill>
              </a:rPr>
              <a:t> </a:t>
            </a:r>
            <a:r>
              <a:rPr lang="en-US" sz="2400" dirty="0" err="1">
                <a:solidFill>
                  <a:srgbClr val="333333"/>
                </a:solidFill>
              </a:rPr>
              <a:t>comuns</a:t>
            </a:r>
            <a:r>
              <a:rPr lang="en-US" sz="2400" dirty="0">
                <a:solidFill>
                  <a:srgbClr val="333333"/>
                </a:solidFill>
              </a:rPr>
              <a:t> </a:t>
            </a:r>
            <a:r>
              <a:rPr lang="en-US" sz="2400" dirty="0" err="1">
                <a:solidFill>
                  <a:srgbClr val="333333"/>
                </a:solidFill>
              </a:rPr>
              <a:t>sobre</a:t>
            </a:r>
            <a:r>
              <a:rPr lang="en-US" sz="2400" dirty="0">
                <a:solidFill>
                  <a:srgbClr val="333333"/>
                </a:solidFill>
              </a:rPr>
              <a:t> la gent </a:t>
            </a:r>
            <a:r>
              <a:rPr lang="en-US" sz="2400" dirty="0" err="1">
                <a:solidFill>
                  <a:srgbClr val="333333"/>
                </a:solidFill>
              </a:rPr>
              <a:t>amb</a:t>
            </a:r>
            <a:r>
              <a:rPr lang="en-US" sz="2400" dirty="0">
                <a:solidFill>
                  <a:srgbClr val="333333"/>
                </a:solidFill>
              </a:rPr>
              <a:t> </a:t>
            </a:r>
            <a:r>
              <a:rPr lang="en-US" sz="2400" dirty="0" err="1">
                <a:solidFill>
                  <a:srgbClr val="333333"/>
                </a:solidFill>
              </a:rPr>
              <a:t>esquizofrènia</a:t>
            </a:r>
            <a:r>
              <a:rPr lang="en-US" sz="2400" dirty="0">
                <a:solidFill>
                  <a:srgbClr val="333333"/>
                </a:solidFill>
              </a:rPr>
              <a:t>/</a:t>
            </a:r>
            <a:r>
              <a:rPr lang="en-US" sz="2400" dirty="0" err="1">
                <a:solidFill>
                  <a:srgbClr val="333333"/>
                </a:solidFill>
              </a:rPr>
              <a:t>psicosi</a:t>
            </a:r>
            <a:r>
              <a:rPr lang="en-US" sz="2400" dirty="0">
                <a:solidFill>
                  <a:srgbClr val="333333"/>
                </a:solidFill>
              </a:rPr>
              <a:t> </a:t>
            </a:r>
            <a:r>
              <a:rPr lang="en-US" sz="2400" dirty="0" err="1">
                <a:solidFill>
                  <a:srgbClr val="333333"/>
                </a:solidFill>
              </a:rPr>
              <a:t>han</a:t>
            </a:r>
            <a:r>
              <a:rPr lang="en-US" sz="2400" dirty="0">
                <a:solidFill>
                  <a:srgbClr val="333333"/>
                </a:solidFill>
              </a:rPr>
              <a:t> de ser </a:t>
            </a:r>
            <a:r>
              <a:rPr lang="en-US" sz="2400" dirty="0" err="1">
                <a:solidFill>
                  <a:srgbClr val="333333"/>
                </a:solidFill>
              </a:rPr>
              <a:t>identificats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corregits</a:t>
            </a:r>
            <a:r>
              <a:rPr lang="en-US" sz="2400" dirty="0">
                <a:solidFill>
                  <a:srgbClr val="333333"/>
                </a:solidFill>
              </a:rPr>
              <a:t>.</a:t>
            </a:r>
            <a:endParaRPr lang="de-DE" sz="2400" u="sng" dirty="0">
              <a:solidFill>
                <a:srgbClr val="333333"/>
              </a:solidFill>
            </a:endParaRPr>
          </a:p>
          <a:p>
            <a:pPr lvl="0" defTabSz="914400" fontAlgn="base">
              <a:defRPr/>
            </a:pPr>
            <a:r>
              <a:rPr lang="de-DE" sz="2400" u="sng" dirty="0">
                <a:solidFill>
                  <a:srgbClr val="004992"/>
                </a:solidFill>
              </a:rPr>
              <a:t>Rellevant</a:t>
            </a:r>
            <a:r>
              <a:rPr lang="de-DE" sz="2400" i="1" dirty="0">
                <a:solidFill>
                  <a:srgbClr val="004992"/>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mirada</a:t>
            </a:r>
            <a:r>
              <a:rPr lang="en-US" sz="2400" dirty="0">
                <a:solidFill>
                  <a:srgbClr val="333333"/>
                </a:solidFill>
              </a:rPr>
              <a:t> </a:t>
            </a:r>
            <a:r>
              <a:rPr lang="en-US" sz="2400" dirty="0" err="1">
                <a:solidFill>
                  <a:srgbClr val="333333"/>
                </a:solidFill>
              </a:rPr>
              <a:t>més</a:t>
            </a:r>
            <a:r>
              <a:rPr lang="en-US" sz="2400" dirty="0">
                <a:solidFill>
                  <a:srgbClr val="333333"/>
                </a:solidFill>
              </a:rPr>
              <a:t> </a:t>
            </a:r>
            <a:r>
              <a:rPr lang="en-US" sz="2400" dirty="0" err="1">
                <a:solidFill>
                  <a:srgbClr val="333333"/>
                </a:solidFill>
              </a:rPr>
              <a:t>profunda</a:t>
            </a:r>
            <a:r>
              <a:rPr lang="en-US" sz="2400" dirty="0">
                <a:solidFill>
                  <a:srgbClr val="333333"/>
                </a:solidFill>
              </a:rPr>
              <a:t>, </a:t>
            </a:r>
            <a:r>
              <a:rPr lang="en-US" sz="2400" dirty="0" err="1">
                <a:solidFill>
                  <a:srgbClr val="333333"/>
                </a:solidFill>
              </a:rPr>
              <a:t>cada</a:t>
            </a:r>
            <a:r>
              <a:rPr lang="en-US" sz="2400" dirty="0">
                <a:solidFill>
                  <a:srgbClr val="333333"/>
                </a:solidFill>
              </a:rPr>
              <a:t> persona </a:t>
            </a:r>
            <a:r>
              <a:rPr lang="en-US" sz="2400" dirty="0" err="1">
                <a:solidFill>
                  <a:srgbClr val="333333"/>
                </a:solidFill>
              </a:rPr>
              <a:t>té</a:t>
            </a:r>
            <a:r>
              <a:rPr lang="en-US" sz="2400" dirty="0">
                <a:solidFill>
                  <a:srgbClr val="333333"/>
                </a:solidFill>
              </a:rPr>
              <a:t> </a:t>
            </a:r>
            <a:r>
              <a:rPr lang="en-US" sz="2400" dirty="0" err="1">
                <a:solidFill>
                  <a:srgbClr val="333333"/>
                </a:solidFill>
              </a:rPr>
              <a:t>qualitats</a:t>
            </a:r>
            <a:r>
              <a:rPr lang="en-US" sz="2400" dirty="0">
                <a:solidFill>
                  <a:srgbClr val="333333"/>
                </a:solidFill>
              </a:rPr>
              <a:t> que la fan </a:t>
            </a:r>
            <a:r>
              <a:rPr lang="en-US" sz="2400" dirty="0" err="1">
                <a:solidFill>
                  <a:srgbClr val="333333"/>
                </a:solidFill>
              </a:rPr>
              <a:t>única</a:t>
            </a:r>
            <a:r>
              <a:rPr lang="en-CA" sz="2400" dirty="0">
                <a:solidFill>
                  <a:srgbClr val="333333"/>
                </a:solidFill>
              </a:rPr>
              <a:t>. Molts </a:t>
            </a:r>
            <a:r>
              <a:rPr lang="en-CA" sz="2400" dirty="0" err="1">
                <a:solidFill>
                  <a:srgbClr val="333333"/>
                </a:solidFill>
              </a:rPr>
              <a:t>prejudicis</a:t>
            </a:r>
            <a:r>
              <a:rPr lang="en-CA" sz="2400" dirty="0">
                <a:solidFill>
                  <a:srgbClr val="333333"/>
                </a:solidFill>
              </a:rPr>
              <a:t> o </a:t>
            </a:r>
            <a:r>
              <a:rPr lang="en-CA" sz="2400" dirty="0" err="1">
                <a:solidFill>
                  <a:srgbClr val="333333"/>
                </a:solidFill>
              </a:rPr>
              <a:t>estereotips</a:t>
            </a:r>
            <a:r>
              <a:rPr lang="en-CA" sz="2400" dirty="0">
                <a:solidFill>
                  <a:srgbClr val="333333"/>
                </a:solidFill>
              </a:rPr>
              <a:t> </a:t>
            </a:r>
            <a:r>
              <a:rPr lang="en-CA" sz="2400" dirty="0" err="1">
                <a:solidFill>
                  <a:srgbClr val="333333"/>
                </a:solidFill>
              </a:rPr>
              <a:t>estan</a:t>
            </a:r>
            <a:r>
              <a:rPr lang="en-CA" sz="2400" dirty="0">
                <a:solidFill>
                  <a:srgbClr val="333333"/>
                </a:solidFill>
              </a:rPr>
              <a:t> </a:t>
            </a:r>
            <a:r>
              <a:rPr lang="en-CA" sz="2400" dirty="0" err="1">
                <a:solidFill>
                  <a:srgbClr val="333333"/>
                </a:solidFill>
              </a:rPr>
              <a:t>basats</a:t>
            </a:r>
            <a:r>
              <a:rPr lang="en-CA" sz="2400" dirty="0">
                <a:solidFill>
                  <a:srgbClr val="333333"/>
                </a:solidFill>
              </a:rPr>
              <a:t> </a:t>
            </a:r>
            <a:r>
              <a:rPr lang="en-CA" sz="2400" dirty="0" err="1">
                <a:solidFill>
                  <a:srgbClr val="333333"/>
                </a:solidFill>
              </a:rPr>
              <a:t>en</a:t>
            </a:r>
            <a:r>
              <a:rPr lang="en-CA" sz="2400" dirty="0">
                <a:solidFill>
                  <a:srgbClr val="333333"/>
                </a:solidFill>
              </a:rPr>
              <a:t> un </a:t>
            </a:r>
            <a:r>
              <a:rPr lang="en-CA" sz="2400" dirty="0" err="1">
                <a:solidFill>
                  <a:srgbClr val="333333"/>
                </a:solidFill>
              </a:rPr>
              <a:t>aspecte</a:t>
            </a:r>
            <a:r>
              <a:rPr lang="en-CA" sz="2400" dirty="0">
                <a:solidFill>
                  <a:srgbClr val="333333"/>
                </a:solidFill>
              </a:rPr>
              <a:t> </a:t>
            </a:r>
            <a:r>
              <a:rPr lang="en-CA" sz="2400" dirty="0" err="1">
                <a:solidFill>
                  <a:srgbClr val="333333"/>
                </a:solidFill>
              </a:rPr>
              <a:t>aïllat</a:t>
            </a:r>
            <a:r>
              <a:rPr lang="en-CA" sz="2400" dirty="0">
                <a:solidFill>
                  <a:srgbClr val="333333"/>
                </a:solidFill>
              </a:rPr>
              <a:t> de la </a:t>
            </a:r>
            <a:r>
              <a:rPr lang="en-CA" sz="2400" dirty="0" err="1">
                <a:solidFill>
                  <a:srgbClr val="333333"/>
                </a:solidFill>
              </a:rPr>
              <a:t>identitat</a:t>
            </a:r>
            <a:r>
              <a:rPr lang="en-CA" sz="2400" dirty="0">
                <a:solidFill>
                  <a:srgbClr val="333333"/>
                </a:solidFill>
              </a:rPr>
              <a:t> </a:t>
            </a:r>
            <a:r>
              <a:rPr lang="en-CA" sz="2400" dirty="0" err="1">
                <a:solidFill>
                  <a:srgbClr val="333333"/>
                </a:solidFill>
              </a:rPr>
              <a:t>d'una</a:t>
            </a:r>
            <a:r>
              <a:rPr lang="en-CA" sz="2400" dirty="0">
                <a:solidFill>
                  <a:srgbClr val="333333"/>
                </a:solidFill>
              </a:rPr>
              <a:t> persona. </a:t>
            </a:r>
            <a:r>
              <a:rPr lang="en-CA" sz="2400" dirty="0" err="1">
                <a:solidFill>
                  <a:srgbClr val="333333"/>
                </a:solidFill>
              </a:rPr>
              <a:t>Aquests</a:t>
            </a:r>
            <a:r>
              <a:rPr lang="en-CA" sz="2400" dirty="0">
                <a:solidFill>
                  <a:srgbClr val="333333"/>
                </a:solidFill>
              </a:rPr>
              <a:t> </a:t>
            </a:r>
            <a:r>
              <a:rPr lang="en-CA" sz="2400" dirty="0" err="1">
                <a:solidFill>
                  <a:srgbClr val="333333"/>
                </a:solidFill>
              </a:rPr>
              <a:t>prejudicis</a:t>
            </a:r>
            <a:r>
              <a:rPr lang="en-CA" sz="2400" dirty="0">
                <a:solidFill>
                  <a:srgbClr val="333333"/>
                </a:solidFill>
              </a:rPr>
              <a:t> </a:t>
            </a:r>
            <a:r>
              <a:rPr lang="en-CA" sz="2400" dirty="0" err="1">
                <a:solidFill>
                  <a:srgbClr val="333333"/>
                </a:solidFill>
              </a:rPr>
              <a:t>ens</a:t>
            </a:r>
            <a:r>
              <a:rPr lang="en-CA" sz="2400" dirty="0">
                <a:solidFill>
                  <a:srgbClr val="333333"/>
                </a:solidFill>
              </a:rPr>
              <a:t> </a:t>
            </a:r>
            <a:r>
              <a:rPr lang="en-CA" sz="2400" dirty="0" err="1">
                <a:solidFill>
                  <a:srgbClr val="333333"/>
                </a:solidFill>
              </a:rPr>
              <a:t>poden</a:t>
            </a:r>
            <a:r>
              <a:rPr lang="en-CA" sz="2400" dirty="0">
                <a:solidFill>
                  <a:srgbClr val="333333"/>
                </a:solidFill>
              </a:rPr>
              <a:t> </a:t>
            </a:r>
            <a:r>
              <a:rPr lang="en-CA" sz="2400" dirty="0" err="1">
                <a:solidFill>
                  <a:srgbClr val="333333"/>
                </a:solidFill>
              </a:rPr>
              <a:t>portar</a:t>
            </a:r>
            <a:r>
              <a:rPr lang="en-CA" sz="2400" dirty="0">
                <a:solidFill>
                  <a:srgbClr val="333333"/>
                </a:solidFill>
              </a:rPr>
              <a:t> a </a:t>
            </a:r>
            <a:r>
              <a:rPr lang="en-CA" sz="2400" dirty="0" err="1">
                <a:solidFill>
                  <a:srgbClr val="333333"/>
                </a:solidFill>
              </a:rPr>
              <a:t>tractar</a:t>
            </a:r>
            <a:r>
              <a:rPr lang="en-CA" sz="2400" dirty="0">
                <a:solidFill>
                  <a:srgbClr val="333333"/>
                </a:solidFill>
              </a:rPr>
              <a:t> </a:t>
            </a:r>
            <a:r>
              <a:rPr lang="en-CA" sz="2400" dirty="0" err="1">
                <a:solidFill>
                  <a:srgbClr val="333333"/>
                </a:solidFill>
              </a:rPr>
              <a:t>malament</a:t>
            </a:r>
            <a:r>
              <a:rPr lang="en-CA" sz="2400" dirty="0">
                <a:solidFill>
                  <a:srgbClr val="333333"/>
                </a:solidFill>
              </a:rPr>
              <a:t> a gent que no </a:t>
            </a:r>
            <a:r>
              <a:rPr lang="en-CA" sz="2400" dirty="0" err="1">
                <a:solidFill>
                  <a:srgbClr val="333333"/>
                </a:solidFill>
              </a:rPr>
              <a:t>mereix</a:t>
            </a:r>
            <a:r>
              <a:rPr lang="en-CA" sz="2400" dirty="0">
                <a:solidFill>
                  <a:srgbClr val="333333"/>
                </a:solidFill>
              </a:rPr>
              <a:t> </a:t>
            </a:r>
            <a:r>
              <a:rPr lang="en-CA" sz="2400" dirty="0" err="1">
                <a:solidFill>
                  <a:srgbClr val="333333"/>
                </a:solidFill>
              </a:rPr>
              <a:t>ser</a:t>
            </a:r>
            <a:r>
              <a:rPr lang="en-CA" sz="2400" dirty="0">
                <a:solidFill>
                  <a:srgbClr val="333333"/>
                </a:solidFill>
              </a:rPr>
              <a:t> </a:t>
            </a:r>
            <a:r>
              <a:rPr lang="en-CA" sz="2400" dirty="0" err="1">
                <a:solidFill>
                  <a:srgbClr val="333333"/>
                </a:solidFill>
              </a:rPr>
              <a:t>jutjada</a:t>
            </a:r>
            <a:r>
              <a:rPr lang="en-CA" sz="2400" dirty="0">
                <a:solidFill>
                  <a:srgbClr val="333333"/>
                </a:solidFill>
              </a:rPr>
              <a:t> </a:t>
            </a:r>
            <a:r>
              <a:rPr lang="en-CA" sz="2400" dirty="0" err="1">
                <a:solidFill>
                  <a:srgbClr val="333333"/>
                </a:solidFill>
              </a:rPr>
              <a:t>negativament</a:t>
            </a:r>
            <a:r>
              <a:rPr lang="en-CA" sz="2400" dirty="0">
                <a:solidFill>
                  <a:srgbClr val="333333"/>
                </a:solidFill>
              </a:rPr>
              <a:t>. </a:t>
            </a:r>
            <a:r>
              <a:rPr lang="en-CA" sz="2400" u="sng" dirty="0">
                <a:solidFill>
                  <a:srgbClr val="333333"/>
                </a:solidFill>
              </a:rPr>
              <a:t>La </a:t>
            </a:r>
            <a:r>
              <a:rPr lang="en-CA" sz="2400" u="sng" dirty="0" err="1">
                <a:solidFill>
                  <a:srgbClr val="333333"/>
                </a:solidFill>
              </a:rPr>
              <a:t>malaltia</a:t>
            </a:r>
            <a:r>
              <a:rPr lang="en-CA" sz="2400" u="sng" dirty="0">
                <a:solidFill>
                  <a:srgbClr val="333333"/>
                </a:solidFill>
              </a:rPr>
              <a:t> mental </a:t>
            </a:r>
            <a:r>
              <a:rPr lang="en-CA" sz="2400" u="sng" dirty="0" err="1">
                <a:solidFill>
                  <a:srgbClr val="333333"/>
                </a:solidFill>
              </a:rPr>
              <a:t>és</a:t>
            </a:r>
            <a:r>
              <a:rPr lang="en-CA" sz="2400" u="sng" dirty="0">
                <a:solidFill>
                  <a:srgbClr val="333333"/>
                </a:solidFill>
              </a:rPr>
              <a:t> sols un </a:t>
            </a:r>
            <a:r>
              <a:rPr lang="en-CA" sz="2400" u="sng" dirty="0" err="1">
                <a:solidFill>
                  <a:srgbClr val="333333"/>
                </a:solidFill>
              </a:rPr>
              <a:t>aspecte</a:t>
            </a:r>
            <a:r>
              <a:rPr lang="en-CA" sz="2400" u="sng" dirty="0">
                <a:solidFill>
                  <a:srgbClr val="333333"/>
                </a:solidFill>
              </a:rPr>
              <a:t> de la </a:t>
            </a:r>
            <a:r>
              <a:rPr lang="en-CA" sz="2400" u="sng" dirty="0" err="1">
                <a:solidFill>
                  <a:srgbClr val="333333"/>
                </a:solidFill>
              </a:rPr>
              <a:t>identitat</a:t>
            </a:r>
            <a:r>
              <a:rPr lang="en-CA" sz="2400" u="sng" dirty="0">
                <a:solidFill>
                  <a:srgbClr val="333333"/>
                </a:solidFill>
              </a:rPr>
              <a:t> </a:t>
            </a:r>
            <a:r>
              <a:rPr lang="en-CA" sz="2400" u="sng" dirty="0" err="1">
                <a:solidFill>
                  <a:srgbClr val="333333"/>
                </a:solidFill>
              </a:rPr>
              <a:t>d'una</a:t>
            </a:r>
            <a:r>
              <a:rPr lang="en-CA" sz="2400" u="sng" dirty="0">
                <a:solidFill>
                  <a:srgbClr val="333333"/>
                </a:solidFill>
              </a:rPr>
              <a:t> persona.</a:t>
            </a:r>
            <a:endParaRPr lang="en-US" sz="2400" dirty="0"/>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6060556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Què hem de fer?</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
        <p:nvSpPr>
          <p:cNvPr id="7" name="Caption_2"/>
          <p:cNvSpPr txBox="1">
            <a:spLocks/>
          </p:cNvSpPr>
          <p:nvPr/>
        </p:nvSpPr>
        <p:spPr bwMode="gray">
          <a:xfrm>
            <a:off x="408955" y="5949280"/>
            <a:ext cx="11376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s-ES" sz="2400" dirty="0">
                <a:solidFill>
                  <a:srgbClr val="333333"/>
                </a:solidFill>
              </a:rPr>
              <a:t>Informació &amp; comunicació clara sobre l'experiència pròpia de la malaltia!</a:t>
            </a:r>
            <a:endParaRPr lang="de-DE" sz="2400" dirty="0">
              <a:solidFill>
                <a:srgbClr val="333333"/>
              </a:solidFill>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3177268619"/>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He </a:t>
            </a:r>
            <a:r>
              <a:rPr lang="en-US" sz="3600" dirty="0" err="1">
                <a:latin typeface="+mn-lt"/>
                <a:ea typeface="+mn-ea"/>
                <a:cs typeface="+mn-cs"/>
              </a:rPr>
              <a:t>d'informar</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la </a:t>
            </a:r>
            <a:r>
              <a:rPr lang="en-US" sz="3600" dirty="0" err="1">
                <a:latin typeface="+mn-lt"/>
                <a:ea typeface="+mn-ea"/>
                <a:cs typeface="+mn-cs"/>
              </a:rPr>
              <a:t>meva</a:t>
            </a:r>
            <a:r>
              <a:rPr lang="en-US" sz="3600" dirty="0">
                <a:latin typeface="+mn-lt"/>
                <a:ea typeface="+mn-ea"/>
                <a:cs typeface="+mn-cs"/>
              </a:rPr>
              <a:t> </a:t>
            </a:r>
            <a:r>
              <a:rPr lang="en-US" sz="3600" dirty="0" err="1">
                <a:latin typeface="+mn-lt"/>
                <a:ea typeface="+mn-ea"/>
                <a:cs typeface="+mn-cs"/>
              </a:rPr>
              <a:t>malaltia</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com?</a:t>
            </a:r>
          </a:p>
        </p:txBody>
      </p:sp>
      <p:sp>
        <p:nvSpPr>
          <p:cNvPr id="3" name="Inhaltsplatzhalter 2"/>
          <p:cNvSpPr>
            <a:spLocks noGrp="1"/>
          </p:cNvSpPr>
          <p:nvPr>
            <p:ph idx="1"/>
          </p:nvPr>
        </p:nvSpPr>
        <p:spPr>
          <a:xfrm>
            <a:off x="408955" y="2204864"/>
            <a:ext cx="6400800" cy="4248000"/>
          </a:xfrm>
        </p:spPr>
        <p:txBody>
          <a:bodyPr>
            <a:noAutofit/>
          </a:bodyPr>
          <a:lstStyle/>
          <a:p>
            <a:pPr>
              <a:defRPr/>
            </a:pPr>
            <a:r>
              <a:rPr lang="en-US" sz="2400" dirty="0" err="1">
                <a:solidFill>
                  <a:srgbClr val="004992"/>
                </a:solidFill>
              </a:rPr>
              <a:t>Necessites</a:t>
            </a:r>
            <a:r>
              <a:rPr lang="en-US" sz="2400" dirty="0">
                <a:solidFill>
                  <a:srgbClr val="004992"/>
                </a:solidFill>
              </a:rPr>
              <a:t> </a:t>
            </a:r>
            <a:r>
              <a:rPr lang="en-US" sz="2400" dirty="0" err="1">
                <a:solidFill>
                  <a:srgbClr val="004992"/>
                </a:solidFill>
              </a:rPr>
              <a:t>explicar</a:t>
            </a:r>
            <a:r>
              <a:rPr lang="en-US" sz="2400" dirty="0">
                <a:solidFill>
                  <a:srgbClr val="004992"/>
                </a:solidFill>
              </a:rPr>
              <a:t>-li a </a:t>
            </a:r>
            <a:r>
              <a:rPr lang="en-US" sz="2400" dirty="0" err="1">
                <a:solidFill>
                  <a:srgbClr val="004992"/>
                </a:solidFill>
              </a:rPr>
              <a:t>altra</a:t>
            </a:r>
            <a:r>
              <a:rPr lang="en-US" sz="2400" dirty="0">
                <a:solidFill>
                  <a:srgbClr val="004992"/>
                </a:solidFill>
              </a:rPr>
              <a:t> </a:t>
            </a:r>
            <a:r>
              <a:rPr lang="en-US" sz="2400" dirty="0" err="1">
                <a:solidFill>
                  <a:srgbClr val="004992"/>
                </a:solidFill>
              </a:rPr>
              <a:t>genta</a:t>
            </a:r>
            <a:r>
              <a:rPr lang="en-US" sz="2400" dirty="0">
                <a:solidFill>
                  <a:srgbClr val="004992"/>
                </a:solidFill>
              </a:rPr>
              <a:t> que </a:t>
            </a:r>
            <a:r>
              <a:rPr lang="en-US" sz="2400" dirty="0" err="1">
                <a:solidFill>
                  <a:srgbClr val="004992"/>
                </a:solidFill>
              </a:rPr>
              <a:t>t'han</a:t>
            </a:r>
            <a:r>
              <a:rPr lang="en-US" sz="2400" dirty="0">
                <a:solidFill>
                  <a:srgbClr val="004992"/>
                </a:solidFill>
              </a:rPr>
              <a:t> </a:t>
            </a:r>
            <a:r>
              <a:rPr lang="en-US" sz="2400" dirty="0" err="1">
                <a:solidFill>
                  <a:srgbClr val="004992"/>
                </a:solidFill>
              </a:rPr>
              <a:t>diagnosticat</a:t>
            </a:r>
            <a:r>
              <a:rPr lang="en-US" sz="2400" dirty="0">
                <a:solidFill>
                  <a:srgbClr val="004992"/>
                </a:solidFill>
              </a:rPr>
              <a:t> </a:t>
            </a:r>
            <a:r>
              <a:rPr lang="en-US" sz="2400" dirty="0" err="1">
                <a:solidFill>
                  <a:srgbClr val="004992"/>
                </a:solidFill>
              </a:rPr>
              <a:t>una</a:t>
            </a:r>
            <a:r>
              <a:rPr lang="en-US" sz="2400" dirty="0">
                <a:solidFill>
                  <a:srgbClr val="004992"/>
                </a:solidFill>
              </a:rPr>
              <a:t> </a:t>
            </a:r>
            <a:r>
              <a:rPr lang="en-US" sz="2400" dirty="0" err="1">
                <a:solidFill>
                  <a:srgbClr val="004992"/>
                </a:solidFill>
              </a:rPr>
              <a:t>psicosi</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a:solidFill>
                  <a:srgbClr val="333333"/>
                </a:solidFill>
              </a:rPr>
              <a:t>Un </a:t>
            </a:r>
            <a:r>
              <a:rPr lang="en-US" sz="2400" dirty="0" err="1">
                <a:solidFill>
                  <a:srgbClr val="333333"/>
                </a:solidFill>
              </a:rPr>
              <a:t>diagnòstic</a:t>
            </a:r>
            <a:r>
              <a:rPr lang="en-US" sz="2400" dirty="0">
                <a:solidFill>
                  <a:srgbClr val="333333"/>
                </a:solidFill>
              </a:rPr>
              <a:t> de </a:t>
            </a:r>
            <a:r>
              <a:rPr lang="en-US" sz="2400" dirty="0" err="1">
                <a:solidFill>
                  <a:srgbClr val="333333"/>
                </a:solidFill>
              </a:rPr>
              <a:t>psicosi</a:t>
            </a:r>
            <a:r>
              <a:rPr lang="en-US" sz="2400" dirty="0">
                <a:solidFill>
                  <a:srgbClr val="333333"/>
                </a:solidFill>
              </a:rPr>
              <a:t> o </a:t>
            </a:r>
            <a:r>
              <a:rPr lang="en-US" sz="2400" dirty="0" err="1">
                <a:solidFill>
                  <a:srgbClr val="333333"/>
                </a:solidFill>
              </a:rPr>
              <a:t>esquizofrènia</a:t>
            </a:r>
            <a:r>
              <a:rPr lang="en-US" sz="2400" dirty="0">
                <a:solidFill>
                  <a:srgbClr val="333333"/>
                </a:solidFill>
              </a:rPr>
              <a:t> (com </a:t>
            </a:r>
            <a:r>
              <a:rPr lang="en-US" sz="2400" dirty="0" err="1">
                <a:solidFill>
                  <a:srgbClr val="333333"/>
                </a:solidFill>
              </a:rPr>
              <a:t>qualsevol</a:t>
            </a:r>
            <a:r>
              <a:rPr lang="en-US" sz="2400" dirty="0">
                <a:solidFill>
                  <a:srgbClr val="333333"/>
                </a:solidFill>
              </a:rPr>
              <a:t> </a:t>
            </a:r>
            <a:r>
              <a:rPr lang="en-US" sz="2400" dirty="0" err="1">
                <a:solidFill>
                  <a:srgbClr val="333333"/>
                </a:solidFill>
              </a:rPr>
              <a:t>altra</a:t>
            </a:r>
            <a:r>
              <a:rPr lang="en-US" sz="2400" dirty="0">
                <a:solidFill>
                  <a:srgbClr val="333333"/>
                </a:solidFill>
              </a:rPr>
              <a:t> </a:t>
            </a:r>
            <a:r>
              <a:rPr lang="en-US" sz="2400" dirty="0" err="1">
                <a:solidFill>
                  <a:srgbClr val="333333"/>
                </a:solidFill>
              </a:rPr>
              <a:t>malaltia</a:t>
            </a:r>
            <a:r>
              <a:rPr lang="en-US" sz="2400" dirty="0">
                <a:solidFill>
                  <a:srgbClr val="333333"/>
                </a:solidFill>
              </a:rPr>
              <a:t>) </a:t>
            </a:r>
            <a:r>
              <a:rPr lang="en-US" sz="2400" dirty="0" err="1">
                <a:solidFill>
                  <a:srgbClr val="333333"/>
                </a:solidFill>
              </a:rPr>
              <a:t>pertany</a:t>
            </a:r>
            <a:r>
              <a:rPr lang="en-US" sz="2400" dirty="0">
                <a:solidFill>
                  <a:srgbClr val="333333"/>
                </a:solidFill>
              </a:rPr>
              <a:t> a </a:t>
            </a:r>
            <a:r>
              <a:rPr lang="en-US" sz="2400" dirty="0" err="1">
                <a:solidFill>
                  <a:srgbClr val="333333"/>
                </a:solidFill>
              </a:rPr>
              <a:t>l'àmbit</a:t>
            </a:r>
            <a:r>
              <a:rPr lang="en-US" sz="2400" dirty="0">
                <a:solidFill>
                  <a:srgbClr val="333333"/>
                </a:solidFill>
              </a:rPr>
              <a:t> </a:t>
            </a:r>
            <a:r>
              <a:rPr lang="en-US" sz="2400" dirty="0" err="1">
                <a:solidFill>
                  <a:srgbClr val="333333"/>
                </a:solidFill>
              </a:rPr>
              <a:t>privat</a:t>
            </a:r>
            <a:r>
              <a:rPr lang="en-US" sz="2400" dirty="0">
                <a:solidFill>
                  <a:srgbClr val="333333"/>
                </a:solidFill>
              </a:rPr>
              <a:t> de </a:t>
            </a:r>
            <a:r>
              <a:rPr lang="en-US" sz="2400" dirty="0" err="1">
                <a:solidFill>
                  <a:srgbClr val="333333"/>
                </a:solidFill>
              </a:rPr>
              <a:t>cada</a:t>
            </a:r>
            <a:r>
              <a:rPr lang="en-US" sz="2400" dirty="0">
                <a:solidFill>
                  <a:srgbClr val="333333"/>
                </a:solidFill>
              </a:rPr>
              <a:t> persona.</a:t>
            </a:r>
          </a:p>
          <a:p>
            <a:pPr lvl="0" defTabSz="914400" fontAlgn="base"/>
            <a:r>
              <a:rPr lang="en-US" sz="2400" b="1" dirty="0" err="1">
                <a:solidFill>
                  <a:srgbClr val="333333"/>
                </a:solidFill>
              </a:rPr>
              <a:t>Depèn</a:t>
            </a:r>
            <a:r>
              <a:rPr lang="en-US" sz="2400" b="1" dirty="0">
                <a:solidFill>
                  <a:srgbClr val="333333"/>
                </a:solidFill>
              </a:rPr>
              <a:t> de </a:t>
            </a:r>
            <a:r>
              <a:rPr lang="en-US" sz="2400" b="1" dirty="0" err="1">
                <a:solidFill>
                  <a:srgbClr val="333333"/>
                </a:solidFill>
              </a:rPr>
              <a:t>cada</a:t>
            </a:r>
            <a:r>
              <a:rPr lang="en-US" sz="2400" b="1" dirty="0">
                <a:solidFill>
                  <a:srgbClr val="333333"/>
                </a:solidFill>
              </a:rPr>
              <a:t> persona </a:t>
            </a:r>
            <a:r>
              <a:rPr lang="en-US" sz="2400" b="1" dirty="0" err="1">
                <a:solidFill>
                  <a:srgbClr val="333333"/>
                </a:solidFill>
              </a:rPr>
              <a:t>decidir</a:t>
            </a:r>
            <a:r>
              <a:rPr lang="en-US" sz="2400" b="1" dirty="0">
                <a:solidFill>
                  <a:srgbClr val="333333"/>
                </a:solidFill>
              </a:rPr>
              <a:t> </a:t>
            </a:r>
            <a:r>
              <a:rPr lang="en-US" sz="2400" b="1" dirty="0" err="1">
                <a:solidFill>
                  <a:srgbClr val="333333"/>
                </a:solidFill>
              </a:rPr>
              <a:t>informar</a:t>
            </a:r>
            <a:r>
              <a:rPr lang="en-US" sz="2400" b="1" dirty="0">
                <a:solidFill>
                  <a:srgbClr val="333333"/>
                </a:solidFill>
              </a:rPr>
              <a:t> a alters o no </a:t>
            </a:r>
            <a:r>
              <a:rPr lang="en-US" sz="2400" b="1" dirty="0" err="1">
                <a:solidFill>
                  <a:srgbClr val="333333"/>
                </a:solidFill>
              </a:rPr>
              <a:t>sobre</a:t>
            </a:r>
            <a:r>
              <a:rPr lang="en-US" sz="2400" b="1" dirty="0">
                <a:solidFill>
                  <a:srgbClr val="333333"/>
                </a:solidFill>
              </a:rPr>
              <a:t> el </a:t>
            </a:r>
            <a:r>
              <a:rPr lang="en-US" sz="2400" b="1" dirty="0" err="1">
                <a:solidFill>
                  <a:srgbClr val="333333"/>
                </a:solidFill>
              </a:rPr>
              <a:t>diagnòstic</a:t>
            </a:r>
            <a:r>
              <a:rPr lang="en-US" sz="2400" b="1" dirty="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47</a:t>
            </a:fld>
            <a:endParaRPr lang="de-DE">
              <a:latin typeface="+mn-lt"/>
              <a:ea typeface="+mn-ea"/>
              <a:cs typeface="+mn-cs"/>
            </a:endParaRPr>
          </a:p>
        </p:txBody>
      </p:sp>
      <p:pic>
        <p:nvPicPr>
          <p:cNvPr id="10"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He </a:t>
            </a:r>
            <a:r>
              <a:rPr lang="en-US" sz="3600" dirty="0" err="1">
                <a:latin typeface="+mn-lt"/>
                <a:ea typeface="+mn-ea"/>
                <a:cs typeface="+mn-cs"/>
              </a:rPr>
              <a:t>d'informar</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la </a:t>
            </a:r>
            <a:r>
              <a:rPr lang="en-US" sz="3600" dirty="0" err="1">
                <a:latin typeface="+mn-lt"/>
                <a:ea typeface="+mn-ea"/>
                <a:cs typeface="+mn-cs"/>
              </a:rPr>
              <a:t>meva</a:t>
            </a:r>
            <a:r>
              <a:rPr lang="en-US" sz="3600" dirty="0">
                <a:latin typeface="+mn-lt"/>
                <a:ea typeface="+mn-ea"/>
                <a:cs typeface="+mn-cs"/>
              </a:rPr>
              <a:t> </a:t>
            </a:r>
            <a:r>
              <a:rPr lang="en-US" sz="3600" dirty="0" err="1">
                <a:latin typeface="+mn-lt"/>
                <a:ea typeface="+mn-ea"/>
                <a:cs typeface="+mn-cs"/>
              </a:rPr>
              <a:t>malaltia</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com?</a:t>
            </a:r>
          </a:p>
        </p:txBody>
      </p:sp>
      <p:sp>
        <p:nvSpPr>
          <p:cNvPr id="3" name="Inhaltsplatzhalter 2"/>
          <p:cNvSpPr>
            <a:spLocks noGrp="1"/>
          </p:cNvSpPr>
          <p:nvPr>
            <p:ph idx="1"/>
          </p:nvPr>
        </p:nvSpPr>
        <p:spPr>
          <a:xfrm>
            <a:off x="408955" y="2204864"/>
            <a:ext cx="6400800" cy="4248000"/>
          </a:xfrm>
        </p:spPr>
        <p:txBody>
          <a:bodyPr>
            <a:noAutofit/>
          </a:bodyPr>
          <a:lstStyle/>
          <a:p>
            <a:pPr>
              <a:defRPr/>
            </a:pPr>
            <a:r>
              <a:rPr lang="en-US" sz="2400" dirty="0" err="1">
                <a:solidFill>
                  <a:srgbClr val="004992"/>
                </a:solidFill>
              </a:rPr>
              <a:t>Necessites</a:t>
            </a:r>
            <a:r>
              <a:rPr lang="en-US" sz="2400" dirty="0">
                <a:solidFill>
                  <a:srgbClr val="004992"/>
                </a:solidFill>
              </a:rPr>
              <a:t> </a:t>
            </a:r>
            <a:r>
              <a:rPr lang="en-US" sz="2400" dirty="0" err="1">
                <a:solidFill>
                  <a:srgbClr val="004992"/>
                </a:solidFill>
              </a:rPr>
              <a:t>explicar</a:t>
            </a:r>
            <a:r>
              <a:rPr lang="en-US" sz="2400" dirty="0">
                <a:solidFill>
                  <a:srgbClr val="004992"/>
                </a:solidFill>
              </a:rPr>
              <a:t>-li a </a:t>
            </a:r>
            <a:r>
              <a:rPr lang="en-US" sz="2400" dirty="0" err="1">
                <a:solidFill>
                  <a:srgbClr val="004992"/>
                </a:solidFill>
              </a:rPr>
              <a:t>altra</a:t>
            </a:r>
            <a:r>
              <a:rPr lang="en-US" sz="2400" dirty="0">
                <a:solidFill>
                  <a:srgbClr val="004992"/>
                </a:solidFill>
              </a:rPr>
              <a:t> </a:t>
            </a:r>
            <a:r>
              <a:rPr lang="en-US" sz="2400" dirty="0" err="1">
                <a:solidFill>
                  <a:srgbClr val="004992"/>
                </a:solidFill>
              </a:rPr>
              <a:t>genta</a:t>
            </a:r>
            <a:r>
              <a:rPr lang="en-US" sz="2400" dirty="0">
                <a:solidFill>
                  <a:srgbClr val="004992"/>
                </a:solidFill>
              </a:rPr>
              <a:t> que </a:t>
            </a:r>
            <a:r>
              <a:rPr lang="en-US" sz="2400" dirty="0" err="1">
                <a:solidFill>
                  <a:srgbClr val="004992"/>
                </a:solidFill>
              </a:rPr>
              <a:t>t'han</a:t>
            </a:r>
            <a:r>
              <a:rPr lang="en-US" sz="2400" dirty="0">
                <a:solidFill>
                  <a:srgbClr val="004992"/>
                </a:solidFill>
              </a:rPr>
              <a:t> </a:t>
            </a:r>
            <a:r>
              <a:rPr lang="en-US" sz="2400" dirty="0" err="1">
                <a:solidFill>
                  <a:srgbClr val="004992"/>
                </a:solidFill>
              </a:rPr>
              <a:t>diagnosticat</a:t>
            </a:r>
            <a:r>
              <a:rPr lang="en-US" sz="2400" dirty="0">
                <a:solidFill>
                  <a:srgbClr val="004992"/>
                </a:solidFill>
              </a:rPr>
              <a:t> </a:t>
            </a:r>
            <a:r>
              <a:rPr lang="en-US" sz="2400" dirty="0" err="1">
                <a:solidFill>
                  <a:srgbClr val="004992"/>
                </a:solidFill>
              </a:rPr>
              <a:t>una</a:t>
            </a:r>
            <a:r>
              <a:rPr lang="en-US" sz="2400" dirty="0">
                <a:solidFill>
                  <a:srgbClr val="004992"/>
                </a:solidFill>
              </a:rPr>
              <a:t> </a:t>
            </a:r>
            <a:r>
              <a:rPr lang="en-US" sz="2400" dirty="0" err="1">
                <a:solidFill>
                  <a:srgbClr val="004992"/>
                </a:solidFill>
              </a:rPr>
              <a:t>psicosi</a:t>
            </a:r>
            <a:r>
              <a:rPr lang="en-US" sz="2400" dirty="0">
                <a:solidFill>
                  <a:srgbClr val="004992"/>
                </a:solidFill>
              </a:rPr>
              <a:t>?</a:t>
            </a:r>
            <a:endParaRPr lang="de-DE" sz="2400" dirty="0">
              <a:solidFill>
                <a:srgbClr val="004992"/>
              </a:solidFill>
            </a:endParaRPr>
          </a:p>
          <a:p>
            <a:pPr marL="342900" lvl="0" indent="-342900">
              <a:buClr>
                <a:srgbClr val="333333"/>
              </a:buClr>
              <a:buFont typeface="WingDings"/>
              <a:buChar char=""/>
              <a:defRPr/>
            </a:pPr>
            <a:r>
              <a:rPr lang="en-US" sz="2400" dirty="0">
                <a:solidFill>
                  <a:srgbClr val="333333"/>
                </a:solidFill>
              </a:rPr>
              <a:t>Pot ser important </a:t>
            </a:r>
            <a:r>
              <a:rPr lang="en-US" sz="2400" dirty="0" err="1">
                <a:solidFill>
                  <a:srgbClr val="333333"/>
                </a:solidFill>
              </a:rPr>
              <a:t>parlar</a:t>
            </a:r>
            <a:r>
              <a:rPr lang="en-US" sz="2400" dirty="0">
                <a:solidFill>
                  <a:srgbClr val="333333"/>
                </a:solidFill>
              </a:rPr>
              <a:t> </a:t>
            </a:r>
            <a:r>
              <a:rPr lang="en-US" sz="2400" dirty="0" err="1">
                <a:solidFill>
                  <a:srgbClr val="333333"/>
                </a:solidFill>
              </a:rPr>
              <a:t>amb</a:t>
            </a:r>
            <a:r>
              <a:rPr lang="en-US" sz="2400" dirty="0">
                <a:solidFill>
                  <a:srgbClr val="333333"/>
                </a:solidFill>
              </a:rPr>
              <a:t> </a:t>
            </a:r>
            <a:r>
              <a:rPr lang="en-US" sz="2400" dirty="0" err="1">
                <a:solidFill>
                  <a:srgbClr val="333333"/>
                </a:solidFill>
              </a:rPr>
              <a:t>una</a:t>
            </a:r>
            <a:r>
              <a:rPr lang="en-US" sz="2400" dirty="0">
                <a:solidFill>
                  <a:srgbClr val="333333"/>
                </a:solidFill>
              </a:rPr>
              <a:t> persona de </a:t>
            </a:r>
            <a:r>
              <a:rPr lang="en-US" sz="2400" dirty="0" err="1">
                <a:solidFill>
                  <a:srgbClr val="333333"/>
                </a:solidFill>
              </a:rPr>
              <a:t>confiança</a:t>
            </a:r>
            <a:r>
              <a:rPr lang="en-US" sz="2400" dirty="0">
                <a:solidFill>
                  <a:srgbClr val="333333"/>
                </a:solidFill>
              </a:rPr>
              <a:t> </a:t>
            </a:r>
            <a:r>
              <a:rPr lang="en-US" sz="2400" dirty="0" err="1">
                <a:solidFill>
                  <a:srgbClr val="333333"/>
                </a:solidFill>
              </a:rPr>
              <a:t>sobre</a:t>
            </a:r>
            <a:r>
              <a:rPr lang="en-US" sz="2400" dirty="0">
                <a:solidFill>
                  <a:srgbClr val="333333"/>
                </a:solidFill>
              </a:rPr>
              <a:t> la </a:t>
            </a:r>
            <a:r>
              <a:rPr lang="en-US" sz="2400" dirty="0" err="1">
                <a:solidFill>
                  <a:srgbClr val="333333"/>
                </a:solidFill>
              </a:rPr>
              <a:t>malaltia</a:t>
            </a:r>
            <a:r>
              <a:rPr lang="en-US" sz="2400" dirty="0">
                <a:solidFill>
                  <a:srgbClr val="333333"/>
                </a:solidFill>
              </a:rPr>
              <a:t>, </a:t>
            </a:r>
            <a:r>
              <a:rPr lang="en-US" sz="2400" dirty="0" err="1">
                <a:solidFill>
                  <a:srgbClr val="333333"/>
                </a:solidFill>
              </a:rPr>
              <a:t>perquè</a:t>
            </a:r>
            <a:r>
              <a:rPr lang="en-US" sz="2400" dirty="0">
                <a:solidFill>
                  <a:srgbClr val="333333"/>
                </a:solidFill>
              </a:rPr>
              <a:t>…</a:t>
            </a:r>
            <a:endParaRPr lang="de-DE" sz="2400" dirty="0">
              <a:solidFill>
                <a:srgbClr val="333333"/>
              </a:solidFill>
              <a:sym typeface="Wingdings" panose="05000000000000000000" pitchFamily="2" charset="2"/>
            </a:endParaRPr>
          </a:p>
          <a:p>
            <a:pPr marL="342900" lvl="0" indent="-342900">
              <a:buClr>
                <a:srgbClr val="333333"/>
              </a:buClr>
              <a:buFont typeface="WingDings"/>
              <a:buChar char=""/>
              <a:defRPr/>
            </a:pPr>
            <a:r>
              <a:rPr lang="en-US" sz="2400" dirty="0" err="1">
                <a:solidFill>
                  <a:srgbClr val="333333"/>
                </a:solidFill>
              </a:rPr>
              <a:t>sovint</a:t>
            </a:r>
            <a:r>
              <a:rPr lang="en-US" sz="2400" dirty="0">
                <a:solidFill>
                  <a:srgbClr val="333333"/>
                </a:solidFill>
              </a:rPr>
              <a:t> </a:t>
            </a:r>
            <a:r>
              <a:rPr lang="en-US" sz="2400" dirty="0" err="1">
                <a:solidFill>
                  <a:srgbClr val="333333"/>
                </a:solidFill>
              </a:rPr>
              <a:t>aquestes</a:t>
            </a:r>
            <a:r>
              <a:rPr lang="en-US" sz="2400" dirty="0">
                <a:solidFill>
                  <a:srgbClr val="333333"/>
                </a:solidFill>
              </a:rPr>
              <a:t> </a:t>
            </a:r>
            <a:r>
              <a:rPr lang="en-US" sz="2400" dirty="0" err="1">
                <a:solidFill>
                  <a:srgbClr val="333333"/>
                </a:solidFill>
              </a:rPr>
              <a:t>persones</a:t>
            </a:r>
            <a:r>
              <a:rPr lang="en-US" sz="2400" dirty="0">
                <a:solidFill>
                  <a:srgbClr val="333333"/>
                </a:solidFill>
              </a:rPr>
              <a:t> </a:t>
            </a:r>
            <a:r>
              <a:rPr lang="en-US" sz="2400" dirty="0" err="1">
                <a:solidFill>
                  <a:srgbClr val="333333"/>
                </a:solidFill>
              </a:rPr>
              <a:t>detecten</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signes</a:t>
            </a:r>
            <a:r>
              <a:rPr lang="en-US" sz="2400" dirty="0">
                <a:solidFill>
                  <a:srgbClr val="333333"/>
                </a:solidFill>
              </a:rPr>
              <a:t> </a:t>
            </a:r>
            <a:r>
              <a:rPr lang="en-US" sz="2400" dirty="0" err="1">
                <a:solidFill>
                  <a:srgbClr val="333333"/>
                </a:solidFill>
              </a:rPr>
              <a:t>precoços</a:t>
            </a:r>
            <a:r>
              <a:rPr lang="en-US" sz="2400" dirty="0">
                <a:solidFill>
                  <a:srgbClr val="333333"/>
                </a:solidFill>
              </a:rPr>
              <a:t> d'un </a:t>
            </a:r>
            <a:r>
              <a:rPr lang="en-US" sz="2400" dirty="0" err="1">
                <a:solidFill>
                  <a:srgbClr val="333333"/>
                </a:solidFill>
              </a:rPr>
              <a:t>episodi</a:t>
            </a:r>
            <a:r>
              <a:rPr lang="en-US" sz="2400" dirty="0">
                <a:solidFill>
                  <a:srgbClr val="333333"/>
                </a:solidFill>
              </a:rPr>
              <a:t> </a:t>
            </a:r>
            <a:r>
              <a:rPr lang="en-US" sz="2400" dirty="0" err="1">
                <a:solidFill>
                  <a:srgbClr val="333333"/>
                </a:solidFill>
              </a:rPr>
              <a:t>psicòtic</a:t>
            </a:r>
            <a:r>
              <a:rPr lang="en-US" sz="2400" dirty="0">
                <a:solidFill>
                  <a:srgbClr val="333333"/>
                </a:solidFill>
              </a:rPr>
              <a:t> emergent </a:t>
            </a:r>
            <a:r>
              <a:rPr lang="en-US" sz="2400" dirty="0" err="1">
                <a:solidFill>
                  <a:srgbClr val="333333"/>
                </a:solidFill>
              </a:rPr>
              <a:t>abans</a:t>
            </a:r>
            <a:r>
              <a:rPr lang="en-US" sz="2400" dirty="0">
                <a:solidFill>
                  <a:srgbClr val="333333"/>
                </a:solidFill>
              </a:rPr>
              <a:t> que </a:t>
            </a:r>
            <a:r>
              <a:rPr lang="en-US" sz="2400" dirty="0" err="1">
                <a:solidFill>
                  <a:srgbClr val="333333"/>
                </a:solidFill>
              </a:rPr>
              <a:t>els</a:t>
            </a:r>
            <a:r>
              <a:rPr lang="en-US" sz="2400" dirty="0">
                <a:solidFill>
                  <a:srgbClr val="333333"/>
                </a:solidFill>
              </a:rPr>
              <a:t> o les </a:t>
            </a:r>
            <a:r>
              <a:rPr lang="en-US" sz="2400" dirty="0" err="1">
                <a:solidFill>
                  <a:srgbClr val="333333"/>
                </a:solidFill>
              </a:rPr>
              <a:t>mateixes</a:t>
            </a:r>
            <a:r>
              <a:rPr lang="en-US" sz="2400" dirty="0">
                <a:solidFill>
                  <a:srgbClr val="333333"/>
                </a:solidFill>
              </a:rPr>
              <a:t> </a:t>
            </a:r>
            <a:r>
              <a:rPr lang="en-US" sz="2400" dirty="0" err="1">
                <a:solidFill>
                  <a:srgbClr val="333333"/>
                </a:solidFill>
              </a:rPr>
              <a:t>pacients</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48</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487509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Recomanació</a:t>
            </a:r>
            <a:r>
              <a:rPr lang="en-US" sz="2400" dirty="0">
                <a:solidFill>
                  <a:srgbClr val="004992"/>
                </a:solidFill>
              </a:rPr>
              <a:t>: </a:t>
            </a:r>
            <a:r>
              <a:rPr lang="en-US" sz="2400" dirty="0" err="1">
                <a:solidFill>
                  <a:srgbClr val="004992"/>
                </a:solidFill>
              </a:rPr>
              <a:t>Explicar</a:t>
            </a:r>
            <a:r>
              <a:rPr lang="en-US" sz="2400" dirty="0">
                <a:solidFill>
                  <a:srgbClr val="004992"/>
                </a:solidFill>
              </a:rPr>
              <a:t> </a:t>
            </a:r>
            <a:r>
              <a:rPr lang="en-US" sz="2400" dirty="0" err="1">
                <a:solidFill>
                  <a:srgbClr val="004992"/>
                </a:solidFill>
              </a:rPr>
              <a:t>els</a:t>
            </a:r>
            <a:r>
              <a:rPr lang="en-US" sz="2400" dirty="0">
                <a:solidFill>
                  <a:srgbClr val="004992"/>
                </a:solidFill>
              </a:rPr>
              <a:t> </a:t>
            </a:r>
            <a:r>
              <a:rPr lang="en-US" sz="2400" dirty="0" err="1">
                <a:solidFill>
                  <a:srgbClr val="004992"/>
                </a:solidFill>
              </a:rPr>
              <a:t>símptomes</a:t>
            </a:r>
            <a:r>
              <a:rPr lang="en-US" sz="2400" dirty="0">
                <a:solidFill>
                  <a:srgbClr val="004992"/>
                </a:solidFill>
              </a:rPr>
              <a:t> </a:t>
            </a:r>
            <a:r>
              <a:rPr lang="en-US" sz="2400" dirty="0" err="1">
                <a:solidFill>
                  <a:srgbClr val="004992"/>
                </a:solidFill>
              </a:rPr>
              <a:t>més</a:t>
            </a:r>
            <a:r>
              <a:rPr lang="en-US" sz="2400" dirty="0">
                <a:solidFill>
                  <a:srgbClr val="004992"/>
                </a:solidFill>
              </a:rPr>
              <a:t> que el </a:t>
            </a:r>
            <a:r>
              <a:rPr lang="en-US" sz="2400" dirty="0" err="1">
                <a:solidFill>
                  <a:srgbClr val="004992"/>
                </a:solidFill>
              </a:rPr>
              <a:t>diagnòstic</a:t>
            </a:r>
            <a:r>
              <a:rPr lang="en-US"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41264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Recomanació</a:t>
            </a:r>
            <a:r>
              <a:rPr lang="en-US" sz="2400" dirty="0">
                <a:solidFill>
                  <a:srgbClr val="004992"/>
                </a:solidFill>
              </a:rPr>
              <a:t>: </a:t>
            </a:r>
            <a:r>
              <a:rPr lang="en-US" sz="2400" dirty="0" err="1">
                <a:solidFill>
                  <a:srgbClr val="004992"/>
                </a:solidFill>
              </a:rPr>
              <a:t>Explicar</a:t>
            </a:r>
            <a:r>
              <a:rPr lang="en-US" sz="2400" dirty="0">
                <a:solidFill>
                  <a:srgbClr val="004992"/>
                </a:solidFill>
              </a:rPr>
              <a:t> </a:t>
            </a:r>
            <a:r>
              <a:rPr lang="en-US" sz="2400" dirty="0" err="1">
                <a:solidFill>
                  <a:srgbClr val="004992"/>
                </a:solidFill>
              </a:rPr>
              <a:t>els</a:t>
            </a:r>
            <a:r>
              <a:rPr lang="en-US" sz="2400" dirty="0">
                <a:solidFill>
                  <a:srgbClr val="004992"/>
                </a:solidFill>
              </a:rPr>
              <a:t> </a:t>
            </a:r>
            <a:r>
              <a:rPr lang="en-US" sz="2400" dirty="0" err="1">
                <a:solidFill>
                  <a:srgbClr val="004992"/>
                </a:solidFill>
              </a:rPr>
              <a:t>símptomes</a:t>
            </a:r>
            <a:r>
              <a:rPr lang="en-US" sz="2400" dirty="0">
                <a:solidFill>
                  <a:srgbClr val="004992"/>
                </a:solidFill>
              </a:rPr>
              <a:t> </a:t>
            </a:r>
            <a:r>
              <a:rPr lang="en-US" sz="2400" dirty="0" err="1">
                <a:solidFill>
                  <a:srgbClr val="004992"/>
                </a:solidFill>
              </a:rPr>
              <a:t>més</a:t>
            </a:r>
            <a:r>
              <a:rPr lang="en-US" sz="2400" dirty="0">
                <a:solidFill>
                  <a:srgbClr val="004992"/>
                </a:solidFill>
              </a:rPr>
              <a:t> </a:t>
            </a:r>
            <a:r>
              <a:rPr lang="en-US" sz="2400" dirty="0" err="1">
                <a:solidFill>
                  <a:srgbClr val="004992"/>
                </a:solidFill>
              </a:rPr>
              <a:t>que</a:t>
            </a:r>
            <a:r>
              <a:rPr lang="en-US" sz="2400" dirty="0">
                <a:solidFill>
                  <a:srgbClr val="004992"/>
                </a:solidFill>
              </a:rPr>
              <a:t> el </a:t>
            </a:r>
            <a:r>
              <a:rPr lang="en-US" sz="2400" dirty="0" err="1">
                <a:solidFill>
                  <a:srgbClr val="004992"/>
                </a:solidFill>
              </a:rPr>
              <a:t>diagnòstic</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Especialment</a:t>
            </a:r>
            <a:r>
              <a:rPr lang="en-US" sz="2400" dirty="0">
                <a:solidFill>
                  <a:srgbClr val="333333"/>
                </a:solidFill>
              </a:rPr>
              <a:t> </a:t>
            </a:r>
            <a:r>
              <a:rPr lang="en-US" sz="2400" dirty="0" err="1">
                <a:solidFill>
                  <a:srgbClr val="333333"/>
                </a:solidFill>
              </a:rPr>
              <a:t>si</a:t>
            </a:r>
            <a:r>
              <a:rPr lang="en-US" sz="2400" dirty="0">
                <a:solidFill>
                  <a:srgbClr val="333333"/>
                </a:solidFill>
              </a:rPr>
              <a:t> no es </a:t>
            </a:r>
            <a:r>
              <a:rPr lang="en-US" sz="2400" dirty="0" err="1">
                <a:solidFill>
                  <a:srgbClr val="333333"/>
                </a:solidFill>
              </a:rPr>
              <a:t>coneix</a:t>
            </a:r>
            <a:r>
              <a:rPr lang="en-US" sz="2400" dirty="0">
                <a:solidFill>
                  <a:srgbClr val="333333"/>
                </a:solidFill>
              </a:rPr>
              <a:t> </a:t>
            </a:r>
            <a:r>
              <a:rPr lang="en-US" sz="2400" dirty="0" err="1">
                <a:solidFill>
                  <a:srgbClr val="333333"/>
                </a:solidFill>
              </a:rPr>
              <a:t>gaire</a:t>
            </a:r>
            <a:r>
              <a:rPr lang="en-US" sz="2400" dirty="0">
                <a:solidFill>
                  <a:srgbClr val="333333"/>
                </a:solidFill>
              </a:rPr>
              <a:t> </a:t>
            </a:r>
            <a:r>
              <a:rPr lang="en-US" sz="2400" dirty="0" err="1">
                <a:solidFill>
                  <a:srgbClr val="333333"/>
                </a:solidFill>
              </a:rPr>
              <a:t>bé</a:t>
            </a:r>
            <a:r>
              <a:rPr lang="en-US" sz="2400" dirty="0">
                <a:solidFill>
                  <a:srgbClr val="333333"/>
                </a:solidFill>
              </a:rPr>
              <a:t> a la persona, sol ser </a:t>
            </a:r>
            <a:r>
              <a:rPr lang="en-US" sz="2400" dirty="0" err="1">
                <a:solidFill>
                  <a:srgbClr val="333333"/>
                </a:solidFill>
              </a:rPr>
              <a:t>millor</a:t>
            </a:r>
            <a:r>
              <a:rPr lang="en-US" sz="2400" dirty="0">
                <a:solidFill>
                  <a:srgbClr val="333333"/>
                </a:solidFill>
                <a:effectLst>
                  <a:outerShdw blurRad="38100" dist="38100" dir="2700000" algn="tl">
                    <a:srgbClr val="000000">
                      <a:alpha val="43137"/>
                    </a:srgbClr>
                  </a:outerShdw>
                </a:effectLst>
              </a:rPr>
              <a:t> </a:t>
            </a:r>
            <a:r>
              <a:rPr lang="en-US" sz="2400" dirty="0" err="1">
                <a:solidFill>
                  <a:srgbClr val="333333"/>
                </a:solidFill>
              </a:rPr>
              <a:t>descriure</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símptomes</a:t>
            </a:r>
            <a:r>
              <a:rPr lang="en-US" sz="2400" dirty="0">
                <a:solidFill>
                  <a:srgbClr val="333333"/>
                </a:solidFill>
              </a:rPr>
              <a:t> </a:t>
            </a:r>
            <a:r>
              <a:rPr lang="en-US" sz="2400" dirty="0" err="1">
                <a:solidFill>
                  <a:srgbClr val="333333"/>
                </a:solidFill>
              </a:rPr>
              <a:t>més</a:t>
            </a:r>
            <a:r>
              <a:rPr lang="en-US" sz="2400" dirty="0">
                <a:solidFill>
                  <a:srgbClr val="333333"/>
                </a:solidFill>
              </a:rPr>
              <a:t> que </a:t>
            </a:r>
            <a:r>
              <a:rPr lang="en-US" sz="2400" dirty="0" err="1">
                <a:solidFill>
                  <a:srgbClr val="333333"/>
                </a:solidFill>
              </a:rPr>
              <a:t>utilitzar</a:t>
            </a:r>
            <a:r>
              <a:rPr lang="en-US" sz="2400" dirty="0">
                <a:solidFill>
                  <a:srgbClr val="333333"/>
                </a:solidFill>
              </a:rPr>
              <a:t> l'(</a:t>
            </a:r>
            <a:r>
              <a:rPr lang="en-US" sz="2400" dirty="0" err="1">
                <a:solidFill>
                  <a:srgbClr val="333333"/>
                </a:solidFill>
              </a:rPr>
              <a:t>ambigu</a:t>
            </a:r>
            <a:r>
              <a:rPr lang="en-US" sz="2400" dirty="0">
                <a:solidFill>
                  <a:srgbClr val="333333"/>
                </a:solidFill>
              </a:rPr>
              <a:t>) nom (</a:t>
            </a:r>
            <a:r>
              <a:rPr lang="en-US" sz="2400" dirty="0" err="1">
                <a:solidFill>
                  <a:srgbClr val="333333"/>
                </a:solidFill>
              </a:rPr>
              <a:t>esquizofrènia</a:t>
            </a:r>
            <a:r>
              <a:rPr lang="en-US" sz="2400" dirty="0">
                <a:solidFill>
                  <a:srgbClr val="333333"/>
                </a:solidFill>
              </a:rPr>
              <a:t>, </a:t>
            </a:r>
            <a:r>
              <a:rPr lang="en-US" sz="2400" dirty="0" err="1">
                <a:solidFill>
                  <a:srgbClr val="333333"/>
                </a:solidFill>
              </a:rPr>
              <a:t>psicosi</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13919317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Recomanació</a:t>
            </a:r>
            <a:r>
              <a:rPr lang="en-US" sz="2400" dirty="0">
                <a:solidFill>
                  <a:srgbClr val="004992"/>
                </a:solidFill>
              </a:rPr>
              <a:t>: </a:t>
            </a:r>
            <a:r>
              <a:rPr lang="en-US" sz="2400" dirty="0" err="1">
                <a:solidFill>
                  <a:srgbClr val="004992"/>
                </a:solidFill>
              </a:rPr>
              <a:t>Explicar</a:t>
            </a:r>
            <a:r>
              <a:rPr lang="en-US" sz="2400" dirty="0">
                <a:solidFill>
                  <a:srgbClr val="004992"/>
                </a:solidFill>
              </a:rPr>
              <a:t> </a:t>
            </a:r>
            <a:r>
              <a:rPr lang="en-US" sz="2400" dirty="0" err="1">
                <a:solidFill>
                  <a:srgbClr val="004992"/>
                </a:solidFill>
              </a:rPr>
              <a:t>els</a:t>
            </a:r>
            <a:r>
              <a:rPr lang="en-US" sz="2400" dirty="0">
                <a:solidFill>
                  <a:srgbClr val="004992"/>
                </a:solidFill>
              </a:rPr>
              <a:t> </a:t>
            </a:r>
            <a:r>
              <a:rPr lang="en-US" sz="2400" dirty="0" err="1">
                <a:solidFill>
                  <a:srgbClr val="004992"/>
                </a:solidFill>
              </a:rPr>
              <a:t>símptomes</a:t>
            </a:r>
            <a:r>
              <a:rPr lang="en-US" sz="2400" dirty="0">
                <a:solidFill>
                  <a:srgbClr val="004992"/>
                </a:solidFill>
              </a:rPr>
              <a:t> </a:t>
            </a:r>
            <a:r>
              <a:rPr lang="en-US" sz="2400" dirty="0" err="1">
                <a:solidFill>
                  <a:srgbClr val="004992"/>
                </a:solidFill>
              </a:rPr>
              <a:t>més</a:t>
            </a:r>
            <a:r>
              <a:rPr lang="en-US" sz="2400" dirty="0">
                <a:solidFill>
                  <a:srgbClr val="004992"/>
                </a:solidFill>
              </a:rPr>
              <a:t> </a:t>
            </a:r>
            <a:r>
              <a:rPr lang="en-US" sz="2400" dirty="0" err="1">
                <a:solidFill>
                  <a:srgbClr val="004992"/>
                </a:solidFill>
              </a:rPr>
              <a:t>que</a:t>
            </a:r>
            <a:r>
              <a:rPr lang="en-US" sz="2400" dirty="0">
                <a:solidFill>
                  <a:srgbClr val="004992"/>
                </a:solidFill>
              </a:rPr>
              <a:t> el </a:t>
            </a:r>
            <a:r>
              <a:rPr lang="en-US" sz="2400" dirty="0" err="1">
                <a:solidFill>
                  <a:srgbClr val="004992"/>
                </a:solidFill>
              </a:rPr>
              <a:t>diagnòstic</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Especialment</a:t>
            </a:r>
            <a:r>
              <a:rPr lang="en-US" sz="2400" dirty="0">
                <a:solidFill>
                  <a:srgbClr val="333333"/>
                </a:solidFill>
              </a:rPr>
              <a:t> </a:t>
            </a:r>
            <a:r>
              <a:rPr lang="en-US" sz="2400" dirty="0" err="1">
                <a:solidFill>
                  <a:srgbClr val="333333"/>
                </a:solidFill>
              </a:rPr>
              <a:t>si</a:t>
            </a:r>
            <a:r>
              <a:rPr lang="en-US" sz="2400" dirty="0">
                <a:solidFill>
                  <a:srgbClr val="333333"/>
                </a:solidFill>
              </a:rPr>
              <a:t> no es </a:t>
            </a:r>
            <a:r>
              <a:rPr lang="en-US" sz="2400" dirty="0" err="1">
                <a:solidFill>
                  <a:srgbClr val="333333"/>
                </a:solidFill>
              </a:rPr>
              <a:t>coneix</a:t>
            </a:r>
            <a:r>
              <a:rPr lang="en-US" sz="2400" dirty="0">
                <a:solidFill>
                  <a:srgbClr val="333333"/>
                </a:solidFill>
              </a:rPr>
              <a:t> </a:t>
            </a:r>
            <a:r>
              <a:rPr lang="en-US" sz="2400" dirty="0" err="1">
                <a:solidFill>
                  <a:srgbClr val="333333"/>
                </a:solidFill>
              </a:rPr>
              <a:t>gaire</a:t>
            </a:r>
            <a:r>
              <a:rPr lang="en-US" sz="2400" dirty="0">
                <a:solidFill>
                  <a:srgbClr val="333333"/>
                </a:solidFill>
              </a:rPr>
              <a:t> </a:t>
            </a:r>
            <a:r>
              <a:rPr lang="en-US" sz="2400" dirty="0" err="1">
                <a:solidFill>
                  <a:srgbClr val="333333"/>
                </a:solidFill>
              </a:rPr>
              <a:t>bé</a:t>
            </a:r>
            <a:r>
              <a:rPr lang="en-US" sz="2400" dirty="0">
                <a:solidFill>
                  <a:srgbClr val="333333"/>
                </a:solidFill>
              </a:rPr>
              <a:t> a la persona, sol ser </a:t>
            </a:r>
            <a:r>
              <a:rPr lang="en-US" sz="2400" dirty="0" err="1">
                <a:solidFill>
                  <a:srgbClr val="333333"/>
                </a:solidFill>
              </a:rPr>
              <a:t>millor</a:t>
            </a:r>
            <a:r>
              <a:rPr lang="en-US" sz="2400" dirty="0">
                <a:solidFill>
                  <a:srgbClr val="333333"/>
                </a:solidFill>
                <a:effectLst>
                  <a:outerShdw blurRad="38100" dist="38100" dir="2700000" algn="tl">
                    <a:srgbClr val="000000">
                      <a:alpha val="43137"/>
                    </a:srgbClr>
                  </a:outerShdw>
                </a:effectLst>
              </a:rPr>
              <a:t> </a:t>
            </a:r>
            <a:r>
              <a:rPr lang="en-US" sz="2400" dirty="0" err="1">
                <a:solidFill>
                  <a:srgbClr val="333333"/>
                </a:solidFill>
              </a:rPr>
              <a:t>descriure</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símptomes</a:t>
            </a:r>
            <a:r>
              <a:rPr lang="en-US" sz="2400" dirty="0">
                <a:solidFill>
                  <a:srgbClr val="333333"/>
                </a:solidFill>
              </a:rPr>
              <a:t> </a:t>
            </a:r>
            <a:r>
              <a:rPr lang="en-US" sz="2400" dirty="0" err="1">
                <a:solidFill>
                  <a:srgbClr val="333333"/>
                </a:solidFill>
              </a:rPr>
              <a:t>més</a:t>
            </a:r>
            <a:r>
              <a:rPr lang="en-US" sz="2400" dirty="0">
                <a:solidFill>
                  <a:srgbClr val="333333"/>
                </a:solidFill>
              </a:rPr>
              <a:t> que </a:t>
            </a:r>
            <a:r>
              <a:rPr lang="en-US" sz="2400" dirty="0" err="1">
                <a:solidFill>
                  <a:srgbClr val="333333"/>
                </a:solidFill>
              </a:rPr>
              <a:t>utilitzar</a:t>
            </a:r>
            <a:r>
              <a:rPr lang="en-US" sz="2400" dirty="0">
                <a:solidFill>
                  <a:srgbClr val="333333"/>
                </a:solidFill>
              </a:rPr>
              <a:t> l'(</a:t>
            </a:r>
            <a:r>
              <a:rPr lang="en-US" sz="2400" dirty="0" err="1">
                <a:solidFill>
                  <a:srgbClr val="333333"/>
                </a:solidFill>
              </a:rPr>
              <a:t>ambigu</a:t>
            </a:r>
            <a:r>
              <a:rPr lang="en-US" sz="2400" dirty="0">
                <a:solidFill>
                  <a:srgbClr val="333333"/>
                </a:solidFill>
              </a:rPr>
              <a:t>) nom (</a:t>
            </a:r>
            <a:r>
              <a:rPr lang="en-US" sz="2400" dirty="0" err="1">
                <a:solidFill>
                  <a:srgbClr val="333333"/>
                </a:solidFill>
              </a:rPr>
              <a:t>esquizofrènia</a:t>
            </a:r>
            <a:r>
              <a:rPr lang="en-US" sz="2400" dirty="0">
                <a:solidFill>
                  <a:srgbClr val="333333"/>
                </a:solidFill>
              </a:rPr>
              <a:t>, </a:t>
            </a:r>
            <a:r>
              <a:rPr lang="en-US" sz="2400" dirty="0" err="1">
                <a:solidFill>
                  <a:srgbClr val="333333"/>
                </a:solidFill>
              </a:rPr>
              <a:t>psicosi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a:solidFill>
                  <a:srgbClr val="333333"/>
                </a:solidFill>
              </a:rPr>
              <a:t>Per a ser </a:t>
            </a:r>
            <a:r>
              <a:rPr lang="en-US" sz="2400" dirty="0" err="1">
                <a:solidFill>
                  <a:srgbClr val="333333"/>
                </a:solidFill>
              </a:rPr>
              <a:t>capaç</a:t>
            </a:r>
            <a:r>
              <a:rPr lang="en-US" sz="2400" dirty="0">
                <a:solidFill>
                  <a:srgbClr val="333333"/>
                </a:solidFill>
              </a:rPr>
              <a:t> </a:t>
            </a:r>
            <a:r>
              <a:rPr lang="en-US" sz="2400" dirty="0" err="1">
                <a:solidFill>
                  <a:srgbClr val="333333"/>
                </a:solidFill>
              </a:rPr>
              <a:t>d'explicar</a:t>
            </a:r>
            <a:r>
              <a:rPr lang="en-US" sz="2400" dirty="0">
                <a:solidFill>
                  <a:srgbClr val="333333"/>
                </a:solidFill>
              </a:rPr>
              <a:t> la </a:t>
            </a:r>
            <a:r>
              <a:rPr lang="en-US" sz="2400" dirty="0" err="1">
                <a:solidFill>
                  <a:srgbClr val="333333"/>
                </a:solidFill>
              </a:rPr>
              <a:t>malaltia</a:t>
            </a:r>
            <a:r>
              <a:rPr lang="en-US" sz="2400" dirty="0">
                <a:solidFill>
                  <a:srgbClr val="333333"/>
                </a:solidFill>
              </a:rPr>
              <a:t> a </a:t>
            </a:r>
            <a:r>
              <a:rPr lang="en-US" sz="2400" dirty="0" err="1">
                <a:solidFill>
                  <a:srgbClr val="333333"/>
                </a:solidFill>
              </a:rPr>
              <a:t>l'altra</a:t>
            </a:r>
            <a:r>
              <a:rPr lang="en-US" sz="2400" dirty="0">
                <a:solidFill>
                  <a:srgbClr val="333333"/>
                </a:solidFill>
              </a:rPr>
              <a:t> gent, cal </a:t>
            </a:r>
            <a:r>
              <a:rPr lang="en-US" sz="2400" dirty="0" err="1">
                <a:solidFill>
                  <a:srgbClr val="333333"/>
                </a:solidFill>
              </a:rPr>
              <a:t>esdevenir</a:t>
            </a:r>
            <a:r>
              <a:rPr lang="en-US" sz="2400" dirty="0">
                <a:solidFill>
                  <a:srgbClr val="333333"/>
                </a:solidFill>
              </a:rPr>
              <a:t>-ne un expert o </a:t>
            </a:r>
            <a:r>
              <a:rPr lang="en-US" sz="2400" dirty="0" err="1">
                <a:solidFill>
                  <a:srgbClr val="333333"/>
                </a:solidFill>
              </a:rPr>
              <a:t>experta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11712000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p>
          <a:p>
            <a:pPr lvl="0" defTabSz="914400" eaLnBrk="0" fontAlgn="base" hangingPunct="0">
              <a:lnSpc>
                <a:spcPct val="100000"/>
              </a:lnSpc>
              <a:spcBef>
                <a:spcPts val="1200"/>
              </a:spcBef>
              <a:buClr>
                <a:srgbClr val="006699"/>
              </a:buClr>
              <a:tabLst>
                <a:tab pos="84138" algn="l"/>
              </a:tabLst>
            </a:pPr>
            <a:r>
              <a:rPr lang="en-US" sz="2000" kern="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a:solidFill>
                  <a:srgbClr val="333333"/>
                </a:solidFill>
              </a:rPr>
              <a:t>Al·lucinacions</a:t>
            </a:r>
          </a:p>
          <a:p>
            <a:pPr marL="342900" indent="-342900">
              <a:lnSpc>
                <a:spcPct val="100000"/>
              </a:lnSpc>
              <a:spcBef>
                <a:spcPts val="1200"/>
              </a:spcBef>
              <a:buClr>
                <a:srgbClr val="333333"/>
              </a:buClr>
              <a:buFont typeface="WingDings"/>
              <a:buChar char=""/>
            </a:pPr>
            <a:r>
              <a:rPr lang="en-US" sz="2000" b="1" dirty="0" err="1">
                <a:solidFill>
                  <a:srgbClr val="333333"/>
                </a:solidFill>
              </a:rPr>
              <a:t>Deliris</a:t>
            </a:r>
            <a:endParaRPr lang="en-US" sz="2000" b="1" dirty="0">
              <a:solidFill>
                <a:srgbClr val="333333"/>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Altres</a:t>
            </a:r>
            <a:r>
              <a:rPr lang="en-US" sz="2000" b="1" dirty="0">
                <a:solidFill>
                  <a:srgbClr val="333333"/>
                </a:solidFill>
              </a:rPr>
              <a:t> </a:t>
            </a:r>
            <a:r>
              <a:rPr lang="en-US" sz="2000" b="1" dirty="0" err="1">
                <a:solidFill>
                  <a:srgbClr val="333333"/>
                </a:solidFill>
              </a:rPr>
              <a:t>símptomes</a:t>
            </a:r>
            <a:r>
              <a:rPr lang="en-US" sz="2000" b="1" dirty="0">
                <a:solidFill>
                  <a:srgbClr val="333333"/>
                </a:solidFill>
              </a:rPr>
              <a:t> (no </a:t>
            </a:r>
            <a:r>
              <a:rPr lang="en-US" sz="2000" b="1" dirty="0" err="1">
                <a:solidFill>
                  <a:srgbClr val="333333"/>
                </a:solidFill>
              </a:rPr>
              <a:t>específics</a:t>
            </a:r>
            <a:r>
              <a:rPr lang="en-US" sz="2000" b="1" dirty="0">
                <a:solidFill>
                  <a:srgbClr val="333333"/>
                </a:solidFill>
              </a:rPr>
              <a:t>) com </a:t>
            </a:r>
            <a:r>
              <a:rPr lang="en-US" sz="2000" b="1" dirty="0" err="1">
                <a:solidFill>
                  <a:srgbClr val="333333"/>
                </a:solidFill>
              </a:rPr>
              <a:t>depressió</a:t>
            </a:r>
            <a:r>
              <a:rPr lang="en-US" sz="2000" b="1" dirty="0">
                <a:solidFill>
                  <a:srgbClr val="333333"/>
                </a:solidFill>
              </a:rPr>
              <a:t> (que </a:t>
            </a:r>
            <a:r>
              <a:rPr lang="en-US" sz="2000" b="1" dirty="0" err="1">
                <a:solidFill>
                  <a:srgbClr val="333333"/>
                </a:solidFill>
              </a:rPr>
              <a:t>també</a:t>
            </a:r>
            <a:r>
              <a:rPr lang="en-US" sz="2000" b="1" dirty="0">
                <a:solidFill>
                  <a:srgbClr val="333333"/>
                </a:solidFill>
              </a:rPr>
              <a:t> </a:t>
            </a:r>
            <a:r>
              <a:rPr lang="en-US" sz="2000" b="1" dirty="0" err="1">
                <a:solidFill>
                  <a:srgbClr val="333333"/>
                </a:solidFill>
              </a:rPr>
              <a:t>poden</a:t>
            </a:r>
            <a:r>
              <a:rPr lang="en-US" sz="2000" b="1" dirty="0">
                <a:solidFill>
                  <a:srgbClr val="333333"/>
                </a:solidFill>
              </a:rPr>
              <a:t> </a:t>
            </a:r>
            <a:r>
              <a:rPr lang="en-US" sz="2000" b="1" dirty="0" err="1">
                <a:solidFill>
                  <a:srgbClr val="333333"/>
                </a:solidFill>
              </a:rPr>
              <a:t>aparèixer</a:t>
            </a:r>
            <a:r>
              <a:rPr lang="en-US" sz="2000" b="1" dirty="0">
                <a:solidFill>
                  <a:srgbClr val="333333"/>
                </a:solidFill>
              </a:rPr>
              <a:t> </a:t>
            </a:r>
            <a:r>
              <a:rPr lang="en-US" sz="2000" b="1" dirty="0" err="1">
                <a:solidFill>
                  <a:srgbClr val="333333"/>
                </a:solidFill>
              </a:rPr>
              <a:t>en</a:t>
            </a:r>
            <a:r>
              <a:rPr lang="en-US" sz="2000" b="1" dirty="0">
                <a:solidFill>
                  <a:srgbClr val="333333"/>
                </a:solidFill>
              </a:rPr>
              <a:t> </a:t>
            </a:r>
            <a:r>
              <a:rPr lang="en-US" sz="2000" b="1" dirty="0" err="1">
                <a:solidFill>
                  <a:srgbClr val="333333"/>
                </a:solidFill>
              </a:rPr>
              <a:t>altres</a:t>
            </a:r>
            <a:r>
              <a:rPr lang="en-US" sz="2000" b="1" dirty="0">
                <a:solidFill>
                  <a:srgbClr val="333333"/>
                </a:solidFill>
              </a:rPr>
              <a:t> </a:t>
            </a:r>
            <a:r>
              <a:rPr lang="en-US" sz="2000" b="1" dirty="0" err="1">
                <a:solidFill>
                  <a:srgbClr val="333333"/>
                </a:solidFill>
              </a:rPr>
              <a:t>trastorns</a:t>
            </a:r>
            <a:r>
              <a:rPr lang="en-US" sz="2000" b="1" dirty="0">
                <a:solidFill>
                  <a:srgbClr val="333333"/>
                </a:solidFill>
              </a:rPr>
              <a: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err="1">
                <a:solidFill>
                  <a:srgbClr val="333333"/>
                </a:solidFill>
              </a:rPr>
              <a:t>Al·lucinació</a:t>
            </a:r>
            <a:r>
              <a:rPr lang="de-DE" sz="2000" b="1" dirty="0">
                <a:solidFill>
                  <a:srgbClr val="333333"/>
                </a:solidFill>
              </a:rPr>
              <a:t>:</a:t>
            </a:r>
            <a:r>
              <a:rPr lang="es-ES" sz="2000" dirty="0">
                <a:solidFill>
                  <a:srgbClr val="333333"/>
                </a:solidFill>
              </a:rPr>
              <a:t> Sentir, veure o notar coses que no hi són (ex. Sentir veus que insulten)</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3690857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err="1">
                <a:solidFill>
                  <a:srgbClr val="333333"/>
                </a:solidFill>
              </a:rPr>
              <a:t>Al·lucinació</a:t>
            </a:r>
            <a:r>
              <a:rPr lang="de-DE" sz="2000" b="1" dirty="0">
                <a:solidFill>
                  <a:srgbClr val="333333"/>
                </a:solidFill>
              </a:rPr>
              <a:t>:</a:t>
            </a:r>
            <a:r>
              <a:rPr lang="es-ES" sz="2000" dirty="0">
                <a:solidFill>
                  <a:srgbClr val="333333"/>
                </a:solidFill>
              </a:rPr>
              <a:t> Sentir, veure o notar coses que no hi són (ex. Sentir veus que insulten)</a:t>
            </a:r>
          </a:p>
          <a:p>
            <a:pPr>
              <a:lnSpc>
                <a:spcPct val="100000"/>
              </a:lnSpc>
              <a:spcBef>
                <a:spcPts val="1200"/>
              </a:spcBef>
            </a:pPr>
            <a:r>
              <a:rPr lang="de-DE" sz="2000" dirty="0">
                <a:solidFill>
                  <a:srgbClr val="333333"/>
                </a:solidFill>
              </a:rPr>
              <a:t>Exemple:</a:t>
            </a:r>
          </a:p>
          <a:p>
            <a:pPr>
              <a:lnSpc>
                <a:spcPct val="100000"/>
              </a:lnSpc>
              <a:spcBef>
                <a:spcPts val="1200"/>
              </a:spcBef>
            </a:pPr>
            <a:r>
              <a:rPr lang="en-US" sz="2000" i="1" dirty="0">
                <a:solidFill>
                  <a:srgbClr val="333333"/>
                </a:solidFill>
              </a:rPr>
              <a:t>“</a:t>
            </a:r>
            <a:r>
              <a:rPr lang="de-DE" sz="2000" i="1" dirty="0" err="1">
                <a:solidFill>
                  <a:srgbClr val="333333"/>
                </a:solidFill>
              </a:rPr>
              <a:t>Aproximadament</a:t>
            </a:r>
            <a:r>
              <a:rPr lang="de-DE" sz="2000" i="1" dirty="0">
                <a:solidFill>
                  <a:srgbClr val="333333"/>
                </a:solidFill>
              </a:rPr>
              <a:t> </a:t>
            </a:r>
            <a:r>
              <a:rPr lang="de-DE" sz="2000" i="1" dirty="0" err="1">
                <a:solidFill>
                  <a:srgbClr val="333333"/>
                </a:solidFill>
              </a:rPr>
              <a:t>un</a:t>
            </a:r>
            <a:r>
              <a:rPr lang="de-DE" sz="2000" i="1" dirty="0">
                <a:solidFill>
                  <a:srgbClr val="333333"/>
                </a:solidFill>
              </a:rPr>
              <a:t> </a:t>
            </a:r>
            <a:r>
              <a:rPr lang="en-US" sz="2000" i="1" dirty="0">
                <a:solidFill>
                  <a:srgbClr val="333333"/>
                </a:solidFill>
              </a:rPr>
              <a:t>15% de la </a:t>
            </a:r>
            <a:r>
              <a:rPr lang="en-US" sz="2000" i="1" dirty="0" err="1">
                <a:solidFill>
                  <a:srgbClr val="333333"/>
                </a:solidFill>
              </a:rPr>
              <a:t>població</a:t>
            </a:r>
            <a:r>
              <a:rPr lang="en-US" sz="2000" i="1" dirty="0">
                <a:solidFill>
                  <a:srgbClr val="333333"/>
                </a:solidFill>
              </a:rPr>
              <a:t> </a:t>
            </a:r>
            <a:r>
              <a:rPr lang="en-US" sz="2000" i="1" dirty="0" err="1">
                <a:solidFill>
                  <a:srgbClr val="333333"/>
                </a:solidFill>
              </a:rPr>
              <a:t>experimenta</a:t>
            </a:r>
            <a:r>
              <a:rPr lang="en-US" sz="2000" i="1" dirty="0">
                <a:solidFill>
                  <a:srgbClr val="333333"/>
                </a:solidFill>
              </a:rPr>
              <a:t> </a:t>
            </a:r>
            <a:r>
              <a:rPr lang="en-US" sz="2000" i="1" dirty="0" err="1">
                <a:solidFill>
                  <a:srgbClr val="333333"/>
                </a:solidFill>
              </a:rPr>
              <a:t>al·lucinacions</a:t>
            </a:r>
            <a:r>
              <a:rPr lang="en-US" sz="2000" i="1" dirty="0">
                <a:solidFill>
                  <a:srgbClr val="333333"/>
                </a:solidFill>
              </a:rPr>
              <a:t> sense </a:t>
            </a:r>
            <a:r>
              <a:rPr lang="en-US" sz="2000" i="1" dirty="0" err="1">
                <a:solidFill>
                  <a:srgbClr val="333333"/>
                </a:solidFill>
              </a:rPr>
              <a:t>patir</a:t>
            </a:r>
            <a:r>
              <a:rPr lang="en-US" sz="2000" i="1" dirty="0">
                <a:solidFill>
                  <a:srgbClr val="333333"/>
                </a:solidFill>
              </a:rPr>
              <a:t> </a:t>
            </a:r>
            <a:r>
              <a:rPr lang="en-US" sz="2000" i="1" dirty="0" err="1">
                <a:solidFill>
                  <a:srgbClr val="333333"/>
                </a:solidFill>
              </a:rPr>
              <a:t>una</a:t>
            </a:r>
            <a:r>
              <a:rPr lang="en-US" sz="2000" i="1" dirty="0">
                <a:solidFill>
                  <a:srgbClr val="333333"/>
                </a:solidFill>
              </a:rPr>
              <a:t> </a:t>
            </a:r>
            <a:r>
              <a:rPr lang="en-US" sz="2000" i="1" dirty="0" err="1">
                <a:solidFill>
                  <a:srgbClr val="333333"/>
                </a:solidFill>
              </a:rPr>
              <a:t>malaltia</a:t>
            </a:r>
            <a:r>
              <a:rPr lang="en-US" sz="2000" i="1" dirty="0">
                <a:solidFill>
                  <a:srgbClr val="333333"/>
                </a:solidFill>
              </a:rPr>
              <a:t> mental. Com </a:t>
            </a:r>
            <a:r>
              <a:rPr lang="en-US" sz="2000" i="1" dirty="0" err="1">
                <a:solidFill>
                  <a:srgbClr val="333333"/>
                </a:solidFill>
              </a:rPr>
              <a:t>s'explica</a:t>
            </a:r>
            <a:r>
              <a:rPr lang="en-US" sz="2000" i="1" dirty="0">
                <a:solidFill>
                  <a:srgbClr val="333333"/>
                </a:solidFill>
              </a:rPr>
              <a:t> </a:t>
            </a:r>
            <a:r>
              <a:rPr lang="en-US" sz="2000" i="1" dirty="0" err="1">
                <a:solidFill>
                  <a:srgbClr val="333333"/>
                </a:solidFill>
              </a:rPr>
              <a:t>això</a:t>
            </a:r>
            <a:r>
              <a:rPr lang="en-US" sz="2000" i="1" dirty="0">
                <a:solidFill>
                  <a:srgbClr val="333333"/>
                </a:solidFill>
              </a:rPr>
              <a:t>? </a:t>
            </a:r>
            <a:r>
              <a:rPr lang="es-ES" sz="2000" i="1" dirty="0">
                <a:solidFill>
                  <a:srgbClr val="333333"/>
                </a:solidFill>
              </a:rPr>
              <a:t>És quelcom comparable a pensar en una melodia enganxosa però més potent, fins a sentir que és real</a:t>
            </a:r>
            <a:r>
              <a:rPr lang="en-US" sz="2000" i="1" dirty="0">
                <a:solidFill>
                  <a:srgbClr val="333333"/>
                </a:solidFill>
              </a:rPr>
              <a:t>. O, </a:t>
            </a:r>
            <a:r>
              <a:rPr lang="en-US" sz="2000" i="1" dirty="0" err="1">
                <a:solidFill>
                  <a:srgbClr val="333333"/>
                </a:solidFill>
              </a:rPr>
              <a:t>sentir</a:t>
            </a:r>
            <a:r>
              <a:rPr lang="en-US" sz="2000" i="1" dirty="0">
                <a:solidFill>
                  <a:srgbClr val="333333"/>
                </a:solidFill>
              </a:rPr>
              <a:t> el timbre de la porta </a:t>
            </a:r>
            <a:r>
              <a:rPr lang="en-US" sz="2000" i="1" dirty="0" err="1">
                <a:solidFill>
                  <a:srgbClr val="333333"/>
                </a:solidFill>
              </a:rPr>
              <a:t>quan</a:t>
            </a:r>
            <a:r>
              <a:rPr lang="en-US" sz="2000" i="1" dirty="0">
                <a:solidFill>
                  <a:srgbClr val="333333"/>
                </a:solidFill>
              </a:rPr>
              <a:t> </a:t>
            </a:r>
            <a:r>
              <a:rPr lang="en-US" sz="2000" i="1" dirty="0" err="1">
                <a:solidFill>
                  <a:srgbClr val="333333"/>
                </a:solidFill>
              </a:rPr>
              <a:t>s'està</a:t>
            </a:r>
            <a:r>
              <a:rPr lang="en-US" sz="2000" i="1" dirty="0">
                <a:solidFill>
                  <a:srgbClr val="333333"/>
                </a:solidFill>
              </a:rPr>
              <a:t> </a:t>
            </a:r>
            <a:r>
              <a:rPr lang="en-US" sz="2000" i="1" dirty="0" err="1">
                <a:solidFill>
                  <a:srgbClr val="333333"/>
                </a:solidFill>
              </a:rPr>
              <a:t>esperant</a:t>
            </a:r>
            <a:r>
              <a:rPr lang="en-US" sz="2000" i="1" dirty="0">
                <a:solidFill>
                  <a:srgbClr val="333333"/>
                </a:solidFill>
              </a:rPr>
              <a:t> </a:t>
            </a:r>
            <a:r>
              <a:rPr lang="en-US" sz="2000" i="1" dirty="0" err="1">
                <a:solidFill>
                  <a:srgbClr val="333333"/>
                </a:solidFill>
              </a:rPr>
              <a:t>impacientment</a:t>
            </a:r>
            <a:r>
              <a:rPr lang="en-US" sz="2000" i="1" dirty="0">
                <a:solidFill>
                  <a:srgbClr val="333333"/>
                </a:solidFill>
              </a:rPr>
              <a:t> a </a:t>
            </a:r>
            <a:r>
              <a:rPr lang="en-US" sz="2000" i="1" dirty="0" err="1">
                <a:solidFill>
                  <a:srgbClr val="333333"/>
                </a:solidFill>
              </a:rPr>
              <a:t>algú</a:t>
            </a:r>
            <a:r>
              <a:rPr lang="en-US" sz="2000" i="1" dirty="0">
                <a:solidFill>
                  <a:srgbClr val="333333"/>
                </a:solidFill>
              </a:rPr>
              <a:t>, </a:t>
            </a:r>
            <a:r>
              <a:rPr lang="en-US" sz="2000" i="1" dirty="0" err="1">
                <a:solidFill>
                  <a:srgbClr val="333333"/>
                </a:solidFill>
              </a:rPr>
              <a:t>però</a:t>
            </a:r>
            <a:r>
              <a:rPr lang="en-US" sz="2000" i="1" dirty="0">
                <a:solidFill>
                  <a:srgbClr val="333333"/>
                </a:solidFill>
              </a:rPr>
              <a:t> no hi ha </a:t>
            </a:r>
            <a:r>
              <a:rPr lang="en-US" sz="2000" i="1" dirty="0" err="1">
                <a:solidFill>
                  <a:srgbClr val="333333"/>
                </a:solidFill>
              </a:rPr>
              <a:t>ningú</a:t>
            </a:r>
            <a:r>
              <a:rPr lang="en-US" sz="2000" i="1" dirty="0">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35525531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Deliris</a:t>
            </a:r>
            <a:r>
              <a:rPr lang="en-US" sz="2000" b="1" dirty="0">
                <a:solidFill>
                  <a:srgbClr val="333333"/>
                </a:solidFill>
              </a:rPr>
              <a:t>: </a:t>
            </a:r>
            <a:r>
              <a:rPr lang="en-US" sz="2000" dirty="0" err="1">
                <a:solidFill>
                  <a:srgbClr val="333333"/>
                </a:solidFill>
              </a:rPr>
              <a:t>Estar</a:t>
            </a:r>
            <a:r>
              <a:rPr lang="en-US" sz="2000" dirty="0">
                <a:solidFill>
                  <a:srgbClr val="333333"/>
                </a:solidFill>
              </a:rPr>
              <a:t> </a:t>
            </a:r>
            <a:r>
              <a:rPr lang="en-US" sz="2000" dirty="0" err="1">
                <a:solidFill>
                  <a:srgbClr val="333333"/>
                </a:solidFill>
              </a:rPr>
              <a:t>convençut</a:t>
            </a:r>
            <a:r>
              <a:rPr lang="en-US" sz="2000" dirty="0">
                <a:solidFill>
                  <a:srgbClr val="333333"/>
                </a:solidFill>
              </a:rPr>
              <a:t>/da </a:t>
            </a:r>
            <a:r>
              <a:rPr lang="en-US" sz="2000" dirty="0" err="1">
                <a:solidFill>
                  <a:srgbClr val="333333"/>
                </a:solidFill>
              </a:rPr>
              <a:t>d'alguna</a:t>
            </a:r>
            <a:r>
              <a:rPr lang="en-US" sz="2000" dirty="0">
                <a:solidFill>
                  <a:srgbClr val="333333"/>
                </a:solidFill>
              </a:rPr>
              <a:t> </a:t>
            </a:r>
            <a:r>
              <a:rPr lang="en-US" sz="2000" dirty="0" err="1">
                <a:solidFill>
                  <a:srgbClr val="333333"/>
                </a:solidFill>
              </a:rPr>
              <a:t>cosa</a:t>
            </a:r>
            <a:r>
              <a:rPr lang="en-US" sz="2000" dirty="0">
                <a:solidFill>
                  <a:srgbClr val="333333"/>
                </a:solidFill>
              </a:rPr>
              <a:t> que no </a:t>
            </a:r>
            <a:r>
              <a:rPr lang="en-US" sz="2000" dirty="0" err="1">
                <a:solidFill>
                  <a:srgbClr val="333333"/>
                </a:solidFill>
              </a:rPr>
              <a:t>és</a:t>
            </a:r>
            <a:r>
              <a:rPr lang="en-US" sz="2000" dirty="0">
                <a:solidFill>
                  <a:srgbClr val="333333"/>
                </a:solidFill>
              </a:rPr>
              <a:t> </a:t>
            </a:r>
            <a:r>
              <a:rPr lang="en-US" sz="2000" dirty="0" err="1">
                <a:solidFill>
                  <a:srgbClr val="333333"/>
                </a:solidFill>
              </a:rPr>
              <a:t>veritat</a:t>
            </a:r>
            <a:r>
              <a:rPr lang="en-US" sz="2000" dirty="0">
                <a:solidFill>
                  <a:srgbClr val="333333"/>
                </a:solidFill>
              </a:rPr>
              <a:t> (ex. </a:t>
            </a:r>
            <a:r>
              <a:rPr lang="en-US" sz="2000" dirty="0" err="1">
                <a:solidFill>
                  <a:srgbClr val="333333"/>
                </a:solidFill>
              </a:rPr>
              <a:t>Haver</a:t>
            </a:r>
            <a:r>
              <a:rPr lang="en-US" sz="2000" dirty="0">
                <a:solidFill>
                  <a:srgbClr val="333333"/>
                </a:solidFill>
              </a:rPr>
              <a:t> </a:t>
            </a:r>
            <a:r>
              <a:rPr lang="en-US" sz="2000" dirty="0" err="1">
                <a:solidFill>
                  <a:srgbClr val="333333"/>
                </a:solidFill>
              </a:rPr>
              <a:t>estat</a:t>
            </a:r>
            <a:r>
              <a:rPr lang="en-US" sz="2000" dirty="0">
                <a:solidFill>
                  <a:srgbClr val="333333"/>
                </a:solidFill>
              </a:rPr>
              <a:t> </a:t>
            </a:r>
            <a:r>
              <a:rPr lang="en-US" sz="2000" dirty="0" err="1">
                <a:solidFill>
                  <a:srgbClr val="333333"/>
                </a:solidFill>
              </a:rPr>
              <a:t>triat</a:t>
            </a:r>
            <a:r>
              <a:rPr lang="en-US" sz="2000" dirty="0">
                <a:solidFill>
                  <a:srgbClr val="333333"/>
                </a:solidFill>
              </a:rPr>
              <a:t>/da per a </a:t>
            </a:r>
            <a:r>
              <a:rPr lang="en-US" sz="2000" dirty="0" err="1">
                <a:solidFill>
                  <a:srgbClr val="333333"/>
                </a:solidFill>
              </a:rPr>
              <a:t>salvar</a:t>
            </a:r>
            <a:r>
              <a:rPr lang="en-US" sz="2000" dirty="0">
                <a:solidFill>
                  <a:srgbClr val="333333"/>
                </a:solidFill>
              </a:rPr>
              <a:t> el </a:t>
            </a:r>
            <a:r>
              <a:rPr lang="en-US" sz="2000" dirty="0" err="1">
                <a:solidFill>
                  <a:srgbClr val="333333"/>
                </a:solidFill>
              </a:rPr>
              <a:t>món</a:t>
            </a:r>
            <a:r>
              <a:rPr lang="en-US" sz="2000" dirty="0">
                <a:solidFill>
                  <a:srgbClr val="333333"/>
                </a:solidFill>
              </a:rPr>
              <a:t> o ser </a:t>
            </a:r>
            <a:r>
              <a:rPr lang="en-US" sz="2000" dirty="0" err="1">
                <a:solidFill>
                  <a:srgbClr val="333333"/>
                </a:solidFill>
              </a:rPr>
              <a:t>perseguit</a:t>
            </a:r>
            <a:r>
              <a:rPr lang="en-US" sz="2000" dirty="0">
                <a:solidFill>
                  <a:srgbClr val="333333"/>
                </a:solidFill>
              </a:rPr>
              <a:t>/da </a:t>
            </a:r>
            <a:r>
              <a:rPr lang="en-US" sz="2000" dirty="0" err="1">
                <a:solidFill>
                  <a:srgbClr val="333333"/>
                </a:solidFill>
              </a:rPr>
              <a:t>pel</a:t>
            </a:r>
            <a:r>
              <a:rPr lang="en-US" sz="2000" dirty="0">
                <a:solidFill>
                  <a:srgbClr val="333333"/>
                </a:solidFill>
              </a:rPr>
              <a:t> </a:t>
            </a:r>
            <a:r>
              <a:rPr lang="en-US" sz="2000" dirty="0" err="1">
                <a:solidFill>
                  <a:srgbClr val="333333"/>
                </a:solidFill>
              </a:rPr>
              <a:t>servei</a:t>
            </a:r>
            <a:r>
              <a:rPr lang="en-US" sz="2000" dirty="0">
                <a:solidFill>
                  <a:srgbClr val="333333"/>
                </a:solidFill>
              </a:rPr>
              <a:t> secret)</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1887122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Deliris</a:t>
            </a:r>
            <a:r>
              <a:rPr lang="en-US" sz="2000" b="1" dirty="0">
                <a:solidFill>
                  <a:srgbClr val="333333"/>
                </a:solidFill>
              </a:rPr>
              <a:t>: </a:t>
            </a:r>
            <a:r>
              <a:rPr lang="en-US" sz="2000" dirty="0" err="1">
                <a:solidFill>
                  <a:srgbClr val="333333"/>
                </a:solidFill>
              </a:rPr>
              <a:t>Estar</a:t>
            </a:r>
            <a:r>
              <a:rPr lang="en-US" sz="2000" dirty="0">
                <a:solidFill>
                  <a:srgbClr val="333333"/>
                </a:solidFill>
              </a:rPr>
              <a:t> </a:t>
            </a:r>
            <a:r>
              <a:rPr lang="en-US" sz="2000" dirty="0" err="1">
                <a:solidFill>
                  <a:srgbClr val="333333"/>
                </a:solidFill>
              </a:rPr>
              <a:t>convençut</a:t>
            </a:r>
            <a:r>
              <a:rPr lang="en-US" sz="2000" dirty="0">
                <a:solidFill>
                  <a:srgbClr val="333333"/>
                </a:solidFill>
              </a:rPr>
              <a:t>/da </a:t>
            </a:r>
            <a:r>
              <a:rPr lang="en-US" sz="2000" dirty="0" err="1">
                <a:solidFill>
                  <a:srgbClr val="333333"/>
                </a:solidFill>
              </a:rPr>
              <a:t>d'alguna</a:t>
            </a:r>
            <a:r>
              <a:rPr lang="en-US" sz="2000" dirty="0">
                <a:solidFill>
                  <a:srgbClr val="333333"/>
                </a:solidFill>
              </a:rPr>
              <a:t> </a:t>
            </a:r>
            <a:r>
              <a:rPr lang="en-US" sz="2000" dirty="0" err="1">
                <a:solidFill>
                  <a:srgbClr val="333333"/>
                </a:solidFill>
              </a:rPr>
              <a:t>cosa</a:t>
            </a:r>
            <a:r>
              <a:rPr lang="en-US" sz="2000" dirty="0">
                <a:solidFill>
                  <a:srgbClr val="333333"/>
                </a:solidFill>
              </a:rPr>
              <a:t> que no </a:t>
            </a:r>
            <a:r>
              <a:rPr lang="en-US" sz="2000" dirty="0" err="1">
                <a:solidFill>
                  <a:srgbClr val="333333"/>
                </a:solidFill>
              </a:rPr>
              <a:t>és</a:t>
            </a:r>
            <a:r>
              <a:rPr lang="en-US" sz="2000" dirty="0">
                <a:solidFill>
                  <a:srgbClr val="333333"/>
                </a:solidFill>
              </a:rPr>
              <a:t> </a:t>
            </a:r>
            <a:r>
              <a:rPr lang="en-US" sz="2000" dirty="0" err="1">
                <a:solidFill>
                  <a:srgbClr val="333333"/>
                </a:solidFill>
              </a:rPr>
              <a:t>veritat</a:t>
            </a:r>
            <a:r>
              <a:rPr lang="en-US" sz="2000" dirty="0">
                <a:solidFill>
                  <a:srgbClr val="333333"/>
                </a:solidFill>
              </a:rPr>
              <a:t> (ex. </a:t>
            </a:r>
            <a:r>
              <a:rPr lang="en-US" sz="2000" dirty="0" err="1">
                <a:solidFill>
                  <a:srgbClr val="333333"/>
                </a:solidFill>
              </a:rPr>
              <a:t>Haver</a:t>
            </a:r>
            <a:r>
              <a:rPr lang="en-US" sz="2000" dirty="0">
                <a:solidFill>
                  <a:srgbClr val="333333"/>
                </a:solidFill>
              </a:rPr>
              <a:t> </a:t>
            </a:r>
            <a:r>
              <a:rPr lang="en-US" sz="2000" dirty="0" err="1">
                <a:solidFill>
                  <a:srgbClr val="333333"/>
                </a:solidFill>
              </a:rPr>
              <a:t>estat</a:t>
            </a:r>
            <a:r>
              <a:rPr lang="en-US" sz="2000" dirty="0">
                <a:solidFill>
                  <a:srgbClr val="333333"/>
                </a:solidFill>
              </a:rPr>
              <a:t> </a:t>
            </a:r>
            <a:r>
              <a:rPr lang="en-US" sz="2000" dirty="0" err="1">
                <a:solidFill>
                  <a:srgbClr val="333333"/>
                </a:solidFill>
              </a:rPr>
              <a:t>triat</a:t>
            </a:r>
            <a:r>
              <a:rPr lang="en-US" sz="2000" dirty="0">
                <a:solidFill>
                  <a:srgbClr val="333333"/>
                </a:solidFill>
              </a:rPr>
              <a:t>/da per a </a:t>
            </a:r>
            <a:r>
              <a:rPr lang="en-US" sz="2000" dirty="0" err="1">
                <a:solidFill>
                  <a:srgbClr val="333333"/>
                </a:solidFill>
              </a:rPr>
              <a:t>salvar</a:t>
            </a:r>
            <a:r>
              <a:rPr lang="en-US" sz="2000" dirty="0">
                <a:solidFill>
                  <a:srgbClr val="333333"/>
                </a:solidFill>
              </a:rPr>
              <a:t> el </a:t>
            </a:r>
            <a:r>
              <a:rPr lang="en-US" sz="2000" dirty="0" err="1">
                <a:solidFill>
                  <a:srgbClr val="333333"/>
                </a:solidFill>
              </a:rPr>
              <a:t>món</a:t>
            </a:r>
            <a:r>
              <a:rPr lang="en-US" sz="2000" dirty="0">
                <a:solidFill>
                  <a:srgbClr val="333333"/>
                </a:solidFill>
              </a:rPr>
              <a:t> o ser </a:t>
            </a:r>
            <a:r>
              <a:rPr lang="en-US" sz="2000" dirty="0" err="1">
                <a:solidFill>
                  <a:srgbClr val="333333"/>
                </a:solidFill>
              </a:rPr>
              <a:t>perseguit</a:t>
            </a:r>
            <a:r>
              <a:rPr lang="en-US" sz="2000" dirty="0">
                <a:solidFill>
                  <a:srgbClr val="333333"/>
                </a:solidFill>
              </a:rPr>
              <a:t>/da </a:t>
            </a:r>
            <a:r>
              <a:rPr lang="en-US" sz="2000" dirty="0" err="1">
                <a:solidFill>
                  <a:srgbClr val="333333"/>
                </a:solidFill>
              </a:rPr>
              <a:t>pel</a:t>
            </a:r>
            <a:r>
              <a:rPr lang="en-US" sz="2000" dirty="0">
                <a:solidFill>
                  <a:srgbClr val="333333"/>
                </a:solidFill>
              </a:rPr>
              <a:t> </a:t>
            </a:r>
            <a:r>
              <a:rPr lang="en-US" sz="2000" dirty="0" err="1">
                <a:solidFill>
                  <a:srgbClr val="333333"/>
                </a:solidFill>
              </a:rPr>
              <a:t>servei</a:t>
            </a:r>
            <a:r>
              <a:rPr lang="en-US" sz="2000" dirty="0">
                <a:solidFill>
                  <a:srgbClr val="333333"/>
                </a:solidFill>
              </a:rPr>
              <a:t> secret)</a:t>
            </a:r>
            <a:endParaRPr lang="en-US" sz="2000" b="1" dirty="0">
              <a:solidFill>
                <a:srgbClr val="333333"/>
              </a:solidFill>
            </a:endParaRPr>
          </a:p>
          <a:p>
            <a:pPr lvl="0">
              <a:lnSpc>
                <a:spcPct val="100000"/>
              </a:lnSpc>
              <a:spcBef>
                <a:spcPts val="1200"/>
              </a:spcBef>
            </a:pPr>
            <a:r>
              <a:rPr lang="de-DE" sz="2000" dirty="0">
                <a:solidFill>
                  <a:srgbClr val="333333"/>
                </a:solidFill>
              </a:rPr>
              <a:t>Exemple:</a:t>
            </a:r>
          </a:p>
          <a:p>
            <a:pPr lvl="0">
              <a:lnSpc>
                <a:spcPct val="100000"/>
              </a:lnSpc>
              <a:spcBef>
                <a:spcPts val="1200"/>
              </a:spcBef>
            </a:pPr>
            <a:r>
              <a:rPr lang="en-US" sz="2000" i="1" dirty="0">
                <a:solidFill>
                  <a:srgbClr val="333333"/>
                </a:solidFill>
              </a:rPr>
              <a:t>“Quasi </a:t>
            </a:r>
            <a:r>
              <a:rPr lang="en-US" sz="2000" i="1" dirty="0" err="1">
                <a:solidFill>
                  <a:srgbClr val="333333"/>
                </a:solidFill>
              </a:rPr>
              <a:t>tothom</a:t>
            </a:r>
            <a:r>
              <a:rPr lang="en-US" sz="2000" i="1" dirty="0">
                <a:solidFill>
                  <a:srgbClr val="333333"/>
                </a:solidFill>
              </a:rPr>
              <a:t> </a:t>
            </a:r>
            <a:r>
              <a:rPr lang="en-US" sz="2000" i="1" dirty="0" err="1">
                <a:solidFill>
                  <a:srgbClr val="333333"/>
                </a:solidFill>
              </a:rPr>
              <a:t>coneix</a:t>
            </a:r>
            <a:r>
              <a:rPr lang="en-US" sz="2000" i="1" dirty="0">
                <a:solidFill>
                  <a:srgbClr val="333333"/>
                </a:solidFill>
              </a:rPr>
              <a:t> </a:t>
            </a:r>
            <a:r>
              <a:rPr lang="en-US" sz="2000" i="1" dirty="0" err="1">
                <a:solidFill>
                  <a:srgbClr val="333333"/>
                </a:solidFill>
              </a:rPr>
              <a:t>aquests</a:t>
            </a:r>
            <a:r>
              <a:rPr lang="en-US" sz="2000" i="1" dirty="0">
                <a:solidFill>
                  <a:srgbClr val="333333"/>
                </a:solidFill>
              </a:rPr>
              <a:t> dies en </a:t>
            </a:r>
            <a:r>
              <a:rPr lang="en-US" sz="2000" i="1" dirty="0" err="1">
                <a:solidFill>
                  <a:srgbClr val="333333"/>
                </a:solidFill>
              </a:rPr>
              <a:t>què</a:t>
            </a:r>
            <a:r>
              <a:rPr lang="en-US" sz="2000" i="1" dirty="0">
                <a:solidFill>
                  <a:srgbClr val="333333"/>
                </a:solidFill>
              </a:rPr>
              <a:t> tens la </a:t>
            </a:r>
            <a:r>
              <a:rPr lang="en-US" sz="2000" i="1" dirty="0" err="1">
                <a:solidFill>
                  <a:srgbClr val="333333"/>
                </a:solidFill>
              </a:rPr>
              <a:t>sensació</a:t>
            </a:r>
            <a:r>
              <a:rPr lang="en-US" sz="2000" i="1" dirty="0">
                <a:solidFill>
                  <a:srgbClr val="333333"/>
                </a:solidFill>
              </a:rPr>
              <a:t> que </a:t>
            </a:r>
            <a:r>
              <a:rPr lang="en-US" sz="2000" i="1" dirty="0" err="1">
                <a:solidFill>
                  <a:srgbClr val="333333"/>
                </a:solidFill>
              </a:rPr>
              <a:t>tothom</a:t>
            </a:r>
            <a:r>
              <a:rPr lang="en-US" sz="2000" i="1" dirty="0">
                <a:solidFill>
                  <a:srgbClr val="333333"/>
                </a:solidFill>
              </a:rPr>
              <a:t> </a:t>
            </a:r>
            <a:r>
              <a:rPr lang="en-US" sz="2000" i="1" dirty="0" err="1">
                <a:solidFill>
                  <a:srgbClr val="333333"/>
                </a:solidFill>
              </a:rPr>
              <a:t>està</a:t>
            </a:r>
            <a:r>
              <a:rPr lang="en-US" sz="2000" i="1" dirty="0">
                <a:solidFill>
                  <a:srgbClr val="333333"/>
                </a:solidFill>
              </a:rPr>
              <a:t> en contra </a:t>
            </a:r>
            <a:r>
              <a:rPr lang="en-US" sz="2000" i="1" dirty="0" err="1">
                <a:solidFill>
                  <a:srgbClr val="333333"/>
                </a:solidFill>
              </a:rPr>
              <a:t>teu</a:t>
            </a:r>
            <a:r>
              <a:rPr lang="en-US" sz="2000" i="1" dirty="0">
                <a:solidFill>
                  <a:srgbClr val="333333"/>
                </a:solidFill>
              </a:rPr>
              <a:t>. O </a:t>
            </a:r>
            <a:r>
              <a:rPr lang="en-US" sz="2000" i="1" dirty="0" err="1">
                <a:solidFill>
                  <a:srgbClr val="333333"/>
                </a:solidFill>
              </a:rPr>
              <a:t>aquesta</a:t>
            </a:r>
            <a:r>
              <a:rPr lang="en-US" sz="2000" i="1" dirty="0">
                <a:solidFill>
                  <a:srgbClr val="333333"/>
                </a:solidFill>
              </a:rPr>
              <a:t> persona que </a:t>
            </a:r>
            <a:r>
              <a:rPr lang="en-US" sz="2000" i="1" dirty="0" err="1">
                <a:solidFill>
                  <a:srgbClr val="333333"/>
                </a:solidFill>
              </a:rPr>
              <a:t>te</a:t>
            </a:r>
            <a:r>
              <a:rPr lang="en-US" sz="2000" i="1" dirty="0">
                <a:solidFill>
                  <a:srgbClr val="333333"/>
                </a:solidFill>
              </a:rPr>
              <a:t> </a:t>
            </a:r>
            <a:r>
              <a:rPr lang="en-US" sz="2000" i="1" dirty="0" err="1">
                <a:solidFill>
                  <a:srgbClr val="333333"/>
                </a:solidFill>
              </a:rPr>
              <a:t>està</a:t>
            </a:r>
            <a:r>
              <a:rPr lang="en-US" sz="2000" i="1" dirty="0">
                <a:solidFill>
                  <a:srgbClr val="333333"/>
                </a:solidFill>
              </a:rPr>
              <a:t> </a:t>
            </a:r>
            <a:r>
              <a:rPr lang="en-US" sz="2000" i="1" dirty="0" err="1">
                <a:solidFill>
                  <a:srgbClr val="333333"/>
                </a:solidFill>
              </a:rPr>
              <a:t>mirant</a:t>
            </a:r>
            <a:r>
              <a:rPr lang="en-US" sz="2000" i="1" dirty="0">
                <a:solidFill>
                  <a:srgbClr val="333333"/>
                </a:solidFill>
              </a:rPr>
              <a:t>, </a:t>
            </a:r>
            <a:r>
              <a:rPr lang="en-US" sz="2000" i="1" dirty="0" err="1">
                <a:solidFill>
                  <a:srgbClr val="333333"/>
                </a:solidFill>
              </a:rPr>
              <a:t>especialment</a:t>
            </a:r>
            <a:r>
              <a:rPr lang="en-US" sz="2000" i="1" dirty="0">
                <a:solidFill>
                  <a:srgbClr val="333333"/>
                </a:solidFill>
              </a:rPr>
              <a:t> </a:t>
            </a:r>
            <a:r>
              <a:rPr lang="en-US" sz="2000" i="1" dirty="0" err="1">
                <a:solidFill>
                  <a:srgbClr val="333333"/>
                </a:solidFill>
              </a:rPr>
              <a:t>si</a:t>
            </a:r>
            <a:r>
              <a:rPr lang="en-US" sz="2000" i="1" dirty="0">
                <a:solidFill>
                  <a:srgbClr val="333333"/>
                </a:solidFill>
              </a:rPr>
              <a:t> no et </a:t>
            </a:r>
            <a:r>
              <a:rPr lang="en-US" sz="2000" i="1" dirty="0" err="1">
                <a:solidFill>
                  <a:srgbClr val="333333"/>
                </a:solidFill>
              </a:rPr>
              <a:t>trobes</a:t>
            </a:r>
            <a:r>
              <a:rPr lang="en-US" sz="2000" i="1" dirty="0">
                <a:solidFill>
                  <a:srgbClr val="333333"/>
                </a:solidFill>
              </a:rPr>
              <a:t> </a:t>
            </a:r>
            <a:r>
              <a:rPr lang="en-US" sz="2000" i="1" dirty="0" err="1">
                <a:solidFill>
                  <a:srgbClr val="333333"/>
                </a:solidFill>
              </a:rPr>
              <a:t>còmoda</a:t>
            </a:r>
            <a:r>
              <a:rPr lang="en-US" sz="2000" i="1" dirty="0">
                <a:solidFill>
                  <a:srgbClr val="333333"/>
                </a:solidFill>
              </a:rPr>
              <a:t> </a:t>
            </a:r>
            <a:r>
              <a:rPr lang="en-US" sz="2000" i="1" dirty="0" err="1">
                <a:solidFill>
                  <a:srgbClr val="333333"/>
                </a:solidFill>
              </a:rPr>
              <a:t>amb</a:t>
            </a:r>
            <a:r>
              <a:rPr lang="en-US" sz="2000" i="1" dirty="0">
                <a:solidFill>
                  <a:srgbClr val="333333"/>
                </a:solidFill>
              </a:rPr>
              <a:t> </a:t>
            </a:r>
            <a:r>
              <a:rPr lang="en-US" sz="2000" i="1" dirty="0" err="1">
                <a:solidFill>
                  <a:srgbClr val="333333"/>
                </a:solidFill>
              </a:rPr>
              <a:t>tu</a:t>
            </a:r>
            <a:r>
              <a:rPr lang="en-US" sz="2000" i="1" dirty="0">
                <a:solidFill>
                  <a:srgbClr val="333333"/>
                </a:solidFill>
              </a:rPr>
              <a:t> </a:t>
            </a:r>
            <a:r>
              <a:rPr lang="en-US" sz="2000" i="1" dirty="0" err="1">
                <a:solidFill>
                  <a:srgbClr val="333333"/>
                </a:solidFill>
              </a:rPr>
              <a:t>mateixa</a:t>
            </a:r>
            <a:r>
              <a:rPr lang="en-US" sz="2000" i="1" dirty="0">
                <a:solidFill>
                  <a:srgbClr val="333333"/>
                </a:solidFill>
              </a:rPr>
              <a:t>. Per a mi </a:t>
            </a:r>
            <a:r>
              <a:rPr lang="en-US" sz="2000" i="1" dirty="0" err="1">
                <a:solidFill>
                  <a:srgbClr val="333333"/>
                </a:solidFill>
              </a:rPr>
              <a:t>aquesta</a:t>
            </a:r>
            <a:r>
              <a:rPr lang="en-US" sz="2000" i="1" dirty="0">
                <a:solidFill>
                  <a:srgbClr val="333333"/>
                </a:solidFill>
              </a:rPr>
              <a:t> </a:t>
            </a:r>
            <a:r>
              <a:rPr lang="en-US" sz="2000" i="1" dirty="0" err="1">
                <a:solidFill>
                  <a:srgbClr val="333333"/>
                </a:solidFill>
              </a:rPr>
              <a:t>sensació</a:t>
            </a:r>
            <a:r>
              <a:rPr lang="en-US" sz="2000" i="1" dirty="0">
                <a:solidFill>
                  <a:srgbClr val="333333"/>
                </a:solidFill>
              </a:rPr>
              <a:t> era molt </a:t>
            </a:r>
            <a:r>
              <a:rPr lang="en-US" sz="2000" i="1" dirty="0" err="1">
                <a:solidFill>
                  <a:srgbClr val="333333"/>
                </a:solidFill>
              </a:rPr>
              <a:t>més</a:t>
            </a:r>
            <a:r>
              <a:rPr lang="en-US" sz="2000" i="1" dirty="0">
                <a:solidFill>
                  <a:srgbClr val="333333"/>
                </a:solidFill>
              </a:rPr>
              <a:t> </a:t>
            </a:r>
            <a:r>
              <a:rPr lang="en-US" sz="2000" i="1" dirty="0" err="1">
                <a:solidFill>
                  <a:srgbClr val="333333"/>
                </a:solidFill>
              </a:rPr>
              <a:t>forta</a:t>
            </a:r>
            <a:r>
              <a:rPr lang="en-US" sz="2000" i="1" dirty="0">
                <a:solidFill>
                  <a:srgbClr val="333333"/>
                </a:solidFill>
              </a:rPr>
              <a:t>. Durant </a:t>
            </a:r>
            <a:r>
              <a:rPr lang="en-US" sz="2000" i="1" dirty="0" err="1">
                <a:solidFill>
                  <a:srgbClr val="333333"/>
                </a:solidFill>
              </a:rPr>
              <a:t>l'època</a:t>
            </a:r>
            <a:r>
              <a:rPr lang="en-US" sz="2000" i="1" dirty="0">
                <a:solidFill>
                  <a:srgbClr val="333333"/>
                </a:solidFill>
              </a:rPr>
              <a:t> de la </a:t>
            </a:r>
            <a:r>
              <a:rPr lang="en-US" sz="2000" i="1" dirty="0" err="1">
                <a:solidFill>
                  <a:srgbClr val="333333"/>
                </a:solidFill>
              </a:rPr>
              <a:t>meva</a:t>
            </a:r>
            <a:r>
              <a:rPr lang="en-US" sz="2000" i="1" dirty="0">
                <a:solidFill>
                  <a:srgbClr val="333333"/>
                </a:solidFill>
              </a:rPr>
              <a:t> </a:t>
            </a:r>
            <a:r>
              <a:rPr lang="en-US" sz="2000" i="1" dirty="0" err="1">
                <a:solidFill>
                  <a:srgbClr val="333333"/>
                </a:solidFill>
              </a:rPr>
              <a:t>malaltia</a:t>
            </a:r>
            <a:r>
              <a:rPr lang="en-US" sz="2000" i="1" dirty="0">
                <a:solidFill>
                  <a:srgbClr val="333333"/>
                </a:solidFill>
              </a:rPr>
              <a:t> </a:t>
            </a:r>
            <a:r>
              <a:rPr lang="en-US" sz="2000" i="1" dirty="0" err="1">
                <a:solidFill>
                  <a:srgbClr val="333333"/>
                </a:solidFill>
              </a:rPr>
              <a:t>estava</a:t>
            </a:r>
            <a:r>
              <a:rPr lang="en-US" sz="2000" i="1" dirty="0">
                <a:solidFill>
                  <a:srgbClr val="333333"/>
                </a:solidFill>
              </a:rPr>
              <a:t> </a:t>
            </a:r>
            <a:r>
              <a:rPr lang="en-US" sz="2000" i="1" dirty="0" err="1">
                <a:solidFill>
                  <a:srgbClr val="333333"/>
                </a:solidFill>
              </a:rPr>
              <a:t>segura</a:t>
            </a:r>
            <a:r>
              <a:rPr lang="en-US" sz="2000" i="1" dirty="0">
                <a:solidFill>
                  <a:srgbClr val="333333"/>
                </a:solidFill>
              </a:rPr>
              <a:t> al 100% que hi </a:t>
            </a:r>
            <a:r>
              <a:rPr lang="en-US" sz="2000" i="1" dirty="0" err="1">
                <a:solidFill>
                  <a:srgbClr val="333333"/>
                </a:solidFill>
              </a:rPr>
              <a:t>havia</a:t>
            </a:r>
            <a:r>
              <a:rPr lang="en-US" sz="2000" i="1" dirty="0">
                <a:solidFill>
                  <a:srgbClr val="333333"/>
                </a:solidFill>
              </a:rPr>
              <a:t> </a:t>
            </a:r>
            <a:r>
              <a:rPr lang="en-US" sz="2000" i="1" dirty="0" err="1">
                <a:solidFill>
                  <a:srgbClr val="333333"/>
                </a:solidFill>
              </a:rPr>
              <a:t>algunes</a:t>
            </a:r>
            <a:r>
              <a:rPr lang="en-US" sz="2000" i="1" dirty="0">
                <a:solidFill>
                  <a:srgbClr val="333333"/>
                </a:solidFill>
              </a:rPr>
              <a:t> </a:t>
            </a:r>
            <a:r>
              <a:rPr lang="en-US" sz="2000" i="1" dirty="0" err="1">
                <a:solidFill>
                  <a:srgbClr val="333333"/>
                </a:solidFill>
              </a:rPr>
              <a:t>persones</a:t>
            </a:r>
            <a:r>
              <a:rPr lang="en-US" sz="2000" i="1" dirty="0">
                <a:solidFill>
                  <a:srgbClr val="333333"/>
                </a:solidFill>
              </a:rPr>
              <a:t> que </a:t>
            </a:r>
            <a:r>
              <a:rPr lang="en-US" sz="2000" i="1" dirty="0" err="1">
                <a:solidFill>
                  <a:srgbClr val="333333"/>
                </a:solidFill>
              </a:rPr>
              <a:t>em</a:t>
            </a:r>
            <a:r>
              <a:rPr lang="en-US" sz="2000" i="1" dirty="0">
                <a:solidFill>
                  <a:srgbClr val="333333"/>
                </a:solidFill>
              </a:rPr>
              <a:t> </a:t>
            </a:r>
            <a:r>
              <a:rPr lang="en-US" sz="2000" i="1" dirty="0" err="1">
                <a:solidFill>
                  <a:srgbClr val="333333"/>
                </a:solidFill>
              </a:rPr>
              <a:t>perseguien</a:t>
            </a:r>
            <a:r>
              <a:rPr lang="en-US" sz="2000" i="1" dirty="0">
                <a:solidFill>
                  <a:srgbClr val="333333"/>
                </a:solidFill>
              </a:rPr>
              <a:t>. Ara ho </a:t>
            </a:r>
            <a:r>
              <a:rPr lang="en-US" sz="2000" i="1" dirty="0" err="1">
                <a:solidFill>
                  <a:srgbClr val="333333"/>
                </a:solidFill>
              </a:rPr>
              <a:t>veig</a:t>
            </a:r>
            <a:r>
              <a:rPr lang="en-US" sz="2000" i="1" dirty="0">
                <a:solidFill>
                  <a:srgbClr val="333333"/>
                </a:solidFill>
              </a:rPr>
              <a:t> </a:t>
            </a:r>
            <a:r>
              <a:rPr lang="en-US" sz="2000" i="1" dirty="0" err="1">
                <a:solidFill>
                  <a:srgbClr val="333333"/>
                </a:solidFill>
              </a:rPr>
              <a:t>d'una</a:t>
            </a:r>
            <a:r>
              <a:rPr lang="en-US" sz="2000" i="1" dirty="0">
                <a:solidFill>
                  <a:srgbClr val="333333"/>
                </a:solidFill>
              </a:rPr>
              <a:t> </a:t>
            </a:r>
            <a:r>
              <a:rPr lang="en-US" sz="2000" i="1" dirty="0" err="1">
                <a:solidFill>
                  <a:srgbClr val="333333"/>
                </a:solidFill>
              </a:rPr>
              <a:t>altra</a:t>
            </a:r>
            <a:r>
              <a:rPr lang="en-US" sz="2000" i="1" dirty="0">
                <a:solidFill>
                  <a:srgbClr val="333333"/>
                </a:solidFill>
              </a:rPr>
              <a:t> </a:t>
            </a:r>
            <a:r>
              <a:rPr lang="en-US" sz="2000" i="1" dirty="0" err="1">
                <a:solidFill>
                  <a:srgbClr val="333333"/>
                </a:solidFill>
              </a:rPr>
              <a:t>manera</a:t>
            </a:r>
            <a:r>
              <a:rPr lang="en-US" sz="2000" i="1" dirty="0">
                <a:solidFill>
                  <a:srgbClr val="333333"/>
                </a:solidFill>
              </a:rPr>
              <a:t>.</a:t>
            </a:r>
            <a:r>
              <a:rPr lang="en-US" sz="2000" i="1" kern="1200" dirty="0">
                <a:solidFill>
                  <a:srgbClr val="333333"/>
                </a:solidFill>
              </a:rPr>
              <a:t>”</a:t>
            </a:r>
            <a:endParaRPr lang="en-US" sz="2000" i="1" dirty="0">
              <a:solidFill>
                <a:srgbClr val="333333"/>
              </a:solidFill>
            </a:endParaRPr>
          </a:p>
          <a:p>
            <a:pPr lvl="0">
              <a:lnSpc>
                <a:spcPct val="100000"/>
              </a:lnSpc>
              <a:spcBef>
                <a:spcPts val="1200"/>
              </a:spcBef>
            </a:pPr>
            <a:r>
              <a:rPr lang="en-US" sz="2000" i="1" kern="1200" dirty="0">
                <a:solidFill>
                  <a:srgbClr val="333333"/>
                </a:solidFill>
              </a:rPr>
              <a:t>“</a:t>
            </a:r>
            <a:r>
              <a:rPr lang="en-US" sz="2000" i="1" dirty="0">
                <a:solidFill>
                  <a:srgbClr val="333333"/>
                </a:solidFill>
              </a:rPr>
              <a:t>Quasi </a:t>
            </a:r>
            <a:r>
              <a:rPr lang="en-US" sz="2000" i="1" dirty="0" err="1">
                <a:solidFill>
                  <a:srgbClr val="333333"/>
                </a:solidFill>
              </a:rPr>
              <a:t>tothom</a:t>
            </a:r>
            <a:r>
              <a:rPr lang="en-US" sz="2000" i="1" dirty="0">
                <a:solidFill>
                  <a:srgbClr val="333333"/>
                </a:solidFill>
              </a:rPr>
              <a:t> ha </a:t>
            </a:r>
            <a:r>
              <a:rPr lang="en-US" sz="2000" i="1" dirty="0" err="1">
                <a:solidFill>
                  <a:srgbClr val="333333"/>
                </a:solidFill>
              </a:rPr>
              <a:t>experimentat</a:t>
            </a:r>
            <a:r>
              <a:rPr lang="en-US" sz="2000" i="1" dirty="0">
                <a:solidFill>
                  <a:srgbClr val="333333"/>
                </a:solidFill>
              </a:rPr>
              <a:t> la </a:t>
            </a:r>
            <a:r>
              <a:rPr lang="en-US" sz="2000" i="1" dirty="0" err="1">
                <a:solidFill>
                  <a:srgbClr val="333333"/>
                </a:solidFill>
              </a:rPr>
              <a:t>sensació</a:t>
            </a:r>
            <a:r>
              <a:rPr lang="en-US" sz="2000" i="1" dirty="0">
                <a:solidFill>
                  <a:srgbClr val="333333"/>
                </a:solidFill>
              </a:rPr>
              <a:t> de </a:t>
            </a:r>
            <a:r>
              <a:rPr lang="en-US" sz="2000" i="1" dirty="0" err="1">
                <a:solidFill>
                  <a:srgbClr val="333333"/>
                </a:solidFill>
              </a:rPr>
              <a:t>poder</a:t>
            </a:r>
            <a:r>
              <a:rPr lang="en-US" sz="2000" i="1" dirty="0">
                <a:solidFill>
                  <a:srgbClr val="333333"/>
                </a:solidFill>
              </a:rPr>
              <a:t> </a:t>
            </a:r>
            <a:r>
              <a:rPr lang="en-US" sz="2000" i="1" dirty="0" err="1">
                <a:solidFill>
                  <a:srgbClr val="333333"/>
                </a:solidFill>
              </a:rPr>
              <a:t>amb</a:t>
            </a:r>
            <a:r>
              <a:rPr lang="en-US" sz="2000" i="1" dirty="0">
                <a:solidFill>
                  <a:srgbClr val="333333"/>
                </a:solidFill>
              </a:rPr>
              <a:t> tot, </a:t>
            </a:r>
            <a:r>
              <a:rPr lang="en-US" sz="2000" i="1" dirty="0" err="1">
                <a:solidFill>
                  <a:srgbClr val="333333"/>
                </a:solidFill>
              </a:rPr>
              <a:t>i</a:t>
            </a:r>
            <a:r>
              <a:rPr lang="en-US" sz="2000" i="1" dirty="0">
                <a:solidFill>
                  <a:srgbClr val="333333"/>
                </a:solidFill>
              </a:rPr>
              <a:t> que </a:t>
            </a:r>
            <a:r>
              <a:rPr lang="en-US" sz="2000" i="1" dirty="0" err="1">
                <a:solidFill>
                  <a:srgbClr val="333333"/>
                </a:solidFill>
              </a:rPr>
              <a:t>ningú</a:t>
            </a:r>
            <a:r>
              <a:rPr lang="en-US" sz="2000" i="1" dirty="0">
                <a:solidFill>
                  <a:srgbClr val="333333"/>
                </a:solidFill>
              </a:rPr>
              <a:t> </a:t>
            </a:r>
            <a:r>
              <a:rPr lang="en-US" sz="2000" i="1" dirty="0" err="1">
                <a:solidFill>
                  <a:srgbClr val="333333"/>
                </a:solidFill>
              </a:rPr>
              <a:t>farà</a:t>
            </a:r>
            <a:r>
              <a:rPr lang="en-US" sz="2000" i="1" dirty="0">
                <a:solidFill>
                  <a:srgbClr val="333333"/>
                </a:solidFill>
              </a:rPr>
              <a:t> les </a:t>
            </a:r>
            <a:r>
              <a:rPr lang="en-US" sz="2000" i="1" dirty="0" err="1">
                <a:solidFill>
                  <a:srgbClr val="333333"/>
                </a:solidFill>
              </a:rPr>
              <a:t>coses</a:t>
            </a:r>
            <a:r>
              <a:rPr lang="en-US" sz="2000" i="1" dirty="0">
                <a:solidFill>
                  <a:srgbClr val="333333"/>
                </a:solidFill>
              </a:rPr>
              <a:t> </a:t>
            </a:r>
            <a:r>
              <a:rPr lang="en-US" sz="2000" i="1" dirty="0" err="1">
                <a:solidFill>
                  <a:srgbClr val="333333"/>
                </a:solidFill>
              </a:rPr>
              <a:t>millor</a:t>
            </a:r>
            <a:r>
              <a:rPr lang="en-US" sz="2000" i="1" dirty="0">
                <a:solidFill>
                  <a:srgbClr val="333333"/>
                </a:solidFill>
              </a:rPr>
              <a:t> que un o </a:t>
            </a:r>
            <a:r>
              <a:rPr lang="en-US" sz="2000" i="1" dirty="0" err="1">
                <a:solidFill>
                  <a:srgbClr val="333333"/>
                </a:solidFill>
              </a:rPr>
              <a:t>una</a:t>
            </a:r>
            <a:r>
              <a:rPr lang="en-US" sz="2000" i="1" dirty="0">
                <a:solidFill>
                  <a:srgbClr val="333333"/>
                </a:solidFill>
              </a:rPr>
              <a:t> </a:t>
            </a:r>
            <a:r>
              <a:rPr lang="en-US" sz="2000" i="1" dirty="0" err="1">
                <a:solidFill>
                  <a:srgbClr val="333333"/>
                </a:solidFill>
              </a:rPr>
              <a:t>mateixa</a:t>
            </a:r>
            <a:r>
              <a:rPr lang="en-US" sz="2000" i="1" dirty="0">
                <a:solidFill>
                  <a:srgbClr val="333333"/>
                </a:solidFill>
              </a:rPr>
              <a:t>. A mi, </a:t>
            </a:r>
            <a:r>
              <a:rPr lang="en-US" sz="2000" i="1" dirty="0" err="1">
                <a:solidFill>
                  <a:srgbClr val="333333"/>
                </a:solidFill>
              </a:rPr>
              <a:t>aquest</a:t>
            </a:r>
            <a:r>
              <a:rPr lang="en-US" sz="2000" i="1" dirty="0">
                <a:solidFill>
                  <a:srgbClr val="333333"/>
                </a:solidFill>
              </a:rPr>
              <a:t> </a:t>
            </a:r>
            <a:r>
              <a:rPr lang="en-US" sz="2000" i="1" dirty="0" err="1">
                <a:solidFill>
                  <a:srgbClr val="333333"/>
                </a:solidFill>
              </a:rPr>
              <a:t>tipus</a:t>
            </a:r>
            <a:r>
              <a:rPr lang="en-US" sz="2000" i="1" dirty="0">
                <a:solidFill>
                  <a:srgbClr val="333333"/>
                </a:solidFill>
              </a:rPr>
              <a:t> de </a:t>
            </a:r>
            <a:r>
              <a:rPr lang="en-US" sz="2000" i="1" dirty="0" err="1">
                <a:solidFill>
                  <a:srgbClr val="333333"/>
                </a:solidFill>
              </a:rPr>
              <a:t>pensament</a:t>
            </a:r>
            <a:r>
              <a:rPr lang="en-US" sz="2000" i="1" dirty="0">
                <a:solidFill>
                  <a:srgbClr val="333333"/>
                </a:solidFill>
              </a:rPr>
              <a:t> </a:t>
            </a:r>
            <a:r>
              <a:rPr lang="en-US" sz="2000" i="1" dirty="0" err="1">
                <a:solidFill>
                  <a:srgbClr val="333333"/>
                </a:solidFill>
              </a:rPr>
              <a:t>em</a:t>
            </a:r>
            <a:r>
              <a:rPr lang="en-US" sz="2000" i="1" dirty="0">
                <a:solidFill>
                  <a:srgbClr val="333333"/>
                </a:solidFill>
              </a:rPr>
              <a:t> </a:t>
            </a:r>
            <a:r>
              <a:rPr lang="en-US" sz="2000" i="1" dirty="0" err="1">
                <a:solidFill>
                  <a:srgbClr val="333333"/>
                </a:solidFill>
              </a:rPr>
              <a:t>va</a:t>
            </a:r>
            <a:r>
              <a:rPr lang="en-US" sz="2000" i="1" dirty="0">
                <a:solidFill>
                  <a:srgbClr val="333333"/>
                </a:solidFill>
              </a:rPr>
              <a:t> </a:t>
            </a:r>
            <a:r>
              <a:rPr lang="en-US" sz="2000" i="1" dirty="0" err="1">
                <a:solidFill>
                  <a:srgbClr val="333333"/>
                </a:solidFill>
              </a:rPr>
              <a:t>durar</a:t>
            </a:r>
            <a:r>
              <a:rPr lang="en-US" sz="2000" i="1" dirty="0">
                <a:solidFill>
                  <a:srgbClr val="333333"/>
                </a:solidFill>
              </a:rPr>
              <a:t> </a:t>
            </a:r>
            <a:r>
              <a:rPr lang="en-US" sz="2000" i="1" dirty="0" err="1">
                <a:solidFill>
                  <a:srgbClr val="333333"/>
                </a:solidFill>
              </a:rPr>
              <a:t>massa</a:t>
            </a:r>
            <a:r>
              <a:rPr lang="en-US" sz="2000" i="1" dirty="0">
                <a:solidFill>
                  <a:srgbClr val="333333"/>
                </a:solidFill>
              </a:rPr>
              <a:t> temps </a:t>
            </a:r>
            <a:r>
              <a:rPr lang="en-US" sz="2000" i="1" dirty="0" err="1">
                <a:solidFill>
                  <a:srgbClr val="333333"/>
                </a:solidFill>
              </a:rPr>
              <a:t>i</a:t>
            </a:r>
            <a:r>
              <a:rPr lang="en-US" sz="2000" i="1" dirty="0">
                <a:solidFill>
                  <a:srgbClr val="333333"/>
                </a:solidFill>
              </a:rPr>
              <a:t> </a:t>
            </a:r>
            <a:r>
              <a:rPr lang="en-US" sz="2000" i="1" dirty="0" err="1">
                <a:solidFill>
                  <a:srgbClr val="333333"/>
                </a:solidFill>
              </a:rPr>
              <a:t>em</a:t>
            </a:r>
            <a:r>
              <a:rPr lang="en-US" sz="2000" i="1" dirty="0">
                <a:solidFill>
                  <a:srgbClr val="333333"/>
                </a:solidFill>
              </a:rPr>
              <a:t> </a:t>
            </a:r>
            <a:r>
              <a:rPr lang="en-US" sz="2000" i="1" dirty="0" err="1">
                <a:solidFill>
                  <a:srgbClr val="333333"/>
                </a:solidFill>
              </a:rPr>
              <a:t>va</a:t>
            </a:r>
            <a:r>
              <a:rPr lang="en-US" sz="2000" i="1" dirty="0">
                <a:solidFill>
                  <a:srgbClr val="333333"/>
                </a:solidFill>
              </a:rPr>
              <a:t> </a:t>
            </a:r>
            <a:r>
              <a:rPr lang="en-US" sz="2000" i="1" dirty="0" err="1">
                <a:solidFill>
                  <a:srgbClr val="333333"/>
                </a:solidFill>
              </a:rPr>
              <a:t>portar</a:t>
            </a:r>
            <a:r>
              <a:rPr lang="en-US" sz="2000" i="1" dirty="0">
                <a:solidFill>
                  <a:srgbClr val="333333"/>
                </a:solidFill>
              </a:rPr>
              <a:t> </a:t>
            </a:r>
            <a:r>
              <a:rPr lang="en-US" sz="2000" i="1" dirty="0" err="1">
                <a:solidFill>
                  <a:srgbClr val="333333"/>
                </a:solidFill>
              </a:rPr>
              <a:t>problemes</a:t>
            </a:r>
            <a:r>
              <a:rPr lang="en-US" sz="2000" i="1" dirty="0">
                <a:solidFill>
                  <a:srgbClr val="333333"/>
                </a:solidFill>
              </a:rPr>
              <a:t>, com per </a:t>
            </a:r>
            <a:r>
              <a:rPr lang="en-US" sz="2000" i="1" dirty="0" err="1">
                <a:solidFill>
                  <a:srgbClr val="333333"/>
                </a:solidFill>
              </a:rPr>
              <a:t>exemple</a:t>
            </a:r>
            <a:r>
              <a:rPr lang="en-US" sz="2000" i="1" dirty="0">
                <a:solidFill>
                  <a:srgbClr val="333333"/>
                </a:solidFill>
              </a:rPr>
              <a:t> a la </a:t>
            </a:r>
            <a:r>
              <a:rPr lang="en-US" sz="2000" i="1" dirty="0" err="1">
                <a:solidFill>
                  <a:srgbClr val="333333"/>
                </a:solidFill>
              </a:rPr>
              <a:t>feina</a:t>
            </a:r>
            <a:r>
              <a:rPr lang="en-US" sz="2000" i="1" dirty="0">
                <a:solidFill>
                  <a:srgbClr val="333333"/>
                </a:solidFill>
              </a:rPr>
              <a:t>...</a:t>
            </a:r>
            <a:r>
              <a:rPr lang="en-US" sz="2000" i="1" kern="1200" dirty="0">
                <a:solidFill>
                  <a:srgbClr val="333333"/>
                </a:solidFill>
              </a:rPr>
              <a:t>”</a:t>
            </a:r>
            <a:endParaRPr lang="en-US"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3092743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Altres</a:t>
            </a:r>
            <a:r>
              <a:rPr lang="en-US" sz="2000" b="1" dirty="0">
                <a:solidFill>
                  <a:srgbClr val="333333"/>
                </a:solidFill>
              </a:rPr>
              <a:t> </a:t>
            </a:r>
            <a:r>
              <a:rPr lang="en-US" sz="2000" b="1" dirty="0" err="1">
                <a:solidFill>
                  <a:srgbClr val="333333"/>
                </a:solidFill>
              </a:rPr>
              <a:t>símptomes</a:t>
            </a:r>
            <a:r>
              <a:rPr lang="en-US" sz="2000" b="1" dirty="0">
                <a:solidFill>
                  <a:srgbClr val="333333"/>
                </a:solidFill>
              </a:rPr>
              <a:t> (no </a:t>
            </a:r>
            <a:r>
              <a:rPr lang="en-US" sz="2000" b="1" dirty="0" err="1">
                <a:solidFill>
                  <a:srgbClr val="333333"/>
                </a:solidFill>
              </a:rPr>
              <a:t>específics</a:t>
            </a:r>
            <a:r>
              <a:rPr lang="en-US" sz="2000" b="1" dirty="0">
                <a:solidFill>
                  <a:srgbClr val="333333"/>
                </a:solidFill>
              </a:rPr>
              <a:t>): </a:t>
            </a:r>
            <a:r>
              <a:rPr lang="en-US" sz="2000" dirty="0">
                <a:solidFill>
                  <a:srgbClr val="333333"/>
                </a:solidFill>
              </a:rPr>
              <a:t>Per </a:t>
            </a:r>
            <a:r>
              <a:rPr lang="en-US" sz="2000" dirty="0" err="1">
                <a:solidFill>
                  <a:srgbClr val="333333"/>
                </a:solidFill>
              </a:rPr>
              <a:t>exemple</a:t>
            </a:r>
            <a:r>
              <a:rPr lang="en-US" sz="2000" dirty="0">
                <a:solidFill>
                  <a:srgbClr val="333333"/>
                </a:solidFill>
              </a:rPr>
              <a:t>, </a:t>
            </a:r>
            <a:r>
              <a:rPr lang="en-US" sz="2000" dirty="0" err="1">
                <a:solidFill>
                  <a:srgbClr val="333333"/>
                </a:solidFill>
              </a:rPr>
              <a:t>depressió</a:t>
            </a:r>
            <a:r>
              <a:rPr lang="en-US" sz="2000" dirty="0">
                <a:solidFill>
                  <a:srgbClr val="333333"/>
                </a:solidFill>
              </a:rPr>
              <a:t>, </a:t>
            </a:r>
            <a:r>
              <a:rPr lang="en-US" sz="2000" dirty="0" err="1">
                <a:solidFill>
                  <a:srgbClr val="333333"/>
                </a:solidFill>
              </a:rPr>
              <a:t>alteracions</a:t>
            </a:r>
            <a:r>
              <a:rPr lang="en-US" sz="2000" dirty="0">
                <a:solidFill>
                  <a:srgbClr val="333333"/>
                </a:solidFill>
              </a:rPr>
              <a:t> en la </a:t>
            </a:r>
            <a:r>
              <a:rPr lang="en-US" sz="2000" dirty="0" err="1">
                <a:solidFill>
                  <a:srgbClr val="333333"/>
                </a:solidFill>
              </a:rPr>
              <a:t>comunicació</a:t>
            </a:r>
            <a:r>
              <a:rPr lang="en-US" sz="2000" dirty="0">
                <a:solidFill>
                  <a:srgbClr val="333333"/>
                </a:solidFill>
              </a:rPr>
              <a:t> o </a:t>
            </a:r>
            <a:r>
              <a:rPr lang="en-US" sz="2000" dirty="0" err="1">
                <a:solidFill>
                  <a:srgbClr val="333333"/>
                </a:solidFill>
              </a:rPr>
              <a:t>dificultat</a:t>
            </a:r>
            <a:r>
              <a:rPr lang="en-US" sz="2000" dirty="0">
                <a:solidFill>
                  <a:srgbClr val="333333"/>
                </a:solidFill>
              </a:rPr>
              <a:t> </a:t>
            </a:r>
            <a:r>
              <a:rPr lang="en-US" sz="2000" dirty="0" err="1">
                <a:solidFill>
                  <a:srgbClr val="333333"/>
                </a:solidFill>
              </a:rPr>
              <a:t>en</a:t>
            </a:r>
            <a:r>
              <a:rPr lang="en-US" sz="2000" dirty="0">
                <a:solidFill>
                  <a:srgbClr val="333333"/>
                </a:solidFill>
              </a:rPr>
              <a:t> </a:t>
            </a:r>
            <a:r>
              <a:rPr lang="en-US" sz="2000" dirty="0" err="1">
                <a:solidFill>
                  <a:srgbClr val="333333"/>
                </a:solidFill>
              </a:rPr>
              <a:t>l'atenció</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1459584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Els</a:t>
            </a:r>
            <a:r>
              <a:rPr lang="en-US" sz="2000" dirty="0">
                <a:solidFill>
                  <a:srgbClr val="004992"/>
                </a:solidFill>
              </a:rPr>
              <a:t> </a:t>
            </a:r>
            <a:r>
              <a:rPr lang="en-US" sz="2000" dirty="0" err="1">
                <a:solidFill>
                  <a:srgbClr val="004992"/>
                </a:solidFill>
              </a:rPr>
              <a:t>símptomes</a:t>
            </a:r>
            <a:r>
              <a:rPr lang="en-US" sz="2000" dirty="0">
                <a:solidFill>
                  <a:srgbClr val="004992"/>
                </a:solidFill>
              </a:rPr>
              <a:t> principals de </a:t>
            </a:r>
            <a:r>
              <a:rPr lang="en-US" sz="2000" dirty="0" err="1">
                <a:solidFill>
                  <a:srgbClr val="004992"/>
                </a:solidFill>
              </a:rPr>
              <a:t>psicosi</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esquizofrènia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Altres</a:t>
            </a:r>
            <a:r>
              <a:rPr lang="en-US" sz="2000" b="1" dirty="0">
                <a:solidFill>
                  <a:srgbClr val="333333"/>
                </a:solidFill>
              </a:rPr>
              <a:t> </a:t>
            </a:r>
            <a:r>
              <a:rPr lang="en-US" sz="2000" b="1" dirty="0" err="1">
                <a:solidFill>
                  <a:srgbClr val="333333"/>
                </a:solidFill>
              </a:rPr>
              <a:t>símptomes</a:t>
            </a:r>
            <a:r>
              <a:rPr lang="en-US" sz="2000" b="1" dirty="0">
                <a:solidFill>
                  <a:srgbClr val="333333"/>
                </a:solidFill>
              </a:rPr>
              <a:t> (no </a:t>
            </a:r>
            <a:r>
              <a:rPr lang="en-US" sz="2000" b="1" dirty="0" err="1">
                <a:solidFill>
                  <a:srgbClr val="333333"/>
                </a:solidFill>
              </a:rPr>
              <a:t>específics</a:t>
            </a:r>
            <a:r>
              <a:rPr lang="en-US" sz="2000" b="1" dirty="0">
                <a:solidFill>
                  <a:srgbClr val="333333"/>
                </a:solidFill>
              </a:rPr>
              <a:t>): </a:t>
            </a:r>
            <a:r>
              <a:rPr lang="en-US" sz="2000" dirty="0">
                <a:solidFill>
                  <a:srgbClr val="333333"/>
                </a:solidFill>
              </a:rPr>
              <a:t>Per </a:t>
            </a:r>
            <a:r>
              <a:rPr lang="en-US" sz="2000" dirty="0" err="1">
                <a:solidFill>
                  <a:srgbClr val="333333"/>
                </a:solidFill>
              </a:rPr>
              <a:t>exemple</a:t>
            </a:r>
            <a:r>
              <a:rPr lang="en-US" sz="2000" dirty="0">
                <a:solidFill>
                  <a:srgbClr val="333333"/>
                </a:solidFill>
              </a:rPr>
              <a:t>, </a:t>
            </a:r>
            <a:r>
              <a:rPr lang="en-US" sz="2000" dirty="0" err="1">
                <a:solidFill>
                  <a:srgbClr val="333333"/>
                </a:solidFill>
              </a:rPr>
              <a:t>depressió</a:t>
            </a:r>
            <a:r>
              <a:rPr lang="en-US" sz="2000" dirty="0">
                <a:solidFill>
                  <a:srgbClr val="333333"/>
                </a:solidFill>
              </a:rPr>
              <a:t>, </a:t>
            </a:r>
            <a:r>
              <a:rPr lang="en-US" sz="2000" dirty="0" err="1">
                <a:solidFill>
                  <a:srgbClr val="333333"/>
                </a:solidFill>
              </a:rPr>
              <a:t>alteracions</a:t>
            </a:r>
            <a:r>
              <a:rPr lang="en-US" sz="2000" dirty="0">
                <a:solidFill>
                  <a:srgbClr val="333333"/>
                </a:solidFill>
              </a:rPr>
              <a:t> en la </a:t>
            </a:r>
            <a:r>
              <a:rPr lang="en-US" sz="2000" dirty="0" err="1">
                <a:solidFill>
                  <a:srgbClr val="333333"/>
                </a:solidFill>
              </a:rPr>
              <a:t>comunicació</a:t>
            </a:r>
            <a:r>
              <a:rPr lang="en-US" sz="2000" dirty="0">
                <a:solidFill>
                  <a:srgbClr val="333333"/>
                </a:solidFill>
              </a:rPr>
              <a:t> o </a:t>
            </a:r>
            <a:r>
              <a:rPr lang="en-US" sz="2000" dirty="0" err="1">
                <a:solidFill>
                  <a:srgbClr val="333333"/>
                </a:solidFill>
              </a:rPr>
              <a:t>dificultat</a:t>
            </a:r>
            <a:r>
              <a:rPr lang="en-US" sz="2000" dirty="0">
                <a:solidFill>
                  <a:srgbClr val="333333"/>
                </a:solidFill>
              </a:rPr>
              <a:t> </a:t>
            </a:r>
            <a:r>
              <a:rPr lang="en-US" sz="2000" dirty="0" err="1">
                <a:solidFill>
                  <a:srgbClr val="333333"/>
                </a:solidFill>
              </a:rPr>
              <a:t>en</a:t>
            </a:r>
            <a:r>
              <a:rPr lang="en-US" sz="2000" dirty="0">
                <a:solidFill>
                  <a:srgbClr val="333333"/>
                </a:solidFill>
              </a:rPr>
              <a:t> </a:t>
            </a:r>
            <a:r>
              <a:rPr lang="en-US" sz="2000" dirty="0" err="1">
                <a:solidFill>
                  <a:srgbClr val="333333"/>
                </a:solidFill>
              </a:rPr>
              <a:t>l'atenció</a:t>
            </a:r>
            <a:endParaRPr lang="en-US" sz="2000" dirty="0">
              <a:solidFill>
                <a:srgbClr val="333333"/>
              </a:solidFill>
            </a:endParaRPr>
          </a:p>
          <a:p>
            <a:pPr lvl="0">
              <a:lnSpc>
                <a:spcPct val="100000"/>
              </a:lnSpc>
              <a:spcBef>
                <a:spcPts val="1200"/>
              </a:spcBef>
            </a:pPr>
            <a:r>
              <a:rPr lang="de-DE" sz="2000" dirty="0">
                <a:solidFill>
                  <a:srgbClr val="333333"/>
                </a:solidFill>
              </a:rPr>
              <a:t>Exemple:</a:t>
            </a:r>
          </a:p>
          <a:p>
            <a:pPr lvl="0">
              <a:lnSpc>
                <a:spcPct val="100000"/>
              </a:lnSpc>
              <a:spcBef>
                <a:spcPts val="1200"/>
              </a:spcBef>
            </a:pPr>
            <a:r>
              <a:rPr lang="en-US" sz="2000" i="1" dirty="0">
                <a:solidFill>
                  <a:srgbClr val="333333"/>
                </a:solidFill>
              </a:rPr>
              <a:t>“</a:t>
            </a:r>
            <a:r>
              <a:rPr lang="en-US" sz="2000" i="1" dirty="0" err="1">
                <a:solidFill>
                  <a:srgbClr val="333333"/>
                </a:solidFill>
              </a:rPr>
              <a:t>Tothom</a:t>
            </a:r>
            <a:r>
              <a:rPr lang="en-US" sz="2000" i="1" dirty="0">
                <a:solidFill>
                  <a:srgbClr val="333333"/>
                </a:solidFill>
              </a:rPr>
              <a:t> </a:t>
            </a:r>
            <a:r>
              <a:rPr lang="en-US" sz="2000" i="1" dirty="0" err="1">
                <a:solidFill>
                  <a:srgbClr val="333333"/>
                </a:solidFill>
              </a:rPr>
              <a:t>té</a:t>
            </a:r>
            <a:r>
              <a:rPr lang="en-US" sz="2000" i="1" dirty="0">
                <a:solidFill>
                  <a:srgbClr val="333333"/>
                </a:solidFill>
              </a:rPr>
              <a:t> moments en </a:t>
            </a:r>
            <a:r>
              <a:rPr lang="en-US" sz="2000" i="1" dirty="0" err="1">
                <a:solidFill>
                  <a:srgbClr val="333333"/>
                </a:solidFill>
              </a:rPr>
              <a:t>què</a:t>
            </a:r>
            <a:r>
              <a:rPr lang="en-US" sz="2000" i="1" dirty="0">
                <a:solidFill>
                  <a:srgbClr val="333333"/>
                </a:solidFill>
              </a:rPr>
              <a:t> es sent </a:t>
            </a:r>
            <a:r>
              <a:rPr lang="en-US" sz="2000" i="1" dirty="0" err="1">
                <a:solidFill>
                  <a:srgbClr val="333333"/>
                </a:solidFill>
              </a:rPr>
              <a:t>trist</a:t>
            </a:r>
            <a:r>
              <a:rPr lang="en-US" sz="2000" i="1" dirty="0">
                <a:solidFill>
                  <a:srgbClr val="333333"/>
                </a:solidFill>
              </a:rPr>
              <a:t>/a, sense </a:t>
            </a:r>
            <a:r>
              <a:rPr lang="en-US" sz="2000" i="1" dirty="0" err="1">
                <a:solidFill>
                  <a:srgbClr val="333333"/>
                </a:solidFill>
              </a:rPr>
              <a:t>poder</a:t>
            </a:r>
            <a:r>
              <a:rPr lang="en-US" sz="2000" i="1" dirty="0">
                <a:solidFill>
                  <a:srgbClr val="333333"/>
                </a:solidFill>
              </a:rPr>
              <a:t> fer res </a:t>
            </a:r>
            <a:r>
              <a:rPr lang="en-US" sz="2000" i="1" dirty="0" err="1">
                <a:solidFill>
                  <a:srgbClr val="333333"/>
                </a:solidFill>
              </a:rPr>
              <a:t>i</a:t>
            </a:r>
            <a:r>
              <a:rPr lang="en-US" sz="2000" i="1" dirty="0">
                <a:solidFill>
                  <a:srgbClr val="333333"/>
                </a:solidFill>
              </a:rPr>
              <a:t> es </a:t>
            </a:r>
            <a:r>
              <a:rPr lang="en-US" sz="2000" i="1" dirty="0" err="1">
                <a:solidFill>
                  <a:srgbClr val="333333"/>
                </a:solidFill>
              </a:rPr>
              <a:t>retrau</a:t>
            </a:r>
            <a:r>
              <a:rPr lang="en-US" sz="2000" i="1" dirty="0">
                <a:solidFill>
                  <a:srgbClr val="333333"/>
                </a:solidFill>
              </a:rPr>
              <a:t>. Per a mi </a:t>
            </a:r>
            <a:r>
              <a:rPr lang="en-US" sz="2000" i="1" dirty="0" err="1">
                <a:solidFill>
                  <a:srgbClr val="333333"/>
                </a:solidFill>
              </a:rPr>
              <a:t>va</a:t>
            </a:r>
            <a:r>
              <a:rPr lang="en-US" sz="2000" i="1" dirty="0">
                <a:solidFill>
                  <a:srgbClr val="333333"/>
                </a:solidFill>
              </a:rPr>
              <a:t> ser </a:t>
            </a:r>
            <a:r>
              <a:rPr lang="en-US" sz="2000" i="1" dirty="0" err="1">
                <a:solidFill>
                  <a:srgbClr val="333333"/>
                </a:solidFill>
              </a:rPr>
              <a:t>igual</a:t>
            </a:r>
            <a:r>
              <a:rPr lang="en-US" sz="2000" i="1" dirty="0">
                <a:solidFill>
                  <a:srgbClr val="333333"/>
                </a:solidFill>
              </a:rPr>
              <a:t> – </a:t>
            </a:r>
            <a:r>
              <a:rPr lang="en-US" sz="2000" i="1" dirty="0" err="1">
                <a:solidFill>
                  <a:srgbClr val="333333"/>
                </a:solidFill>
              </a:rPr>
              <a:t>excepte</a:t>
            </a:r>
            <a:r>
              <a:rPr lang="en-US" sz="2000" i="1" dirty="0">
                <a:solidFill>
                  <a:srgbClr val="333333"/>
                </a:solidFill>
              </a:rPr>
              <a:t> </a:t>
            </a:r>
            <a:r>
              <a:rPr lang="en-US" sz="2000" i="1" dirty="0" err="1">
                <a:solidFill>
                  <a:srgbClr val="333333"/>
                </a:solidFill>
              </a:rPr>
              <a:t>que</a:t>
            </a:r>
            <a:r>
              <a:rPr lang="en-US" sz="2000" i="1" dirty="0">
                <a:solidFill>
                  <a:srgbClr val="333333"/>
                </a:solidFill>
              </a:rPr>
              <a:t> </a:t>
            </a:r>
            <a:r>
              <a:rPr lang="en-US" sz="2000" i="1" dirty="0" err="1">
                <a:solidFill>
                  <a:srgbClr val="333333"/>
                </a:solidFill>
              </a:rPr>
              <a:t>aquesta</a:t>
            </a:r>
            <a:r>
              <a:rPr lang="en-US" sz="2000" i="1" dirty="0">
                <a:solidFill>
                  <a:srgbClr val="333333"/>
                </a:solidFill>
              </a:rPr>
              <a:t> </a:t>
            </a:r>
            <a:r>
              <a:rPr lang="en-US" sz="2000" i="1" dirty="0" err="1">
                <a:solidFill>
                  <a:srgbClr val="333333"/>
                </a:solidFill>
              </a:rPr>
              <a:t>tristesa</a:t>
            </a:r>
            <a:r>
              <a:rPr lang="en-US" sz="2000" i="1" dirty="0">
                <a:solidFill>
                  <a:srgbClr val="333333"/>
                </a:solidFill>
              </a:rPr>
              <a:t> </a:t>
            </a:r>
            <a:r>
              <a:rPr lang="en-US" sz="2000" i="1" dirty="0" err="1">
                <a:solidFill>
                  <a:srgbClr val="333333"/>
                </a:solidFill>
              </a:rPr>
              <a:t>em</a:t>
            </a:r>
            <a:r>
              <a:rPr lang="en-US" sz="2000" i="1" dirty="0">
                <a:solidFill>
                  <a:srgbClr val="333333"/>
                </a:solidFill>
              </a:rPr>
              <a:t> </a:t>
            </a:r>
            <a:r>
              <a:rPr lang="en-US" sz="2000" i="1" dirty="0" err="1">
                <a:solidFill>
                  <a:srgbClr val="333333"/>
                </a:solidFill>
              </a:rPr>
              <a:t>va</a:t>
            </a:r>
            <a:r>
              <a:rPr lang="en-US" sz="2000" i="1" dirty="0">
                <a:solidFill>
                  <a:srgbClr val="333333"/>
                </a:solidFill>
              </a:rPr>
              <a:t> </a:t>
            </a:r>
            <a:r>
              <a:rPr lang="en-US" sz="2000" i="1" dirty="0" err="1">
                <a:solidFill>
                  <a:srgbClr val="333333"/>
                </a:solidFill>
              </a:rPr>
              <a:t>durar</a:t>
            </a:r>
            <a:r>
              <a:rPr lang="en-US" sz="2000" i="1" dirty="0">
                <a:solidFill>
                  <a:srgbClr val="333333"/>
                </a:solidFill>
              </a:rPr>
              <a:t> </a:t>
            </a:r>
            <a:r>
              <a:rPr lang="en-US" sz="2000" i="1" dirty="0" err="1">
                <a:solidFill>
                  <a:srgbClr val="333333"/>
                </a:solidFill>
              </a:rPr>
              <a:t>setmanes</a:t>
            </a:r>
            <a:r>
              <a:rPr lang="en-US" sz="2000" i="1" dirty="0">
                <a:solidFill>
                  <a:srgbClr val="333333"/>
                </a:solidFill>
              </a:rPr>
              <a:t> </a:t>
            </a:r>
            <a:r>
              <a:rPr lang="en-US" sz="2000" i="1" dirty="0" err="1">
                <a:solidFill>
                  <a:srgbClr val="333333"/>
                </a:solidFill>
              </a:rPr>
              <a:t>i</a:t>
            </a:r>
            <a:r>
              <a:rPr lang="en-US" sz="2000" i="1" dirty="0">
                <a:solidFill>
                  <a:srgbClr val="333333"/>
                </a:solidFill>
              </a:rPr>
              <a:t> res podia </a:t>
            </a:r>
            <a:r>
              <a:rPr lang="en-US" sz="2000" i="1" dirty="0" err="1">
                <a:solidFill>
                  <a:srgbClr val="333333"/>
                </a:solidFill>
              </a:rPr>
              <a:t>animar</a:t>
            </a:r>
            <a:r>
              <a:rPr lang="en-US" sz="2000" i="1" dirty="0">
                <a:solidFill>
                  <a:srgbClr val="333333"/>
                </a:solidFill>
              </a:rPr>
              <a:t>-me. No </a:t>
            </a:r>
            <a:r>
              <a:rPr lang="en-US" sz="2000" i="1" dirty="0" err="1">
                <a:solidFill>
                  <a:srgbClr val="333333"/>
                </a:solidFill>
              </a:rPr>
              <a:t>em</a:t>
            </a:r>
            <a:r>
              <a:rPr lang="en-US" sz="2000" i="1" dirty="0">
                <a:solidFill>
                  <a:srgbClr val="333333"/>
                </a:solidFill>
              </a:rPr>
              <a:t> </a:t>
            </a:r>
            <a:r>
              <a:rPr lang="en-US" sz="2000" i="1" dirty="0" err="1">
                <a:solidFill>
                  <a:srgbClr val="333333"/>
                </a:solidFill>
              </a:rPr>
              <a:t>sentia</a:t>
            </a:r>
            <a:r>
              <a:rPr lang="en-US" sz="2000" i="1" dirty="0">
                <a:solidFill>
                  <a:srgbClr val="333333"/>
                </a:solidFill>
              </a:rPr>
              <a:t> </a:t>
            </a:r>
            <a:r>
              <a:rPr lang="en-US" sz="2000" i="1" dirty="0" err="1">
                <a:solidFill>
                  <a:srgbClr val="333333"/>
                </a:solidFill>
              </a:rPr>
              <a:t>simplement</a:t>
            </a:r>
            <a:r>
              <a:rPr lang="en-US" sz="2000" i="1" dirty="0">
                <a:solidFill>
                  <a:srgbClr val="333333"/>
                </a:solidFill>
              </a:rPr>
              <a:t> </a:t>
            </a:r>
            <a:r>
              <a:rPr lang="en-US" sz="2000" i="1" dirty="0" err="1">
                <a:solidFill>
                  <a:srgbClr val="333333"/>
                </a:solidFill>
              </a:rPr>
              <a:t>trist</a:t>
            </a:r>
            <a:r>
              <a:rPr lang="en-US" sz="2000" i="1" dirty="0">
                <a:solidFill>
                  <a:srgbClr val="333333"/>
                </a:solidFill>
              </a:rPr>
              <a:t>, </a:t>
            </a:r>
            <a:r>
              <a:rPr lang="en-US" sz="2000" i="1" dirty="0" err="1">
                <a:solidFill>
                  <a:srgbClr val="333333"/>
                </a:solidFill>
              </a:rPr>
              <a:t>sinó</a:t>
            </a:r>
            <a:r>
              <a:rPr lang="en-US" sz="2000" i="1" dirty="0">
                <a:solidFill>
                  <a:srgbClr val="333333"/>
                </a:solidFill>
              </a:rPr>
              <a:t> </a:t>
            </a:r>
            <a:r>
              <a:rPr lang="en-US" sz="2000" i="1" dirty="0" err="1">
                <a:solidFill>
                  <a:srgbClr val="333333"/>
                </a:solidFill>
              </a:rPr>
              <a:t>completament</a:t>
            </a:r>
            <a:r>
              <a:rPr lang="en-US" sz="2000" i="1" dirty="0">
                <a:solidFill>
                  <a:srgbClr val="333333"/>
                </a:solidFill>
              </a:rPr>
              <a:t> </a:t>
            </a:r>
            <a:r>
              <a:rPr lang="en-US" sz="2000" i="1" dirty="0" err="1">
                <a:solidFill>
                  <a:srgbClr val="333333"/>
                </a:solidFill>
              </a:rPr>
              <a:t>desesperançat</a:t>
            </a:r>
            <a:r>
              <a:rPr lang="en-US" sz="2000" i="1" dirty="0">
                <a:solidFill>
                  <a:srgbClr val="333333"/>
                </a:solidFill>
              </a:rPr>
              <a:t> </a:t>
            </a:r>
            <a:r>
              <a:rPr lang="en-US" sz="2000" i="1" dirty="0" err="1">
                <a:solidFill>
                  <a:srgbClr val="333333"/>
                </a:solidFill>
              </a:rPr>
              <a:t>i</a:t>
            </a:r>
            <a:r>
              <a:rPr lang="en-US" sz="2000" i="1" dirty="0">
                <a:solidFill>
                  <a:srgbClr val="333333"/>
                </a:solidFill>
              </a:rPr>
              <a:t> </a:t>
            </a:r>
            <a:r>
              <a:rPr lang="en-US" sz="2000" i="1" dirty="0" err="1">
                <a:solidFill>
                  <a:srgbClr val="333333"/>
                </a:solidFill>
              </a:rPr>
              <a:t>inútil</a:t>
            </a:r>
            <a:r>
              <a:rPr lang="en-US" sz="2000" i="1" dirty="0">
                <a:solidFill>
                  <a:srgbClr val="333333"/>
                </a:solidFill>
              </a:rPr>
              <a:t>. En </a:t>
            </a:r>
            <a:r>
              <a:rPr lang="en-US" sz="2000" i="1" dirty="0" err="1">
                <a:solidFill>
                  <a:srgbClr val="333333"/>
                </a:solidFill>
              </a:rPr>
              <a:t>aquest</a:t>
            </a:r>
            <a:r>
              <a:rPr lang="en-US" sz="2000" i="1" dirty="0">
                <a:solidFill>
                  <a:srgbClr val="333333"/>
                </a:solidFill>
              </a:rPr>
              <a:t> moment </a:t>
            </a:r>
            <a:r>
              <a:rPr lang="en-US" sz="2000" i="1" dirty="0" err="1">
                <a:solidFill>
                  <a:srgbClr val="333333"/>
                </a:solidFill>
              </a:rPr>
              <a:t>arribes</a:t>
            </a:r>
            <a:r>
              <a:rPr lang="en-US" sz="2000" i="1" dirty="0">
                <a:solidFill>
                  <a:srgbClr val="333333"/>
                </a:solidFill>
              </a:rPr>
              <a:t> a </a:t>
            </a:r>
            <a:r>
              <a:rPr lang="en-US" sz="2000" i="1" dirty="0" err="1">
                <a:solidFill>
                  <a:srgbClr val="333333"/>
                </a:solidFill>
              </a:rPr>
              <a:t>creure</a:t>
            </a:r>
            <a:r>
              <a:rPr lang="en-US" sz="2000" i="1" dirty="0">
                <a:solidFill>
                  <a:srgbClr val="333333"/>
                </a:solidFill>
              </a:rPr>
              <a:t> que no </a:t>
            </a:r>
            <a:r>
              <a:rPr lang="en-US" sz="2000" i="1" dirty="0" err="1">
                <a:solidFill>
                  <a:srgbClr val="333333"/>
                </a:solidFill>
              </a:rPr>
              <a:t>s'acabarà</a:t>
            </a:r>
            <a:r>
              <a:rPr lang="en-US" sz="2000" i="1" dirty="0">
                <a:solidFill>
                  <a:srgbClr val="333333"/>
                </a:solidFill>
              </a:rPr>
              <a:t> </a:t>
            </a:r>
            <a:r>
              <a:rPr lang="en-US" sz="2000" i="1" dirty="0" err="1">
                <a:solidFill>
                  <a:srgbClr val="333333"/>
                </a:solidFill>
              </a:rPr>
              <a:t>mai</a:t>
            </a:r>
            <a:r>
              <a:rPr lang="en-US" sz="2000" i="1" dirty="0">
                <a:solidFill>
                  <a:srgbClr val="333333"/>
                </a:solidFill>
              </a:rPr>
              <a:t> </a:t>
            </a:r>
            <a:r>
              <a:rPr lang="en-US" sz="2000" i="1" dirty="0" err="1">
                <a:solidFill>
                  <a:srgbClr val="333333"/>
                </a:solidFill>
              </a:rPr>
              <a:t>i</a:t>
            </a:r>
            <a:r>
              <a:rPr lang="en-US" sz="2000" i="1" dirty="0">
                <a:solidFill>
                  <a:srgbClr val="333333"/>
                </a:solidFill>
              </a:rPr>
              <a:t> que sempre ha </a:t>
            </a:r>
            <a:r>
              <a:rPr lang="en-US" sz="2000" i="1" dirty="0" err="1">
                <a:solidFill>
                  <a:srgbClr val="333333"/>
                </a:solidFill>
              </a:rPr>
              <a:t>estat</a:t>
            </a:r>
            <a:r>
              <a:rPr lang="en-US" sz="2000" i="1" dirty="0">
                <a:solidFill>
                  <a:srgbClr val="333333"/>
                </a:solidFill>
              </a:rPr>
              <a:t> </a:t>
            </a:r>
            <a:r>
              <a:rPr lang="en-US" sz="2000" i="1" dirty="0" err="1">
                <a:solidFill>
                  <a:srgbClr val="333333"/>
                </a:solidFill>
              </a:rPr>
              <a:t>així</a:t>
            </a:r>
            <a:r>
              <a:rPr lang="en-US" sz="2000" i="1" dirty="0">
                <a:solidFill>
                  <a:srgbClr val="333333"/>
                </a:solidFill>
              </a:rPr>
              <a:t>. </a:t>
            </a:r>
            <a:r>
              <a:rPr lang="en-US" sz="2000" i="1" dirty="0" err="1">
                <a:solidFill>
                  <a:srgbClr val="333333"/>
                </a:solidFill>
              </a:rPr>
              <a:t>Però</a:t>
            </a:r>
            <a:r>
              <a:rPr lang="en-US" sz="2000" i="1" dirty="0">
                <a:solidFill>
                  <a:srgbClr val="333333"/>
                </a:solidFill>
              </a:rPr>
              <a:t>… en </a:t>
            </a:r>
            <a:r>
              <a:rPr lang="en-US" sz="2000" i="1" dirty="0" err="1">
                <a:solidFill>
                  <a:srgbClr val="333333"/>
                </a:solidFill>
              </a:rPr>
              <a:t>algun</a:t>
            </a:r>
            <a:r>
              <a:rPr lang="en-US" sz="2000" i="1" dirty="0">
                <a:solidFill>
                  <a:srgbClr val="333333"/>
                </a:solidFill>
              </a:rPr>
              <a:t> moment es </a:t>
            </a:r>
            <a:r>
              <a:rPr lang="en-US" sz="2000" i="1" dirty="0" err="1">
                <a:solidFill>
                  <a:srgbClr val="333333"/>
                </a:solidFill>
              </a:rPr>
              <a:t>va</a:t>
            </a:r>
            <a:r>
              <a:rPr lang="en-US" sz="2000" i="1" dirty="0">
                <a:solidFill>
                  <a:srgbClr val="333333"/>
                </a:solidFill>
              </a:rPr>
              <a:t> fer la </a:t>
            </a:r>
            <a:r>
              <a:rPr lang="en-US" sz="2000" i="1" dirty="0" err="1">
                <a:solidFill>
                  <a:srgbClr val="333333"/>
                </a:solidFill>
              </a:rPr>
              <a:t>llum</a:t>
            </a:r>
            <a:r>
              <a:rPr lang="en-US" sz="2000" i="1" dirty="0">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29206812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parlar de la meva malaltia?</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en-US" sz="2400" dirty="0" err="1">
                <a:solidFill>
                  <a:srgbClr val="333333"/>
                </a:solidFill>
              </a:rPr>
              <a:t>Informa't</a:t>
            </a:r>
            <a:r>
              <a:rPr lang="en-US" sz="2400" dirty="0">
                <a:solidFill>
                  <a:srgbClr val="333333"/>
                </a:solidFill>
              </a:rPr>
              <a:t> </a:t>
            </a:r>
            <a:r>
              <a:rPr lang="en-US" sz="2400" dirty="0" err="1">
                <a:solidFill>
                  <a:srgbClr val="333333"/>
                </a:solidFill>
              </a:rPr>
              <a:t>sobre</a:t>
            </a:r>
            <a:r>
              <a:rPr lang="en-US" sz="2400" dirty="0">
                <a:solidFill>
                  <a:srgbClr val="333333"/>
                </a:solidFill>
              </a:rPr>
              <a:t> la </a:t>
            </a:r>
            <a:r>
              <a:rPr lang="en-US" sz="2400" dirty="0" err="1">
                <a:solidFill>
                  <a:srgbClr val="333333"/>
                </a:solidFill>
              </a:rPr>
              <a:t>psicosi</a:t>
            </a:r>
            <a:r>
              <a:rPr lang="en-US" sz="2400" dirty="0">
                <a:solidFill>
                  <a:srgbClr val="333333"/>
                </a:solidFill>
              </a:rPr>
              <a:t>. La </a:t>
            </a:r>
            <a:r>
              <a:rPr lang="en-US" sz="2400" dirty="0" err="1">
                <a:solidFill>
                  <a:srgbClr val="333333"/>
                </a:solidFill>
              </a:rPr>
              <a:t>millor</a:t>
            </a:r>
            <a:r>
              <a:rPr lang="en-US" sz="2400" dirty="0">
                <a:solidFill>
                  <a:srgbClr val="333333"/>
                </a:solidFill>
              </a:rPr>
              <a:t> forma de </a:t>
            </a:r>
            <a:r>
              <a:rPr lang="en-US" sz="2400" dirty="0" err="1">
                <a:solidFill>
                  <a:srgbClr val="333333"/>
                </a:solidFill>
              </a:rPr>
              <a:t>corregir</a:t>
            </a:r>
            <a:r>
              <a:rPr lang="en-US" sz="2400" dirty="0">
                <a:solidFill>
                  <a:srgbClr val="333333"/>
                </a:solidFill>
              </a:rPr>
              <a:t> </a:t>
            </a:r>
            <a:r>
              <a:rPr lang="en-US" sz="2400" dirty="0" err="1">
                <a:solidFill>
                  <a:srgbClr val="333333"/>
                </a:solidFill>
              </a:rPr>
              <a:t>falsos</a:t>
            </a:r>
            <a:r>
              <a:rPr lang="en-US" sz="2400" dirty="0">
                <a:solidFill>
                  <a:srgbClr val="333333"/>
                </a:solidFill>
              </a:rPr>
              <a:t> punts de vista </a:t>
            </a:r>
            <a:r>
              <a:rPr lang="en-US" sz="2400" dirty="0" err="1">
                <a:solidFill>
                  <a:srgbClr val="333333"/>
                </a:solidFill>
              </a:rPr>
              <a:t>i</a:t>
            </a:r>
            <a:r>
              <a:rPr lang="en-US" sz="2400" dirty="0">
                <a:solidFill>
                  <a:srgbClr val="333333"/>
                </a:solidFill>
              </a:rPr>
              <a:t> </a:t>
            </a:r>
            <a:r>
              <a:rPr lang="en-US" sz="2400" dirty="0" err="1">
                <a:solidFill>
                  <a:srgbClr val="333333"/>
                </a:solidFill>
              </a:rPr>
              <a:t>malentesos</a:t>
            </a:r>
            <a:r>
              <a:rPr lang="en-US" sz="2400" dirty="0">
                <a:solidFill>
                  <a:srgbClr val="333333"/>
                </a:solidFill>
              </a:rPr>
              <a:t> que </a:t>
            </a:r>
            <a:r>
              <a:rPr lang="en-US" sz="2400" dirty="0" err="1">
                <a:solidFill>
                  <a:srgbClr val="333333"/>
                </a:solidFill>
              </a:rPr>
              <a:t>altres</a:t>
            </a:r>
            <a:r>
              <a:rPr lang="en-US" sz="2400" dirty="0">
                <a:solidFill>
                  <a:srgbClr val="333333"/>
                </a:solidFill>
              </a:rPr>
              <a:t> </a:t>
            </a:r>
            <a:r>
              <a:rPr lang="en-US" sz="2400" dirty="0" err="1">
                <a:solidFill>
                  <a:srgbClr val="333333"/>
                </a:solidFill>
              </a:rPr>
              <a:t>persones</a:t>
            </a:r>
            <a:r>
              <a:rPr lang="en-US" sz="2400" dirty="0">
                <a:solidFill>
                  <a:srgbClr val="333333"/>
                </a:solidFill>
              </a:rPr>
              <a:t> </a:t>
            </a:r>
            <a:r>
              <a:rPr lang="en-US" sz="2400" dirty="0" err="1">
                <a:solidFill>
                  <a:srgbClr val="333333"/>
                </a:solidFill>
              </a:rPr>
              <a:t>puguin</a:t>
            </a:r>
            <a:r>
              <a:rPr lang="en-US" sz="2400" dirty="0">
                <a:solidFill>
                  <a:srgbClr val="333333"/>
                </a:solidFill>
              </a:rPr>
              <a:t> </a:t>
            </a:r>
            <a:r>
              <a:rPr lang="en-US" sz="2400" dirty="0" err="1">
                <a:solidFill>
                  <a:srgbClr val="333333"/>
                </a:solidFill>
              </a:rPr>
              <a:t>tenir</a:t>
            </a:r>
            <a:r>
              <a:rPr lang="en-US" sz="2400" dirty="0">
                <a:solidFill>
                  <a:srgbClr val="333333"/>
                </a:solidFill>
              </a:rPr>
              <a:t> </a:t>
            </a:r>
            <a:r>
              <a:rPr lang="en-US" sz="2400" dirty="0" err="1">
                <a:solidFill>
                  <a:srgbClr val="333333"/>
                </a:solidFill>
              </a:rPr>
              <a:t>és</a:t>
            </a:r>
            <a:r>
              <a:rPr lang="en-US" sz="2400" dirty="0">
                <a:solidFill>
                  <a:srgbClr val="333333"/>
                </a:solidFill>
              </a:rPr>
              <a:t> </a:t>
            </a:r>
            <a:r>
              <a:rPr lang="en-US" sz="2400" dirty="0" err="1">
                <a:solidFill>
                  <a:srgbClr val="333333"/>
                </a:solidFill>
              </a:rPr>
              <a:t>explicar</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fets</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de-DE" sz="2400" b="1" dirty="0">
                <a:solidFill>
                  <a:srgbClr val="333333"/>
                </a:solidFill>
              </a:rPr>
              <a:t>Metes </a:t>
            </a:r>
            <a:r>
              <a:rPr lang="de-DE" sz="2400" b="1" dirty="0" err="1">
                <a:solidFill>
                  <a:srgbClr val="333333"/>
                </a:solidFill>
              </a:rPr>
              <a:t>d'aprenentatge</a:t>
            </a:r>
            <a:r>
              <a:rPr lang="de-DE" sz="2400" b="1" dirty="0">
                <a:solidFill>
                  <a:srgbClr val="333333"/>
                </a:solidFill>
              </a:rPr>
              <a:t>:</a:t>
            </a:r>
          </a:p>
          <a:p>
            <a:pPr>
              <a:defRPr/>
            </a:pPr>
            <a:r>
              <a:rPr lang="en-US" sz="2000" dirty="0">
                <a:solidFill>
                  <a:srgbClr val="333333"/>
                </a:solidFill>
              </a:rPr>
              <a:t>Per a </a:t>
            </a:r>
            <a:r>
              <a:rPr lang="en-US" sz="2000" dirty="0" err="1">
                <a:solidFill>
                  <a:srgbClr val="333333"/>
                </a:solidFill>
              </a:rPr>
              <a:t>prevenir</a:t>
            </a:r>
            <a:r>
              <a:rPr lang="en-US" sz="2000" dirty="0">
                <a:solidFill>
                  <a:srgbClr val="333333"/>
                </a:solidFill>
              </a:rPr>
              <a:t> </a:t>
            </a:r>
            <a:r>
              <a:rPr lang="en-US" sz="2000" dirty="0" err="1">
                <a:solidFill>
                  <a:srgbClr val="333333"/>
                </a:solidFill>
              </a:rPr>
              <a:t>els</a:t>
            </a:r>
            <a:r>
              <a:rPr lang="en-US" sz="2000" dirty="0">
                <a:solidFill>
                  <a:srgbClr val="333333"/>
                </a:solidFill>
              </a:rPr>
              <a:t> </a:t>
            </a:r>
            <a:r>
              <a:rPr lang="en-US" sz="2000" dirty="0" err="1">
                <a:solidFill>
                  <a:srgbClr val="333333"/>
                </a:solidFill>
              </a:rPr>
              <a:t>prejudicis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l'estigmatització</a:t>
            </a:r>
            <a:r>
              <a:rPr lang="en-US" sz="2000" dirty="0">
                <a:solidFill>
                  <a:srgbClr val="333333"/>
                </a:solidFill>
              </a:rPr>
              <a:t> </a:t>
            </a:r>
            <a:r>
              <a:rPr lang="en-US" sz="2000" dirty="0" err="1">
                <a:solidFill>
                  <a:srgbClr val="333333"/>
                </a:solidFill>
              </a:rPr>
              <a:t>és</a:t>
            </a:r>
            <a:r>
              <a:rPr lang="en-US" sz="2000" dirty="0">
                <a:solidFill>
                  <a:srgbClr val="333333"/>
                </a:solidFill>
              </a:rPr>
              <a:t> important </a:t>
            </a:r>
            <a:r>
              <a:rPr lang="en-US" sz="2000" dirty="0" err="1">
                <a:solidFill>
                  <a:srgbClr val="333333"/>
                </a:solidFill>
              </a:rPr>
              <a:t>parlar</a:t>
            </a:r>
            <a:r>
              <a:rPr lang="en-US" sz="2000" dirty="0">
                <a:solidFill>
                  <a:srgbClr val="333333"/>
                </a:solidFill>
              </a:rPr>
              <a:t> de la </a:t>
            </a:r>
            <a:r>
              <a:rPr lang="en-US" sz="2000" dirty="0" err="1">
                <a:solidFill>
                  <a:srgbClr val="333333"/>
                </a:solidFill>
              </a:rPr>
              <a:t>malaltia</a:t>
            </a:r>
            <a:r>
              <a:rPr lang="en-US" sz="2000" dirty="0">
                <a:solidFill>
                  <a:srgbClr val="333333"/>
                </a:solidFill>
              </a:rPr>
              <a:t> </a:t>
            </a:r>
            <a:r>
              <a:rPr lang="en-US" sz="2000" dirty="0" err="1">
                <a:solidFill>
                  <a:srgbClr val="333333"/>
                </a:solidFill>
              </a:rPr>
              <a:t>adequadament</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l'altra</a:t>
            </a:r>
            <a:r>
              <a:rPr lang="en-US" sz="2000" dirty="0">
                <a:solidFill>
                  <a:srgbClr val="333333"/>
                </a:solidFill>
              </a:rPr>
              <a:t> gent:</a:t>
            </a:r>
          </a:p>
          <a:p>
            <a:pPr marL="342900" lvl="1" indent="-342900">
              <a:spcBef>
                <a:spcPts val="1999"/>
              </a:spcBef>
              <a:spcAft>
                <a:spcPts val="0"/>
              </a:spcAft>
              <a:buClr>
                <a:srgbClr val="333333"/>
              </a:buClr>
              <a:buFont typeface="WingDings"/>
              <a:buChar char=""/>
              <a:defRPr/>
            </a:pPr>
            <a:r>
              <a:rPr lang="de-DE" sz="2000" dirty="0">
                <a:solidFill>
                  <a:srgbClr val="333333"/>
                </a:solidFill>
              </a:rPr>
              <a:t>Els trastorns mentals són freqüents.</a:t>
            </a:r>
          </a:p>
          <a:p>
            <a:pPr marL="342900" lvl="1" indent="-342900">
              <a:spcBef>
                <a:spcPts val="1999"/>
              </a:spcBef>
              <a:spcAft>
                <a:spcPts val="0"/>
              </a:spcAft>
              <a:buClr>
                <a:srgbClr val="333333"/>
              </a:buClr>
              <a:buFont typeface="WingDings"/>
              <a:buChar char=""/>
              <a:defRPr/>
            </a:pPr>
            <a:r>
              <a:rPr lang="de-DE" sz="2000" dirty="0" err="1">
                <a:solidFill>
                  <a:srgbClr val="333333"/>
                </a:solidFill>
              </a:rPr>
              <a:t>No</a:t>
            </a:r>
            <a:r>
              <a:rPr lang="de-DE" sz="2000" dirty="0">
                <a:solidFill>
                  <a:srgbClr val="333333"/>
                </a:solidFill>
              </a:rPr>
              <a:t> </a:t>
            </a:r>
            <a:r>
              <a:rPr lang="de-DE" sz="2000" dirty="0" err="1">
                <a:solidFill>
                  <a:srgbClr val="333333"/>
                </a:solidFill>
              </a:rPr>
              <a:t>s'han</a:t>
            </a:r>
            <a:r>
              <a:rPr lang="de-DE" sz="2000" dirty="0">
                <a:solidFill>
                  <a:srgbClr val="333333"/>
                </a:solidFill>
              </a:rPr>
              <a:t> de compartir els detalls del diagnòstic</a:t>
            </a:r>
            <a:r>
              <a:rPr lang="de-DE" sz="2000" dirty="0">
                <a:solidFill>
                  <a:srgbClr val="333333"/>
                </a:solidFill>
                <a:effectLst>
                  <a:outerShdw blurRad="38100" dist="38100" dir="2700000" algn="tl">
                    <a:srgbClr val="000000">
                      <a:alpha val="43137"/>
                    </a:srgbClr>
                  </a:outerShdw>
                </a:effectLst>
              </a:rPr>
              <a:t> </a:t>
            </a:r>
            <a:r>
              <a:rPr lang="de-DE" sz="2000" dirty="0">
                <a:solidFill>
                  <a:srgbClr val="333333"/>
                </a:solidFill>
              </a:rPr>
              <a:t>si no et sents còmode o còmoda parlant-ne.</a:t>
            </a:r>
          </a:p>
          <a:p>
            <a:pPr marL="342900" lvl="1" indent="-342900">
              <a:spcBef>
                <a:spcPts val="1999"/>
              </a:spcBef>
              <a:spcAft>
                <a:spcPts val="0"/>
              </a:spcAft>
              <a:buClr>
                <a:srgbClr val="333333"/>
              </a:buClr>
              <a:buFont typeface="WingDings"/>
              <a:buChar char=""/>
              <a:defRPr/>
            </a:pPr>
            <a:r>
              <a:rPr lang="de-DE" sz="2000" dirty="0">
                <a:solidFill>
                  <a:srgbClr val="333333"/>
                </a:solidFill>
              </a:rPr>
              <a:t>Pot ser útil i a més important parlar amb les persones de confiança sobre el diagnòstic, perquè aquestes persones et poden donar suport i et poden ajudar en la prevenció de recaigudes.</a:t>
            </a:r>
            <a:endParaRPr lang="en-US" sz="2000" strike="sngStrike" dirty="0">
              <a:solidFill>
                <a:srgbClr val="333333"/>
              </a:solidFill>
            </a:endParaRPr>
          </a:p>
          <a:p>
            <a:pPr marL="342900" lvl="1" indent="-342900">
              <a:spcBef>
                <a:spcPts val="1999"/>
              </a:spcBef>
              <a:spcAft>
                <a:spcPts val="0"/>
              </a:spcAft>
              <a:buClr>
                <a:srgbClr val="333333"/>
              </a:buClr>
              <a:buFont typeface="WingDings"/>
              <a:buChar char=""/>
              <a:defRPr/>
            </a:pPr>
            <a:r>
              <a:rPr lang="en-US" sz="2000" dirty="0">
                <a:solidFill>
                  <a:srgbClr val="333333"/>
                </a:solidFill>
              </a:rPr>
              <a:t>De </a:t>
            </a:r>
            <a:r>
              <a:rPr lang="en-US" sz="2000" dirty="0" err="1">
                <a:solidFill>
                  <a:srgbClr val="333333"/>
                </a:solidFill>
              </a:rPr>
              <a:t>vegades</a:t>
            </a:r>
            <a:r>
              <a:rPr lang="en-US" sz="2000" dirty="0">
                <a:solidFill>
                  <a:srgbClr val="333333"/>
                </a:solidFill>
              </a:rPr>
              <a:t> la gent pot </a:t>
            </a:r>
            <a:r>
              <a:rPr lang="en-US" sz="2000" dirty="0" err="1">
                <a:solidFill>
                  <a:srgbClr val="333333"/>
                </a:solidFill>
              </a:rPr>
              <a:t>tenir</a:t>
            </a:r>
            <a:r>
              <a:rPr lang="en-US" sz="2000" dirty="0">
                <a:solidFill>
                  <a:srgbClr val="333333"/>
                </a:solidFill>
              </a:rPr>
              <a:t> </a:t>
            </a:r>
            <a:r>
              <a:rPr lang="en-US" sz="2000" dirty="0" err="1">
                <a:solidFill>
                  <a:srgbClr val="333333"/>
                </a:solidFill>
              </a:rPr>
              <a:t>idees</a:t>
            </a:r>
            <a:r>
              <a:rPr lang="en-US" sz="2000" dirty="0">
                <a:solidFill>
                  <a:srgbClr val="333333"/>
                </a:solidFill>
              </a:rPr>
              <a:t> </a:t>
            </a:r>
            <a:r>
              <a:rPr lang="en-US" sz="2000" dirty="0" err="1">
                <a:solidFill>
                  <a:srgbClr val="333333"/>
                </a:solidFill>
              </a:rPr>
              <a:t>inexactes</a:t>
            </a:r>
            <a:r>
              <a:rPr lang="en-US" sz="2000" dirty="0">
                <a:solidFill>
                  <a:srgbClr val="333333"/>
                </a:solidFill>
              </a:rPr>
              <a:t> </a:t>
            </a:r>
            <a:r>
              <a:rPr lang="en-US" sz="2000" dirty="0" err="1">
                <a:solidFill>
                  <a:srgbClr val="333333"/>
                </a:solidFill>
              </a:rPr>
              <a:t>sobre</a:t>
            </a:r>
            <a:r>
              <a:rPr lang="en-US" sz="2000" dirty="0">
                <a:solidFill>
                  <a:srgbClr val="333333"/>
                </a:solidFill>
              </a:rPr>
              <a:t> </a:t>
            </a:r>
            <a:r>
              <a:rPr lang="en-US" sz="2000" dirty="0" err="1">
                <a:solidFill>
                  <a:srgbClr val="333333"/>
                </a:solidFill>
              </a:rPr>
              <a:t>una</a:t>
            </a:r>
            <a:r>
              <a:rPr lang="en-US" sz="2000" dirty="0">
                <a:solidFill>
                  <a:srgbClr val="333333"/>
                </a:solidFill>
              </a:rPr>
              <a:t> </a:t>
            </a:r>
            <a:r>
              <a:rPr lang="en-US" sz="2000" dirty="0" err="1">
                <a:solidFill>
                  <a:srgbClr val="333333"/>
                </a:solidFill>
              </a:rPr>
              <a:t>malaltia</a:t>
            </a:r>
            <a:r>
              <a:rPr lang="en-US" sz="2000" dirty="0">
                <a:solidFill>
                  <a:srgbClr val="333333"/>
                </a:solidFill>
              </a:rPr>
              <a:t>. </a:t>
            </a:r>
            <a:r>
              <a:rPr lang="en-US" sz="2000" dirty="0" err="1">
                <a:solidFill>
                  <a:srgbClr val="333333"/>
                </a:solidFill>
              </a:rPr>
              <a:t>Parlar</a:t>
            </a:r>
            <a:r>
              <a:rPr lang="en-US" sz="2000" dirty="0">
                <a:solidFill>
                  <a:srgbClr val="333333"/>
                </a:solidFill>
              </a:rPr>
              <a:t> </a:t>
            </a:r>
            <a:r>
              <a:rPr lang="en-US" sz="2000" dirty="0" err="1">
                <a:solidFill>
                  <a:srgbClr val="333333"/>
                </a:solidFill>
              </a:rPr>
              <a:t>dels</a:t>
            </a:r>
            <a:r>
              <a:rPr lang="en-US" sz="2000" dirty="0">
                <a:solidFill>
                  <a:srgbClr val="333333"/>
                </a:solidFill>
              </a:rPr>
              <a:t> </a:t>
            </a:r>
            <a:r>
              <a:rPr lang="en-US" sz="2000" dirty="0" err="1">
                <a:solidFill>
                  <a:srgbClr val="333333"/>
                </a:solidFill>
              </a:rPr>
              <a:t>símptomes</a:t>
            </a:r>
            <a:r>
              <a:rPr lang="en-US" sz="2000" dirty="0">
                <a:solidFill>
                  <a:srgbClr val="333333"/>
                </a:solidFill>
              </a:rPr>
              <a:t> (o de </a:t>
            </a:r>
            <a:r>
              <a:rPr lang="en-US" sz="2000" dirty="0" err="1">
                <a:solidFill>
                  <a:srgbClr val="333333"/>
                </a:solidFill>
              </a:rPr>
              <a:t>psicosi</a:t>
            </a:r>
            <a:r>
              <a:rPr lang="en-US" sz="2000" dirty="0">
                <a:solidFill>
                  <a:srgbClr val="333333"/>
                </a:solidFill>
              </a:rPr>
              <a:t>) pot ser </a:t>
            </a:r>
            <a:r>
              <a:rPr lang="en-US" sz="2000" dirty="0" err="1">
                <a:solidFill>
                  <a:srgbClr val="333333"/>
                </a:solidFill>
              </a:rPr>
              <a:t>millor</a:t>
            </a:r>
            <a:r>
              <a:rPr lang="en-US" sz="2000" dirty="0">
                <a:solidFill>
                  <a:srgbClr val="333333"/>
                </a:solidFill>
              </a:rPr>
              <a:t> que </a:t>
            </a:r>
            <a:r>
              <a:rPr lang="en-US" sz="2000" dirty="0" err="1">
                <a:solidFill>
                  <a:srgbClr val="333333"/>
                </a:solidFill>
              </a:rPr>
              <a:t>parlar</a:t>
            </a:r>
            <a:r>
              <a:rPr lang="en-US" sz="2000" dirty="0">
                <a:solidFill>
                  <a:srgbClr val="333333"/>
                </a:solidFill>
              </a:rPr>
              <a:t> d'un </a:t>
            </a:r>
            <a:r>
              <a:rPr lang="en-US" sz="2000" dirty="0" err="1">
                <a:solidFill>
                  <a:srgbClr val="333333"/>
                </a:solidFill>
              </a:rPr>
              <a:t>diagnòstic</a:t>
            </a:r>
            <a:r>
              <a:rPr lang="en-US" sz="2000" dirty="0">
                <a:solidFill>
                  <a:srgbClr val="333333"/>
                </a:solidFill>
              </a:rPr>
              <a:t> que pot </a:t>
            </a:r>
            <a:r>
              <a:rPr lang="en-US" sz="2000" dirty="0" err="1">
                <a:solidFill>
                  <a:srgbClr val="333333"/>
                </a:solidFill>
              </a:rPr>
              <a:t>portar</a:t>
            </a:r>
            <a:r>
              <a:rPr lang="en-US" sz="2000" dirty="0">
                <a:solidFill>
                  <a:srgbClr val="333333"/>
                </a:solidFill>
              </a:rPr>
              <a:t> a </a:t>
            </a:r>
            <a:r>
              <a:rPr lang="en-US" sz="2000" dirty="0" err="1">
                <a:solidFill>
                  <a:srgbClr val="333333"/>
                </a:solidFill>
              </a:rPr>
              <a:t>confusió</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119810" name="Inhaltsplatzhalter 2"/>
          <p:cNvSpPr>
            <a:spLocks noGrp="1"/>
          </p:cNvSpPr>
          <p:nvPr>
            <p:ph idx="1"/>
          </p:nvPr>
        </p:nvSpPr>
        <p:spPr/>
        <p:txBody>
          <a:bodyPr>
            <a:noAutofit/>
          </a:bodyPr>
          <a:lstStyle/>
          <a:p>
            <a:r>
              <a:rPr lang="en-US" sz="2000" dirty="0" err="1">
                <a:solidFill>
                  <a:srgbClr val="333333"/>
                </a:solidFill>
              </a:rPr>
              <a:t>Moltes</a:t>
            </a:r>
            <a:r>
              <a:rPr lang="en-US" sz="2000" dirty="0">
                <a:solidFill>
                  <a:srgbClr val="333333"/>
                </a:solidFill>
              </a:rPr>
              <a:t> </a:t>
            </a:r>
            <a:r>
              <a:rPr lang="en-US" sz="2000" dirty="0" err="1">
                <a:solidFill>
                  <a:srgbClr val="333333"/>
                </a:solidFill>
              </a:rPr>
              <a:t>persones</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però</a:t>
            </a:r>
            <a:r>
              <a:rPr lang="en-US" sz="2000" dirty="0">
                <a:solidFill>
                  <a:srgbClr val="333333"/>
                </a:solidFill>
              </a:rPr>
              <a:t> no totes!) </a:t>
            </a:r>
            <a:r>
              <a:rPr lang="en-US" sz="2000" dirty="0" err="1">
                <a:solidFill>
                  <a:srgbClr val="333333"/>
                </a:solidFill>
              </a:rPr>
              <a:t>han</a:t>
            </a:r>
            <a:r>
              <a:rPr lang="en-US" sz="2000" dirty="0">
                <a:solidFill>
                  <a:srgbClr val="333333"/>
                </a:solidFill>
              </a:rPr>
              <a:t> de </a:t>
            </a:r>
            <a:r>
              <a:rPr lang="en-US" sz="2000" dirty="0" err="1">
                <a:solidFill>
                  <a:srgbClr val="333333"/>
                </a:solidFill>
              </a:rPr>
              <a:t>lluitar</a:t>
            </a:r>
            <a:r>
              <a:rPr lang="en-US" sz="2000" dirty="0">
                <a:solidFill>
                  <a:srgbClr val="333333"/>
                </a:solidFill>
              </a:rPr>
              <a:t> contra </a:t>
            </a:r>
            <a:r>
              <a:rPr lang="en-US" sz="2000" dirty="0" err="1">
                <a:solidFill>
                  <a:srgbClr val="333333"/>
                </a:solidFill>
              </a:rPr>
              <a:t>els</a:t>
            </a:r>
            <a:r>
              <a:rPr lang="en-US" sz="2000" dirty="0">
                <a:solidFill>
                  <a:srgbClr val="333333"/>
                </a:solidFill>
              </a:rPr>
              <a:t> </a:t>
            </a:r>
            <a:r>
              <a:rPr lang="en-US" sz="2000" dirty="0" err="1">
                <a:solidFill>
                  <a:srgbClr val="333333"/>
                </a:solidFill>
              </a:rPr>
              <a:t>prejudicis</a:t>
            </a:r>
            <a:r>
              <a:rPr lang="en-US" sz="2000" dirty="0">
                <a:solidFill>
                  <a:srgbClr val="333333"/>
                </a:solidFill>
              </a:rPr>
              <a:t>. Per a </a:t>
            </a:r>
            <a:r>
              <a:rPr lang="en-US" sz="2000" dirty="0" err="1">
                <a:solidFill>
                  <a:srgbClr val="333333"/>
                </a:solidFill>
              </a:rPr>
              <a:t>prevenir-los</a:t>
            </a:r>
            <a:r>
              <a:rPr lang="en-US" sz="2000" dirty="0">
                <a:solidFill>
                  <a:srgbClr val="333333"/>
                </a:solidFill>
              </a:rPr>
              <a:t>, pot </a:t>
            </a:r>
            <a:r>
              <a:rPr lang="en-US" sz="2000" dirty="0" err="1">
                <a:solidFill>
                  <a:srgbClr val="333333"/>
                </a:solidFill>
              </a:rPr>
              <a:t>ser</a:t>
            </a:r>
            <a:r>
              <a:rPr lang="en-US" sz="2000" dirty="0">
                <a:solidFill>
                  <a:srgbClr val="333333"/>
                </a:solidFill>
              </a:rPr>
              <a:t> </a:t>
            </a:r>
            <a:r>
              <a:rPr lang="en-US" sz="2000" dirty="0" err="1">
                <a:solidFill>
                  <a:srgbClr val="333333"/>
                </a:solidFill>
              </a:rPr>
              <a:t>útil</a:t>
            </a:r>
            <a:r>
              <a:rPr lang="en-US" sz="2000" dirty="0">
                <a:solidFill>
                  <a:srgbClr val="333333"/>
                </a:solidFill>
              </a:rPr>
              <a:t> </a:t>
            </a:r>
            <a:r>
              <a:rPr lang="en-US" sz="2000" dirty="0" err="1">
                <a:solidFill>
                  <a:srgbClr val="333333"/>
                </a:solidFill>
              </a:rPr>
              <a:t>explicar</a:t>
            </a:r>
            <a:r>
              <a:rPr lang="en-US" sz="2000" dirty="0">
                <a:solidFill>
                  <a:srgbClr val="333333"/>
                </a:solidFill>
              </a:rPr>
              <a:t> la </a:t>
            </a:r>
            <a:r>
              <a:rPr lang="en-US" sz="2000" dirty="0" err="1">
                <a:solidFill>
                  <a:srgbClr val="333333"/>
                </a:solidFill>
              </a:rPr>
              <a:t>malaltia</a:t>
            </a:r>
            <a:r>
              <a:rPr lang="en-US" sz="2000" dirty="0">
                <a:solidFill>
                  <a:srgbClr val="333333"/>
                </a:solidFill>
              </a:rPr>
              <a:t> a </a:t>
            </a:r>
            <a:r>
              <a:rPr lang="en-US" sz="2000" dirty="0" err="1">
                <a:solidFill>
                  <a:srgbClr val="333333"/>
                </a:solidFill>
              </a:rPr>
              <a:t>altres</a:t>
            </a:r>
            <a:r>
              <a:rPr lang="en-US" sz="2000" dirty="0">
                <a:solidFill>
                  <a:srgbClr val="333333"/>
                </a:solidFill>
              </a:rPr>
              <a:t> </a:t>
            </a:r>
            <a:r>
              <a:rPr lang="en-US" sz="2000" dirty="0" err="1">
                <a:solidFill>
                  <a:srgbClr val="333333"/>
                </a:solidFill>
              </a:rPr>
              <a:t>persones</a:t>
            </a:r>
            <a:r>
              <a:rPr lang="en-US" sz="2000" dirty="0">
                <a:solidFill>
                  <a:srgbClr val="333333"/>
                </a:solidFill>
              </a:rPr>
              <a:t>.</a:t>
            </a:r>
          </a:p>
          <a:p>
            <a:r>
              <a:rPr lang="de-DE" sz="2000" dirty="0">
                <a:solidFill>
                  <a:srgbClr val="004992"/>
                </a:solidFill>
              </a:rPr>
              <a:t>Exemple: </a:t>
            </a:r>
            <a:r>
              <a:rPr lang="en-US" sz="2000" dirty="0">
                <a:solidFill>
                  <a:srgbClr val="333333"/>
                </a:solidFill>
              </a:rPr>
              <a:t>Martí </a:t>
            </a:r>
            <a:r>
              <a:rPr lang="en-US" sz="2000" dirty="0" err="1">
                <a:solidFill>
                  <a:srgbClr val="333333"/>
                </a:solidFill>
              </a:rPr>
              <a:t>va</a:t>
            </a:r>
            <a:r>
              <a:rPr lang="en-US" sz="2000" dirty="0">
                <a:solidFill>
                  <a:srgbClr val="333333"/>
                </a:solidFill>
              </a:rPr>
              <a:t> </a:t>
            </a:r>
            <a:r>
              <a:rPr lang="en-US" sz="2000" dirty="0" err="1">
                <a:solidFill>
                  <a:srgbClr val="333333"/>
                </a:solidFill>
              </a:rPr>
              <a:t>passar</a:t>
            </a:r>
            <a:r>
              <a:rPr lang="en-US" sz="2000" dirty="0">
                <a:solidFill>
                  <a:srgbClr val="333333"/>
                </a:solidFill>
              </a:rPr>
              <a:t> un temps a </a:t>
            </a:r>
            <a:r>
              <a:rPr lang="en-US" sz="2000" dirty="0" err="1">
                <a:solidFill>
                  <a:srgbClr val="333333"/>
                </a:solidFill>
              </a:rPr>
              <a:t>l'hospital</a:t>
            </a:r>
            <a:r>
              <a:rPr lang="en-US" sz="2000" dirty="0">
                <a:solidFill>
                  <a:srgbClr val="333333"/>
                </a:solidFill>
              </a:rPr>
              <a:t> per un </a:t>
            </a:r>
            <a:r>
              <a:rPr lang="en-US" sz="2000" dirty="0" err="1">
                <a:solidFill>
                  <a:srgbClr val="333333"/>
                </a:solidFill>
              </a:rPr>
              <a:t>episodi</a:t>
            </a:r>
            <a:r>
              <a:rPr lang="en-US" sz="2000" dirty="0">
                <a:solidFill>
                  <a:srgbClr val="333333"/>
                </a:solidFill>
              </a:rPr>
              <a:t> </a:t>
            </a:r>
            <a:r>
              <a:rPr lang="en-US" sz="2000" dirty="0" err="1">
                <a:solidFill>
                  <a:srgbClr val="333333"/>
                </a:solidFill>
              </a:rPr>
              <a:t>psicòtic</a:t>
            </a:r>
            <a:r>
              <a:rPr lang="en-US" sz="2000" dirty="0">
                <a:solidFill>
                  <a:srgbClr val="333333"/>
                </a:solidFill>
              </a:rPr>
              <a:t>. Fins </a:t>
            </a:r>
            <a:r>
              <a:rPr lang="en-US" sz="2000" dirty="0" err="1">
                <a:solidFill>
                  <a:srgbClr val="333333"/>
                </a:solidFill>
              </a:rPr>
              <a:t>avui</a:t>
            </a:r>
            <a:r>
              <a:rPr lang="en-US" sz="2000" dirty="0">
                <a:solidFill>
                  <a:srgbClr val="333333"/>
                </a:solidFill>
              </a:rPr>
              <a:t>, no li ha </a:t>
            </a:r>
            <a:r>
              <a:rPr lang="en-US" sz="2000" dirty="0" err="1">
                <a:solidFill>
                  <a:srgbClr val="333333"/>
                </a:solidFill>
              </a:rPr>
              <a:t>contat</a:t>
            </a:r>
            <a:r>
              <a:rPr lang="en-US" sz="2000" dirty="0">
                <a:solidFill>
                  <a:srgbClr val="333333"/>
                </a:solidFill>
              </a:rPr>
              <a:t> res a </a:t>
            </a:r>
            <a:r>
              <a:rPr lang="en-US" sz="2000" dirty="0" err="1">
                <a:solidFill>
                  <a:srgbClr val="333333"/>
                </a:solidFill>
              </a:rPr>
              <a:t>ningú</a:t>
            </a:r>
            <a:r>
              <a:rPr lang="en-US" sz="2000" dirty="0">
                <a:solidFill>
                  <a:srgbClr val="333333"/>
                </a:solidFill>
              </a:rPr>
              <a:t> </a:t>
            </a:r>
            <a:r>
              <a:rPr lang="en-US" sz="2000" dirty="0" err="1">
                <a:solidFill>
                  <a:srgbClr val="333333"/>
                </a:solidFill>
              </a:rPr>
              <a:t>sobre</a:t>
            </a:r>
            <a:r>
              <a:rPr lang="en-US" sz="2000" dirty="0">
                <a:solidFill>
                  <a:srgbClr val="333333"/>
                </a:solidFill>
              </a:rPr>
              <a:t> </a:t>
            </a:r>
            <a:r>
              <a:rPr lang="en-US" sz="2000" dirty="0" err="1">
                <a:solidFill>
                  <a:srgbClr val="333333"/>
                </a:solidFill>
              </a:rPr>
              <a:t>sobre</a:t>
            </a:r>
            <a:r>
              <a:rPr lang="en-US" sz="2000" dirty="0">
                <a:solidFill>
                  <a:srgbClr val="333333"/>
                </a:solidFill>
              </a:rPr>
              <a:t> la seva </a:t>
            </a:r>
            <a:r>
              <a:rPr lang="en-US" sz="2000" dirty="0" err="1">
                <a:solidFill>
                  <a:srgbClr val="333333"/>
                </a:solidFill>
              </a:rPr>
              <a:t>malaltia</a:t>
            </a:r>
            <a:r>
              <a:rPr lang="en-US" sz="2000" dirty="0">
                <a:solidFill>
                  <a:srgbClr val="333333"/>
                </a:solidFill>
              </a:rPr>
              <a:t>, </a:t>
            </a:r>
            <a:r>
              <a:rPr lang="en-US" sz="2000" dirty="0" err="1">
                <a:solidFill>
                  <a:srgbClr val="333333"/>
                </a:solidFill>
              </a:rPr>
              <a:t>i</a:t>
            </a:r>
            <a:r>
              <a:rPr lang="en-US" sz="2000" dirty="0">
                <a:solidFill>
                  <a:srgbClr val="333333"/>
                </a:solidFill>
              </a:rPr>
              <a:t> el </a:t>
            </a:r>
            <a:r>
              <a:rPr lang="en-US" sz="2000" dirty="0" err="1">
                <a:solidFill>
                  <a:srgbClr val="333333"/>
                </a:solidFill>
              </a:rPr>
              <a:t>període</a:t>
            </a:r>
            <a:r>
              <a:rPr lang="en-US" sz="2000" dirty="0">
                <a:solidFill>
                  <a:srgbClr val="333333"/>
                </a:solidFill>
              </a:rPr>
              <a:t> </a:t>
            </a:r>
            <a:r>
              <a:rPr lang="en-US" sz="2000" dirty="0" err="1">
                <a:solidFill>
                  <a:srgbClr val="333333"/>
                </a:solidFill>
              </a:rPr>
              <a:t>d'absència</a:t>
            </a:r>
            <a:r>
              <a:rPr lang="en-US" sz="2000" dirty="0">
                <a:solidFill>
                  <a:srgbClr val="333333"/>
                </a:solidFill>
              </a:rPr>
              <a:t> </a:t>
            </a:r>
            <a:r>
              <a:rPr lang="en-US" sz="2000" dirty="0" err="1">
                <a:solidFill>
                  <a:srgbClr val="333333"/>
                </a:solidFill>
              </a:rPr>
              <a:t>l'ha</a:t>
            </a:r>
            <a:r>
              <a:rPr lang="en-US" sz="2000" dirty="0">
                <a:solidFill>
                  <a:srgbClr val="333333"/>
                </a:solidFill>
              </a:rPr>
              <a:t> </a:t>
            </a:r>
            <a:r>
              <a:rPr lang="en-US" sz="2000" dirty="0" err="1">
                <a:solidFill>
                  <a:srgbClr val="333333"/>
                </a:solidFill>
              </a:rPr>
              <a:t>fet</a:t>
            </a:r>
            <a:r>
              <a:rPr lang="en-US" sz="2000" dirty="0">
                <a:solidFill>
                  <a:srgbClr val="333333"/>
                </a:solidFill>
              </a:rPr>
              <a:t> </a:t>
            </a:r>
            <a:r>
              <a:rPr lang="en-US" sz="2000" dirty="0" err="1">
                <a:solidFill>
                  <a:srgbClr val="333333"/>
                </a:solidFill>
              </a:rPr>
              <a:t>estar</a:t>
            </a:r>
            <a:r>
              <a:rPr lang="en-US" sz="2000" dirty="0">
                <a:solidFill>
                  <a:srgbClr val="333333"/>
                </a:solidFill>
              </a:rPr>
              <a:t> </a:t>
            </a:r>
            <a:r>
              <a:rPr lang="en-US" sz="2000" dirty="0" err="1">
                <a:solidFill>
                  <a:srgbClr val="333333"/>
                </a:solidFill>
              </a:rPr>
              <a:t>cada</a:t>
            </a:r>
            <a:r>
              <a:rPr lang="en-US" sz="2000" dirty="0">
                <a:solidFill>
                  <a:srgbClr val="333333"/>
                </a:solidFill>
              </a:rPr>
              <a:t> </a:t>
            </a:r>
            <a:r>
              <a:rPr lang="en-US" sz="2000" dirty="0" err="1">
                <a:solidFill>
                  <a:srgbClr val="333333"/>
                </a:solidFill>
              </a:rPr>
              <a:t>vegada</a:t>
            </a:r>
            <a:r>
              <a:rPr lang="en-US" sz="2000" dirty="0">
                <a:solidFill>
                  <a:srgbClr val="333333"/>
                </a:solidFill>
              </a:rPr>
              <a:t> </a:t>
            </a:r>
            <a:r>
              <a:rPr lang="en-US" sz="2000" dirty="0" err="1">
                <a:solidFill>
                  <a:srgbClr val="333333"/>
                </a:solidFill>
              </a:rPr>
              <a:t>més</a:t>
            </a:r>
            <a:r>
              <a:rPr lang="en-US" sz="2000" dirty="0">
                <a:solidFill>
                  <a:srgbClr val="333333"/>
                </a:solidFill>
              </a:rPr>
              <a:t> </a:t>
            </a:r>
            <a:r>
              <a:rPr lang="en-US" sz="2000" dirty="0" err="1">
                <a:solidFill>
                  <a:srgbClr val="333333"/>
                </a:solidFill>
              </a:rPr>
              <a:t>aïllat</a:t>
            </a:r>
            <a:r>
              <a:rPr lang="en-US" sz="2000" dirty="0">
                <a:solidFill>
                  <a:srgbClr val="333333"/>
                </a:solidFill>
              </a:rPr>
              <a:t> de la gent.</a:t>
            </a:r>
          </a:p>
          <a:p>
            <a:r>
              <a:rPr lang="de-DE" sz="2000" dirty="0">
                <a:solidFill>
                  <a:srgbClr val="004992"/>
                </a:solidFill>
              </a:rPr>
              <a:t>Antecedents: </a:t>
            </a:r>
            <a:r>
              <a:rPr lang="de-DE" sz="2000" dirty="0">
                <a:solidFill>
                  <a:srgbClr val="333333"/>
                </a:solidFill>
              </a:rPr>
              <a:t>En el passat, </a:t>
            </a:r>
            <a:r>
              <a:rPr lang="en-US" sz="2000" dirty="0" err="1">
                <a:solidFill>
                  <a:srgbClr val="333333"/>
                </a:solidFill>
              </a:rPr>
              <a:t>Martí</a:t>
            </a:r>
            <a:r>
              <a:rPr lang="en-US" sz="2000" dirty="0">
                <a:solidFill>
                  <a:srgbClr val="333333"/>
                </a:solidFill>
              </a:rPr>
              <a:t> </a:t>
            </a:r>
            <a:r>
              <a:rPr lang="en-US" sz="2000" dirty="0" err="1">
                <a:solidFill>
                  <a:srgbClr val="333333"/>
                </a:solidFill>
              </a:rPr>
              <a:t>va</a:t>
            </a:r>
            <a:r>
              <a:rPr lang="en-US" sz="2000" dirty="0">
                <a:solidFill>
                  <a:srgbClr val="333333"/>
                </a:solidFill>
              </a:rPr>
              <a:t> </a:t>
            </a:r>
            <a:r>
              <a:rPr lang="en-US" sz="2000" dirty="0" err="1">
                <a:solidFill>
                  <a:srgbClr val="333333"/>
                </a:solidFill>
              </a:rPr>
              <a:t>tenir</a:t>
            </a:r>
            <a:r>
              <a:rPr lang="en-US" sz="2000" dirty="0">
                <a:solidFill>
                  <a:srgbClr val="333333"/>
                </a:solidFill>
              </a:rPr>
              <a:t> </a:t>
            </a:r>
            <a:r>
              <a:rPr lang="en-US" sz="2000" dirty="0" err="1">
                <a:solidFill>
                  <a:srgbClr val="333333"/>
                </a:solidFill>
              </a:rPr>
              <a:t>una</a:t>
            </a:r>
            <a:r>
              <a:rPr lang="en-US" sz="2000" dirty="0">
                <a:solidFill>
                  <a:srgbClr val="333333"/>
                </a:solidFill>
              </a:rPr>
              <a:t> </a:t>
            </a:r>
            <a:r>
              <a:rPr lang="en-US" sz="2000" dirty="0" err="1">
                <a:solidFill>
                  <a:srgbClr val="333333"/>
                </a:solidFill>
              </a:rPr>
              <a:t>experiència</a:t>
            </a:r>
            <a:r>
              <a:rPr lang="en-US" sz="2000" dirty="0">
                <a:solidFill>
                  <a:srgbClr val="333333"/>
                </a:solidFill>
              </a:rPr>
              <a:t> </a:t>
            </a:r>
            <a:r>
              <a:rPr lang="en-US" sz="2000" dirty="0" err="1">
                <a:solidFill>
                  <a:srgbClr val="333333"/>
                </a:solidFill>
              </a:rPr>
              <a:t>negativa</a:t>
            </a:r>
            <a:r>
              <a:rPr lang="en-US" sz="2000" dirty="0">
                <a:solidFill>
                  <a:srgbClr val="333333"/>
                </a:solidFill>
              </a:rPr>
              <a:t> </a:t>
            </a:r>
            <a:r>
              <a:rPr lang="en-US" sz="2000" dirty="0" err="1">
                <a:solidFill>
                  <a:srgbClr val="333333"/>
                </a:solidFill>
              </a:rPr>
              <a:t>quan</a:t>
            </a:r>
            <a:r>
              <a:rPr lang="en-US" sz="2000" dirty="0">
                <a:solidFill>
                  <a:srgbClr val="333333"/>
                </a:solidFill>
              </a:rPr>
              <a:t> </a:t>
            </a:r>
            <a:r>
              <a:rPr lang="en-US" sz="2000" dirty="0" err="1">
                <a:solidFill>
                  <a:srgbClr val="333333"/>
                </a:solidFill>
              </a:rPr>
              <a:t>va</a:t>
            </a:r>
            <a:r>
              <a:rPr lang="en-US" sz="2000" dirty="0">
                <a:solidFill>
                  <a:srgbClr val="333333"/>
                </a:solidFill>
              </a:rPr>
              <a:t> </a:t>
            </a:r>
            <a:r>
              <a:rPr lang="en-US" sz="2000" dirty="0" err="1">
                <a:solidFill>
                  <a:srgbClr val="333333"/>
                </a:solidFill>
              </a:rPr>
              <a:t>parlar</a:t>
            </a:r>
            <a:r>
              <a:rPr lang="en-US" sz="2000" dirty="0">
                <a:solidFill>
                  <a:srgbClr val="333333"/>
                </a:solidFill>
              </a:rPr>
              <a:t> </a:t>
            </a:r>
            <a:r>
              <a:rPr lang="en-US" sz="2000" dirty="0" err="1">
                <a:solidFill>
                  <a:srgbClr val="333333"/>
                </a:solidFill>
              </a:rPr>
              <a:t>obertament</a:t>
            </a:r>
            <a:r>
              <a:rPr lang="en-US" sz="2000" dirty="0">
                <a:solidFill>
                  <a:srgbClr val="333333"/>
                </a:solidFill>
              </a:rPr>
              <a:t> de la </a:t>
            </a:r>
            <a:r>
              <a:rPr lang="en-US" sz="2000" dirty="0" err="1">
                <a:solidFill>
                  <a:srgbClr val="333333"/>
                </a:solidFill>
              </a:rPr>
              <a:t>seva</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Quan</a:t>
            </a:r>
            <a:r>
              <a:rPr lang="en-US" sz="2000" dirty="0">
                <a:solidFill>
                  <a:srgbClr val="333333"/>
                </a:solidFill>
              </a:rPr>
              <a:t> li </a:t>
            </a:r>
            <a:r>
              <a:rPr lang="en-US" sz="2000" dirty="0" err="1">
                <a:solidFill>
                  <a:srgbClr val="333333"/>
                </a:solidFill>
              </a:rPr>
              <a:t>va</a:t>
            </a:r>
            <a:r>
              <a:rPr lang="en-US" sz="2000" dirty="0">
                <a:solidFill>
                  <a:srgbClr val="333333"/>
                </a:solidFill>
              </a:rPr>
              <a:t> </a:t>
            </a:r>
            <a:r>
              <a:rPr lang="en-US" sz="2000" dirty="0" err="1">
                <a:solidFill>
                  <a:srgbClr val="333333"/>
                </a:solidFill>
              </a:rPr>
              <a:t>contar</a:t>
            </a:r>
            <a:r>
              <a:rPr lang="en-US" sz="2000" dirty="0">
                <a:solidFill>
                  <a:srgbClr val="333333"/>
                </a:solidFill>
              </a:rPr>
              <a:t> al </a:t>
            </a:r>
            <a:r>
              <a:rPr lang="en-US" sz="2000" dirty="0" err="1">
                <a:solidFill>
                  <a:srgbClr val="333333"/>
                </a:solidFill>
              </a:rPr>
              <a:t>seu</a:t>
            </a:r>
            <a:r>
              <a:rPr lang="en-US" sz="2000" dirty="0">
                <a:solidFill>
                  <a:srgbClr val="333333"/>
                </a:solidFill>
              </a:rPr>
              <a:t> cap el van </a:t>
            </a:r>
            <a:r>
              <a:rPr lang="en-US" sz="2000" dirty="0" err="1">
                <a:solidFill>
                  <a:srgbClr val="333333"/>
                </a:solidFill>
              </a:rPr>
              <a:t>traslladar</a:t>
            </a:r>
            <a:r>
              <a:rPr lang="en-US" sz="2000" dirty="0">
                <a:solidFill>
                  <a:srgbClr val="333333"/>
                </a:solidFill>
              </a:rPr>
              <a:t> de </a:t>
            </a:r>
            <a:r>
              <a:rPr lang="en-US" sz="2000" dirty="0" err="1">
                <a:solidFill>
                  <a:srgbClr val="333333"/>
                </a:solidFill>
              </a:rPr>
              <a:t>seguida</a:t>
            </a:r>
            <a:r>
              <a:rPr lang="en-US" sz="2000" dirty="0">
                <a:solidFill>
                  <a:srgbClr val="333333"/>
                </a:solidFill>
              </a:rPr>
              <a:t>. Per </a:t>
            </a:r>
            <a:r>
              <a:rPr lang="en-US" sz="2000" dirty="0" err="1">
                <a:solidFill>
                  <a:srgbClr val="333333"/>
                </a:solidFill>
              </a:rPr>
              <a:t>aquesta</a:t>
            </a:r>
            <a:r>
              <a:rPr lang="en-US" sz="2000" dirty="0">
                <a:solidFill>
                  <a:srgbClr val="333333"/>
                </a:solidFill>
              </a:rPr>
              <a:t> </a:t>
            </a:r>
            <a:r>
              <a:rPr lang="en-US" sz="2000" dirty="0" err="1">
                <a:solidFill>
                  <a:srgbClr val="333333"/>
                </a:solidFill>
              </a:rPr>
              <a:t>raó</a:t>
            </a:r>
            <a:r>
              <a:rPr lang="en-US" sz="2000" dirty="0">
                <a:solidFill>
                  <a:srgbClr val="333333"/>
                </a:solidFill>
              </a:rPr>
              <a:t>, </a:t>
            </a:r>
            <a:r>
              <a:rPr lang="en-US" sz="2000" dirty="0" err="1">
                <a:solidFill>
                  <a:srgbClr val="333333"/>
                </a:solidFill>
              </a:rPr>
              <a:t>té</a:t>
            </a:r>
            <a:r>
              <a:rPr lang="en-US" sz="2000" dirty="0">
                <a:solidFill>
                  <a:srgbClr val="333333"/>
                </a:solidFill>
              </a:rPr>
              <a:t> </a:t>
            </a:r>
            <a:r>
              <a:rPr lang="en-US" sz="2000" dirty="0" err="1">
                <a:solidFill>
                  <a:srgbClr val="333333"/>
                </a:solidFill>
              </a:rPr>
              <a:t>por</a:t>
            </a:r>
            <a:r>
              <a:rPr lang="en-US" sz="2000" dirty="0">
                <a:solidFill>
                  <a:srgbClr val="333333"/>
                </a:solidFill>
              </a:rPr>
              <a:t> que </a:t>
            </a:r>
            <a:r>
              <a:rPr lang="en-US" sz="2000" dirty="0" err="1">
                <a:solidFill>
                  <a:srgbClr val="333333"/>
                </a:solidFill>
              </a:rPr>
              <a:t>els</a:t>
            </a:r>
            <a:r>
              <a:rPr lang="en-US" sz="2000" dirty="0">
                <a:solidFill>
                  <a:srgbClr val="333333"/>
                </a:solidFill>
              </a:rPr>
              <a:t> </a:t>
            </a:r>
            <a:r>
              <a:rPr lang="en-US" sz="2000" dirty="0" err="1">
                <a:solidFill>
                  <a:srgbClr val="333333"/>
                </a:solidFill>
              </a:rPr>
              <a:t>seus</a:t>
            </a:r>
            <a:r>
              <a:rPr lang="en-US" sz="2000" dirty="0">
                <a:solidFill>
                  <a:srgbClr val="333333"/>
                </a:solidFill>
              </a:rPr>
              <a:t> </a:t>
            </a:r>
            <a:r>
              <a:rPr lang="en-US" sz="2000" dirty="0" err="1">
                <a:solidFill>
                  <a:srgbClr val="333333"/>
                </a:solidFill>
              </a:rPr>
              <a:t>amics</a:t>
            </a:r>
            <a:r>
              <a:rPr lang="en-US" sz="2000" dirty="0">
                <a:solidFill>
                  <a:srgbClr val="333333"/>
                </a:solidFill>
              </a:rPr>
              <a:t> </a:t>
            </a:r>
            <a:r>
              <a:rPr lang="en-US" sz="2000" dirty="0" err="1">
                <a:solidFill>
                  <a:srgbClr val="333333"/>
                </a:solidFill>
              </a:rPr>
              <a:t>pensin</a:t>
            </a:r>
            <a:r>
              <a:rPr lang="en-US" sz="2000" dirty="0">
                <a:solidFill>
                  <a:srgbClr val="333333"/>
                </a:solidFill>
              </a:rPr>
              <a:t> que </a:t>
            </a:r>
            <a:r>
              <a:rPr lang="en-US" sz="2000" dirty="0" err="1">
                <a:solidFill>
                  <a:srgbClr val="333333"/>
                </a:solidFill>
              </a:rPr>
              <a:t>està</a:t>
            </a:r>
            <a:r>
              <a:rPr lang="en-US" sz="2000" dirty="0">
                <a:solidFill>
                  <a:srgbClr val="333333"/>
                </a:solidFill>
              </a:rPr>
              <a:t> </a:t>
            </a:r>
            <a:r>
              <a:rPr lang="en-US" sz="2000" dirty="0" err="1">
                <a:solidFill>
                  <a:srgbClr val="333333"/>
                </a:solidFill>
              </a:rPr>
              <a:t>boig</a:t>
            </a:r>
            <a:r>
              <a:rPr lang="en-US" sz="2000" dirty="0">
                <a:solidFill>
                  <a:srgbClr val="333333"/>
                </a:solidFill>
              </a:rPr>
              <a:t> </a:t>
            </a:r>
            <a:r>
              <a:rPr lang="en-US" sz="2000" dirty="0" err="1">
                <a:solidFill>
                  <a:srgbClr val="333333"/>
                </a:solidFill>
              </a:rPr>
              <a:t>i</a:t>
            </a:r>
            <a:r>
              <a:rPr lang="en-US" sz="2000" dirty="0">
                <a:solidFill>
                  <a:srgbClr val="333333"/>
                </a:solidFill>
              </a:rPr>
              <a:t> li </a:t>
            </a:r>
            <a:r>
              <a:rPr lang="en-US" sz="2000" dirty="0" err="1">
                <a:solidFill>
                  <a:srgbClr val="333333"/>
                </a:solidFill>
              </a:rPr>
              <a:t>girin</a:t>
            </a:r>
            <a:r>
              <a:rPr lang="en-US" sz="2000" dirty="0">
                <a:solidFill>
                  <a:srgbClr val="333333"/>
                </a:solidFill>
              </a:rPr>
              <a:t> </a:t>
            </a:r>
            <a:r>
              <a:rPr lang="en-US" sz="2000" dirty="0" err="1">
                <a:solidFill>
                  <a:srgbClr val="333333"/>
                </a:solidFill>
              </a:rPr>
              <a:t>l'esquena</a:t>
            </a:r>
            <a:r>
              <a:rPr lang="en-US" sz="2000" dirty="0">
                <a:solidFill>
                  <a:srgbClr val="333333"/>
                </a:solidFill>
              </a:rPr>
              <a:t>.</a:t>
            </a:r>
            <a:endParaRPr lang="de-DE" sz="2000" dirty="0">
              <a:solidFill>
                <a:srgbClr val="333333"/>
              </a:solidFill>
            </a:endParaRPr>
          </a:p>
          <a:p>
            <a:r>
              <a:rPr lang="de-DE" sz="2000" dirty="0" err="1">
                <a:solidFill>
                  <a:srgbClr val="004992"/>
                </a:solidFill>
              </a:rPr>
              <a:t>tanmateix</a:t>
            </a:r>
            <a:r>
              <a:rPr lang="de-DE" sz="2000" dirty="0">
                <a:solidFill>
                  <a:srgbClr val="004992"/>
                </a:solidFill>
              </a:rPr>
              <a:t>: </a:t>
            </a:r>
            <a:r>
              <a:rPr lang="de-DE" sz="2000" dirty="0">
                <a:solidFill>
                  <a:srgbClr val="333333"/>
                </a:solidFill>
              </a:rPr>
              <a:t>Durant aquest ingrés, </a:t>
            </a:r>
            <a:r>
              <a:rPr lang="en-US" sz="2000" dirty="0">
                <a:solidFill>
                  <a:srgbClr val="333333"/>
                </a:solidFill>
              </a:rPr>
              <a:t>Martí </a:t>
            </a:r>
            <a:r>
              <a:rPr lang="en-US" sz="2000" dirty="0" err="1">
                <a:solidFill>
                  <a:srgbClr val="333333"/>
                </a:solidFill>
              </a:rPr>
              <a:t>va</a:t>
            </a:r>
            <a:r>
              <a:rPr lang="en-US" sz="2000" dirty="0">
                <a:solidFill>
                  <a:srgbClr val="333333"/>
                </a:solidFill>
              </a:rPr>
              <a:t> </a:t>
            </a:r>
            <a:r>
              <a:rPr lang="en-US" sz="2000" dirty="0" err="1">
                <a:solidFill>
                  <a:srgbClr val="333333"/>
                </a:solidFill>
              </a:rPr>
              <a:t>participar</a:t>
            </a:r>
            <a:r>
              <a:rPr lang="en-US" sz="2000" dirty="0">
                <a:solidFill>
                  <a:srgbClr val="333333"/>
                </a:solidFill>
              </a:rPr>
              <a:t> </a:t>
            </a:r>
            <a:r>
              <a:rPr lang="en-US" sz="2000" dirty="0" err="1">
                <a:solidFill>
                  <a:srgbClr val="333333"/>
                </a:solidFill>
              </a:rPr>
              <a:t>en</a:t>
            </a:r>
            <a:r>
              <a:rPr lang="en-US" sz="2000" dirty="0">
                <a:solidFill>
                  <a:srgbClr val="333333"/>
                </a:solidFill>
              </a:rPr>
              <a:t> el EMC a </a:t>
            </a:r>
            <a:r>
              <a:rPr lang="en-US" sz="2000" dirty="0" err="1">
                <a:solidFill>
                  <a:srgbClr val="333333"/>
                </a:solidFill>
              </a:rPr>
              <a:t>més</a:t>
            </a:r>
            <a:r>
              <a:rPr lang="en-US" sz="2000" dirty="0">
                <a:solidFill>
                  <a:srgbClr val="333333"/>
                </a:solidFill>
              </a:rPr>
              <a:t> </a:t>
            </a:r>
            <a:r>
              <a:rPr lang="en-US" sz="2000" dirty="0" err="1">
                <a:solidFill>
                  <a:srgbClr val="333333"/>
                </a:solidFill>
              </a:rPr>
              <a:t>d'altres</a:t>
            </a:r>
            <a:r>
              <a:rPr lang="en-US" sz="2000" dirty="0">
                <a:solidFill>
                  <a:srgbClr val="333333"/>
                </a:solidFill>
              </a:rPr>
              <a:t> </a:t>
            </a:r>
            <a:r>
              <a:rPr lang="en-US" sz="2000" dirty="0" err="1">
                <a:solidFill>
                  <a:srgbClr val="333333"/>
                </a:solidFill>
              </a:rPr>
              <a:t>teràpies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activitats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va</a:t>
            </a:r>
            <a:r>
              <a:rPr lang="en-US" sz="2000" dirty="0">
                <a:solidFill>
                  <a:srgbClr val="333333"/>
                </a:solidFill>
              </a:rPr>
              <a:t> </a:t>
            </a:r>
            <a:r>
              <a:rPr lang="en-US" sz="2000" dirty="0" err="1">
                <a:solidFill>
                  <a:srgbClr val="333333"/>
                </a:solidFill>
              </a:rPr>
              <a:t>decidir</a:t>
            </a:r>
            <a:r>
              <a:rPr lang="en-US" sz="2000" dirty="0">
                <a:solidFill>
                  <a:srgbClr val="333333"/>
                </a:solidFill>
              </a:rPr>
              <a:t> </a:t>
            </a:r>
            <a:r>
              <a:rPr lang="en-US" sz="2000" dirty="0" err="1">
                <a:solidFill>
                  <a:srgbClr val="333333"/>
                </a:solidFill>
              </a:rPr>
              <a:t>deixar</a:t>
            </a:r>
            <a:r>
              <a:rPr lang="en-US" sz="2000" dirty="0">
                <a:solidFill>
                  <a:srgbClr val="333333"/>
                </a:solidFill>
              </a:rPr>
              <a:t> </a:t>
            </a:r>
            <a:r>
              <a:rPr lang="en-US" sz="2000" dirty="0" err="1">
                <a:solidFill>
                  <a:srgbClr val="333333"/>
                </a:solidFill>
              </a:rPr>
              <a:t>d'amagar</a:t>
            </a:r>
            <a:r>
              <a:rPr lang="en-US" sz="2000" dirty="0">
                <a:solidFill>
                  <a:srgbClr val="333333"/>
                </a:solidFill>
              </a:rPr>
              <a:t>-se de les </a:t>
            </a:r>
            <a:r>
              <a:rPr lang="en-US" sz="2000" dirty="0" err="1">
                <a:solidFill>
                  <a:srgbClr val="333333"/>
                </a:solidFill>
              </a:rPr>
              <a:t>seves</a:t>
            </a:r>
            <a:r>
              <a:rPr lang="en-US" sz="2000" dirty="0">
                <a:solidFill>
                  <a:srgbClr val="333333"/>
                </a:solidFill>
              </a:rPr>
              <a:t> </a:t>
            </a:r>
            <a:r>
              <a:rPr lang="en-US" sz="2000" dirty="0" err="1">
                <a:solidFill>
                  <a:srgbClr val="333333"/>
                </a:solidFill>
              </a:rPr>
              <a:t>millors</a:t>
            </a:r>
            <a:r>
              <a:rPr lang="en-US" sz="2000" dirty="0">
                <a:solidFill>
                  <a:srgbClr val="333333"/>
                </a:solidFill>
              </a:rPr>
              <a:t> </a:t>
            </a:r>
            <a:r>
              <a:rPr lang="en-US" sz="2000" dirty="0" err="1">
                <a:solidFill>
                  <a:srgbClr val="333333"/>
                </a:solidFill>
              </a:rPr>
              <a:t>amistats</a:t>
            </a:r>
            <a:r>
              <a:rPr lang="en-US" sz="2000" dirty="0">
                <a:solidFill>
                  <a:srgbClr val="333333"/>
                </a:solidFill>
              </a:rPr>
              <a:t>. Quasi totes les </a:t>
            </a:r>
            <a:r>
              <a:rPr lang="en-US" sz="2000" dirty="0" err="1">
                <a:solidFill>
                  <a:srgbClr val="333333"/>
                </a:solidFill>
              </a:rPr>
              <a:t>persones</a:t>
            </a:r>
            <a:r>
              <a:rPr lang="en-US" sz="2000" dirty="0">
                <a:solidFill>
                  <a:srgbClr val="333333"/>
                </a:solidFill>
              </a:rPr>
              <a:t> van </a:t>
            </a:r>
            <a:r>
              <a:rPr lang="en-US" sz="2000" dirty="0" err="1">
                <a:solidFill>
                  <a:srgbClr val="333333"/>
                </a:solidFill>
              </a:rPr>
              <a:t>respondre</a:t>
            </a:r>
            <a:r>
              <a:rPr lang="en-US" sz="2000" dirty="0">
                <a:solidFill>
                  <a:srgbClr val="333333"/>
                </a:solidFill>
              </a:rPr>
              <a:t> de forma </a:t>
            </a:r>
            <a:r>
              <a:rPr lang="en-US" sz="2000" dirty="0" err="1">
                <a:solidFill>
                  <a:srgbClr val="333333"/>
                </a:solidFill>
              </a:rPr>
              <a:t>raonable</a:t>
            </a:r>
            <a:r>
              <a:rPr lang="en-US" sz="2000" dirty="0">
                <a:solidFill>
                  <a:srgbClr val="333333"/>
                </a:solidFill>
              </a:rPr>
              <a:t> a la </a:t>
            </a:r>
            <a:r>
              <a:rPr lang="en-US" sz="2000" dirty="0" err="1">
                <a:solidFill>
                  <a:srgbClr val="333333"/>
                </a:solidFill>
              </a:rPr>
              <a:t>descripció</a:t>
            </a:r>
            <a:r>
              <a:rPr lang="en-US" sz="2000" dirty="0">
                <a:solidFill>
                  <a:srgbClr val="333333"/>
                </a:solidFill>
              </a:rPr>
              <a:t> que </a:t>
            </a:r>
            <a:r>
              <a:rPr lang="en-US" sz="2000" dirty="0" err="1">
                <a:solidFill>
                  <a:srgbClr val="333333"/>
                </a:solidFill>
              </a:rPr>
              <a:t>Martí</a:t>
            </a:r>
            <a:r>
              <a:rPr lang="en-US" sz="2000" dirty="0">
                <a:solidFill>
                  <a:srgbClr val="333333"/>
                </a:solidFill>
              </a:rPr>
              <a:t> </a:t>
            </a:r>
            <a:r>
              <a:rPr lang="en-US" sz="2000" dirty="0" err="1">
                <a:solidFill>
                  <a:srgbClr val="333333"/>
                </a:solidFill>
              </a:rPr>
              <a:t>va</a:t>
            </a:r>
            <a:r>
              <a:rPr lang="en-US" sz="2000" dirty="0">
                <a:solidFill>
                  <a:srgbClr val="333333"/>
                </a:solidFill>
              </a:rPr>
              <a:t> </a:t>
            </a:r>
            <a:r>
              <a:rPr lang="en-US" sz="2000" dirty="0" err="1">
                <a:solidFill>
                  <a:srgbClr val="333333"/>
                </a:solidFill>
              </a:rPr>
              <a:t>fer</a:t>
            </a:r>
            <a:r>
              <a:rPr lang="en-US" sz="2000" dirty="0">
                <a:solidFill>
                  <a:srgbClr val="333333"/>
                </a:solidFill>
              </a:rPr>
              <a:t> </a:t>
            </a:r>
            <a:r>
              <a:rPr lang="en-US" sz="2000" dirty="0" err="1">
                <a:solidFill>
                  <a:srgbClr val="333333"/>
                </a:solidFill>
              </a:rPr>
              <a:t>dels</a:t>
            </a:r>
            <a:r>
              <a:rPr lang="en-US" sz="2000" dirty="0">
                <a:solidFill>
                  <a:srgbClr val="333333"/>
                </a:solidFill>
              </a:rPr>
              <a:t> </a:t>
            </a:r>
            <a:r>
              <a:rPr lang="en-US" sz="2000" dirty="0" err="1">
                <a:solidFill>
                  <a:srgbClr val="333333"/>
                </a:solidFill>
              </a:rPr>
              <a:t>seus</a:t>
            </a:r>
            <a:r>
              <a:rPr lang="en-US" sz="2000" dirty="0">
                <a:solidFill>
                  <a:srgbClr val="333333"/>
                </a:solidFill>
              </a:rPr>
              <a:t> </a:t>
            </a:r>
            <a:r>
              <a:rPr lang="en-US" sz="2000" dirty="0" err="1">
                <a:solidFill>
                  <a:srgbClr val="333333"/>
                </a:solidFill>
              </a:rPr>
              <a:t>símptomes</a:t>
            </a:r>
            <a:r>
              <a:rPr lang="en-US" sz="2000" dirty="0">
                <a:solidFill>
                  <a:srgbClr val="333333"/>
                </a:solidFill>
              </a:rPr>
              <a:t>. Un </a:t>
            </a:r>
            <a:r>
              <a:rPr lang="en-US" sz="2000" dirty="0" err="1">
                <a:solidFill>
                  <a:srgbClr val="333333"/>
                </a:solidFill>
              </a:rPr>
              <a:t>d'ells</a:t>
            </a:r>
            <a:r>
              <a:rPr lang="en-US" sz="2000" dirty="0">
                <a:solidFill>
                  <a:srgbClr val="333333"/>
                </a:solidFill>
              </a:rPr>
              <a:t> fins </a:t>
            </a:r>
            <a:r>
              <a:rPr lang="en-US" sz="2000" dirty="0" err="1">
                <a:solidFill>
                  <a:srgbClr val="333333"/>
                </a:solidFill>
              </a:rPr>
              <a:t>i</a:t>
            </a:r>
            <a:r>
              <a:rPr lang="en-US" sz="2000" dirty="0">
                <a:solidFill>
                  <a:srgbClr val="333333"/>
                </a:solidFill>
              </a:rPr>
              <a:t> tot li </a:t>
            </a:r>
            <a:r>
              <a:rPr lang="en-US" sz="2000" dirty="0" err="1">
                <a:solidFill>
                  <a:srgbClr val="333333"/>
                </a:solidFill>
              </a:rPr>
              <a:t>va</a:t>
            </a:r>
            <a:r>
              <a:rPr lang="en-US" sz="2000" dirty="0">
                <a:solidFill>
                  <a:srgbClr val="333333"/>
                </a:solidFill>
              </a:rPr>
              <a:t> </a:t>
            </a:r>
            <a:r>
              <a:rPr lang="en-US" sz="2000" dirty="0" err="1">
                <a:solidFill>
                  <a:srgbClr val="333333"/>
                </a:solidFill>
              </a:rPr>
              <a:t>explicar</a:t>
            </a:r>
            <a:r>
              <a:rPr lang="en-US" sz="2000" dirty="0">
                <a:solidFill>
                  <a:srgbClr val="333333"/>
                </a:solidFill>
              </a:rPr>
              <a:t> les </a:t>
            </a:r>
            <a:r>
              <a:rPr lang="en-US" sz="2000" dirty="0" err="1">
                <a:solidFill>
                  <a:srgbClr val="333333"/>
                </a:solidFill>
              </a:rPr>
              <a:t>seves</a:t>
            </a:r>
            <a:r>
              <a:rPr lang="en-US" sz="2000" dirty="0">
                <a:solidFill>
                  <a:srgbClr val="333333"/>
                </a:solidFill>
              </a:rPr>
              <a:t> </a:t>
            </a:r>
            <a:r>
              <a:rPr lang="en-US" sz="2000" dirty="0" err="1">
                <a:solidFill>
                  <a:srgbClr val="333333"/>
                </a:solidFill>
              </a:rPr>
              <a:t>pròpies</a:t>
            </a:r>
            <a:r>
              <a:rPr lang="en-US" sz="2000" dirty="0">
                <a:solidFill>
                  <a:srgbClr val="333333"/>
                </a:solidFill>
              </a:rPr>
              <a:t> </a:t>
            </a:r>
            <a:r>
              <a:rPr lang="en-US" sz="2000" dirty="0" err="1">
                <a:solidFill>
                  <a:srgbClr val="333333"/>
                </a:solidFill>
              </a:rPr>
              <a:t>experiències</a:t>
            </a:r>
            <a:r>
              <a:rPr lang="en-US" sz="2000" dirty="0">
                <a:solidFill>
                  <a:srgbClr val="333333"/>
                </a:solidFill>
              </a:rPr>
              <a:t> de </a:t>
            </a:r>
            <a:r>
              <a:rPr lang="en-US" sz="2000" dirty="0" err="1">
                <a:solidFill>
                  <a:srgbClr val="333333"/>
                </a:solidFill>
              </a:rPr>
              <a:t>persecució</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amenaça</a:t>
            </a:r>
            <a:r>
              <a:rPr lang="en-US" sz="2000" dirty="0">
                <a:solidFill>
                  <a:srgbClr val="333333"/>
                </a:solidFill>
              </a:rPr>
              <a:t>.</a:t>
            </a:r>
            <a:endParaRPr 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769990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cs typeface="+mn-cs"/>
              </a:rPr>
              <a:t>Entrenament Metacognitiu 10 – Enfrontant-se als prejudicis (Estigma)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236201101"/>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5743</Words>
  <Application>Microsoft Office PowerPoint</Application>
  <PresentationFormat>Benutzerdefiniert</PresentationFormat>
  <Paragraphs>629</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Verdana</vt:lpstr>
      <vt:lpstr>Arial</vt:lpstr>
      <vt:lpstr>Wingdings 2</vt:lpstr>
      <vt:lpstr>Times New Roman</vt:lpstr>
      <vt:lpstr>Calibri Light</vt:lpstr>
      <vt:lpstr>Symbol</vt:lpstr>
      <vt:lpstr>Wingdings</vt:lpstr>
      <vt:lpstr>UKE_PPT-Vorlage_16zu9</vt:lpstr>
      <vt:lpstr>EMC 10 II – Enfrontant-se als prejudicis (Estigma)</vt:lpstr>
      <vt:lpstr>Què tenen en comú les següents persones?</vt:lpstr>
      <vt:lpstr>Què tenen en comú les següents persones?</vt:lpstr>
      <vt:lpstr>Què tenen en comú les següents persones?</vt:lpstr>
      <vt:lpstr>Què tenen en comú les següents persones?</vt:lpstr>
      <vt:lpstr>Què tenen en comú les següents persones?</vt:lpstr>
      <vt:lpstr>Què tenen en comú les següents persones?</vt:lpstr>
      <vt:lpstr>Què tenen en comú les següents persones?</vt:lpstr>
      <vt:lpstr>Famós = Perfecte?</vt:lpstr>
      <vt:lpstr>Quins d'aquests quadres són obra de persones amb símptomes de psicosi?</vt:lpstr>
      <vt:lpstr>Quins d'aquests quadres es van subhastar pels preus més alts?</vt:lpstr>
      <vt:lpstr>Quins d'aquests quadres es van subhastar pels preus més alts?</vt:lpstr>
      <vt:lpstr>Edvard Munch</vt:lpstr>
      <vt:lpstr>Steffen Moritz</vt:lpstr>
      <vt:lpstr>Vincent van Gogh</vt:lpstr>
      <vt:lpstr>Ringo Starr (Bateria dels Beatles)</vt:lpstr>
      <vt:lpstr>Primera conclusió</vt:lpstr>
      <vt:lpstr>Primera conclusió</vt:lpstr>
      <vt:lpstr>Primera conclusió</vt:lpstr>
      <vt:lpstr>Primera conclusió</vt:lpstr>
      <vt:lpstr>És“normal” tenir problemes mentals?</vt:lpstr>
      <vt:lpstr>És“normal” tenir problemes mentals?</vt:lpstr>
      <vt:lpstr>És“normal” tenir problemes mentals?</vt:lpstr>
      <vt:lpstr>Les creences especials no són tan infreqüents... Freqüència d'experiències psicòtiques en la població</vt:lpstr>
      <vt:lpstr>Les creences especials no són tan infreqüents... Freqüència d'experiències psicòtiques en la població</vt:lpstr>
      <vt:lpstr>Les creences especials no són tan infreqüents... Freqüència d'experiències psicòtiques en la població</vt:lpstr>
      <vt:lpstr>Les creences especials no són tan infreqüents... Freqüència d'experiències psicòtiques en la població</vt:lpstr>
      <vt:lpstr>Les creences especials no són tan infreqüents... Freqüència d'experiències psicòtiques en la població</vt:lpstr>
      <vt:lpstr>Les creences especials no són tan infreqüents... Freqüència d'experiències psicòtiques en la població</vt:lpstr>
      <vt:lpstr>Les creences especials no són tan infreqüents... Freqüència d'experiències psicòtiques en la població</vt:lpstr>
      <vt:lpstr>Les creences especials no són tan infreqüents... Freqüència d'experiències psicòtiques en la població</vt:lpstr>
      <vt:lpstr>Recordeu…</vt:lpstr>
      <vt:lpstr>Què és l'estigma i què és l'autoestigma?</vt:lpstr>
      <vt:lpstr>Què és l'estigma i què és l'autoestigma?</vt:lpstr>
      <vt:lpstr>Què és l'estigma i què és l'autoestigma?</vt:lpstr>
      <vt:lpstr>Què és l'estigma i què és l'autoestigma?</vt:lpstr>
      <vt:lpstr>Estigma cap a les persones que experimenten símptomes psicòtics</vt:lpstr>
      <vt:lpstr>Estigma cap a les persones que experimenten símptomes psicòtics</vt:lpstr>
      <vt:lpstr>Estigma cap a les persones que experimenten símptomes psicòtics</vt:lpstr>
      <vt:lpstr>Estigma cap a les persones que experimenten símptomes psicòtics</vt:lpstr>
      <vt:lpstr>Estigma cap a les persones que experimenten símptomes psicòtics</vt:lpstr>
      <vt:lpstr>Estigma cap a les persones que experimenten símptomes psicòtics</vt:lpstr>
      <vt:lpstr>Estigma cap a les persones que experimenten símptomes psicòtics</vt:lpstr>
      <vt:lpstr>Quina rellevància té això?</vt:lpstr>
      <vt:lpstr>Quina rellevància té això?</vt:lpstr>
      <vt:lpstr>Què hem de fer?</vt:lpstr>
      <vt:lpstr>He d'informar sobre la meva malaltia… i com?</vt:lpstr>
      <vt:lpstr>He d'informar sobre la meva malaltia… i com?</vt:lpstr>
      <vt:lpstr>Com parlar de la meva malaltia?</vt:lpstr>
      <vt:lpstr>Com parlar de la meva malaltia?</vt:lpstr>
      <vt:lpstr>Com parlar de la meva malaltia?</vt:lpstr>
      <vt:lpstr>Com parlar de la meva malaltia?</vt:lpstr>
      <vt:lpstr>Com parlar de la meva malaltia?</vt:lpstr>
      <vt:lpstr>Com parlar de la meva malaltia?</vt:lpstr>
      <vt:lpstr>Com parlar de la meva malaltia?</vt:lpstr>
      <vt:lpstr>Com parlar de la meva malaltia?</vt:lpstr>
      <vt:lpstr>Com parlar de la meva malaltia?</vt:lpstr>
      <vt:lpstr>Com parlar de la meva malaltia?</vt:lpstr>
      <vt:lpstr>Com parlar de la meva malaltia?</vt:lpstr>
      <vt:lpstr>Com parlar de la meva malaltia?</vt:lpstr>
      <vt:lpstr>Traducció a la vida diària</vt:lpstr>
      <vt:lpstr>Quina relació té això amb la psicosi?</vt:lpstr>
      <vt:lpstr>Gràcies Per La Vostra Atenció!</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Britt-Marie Larsen</cp:lastModifiedBy>
  <cp:revision>1433</cp:revision>
  <dcterms:created xsi:type="dcterms:W3CDTF">2015-05-22T07:54:23Z</dcterms:created>
  <dcterms:modified xsi:type="dcterms:W3CDTF">2023-01-30T13:11:31Z</dcterms:modified>
</cp:coreProperties>
</file>