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3" r:id="rId1"/>
  </p:sldMasterIdLst>
  <p:notesMasterIdLst>
    <p:notesMasterId r:id="rId60"/>
  </p:notesMasterIdLst>
  <p:handoutMasterIdLst>
    <p:handoutMasterId r:id="rId61"/>
  </p:handoutMasterIdLst>
  <p:sldIdLst>
    <p:sldId id="457" r:id="rId2"/>
    <p:sldId id="384" r:id="rId3"/>
    <p:sldId id="443" r:id="rId4"/>
    <p:sldId id="442" r:id="rId5"/>
    <p:sldId id="290" r:id="rId6"/>
    <p:sldId id="429" r:id="rId7"/>
    <p:sldId id="292" r:id="rId8"/>
    <p:sldId id="369" r:id="rId9"/>
    <p:sldId id="338" r:id="rId10"/>
    <p:sldId id="413" r:id="rId11"/>
    <p:sldId id="444" r:id="rId12"/>
    <p:sldId id="378" r:id="rId13"/>
    <p:sldId id="379" r:id="rId14"/>
    <p:sldId id="432" r:id="rId15"/>
    <p:sldId id="446" r:id="rId16"/>
    <p:sldId id="445" r:id="rId17"/>
    <p:sldId id="296" r:id="rId18"/>
    <p:sldId id="434" r:id="rId19"/>
    <p:sldId id="447" r:id="rId20"/>
    <p:sldId id="450" r:id="rId21"/>
    <p:sldId id="449" r:id="rId22"/>
    <p:sldId id="300" r:id="rId23"/>
    <p:sldId id="438" r:id="rId24"/>
    <p:sldId id="309" r:id="rId25"/>
    <p:sldId id="310" r:id="rId26"/>
    <p:sldId id="367" r:id="rId27"/>
    <p:sldId id="311" r:id="rId28"/>
    <p:sldId id="428" r:id="rId29"/>
    <p:sldId id="366" r:id="rId30"/>
    <p:sldId id="349" r:id="rId31"/>
    <p:sldId id="315" r:id="rId32"/>
    <p:sldId id="426" r:id="rId33"/>
    <p:sldId id="353" r:id="rId34"/>
    <p:sldId id="354" r:id="rId35"/>
    <p:sldId id="355" r:id="rId36"/>
    <p:sldId id="427" r:id="rId37"/>
    <p:sldId id="453" r:id="rId38"/>
    <p:sldId id="452" r:id="rId39"/>
    <p:sldId id="451" r:id="rId40"/>
    <p:sldId id="360" r:id="rId41"/>
    <p:sldId id="314" r:id="rId42"/>
    <p:sldId id="312" r:id="rId43"/>
    <p:sldId id="361" r:id="rId44"/>
    <p:sldId id="365" r:id="rId45"/>
    <p:sldId id="334" r:id="rId46"/>
    <p:sldId id="330" r:id="rId47"/>
    <p:sldId id="323" r:id="rId48"/>
    <p:sldId id="327" r:id="rId49"/>
    <p:sldId id="336" r:id="rId50"/>
    <p:sldId id="322" r:id="rId51"/>
    <p:sldId id="394" r:id="rId52"/>
    <p:sldId id="455" r:id="rId53"/>
    <p:sldId id="454" r:id="rId54"/>
    <p:sldId id="347" r:id="rId55"/>
    <p:sldId id="439" r:id="rId56"/>
    <p:sldId id="456" r:id="rId57"/>
    <p:sldId id="410" r:id="rId58"/>
    <p:sldId id="411"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Verdana" panose="020B0604030504040204" pitchFamily="34" charset="0"/>
      <p:regular r:id="rId68"/>
      <p:bold r:id="rId69"/>
      <p:italic r:id="rId70"/>
      <p:boldItalic r:id="rId71"/>
    </p:embeddedFont>
  </p:embeddedFontLst>
  <p:defaultTextStyle>
    <a:defPPr>
      <a:defRPr lang="en-US"/>
    </a:defPPr>
    <a:lvl1pPr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5pPr>
    <a:lvl6pPr marL="2286000" algn="l" defTabSz="914400" rtl="0" eaLnBrk="1" latinLnBrk="0" hangingPunct="1">
      <a:defRPr sz="2400" kern="1200">
        <a:solidFill>
          <a:schemeClr val="tx1"/>
        </a:solidFill>
        <a:latin typeface="Verdana" pitchFamily="34" charset="0"/>
        <a:ea typeface="ＭＳ Ｐゴシック" pitchFamily="34" charset="-128"/>
        <a:cs typeface="+mn-cs"/>
      </a:defRPr>
    </a:lvl6pPr>
    <a:lvl7pPr marL="2743200" algn="l" defTabSz="914400" rtl="0" eaLnBrk="1" latinLnBrk="0" hangingPunct="1">
      <a:defRPr sz="2400" kern="1200">
        <a:solidFill>
          <a:schemeClr val="tx1"/>
        </a:solidFill>
        <a:latin typeface="Verdana" pitchFamily="34" charset="0"/>
        <a:ea typeface="ＭＳ Ｐゴシック" pitchFamily="34" charset="-128"/>
        <a:cs typeface="+mn-cs"/>
      </a:defRPr>
    </a:lvl7pPr>
    <a:lvl8pPr marL="3200400" algn="l" defTabSz="914400" rtl="0" eaLnBrk="1" latinLnBrk="0" hangingPunct="1">
      <a:defRPr sz="2400" kern="1200">
        <a:solidFill>
          <a:schemeClr val="tx1"/>
        </a:solidFill>
        <a:latin typeface="Verdana" pitchFamily="34" charset="0"/>
        <a:ea typeface="ＭＳ Ｐゴシック" pitchFamily="34" charset="-128"/>
        <a:cs typeface="+mn-cs"/>
      </a:defRPr>
    </a:lvl8pPr>
    <a:lvl9pPr marL="3657600" algn="l" defTabSz="914400" rtl="0" eaLnBrk="1" latinLnBrk="0" hangingPunct="1">
      <a:defRPr sz="2400" kern="1200">
        <a:solidFill>
          <a:schemeClr val="tx1"/>
        </a:solidFill>
        <a:latin typeface="Verdana"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1152">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336699"/>
    <a:srgbClr val="C3C3F7"/>
    <a:srgbClr val="8DC6FF"/>
    <a:srgbClr val="FFFF00"/>
    <a:srgbClr val="4D7CE5"/>
    <a:srgbClr val="514AE4"/>
    <a:srgbClr val="6C96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60"/>
  </p:normalViewPr>
  <p:slideViewPr>
    <p:cSldViewPr>
      <p:cViewPr varScale="1">
        <p:scale>
          <a:sx n="95" d="100"/>
          <a:sy n="95" d="100"/>
        </p:scale>
        <p:origin x="188" y="108"/>
      </p:cViewPr>
      <p:guideLst>
        <p:guide orient="horz" pos="1152"/>
        <p:guide pos="5712"/>
        <p:guide pos="7618"/>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69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font" Target="fonts/font10.fntdata"/></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1ED2CDA5-E9D9-45B5-8B29-34F833B60C63}" type="slidenum">
              <a:rPr lang="en-GB" altLang="es-ES"/>
              <a:pPr/>
              <a:t>‹Nr.›</a:t>
            </a:fld>
            <a:endParaRPr lang="en-GB" altLang="es-ES"/>
          </a:p>
        </p:txBody>
      </p:sp>
    </p:spTree>
    <p:extLst>
      <p:ext uri="{BB962C8B-B14F-4D97-AF65-F5344CB8AC3E}">
        <p14:creationId xmlns:p14="http://schemas.microsoft.com/office/powerpoint/2010/main" val="3330420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ea typeface="+mn-ea"/>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F46991C7-BE18-4C9F-B198-FFDDD9630648}" type="slidenum">
              <a:rPr lang="en-US" altLang="es-ES"/>
              <a:pPr/>
              <a:t>‹Nr.›</a:t>
            </a:fld>
            <a:endParaRPr lang="en-US" altLang="es-ES"/>
          </a:p>
        </p:txBody>
      </p:sp>
    </p:spTree>
    <p:extLst>
      <p:ext uri="{BB962C8B-B14F-4D97-AF65-F5344CB8AC3E}">
        <p14:creationId xmlns:p14="http://schemas.microsoft.com/office/powerpoint/2010/main" val="18529161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F3091DAC-A459-47AC-883D-91F0B4EA93AF}" type="slidenum">
              <a:rPr lang="en-US" altLang="de-DE" sz="1300"/>
              <a:pPr/>
              <a:t>2</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F3091DAC-A459-47AC-883D-91F0B4EA93AF}" type="slidenum">
              <a:rPr lang="en-US" altLang="de-DE" sz="1300"/>
              <a:pPr/>
              <a:t>3</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F3091DAC-A459-47AC-883D-91F0B4EA93AF}" type="slidenum">
              <a:rPr lang="en-US" altLang="de-DE" sz="1300"/>
              <a:pPr/>
              <a:t>4</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3DF6FCC2-26F4-41A8-93E5-90EE098E1E23}" type="slidenum">
              <a:rPr lang="en-US" altLang="de-DE" sz="1300"/>
              <a:pPr/>
              <a:t>5</a:t>
            </a:fld>
            <a:endParaRPr lang="en-US" altLang="de-DE" sz="1300"/>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3118F5F5-CAB4-4CC3-81B2-DA2A710CB7AF}" type="slidenum">
              <a:rPr lang="en-US" altLang="de-DE" sz="1300"/>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5460A2F7-0BA1-4461-9105-969A7AA79FDE}" type="slidenum">
              <a:rPr lang="en-US" altLang="de-DE" sz="1300"/>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328831F8-1DBB-473A-837B-EB4B25EA7983}" type="slidenum">
              <a:rPr lang="en-US" altLang="de-DE" sz="1300"/>
              <a:pPr/>
              <a:t>8</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420BCE8-C03A-4B54-AE41-2E59A35398CC}" type="slidenum">
              <a:rPr lang="en-US" altLang="de-DE" sz="1300"/>
              <a:pPr/>
              <a:t>9</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677ED60B-8C7A-4796-BEFE-18FBB33C5695}" type="slidenum">
              <a:rPr lang="en-US" altLang="de-DE" sz="1300"/>
              <a:pPr/>
              <a:t>10</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677ED60B-8C7A-4796-BEFE-18FBB33C5695}" type="slidenum">
              <a:rPr lang="en-US" altLang="de-DE" sz="1300"/>
              <a:pPr/>
              <a:t>11</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F706AE64-E2C7-4B17-978D-65890E8A1821}" type="slidenum">
              <a:rPr lang="en-US" altLang="de-DE" sz="1300"/>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FCA0EEC-0F1F-4313-AFC0-D767D2BC5F8C}" type="slidenum">
              <a:rPr lang="en-US" altLang="de-DE" sz="1300"/>
              <a:pPr/>
              <a:t>13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8A24D36D-FA6C-49A0-9999-B743DA24D085}" type="slidenum">
              <a:rPr lang="en-US" altLang="de-DE" sz="1300"/>
              <a:pPr/>
              <a:t>14</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8A24D36D-FA6C-49A0-9999-B743DA24D085}" type="slidenum">
              <a:rPr lang="en-US" altLang="de-DE" sz="1300"/>
              <a:pPr/>
              <a:t>15</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8A24D36D-FA6C-49A0-9999-B743DA24D085}" type="slidenum">
              <a:rPr lang="en-US" altLang="de-DE" sz="1300"/>
              <a:pPr/>
              <a:t>16</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81557CFC-E6F4-4294-915C-9FFF65D4CC12}" type="slidenum">
              <a:rPr lang="en-US" altLang="de-DE" sz="1300"/>
              <a:pPr/>
              <a:t>17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8C08985D-91D8-46A6-9CC2-47FC1B6644B6}" type="slidenum">
              <a:rPr lang="en-US" altLang="de-DE" sz="1300"/>
              <a:pPr/>
              <a:t>18</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ED3E5C3-99CC-4F9B-B477-20CB3B4167E3}" type="slidenum">
              <a:rPr lang="en-US" altLang="de-DE" sz="1300"/>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ED3E5C3-99CC-4F9B-B477-20CB3B4167E3}" type="slidenum">
              <a:rPr lang="en-US" altLang="de-DE" sz="1300"/>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ED3E5C3-99CC-4F9B-B477-20CB3B4167E3}" type="slidenum">
              <a:rPr lang="en-US" altLang="de-DE" sz="1300"/>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908051E-B2B7-424D-AE09-791841F01738}" type="slidenum">
              <a:rPr lang="en-US" altLang="de-DE" sz="1300"/>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B8338CDB-5D71-40BE-8070-A7F00FF8536E}" type="slidenum">
              <a:rPr lang="en-US" altLang="de-DE" sz="1300"/>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E762A587-30C5-4429-AA3E-E3A1A55666FD}" type="slidenum">
              <a:rPr lang="en-US" altLang="de-DE" sz="1300"/>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BBF1A625-9BF8-4995-BA82-00ACE2A46B2B}" type="slidenum">
              <a:rPr lang="en-US" altLang="de-DE" sz="1300"/>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729384A-B1CF-4935-A314-0D4DB238FD87}" type="slidenum">
              <a:rPr lang="en-US" altLang="de-DE" sz="1300"/>
              <a:pPr/>
              <a:t>26</a:t>
            </a:fld>
            <a:endParaRPr lang="en-US"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3DFAF5C4-26AE-4506-AB1C-76574A2F89D3}" type="slidenum">
              <a:rPr lang="en-US" altLang="de-DE" sz="1300"/>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2F006144-6C4E-410B-B164-C410FC479BFB}" type="slidenum">
              <a:rPr lang="en-US" altLang="de-DE" sz="1300"/>
              <a:pPr/>
              <a:t>28</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A27D54BC-F233-4DE8-8521-A521C52CC1DB}" type="slidenum">
              <a:rPr lang="en-US" altLang="de-DE" sz="1300"/>
              <a:pPr/>
              <a:t>29</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83F93B53-B1A1-4BE6-89FB-28859BFB005E}" type="slidenum">
              <a:rPr lang="en-US" altLang="de-DE" sz="1300"/>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2C3CE8A2-8916-4345-8D9C-E52691DCC9A7}" type="slidenum">
              <a:rPr lang="en-US" altLang="de-DE" sz="1300"/>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9DBE2D84-728C-4862-85BC-AB759CEF7F47}" type="slidenum">
              <a:rPr lang="en-US" altLang="de-DE" sz="1300"/>
              <a:pPr/>
              <a:t>32</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93F96B2D-2794-4162-BCBF-2FE540D1423A}" type="slidenum">
              <a:rPr lang="en-US" altLang="de-DE" sz="1300"/>
              <a:pPr/>
              <a:t>33</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1995467A-FCF7-4439-88A6-91FA44AA9EF1}" type="slidenum">
              <a:rPr lang="en-US" altLang="de-DE" sz="1300"/>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9F9E6169-508C-434D-8969-8E60AD65E597}" type="slidenum">
              <a:rPr lang="en-US" altLang="de-DE" sz="1300"/>
              <a:pPr/>
              <a:t>35</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E5521F2-A254-47EF-8928-7EAB289ACD2A}" type="slidenum">
              <a:rPr lang="en-US" altLang="de-DE" sz="1300"/>
              <a:pPr/>
              <a:t>36</a:t>
            </a:fld>
            <a:endParaRPr lang="en-US" altLang="de-DE" sz="1300"/>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E5521F2-A254-47EF-8928-7EAB289ACD2A}" type="slidenum">
              <a:rPr lang="en-US" altLang="de-DE" sz="1300"/>
              <a:pPr/>
              <a:t>37</a:t>
            </a:fld>
            <a:endParaRPr lang="en-US" altLang="de-DE" sz="1300"/>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E5521F2-A254-47EF-8928-7EAB289ACD2A}" type="slidenum">
              <a:rPr lang="en-US" altLang="de-DE" sz="1300"/>
              <a:pPr/>
              <a:t>38</a:t>
            </a:fld>
            <a:endParaRPr lang="en-US" altLang="de-DE" sz="1300"/>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E5521F2-A254-47EF-8928-7EAB289ACD2A}" type="slidenum">
              <a:rPr lang="en-US" altLang="de-DE" sz="1300"/>
              <a:pPr/>
              <a:t>39</a:t>
            </a:fld>
            <a:endParaRPr lang="en-US" altLang="de-DE" sz="1300"/>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8BB818E4-2A77-4721-AED5-FA88B6FADE80}" type="slidenum">
              <a:rPr lang="en-US" altLang="de-DE" sz="1300"/>
              <a:pPr/>
              <a:t>40</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87AC1C67-6E72-49D4-8664-B7F00B3F155E}" type="slidenum">
              <a:rPr lang="en-US" altLang="de-DE" sz="1300"/>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1524913B-E313-40FF-BFFB-47B1972A2930}" type="slidenum">
              <a:rPr lang="en-US" altLang="de-DE" sz="1300"/>
              <a:pPr/>
              <a:t>42</a:t>
            </a:fld>
            <a:endParaRPr lang="en-US" altLang="de-DE" sz="1300"/>
          </a:p>
        </p:txBody>
      </p:sp>
      <p:sp>
        <p:nvSpPr>
          <p:cNvPr id="89091" name="Rectangle 1026"/>
          <p:cNvSpPr>
            <a:spLocks noGrp="1" noRot="1" noChangeAspect="1" noChangeArrowheads="1" noTextEdit="1"/>
          </p:cNvSpPr>
          <p:nvPr>
            <p:ph type="sldImg"/>
          </p:nvPr>
        </p:nvSpPr>
        <p:spPr>
          <a:xfrm>
            <a:off x="138113" y="768350"/>
            <a:ext cx="6823075" cy="3836988"/>
          </a:xfrm>
          <a:ln/>
        </p:spPr>
      </p:sp>
      <p:sp>
        <p:nvSpPr>
          <p:cNvPr id="890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F025E186-63BA-41C8-BBA8-F115FD323C90}" type="slidenum">
              <a:rPr lang="en-US" altLang="de-DE" sz="1300"/>
              <a:pPr/>
              <a:t>43</a:t>
            </a:fld>
            <a:endParaRPr lang="en-US" altLang="de-DE" sz="1300"/>
          </a:p>
        </p:txBody>
      </p:sp>
      <p:sp>
        <p:nvSpPr>
          <p:cNvPr id="91139" name="Rectangle 1026"/>
          <p:cNvSpPr>
            <a:spLocks noGrp="1" noRot="1" noChangeAspect="1" noChangeArrowheads="1" noTextEdit="1"/>
          </p:cNvSpPr>
          <p:nvPr>
            <p:ph type="sldImg"/>
          </p:nvPr>
        </p:nvSpPr>
        <p:spPr>
          <a:xfrm>
            <a:off x="138113" y="768350"/>
            <a:ext cx="6823075" cy="3836988"/>
          </a:xfrm>
          <a:ln/>
        </p:spPr>
      </p:sp>
      <p:sp>
        <p:nvSpPr>
          <p:cNvPr id="91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B5718C97-0A41-4DE8-AFEE-6E7207C885CC}" type="slidenum">
              <a:rPr lang="en-US" altLang="de-DE" sz="1300"/>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C9E85129-C331-46F7-B0EC-D043625B7D56}" type="slidenum">
              <a:rPr lang="en-US" altLang="de-DE" sz="1300"/>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75463063-EADA-45B2-9AA4-7D86F9A135E8}" type="slidenum">
              <a:rPr lang="en-US" altLang="de-DE" sz="1300"/>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4D44DEA0-0984-49E1-9944-644F00B18239}" type="slidenum">
              <a:rPr lang="en-US" altLang="de-DE" sz="1300"/>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DA17802E-EF82-4CAC-8BCC-108287B98B56}" type="slidenum">
              <a:rPr lang="en-US" altLang="de-DE" sz="1300"/>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7A721301-83CE-4C3D-B338-8AEA93C67B5B}" type="slidenum">
              <a:rPr lang="en-US" altLang="de-DE" sz="1300"/>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0F563B75-A219-47C6-88BD-DE76064F15A4}" type="slidenum">
              <a:rPr lang="en-US" altLang="de-DE" sz="1300"/>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44ED824F-28BD-4D32-B475-4593765AA7AA}" type="slidenum">
              <a:rPr lang="en-US" altLang="de-DE" sz="1300"/>
              <a:pPr/>
              <a:t>51</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44ED824F-28BD-4D32-B475-4593765AA7AA}" type="slidenum">
              <a:rPr lang="en-US" altLang="de-DE" sz="1300"/>
              <a:pPr/>
              <a:t>52</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44ED824F-28BD-4D32-B475-4593765AA7AA}" type="slidenum">
              <a:rPr lang="en-US" altLang="de-DE" sz="1300"/>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D85F17F1-2D13-44E0-8EE4-0F808B7B36AE}" type="slidenum">
              <a:rPr lang="en-US" altLang="de-DE" sz="1300"/>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EEAC2964-857B-46ED-A789-10A2D63BA074}" type="slidenum">
              <a:rPr lang="en-US" altLang="de-DE" sz="1300"/>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9917F44A-2572-4FDE-9C33-4E9D4888FFB2}" type="slidenum">
              <a:rPr lang="en-US" altLang="de-DE" sz="1300"/>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ＭＳ Ｐゴシック" pitchFamily="34" charset="-128"/>
              </a:defRPr>
            </a:lvl1pPr>
            <a:lvl2pPr marL="742950" indent="-285750" defTabSz="990600">
              <a:defRPr sz="2400">
                <a:solidFill>
                  <a:schemeClr val="tx1"/>
                </a:solidFill>
                <a:latin typeface="Verdana" pitchFamily="34" charset="0"/>
                <a:ea typeface="ＭＳ Ｐゴシック" pitchFamily="34" charset="-128"/>
              </a:defRPr>
            </a:lvl2pPr>
            <a:lvl3pPr marL="1143000" indent="-228600" defTabSz="990600">
              <a:defRPr sz="2400">
                <a:solidFill>
                  <a:schemeClr val="tx1"/>
                </a:solidFill>
                <a:latin typeface="Verdana" pitchFamily="34" charset="0"/>
                <a:ea typeface="ＭＳ Ｐゴシック" pitchFamily="34" charset="-128"/>
              </a:defRPr>
            </a:lvl3pPr>
            <a:lvl4pPr marL="1600200" indent="-228600" defTabSz="990600">
              <a:defRPr sz="2400">
                <a:solidFill>
                  <a:schemeClr val="tx1"/>
                </a:solidFill>
                <a:latin typeface="Verdana" pitchFamily="34" charset="0"/>
                <a:ea typeface="ＭＳ Ｐゴシック" pitchFamily="34" charset="-128"/>
              </a:defRPr>
            </a:lvl4pPr>
            <a:lvl5pPr marL="2057400" indent="-228600" defTabSz="990600">
              <a:defRPr sz="2400">
                <a:solidFill>
                  <a:schemeClr val="tx1"/>
                </a:solidFill>
                <a:latin typeface="Verdana" pitchFamily="34" charset="0"/>
                <a:ea typeface="ＭＳ Ｐゴシック"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ＭＳ Ｐゴシック" pitchFamily="34" charset="-128"/>
              </a:defRPr>
            </a:lvl9pPr>
          </a:lstStyle>
          <a:p>
            <a:fld id="{A508E570-F13F-48FE-BFA2-23C5FA265FA2}" type="slidenum">
              <a:rPr lang="en-US" altLang="de-DE" sz="1300"/>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t-BR"/>
              <a:t>Entrenament Metacognitiu 1 – Acusar i Atribuir-se el Mèrit</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pt-BR"/>
              <a:t>Entrenament Metacognitiu 1 – Acusar i Atribuir-se el Mèrit</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1 A – </a:t>
            </a:r>
            <a:r>
              <a:rPr lang="pt-BR" altLang="ko-KR" dirty="0">
                <a:latin typeface="+mn-lt"/>
                <a:ea typeface="+mn-ea"/>
                <a:cs typeface="+mn-cs"/>
              </a:rPr>
              <a:t>Acusar i Atribuir-se el Mèrit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07945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Atribució: Acusar i Atribuir-se el Mèrit</a:t>
            </a: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es-ES" altLang="de-DE" sz="2400" dirty="0" err="1">
                <a:solidFill>
                  <a:srgbClr val="333333"/>
                </a:solidFill>
              </a:rPr>
              <a:t>Atribució</a:t>
            </a:r>
            <a:r>
              <a:rPr lang="es-ES" altLang="de-DE" sz="2400" dirty="0">
                <a:solidFill>
                  <a:srgbClr val="333333"/>
                </a:solidFill>
              </a:rPr>
              <a:t> = inferir causes sobre </a:t>
            </a:r>
            <a:r>
              <a:rPr lang="es-ES" altLang="de-DE" sz="2400" dirty="0" err="1">
                <a:solidFill>
                  <a:srgbClr val="333333"/>
                </a:solidFill>
              </a:rPr>
              <a:t>esdeveniments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acusar </a:t>
            </a:r>
            <a:r>
              <a:rPr lang="es-ES" altLang="de-DE" sz="2400" dirty="0" err="1">
                <a:solidFill>
                  <a:srgbClr val="333333"/>
                </a:solidFill>
              </a:rPr>
              <a:t>altres</a:t>
            </a:r>
            <a:r>
              <a:rPr lang="es-ES" altLang="de-DE" sz="2400" dirty="0">
                <a:solidFill>
                  <a:srgbClr val="333333"/>
                </a:solidFill>
              </a:rPr>
              <a:t> o atribuir-se el </a:t>
            </a:r>
            <a:r>
              <a:rPr lang="es-ES" altLang="de-DE" sz="2400" dirty="0" err="1">
                <a:solidFill>
                  <a:srgbClr val="333333"/>
                </a:solidFill>
              </a:rPr>
              <a:t>mèrit</a:t>
            </a:r>
            <a:r>
              <a:rPr lang="es-ES" altLang="de-DE" sz="2400" dirty="0">
                <a:solidFill>
                  <a:srgbClr val="333333"/>
                </a:solidFill>
              </a:rPr>
              <a:t> a una o un </a:t>
            </a:r>
            <a:r>
              <a:rPr lang="es-ES" altLang="de-DE" sz="2400" dirty="0" err="1">
                <a:solidFill>
                  <a:srgbClr val="333333"/>
                </a:solidFill>
              </a:rPr>
              <a:t>mateix</a:t>
            </a:r>
            <a:r>
              <a:rPr lang="es-ES" altLang="de-DE" sz="2400" dirty="0">
                <a:solidFill>
                  <a:srgbClr val="333333"/>
                </a:solidFill>
              </a:rPr>
              <a:t>)</a:t>
            </a: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Atribució: Acusar i Atribuir-se el Mèrit</a:t>
            </a: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es-ES" altLang="de-DE" sz="2400" dirty="0" err="1">
                <a:solidFill>
                  <a:srgbClr val="333333"/>
                </a:solidFill>
              </a:rPr>
              <a:t>Atribució</a:t>
            </a:r>
            <a:r>
              <a:rPr lang="es-ES" altLang="de-DE" sz="2400" dirty="0">
                <a:solidFill>
                  <a:srgbClr val="333333"/>
                </a:solidFill>
              </a:rPr>
              <a:t> = inferir causes sobre </a:t>
            </a:r>
            <a:r>
              <a:rPr lang="es-ES" altLang="de-DE" sz="2400" dirty="0" err="1">
                <a:solidFill>
                  <a:srgbClr val="333333"/>
                </a:solidFill>
              </a:rPr>
              <a:t>esdeveniments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acusar </a:t>
            </a:r>
            <a:r>
              <a:rPr lang="es-ES" altLang="de-DE" sz="2400" dirty="0" err="1">
                <a:solidFill>
                  <a:srgbClr val="333333"/>
                </a:solidFill>
              </a:rPr>
              <a:t>altres</a:t>
            </a:r>
            <a:r>
              <a:rPr lang="es-ES" altLang="de-DE" sz="2400" dirty="0">
                <a:solidFill>
                  <a:srgbClr val="333333"/>
                </a:solidFill>
              </a:rPr>
              <a:t> o atribuir-se el </a:t>
            </a:r>
            <a:r>
              <a:rPr lang="es-ES" altLang="de-DE" sz="2400" dirty="0" err="1">
                <a:solidFill>
                  <a:srgbClr val="333333"/>
                </a:solidFill>
              </a:rPr>
              <a:t>mèrit</a:t>
            </a:r>
            <a:r>
              <a:rPr lang="es-ES" altLang="de-DE" sz="2400" dirty="0">
                <a:solidFill>
                  <a:srgbClr val="333333"/>
                </a:solidFill>
              </a:rPr>
              <a:t> a una o un </a:t>
            </a:r>
            <a:r>
              <a:rPr lang="es-ES" altLang="de-DE" sz="2400" dirty="0" err="1">
                <a:solidFill>
                  <a:srgbClr val="333333"/>
                </a:solidFill>
              </a:rPr>
              <a:t>mateix</a:t>
            </a:r>
            <a:r>
              <a:rPr lang="es-ES" altLang="de-DE" sz="2400" dirty="0">
                <a:solidFill>
                  <a:srgbClr val="333333"/>
                </a:solidFill>
              </a:rPr>
              <a:t>)</a:t>
            </a:r>
          </a:p>
          <a:p>
            <a:pPr lvl="0" defTabSz="914400" fontAlgn="base"/>
            <a:r>
              <a:rPr lang="es-ES" altLang="de-DE" sz="2400" dirty="0" err="1">
                <a:solidFill>
                  <a:srgbClr val="333333"/>
                </a:solidFill>
              </a:rPr>
              <a:t>Freqüentment</a:t>
            </a:r>
            <a:r>
              <a:rPr lang="es-ES" altLang="de-DE" sz="2400" dirty="0">
                <a:solidFill>
                  <a:srgbClr val="333333"/>
                </a:solidFill>
              </a:rPr>
              <a:t> </a:t>
            </a:r>
            <a:r>
              <a:rPr lang="es-ES" altLang="de-DE" sz="2400" dirty="0" err="1">
                <a:solidFill>
                  <a:srgbClr val="333333"/>
                </a:solidFill>
              </a:rPr>
              <a:t>obviem</a:t>
            </a:r>
            <a:r>
              <a:rPr lang="es-ES" altLang="de-DE" sz="2400" dirty="0">
                <a:solidFill>
                  <a:srgbClr val="333333"/>
                </a:solidFill>
              </a:rPr>
              <a:t> la </a:t>
            </a:r>
            <a:r>
              <a:rPr lang="es-ES" altLang="de-DE" sz="2400" dirty="0" err="1">
                <a:solidFill>
                  <a:srgbClr val="333333"/>
                </a:solidFill>
              </a:rPr>
              <a:t>possibilitat</a:t>
            </a:r>
            <a:r>
              <a:rPr lang="es-ES" altLang="de-DE" sz="2400" dirty="0">
                <a:solidFill>
                  <a:srgbClr val="333333"/>
                </a:solidFill>
              </a:rPr>
              <a:t> que un </a:t>
            </a:r>
            <a:r>
              <a:rPr lang="es-ES" altLang="de-DE" sz="2400" dirty="0" err="1">
                <a:solidFill>
                  <a:srgbClr val="333333"/>
                </a:solidFill>
              </a:rPr>
              <a:t>mateix</a:t>
            </a:r>
            <a:r>
              <a:rPr lang="es-ES" altLang="de-DE" sz="2400" dirty="0">
                <a:solidFill>
                  <a:srgbClr val="333333"/>
                </a:solidFill>
              </a:rPr>
              <a:t> </a:t>
            </a:r>
            <a:r>
              <a:rPr lang="es-ES" altLang="de-DE" sz="2400" dirty="0" err="1">
                <a:solidFill>
                  <a:srgbClr val="333333"/>
                </a:solidFill>
              </a:rPr>
              <a:t>esdeveniment</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a:t>
            </a:r>
            <a:r>
              <a:rPr lang="es-ES" altLang="de-DE" sz="2400">
                <a:solidFill>
                  <a:srgbClr val="333333"/>
                </a:solidFill>
              </a:rPr>
              <a:t>causes.</a:t>
            </a:r>
            <a:endParaRPr lang="es-ES" altLang="de-DE" sz="2400" dirty="0">
              <a:solidFill>
                <a:srgbClr val="333333"/>
              </a:solidFill>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385439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Atribució: Acusar i Atribuir-se el Mèrit</a:t>
            </a: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es-ES" altLang="de-DE" sz="2400" dirty="0" err="1">
                <a:solidFill>
                  <a:srgbClr val="333333"/>
                </a:solidFill>
              </a:rPr>
              <a:t>Atribució</a:t>
            </a:r>
            <a:r>
              <a:rPr lang="es-ES" altLang="de-DE" sz="2400" dirty="0">
                <a:solidFill>
                  <a:srgbClr val="333333"/>
                </a:solidFill>
              </a:rPr>
              <a:t> = inferir causes sobre </a:t>
            </a:r>
            <a:r>
              <a:rPr lang="es-ES" altLang="de-DE" sz="2400" dirty="0" err="1">
                <a:solidFill>
                  <a:srgbClr val="333333"/>
                </a:solidFill>
              </a:rPr>
              <a:t>esdeveniments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acusar </a:t>
            </a:r>
            <a:r>
              <a:rPr lang="es-ES" altLang="de-DE" sz="2400" dirty="0" err="1">
                <a:solidFill>
                  <a:srgbClr val="333333"/>
                </a:solidFill>
              </a:rPr>
              <a:t>altres</a:t>
            </a:r>
            <a:r>
              <a:rPr lang="es-ES" altLang="de-DE" sz="2400" dirty="0">
                <a:solidFill>
                  <a:srgbClr val="333333"/>
                </a:solidFill>
              </a:rPr>
              <a:t> o atribuir-se el </a:t>
            </a:r>
            <a:r>
              <a:rPr lang="es-ES" altLang="de-DE" sz="2400" dirty="0" err="1">
                <a:solidFill>
                  <a:srgbClr val="333333"/>
                </a:solidFill>
              </a:rPr>
              <a:t>mèrit</a:t>
            </a:r>
            <a:r>
              <a:rPr lang="es-ES" altLang="de-DE" sz="2400" dirty="0">
                <a:solidFill>
                  <a:srgbClr val="333333"/>
                </a:solidFill>
              </a:rPr>
              <a:t> a una o un </a:t>
            </a:r>
            <a:r>
              <a:rPr lang="es-ES" altLang="de-DE" sz="2400" dirty="0" err="1">
                <a:solidFill>
                  <a:srgbClr val="333333"/>
                </a:solidFill>
              </a:rPr>
              <a:t>mateix</a:t>
            </a:r>
            <a:r>
              <a:rPr lang="es-ES" altLang="de-DE" sz="2400" dirty="0">
                <a:solidFill>
                  <a:srgbClr val="333333"/>
                </a:solidFill>
              </a:rPr>
              <a:t>)</a:t>
            </a:r>
          </a:p>
          <a:p>
            <a:pPr lvl="0" defTabSz="914400" fontAlgn="base"/>
            <a:r>
              <a:rPr lang="es-ES" altLang="de-DE" sz="2400" dirty="0" err="1">
                <a:solidFill>
                  <a:srgbClr val="333333"/>
                </a:solidFill>
              </a:rPr>
              <a:t>Freqüentment</a:t>
            </a:r>
            <a:r>
              <a:rPr lang="es-ES" altLang="de-DE" sz="2400" dirty="0">
                <a:solidFill>
                  <a:srgbClr val="333333"/>
                </a:solidFill>
              </a:rPr>
              <a:t> </a:t>
            </a:r>
            <a:r>
              <a:rPr lang="es-ES" altLang="de-DE" sz="2400" dirty="0" err="1">
                <a:solidFill>
                  <a:srgbClr val="333333"/>
                </a:solidFill>
              </a:rPr>
              <a:t>obviem</a:t>
            </a:r>
            <a:r>
              <a:rPr lang="es-ES" altLang="de-DE" sz="2400" dirty="0">
                <a:solidFill>
                  <a:srgbClr val="333333"/>
                </a:solidFill>
              </a:rPr>
              <a:t> la </a:t>
            </a:r>
            <a:r>
              <a:rPr lang="es-ES" altLang="de-DE" sz="2400" dirty="0" err="1">
                <a:solidFill>
                  <a:srgbClr val="333333"/>
                </a:solidFill>
              </a:rPr>
              <a:t>possibilitat</a:t>
            </a:r>
            <a:r>
              <a:rPr lang="es-ES" altLang="de-DE" sz="2400" dirty="0">
                <a:solidFill>
                  <a:srgbClr val="333333"/>
                </a:solidFill>
              </a:rPr>
              <a:t> que un </a:t>
            </a:r>
            <a:r>
              <a:rPr lang="es-ES" altLang="de-DE" sz="2400" dirty="0" err="1">
                <a:solidFill>
                  <a:srgbClr val="333333"/>
                </a:solidFill>
              </a:rPr>
              <a:t>mateix</a:t>
            </a:r>
            <a:r>
              <a:rPr lang="es-ES" altLang="de-DE" sz="2400" dirty="0">
                <a:solidFill>
                  <a:srgbClr val="333333"/>
                </a:solidFill>
              </a:rPr>
              <a:t> </a:t>
            </a:r>
            <a:r>
              <a:rPr lang="es-ES" altLang="de-DE" sz="2400" dirty="0" err="1">
                <a:solidFill>
                  <a:srgbClr val="333333"/>
                </a:solidFill>
              </a:rPr>
              <a:t>esdeveniment</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causes.</a:t>
            </a:r>
          </a:p>
          <a:p>
            <a:pPr lvl="0" defTabSz="914400" fontAlgn="base"/>
            <a:endParaRPr lang="es-ES" altLang="de-DE" sz="2400" dirty="0">
              <a:solidFill>
                <a:srgbClr val="333333"/>
              </a:solidFill>
            </a:endParaRPr>
          </a:p>
          <a:p>
            <a:pPr lvl="0" defTabSz="914400" fontAlgn="base"/>
            <a:r>
              <a:rPr lang="es-ES" altLang="de-DE" sz="2400" b="1" dirty="0" err="1">
                <a:solidFill>
                  <a:srgbClr val="004992"/>
                </a:solidFill>
              </a:rPr>
              <a:t>Quines</a:t>
            </a:r>
            <a:r>
              <a:rPr lang="es-ES" altLang="de-DE" sz="2400" b="1" dirty="0">
                <a:solidFill>
                  <a:srgbClr val="004992"/>
                </a:solidFill>
              </a:rPr>
              <a:t> causes poden </a:t>
            </a:r>
            <a:r>
              <a:rPr lang="es-ES" altLang="de-DE" sz="2400" b="1" dirty="0" err="1">
                <a:solidFill>
                  <a:srgbClr val="004992"/>
                </a:solidFill>
              </a:rPr>
              <a:t>haver</a:t>
            </a:r>
            <a:r>
              <a:rPr lang="es-ES" altLang="de-DE" sz="2400" b="1" dirty="0">
                <a:solidFill>
                  <a:srgbClr val="004992"/>
                </a:solidFill>
              </a:rPr>
              <a:t> </a:t>
            </a:r>
            <a:r>
              <a:rPr lang="es-ES" altLang="de-DE" sz="2400" b="1" dirty="0" err="1">
                <a:solidFill>
                  <a:srgbClr val="004992"/>
                </a:solidFill>
              </a:rPr>
              <a:t>contribuït</a:t>
            </a:r>
            <a:r>
              <a:rPr lang="es-ES" altLang="de-DE" sz="2400" b="1" dirty="0">
                <a:solidFill>
                  <a:srgbClr val="004992"/>
                </a:solidFill>
              </a:rPr>
              <a:t> a la </a:t>
            </a:r>
            <a:r>
              <a:rPr lang="es-ES" altLang="de-DE" sz="2400" b="1" dirty="0" err="1">
                <a:solidFill>
                  <a:srgbClr val="004992"/>
                </a:solidFill>
              </a:rPr>
              <a:t>següent</a:t>
            </a:r>
            <a:r>
              <a:rPr lang="es-ES" altLang="de-DE" sz="2400" b="1" dirty="0">
                <a:solidFill>
                  <a:srgbClr val="004992"/>
                </a:solidFill>
              </a:rPr>
              <a:t> </a:t>
            </a:r>
            <a:r>
              <a:rPr lang="es-ES" altLang="de-DE" sz="2400" b="1" dirty="0" err="1">
                <a:solidFill>
                  <a:srgbClr val="004992"/>
                </a:solidFill>
              </a:rPr>
              <a:t>situació</a:t>
            </a:r>
            <a:r>
              <a:rPr lang="es-ES" altLang="de-DE" sz="2400" b="1" dirty="0">
                <a:solidFill>
                  <a:srgbClr val="004992"/>
                </a:solidFill>
              </a:rPr>
              <a:t>?</a:t>
            </a:r>
          </a:p>
          <a:p>
            <a:pPr lvl="0" defTabSz="914400" fontAlgn="base"/>
            <a:r>
              <a:rPr lang="es-ES" altLang="de-DE" sz="2400" dirty="0">
                <a:solidFill>
                  <a:srgbClr val="333333"/>
                </a:solidFill>
              </a:rPr>
              <a:t>Un </a:t>
            </a:r>
            <a:r>
              <a:rPr lang="es-ES" altLang="de-DE" sz="2400" dirty="0" err="1">
                <a:solidFill>
                  <a:srgbClr val="333333"/>
                </a:solidFill>
              </a:rPr>
              <a:t>amic</a:t>
            </a:r>
            <a:r>
              <a:rPr lang="es-ES" altLang="de-DE" sz="2400" dirty="0">
                <a:solidFill>
                  <a:srgbClr val="333333"/>
                </a:solidFill>
              </a:rPr>
              <a:t> no </a:t>
            </a:r>
            <a:r>
              <a:rPr lang="es-ES" altLang="de-DE" sz="2400" dirty="0" err="1">
                <a:solidFill>
                  <a:srgbClr val="333333"/>
                </a:solidFill>
              </a:rPr>
              <a:t>acudeix</a:t>
            </a:r>
            <a:r>
              <a:rPr lang="es-ES" altLang="de-DE" sz="2400" dirty="0">
                <a:solidFill>
                  <a:srgbClr val="333333"/>
                </a:solidFill>
              </a:rPr>
              <a:t> a la cita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vostè</a:t>
            </a:r>
            <a:r>
              <a:rPr lang="es-ES" altLang="de-DE" sz="2400" dirty="0">
                <a:solidFill>
                  <a:srgbClr val="333333"/>
                </a:solidFill>
              </a:rPr>
              <a:t> (tu)</a:t>
            </a: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388501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Explicacions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en-CA" altLang="de-DE" sz="2400" dirty="0">
                <a:solidFill>
                  <a:srgbClr val="333333"/>
                </a:solidFill>
              </a:rPr>
              <a:t>Per </a:t>
            </a:r>
            <a:r>
              <a:rPr lang="en-CA" altLang="de-DE" sz="2400" dirty="0" err="1">
                <a:solidFill>
                  <a:srgbClr val="333333"/>
                </a:solidFill>
              </a:rPr>
              <a:t>què</a:t>
            </a:r>
            <a:r>
              <a:rPr lang="en-CA" altLang="de-DE" sz="2400" dirty="0">
                <a:solidFill>
                  <a:srgbClr val="333333"/>
                </a:solidFill>
              </a:rPr>
              <a:t> no </a:t>
            </a:r>
            <a:r>
              <a:rPr lang="en-CA" altLang="de-DE" sz="2400" dirty="0" err="1">
                <a:solidFill>
                  <a:srgbClr val="333333"/>
                </a:solidFill>
              </a:rPr>
              <a:t>va</a:t>
            </a:r>
            <a:r>
              <a:rPr lang="en-CA" altLang="de-DE" sz="2400" dirty="0">
                <a:solidFill>
                  <a:srgbClr val="333333"/>
                </a:solidFill>
              </a:rPr>
              <a:t> </a:t>
            </a:r>
            <a:r>
              <a:rPr lang="en-CA" altLang="de-DE" sz="2400" dirty="0" err="1">
                <a:solidFill>
                  <a:srgbClr val="333333"/>
                </a:solidFill>
              </a:rPr>
              <a:t>venir</a:t>
            </a:r>
            <a:r>
              <a:rPr lang="en-CA" altLang="de-DE" sz="2400" dirty="0">
                <a:solidFill>
                  <a:srgbClr val="333333"/>
                </a:solidFill>
              </a:rPr>
              <a:t> </a:t>
            </a:r>
            <a:r>
              <a:rPr lang="en-CA" altLang="de-DE" sz="2400" dirty="0" err="1">
                <a:solidFill>
                  <a:srgbClr val="333333"/>
                </a:solidFill>
              </a:rPr>
              <a:t>l'amic</a:t>
            </a:r>
            <a:r>
              <a:rPr lang="en-CA" altLang="de-DE" sz="2400" dirty="0">
                <a:solidFill>
                  <a:srgbClr val="333333"/>
                </a:solidFill>
              </a:rPr>
              <a:t> a la </a:t>
            </a:r>
            <a:r>
              <a:rPr lang="en-CA" altLang="de-DE" sz="2400" dirty="0" err="1">
                <a:solidFill>
                  <a:srgbClr val="333333"/>
                </a:solidFill>
              </a:rPr>
              <a:t>cita</a:t>
            </a:r>
            <a:r>
              <a:rPr lang="en-CA" altLang="de-DE" sz="2400" dirty="0">
                <a:solidFill>
                  <a:srgbClr val="333333"/>
                </a:solidFill>
              </a:rPr>
              <a:t>?</a:t>
            </a:r>
          </a:p>
          <a:p>
            <a:pPr lvl="0" defTabSz="914400" fontAlgn="base"/>
            <a:r>
              <a:rPr lang="en-CA" altLang="de-DE" sz="2400" dirty="0" err="1">
                <a:solidFill>
                  <a:srgbClr val="004992"/>
                </a:solidFill>
              </a:rPr>
              <a:t>Possibles</a:t>
            </a:r>
            <a:r>
              <a:rPr lang="en-CA" altLang="de-DE" sz="2400" dirty="0">
                <a:solidFill>
                  <a:srgbClr val="004992"/>
                </a:solidFill>
              </a:rPr>
              <a:t> </a:t>
            </a:r>
            <a:r>
              <a:rPr lang="en-CA" altLang="de-DE" sz="2400" dirty="0" err="1">
                <a:solidFill>
                  <a:srgbClr val="004992"/>
                </a:solidFill>
              </a:rPr>
              <a:t>atribucions</a:t>
            </a:r>
            <a:r>
              <a:rPr lang="en-CA" altLang="de-DE" sz="2400" dirty="0">
                <a:solidFill>
                  <a:srgbClr val="004992"/>
                </a:solidFill>
              </a:rPr>
              <a:t> per a </a:t>
            </a:r>
            <a:r>
              <a:rPr lang="en-CA" altLang="de-DE" sz="2400" dirty="0" err="1">
                <a:solidFill>
                  <a:srgbClr val="004992"/>
                </a:solidFill>
              </a:rPr>
              <a:t>aquesta</a:t>
            </a:r>
            <a:r>
              <a:rPr lang="en-CA" altLang="de-DE" sz="2400" dirty="0">
                <a:solidFill>
                  <a:srgbClr val="004992"/>
                </a:solidFill>
              </a:rPr>
              <a:t> </a:t>
            </a:r>
            <a:r>
              <a:rPr lang="en-CA" altLang="de-DE" sz="2400" dirty="0" err="1">
                <a:solidFill>
                  <a:srgbClr val="004992"/>
                </a:solidFill>
              </a:rPr>
              <a:t>conducta</a:t>
            </a:r>
            <a:endParaRPr lang="en-CA" altLang="de-DE" sz="2400" dirty="0">
              <a:solidFill>
                <a:srgbClr val="004992"/>
              </a:solidFill>
            </a:endParaRPr>
          </a:p>
          <a:p>
            <a:pPr lvl="0" defTabSz="914400" fontAlgn="base"/>
            <a:r>
              <a:rPr lang="en-CA" sz="2400" dirty="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en-CA" altLang="de-DE" sz="2400" dirty="0">
                <a:solidFill>
                  <a:srgbClr val="333333"/>
                </a:solidFill>
              </a:rPr>
              <a:t>Per </a:t>
            </a:r>
            <a:r>
              <a:rPr lang="en-CA" altLang="de-DE" sz="2400" dirty="0" err="1">
                <a:solidFill>
                  <a:srgbClr val="333333"/>
                </a:solidFill>
              </a:rPr>
              <a:t>què</a:t>
            </a:r>
            <a:r>
              <a:rPr lang="en-CA" altLang="de-DE" sz="2400" dirty="0">
                <a:solidFill>
                  <a:srgbClr val="333333"/>
                </a:solidFill>
              </a:rPr>
              <a:t> no </a:t>
            </a:r>
            <a:r>
              <a:rPr lang="en-CA" altLang="de-DE" sz="2400" dirty="0" err="1">
                <a:solidFill>
                  <a:srgbClr val="333333"/>
                </a:solidFill>
              </a:rPr>
              <a:t>va</a:t>
            </a:r>
            <a:r>
              <a:rPr lang="en-CA" altLang="de-DE" sz="2400" dirty="0">
                <a:solidFill>
                  <a:srgbClr val="333333"/>
                </a:solidFill>
              </a:rPr>
              <a:t> </a:t>
            </a:r>
            <a:r>
              <a:rPr lang="en-CA" altLang="de-DE" sz="2400" dirty="0" err="1">
                <a:solidFill>
                  <a:srgbClr val="333333"/>
                </a:solidFill>
              </a:rPr>
              <a:t>venir</a:t>
            </a:r>
            <a:r>
              <a:rPr lang="en-CA" altLang="de-DE" sz="2400" dirty="0">
                <a:solidFill>
                  <a:srgbClr val="333333"/>
                </a:solidFill>
              </a:rPr>
              <a:t> </a:t>
            </a:r>
            <a:r>
              <a:rPr lang="en-CA" altLang="de-DE" sz="2400" dirty="0" err="1">
                <a:solidFill>
                  <a:srgbClr val="333333"/>
                </a:solidFill>
              </a:rPr>
              <a:t>l'amic</a:t>
            </a:r>
            <a:r>
              <a:rPr lang="en-CA" altLang="de-DE" sz="2400" dirty="0">
                <a:solidFill>
                  <a:srgbClr val="333333"/>
                </a:solidFill>
              </a:rPr>
              <a:t> a la </a:t>
            </a:r>
            <a:r>
              <a:rPr lang="en-CA" altLang="de-DE" sz="2400" dirty="0" err="1">
                <a:solidFill>
                  <a:srgbClr val="333333"/>
                </a:solidFill>
              </a:rPr>
              <a:t>cita</a:t>
            </a:r>
            <a:r>
              <a:rPr lang="en-CA" altLang="de-DE" sz="2400" dirty="0">
                <a:solidFill>
                  <a:srgbClr val="333333"/>
                </a:solidFill>
              </a:rPr>
              <a:t>?</a:t>
            </a:r>
          </a:p>
          <a:p>
            <a:pPr lvl="0" defTabSz="914400" fontAlgn="base"/>
            <a:r>
              <a:rPr lang="en-CA" altLang="de-DE" sz="2400" dirty="0" err="1">
                <a:solidFill>
                  <a:srgbClr val="004992"/>
                </a:solidFill>
              </a:rPr>
              <a:t>Possibles</a:t>
            </a:r>
            <a:r>
              <a:rPr lang="en-CA" altLang="de-DE" sz="2400" dirty="0">
                <a:solidFill>
                  <a:srgbClr val="004992"/>
                </a:solidFill>
              </a:rPr>
              <a:t> </a:t>
            </a:r>
            <a:r>
              <a:rPr lang="en-CA" altLang="de-DE" sz="2400" dirty="0" err="1">
                <a:solidFill>
                  <a:srgbClr val="004992"/>
                </a:solidFill>
              </a:rPr>
              <a:t>atribucions</a:t>
            </a:r>
            <a:r>
              <a:rPr lang="en-CA" altLang="de-DE" sz="2400" dirty="0">
                <a:solidFill>
                  <a:srgbClr val="004992"/>
                </a:solidFill>
              </a:rPr>
              <a:t> per a </a:t>
            </a:r>
            <a:r>
              <a:rPr lang="en-CA" altLang="de-DE" sz="2400" dirty="0" err="1">
                <a:solidFill>
                  <a:srgbClr val="004992"/>
                </a:solidFill>
              </a:rPr>
              <a:t>aquesta</a:t>
            </a:r>
            <a:r>
              <a:rPr lang="en-CA" altLang="de-DE" sz="2400" dirty="0">
                <a:solidFill>
                  <a:srgbClr val="004992"/>
                </a:solidFill>
              </a:rPr>
              <a:t> </a:t>
            </a:r>
            <a:r>
              <a:rPr lang="en-CA" altLang="de-DE" sz="2400" dirty="0" err="1">
                <a:solidFill>
                  <a:srgbClr val="004992"/>
                </a:solidFill>
              </a:rPr>
              <a:t>conducta</a:t>
            </a:r>
            <a:endParaRPr lang="en-CA" altLang="de-DE" sz="2400" dirty="0">
              <a:solidFill>
                <a:srgbClr val="004992"/>
              </a:solidFill>
            </a:endParaRPr>
          </a:p>
          <a:p>
            <a:pPr marL="342900" lvl="0" indent="-342900" defTabSz="914400" fontAlgn="base">
              <a:buClr>
                <a:srgbClr val="333333"/>
              </a:buClr>
              <a:buFont typeface="WingDings"/>
              <a:buChar char=""/>
            </a:pPr>
            <a:r>
              <a:rPr lang="en-CA" altLang="de-DE" sz="2400" dirty="0">
                <a:solidFill>
                  <a:srgbClr val="333333"/>
                </a:solidFill>
              </a:rPr>
              <a:t>No </a:t>
            </a:r>
            <a:r>
              <a:rPr lang="en-CA" altLang="de-DE" sz="2400" dirty="0" err="1">
                <a:solidFill>
                  <a:srgbClr val="333333"/>
                </a:solidFill>
              </a:rPr>
              <a:t>soc</a:t>
            </a:r>
            <a:r>
              <a:rPr lang="en-CA" altLang="de-DE" sz="2400" dirty="0">
                <a:solidFill>
                  <a:srgbClr val="333333"/>
                </a:solidFill>
              </a:rPr>
              <a:t> important per a ell. A </a:t>
            </a:r>
            <a:r>
              <a:rPr lang="en-CA" altLang="de-DE" sz="2400" dirty="0" err="1">
                <a:solidFill>
                  <a:srgbClr val="333333"/>
                </a:solidFill>
              </a:rPr>
              <a:t>altres</a:t>
            </a:r>
            <a:r>
              <a:rPr lang="en-CA" altLang="de-DE" sz="2400" dirty="0">
                <a:solidFill>
                  <a:srgbClr val="333333"/>
                </a:solidFill>
              </a:rPr>
              <a:t> </a:t>
            </a:r>
            <a:r>
              <a:rPr lang="en-CA" altLang="de-DE" sz="2400" dirty="0" err="1">
                <a:solidFill>
                  <a:srgbClr val="333333"/>
                </a:solidFill>
              </a:rPr>
              <a:t>persones</a:t>
            </a:r>
            <a:r>
              <a:rPr lang="en-CA" altLang="de-DE" sz="2400" dirty="0">
                <a:solidFill>
                  <a:srgbClr val="333333"/>
                </a:solidFill>
              </a:rPr>
              <a:t> no </a:t>
            </a:r>
            <a:r>
              <a:rPr lang="en-CA" altLang="de-DE" sz="2400" dirty="0" err="1">
                <a:solidFill>
                  <a:srgbClr val="333333"/>
                </a:solidFill>
              </a:rPr>
              <a:t>els</a:t>
            </a:r>
            <a:r>
              <a:rPr lang="en-CA" altLang="de-DE" sz="2400" dirty="0">
                <a:solidFill>
                  <a:srgbClr val="333333"/>
                </a:solidFill>
              </a:rPr>
              <a:t> </a:t>
            </a:r>
            <a:r>
              <a:rPr lang="en-CA" altLang="de-DE" sz="2400" dirty="0" err="1">
                <a:solidFill>
                  <a:srgbClr val="333333"/>
                </a:solidFill>
              </a:rPr>
              <a:t>hagués</a:t>
            </a:r>
            <a:r>
              <a:rPr lang="en-CA" altLang="de-DE" sz="2400" dirty="0">
                <a:solidFill>
                  <a:srgbClr val="333333"/>
                </a:solidFill>
              </a:rPr>
              <a:t> </a:t>
            </a:r>
            <a:r>
              <a:rPr lang="en-CA" altLang="de-DE" sz="2400" dirty="0" err="1">
                <a:solidFill>
                  <a:srgbClr val="333333"/>
                </a:solidFill>
              </a:rPr>
              <a:t>fet</a:t>
            </a:r>
            <a:r>
              <a:rPr lang="en-CA" altLang="de-DE" sz="2400" dirty="0">
                <a:solidFill>
                  <a:srgbClr val="333333"/>
                </a:solidFill>
              </a:rPr>
              <a:t> el </a:t>
            </a:r>
            <a:r>
              <a:rPr lang="en-CA" altLang="de-DE" sz="2400" dirty="0" err="1">
                <a:solidFill>
                  <a:srgbClr val="333333"/>
                </a:solidFill>
              </a:rPr>
              <a:t>mateix</a:t>
            </a:r>
            <a:endParaRPr lang="en-CA" altLang="de-DE" sz="2400" dirty="0">
              <a:solidFill>
                <a:srgbClr val="333333"/>
              </a:solidFill>
            </a:endParaRPr>
          </a:p>
          <a:p>
            <a:pPr marL="342900" lvl="0" indent="-342900" defTabSz="914400" fontAlgn="base">
              <a:buClr>
                <a:srgbClr val="333333"/>
              </a:buClr>
              <a:buFont typeface="WingDings"/>
              <a:buChar char=""/>
            </a:pPr>
            <a:r>
              <a:rPr lang="en-CA" altLang="de-DE" sz="2400" dirty="0">
                <a:solidFill>
                  <a:srgbClr val="333333"/>
                </a:solidFill>
              </a:rPr>
              <a:t>Ell </a:t>
            </a:r>
            <a:r>
              <a:rPr lang="en-CA" altLang="de-DE" sz="2400" dirty="0" err="1">
                <a:solidFill>
                  <a:srgbClr val="333333"/>
                </a:solidFill>
              </a:rPr>
              <a:t>és</a:t>
            </a:r>
            <a:r>
              <a:rPr lang="en-CA" altLang="de-DE" sz="2400" dirty="0">
                <a:solidFill>
                  <a:srgbClr val="333333"/>
                </a:solidFill>
              </a:rPr>
              <a:t> </a:t>
            </a:r>
            <a:r>
              <a:rPr lang="en-CA" altLang="de-DE" sz="2400" dirty="0" err="1">
                <a:solidFill>
                  <a:srgbClr val="333333"/>
                </a:solidFill>
              </a:rPr>
              <a:t>oblidadís</a:t>
            </a:r>
            <a:r>
              <a:rPr lang="en-CA" altLang="de-DE" sz="2400" dirty="0">
                <a:solidFill>
                  <a:srgbClr val="333333"/>
                </a:solidFill>
              </a:rPr>
              <a:t> – </a:t>
            </a:r>
            <a:r>
              <a:rPr lang="en-CA" altLang="de-DE" sz="2400" dirty="0" err="1">
                <a:solidFill>
                  <a:srgbClr val="333333"/>
                </a:solidFill>
              </a:rPr>
              <a:t>s'ha</a:t>
            </a:r>
            <a:r>
              <a:rPr lang="en-CA" altLang="de-DE" sz="2400" dirty="0">
                <a:solidFill>
                  <a:srgbClr val="333333"/>
                </a:solidFill>
              </a:rPr>
              <a:t> </a:t>
            </a:r>
            <a:r>
              <a:rPr lang="en-CA" altLang="de-DE" sz="2400" dirty="0" err="1">
                <a:solidFill>
                  <a:srgbClr val="333333"/>
                </a:solidFill>
              </a:rPr>
              <a:t>endarrerit</a:t>
            </a:r>
            <a:r>
              <a:rPr lang="en-CA" altLang="de-DE" sz="2400" dirty="0">
                <a:solidFill>
                  <a:srgbClr val="333333"/>
                </a:solidFill>
              </a:rPr>
              <a:t> o ha </a:t>
            </a:r>
            <a:r>
              <a:rPr lang="en-CA" altLang="de-DE" sz="2400" dirty="0" err="1">
                <a:solidFill>
                  <a:srgbClr val="333333"/>
                </a:solidFill>
              </a:rPr>
              <a:t>oblidat</a:t>
            </a:r>
            <a:r>
              <a:rPr lang="en-CA" altLang="de-DE" sz="2400" dirty="0">
                <a:solidFill>
                  <a:srgbClr val="333333"/>
                </a:solidFill>
              </a:rPr>
              <a:t> </a:t>
            </a:r>
            <a:r>
              <a:rPr lang="en-CA" altLang="de-DE" sz="2400" dirty="0" err="1">
                <a:solidFill>
                  <a:srgbClr val="333333"/>
                </a:solidFill>
              </a:rPr>
              <a:t>l'hora</a:t>
            </a:r>
            <a:r>
              <a:rPr lang="en-CA" altLang="de-DE" sz="2400" dirty="0">
                <a:solidFill>
                  <a:srgbClr val="333333"/>
                </a:solidFill>
              </a:rPr>
              <a:t>. </a:t>
            </a:r>
            <a:r>
              <a:rPr lang="en-CA" altLang="de-DE" sz="2400" dirty="0" err="1">
                <a:solidFill>
                  <a:srgbClr val="333333"/>
                </a:solidFill>
              </a:rPr>
              <a:t>Perdre</a:t>
            </a:r>
            <a:r>
              <a:rPr lang="en-CA" altLang="de-DE" sz="2400" dirty="0">
                <a:solidFill>
                  <a:srgbClr val="333333"/>
                </a:solidFill>
              </a:rPr>
              <a:t> </a:t>
            </a:r>
            <a:r>
              <a:rPr lang="en-CA" altLang="de-DE" sz="2400" dirty="0" err="1">
                <a:solidFill>
                  <a:srgbClr val="333333"/>
                </a:solidFill>
              </a:rPr>
              <a:t>noció</a:t>
            </a:r>
            <a:r>
              <a:rPr lang="en-CA" altLang="de-DE" sz="2400" dirty="0">
                <a:solidFill>
                  <a:srgbClr val="333333"/>
                </a:solidFill>
              </a:rPr>
              <a:t> del temps</a:t>
            </a:r>
          </a:p>
          <a:p>
            <a:pPr marL="342900" lvl="0" indent="-342900" defTabSz="914400" fontAlgn="base">
              <a:buClr>
                <a:srgbClr val="333333"/>
              </a:buClr>
              <a:buFont typeface="WingDings"/>
              <a:buChar char=""/>
            </a:pPr>
            <a:r>
              <a:rPr lang="en-CA" altLang="de-DE" sz="2400" dirty="0">
                <a:solidFill>
                  <a:srgbClr val="333333"/>
                </a:solidFill>
              </a:rPr>
              <a:t>El </a:t>
            </a:r>
            <a:r>
              <a:rPr lang="en-CA" altLang="de-DE" sz="2400" dirty="0" err="1">
                <a:solidFill>
                  <a:srgbClr val="333333"/>
                </a:solidFill>
              </a:rPr>
              <a:t>seu</a:t>
            </a:r>
            <a:r>
              <a:rPr lang="en-CA" altLang="de-DE" sz="2400" dirty="0">
                <a:solidFill>
                  <a:srgbClr val="333333"/>
                </a:solidFill>
              </a:rPr>
              <a:t> </a:t>
            </a:r>
            <a:r>
              <a:rPr lang="en-CA" altLang="de-DE" sz="2400" dirty="0" err="1">
                <a:solidFill>
                  <a:srgbClr val="333333"/>
                </a:solidFill>
              </a:rPr>
              <a:t>cotxe</a:t>
            </a:r>
            <a:r>
              <a:rPr lang="en-CA" altLang="de-DE" sz="2400" dirty="0">
                <a:solidFill>
                  <a:srgbClr val="333333"/>
                </a:solidFill>
              </a:rPr>
              <a:t> es </a:t>
            </a:r>
            <a:r>
              <a:rPr lang="en-CA" altLang="de-DE" sz="2400" dirty="0" err="1">
                <a:solidFill>
                  <a:srgbClr val="333333"/>
                </a:solidFill>
              </a:rPr>
              <a:t>va</a:t>
            </a:r>
            <a:r>
              <a:rPr lang="en-CA" altLang="de-DE" sz="2400" dirty="0">
                <a:solidFill>
                  <a:srgbClr val="333333"/>
                </a:solidFill>
              </a:rPr>
              <a:t> </a:t>
            </a:r>
            <a:r>
              <a:rPr lang="en-CA" altLang="de-DE" sz="2400" dirty="0" err="1">
                <a:solidFill>
                  <a:srgbClr val="333333"/>
                </a:solidFill>
              </a:rPr>
              <a:t>espatllar</a:t>
            </a:r>
            <a:r>
              <a:rPr lang="en-CA" altLang="de-DE" sz="2400" dirty="0">
                <a:solidFill>
                  <a:srgbClr val="333333"/>
                </a:solidFill>
              </a:rPr>
              <a:t> o </a:t>
            </a:r>
            <a:r>
              <a:rPr lang="en-CA" altLang="de-DE" sz="2400" dirty="0" err="1">
                <a:solidFill>
                  <a:srgbClr val="333333"/>
                </a:solidFill>
              </a:rPr>
              <a:t>va</a:t>
            </a:r>
            <a:r>
              <a:rPr lang="en-CA" altLang="de-DE" sz="2400" dirty="0">
                <a:solidFill>
                  <a:srgbClr val="333333"/>
                </a:solidFill>
              </a:rPr>
              <a:t> </a:t>
            </a:r>
            <a:r>
              <a:rPr lang="en-CA" altLang="de-DE" sz="2400" dirty="0" err="1">
                <a:solidFill>
                  <a:srgbClr val="333333"/>
                </a:solidFill>
              </a:rPr>
              <a:t>perdre</a:t>
            </a:r>
            <a:r>
              <a:rPr lang="en-CA" altLang="de-DE" sz="2400" dirty="0">
                <a:solidFill>
                  <a:srgbClr val="333333"/>
                </a:solidFill>
              </a:rPr>
              <a:t> </a:t>
            </a:r>
            <a:r>
              <a:rPr lang="en-CA" altLang="de-DE" sz="2400" dirty="0" err="1">
                <a:solidFill>
                  <a:srgbClr val="333333"/>
                </a:solidFill>
              </a:rPr>
              <a:t>l'autobus</a:t>
            </a:r>
            <a:endParaRPr lang="en-US" sz="2400" dirty="0">
              <a:solidFill>
                <a:srgbClr val="333333"/>
              </a:solidFill>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Explicacions</a:t>
            </a:r>
            <a:endParaRPr lang="en-US" sz="3600" dirty="0">
              <a:solidFill>
                <a:srgbClr val="004992"/>
              </a:solidFill>
              <a:latin typeface="+mn-lt"/>
              <a:ea typeface="+mn-ea"/>
              <a:cs typeface="+mn-cs"/>
            </a:endParaRPr>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Explicacions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en-CA" altLang="de-DE" sz="2400" dirty="0">
                <a:solidFill>
                  <a:srgbClr val="333333"/>
                </a:solidFill>
              </a:rPr>
              <a:t>Per </a:t>
            </a:r>
            <a:r>
              <a:rPr lang="en-CA" altLang="de-DE" sz="2400" dirty="0" err="1">
                <a:solidFill>
                  <a:srgbClr val="333333"/>
                </a:solidFill>
              </a:rPr>
              <a:t>què</a:t>
            </a:r>
            <a:r>
              <a:rPr lang="en-CA" altLang="de-DE" sz="2400" dirty="0">
                <a:solidFill>
                  <a:srgbClr val="333333"/>
                </a:solidFill>
              </a:rPr>
              <a:t> no </a:t>
            </a:r>
            <a:r>
              <a:rPr lang="en-CA" altLang="de-DE" sz="2400" dirty="0" err="1">
                <a:solidFill>
                  <a:srgbClr val="333333"/>
                </a:solidFill>
              </a:rPr>
              <a:t>va</a:t>
            </a:r>
            <a:r>
              <a:rPr lang="en-CA" altLang="de-DE" sz="2400" dirty="0">
                <a:solidFill>
                  <a:srgbClr val="333333"/>
                </a:solidFill>
              </a:rPr>
              <a:t> </a:t>
            </a:r>
            <a:r>
              <a:rPr lang="en-CA" altLang="de-DE" sz="2400" dirty="0" err="1">
                <a:solidFill>
                  <a:srgbClr val="333333"/>
                </a:solidFill>
              </a:rPr>
              <a:t>venir</a:t>
            </a:r>
            <a:r>
              <a:rPr lang="en-CA" altLang="de-DE" sz="2400" dirty="0">
                <a:solidFill>
                  <a:srgbClr val="333333"/>
                </a:solidFill>
              </a:rPr>
              <a:t> </a:t>
            </a:r>
            <a:r>
              <a:rPr lang="en-CA" altLang="de-DE" sz="2400" dirty="0" err="1">
                <a:solidFill>
                  <a:srgbClr val="333333"/>
                </a:solidFill>
              </a:rPr>
              <a:t>l'amic</a:t>
            </a:r>
            <a:r>
              <a:rPr lang="en-CA" altLang="de-DE" sz="2400" dirty="0">
                <a:solidFill>
                  <a:srgbClr val="333333"/>
                </a:solidFill>
              </a:rPr>
              <a:t> a la </a:t>
            </a:r>
            <a:r>
              <a:rPr lang="en-CA" altLang="de-DE" sz="2400" dirty="0" err="1">
                <a:solidFill>
                  <a:srgbClr val="333333"/>
                </a:solidFill>
              </a:rPr>
              <a:t>cita</a:t>
            </a:r>
            <a:r>
              <a:rPr lang="en-CA" altLang="de-DE" sz="2400" dirty="0">
                <a:solidFill>
                  <a:srgbClr val="333333"/>
                </a:solidFill>
              </a:rPr>
              <a:t>?</a:t>
            </a:r>
          </a:p>
          <a:p>
            <a:pPr lvl="0" defTabSz="914400" fontAlgn="base"/>
            <a:r>
              <a:rPr lang="en-CA" altLang="de-DE" sz="2400" dirty="0" err="1">
                <a:solidFill>
                  <a:srgbClr val="004992"/>
                </a:solidFill>
              </a:rPr>
              <a:t>Possibles</a:t>
            </a:r>
            <a:r>
              <a:rPr lang="en-CA" altLang="de-DE" sz="2400" dirty="0">
                <a:solidFill>
                  <a:srgbClr val="004992"/>
                </a:solidFill>
              </a:rPr>
              <a:t> </a:t>
            </a:r>
            <a:r>
              <a:rPr lang="en-CA" altLang="de-DE" sz="2400" dirty="0" err="1">
                <a:solidFill>
                  <a:srgbClr val="004992"/>
                </a:solidFill>
              </a:rPr>
              <a:t>atribucions</a:t>
            </a:r>
            <a:r>
              <a:rPr lang="en-CA" altLang="de-DE" sz="2400" dirty="0">
                <a:solidFill>
                  <a:srgbClr val="004992"/>
                </a:solidFill>
              </a:rPr>
              <a:t> per a </a:t>
            </a:r>
            <a:r>
              <a:rPr lang="en-CA" altLang="de-DE" sz="2400" dirty="0" err="1">
                <a:solidFill>
                  <a:srgbClr val="004992"/>
                </a:solidFill>
              </a:rPr>
              <a:t>aquesta</a:t>
            </a:r>
            <a:r>
              <a:rPr lang="en-CA" altLang="de-DE" sz="2400" dirty="0">
                <a:solidFill>
                  <a:srgbClr val="004992"/>
                </a:solidFill>
              </a:rPr>
              <a:t> </a:t>
            </a:r>
            <a:r>
              <a:rPr lang="en-CA" altLang="de-DE" sz="2400" dirty="0" err="1">
                <a:solidFill>
                  <a:srgbClr val="004992"/>
                </a:solidFill>
              </a:rPr>
              <a:t>conducta</a:t>
            </a:r>
            <a:endParaRPr lang="en-US" sz="2400" dirty="0">
              <a:solidFill>
                <a:srgbClr val="333333"/>
              </a:solidFill>
            </a:endParaRPr>
          </a:p>
        </p:txBody>
      </p:sp>
      <p:graphicFrame>
        <p:nvGraphicFramePr>
          <p:cNvPr id="10" name="Group 68"/>
          <p:cNvGraphicFramePr>
            <a:graphicFrameLocks/>
          </p:cNvGraphicFramePr>
          <p:nvPr>
            <p:extLst>
              <p:ext uri="{D42A27DB-BD31-4B8C-83A1-F6EECF244321}">
                <p14:modId xmlns:p14="http://schemas.microsoft.com/office/powerpoint/2010/main" val="3162097301"/>
              </p:ext>
            </p:extLst>
          </p:nvPr>
        </p:nvGraphicFramePr>
        <p:xfrm>
          <a:off x="408955" y="3429000"/>
          <a:ext cx="11376000" cy="219456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...jo</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No li </a:t>
                      </a:r>
                      <a:r>
                        <a:rPr kumimoji="0" lang="en-US" sz="2400" b="0" i="0" u="none" strike="noStrike" cap="none" normalizeH="0" baseline="0" dirty="0" err="1">
                          <a:ln>
                            <a:noFill/>
                          </a:ln>
                          <a:solidFill>
                            <a:srgbClr val="333333"/>
                          </a:solidFill>
                          <a:effectLst/>
                          <a:latin typeface="+mj-lt"/>
                          <a:cs typeface="Times New Roman" pitchFamily="18" charset="0"/>
                        </a:rPr>
                        <a:t>importo</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…altres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És</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oblidadís</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...la situació</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mj-lt"/>
                          <a:cs typeface="Times New Roman" pitchFamily="18" charset="0"/>
                        </a:rPr>
                        <a:t>El </a:t>
                      </a:r>
                      <a:r>
                        <a:rPr kumimoji="0" lang="es-ES" sz="2400" b="0" i="0" u="none" strike="noStrike" cap="none" normalizeH="0" baseline="0" dirty="0" err="1">
                          <a:ln>
                            <a:noFill/>
                          </a:ln>
                          <a:solidFill>
                            <a:srgbClr val="333333"/>
                          </a:solidFill>
                          <a:effectLst/>
                          <a:latin typeface="+mj-lt"/>
                          <a:cs typeface="Times New Roman" pitchFamily="18" charset="0"/>
                        </a:rPr>
                        <a:t>seu</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cotxe</a:t>
                      </a:r>
                      <a:r>
                        <a:rPr kumimoji="0" lang="es-ES" sz="2400" b="0" i="0" u="none" strike="noStrike" cap="none" normalizeH="0" baseline="0" dirty="0">
                          <a:ln>
                            <a:noFill/>
                          </a:ln>
                          <a:solidFill>
                            <a:srgbClr val="333333"/>
                          </a:solidFill>
                          <a:effectLst/>
                          <a:latin typeface="+mj-lt"/>
                          <a:cs typeface="Times New Roman" pitchFamily="18" charset="0"/>
                        </a:rPr>
                        <a:t> es va </a:t>
                      </a:r>
                      <a:r>
                        <a:rPr kumimoji="0" lang="es-ES" sz="2400" b="0" i="0" u="none" strike="noStrike" cap="none" normalizeH="0" baseline="0" dirty="0" err="1">
                          <a:ln>
                            <a:noFill/>
                          </a:ln>
                          <a:solidFill>
                            <a:srgbClr val="333333"/>
                          </a:solidFill>
                          <a:effectLst/>
                          <a:latin typeface="+mj-lt"/>
                          <a:cs typeface="Times New Roman" pitchFamily="18" charset="0"/>
                        </a:rPr>
                        <a:t>espatllar</a:t>
                      </a:r>
                      <a:r>
                        <a:rPr kumimoji="0" lang="es-E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Atribució: Acusar i Atribuir-se el Mèrit</a:t>
            </a:r>
          </a:p>
        </p:txBody>
      </p:sp>
      <p:sp>
        <p:nvSpPr>
          <p:cNvPr id="4" name="Content Placeholder 3"/>
          <p:cNvSpPr>
            <a:spLocks noGrp="1"/>
          </p:cNvSpPr>
          <p:nvPr>
            <p:ph idx="1"/>
          </p:nvPr>
        </p:nvSpPr>
        <p:spPr/>
        <p:txBody>
          <a:bodyPr/>
          <a:lstStyle/>
          <a:p>
            <a:pPr lvl="0" defTabSz="914400" fontAlgn="base"/>
            <a:r>
              <a:rPr lang="es-ES" altLang="de-DE" sz="2400">
                <a:solidFill>
                  <a:srgbClr val="333333"/>
                </a:solidFill>
              </a:rPr>
              <a:t>Com</a:t>
            </a:r>
            <a:r>
              <a:rPr lang="es-ES" altLang="de-DE" sz="2400" dirty="0">
                <a:solidFill>
                  <a:srgbClr val="333333"/>
                </a:solidFill>
              </a:rPr>
              <a:t> es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veure</a:t>
            </a:r>
            <a:r>
              <a:rPr lang="es-ES" altLang="de-DE" sz="2400" dirty="0">
                <a:solidFill>
                  <a:srgbClr val="333333"/>
                </a:solidFill>
              </a:rPr>
              <a:t> en </a:t>
            </a:r>
            <a:r>
              <a:rPr lang="es-ES" altLang="de-DE" sz="2400" dirty="0" err="1">
                <a:solidFill>
                  <a:srgbClr val="333333"/>
                </a:solidFill>
              </a:rPr>
              <a:t>aquesta</a:t>
            </a:r>
            <a:r>
              <a:rPr lang="es-ES" altLang="de-DE" sz="2400" dirty="0">
                <a:solidFill>
                  <a:srgbClr val="333333"/>
                </a:solidFill>
              </a:rPr>
              <a:t> </a:t>
            </a:r>
            <a:r>
              <a:rPr lang="es-ES" altLang="de-DE" sz="2400" dirty="0" err="1">
                <a:solidFill>
                  <a:srgbClr val="333333"/>
                </a:solidFill>
              </a:rPr>
              <a:t>demostració</a:t>
            </a:r>
            <a:r>
              <a:rPr lang="es-ES" altLang="de-DE" sz="2400" dirty="0">
                <a:solidFill>
                  <a:srgbClr val="333333"/>
                </a:solidFill>
              </a:rPr>
              <a:t>, un </a:t>
            </a:r>
            <a:r>
              <a:rPr lang="es-ES" altLang="de-DE" sz="2400" dirty="0" err="1">
                <a:solidFill>
                  <a:srgbClr val="333333"/>
                </a:solidFill>
              </a:rPr>
              <a:t>esdeveniment</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causes </a:t>
            </a:r>
            <a:r>
              <a:rPr lang="es-ES" altLang="de-DE" sz="2400" dirty="0" err="1">
                <a:solidFill>
                  <a:srgbClr val="333333"/>
                </a:solidFill>
              </a:rPr>
              <a:t>subjacents</a:t>
            </a:r>
            <a:r>
              <a:rPr lang="es-ES" altLang="de-DE" sz="2400" dirty="0">
                <a:solidFill>
                  <a:srgbClr val="333333"/>
                </a:solidFill>
              </a:rPr>
              <a:t>.</a:t>
            </a:r>
          </a:p>
          <a:p>
            <a:pPr lvl="0" defTabSz="914400" fontAlgn="base"/>
            <a:r>
              <a:rPr lang="es-ES" altLang="de-DE" sz="2400" dirty="0">
                <a:solidFill>
                  <a:srgbClr val="333333"/>
                </a:solidFill>
              </a:rPr>
              <a:t>En la </a:t>
            </a:r>
            <a:r>
              <a:rPr lang="es-ES" altLang="de-DE" sz="2400" dirty="0" err="1">
                <a:solidFill>
                  <a:srgbClr val="333333"/>
                </a:solidFill>
              </a:rPr>
              <a:t>majoria</a:t>
            </a:r>
            <a:r>
              <a:rPr lang="es-ES" altLang="de-DE" sz="2400" dirty="0">
                <a:solidFill>
                  <a:srgbClr val="333333"/>
                </a:solidFill>
              </a:rPr>
              <a:t> </a:t>
            </a:r>
            <a:r>
              <a:rPr lang="es-ES" altLang="de-DE" sz="2400" dirty="0" err="1">
                <a:solidFill>
                  <a:srgbClr val="333333"/>
                </a:solidFill>
              </a:rPr>
              <a:t>dels</a:t>
            </a:r>
            <a:r>
              <a:rPr lang="es-ES" altLang="de-DE" sz="2400" dirty="0">
                <a:solidFill>
                  <a:srgbClr val="333333"/>
                </a:solidFill>
              </a:rPr>
              <a:t> casos, la </a:t>
            </a:r>
            <a:r>
              <a:rPr lang="es-ES" altLang="de-DE" sz="2400" dirty="0" err="1">
                <a:solidFill>
                  <a:srgbClr val="333333"/>
                </a:solidFill>
              </a:rPr>
              <a:t>combinació</a:t>
            </a:r>
            <a:r>
              <a:rPr lang="es-ES" altLang="de-DE" sz="2400" dirty="0">
                <a:solidFill>
                  <a:srgbClr val="333333"/>
                </a:solidFill>
              </a:rPr>
              <a:t> de diversos </a:t>
            </a:r>
            <a:r>
              <a:rPr lang="es-ES" altLang="de-DE" sz="2400" dirty="0" err="1">
                <a:solidFill>
                  <a:srgbClr val="333333"/>
                </a:solidFill>
              </a:rPr>
              <a:t>factors</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contribuir a un </a:t>
            </a:r>
            <a:r>
              <a:rPr lang="es-ES" altLang="de-DE" sz="2400" dirty="0" err="1">
                <a:solidFill>
                  <a:srgbClr val="333333"/>
                </a:solidFill>
              </a:rPr>
              <a:t>esdeveniment</a:t>
            </a:r>
            <a:r>
              <a:rPr lang="es-ES" altLang="de-DE" sz="2400" dirty="0">
                <a:solidFill>
                  <a:srgbClr val="333333"/>
                </a:solidFill>
              </a:rPr>
              <a:t> en particular.</a:t>
            </a:r>
          </a:p>
          <a:p>
            <a:pPr lvl="0" defTabSz="914400" fontAlgn="base"/>
            <a:r>
              <a:rPr lang="es-ES" altLang="de-DE" sz="2400" dirty="0">
                <a:solidFill>
                  <a:srgbClr val="333333"/>
                </a:solidFill>
              </a:rPr>
              <a:t>No </a:t>
            </a:r>
            <a:r>
              <a:rPr lang="es-ES" altLang="de-DE" sz="2400" dirty="0" err="1">
                <a:solidFill>
                  <a:srgbClr val="333333"/>
                </a:solidFill>
              </a:rPr>
              <a:t>obstant</a:t>
            </a:r>
            <a:r>
              <a:rPr lang="es-ES" altLang="de-DE" sz="2400" dirty="0">
                <a:solidFill>
                  <a:srgbClr val="333333"/>
                </a:solidFill>
              </a:rPr>
              <a:t>, </a:t>
            </a:r>
            <a:r>
              <a:rPr lang="es-ES" altLang="de-DE" sz="2400" dirty="0" err="1">
                <a:solidFill>
                  <a:srgbClr val="333333"/>
                </a:solidFill>
              </a:rPr>
              <a:t>moltes</a:t>
            </a:r>
            <a:r>
              <a:rPr lang="es-ES" altLang="de-DE" sz="2400" dirty="0">
                <a:solidFill>
                  <a:srgbClr val="333333"/>
                </a:solidFill>
              </a:rPr>
              <a:t> persones </a:t>
            </a:r>
            <a:r>
              <a:rPr lang="es-ES" altLang="de-DE" sz="2400" dirty="0" err="1">
                <a:solidFill>
                  <a:srgbClr val="333333"/>
                </a:solidFill>
              </a:rPr>
              <a:t>prefereixen</a:t>
            </a:r>
            <a:r>
              <a:rPr lang="es-ES" altLang="de-DE" sz="2400" dirty="0">
                <a:solidFill>
                  <a:srgbClr val="333333"/>
                </a:solidFill>
              </a:rPr>
              <a:t> </a:t>
            </a:r>
            <a:r>
              <a:rPr lang="es-ES" altLang="de-DE" sz="2400" dirty="0" err="1">
                <a:solidFill>
                  <a:srgbClr val="333333"/>
                </a:solidFill>
              </a:rPr>
              <a:t>veure</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un </a:t>
            </a:r>
            <a:r>
              <a:rPr lang="es-ES" altLang="de-DE" sz="2400" dirty="0" err="1">
                <a:solidFill>
                  <a:srgbClr val="333333"/>
                </a:solidFill>
              </a:rPr>
              <a:t>aspect</a:t>
            </a:r>
            <a:r>
              <a:rPr lang="es-ES" altLang="de-DE" sz="2400" dirty="0">
                <a:solidFill>
                  <a:srgbClr val="333333"/>
                </a:solidFill>
              </a:rPr>
              <a:t> </a:t>
            </a:r>
            <a:r>
              <a:rPr lang="es-ES" altLang="de-DE" sz="2400" dirty="0" err="1">
                <a:solidFill>
                  <a:srgbClr val="333333"/>
                </a:solidFill>
              </a:rPr>
              <a:t>important</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acusar </a:t>
            </a:r>
            <a:r>
              <a:rPr lang="es-ES" altLang="de-DE" sz="2400" dirty="0" err="1">
                <a:solidFill>
                  <a:srgbClr val="333333"/>
                </a:solidFill>
              </a:rPr>
              <a:t>altres</a:t>
            </a:r>
            <a:r>
              <a:rPr lang="es-ES" altLang="de-DE" sz="2400" dirty="0">
                <a:solidFill>
                  <a:srgbClr val="333333"/>
                </a:solidFill>
              </a:rPr>
              <a:t> </a:t>
            </a:r>
            <a:r>
              <a:rPr lang="es-ES" altLang="de-DE" sz="2400" dirty="0" err="1">
                <a:solidFill>
                  <a:srgbClr val="333333"/>
                </a:solidFill>
              </a:rPr>
              <a:t>enlloc</a:t>
            </a:r>
            <a:r>
              <a:rPr lang="es-ES" altLang="de-DE" sz="2400" dirty="0">
                <a:solidFill>
                  <a:srgbClr val="333333"/>
                </a:solidFill>
              </a:rPr>
              <a:t> de a elles o </a:t>
            </a:r>
            <a:r>
              <a:rPr lang="es-ES" altLang="de-DE" sz="2400" dirty="0" err="1">
                <a:solidFill>
                  <a:srgbClr val="333333"/>
                </a:solidFill>
              </a:rPr>
              <a:t>ells</a:t>
            </a:r>
            <a:r>
              <a:rPr lang="es-ES" altLang="de-DE" sz="2400" dirty="0">
                <a:solidFill>
                  <a:srgbClr val="333333"/>
                </a:solidFill>
              </a:rPr>
              <a:t> </a:t>
            </a:r>
            <a:r>
              <a:rPr lang="es-ES" altLang="de-DE" sz="2400" dirty="0" err="1">
                <a:solidFill>
                  <a:srgbClr val="333333"/>
                </a:solidFill>
              </a:rPr>
              <a:t>mateixos</a:t>
            </a:r>
            <a:r>
              <a:rPr lang="es-ES" altLang="de-DE" sz="2400" dirty="0">
                <a:solidFill>
                  <a:srgbClr val="333333"/>
                </a:solidFill>
              </a:rPr>
              <a:t> o viceversa.</a:t>
            </a:r>
            <a:endParaRPr lang="en-US" sz="2400" dirty="0"/>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mn-lt"/>
                <a:ea typeface="+mn-ea"/>
                <a:cs typeface="+mn-cs"/>
              </a:rPr>
              <a:t>Li donen d'alta de l'hospital sense que es trobi millor.</a:t>
            </a:r>
          </a:p>
        </p:txBody>
      </p:sp>
      <p:sp>
        <p:nvSpPr>
          <p:cNvPr id="20482" name="Rectangle 3"/>
          <p:cNvSpPr>
            <a:spLocks noGrp="1" noChangeArrowheads="1"/>
          </p:cNvSpPr>
          <p:nvPr>
            <p:ph idx="1"/>
          </p:nvPr>
        </p:nvSpPr>
        <p:spPr/>
        <p:txBody>
          <a:bodyPr>
            <a:noAutofit/>
          </a:bodyPr>
          <a:lstStyle/>
          <a:p>
            <a:pPr eaLnBrk="1" hangingPunct="1"/>
            <a:r>
              <a:rPr lang="es-ES" altLang="de-DE" sz="2400" dirty="0" err="1">
                <a:solidFill>
                  <a:srgbClr val="004992"/>
                </a:solidFill>
              </a:rPr>
              <a:t>Explicacions</a:t>
            </a:r>
            <a:r>
              <a:rPr lang="es-ES" altLang="de-DE" sz="2400" dirty="0">
                <a:solidFill>
                  <a:srgbClr val="004992"/>
                </a:solidFill>
              </a:rPr>
              <a:t>...</a:t>
            </a:r>
          </a:p>
          <a:p>
            <a:pPr eaLnBrk="1" hangingPunct="1"/>
            <a:r>
              <a:rPr lang="es-ES" altLang="de-DE" sz="2400" dirty="0">
                <a:solidFill>
                  <a:srgbClr val="333333"/>
                </a:solidFill>
              </a:rPr>
              <a:t>...</a:t>
            </a:r>
            <a:r>
              <a:rPr lang="es-ES" altLang="de-DE" sz="2400" dirty="0" err="1">
                <a:solidFill>
                  <a:srgbClr val="333333"/>
                </a:solidFill>
              </a:rPr>
              <a:t>jo</a:t>
            </a:r>
            <a:endParaRPr lang="es-ES" altLang="de-DE" sz="2400" dirty="0">
              <a:solidFill>
                <a:srgbClr val="333333"/>
              </a:solidFill>
            </a:endParaRPr>
          </a:p>
          <a:p>
            <a:pPr eaLnBrk="1" hangingPunct="1"/>
            <a:r>
              <a:rPr lang="es-ES" altLang="de-DE" sz="2400" dirty="0">
                <a:solidFill>
                  <a:srgbClr val="333333"/>
                </a:solidFill>
              </a:rPr>
              <a:t>...</a:t>
            </a:r>
            <a:r>
              <a:rPr lang="es-ES" altLang="de-DE" sz="2400" dirty="0" err="1">
                <a:solidFill>
                  <a:srgbClr val="333333"/>
                </a:solidFill>
              </a:rPr>
              <a:t>altres</a:t>
            </a:r>
            <a:r>
              <a:rPr lang="es-ES" altLang="de-DE" sz="2400" dirty="0">
                <a:solidFill>
                  <a:srgbClr val="333333"/>
                </a:solidFill>
              </a:rPr>
              <a:t>	</a:t>
            </a:r>
          </a:p>
          <a:p>
            <a:pPr eaLnBrk="1" hangingPunct="1"/>
            <a:r>
              <a:rPr lang="es-ES" altLang="de-DE" sz="2400" dirty="0">
                <a:solidFill>
                  <a:srgbClr val="333333"/>
                </a:solidFill>
              </a:rPr>
              <a:t>...la </a:t>
            </a:r>
            <a:r>
              <a:rPr lang="es-ES" altLang="de-DE" sz="2400" dirty="0" err="1">
                <a:solidFill>
                  <a:srgbClr val="333333"/>
                </a:solidFill>
              </a:rPr>
              <a:t>situació</a:t>
            </a:r>
            <a:endParaRPr lang="es-ES" altLang="de-DE" sz="2400" dirty="0">
              <a:solidFill>
                <a:srgbClr val="333333"/>
              </a:solidFill>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em perseguiu més!</a:t>
            </a:r>
            <a:endParaRPr lang="de-DE" altLang="de-DE" sz="1200" dirty="0">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mn-lt"/>
                <a:ea typeface="+mn-ea"/>
                <a:cs typeface="+mn-cs"/>
              </a:rPr>
              <a:t>Li donen d'alta de l'hospital sense que es trobi millor.</a:t>
            </a:r>
          </a:p>
        </p:txBody>
      </p:sp>
      <p:sp>
        <p:nvSpPr>
          <p:cNvPr id="22532" name="Rectangle 5"/>
          <p:cNvSpPr>
            <a:spLocks noGrp="1" noChangeArrowheads="1"/>
          </p:cNvSpPr>
          <p:nvPr>
            <p:ph idx="1"/>
          </p:nvPr>
        </p:nvSpPr>
        <p:spPr>
          <a:noFill/>
        </p:spPr>
        <p:txBody>
          <a:bodyPr>
            <a:noAutofit/>
          </a:bodyPr>
          <a:lstStyle/>
          <a:p>
            <a:pPr eaLnBrk="1" hangingPunct="1">
              <a:lnSpc>
                <a:spcPct val="100000"/>
              </a:lnSpc>
              <a:spcBef>
                <a:spcPts val="1200"/>
              </a:spcBef>
            </a:pPr>
            <a:r>
              <a:rPr lang="es-ES" altLang="de-DE" sz="1600" b="1" dirty="0" err="1">
                <a:solidFill>
                  <a:srgbClr val="004992"/>
                </a:solidFill>
              </a:rPr>
              <a:t>Explicacions</a:t>
            </a:r>
            <a:r>
              <a:rPr lang="es-ES" altLang="de-DE" sz="1600" b="1" dirty="0">
                <a:solidFill>
                  <a:srgbClr val="004992"/>
                </a:solidFill>
              </a:rPr>
              <a:t>...</a:t>
            </a:r>
          </a:p>
          <a:p>
            <a:pPr lvl="1" eaLnBrk="1" hangingPunct="1">
              <a:lnSpc>
                <a:spcPct val="100000"/>
              </a:lnSpc>
              <a:spcBef>
                <a:spcPts val="1200"/>
              </a:spcBef>
              <a:spcAft>
                <a:spcPts val="0"/>
              </a:spcAft>
            </a:pPr>
            <a:r>
              <a:rPr lang="es-ES" altLang="de-DE" sz="1600" b="1" dirty="0">
                <a:solidFill>
                  <a:srgbClr val="004992"/>
                </a:solidFill>
              </a:rPr>
              <a:t>... Jo:</a:t>
            </a:r>
            <a:endParaRPr lang="es-ES" altLang="de-DE" sz="1600" dirty="0">
              <a:solidFill>
                <a:srgbClr val="004992"/>
              </a:solidFill>
            </a:endParaRPr>
          </a:p>
          <a:p>
            <a:pPr lvl="1" eaLnBrk="1" hangingPunct="1">
              <a:spcBef>
                <a:spcPts val="0"/>
              </a:spcBef>
              <a:spcAft>
                <a:spcPts val="0"/>
              </a:spcAft>
            </a:pPr>
            <a:r>
              <a:rPr lang="es-ES" altLang="de-DE" sz="1600" i="1" dirty="0">
                <a:solidFill>
                  <a:srgbClr val="333333"/>
                </a:solidFill>
              </a:rPr>
              <a:t>(influenciable)</a:t>
            </a:r>
            <a:endParaRPr lang="es-ES" altLang="de-DE" sz="1600" dirty="0">
              <a:solidFill>
                <a:srgbClr val="333333"/>
              </a:solidFill>
            </a:endParaRP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No </a:t>
            </a:r>
            <a:r>
              <a:rPr lang="es-ES" altLang="de-DE" sz="1600" dirty="0" err="1">
                <a:solidFill>
                  <a:srgbClr val="333333"/>
                </a:solidFill>
              </a:rPr>
              <a:t>estava</a:t>
            </a:r>
            <a:r>
              <a:rPr lang="es-ES" altLang="de-DE" sz="1600" dirty="0">
                <a:solidFill>
                  <a:srgbClr val="333333"/>
                </a:solidFill>
              </a:rPr>
              <a:t> </a:t>
            </a:r>
            <a:r>
              <a:rPr lang="es-ES" altLang="de-DE" sz="1600" dirty="0" err="1">
                <a:solidFill>
                  <a:srgbClr val="333333"/>
                </a:solidFill>
              </a:rPr>
              <a:t>suficientement</a:t>
            </a:r>
            <a:r>
              <a:rPr lang="es-ES" altLang="de-DE" sz="1600" dirty="0">
                <a:solidFill>
                  <a:srgbClr val="333333"/>
                </a:solidFill>
              </a:rPr>
              <a:t> </a:t>
            </a:r>
            <a:r>
              <a:rPr lang="es-ES" altLang="de-DE" sz="1600" dirty="0" err="1">
                <a:solidFill>
                  <a:srgbClr val="333333"/>
                </a:solidFill>
              </a:rPr>
              <a:t>motivat</a:t>
            </a:r>
            <a:r>
              <a:rPr lang="es-ES" altLang="de-DE" sz="1600" dirty="0">
                <a:solidFill>
                  <a:srgbClr val="333333"/>
                </a:solidFill>
              </a:rPr>
              <a:t>/da per a </a:t>
            </a:r>
            <a:r>
              <a:rPr lang="es-ES" altLang="de-DE" sz="1600" dirty="0" err="1">
                <a:solidFill>
                  <a:srgbClr val="333333"/>
                </a:solidFill>
              </a:rPr>
              <a:t>canviar</a:t>
            </a:r>
            <a:r>
              <a:rPr lang="es-ES" altLang="de-DE" sz="1600" dirty="0">
                <a:solidFill>
                  <a:srgbClr val="333333"/>
                </a:solidFill>
              </a:rPr>
              <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No </a:t>
            </a:r>
            <a:r>
              <a:rPr lang="es-ES" altLang="de-DE" sz="1600" dirty="0" err="1">
                <a:solidFill>
                  <a:srgbClr val="333333"/>
                </a:solidFill>
              </a:rPr>
              <a:t>tinc</a:t>
            </a:r>
            <a:r>
              <a:rPr lang="es-ES" altLang="de-DE" sz="1600" dirty="0">
                <a:solidFill>
                  <a:srgbClr val="333333"/>
                </a:solidFill>
              </a:rPr>
              <a:t> fe en la </a:t>
            </a:r>
            <a:r>
              <a:rPr lang="es-ES" altLang="de-DE" sz="1600" dirty="0" err="1">
                <a:solidFill>
                  <a:srgbClr val="333333"/>
                </a:solidFill>
              </a:rPr>
              <a:t>meva</a:t>
            </a:r>
            <a:r>
              <a:rPr lang="es-ES" altLang="de-DE" sz="1600" dirty="0">
                <a:solidFill>
                  <a:srgbClr val="333333"/>
                </a:solidFill>
              </a:rPr>
              <a:t> </a:t>
            </a:r>
            <a:r>
              <a:rPr lang="es-ES" altLang="de-DE" sz="1600" dirty="0" err="1">
                <a:solidFill>
                  <a:srgbClr val="333333"/>
                </a:solidFill>
              </a:rPr>
              <a:t>recuperació</a:t>
            </a:r>
            <a:r>
              <a:rPr lang="es-ES" altLang="de-DE" sz="1600" dirty="0">
                <a:solidFill>
                  <a:srgbClr val="333333"/>
                </a:solidFill>
              </a:rPr>
              <a:t>.</a:t>
            </a:r>
          </a:p>
          <a:p>
            <a:pPr lvl="1" eaLnBrk="1" hangingPunct="1">
              <a:lnSpc>
                <a:spcPct val="100000"/>
              </a:lnSpc>
              <a:spcBef>
                <a:spcPts val="1200"/>
              </a:spcBef>
              <a:spcAft>
                <a:spcPts val="0"/>
              </a:spcAft>
              <a:buClr>
                <a:schemeClr val="tx1"/>
              </a:buClr>
            </a:pPr>
            <a:r>
              <a:rPr lang="es-ES" altLang="de-DE" sz="1600" i="1" dirty="0">
                <a:solidFill>
                  <a:srgbClr val="333333"/>
                </a:solidFill>
              </a:rPr>
              <a:t>(</a:t>
            </a:r>
            <a:r>
              <a:rPr lang="es-ES" altLang="de-DE" sz="1600" i="1" dirty="0" err="1">
                <a:solidFill>
                  <a:srgbClr val="333333"/>
                </a:solidFill>
              </a:rPr>
              <a:t>menys</a:t>
            </a:r>
            <a:r>
              <a:rPr lang="es-ES" altLang="de-DE" sz="1600" i="1" dirty="0">
                <a:solidFill>
                  <a:srgbClr val="333333"/>
                </a:solidFill>
              </a:rPr>
              <a:t> influenciable)</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No </a:t>
            </a:r>
            <a:r>
              <a:rPr lang="es-ES" altLang="de-DE" sz="1600" dirty="0" err="1">
                <a:solidFill>
                  <a:srgbClr val="333333"/>
                </a:solidFill>
              </a:rPr>
              <a:t>tinc</a:t>
            </a:r>
            <a:r>
              <a:rPr lang="es-ES" altLang="de-DE" sz="1600" dirty="0">
                <a:solidFill>
                  <a:srgbClr val="333333"/>
                </a:solidFill>
              </a:rPr>
              <a:t> cura, no hi ha </a:t>
            </a:r>
            <a:r>
              <a:rPr lang="es-ES" altLang="de-DE" sz="1600" dirty="0" err="1">
                <a:solidFill>
                  <a:srgbClr val="333333"/>
                </a:solidFill>
              </a:rPr>
              <a:t>esperança</a:t>
            </a:r>
            <a:r>
              <a:rPr lang="es-ES" altLang="de-DE" sz="1600" dirty="0">
                <a:solidFill>
                  <a:srgbClr val="333333"/>
                </a:solidFill>
              </a:rPr>
              <a:t> per a mi.</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No </a:t>
            </a:r>
            <a:r>
              <a:rPr lang="es-ES" altLang="de-DE" sz="1600" dirty="0" err="1">
                <a:solidFill>
                  <a:srgbClr val="333333"/>
                </a:solidFill>
              </a:rPr>
              <a:t>tinc</a:t>
            </a:r>
            <a:r>
              <a:rPr lang="es-ES" altLang="de-DE" sz="1600" dirty="0">
                <a:solidFill>
                  <a:srgbClr val="333333"/>
                </a:solidFill>
              </a:rPr>
              <a:t> bona </a:t>
            </a:r>
            <a:r>
              <a:rPr lang="es-ES" altLang="de-DE" sz="1600" dirty="0" err="1">
                <a:solidFill>
                  <a:srgbClr val="333333"/>
                </a:solidFill>
              </a:rPr>
              <a:t>genètica</a:t>
            </a:r>
            <a:r>
              <a:rPr lang="es-ES" altLang="de-DE" sz="1600" dirty="0">
                <a:solidFill>
                  <a:srgbClr val="333333"/>
                </a:solidFill>
              </a:rPr>
              <a:t>.</a:t>
            </a:r>
          </a:p>
          <a:p>
            <a:pPr lvl="1" eaLnBrk="1" hangingPunct="1">
              <a:lnSpc>
                <a:spcPct val="100000"/>
              </a:lnSpc>
              <a:spcBef>
                <a:spcPts val="1200"/>
              </a:spcBef>
              <a:spcAft>
                <a:spcPts val="0"/>
              </a:spcAft>
              <a:buClr>
                <a:schemeClr val="tx1"/>
              </a:buClr>
            </a:pPr>
            <a:r>
              <a:rPr lang="es-ES" altLang="de-DE" sz="1600" b="1" dirty="0">
                <a:solidFill>
                  <a:srgbClr val="004992"/>
                </a:solidFill>
              </a:rPr>
              <a:t>... </a:t>
            </a:r>
            <a:r>
              <a:rPr lang="es-ES" altLang="de-DE" sz="1600" b="1" dirty="0" err="1">
                <a:solidFill>
                  <a:srgbClr val="004992"/>
                </a:solidFill>
              </a:rPr>
              <a:t>altres</a:t>
            </a:r>
            <a:r>
              <a:rPr lang="es-ES" altLang="de-DE" sz="1600" b="1" dirty="0">
                <a:solidFill>
                  <a:srgbClr val="004992"/>
                </a:solidFill>
              </a:rPr>
              <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El personal mèdic no s'ha preocupat per mi.</a:t>
            </a:r>
          </a:p>
          <a:p>
            <a:pPr lvl="1" eaLnBrk="1" hangingPunct="1">
              <a:lnSpc>
                <a:spcPct val="100000"/>
              </a:lnSpc>
              <a:spcBef>
                <a:spcPts val="1200"/>
              </a:spcBef>
              <a:spcAft>
                <a:spcPts val="0"/>
              </a:spcAft>
              <a:buClr>
                <a:schemeClr val="tx1"/>
              </a:buClr>
            </a:pPr>
            <a:r>
              <a:rPr lang="es-ES" altLang="de-DE" sz="1600" b="1" dirty="0">
                <a:solidFill>
                  <a:srgbClr val="004992"/>
                </a:solidFill>
              </a:rPr>
              <a:t>... la </a:t>
            </a:r>
            <a:r>
              <a:rPr lang="es-ES" altLang="de-DE" sz="1600" b="1" dirty="0" err="1">
                <a:solidFill>
                  <a:srgbClr val="004992"/>
                </a:solidFill>
              </a:rPr>
              <a:t>situació</a:t>
            </a:r>
            <a:r>
              <a:rPr lang="es-ES" altLang="de-DE" sz="1600" b="1" dirty="0">
                <a:solidFill>
                  <a:srgbClr val="004992"/>
                </a:solidFill>
              </a:rPr>
              <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Si no hagués compartit l'habitació, segur que hagués millorat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Si l'hospital estés millor equipat, m'hagués recuperat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De </a:t>
            </a:r>
            <a:r>
              <a:rPr lang="es-ES" altLang="de-DE" sz="1600" dirty="0" err="1">
                <a:solidFill>
                  <a:srgbClr val="333333"/>
                </a:solidFill>
              </a:rPr>
              <a:t>vegades</a:t>
            </a:r>
            <a:r>
              <a:rPr lang="es-ES" altLang="de-DE" sz="1600" dirty="0">
                <a:solidFill>
                  <a:srgbClr val="333333"/>
                </a:solidFill>
              </a:rPr>
              <a:t>, el </a:t>
            </a:r>
            <a:r>
              <a:rPr lang="es-ES" altLang="de-DE" sz="1600" dirty="0" err="1">
                <a:solidFill>
                  <a:srgbClr val="333333"/>
                </a:solidFill>
              </a:rPr>
              <a:t>procés</a:t>
            </a:r>
            <a:r>
              <a:rPr lang="es-ES" altLang="de-DE" sz="1600" dirty="0">
                <a:solidFill>
                  <a:srgbClr val="333333"/>
                </a:solidFill>
              </a:rPr>
              <a:t> de </a:t>
            </a:r>
            <a:r>
              <a:rPr lang="es-ES" altLang="de-DE" sz="1600" dirty="0" err="1">
                <a:solidFill>
                  <a:srgbClr val="333333"/>
                </a:solidFill>
              </a:rPr>
              <a:t>recuperació</a:t>
            </a:r>
            <a:r>
              <a:rPr lang="es-ES" altLang="de-DE" sz="1600" dirty="0">
                <a:solidFill>
                  <a:srgbClr val="333333"/>
                </a:solidFill>
              </a:rPr>
              <a:t> </a:t>
            </a:r>
            <a:r>
              <a:rPr lang="es-ES" altLang="de-DE" sz="1600" dirty="0" err="1">
                <a:solidFill>
                  <a:srgbClr val="333333"/>
                </a:solidFill>
              </a:rPr>
              <a:t>necessita</a:t>
            </a:r>
            <a:r>
              <a:rPr lang="es-ES" altLang="de-DE" sz="1600" dirty="0">
                <a:solidFill>
                  <a:srgbClr val="333333"/>
                </a:solidFill>
              </a:rPr>
              <a:t> </a:t>
            </a:r>
            <a:r>
              <a:rPr lang="es-ES" altLang="de-DE" sz="1600" dirty="0" err="1">
                <a:solidFill>
                  <a:srgbClr val="333333"/>
                </a:solidFill>
              </a:rPr>
              <a:t>més</a:t>
            </a:r>
            <a:r>
              <a:rPr lang="es-ES" altLang="de-DE" sz="1600" dirty="0">
                <a:solidFill>
                  <a:srgbClr val="333333"/>
                </a:solidFill>
              </a:rPr>
              <a:t> </a:t>
            </a:r>
            <a:r>
              <a:rPr lang="es-ES" altLang="de-DE" sz="1600" dirty="0" err="1">
                <a:solidFill>
                  <a:srgbClr val="333333"/>
                </a:solidFill>
              </a:rPr>
              <a:t>temps</a:t>
            </a:r>
            <a:r>
              <a:rPr lang="es-ES" altLang="de-DE" sz="1600" dirty="0">
                <a:solidFill>
                  <a:srgbClr val="333333"/>
                </a:solidFill>
              </a:rPr>
              <a:t>.</a:t>
            </a: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em perseguiu més!</a:t>
            </a:r>
            <a:endParaRPr lang="de-DE" altLang="de-DE" sz="1200" dirty="0">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mn-lt"/>
                <a:ea typeface="+mn-ea"/>
                <a:cs typeface="+mn-cs"/>
              </a:rPr>
              <a:t>Li donen d'alta de l'hospital sense que es trobi millor.</a:t>
            </a:r>
          </a:p>
        </p:txBody>
      </p:sp>
      <p:sp>
        <p:nvSpPr>
          <p:cNvPr id="22532" name="Rectangle 5"/>
          <p:cNvSpPr>
            <a:spLocks noGrp="1" noChangeArrowheads="1"/>
          </p:cNvSpPr>
          <p:nvPr>
            <p:ph idx="1"/>
          </p:nvPr>
        </p:nvSpPr>
        <p:spPr>
          <a:noFill/>
        </p:spPr>
        <p:txBody>
          <a:bodyPr>
            <a:noAutofit/>
          </a:bodyPr>
          <a:lstStyle/>
          <a:p>
            <a:pPr eaLnBrk="1" hangingPunct="1">
              <a:lnSpc>
                <a:spcPct val="100000"/>
              </a:lnSpc>
              <a:spcBef>
                <a:spcPts val="1200"/>
              </a:spcBef>
            </a:pPr>
            <a:r>
              <a:rPr lang="es-ES" altLang="de-DE" sz="1600" b="1" dirty="0" err="1">
                <a:solidFill>
                  <a:srgbClr val="004992"/>
                </a:solidFill>
              </a:rPr>
              <a:t>Explicacions</a:t>
            </a:r>
            <a:r>
              <a:rPr lang="es-ES" altLang="de-DE" sz="1600" b="1" dirty="0">
                <a:solidFill>
                  <a:srgbClr val="004992"/>
                </a:solidFill>
              </a:rPr>
              <a:t>...</a:t>
            </a:r>
          </a:p>
          <a:p>
            <a:pPr lvl="1" eaLnBrk="1" hangingPunct="1">
              <a:lnSpc>
                <a:spcPct val="100000"/>
              </a:lnSpc>
              <a:spcBef>
                <a:spcPts val="1200"/>
              </a:spcBef>
              <a:spcAft>
                <a:spcPts val="0"/>
              </a:spcAft>
            </a:pPr>
            <a:r>
              <a:rPr lang="es-ES" altLang="de-DE" sz="1600" b="1" dirty="0">
                <a:solidFill>
                  <a:srgbClr val="004992"/>
                </a:solidFill>
              </a:rPr>
              <a:t>... Jo:</a:t>
            </a:r>
            <a:endParaRPr lang="es-ES" altLang="de-DE" sz="1600" dirty="0">
              <a:solidFill>
                <a:srgbClr val="004992"/>
              </a:solidFill>
            </a:endParaRPr>
          </a:p>
          <a:p>
            <a:pPr lvl="1" eaLnBrk="1" hangingPunct="1">
              <a:spcBef>
                <a:spcPts val="0"/>
              </a:spcBef>
              <a:spcAft>
                <a:spcPts val="0"/>
              </a:spcAft>
            </a:pPr>
            <a:r>
              <a:rPr lang="es-ES" altLang="de-DE" sz="1600" i="1" dirty="0">
                <a:solidFill>
                  <a:srgbClr val="333333"/>
                </a:solidFill>
              </a:rPr>
              <a:t>(influenciable)</a:t>
            </a:r>
            <a:endParaRPr lang="es-ES" altLang="de-DE" sz="1600" dirty="0">
              <a:solidFill>
                <a:srgbClr val="333333"/>
              </a:solidFill>
            </a:endParaRP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No </a:t>
            </a:r>
            <a:r>
              <a:rPr lang="es-ES" altLang="de-DE" sz="1600" dirty="0" err="1">
                <a:solidFill>
                  <a:srgbClr val="333333"/>
                </a:solidFill>
              </a:rPr>
              <a:t>estava</a:t>
            </a:r>
            <a:r>
              <a:rPr lang="es-ES" altLang="de-DE" sz="1600" dirty="0">
                <a:solidFill>
                  <a:srgbClr val="333333"/>
                </a:solidFill>
              </a:rPr>
              <a:t> </a:t>
            </a:r>
            <a:r>
              <a:rPr lang="es-ES" altLang="de-DE" sz="1600" dirty="0" err="1">
                <a:solidFill>
                  <a:srgbClr val="333333"/>
                </a:solidFill>
              </a:rPr>
              <a:t>suficientement</a:t>
            </a:r>
            <a:r>
              <a:rPr lang="es-ES" altLang="de-DE" sz="1600" dirty="0">
                <a:solidFill>
                  <a:srgbClr val="333333"/>
                </a:solidFill>
              </a:rPr>
              <a:t> </a:t>
            </a:r>
            <a:r>
              <a:rPr lang="es-ES" altLang="de-DE" sz="1600" dirty="0" err="1">
                <a:solidFill>
                  <a:srgbClr val="333333"/>
                </a:solidFill>
              </a:rPr>
              <a:t>motivat</a:t>
            </a:r>
            <a:r>
              <a:rPr lang="es-ES" altLang="de-DE" sz="1600" dirty="0">
                <a:solidFill>
                  <a:srgbClr val="333333"/>
                </a:solidFill>
              </a:rPr>
              <a:t>/da per a </a:t>
            </a:r>
            <a:r>
              <a:rPr lang="es-ES" altLang="de-DE" sz="1600" dirty="0" err="1">
                <a:solidFill>
                  <a:srgbClr val="333333"/>
                </a:solidFill>
              </a:rPr>
              <a:t>canviar</a:t>
            </a:r>
            <a:r>
              <a:rPr lang="es-ES" altLang="de-DE" sz="1600" dirty="0">
                <a:solidFill>
                  <a:srgbClr val="333333"/>
                </a:solidFill>
              </a:rPr>
              <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No </a:t>
            </a:r>
            <a:r>
              <a:rPr lang="es-ES" altLang="de-DE" sz="1600" dirty="0" err="1">
                <a:solidFill>
                  <a:srgbClr val="333333"/>
                </a:solidFill>
              </a:rPr>
              <a:t>tinc</a:t>
            </a:r>
            <a:r>
              <a:rPr lang="es-ES" altLang="de-DE" sz="1600" dirty="0">
                <a:solidFill>
                  <a:srgbClr val="333333"/>
                </a:solidFill>
              </a:rPr>
              <a:t> fe en la </a:t>
            </a:r>
            <a:r>
              <a:rPr lang="es-ES" altLang="de-DE" sz="1600" dirty="0" err="1">
                <a:solidFill>
                  <a:srgbClr val="333333"/>
                </a:solidFill>
              </a:rPr>
              <a:t>meva</a:t>
            </a:r>
            <a:r>
              <a:rPr lang="es-ES" altLang="de-DE" sz="1600" dirty="0">
                <a:solidFill>
                  <a:srgbClr val="333333"/>
                </a:solidFill>
              </a:rPr>
              <a:t> </a:t>
            </a:r>
            <a:r>
              <a:rPr lang="es-ES" altLang="de-DE" sz="1600" dirty="0" err="1">
                <a:solidFill>
                  <a:srgbClr val="333333"/>
                </a:solidFill>
              </a:rPr>
              <a:t>recuperació</a:t>
            </a:r>
            <a:r>
              <a:rPr lang="es-ES" altLang="de-DE" sz="1600" dirty="0">
                <a:solidFill>
                  <a:srgbClr val="333333"/>
                </a:solidFill>
              </a:rPr>
              <a:t>.</a:t>
            </a:r>
          </a:p>
          <a:p>
            <a:pPr lvl="1" eaLnBrk="1" hangingPunct="1">
              <a:lnSpc>
                <a:spcPct val="100000"/>
              </a:lnSpc>
              <a:spcBef>
                <a:spcPts val="1200"/>
              </a:spcBef>
              <a:spcAft>
                <a:spcPts val="0"/>
              </a:spcAft>
              <a:buClr>
                <a:schemeClr val="tx1"/>
              </a:buClr>
            </a:pPr>
            <a:r>
              <a:rPr lang="es-ES" altLang="de-DE" sz="1600" i="1" dirty="0">
                <a:solidFill>
                  <a:srgbClr val="333333"/>
                </a:solidFill>
              </a:rPr>
              <a:t>(</a:t>
            </a:r>
            <a:r>
              <a:rPr lang="es-ES" altLang="de-DE" sz="1600" i="1" dirty="0" err="1">
                <a:solidFill>
                  <a:srgbClr val="333333"/>
                </a:solidFill>
              </a:rPr>
              <a:t>menys</a:t>
            </a:r>
            <a:r>
              <a:rPr lang="es-ES" altLang="de-DE" sz="1600" i="1" dirty="0">
                <a:solidFill>
                  <a:srgbClr val="333333"/>
                </a:solidFill>
              </a:rPr>
              <a:t> influenciable)</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No </a:t>
            </a:r>
            <a:r>
              <a:rPr lang="es-ES" altLang="de-DE" sz="1600" dirty="0" err="1">
                <a:solidFill>
                  <a:srgbClr val="333333"/>
                </a:solidFill>
              </a:rPr>
              <a:t>tinc</a:t>
            </a:r>
            <a:r>
              <a:rPr lang="es-ES" altLang="de-DE" sz="1600" dirty="0">
                <a:solidFill>
                  <a:srgbClr val="333333"/>
                </a:solidFill>
              </a:rPr>
              <a:t> cura, no hi ha </a:t>
            </a:r>
            <a:r>
              <a:rPr lang="es-ES" altLang="de-DE" sz="1600" dirty="0" err="1">
                <a:solidFill>
                  <a:srgbClr val="333333"/>
                </a:solidFill>
              </a:rPr>
              <a:t>esperança</a:t>
            </a:r>
            <a:r>
              <a:rPr lang="es-ES" altLang="de-DE" sz="1600" dirty="0">
                <a:solidFill>
                  <a:srgbClr val="333333"/>
                </a:solidFill>
              </a:rPr>
              <a:t> per a mi.</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No </a:t>
            </a:r>
            <a:r>
              <a:rPr lang="es-ES" altLang="de-DE" sz="1600" dirty="0" err="1">
                <a:solidFill>
                  <a:srgbClr val="333333"/>
                </a:solidFill>
              </a:rPr>
              <a:t>tinc</a:t>
            </a:r>
            <a:r>
              <a:rPr lang="es-ES" altLang="de-DE" sz="1600" dirty="0">
                <a:solidFill>
                  <a:srgbClr val="333333"/>
                </a:solidFill>
              </a:rPr>
              <a:t> bona </a:t>
            </a:r>
            <a:r>
              <a:rPr lang="es-ES" altLang="de-DE" sz="1600" dirty="0" err="1">
                <a:solidFill>
                  <a:srgbClr val="333333"/>
                </a:solidFill>
              </a:rPr>
              <a:t>genètica</a:t>
            </a:r>
            <a:r>
              <a:rPr lang="es-ES" altLang="de-DE" sz="1600" dirty="0">
                <a:solidFill>
                  <a:srgbClr val="333333"/>
                </a:solidFill>
              </a:rPr>
              <a:t>.</a:t>
            </a:r>
          </a:p>
          <a:p>
            <a:pPr lvl="1" eaLnBrk="1" hangingPunct="1">
              <a:lnSpc>
                <a:spcPct val="100000"/>
              </a:lnSpc>
              <a:spcBef>
                <a:spcPts val="1200"/>
              </a:spcBef>
              <a:spcAft>
                <a:spcPts val="0"/>
              </a:spcAft>
              <a:buClr>
                <a:schemeClr val="tx1"/>
              </a:buClr>
            </a:pPr>
            <a:r>
              <a:rPr lang="es-ES" altLang="de-DE" sz="1600" b="1" dirty="0">
                <a:solidFill>
                  <a:srgbClr val="004992"/>
                </a:solidFill>
              </a:rPr>
              <a:t>... </a:t>
            </a:r>
            <a:r>
              <a:rPr lang="es-ES" altLang="de-DE" sz="1600" b="1" dirty="0" err="1">
                <a:solidFill>
                  <a:srgbClr val="004992"/>
                </a:solidFill>
              </a:rPr>
              <a:t>altres</a:t>
            </a:r>
            <a:r>
              <a:rPr lang="es-ES" altLang="de-DE" sz="1600" b="1" dirty="0">
                <a:solidFill>
                  <a:srgbClr val="004992"/>
                </a:solidFill>
              </a:rPr>
              <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El personal mèdic no s'ha preocupat per mi.</a:t>
            </a:r>
          </a:p>
          <a:p>
            <a:pPr lvl="1" eaLnBrk="1" hangingPunct="1">
              <a:lnSpc>
                <a:spcPct val="100000"/>
              </a:lnSpc>
              <a:spcBef>
                <a:spcPts val="1200"/>
              </a:spcBef>
              <a:spcAft>
                <a:spcPts val="0"/>
              </a:spcAft>
              <a:buClr>
                <a:schemeClr val="tx1"/>
              </a:buClr>
            </a:pPr>
            <a:r>
              <a:rPr lang="es-ES" altLang="de-DE" sz="1600" b="1" dirty="0">
                <a:solidFill>
                  <a:srgbClr val="004992"/>
                </a:solidFill>
              </a:rPr>
              <a:t>... la </a:t>
            </a:r>
            <a:r>
              <a:rPr lang="es-ES" altLang="de-DE" sz="1600" b="1" dirty="0" err="1">
                <a:solidFill>
                  <a:srgbClr val="004992"/>
                </a:solidFill>
              </a:rPr>
              <a:t>situació</a:t>
            </a:r>
            <a:r>
              <a:rPr lang="es-ES" altLang="de-DE" sz="1600" b="1" dirty="0">
                <a:solidFill>
                  <a:srgbClr val="004992"/>
                </a:solidFill>
              </a:rPr>
              <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Si no hagués compartit l'habitació, segur que hagués millorat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Si l'hospital estés millor equipat, m'hagués recuperat</a:t>
            </a:r>
          </a:p>
          <a:p>
            <a:pPr marL="285750" lvl="1" indent="-285750" eaLnBrk="1" hangingPunct="1">
              <a:spcBef>
                <a:spcPts val="0"/>
              </a:spcBef>
              <a:spcAft>
                <a:spcPts val="0"/>
              </a:spcAft>
              <a:buClr>
                <a:srgbClr val="333333"/>
              </a:buClr>
              <a:buFont typeface="WingDings"/>
              <a:buChar char=""/>
            </a:pPr>
            <a:r>
              <a:rPr lang="es-ES" altLang="de-DE" sz="1600" dirty="0">
                <a:solidFill>
                  <a:srgbClr val="333333"/>
                </a:solidFill>
              </a:rPr>
              <a:t>De </a:t>
            </a:r>
            <a:r>
              <a:rPr lang="es-ES" altLang="de-DE" sz="1600" dirty="0" err="1">
                <a:solidFill>
                  <a:srgbClr val="333333"/>
                </a:solidFill>
              </a:rPr>
              <a:t>vegades</a:t>
            </a:r>
            <a:r>
              <a:rPr lang="es-ES" altLang="de-DE" sz="1600" dirty="0">
                <a:solidFill>
                  <a:srgbClr val="333333"/>
                </a:solidFill>
              </a:rPr>
              <a:t>, el </a:t>
            </a:r>
            <a:r>
              <a:rPr lang="es-ES" altLang="de-DE" sz="1600" dirty="0" err="1">
                <a:solidFill>
                  <a:srgbClr val="333333"/>
                </a:solidFill>
              </a:rPr>
              <a:t>procés</a:t>
            </a:r>
            <a:r>
              <a:rPr lang="es-ES" altLang="de-DE" sz="1600" dirty="0">
                <a:solidFill>
                  <a:srgbClr val="333333"/>
                </a:solidFill>
              </a:rPr>
              <a:t> de </a:t>
            </a:r>
            <a:r>
              <a:rPr lang="es-ES" altLang="de-DE" sz="1600" dirty="0" err="1">
                <a:solidFill>
                  <a:srgbClr val="333333"/>
                </a:solidFill>
              </a:rPr>
              <a:t>recuperació</a:t>
            </a:r>
            <a:r>
              <a:rPr lang="es-ES" altLang="de-DE" sz="1600" dirty="0">
                <a:solidFill>
                  <a:srgbClr val="333333"/>
                </a:solidFill>
              </a:rPr>
              <a:t> </a:t>
            </a:r>
            <a:r>
              <a:rPr lang="es-ES" altLang="de-DE" sz="1600" dirty="0" err="1">
                <a:solidFill>
                  <a:srgbClr val="333333"/>
                </a:solidFill>
              </a:rPr>
              <a:t>necessita</a:t>
            </a:r>
            <a:r>
              <a:rPr lang="es-ES" altLang="de-DE" sz="1600" dirty="0">
                <a:solidFill>
                  <a:srgbClr val="333333"/>
                </a:solidFill>
              </a:rPr>
              <a:t> </a:t>
            </a:r>
            <a:r>
              <a:rPr lang="es-ES" altLang="de-DE" sz="1600" dirty="0" err="1">
                <a:solidFill>
                  <a:srgbClr val="333333"/>
                </a:solidFill>
              </a:rPr>
              <a:t>més</a:t>
            </a:r>
            <a:r>
              <a:rPr lang="es-ES" altLang="de-DE" sz="1600" dirty="0">
                <a:solidFill>
                  <a:srgbClr val="333333"/>
                </a:solidFill>
              </a:rPr>
              <a:t> </a:t>
            </a:r>
            <a:r>
              <a:rPr lang="es-ES" altLang="de-DE" sz="1600" dirty="0" err="1">
                <a:solidFill>
                  <a:srgbClr val="333333"/>
                </a:solidFill>
              </a:rPr>
              <a:t>temps</a:t>
            </a:r>
            <a:r>
              <a:rPr lang="es-ES" altLang="de-DE" sz="1600" dirty="0">
                <a:solidFill>
                  <a:srgbClr val="333333"/>
                </a:solidFill>
              </a:rPr>
              <a:t>.</a:t>
            </a: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em perseguiu més!</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¡Cura amb les explicacions unilaterals!</a:t>
            </a:r>
            <a:endParaRPr lang="en-US" altLang="de-DE" sz="2800" b="1" dirty="0">
              <a:solidFill>
                <a:srgbClr val="FF0000"/>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3894006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dirty="0">
                <a:solidFill>
                  <a:srgbClr val="004992"/>
                </a:solidFill>
                <a:latin typeface="+mn-lt"/>
                <a:ea typeface="+mn-ea"/>
                <a:cs typeface="+mn-cs"/>
              </a:rPr>
              <a:t>Li donen d'alta de l'hospital sense que es trobi millor.</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7315200" cy="4248000"/>
          </a:xfrm>
        </p:spPr>
        <p:txBody>
          <a:bodyPr/>
          <a:lstStyle/>
          <a:p>
            <a:pPr lvl="0" defTabSz="914377"/>
            <a:r>
              <a:rPr lang="es-ES" altLang="de-DE" sz="2000" dirty="0">
                <a:solidFill>
                  <a:srgbClr val="333333"/>
                </a:solidFill>
              </a:rPr>
              <a:t>Ara, </a:t>
            </a:r>
            <a:r>
              <a:rPr lang="es-ES" altLang="de-DE" sz="2000" dirty="0" err="1">
                <a:solidFill>
                  <a:srgbClr val="333333"/>
                </a:solidFill>
              </a:rPr>
              <a:t>sisplau</a:t>
            </a:r>
            <a:r>
              <a:rPr lang="es-ES" altLang="de-DE" sz="2000" dirty="0">
                <a:solidFill>
                  <a:srgbClr val="333333"/>
                </a:solidFill>
              </a:rPr>
              <a:t> </a:t>
            </a:r>
            <a:r>
              <a:rPr lang="es-ES" altLang="de-DE" sz="2000" dirty="0" err="1">
                <a:solidFill>
                  <a:srgbClr val="333333"/>
                </a:solidFill>
              </a:rPr>
              <a:t>pensi</a:t>
            </a:r>
            <a:r>
              <a:rPr lang="es-ES" altLang="de-DE" sz="2000" dirty="0">
                <a:solidFill>
                  <a:srgbClr val="333333"/>
                </a:solidFill>
              </a:rPr>
              <a:t> en </a:t>
            </a:r>
            <a:r>
              <a:rPr lang="es-ES" altLang="de-DE" sz="2000" dirty="0" err="1">
                <a:solidFill>
                  <a:srgbClr val="333333"/>
                </a:solidFill>
              </a:rPr>
              <a:t>altres</a:t>
            </a:r>
            <a:r>
              <a:rPr lang="es-ES" altLang="de-DE" sz="2000" dirty="0">
                <a:solidFill>
                  <a:srgbClr val="333333"/>
                </a:solidFill>
              </a:rPr>
              <a:t> </a:t>
            </a:r>
            <a:r>
              <a:rPr lang="es-ES" altLang="de-DE" sz="2000" dirty="0" err="1">
                <a:solidFill>
                  <a:srgbClr val="333333"/>
                </a:solidFill>
              </a:rPr>
              <a:t>explicacions</a:t>
            </a:r>
            <a:r>
              <a:rPr lang="es-ES" altLang="de-DE" sz="2000" dirty="0">
                <a:solidFill>
                  <a:srgbClr val="333333"/>
                </a:solidFill>
              </a:rPr>
              <a:t> que </a:t>
            </a:r>
            <a:r>
              <a:rPr lang="es-ES" altLang="de-DE" sz="2000" dirty="0" err="1">
                <a:solidFill>
                  <a:srgbClr val="333333"/>
                </a:solidFill>
              </a:rPr>
              <a:t>incloguin</a:t>
            </a:r>
            <a:r>
              <a:rPr lang="es-ES" altLang="de-DE" sz="2000" dirty="0">
                <a:solidFill>
                  <a:srgbClr val="333333"/>
                </a:solidFill>
              </a:rPr>
              <a:t> una </a:t>
            </a:r>
            <a:r>
              <a:rPr lang="es-ES" altLang="de-DE" sz="2000" dirty="0" err="1">
                <a:solidFill>
                  <a:srgbClr val="333333"/>
                </a:solidFill>
              </a:rPr>
              <a:t>combinació</a:t>
            </a:r>
            <a:r>
              <a:rPr lang="es-ES" altLang="de-DE" sz="2000" dirty="0">
                <a:solidFill>
                  <a:srgbClr val="333333"/>
                </a:solidFill>
              </a:rPr>
              <a:t> de </a:t>
            </a:r>
            <a:r>
              <a:rPr lang="es-ES" altLang="de-DE" sz="2000" dirty="0" err="1">
                <a:solidFill>
                  <a:srgbClr val="333333"/>
                </a:solidFill>
              </a:rPr>
              <a:t>diferents</a:t>
            </a:r>
            <a:r>
              <a:rPr lang="es-ES" altLang="de-DE" sz="2000" dirty="0">
                <a:solidFill>
                  <a:srgbClr val="333333"/>
                </a:solidFill>
              </a:rPr>
              <a:t> causes (</a:t>
            </a:r>
            <a:r>
              <a:rPr lang="es-ES" altLang="de-DE" sz="2000" dirty="0" err="1">
                <a:solidFill>
                  <a:srgbClr val="333333"/>
                </a:solidFill>
              </a:rPr>
              <a:t>altres</a:t>
            </a:r>
            <a:r>
              <a:rPr lang="es-ES" altLang="de-DE" sz="2000" dirty="0">
                <a:solidFill>
                  <a:srgbClr val="333333"/>
                </a:solidFill>
              </a:rPr>
              <a:t>, la </a:t>
            </a:r>
            <a:r>
              <a:rPr lang="es-ES" altLang="de-DE" sz="2000" dirty="0" err="1">
                <a:solidFill>
                  <a:srgbClr val="333333"/>
                </a:solidFill>
              </a:rPr>
              <a:t>situació</a:t>
            </a:r>
            <a:r>
              <a:rPr lang="es-ES" altLang="de-DE" sz="2000" dirty="0">
                <a:solidFill>
                  <a:srgbClr val="333333"/>
                </a:solidFill>
              </a:rPr>
              <a:t> i a si </a:t>
            </a:r>
            <a:r>
              <a:rPr lang="es-ES" altLang="de-DE" sz="2000" dirty="0" err="1">
                <a:solidFill>
                  <a:srgbClr val="333333"/>
                </a:solidFill>
              </a:rPr>
              <a:t>mateix</a:t>
            </a:r>
            <a:r>
              <a:rPr lang="es-ES" altLang="de-DE" sz="2000" dirty="0">
                <a:solidFill>
                  <a:srgbClr val="333333"/>
                </a:solidFill>
              </a:rPr>
              <a:t> o </a:t>
            </a:r>
            <a:r>
              <a:rPr lang="es-ES" altLang="de-DE" sz="2000" dirty="0" err="1">
                <a:solidFill>
                  <a:srgbClr val="333333"/>
                </a:solidFill>
              </a:rPr>
              <a:t>mateixa</a:t>
            </a:r>
            <a:r>
              <a:rPr lang="es-ES" altLang="de-DE" sz="2000" dirty="0">
                <a:solidFill>
                  <a:srgbClr val="333333"/>
                </a:solidFill>
              </a:rPr>
              <a:t>).</a:t>
            </a:r>
          </a:p>
          <a:p>
            <a:pPr lvl="0" defTabSz="914400" fontAlgn="base"/>
            <a:r>
              <a:rPr lang="de-DE" altLang="de-DE" sz="2000" dirty="0">
                <a:solidFill>
                  <a:srgbClr val="333333"/>
                </a:solidFill>
              </a:rPr>
              <a:t>???</a:t>
            </a:r>
          </a:p>
          <a:p>
            <a:pPr lvl="0" defTabSz="914400" fontAlgn="base"/>
            <a:r>
              <a:rPr lang="de-DE" altLang="de-DE" sz="2000" dirty="0">
                <a:solidFill>
                  <a:srgbClr val="333333"/>
                </a:solidFill>
              </a:rPr>
              <a:t>???</a:t>
            </a:r>
          </a:p>
          <a:p>
            <a:pPr lvl="0" defTabSz="914400" fontAlgn="base"/>
            <a:r>
              <a:rPr lang="de-DE" altLang="de-DE" sz="2000" dirty="0">
                <a:solidFill>
                  <a:srgbClr val="333333"/>
                </a:solidFill>
              </a:rPr>
              <a:t>???</a:t>
            </a:r>
            <a:endParaRPr lang="en-US" sz="2000" dirty="0">
              <a:solidFill>
                <a:srgbClr val="333333"/>
              </a:solidFill>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em perseguiu més!</a:t>
            </a:r>
            <a:endParaRPr lang="de-DE" altLang="de-DE" sz="1200" dirty="0">
              <a:latin typeface="Calibri Light"/>
            </a:endParaRPr>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dirty="0">
                <a:solidFill>
                  <a:srgbClr val="004992"/>
                </a:solidFill>
                <a:latin typeface="+mn-lt"/>
                <a:ea typeface="+mn-ea"/>
                <a:cs typeface="+mn-cs"/>
              </a:rPr>
              <a:t>Li donen d'alta de l'hospital sense que es trobi millor.</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7315200" cy="4248000"/>
          </a:xfrm>
        </p:spPr>
        <p:txBody>
          <a:bodyPr/>
          <a:lstStyle/>
          <a:p>
            <a:pPr lvl="0" defTabSz="914377"/>
            <a:r>
              <a:rPr lang="es-ES" altLang="de-DE" sz="2000" dirty="0">
                <a:solidFill>
                  <a:srgbClr val="333333"/>
                </a:solidFill>
              </a:rPr>
              <a:t>Ara, </a:t>
            </a:r>
            <a:r>
              <a:rPr lang="es-ES" altLang="de-DE" sz="2000" dirty="0" err="1">
                <a:solidFill>
                  <a:srgbClr val="333333"/>
                </a:solidFill>
              </a:rPr>
              <a:t>sisplau</a:t>
            </a:r>
            <a:r>
              <a:rPr lang="es-ES" altLang="de-DE" sz="2000" dirty="0">
                <a:solidFill>
                  <a:srgbClr val="333333"/>
                </a:solidFill>
              </a:rPr>
              <a:t> </a:t>
            </a:r>
            <a:r>
              <a:rPr lang="es-ES" altLang="de-DE" sz="2000" dirty="0" err="1">
                <a:solidFill>
                  <a:srgbClr val="333333"/>
                </a:solidFill>
              </a:rPr>
              <a:t>pensi</a:t>
            </a:r>
            <a:r>
              <a:rPr lang="es-ES" altLang="de-DE" sz="2000" dirty="0">
                <a:solidFill>
                  <a:srgbClr val="333333"/>
                </a:solidFill>
              </a:rPr>
              <a:t> en </a:t>
            </a:r>
            <a:r>
              <a:rPr lang="es-ES" altLang="de-DE" sz="2000" dirty="0" err="1">
                <a:solidFill>
                  <a:srgbClr val="333333"/>
                </a:solidFill>
              </a:rPr>
              <a:t>altres</a:t>
            </a:r>
            <a:r>
              <a:rPr lang="es-ES" altLang="de-DE" sz="2000" dirty="0">
                <a:solidFill>
                  <a:srgbClr val="333333"/>
                </a:solidFill>
              </a:rPr>
              <a:t> </a:t>
            </a:r>
            <a:r>
              <a:rPr lang="es-ES" altLang="de-DE" sz="2000" dirty="0" err="1">
                <a:solidFill>
                  <a:srgbClr val="333333"/>
                </a:solidFill>
              </a:rPr>
              <a:t>explicacions</a:t>
            </a:r>
            <a:r>
              <a:rPr lang="es-ES" altLang="de-DE" sz="2000" dirty="0">
                <a:solidFill>
                  <a:srgbClr val="333333"/>
                </a:solidFill>
              </a:rPr>
              <a:t> que </a:t>
            </a:r>
            <a:r>
              <a:rPr lang="es-ES" altLang="de-DE" sz="2000" dirty="0" err="1">
                <a:solidFill>
                  <a:srgbClr val="333333"/>
                </a:solidFill>
              </a:rPr>
              <a:t>incloguin</a:t>
            </a:r>
            <a:r>
              <a:rPr lang="es-ES" altLang="de-DE" sz="2000" dirty="0">
                <a:solidFill>
                  <a:srgbClr val="333333"/>
                </a:solidFill>
              </a:rPr>
              <a:t> una </a:t>
            </a:r>
            <a:r>
              <a:rPr lang="es-ES" altLang="de-DE" sz="2000" dirty="0" err="1">
                <a:solidFill>
                  <a:srgbClr val="333333"/>
                </a:solidFill>
              </a:rPr>
              <a:t>combinació</a:t>
            </a:r>
            <a:r>
              <a:rPr lang="es-ES" altLang="de-DE" sz="2000" dirty="0">
                <a:solidFill>
                  <a:srgbClr val="333333"/>
                </a:solidFill>
              </a:rPr>
              <a:t> de </a:t>
            </a:r>
            <a:r>
              <a:rPr lang="es-ES" altLang="de-DE" sz="2000" dirty="0" err="1">
                <a:solidFill>
                  <a:srgbClr val="333333"/>
                </a:solidFill>
              </a:rPr>
              <a:t>diferents</a:t>
            </a:r>
            <a:r>
              <a:rPr lang="es-ES" altLang="de-DE" sz="2000" dirty="0">
                <a:solidFill>
                  <a:srgbClr val="333333"/>
                </a:solidFill>
              </a:rPr>
              <a:t> causes (</a:t>
            </a:r>
            <a:r>
              <a:rPr lang="es-ES" altLang="de-DE" sz="2000" dirty="0" err="1">
                <a:solidFill>
                  <a:srgbClr val="333333"/>
                </a:solidFill>
              </a:rPr>
              <a:t>altres</a:t>
            </a:r>
            <a:r>
              <a:rPr lang="es-ES" altLang="de-DE" sz="2000" dirty="0">
                <a:solidFill>
                  <a:srgbClr val="333333"/>
                </a:solidFill>
              </a:rPr>
              <a:t>, la </a:t>
            </a:r>
            <a:r>
              <a:rPr lang="es-ES" altLang="de-DE" sz="2000" dirty="0" err="1">
                <a:solidFill>
                  <a:srgbClr val="333333"/>
                </a:solidFill>
              </a:rPr>
              <a:t>situació</a:t>
            </a:r>
            <a:r>
              <a:rPr lang="es-ES" altLang="de-DE" sz="2000" dirty="0">
                <a:solidFill>
                  <a:srgbClr val="333333"/>
                </a:solidFill>
              </a:rPr>
              <a:t> i a si </a:t>
            </a:r>
            <a:r>
              <a:rPr lang="es-ES" altLang="de-DE" sz="2000" dirty="0" err="1">
                <a:solidFill>
                  <a:srgbClr val="333333"/>
                </a:solidFill>
              </a:rPr>
              <a:t>mateix</a:t>
            </a:r>
            <a:r>
              <a:rPr lang="es-ES" altLang="de-DE" sz="2000" dirty="0">
                <a:solidFill>
                  <a:srgbClr val="333333"/>
                </a:solidFill>
              </a:rPr>
              <a:t> o </a:t>
            </a:r>
            <a:r>
              <a:rPr lang="es-ES" altLang="de-DE" sz="2000" dirty="0" err="1">
                <a:solidFill>
                  <a:srgbClr val="333333"/>
                </a:solidFill>
              </a:rPr>
              <a:t>mateixa</a:t>
            </a:r>
            <a:r>
              <a:rPr lang="es-ES" altLang="de-DE" sz="2000" dirty="0">
                <a:solidFill>
                  <a:srgbClr val="333333"/>
                </a:solidFill>
              </a:rPr>
              <a:t>).</a:t>
            </a:r>
          </a:p>
          <a:p>
            <a:pPr marL="342900" lvl="0" indent="-342900" defTabSz="914400" fontAlgn="base">
              <a:buClr>
                <a:srgbClr val="333333"/>
              </a:buClr>
              <a:buFont typeface="WingDings"/>
              <a:buChar char=""/>
            </a:pPr>
            <a:r>
              <a:rPr lang="en-CA" altLang="de-DE" sz="2000" dirty="0">
                <a:solidFill>
                  <a:srgbClr val="333333"/>
                </a:solidFill>
              </a:rPr>
              <a:t>“</a:t>
            </a:r>
            <a:r>
              <a:rPr lang="es-ES" altLang="ja-JP" sz="2000" dirty="0">
                <a:solidFill>
                  <a:srgbClr val="333333"/>
                </a:solidFill>
              </a:rPr>
              <a:t>El personal mèdic va estar molt ocupat. Però potser jo hagués hagut de demanar més suport i hagués hagut d'assistir amb més freqüència a les sessions de grup. Potser va ser aquesta la raó per la qual no vaig millorar tant com hauria d'haver millorat.”</a:t>
            </a:r>
            <a:endParaRPr lang="es-ES" altLang="de-DE" sz="2000" dirty="0">
              <a:solidFill>
                <a:srgbClr val="333333"/>
              </a:solidFill>
            </a:endParaRPr>
          </a:p>
          <a:p>
            <a:pPr marL="342900" lvl="0" indent="-342900" defTabSz="914400" fontAlgn="base">
              <a:buClr>
                <a:srgbClr val="333333"/>
              </a:buClr>
              <a:buFont typeface="WingDings"/>
              <a:buChar char=""/>
            </a:pPr>
            <a:r>
              <a:rPr lang="es-ES" altLang="de-DE" sz="2000" dirty="0">
                <a:solidFill>
                  <a:srgbClr val="333333"/>
                </a:solidFill>
              </a:rPr>
              <a:t>“Potser hauria de tenir més paciència amb el meu procés de recuperació. Tinc la seguretat que en el futur puc rebre ajuda de terapeutes més competents.”</a:t>
            </a:r>
            <a:endParaRPr lang="en-US" sz="2000" dirty="0">
              <a:solidFill>
                <a:srgbClr val="333333"/>
              </a:solidFill>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em perseguiu més!</a:t>
            </a:r>
            <a:endParaRPr lang="de-DE" altLang="de-DE" sz="1200" dirty="0">
              <a:latin typeface="Calibri Light"/>
            </a:endParaRPr>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graphicFrame>
        <p:nvGraphicFramePr>
          <p:cNvPr id="11" name="Group 2"/>
          <p:cNvGraphicFramePr>
            <a:graphicFrameLocks noGrp="1"/>
          </p:cNvGraphicFramePr>
          <p:nvPr>
            <p:extLst>
              <p:ext uri="{D42A27DB-BD31-4B8C-83A1-F6EECF244321}">
                <p14:modId xmlns:p14="http://schemas.microsoft.com/office/powerpoint/2010/main" val="2434429410"/>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Auto </a:t>
                      </a:r>
                      <a:r>
                        <a:rPr kumimoji="0" lang="en-US" sz="2000" b="1" i="0" u="none" strike="noStrike" cap="none" normalizeH="0" baseline="0" dirty="0" err="1">
                          <a:ln>
                            <a:noFill/>
                          </a:ln>
                          <a:solidFill>
                            <a:srgbClr val="333333"/>
                          </a:solidFill>
                          <a:effectLst/>
                          <a:latin typeface="Calibri Light"/>
                          <a:cs typeface="Times New Roman" pitchFamily="18" charset="0"/>
                        </a:rPr>
                        <a:t>Atribució</a:t>
                      </a:r>
                      <a:r>
                        <a:rPr kumimoji="0" lang="en-US" sz="2000" b="1" i="0" u="none" strike="noStrike" cap="none" normalizeH="0" baseline="0" dirty="0">
                          <a:ln>
                            <a:noFill/>
                          </a:ln>
                          <a:solidFill>
                            <a:srgbClr val="333333"/>
                          </a:solidFill>
                          <a:effectLst/>
                          <a:latin typeface="Calibri Light"/>
                          <a:cs typeface="Times New Roman" pitchFamily="18" charset="0"/>
                        </a:rPr>
                        <a:t> (Jo)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(ex. “</a:t>
                      </a:r>
                      <a:r>
                        <a:rPr kumimoji="0" lang="en-US" sz="2000" b="0" i="0" u="none" strike="noStrike" cap="none" normalizeH="0" baseline="0" dirty="0" err="1">
                          <a:ln>
                            <a:noFill/>
                          </a:ln>
                          <a:solidFill>
                            <a:srgbClr val="333333"/>
                          </a:solidFill>
                          <a:effectLst/>
                          <a:latin typeface="Calibri Light"/>
                          <a:cs typeface="Times New Roman" pitchFamily="18" charset="0"/>
                        </a:rPr>
                        <a:t>Va</a:t>
                      </a:r>
                      <a:r>
                        <a:rPr kumimoji="0" lang="en-US" sz="2000" b="0" i="0" u="none" strike="noStrike" cap="none" normalizeH="0" baseline="0" dirty="0">
                          <a:ln>
                            <a:noFill/>
                          </a:ln>
                          <a:solidFill>
                            <a:srgbClr val="333333"/>
                          </a:solidFill>
                          <a:effectLst/>
                          <a:latin typeface="Calibri Light"/>
                          <a:cs typeface="Times New Roman" pitchFamily="18" charset="0"/>
                        </a:rPr>
                        <a:t> ser culpa </a:t>
                      </a:r>
                      <a:r>
                        <a:rPr kumimoji="0" lang="en-US" sz="2000" b="0" i="0" u="none" strike="noStrike" cap="none" normalizeH="0" baseline="0" dirty="0" err="1">
                          <a:ln>
                            <a:noFill/>
                          </a:ln>
                          <a:solidFill>
                            <a:srgbClr val="333333"/>
                          </a:solidFill>
                          <a:effectLst/>
                          <a:latin typeface="Calibri Light"/>
                          <a:cs typeface="Times New Roman" pitchFamily="18" charset="0"/>
                        </a:rPr>
                        <a:t>meva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dec</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disculpa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meus fans!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a:ln>
                            <a:noFill/>
                          </a:ln>
                          <a:solidFill>
                            <a:srgbClr val="333333"/>
                          </a:solidFill>
                          <a:effectLst/>
                          <a:latin typeface="Calibri Light"/>
                          <a:cs typeface="Times New Roman" pitchFamily="18" charset="0"/>
                        </a:rPr>
                        <a:t>Desavantatge:</a:t>
                      </a:r>
                      <a:r>
                        <a:rPr kumimoji="0" lang="pt-BR" sz="2000" b="0" i="0" u="none" strike="noStrike" cap="none" normalizeH="0" baseline="0">
                          <a:ln>
                            <a:noFill/>
                          </a:ln>
                          <a:solidFill>
                            <a:srgbClr val="333333"/>
                          </a:solidFill>
                          <a:effectLst/>
                          <a:latin typeface="Calibri Light"/>
                          <a:cs typeface="Times New Roman" pitchFamily="18" charset="0"/>
                        </a:rPr>
                        <a:t> </a:t>
                      </a:r>
                      <a:r>
                        <a:rPr kumimoji="0" lang="pt-BR" sz="2000" b="0" i="0" u="none" strike="noStrike" cap="none" normalizeH="0" baseline="0">
                          <a:ln>
                            <a:noFill/>
                          </a:ln>
                          <a:solidFill>
                            <a:srgbClr val="004992"/>
                          </a:solidFill>
                          <a:effectLst/>
                          <a:latin typeface="Calibri Light"/>
                          <a:cs typeface="Times New Roman" pitchFamily="18" charset="0"/>
                        </a:rPr>
                        <a:t>???</a:t>
                      </a:r>
                      <a:r>
                        <a:rPr kumimoji="0" lang="pt-BR" sz="2000" b="0" i="0" u="none" strike="noStrike" cap="none" normalizeH="0" baseline="0">
                          <a:ln>
                            <a:noFill/>
                          </a:ln>
                          <a:solidFill>
                            <a:srgbClr val="FFFFFF"/>
                          </a:solidFill>
                          <a:effectLst/>
                          <a:latin typeface="Calibri Light"/>
                          <a:cs typeface="Times New Roman" pitchFamily="18" charset="0"/>
                        </a:rPr>
                        <a:t> </a:t>
                      </a:r>
                      <a:r>
                        <a:rPr kumimoji="0" lang="pt-BR" sz="2000" b="0" i="0" u="none" strike="noStrike" cap="none" normalizeH="0" baseline="0" dirty="0">
                          <a:ln>
                            <a:noFill/>
                          </a:ln>
                          <a:solidFill>
                            <a:srgbClr val="FFFFFF"/>
                          </a:solidFill>
                          <a:effectLst/>
                          <a:latin typeface="Calibri Light"/>
                          <a:cs typeface="Times New Roman" pitchFamily="18" charset="0"/>
                        </a:rPr>
                        <a:t>redueix auto-confiança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a:ln>
                            <a:noFill/>
                          </a:ln>
                          <a:solidFill>
                            <a:srgbClr val="333333"/>
                          </a:solidFill>
                          <a:effectLst/>
                          <a:latin typeface="Calibri Light"/>
                          <a:cs typeface="Times New Roman" pitchFamily="18" charset="0"/>
                        </a:rPr>
                        <a:t>Avantatge:</a:t>
                      </a:r>
                      <a:r>
                        <a:rPr kumimoji="0" lang="pt-BR" sz="2000" b="0" i="0" u="none" strike="noStrike" cap="none" normalizeH="0" baseline="0">
                          <a:ln>
                            <a:noFill/>
                          </a:ln>
                          <a:solidFill>
                            <a:srgbClr val="333333"/>
                          </a:solidFill>
                          <a:effectLst/>
                          <a:latin typeface="Calibri Light"/>
                          <a:cs typeface="Times New Roman" pitchFamily="18" charset="0"/>
                        </a:rPr>
                        <a:t> </a:t>
                      </a:r>
                      <a:r>
                        <a:rPr kumimoji="0" lang="pt-BR" sz="2000" b="0" i="0" u="none" strike="noStrike" cap="none" normalizeH="0" baseline="0">
                          <a:ln>
                            <a:noFill/>
                          </a:ln>
                          <a:solidFill>
                            <a:srgbClr val="004992"/>
                          </a:solidFill>
                          <a:effectLst/>
                          <a:latin typeface="Calibri Light"/>
                          <a:cs typeface="Times New Roman" pitchFamily="18" charset="0"/>
                        </a:rPr>
                        <a:t>???</a:t>
                      </a:r>
                      <a:r>
                        <a:rPr kumimoji="0" lang="pt-BR" sz="2000" b="0" i="0" u="none" strike="noStrike" cap="none" normalizeH="0" baseline="0">
                          <a:ln>
                            <a:noFill/>
                          </a:ln>
                          <a:solidFill>
                            <a:srgbClr val="FFFFFF"/>
                          </a:solidFill>
                          <a:effectLst/>
                          <a:latin typeface="Calibri Light"/>
                          <a:cs typeface="Times New Roman" pitchFamily="18" charset="0"/>
                        </a:rPr>
                        <a:t> </a:t>
                      </a:r>
                      <a:r>
                        <a:rPr kumimoji="0" lang="pt-BR" sz="2000" b="0" i="0" u="none" strike="noStrike" cap="none" normalizeH="0" baseline="0" dirty="0">
                          <a:ln>
                            <a:noFill/>
                          </a:ln>
                          <a:solidFill>
                            <a:srgbClr val="FFFFFF"/>
                          </a:solidFill>
                          <a:effectLst/>
                          <a:latin typeface="Calibri Light"/>
                          <a:cs typeface="Times New Roman" pitchFamily="18" charset="0"/>
                        </a:rPr>
                        <a:t>assumir responsabilitat és vist com quelcom noble</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Atribució</a:t>
                      </a:r>
                      <a:r>
                        <a:rPr kumimoji="0" lang="en-US" sz="2000" b="1" i="0" u="none" strike="noStrike" cap="none" normalizeH="0" baseline="0" dirty="0">
                          <a:ln>
                            <a:noFill/>
                          </a:ln>
                          <a:solidFill>
                            <a:srgbClr val="333333"/>
                          </a:solidFill>
                          <a:effectLst/>
                          <a:latin typeface="+mn-lt"/>
                          <a:cs typeface="Times New Roman" pitchFamily="18" charset="0"/>
                        </a:rPr>
                        <a:t> a </a:t>
                      </a:r>
                      <a:r>
                        <a:rPr kumimoji="0" lang="en-US" sz="2000" b="1" i="0" u="none" strike="noStrike" cap="none" normalizeH="0" baseline="0" dirty="0" err="1">
                          <a:ln>
                            <a:noFill/>
                          </a:ln>
                          <a:solidFill>
                            <a:srgbClr val="333333"/>
                          </a:solidFill>
                          <a:effectLst/>
                          <a:latin typeface="+mn-lt"/>
                          <a:cs typeface="Times New Roman" pitchFamily="18" charset="0"/>
                        </a:rPr>
                        <a:t>altres</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1" i="0" u="none" strike="noStrike" cap="none" normalizeH="0" baseline="0" dirty="0" err="1">
                          <a:ln>
                            <a:noFill/>
                          </a:ln>
                          <a:solidFill>
                            <a:srgbClr val="333333"/>
                          </a:solidFill>
                          <a:effectLst/>
                          <a:latin typeface="+mn-lt"/>
                          <a:cs typeface="Times New Roman" pitchFamily="18" charset="0"/>
                        </a:rPr>
                        <a:t>Condicions</a:t>
                      </a:r>
                      <a:r>
                        <a:rPr kumimoji="0" lang="en-US" sz="2000" b="1" i="0" u="none" strike="noStrike" cap="none" normalizeH="0" baseline="0" dirty="0">
                          <a:ln>
                            <a:noFill/>
                          </a:ln>
                          <a:solidFill>
                            <a:srgbClr val="333333"/>
                          </a:solidFill>
                          <a:effectLst/>
                          <a:latin typeface="+mn-lt"/>
                          <a:cs typeface="Times New Roman" pitchFamily="18" charset="0"/>
                        </a:rPr>
                        <a:t> </a:t>
                      </a:r>
                      <a:r>
                        <a:rPr kumimoji="0" lang="en-US" sz="2000" b="1" i="0" u="none" strike="noStrike" cap="none" normalizeH="0" baseline="0" dirty="0" err="1">
                          <a:ln>
                            <a:noFill/>
                          </a:ln>
                          <a:solidFill>
                            <a:srgbClr val="333333"/>
                          </a:solidFill>
                          <a:effectLst/>
                          <a:latin typeface="+mn-lt"/>
                          <a:cs typeface="Times New Roman" pitchFamily="18" charset="0"/>
                        </a:rPr>
                        <a:t>situacions</a:t>
                      </a:r>
                      <a:r>
                        <a:rPr kumimoji="0" lang="en-US" sz="2000" b="1"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(ex. On era el porter?“; ”En un partit pot passar de tot.“)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Desavantatge:</a:t>
                      </a:r>
                      <a:r>
                        <a:rPr kumimoji="0" lang="pt-BR" sz="2000" b="0" i="0" u="none" strike="noStrike" cap="none" normalizeH="0" baseline="0" dirty="0">
                          <a:ln>
                            <a:noFill/>
                          </a:ln>
                          <a:solidFill>
                            <a:srgbClr val="333333"/>
                          </a:solidFill>
                          <a:effectLst/>
                          <a:latin typeface="Calibri Light"/>
                          <a:cs typeface="Times New Roman" pitchFamily="18" charset="0"/>
                        </a:rPr>
                        <a:t> </a:t>
                      </a:r>
                      <a:r>
                        <a:rPr kumimoji="0" lang="pt-BR" sz="2000" b="0" i="0" u="none" strike="noStrike" cap="none" normalizeH="0" baseline="0" dirty="0">
                          <a:ln>
                            <a:noFill/>
                          </a:ln>
                          <a:solidFill>
                            <a:srgbClr val="004992"/>
                          </a:solidFill>
                          <a:effectLst/>
                          <a:latin typeface="Calibri Light"/>
                          <a:cs typeface="Times New Roman" pitchFamily="18" charset="0"/>
                        </a:rPr>
                        <a:t>???</a:t>
                      </a:r>
                      <a:r>
                        <a:rPr kumimoji="0" lang="pt-BR" sz="2000" b="0" i="0" u="none" strike="noStrike" cap="none" normalizeH="0" baseline="0" dirty="0">
                          <a:ln>
                            <a:noFill/>
                          </a:ln>
                          <a:solidFill>
                            <a:srgbClr val="E3EFF8"/>
                          </a:solidFill>
                          <a:effectLst/>
                          <a:latin typeface="Calibri Light"/>
                          <a:cs typeface="Times New Roman" pitchFamily="18" charset="0"/>
                        </a:rPr>
                        <a:t> rebutjar la responsabilitat és considerat com una falta de cortesia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Avantatge:</a:t>
                      </a:r>
                      <a:r>
                        <a:rPr kumimoji="0" lang="pt-BR" sz="2000" b="0" i="0" u="none" strike="noStrike" cap="none" normalizeH="0" baseline="0" dirty="0">
                          <a:ln>
                            <a:noFill/>
                          </a:ln>
                          <a:solidFill>
                            <a:srgbClr val="333333"/>
                          </a:solidFill>
                          <a:effectLst/>
                          <a:latin typeface="Calibri Light"/>
                          <a:cs typeface="Times New Roman" pitchFamily="18" charset="0"/>
                        </a:rPr>
                        <a:t> </a:t>
                      </a:r>
                      <a:r>
                        <a:rPr kumimoji="0" lang="pt-BR" sz="2000" b="0" i="0" u="none" strike="noStrike" cap="none" normalizeH="0" baseline="0" dirty="0">
                          <a:ln>
                            <a:noFill/>
                          </a:ln>
                          <a:solidFill>
                            <a:srgbClr val="004992"/>
                          </a:solidFill>
                          <a:effectLst/>
                          <a:latin typeface="Calibri Light"/>
                          <a:cs typeface="Times New Roman" pitchFamily="18" charset="0"/>
                        </a:rPr>
                        <a:t>???</a:t>
                      </a:r>
                      <a:r>
                        <a:rPr kumimoji="0" lang="pt-BR" sz="2000" b="0" i="0" u="none" strike="noStrike" cap="none" normalizeH="0" baseline="0" dirty="0">
                          <a:ln>
                            <a:noFill/>
                          </a:ln>
                          <a:solidFill>
                            <a:srgbClr val="E3EFF8"/>
                          </a:solidFill>
                          <a:effectLst/>
                          <a:latin typeface="Calibri Light"/>
                          <a:cs typeface="Times New Roman" pitchFamily="18" charset="0"/>
                        </a:rPr>
                        <a:t> l' auto-confiança no es veu amenaçada</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s-ES" altLang="de-DE" sz="1600" dirty="0">
                <a:latin typeface="Calibri Light"/>
              </a:rPr>
              <a:t>Si haguessis jugat millor, l'altre equip no hagués marcat el gol.</a:t>
            </a:r>
            <a:endParaRPr lang="en-CA" altLang="de-DE" sz="16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graphicFrame>
        <p:nvGraphicFramePr>
          <p:cNvPr id="11" name="Group 2"/>
          <p:cNvGraphicFramePr>
            <a:graphicFrameLocks noGrp="1"/>
          </p:cNvGraphicFramePr>
          <p:nvPr>
            <p:extLst>
              <p:ext uri="{D42A27DB-BD31-4B8C-83A1-F6EECF244321}">
                <p14:modId xmlns:p14="http://schemas.microsoft.com/office/powerpoint/2010/main" val="225405222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Auto </a:t>
                      </a:r>
                      <a:r>
                        <a:rPr kumimoji="0" lang="en-US" sz="2000" b="1" i="0" u="none" strike="noStrike" cap="none" normalizeH="0" baseline="0" dirty="0" err="1">
                          <a:ln>
                            <a:noFill/>
                          </a:ln>
                          <a:solidFill>
                            <a:srgbClr val="333333"/>
                          </a:solidFill>
                          <a:effectLst/>
                          <a:latin typeface="Calibri Light"/>
                          <a:cs typeface="Times New Roman" pitchFamily="18" charset="0"/>
                        </a:rPr>
                        <a:t>Atribució</a:t>
                      </a:r>
                      <a:r>
                        <a:rPr kumimoji="0" lang="en-US" sz="2000" b="1" i="0" u="none" strike="noStrike" cap="none" normalizeH="0" baseline="0" dirty="0">
                          <a:ln>
                            <a:noFill/>
                          </a:ln>
                          <a:solidFill>
                            <a:srgbClr val="333333"/>
                          </a:solidFill>
                          <a:effectLst/>
                          <a:latin typeface="Calibri Light"/>
                          <a:cs typeface="Times New Roman" pitchFamily="18" charset="0"/>
                        </a:rPr>
                        <a:t> (Jo)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(ex. “</a:t>
                      </a:r>
                      <a:r>
                        <a:rPr kumimoji="0" lang="en-US" sz="2000" b="0" i="0" u="none" strike="noStrike" cap="none" normalizeH="0" baseline="0" dirty="0" err="1">
                          <a:ln>
                            <a:noFill/>
                          </a:ln>
                          <a:solidFill>
                            <a:srgbClr val="333333"/>
                          </a:solidFill>
                          <a:effectLst/>
                          <a:latin typeface="Calibri Light"/>
                          <a:cs typeface="Times New Roman" pitchFamily="18" charset="0"/>
                        </a:rPr>
                        <a:t>Va</a:t>
                      </a:r>
                      <a:r>
                        <a:rPr kumimoji="0" lang="en-US" sz="2000" b="0" i="0" u="none" strike="noStrike" cap="none" normalizeH="0" baseline="0" dirty="0">
                          <a:ln>
                            <a:noFill/>
                          </a:ln>
                          <a:solidFill>
                            <a:srgbClr val="333333"/>
                          </a:solidFill>
                          <a:effectLst/>
                          <a:latin typeface="Calibri Light"/>
                          <a:cs typeface="Times New Roman" pitchFamily="18" charset="0"/>
                        </a:rPr>
                        <a:t> ser culpa </a:t>
                      </a:r>
                      <a:r>
                        <a:rPr kumimoji="0" lang="en-US" sz="2000" b="0" i="0" u="none" strike="noStrike" cap="none" normalizeH="0" baseline="0" dirty="0" err="1">
                          <a:ln>
                            <a:noFill/>
                          </a:ln>
                          <a:solidFill>
                            <a:srgbClr val="333333"/>
                          </a:solidFill>
                          <a:effectLst/>
                          <a:latin typeface="Calibri Light"/>
                          <a:cs typeface="Times New Roman" pitchFamily="18" charset="0"/>
                        </a:rPr>
                        <a:t>meva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dec</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disculpa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meus fans!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Desavantatge:</a:t>
                      </a:r>
                      <a:r>
                        <a:rPr kumimoji="0" lang="pt-BR" sz="2000" b="0" i="0" u="none" strike="noStrike" cap="none" normalizeH="0" baseline="0" dirty="0">
                          <a:ln>
                            <a:noFill/>
                          </a:ln>
                          <a:solidFill>
                            <a:srgbClr val="333333"/>
                          </a:solidFill>
                          <a:effectLst/>
                          <a:latin typeface="Calibri Light"/>
                          <a:cs typeface="Times New Roman" pitchFamily="18" charset="0"/>
                        </a:rPr>
                        <a:t> redueix auto-confiança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Avantatge:</a:t>
                      </a:r>
                      <a:r>
                        <a:rPr kumimoji="0" lang="pt-BR" sz="2000" b="0" i="0" u="none" strike="noStrike" cap="none" normalizeH="0" baseline="0" dirty="0">
                          <a:ln>
                            <a:noFill/>
                          </a:ln>
                          <a:solidFill>
                            <a:srgbClr val="333333"/>
                          </a:solidFill>
                          <a:effectLst/>
                          <a:latin typeface="Calibri Light"/>
                          <a:cs typeface="Times New Roman" pitchFamily="18" charset="0"/>
                        </a:rPr>
                        <a:t> assumir responsabilitat és vist com quelcom noble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Atribució</a:t>
                      </a:r>
                      <a:r>
                        <a:rPr kumimoji="0" lang="en-US" sz="2000" b="1" i="0" u="none" strike="noStrike" cap="none" normalizeH="0" baseline="0" dirty="0">
                          <a:ln>
                            <a:noFill/>
                          </a:ln>
                          <a:solidFill>
                            <a:srgbClr val="333333"/>
                          </a:solidFill>
                          <a:effectLst/>
                          <a:latin typeface="+mn-lt"/>
                          <a:cs typeface="Times New Roman" pitchFamily="18" charset="0"/>
                        </a:rPr>
                        <a:t> a </a:t>
                      </a:r>
                      <a:r>
                        <a:rPr kumimoji="0" lang="en-US" sz="2000" b="1" i="0" u="none" strike="noStrike" cap="none" normalizeH="0" baseline="0" dirty="0" err="1">
                          <a:ln>
                            <a:noFill/>
                          </a:ln>
                          <a:solidFill>
                            <a:srgbClr val="333333"/>
                          </a:solidFill>
                          <a:effectLst/>
                          <a:latin typeface="+mn-lt"/>
                          <a:cs typeface="Times New Roman" pitchFamily="18" charset="0"/>
                        </a:rPr>
                        <a:t>altres</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1" i="0" u="none" strike="noStrike" cap="none" normalizeH="0" baseline="0" dirty="0" err="1">
                          <a:ln>
                            <a:noFill/>
                          </a:ln>
                          <a:solidFill>
                            <a:srgbClr val="333333"/>
                          </a:solidFill>
                          <a:effectLst/>
                          <a:latin typeface="+mn-lt"/>
                          <a:cs typeface="Times New Roman" pitchFamily="18" charset="0"/>
                        </a:rPr>
                        <a:t>Condicions</a:t>
                      </a:r>
                      <a:r>
                        <a:rPr kumimoji="0" lang="en-US" sz="2000" b="1" i="0" u="none" strike="noStrike" cap="none" normalizeH="0" baseline="0" dirty="0">
                          <a:ln>
                            <a:noFill/>
                          </a:ln>
                          <a:solidFill>
                            <a:srgbClr val="333333"/>
                          </a:solidFill>
                          <a:effectLst/>
                          <a:latin typeface="+mn-lt"/>
                          <a:cs typeface="Times New Roman" pitchFamily="18" charset="0"/>
                        </a:rPr>
                        <a:t> </a:t>
                      </a:r>
                      <a:r>
                        <a:rPr kumimoji="0" lang="en-US" sz="2000" b="1" i="0" u="none" strike="noStrike" cap="none" normalizeH="0" baseline="0" dirty="0" err="1">
                          <a:ln>
                            <a:noFill/>
                          </a:ln>
                          <a:solidFill>
                            <a:srgbClr val="333333"/>
                          </a:solidFill>
                          <a:effectLst/>
                          <a:latin typeface="+mn-lt"/>
                          <a:cs typeface="Times New Roman" pitchFamily="18" charset="0"/>
                        </a:rPr>
                        <a:t>situacions</a:t>
                      </a:r>
                      <a:r>
                        <a:rPr kumimoji="0" lang="en-US" sz="2000" b="1"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(ex. </a:t>
                      </a:r>
                      <a:r>
                        <a:rPr kumimoji="0" lang="es-ES" sz="2000" b="0" i="0" u="none" strike="noStrike" cap="none" normalizeH="0" baseline="0" dirty="0">
                          <a:ln>
                            <a:noFill/>
                          </a:ln>
                          <a:solidFill>
                            <a:srgbClr val="333333"/>
                          </a:solidFill>
                          <a:effectLst/>
                          <a:latin typeface="+mn-lt"/>
                          <a:cs typeface="Times New Roman" pitchFamily="18" charset="0"/>
                        </a:rPr>
                        <a:t>”</a:t>
                      </a:r>
                      <a:r>
                        <a:rPr kumimoji="0" lang="es-ES" sz="2000" b="0" i="0" u="none" strike="noStrike" cap="none" normalizeH="0" baseline="0" dirty="0" err="1">
                          <a:ln>
                            <a:noFill/>
                          </a:ln>
                          <a:solidFill>
                            <a:srgbClr val="333333"/>
                          </a:solidFill>
                          <a:effectLst/>
                          <a:latin typeface="+mn-lt"/>
                          <a:cs typeface="Times New Roman" pitchFamily="18" charset="0"/>
                        </a:rPr>
                        <a:t>On</a:t>
                      </a:r>
                      <a:r>
                        <a:rPr kumimoji="0" lang="es-ES" sz="2000" b="0" i="0" u="none" strike="noStrike" cap="none" normalizeH="0" baseline="0" dirty="0">
                          <a:ln>
                            <a:noFill/>
                          </a:ln>
                          <a:solidFill>
                            <a:srgbClr val="333333"/>
                          </a:solidFill>
                          <a:effectLst/>
                          <a:latin typeface="+mn-lt"/>
                          <a:cs typeface="Times New Roman" pitchFamily="18" charset="0"/>
                        </a:rPr>
                        <a:t> </a:t>
                      </a:r>
                      <a:r>
                        <a:rPr kumimoji="0" lang="es-ES" sz="2000" b="0" i="0" u="none" strike="noStrike" cap="none" normalizeH="0" baseline="0" dirty="0">
                          <a:ln>
                            <a:noFill/>
                          </a:ln>
                          <a:solidFill>
                            <a:srgbClr val="333333"/>
                          </a:solidFill>
                          <a:effectLst/>
                          <a:latin typeface="Calibri Light"/>
                          <a:cs typeface="Times New Roman" pitchFamily="18" charset="0"/>
                        </a:rPr>
                        <a:t>era el porter?“; ”En un partit pot passar de tot.“)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mn-lt"/>
                          <a:cs typeface="Times New Roman" pitchFamily="18" charset="0"/>
                        </a:rPr>
                        <a:t>Desavantatge:</a:t>
                      </a:r>
                      <a:r>
                        <a:rPr kumimoji="0" lang="pt-BR" sz="2000" b="0" i="0" u="none" strike="noStrike" cap="none" normalizeH="0" baseline="0" dirty="0">
                          <a:ln>
                            <a:noFill/>
                          </a:ln>
                          <a:solidFill>
                            <a:srgbClr val="333333"/>
                          </a:solidFill>
                          <a:effectLst/>
                          <a:latin typeface="+mn-lt"/>
                          <a:cs typeface="Times New Roman" pitchFamily="18" charset="0"/>
                        </a:rPr>
                        <a:t> </a:t>
                      </a:r>
                      <a:r>
                        <a:rPr kumimoji="0" lang="pt-BR" sz="2000" b="0" i="0" u="none" strike="noStrike" cap="none" normalizeH="0" baseline="0" dirty="0">
                          <a:ln>
                            <a:noFill/>
                          </a:ln>
                          <a:solidFill>
                            <a:srgbClr val="004992"/>
                          </a:solidFill>
                          <a:effectLst/>
                          <a:latin typeface="+mn-lt"/>
                          <a:cs typeface="Times New Roman" pitchFamily="18" charset="0"/>
                        </a:rPr>
                        <a:t>???</a:t>
                      </a:r>
                      <a:r>
                        <a:rPr kumimoji="0" lang="pt-BR" sz="2000" b="0" i="0" u="none" strike="noStrike" cap="none" normalizeH="0" baseline="0" dirty="0">
                          <a:ln>
                            <a:noFill/>
                          </a:ln>
                          <a:solidFill>
                            <a:srgbClr val="E3EFF8"/>
                          </a:solidFill>
                          <a:effectLst/>
                          <a:latin typeface="+mn-lt"/>
                          <a:cs typeface="Times New Roman" pitchFamily="18" charset="0"/>
                        </a:rPr>
                        <a:t> rebutjar la responsabilitat és considerat com una falta de cortesia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mn-lt"/>
                          <a:cs typeface="Times New Roman" pitchFamily="18" charset="0"/>
                        </a:rPr>
                        <a:t>Avantatge:</a:t>
                      </a:r>
                      <a:r>
                        <a:rPr kumimoji="0" lang="pt-BR" sz="2000" b="0" i="0" u="none" strike="noStrike" cap="none" normalizeH="0" baseline="0" dirty="0">
                          <a:ln>
                            <a:noFill/>
                          </a:ln>
                          <a:solidFill>
                            <a:srgbClr val="333333"/>
                          </a:solidFill>
                          <a:effectLst/>
                          <a:latin typeface="+mn-lt"/>
                          <a:cs typeface="Times New Roman" pitchFamily="18" charset="0"/>
                        </a:rPr>
                        <a:t> </a:t>
                      </a:r>
                      <a:r>
                        <a:rPr kumimoji="0" lang="pt-BR" sz="2000" b="0" i="0" u="none" strike="noStrike" cap="none" normalizeH="0" baseline="0" dirty="0">
                          <a:ln>
                            <a:noFill/>
                          </a:ln>
                          <a:solidFill>
                            <a:srgbClr val="004992"/>
                          </a:solidFill>
                          <a:effectLst/>
                          <a:latin typeface="+mn-lt"/>
                          <a:cs typeface="Times New Roman" pitchFamily="18" charset="0"/>
                        </a:rPr>
                        <a:t>???</a:t>
                      </a:r>
                      <a:r>
                        <a:rPr kumimoji="0" lang="pt-BR" sz="2000" b="0" i="0" u="none" strike="noStrike" cap="none" normalizeH="0" baseline="0" dirty="0">
                          <a:ln>
                            <a:noFill/>
                          </a:ln>
                          <a:solidFill>
                            <a:srgbClr val="E3EFF8"/>
                          </a:solidFill>
                          <a:effectLst/>
                          <a:latin typeface="+mn-lt"/>
                          <a:cs typeface="Times New Roman" pitchFamily="18" charset="0"/>
                        </a:rPr>
                        <a:t> l' auto-confiança no es veu amenaçada</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s-ES" altLang="de-DE" sz="1600" dirty="0">
                <a:latin typeface="Calibri Light"/>
              </a:rPr>
              <a:t>Si haguessis jugat millor, l'altre equip no hagués marcat el gol.</a:t>
            </a:r>
            <a:endParaRPr lang="en-CA" altLang="de-DE" sz="16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1228658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graphicFrame>
        <p:nvGraphicFramePr>
          <p:cNvPr id="11" name="Group 2"/>
          <p:cNvGraphicFramePr>
            <a:graphicFrameLocks noGrp="1"/>
          </p:cNvGraphicFramePr>
          <p:nvPr>
            <p:extLst>
              <p:ext uri="{D42A27DB-BD31-4B8C-83A1-F6EECF244321}">
                <p14:modId xmlns:p14="http://schemas.microsoft.com/office/powerpoint/2010/main" val="369939111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Auto </a:t>
                      </a:r>
                      <a:r>
                        <a:rPr kumimoji="0" lang="en-US" sz="2000" b="1" i="0" u="none" strike="noStrike" cap="none" normalizeH="0" baseline="0" dirty="0" err="1">
                          <a:ln>
                            <a:noFill/>
                          </a:ln>
                          <a:solidFill>
                            <a:srgbClr val="333333"/>
                          </a:solidFill>
                          <a:effectLst/>
                          <a:latin typeface="Calibri Light"/>
                          <a:cs typeface="Times New Roman" pitchFamily="18" charset="0"/>
                        </a:rPr>
                        <a:t>Atribució</a:t>
                      </a:r>
                      <a:r>
                        <a:rPr kumimoji="0" lang="en-US" sz="2000" b="1" i="0" u="none" strike="noStrike" cap="none" normalizeH="0" baseline="0" dirty="0">
                          <a:ln>
                            <a:noFill/>
                          </a:ln>
                          <a:solidFill>
                            <a:srgbClr val="333333"/>
                          </a:solidFill>
                          <a:effectLst/>
                          <a:latin typeface="Calibri Light"/>
                          <a:cs typeface="Times New Roman" pitchFamily="18" charset="0"/>
                        </a:rPr>
                        <a:t> (Jo)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(ex. “</a:t>
                      </a:r>
                      <a:r>
                        <a:rPr kumimoji="0" lang="en-US" sz="2000" b="0" i="0" u="none" strike="noStrike" cap="none" normalizeH="0" baseline="0" dirty="0" err="1">
                          <a:ln>
                            <a:noFill/>
                          </a:ln>
                          <a:solidFill>
                            <a:srgbClr val="333333"/>
                          </a:solidFill>
                          <a:effectLst/>
                          <a:latin typeface="Calibri Light"/>
                          <a:cs typeface="Times New Roman" pitchFamily="18" charset="0"/>
                        </a:rPr>
                        <a:t>Va</a:t>
                      </a:r>
                      <a:r>
                        <a:rPr kumimoji="0" lang="en-US" sz="2000" b="0" i="0" u="none" strike="noStrike" cap="none" normalizeH="0" baseline="0" dirty="0">
                          <a:ln>
                            <a:noFill/>
                          </a:ln>
                          <a:solidFill>
                            <a:srgbClr val="333333"/>
                          </a:solidFill>
                          <a:effectLst/>
                          <a:latin typeface="Calibri Light"/>
                          <a:cs typeface="Times New Roman" pitchFamily="18" charset="0"/>
                        </a:rPr>
                        <a:t> ser culpa </a:t>
                      </a:r>
                      <a:r>
                        <a:rPr kumimoji="0" lang="en-US" sz="2000" b="0" i="0" u="none" strike="noStrike" cap="none" normalizeH="0" baseline="0" dirty="0" err="1">
                          <a:ln>
                            <a:noFill/>
                          </a:ln>
                          <a:solidFill>
                            <a:srgbClr val="333333"/>
                          </a:solidFill>
                          <a:effectLst/>
                          <a:latin typeface="Calibri Light"/>
                          <a:cs typeface="Times New Roman" pitchFamily="18" charset="0"/>
                        </a:rPr>
                        <a:t>meva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dec</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disculpa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meus fans!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Desavantatge:</a:t>
                      </a:r>
                      <a:r>
                        <a:rPr kumimoji="0" lang="pt-BR" sz="2000" b="0" i="0" u="none" strike="noStrike" cap="none" normalizeH="0" baseline="0" dirty="0">
                          <a:ln>
                            <a:noFill/>
                          </a:ln>
                          <a:solidFill>
                            <a:srgbClr val="333333"/>
                          </a:solidFill>
                          <a:effectLst/>
                          <a:latin typeface="Calibri Light"/>
                          <a:cs typeface="Times New Roman" pitchFamily="18" charset="0"/>
                        </a:rPr>
                        <a:t> redueix auto-confiança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Avantatge:</a:t>
                      </a:r>
                      <a:r>
                        <a:rPr kumimoji="0" lang="pt-BR" sz="2000" b="0" i="0" u="none" strike="noStrike" cap="none" normalizeH="0" baseline="0" dirty="0">
                          <a:ln>
                            <a:noFill/>
                          </a:ln>
                          <a:solidFill>
                            <a:srgbClr val="333333"/>
                          </a:solidFill>
                          <a:effectLst/>
                          <a:latin typeface="Calibri Light"/>
                          <a:cs typeface="Times New Roman" pitchFamily="18" charset="0"/>
                        </a:rPr>
                        <a:t> assumir responsabilitat és vist com quelcom noble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Atribució</a:t>
                      </a:r>
                      <a:r>
                        <a:rPr kumimoji="0" lang="en-US" sz="2000" b="1" i="0" u="none" strike="noStrike" cap="none" normalizeH="0" baseline="0" dirty="0">
                          <a:ln>
                            <a:noFill/>
                          </a:ln>
                          <a:solidFill>
                            <a:srgbClr val="333333"/>
                          </a:solidFill>
                          <a:effectLst/>
                          <a:latin typeface="+mn-lt"/>
                          <a:cs typeface="Times New Roman" pitchFamily="18" charset="0"/>
                        </a:rPr>
                        <a:t> a </a:t>
                      </a:r>
                      <a:r>
                        <a:rPr kumimoji="0" lang="en-US" sz="2000" b="1" i="0" u="none" strike="noStrike" cap="none" normalizeH="0" baseline="0" dirty="0" err="1">
                          <a:ln>
                            <a:noFill/>
                          </a:ln>
                          <a:solidFill>
                            <a:srgbClr val="333333"/>
                          </a:solidFill>
                          <a:effectLst/>
                          <a:latin typeface="+mn-lt"/>
                          <a:cs typeface="Times New Roman" pitchFamily="18" charset="0"/>
                        </a:rPr>
                        <a:t>altres</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1" i="0" u="none" strike="noStrike" cap="none" normalizeH="0" baseline="0" dirty="0" err="1">
                          <a:ln>
                            <a:noFill/>
                          </a:ln>
                          <a:solidFill>
                            <a:srgbClr val="333333"/>
                          </a:solidFill>
                          <a:effectLst/>
                          <a:latin typeface="+mn-lt"/>
                          <a:cs typeface="Times New Roman" pitchFamily="18" charset="0"/>
                        </a:rPr>
                        <a:t>Condicions</a:t>
                      </a:r>
                      <a:r>
                        <a:rPr kumimoji="0" lang="en-US" sz="2000" b="1" i="0" u="none" strike="noStrike" cap="none" normalizeH="0" baseline="0" dirty="0">
                          <a:ln>
                            <a:noFill/>
                          </a:ln>
                          <a:solidFill>
                            <a:srgbClr val="333333"/>
                          </a:solidFill>
                          <a:effectLst/>
                          <a:latin typeface="+mn-lt"/>
                          <a:cs typeface="Times New Roman" pitchFamily="18" charset="0"/>
                        </a:rPr>
                        <a:t> </a:t>
                      </a:r>
                      <a:r>
                        <a:rPr kumimoji="0" lang="en-US" sz="2000" b="1" i="0" u="none" strike="noStrike" cap="none" normalizeH="0" baseline="0" dirty="0" err="1">
                          <a:ln>
                            <a:noFill/>
                          </a:ln>
                          <a:solidFill>
                            <a:srgbClr val="333333"/>
                          </a:solidFill>
                          <a:effectLst/>
                          <a:latin typeface="+mn-lt"/>
                          <a:cs typeface="Times New Roman" pitchFamily="18" charset="0"/>
                        </a:rPr>
                        <a:t>situacions</a:t>
                      </a:r>
                      <a:r>
                        <a:rPr kumimoji="0" lang="en-US" sz="2000" b="1"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(ex. </a:t>
                      </a:r>
                      <a:r>
                        <a:rPr kumimoji="0" lang="es-ES" sz="2000" b="0" i="0" u="none" strike="noStrike" cap="none" normalizeH="0" baseline="0" dirty="0">
                          <a:ln>
                            <a:noFill/>
                          </a:ln>
                          <a:solidFill>
                            <a:srgbClr val="333333"/>
                          </a:solidFill>
                          <a:effectLst/>
                          <a:latin typeface="+mn-lt"/>
                          <a:cs typeface="Times New Roman" pitchFamily="18" charset="0"/>
                        </a:rPr>
                        <a:t>”</a:t>
                      </a:r>
                      <a:r>
                        <a:rPr kumimoji="0" lang="es-ES" sz="2000" b="0" i="0" u="none" strike="noStrike" cap="none" normalizeH="0" baseline="0" dirty="0" err="1">
                          <a:ln>
                            <a:noFill/>
                          </a:ln>
                          <a:solidFill>
                            <a:srgbClr val="333333"/>
                          </a:solidFill>
                          <a:effectLst/>
                          <a:latin typeface="+mn-lt"/>
                          <a:cs typeface="Times New Roman" pitchFamily="18" charset="0"/>
                        </a:rPr>
                        <a:t>On</a:t>
                      </a:r>
                      <a:r>
                        <a:rPr kumimoji="0" lang="es-ES" sz="2000" b="0" i="0" u="none" strike="noStrike" cap="none" normalizeH="0" baseline="0" dirty="0">
                          <a:ln>
                            <a:noFill/>
                          </a:ln>
                          <a:solidFill>
                            <a:srgbClr val="333333"/>
                          </a:solidFill>
                          <a:effectLst/>
                          <a:latin typeface="+mn-lt"/>
                          <a:cs typeface="Times New Roman" pitchFamily="18" charset="0"/>
                        </a:rPr>
                        <a:t> </a:t>
                      </a:r>
                      <a:r>
                        <a:rPr kumimoji="0" lang="es-ES" sz="2000" b="0" i="0" u="none" strike="noStrike" cap="none" normalizeH="0" baseline="0" dirty="0">
                          <a:ln>
                            <a:noFill/>
                          </a:ln>
                          <a:solidFill>
                            <a:srgbClr val="333333"/>
                          </a:solidFill>
                          <a:effectLst/>
                          <a:latin typeface="Calibri Light"/>
                          <a:cs typeface="Times New Roman" pitchFamily="18" charset="0"/>
                        </a:rPr>
                        <a:t>era el porter?“; ”En un partit pot passar de tot.“)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Desavantatge:</a:t>
                      </a:r>
                      <a:r>
                        <a:rPr kumimoji="0" lang="pt-BR" sz="2000" b="0" i="0" u="none" strike="noStrike" cap="none" normalizeH="0" baseline="0" dirty="0">
                          <a:ln>
                            <a:noFill/>
                          </a:ln>
                          <a:solidFill>
                            <a:srgbClr val="333333"/>
                          </a:solidFill>
                          <a:effectLst/>
                          <a:latin typeface="Calibri Light"/>
                          <a:cs typeface="Times New Roman" pitchFamily="18" charset="0"/>
                        </a:rPr>
                        <a:t> rebutjar la responsabilitat és considerat com una falta de cortesia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Avantatge:</a:t>
                      </a:r>
                      <a:r>
                        <a:rPr kumimoji="0" lang="pt-BR" sz="2000" b="0" i="0" u="none" strike="noStrike" cap="none" normalizeH="0" baseline="0" dirty="0">
                          <a:ln>
                            <a:noFill/>
                          </a:ln>
                          <a:solidFill>
                            <a:srgbClr val="333333"/>
                          </a:solidFill>
                          <a:effectLst/>
                          <a:latin typeface="Calibri Light"/>
                          <a:cs typeface="Times New Roman" pitchFamily="18" charset="0"/>
                        </a:rPr>
                        <a:t> l'auto-confiança no es veu amenaçada</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s-ES" altLang="de-DE" sz="1600" dirty="0">
                <a:latin typeface="Calibri Light"/>
              </a:rPr>
              <a:t>Si haguessis jugat millor, l'altre equip no hagués marcat el gol.</a:t>
            </a:r>
            <a:endParaRPr lang="en-CA" altLang="de-DE" sz="16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1222440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Efectes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d'alguns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estils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d'atribució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sobre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esdeveniments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negatius</a:t>
            </a:r>
            <a:r>
              <a:rPr lang="en-US" sz="3600" dirty="0">
                <a:solidFill>
                  <a:srgbClr val="004992"/>
                </a:solidFill>
                <a:latin typeface="+mn-lt"/>
                <a:ea typeface="+mn-ea"/>
                <a:cs typeface="+mn-cs"/>
              </a:rPr>
              <a:t>!</a:t>
            </a:r>
          </a:p>
        </p:txBody>
      </p:sp>
      <p:graphicFrame>
        <p:nvGraphicFramePr>
          <p:cNvPr id="12" name="Group 2"/>
          <p:cNvGraphicFramePr>
            <a:graphicFrameLocks noGrp="1"/>
          </p:cNvGraphicFramePr>
          <p:nvPr>
            <p:extLst>
              <p:ext uri="{D42A27DB-BD31-4B8C-83A1-F6EECF244321}">
                <p14:modId xmlns:p14="http://schemas.microsoft.com/office/powerpoint/2010/main" val="2258241947"/>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Respostes més equilibrades (combini la influència de “jo”, “altres/situació”; busqui altres raons diferents):</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s-ES" altLang="de-DE" sz="1600" dirty="0">
                <a:latin typeface="Calibri Light"/>
              </a:rPr>
              <a:t>Si haguessis jugat millor, l'altre equip no hagués marcat el gol.</a:t>
            </a:r>
            <a:endParaRPr lang="en-CA" altLang="de-DE" sz="16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graphicFrame>
        <p:nvGraphicFramePr>
          <p:cNvPr id="11" name="Group 38"/>
          <p:cNvGraphicFramePr>
            <a:graphicFrameLocks noGrp="1"/>
          </p:cNvGraphicFramePr>
          <p:nvPr>
            <p:extLst>
              <p:ext uri="{D42A27DB-BD31-4B8C-83A1-F6EECF244321}">
                <p14:modId xmlns:p14="http://schemas.microsoft.com/office/powerpoint/2010/main" val="4149144298"/>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Respostes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equilibrades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combini</a:t>
                      </a:r>
                      <a:r>
                        <a:rPr kumimoji="0" lang="en-US" sz="2000" b="0" i="0" u="none" strike="noStrike" cap="none" normalizeH="0" baseline="0" dirty="0">
                          <a:ln>
                            <a:noFill/>
                          </a:ln>
                          <a:solidFill>
                            <a:srgbClr val="333333"/>
                          </a:solidFill>
                          <a:effectLst/>
                          <a:latin typeface="Calibri Light"/>
                          <a:cs typeface="Times New Roman" pitchFamily="18" charset="0"/>
                        </a:rPr>
                        <a:t> la </a:t>
                      </a:r>
                      <a:r>
                        <a:rPr kumimoji="0" lang="en-US" sz="2000" b="0" i="0" u="none" strike="noStrike" cap="none" normalizeH="0" baseline="0" dirty="0" err="1">
                          <a:ln>
                            <a:noFill/>
                          </a:ln>
                          <a:solidFill>
                            <a:srgbClr val="333333"/>
                          </a:solidFill>
                          <a:effectLst/>
                          <a:latin typeface="Calibri Light"/>
                          <a:cs typeface="Times New Roman" pitchFamily="18" charset="0"/>
                        </a:rPr>
                        <a:t>influència</a:t>
                      </a:r>
                      <a:r>
                        <a:rPr kumimoji="0" lang="en-US" sz="2000" b="0" i="0" u="none" strike="noStrike" cap="none" normalizeH="0" baseline="0" dirty="0">
                          <a:ln>
                            <a:noFill/>
                          </a:ln>
                          <a:solidFill>
                            <a:srgbClr val="333333"/>
                          </a:solidFill>
                          <a:effectLst/>
                          <a:latin typeface="Calibri Light"/>
                          <a:cs typeface="Times New Roman" pitchFamily="18" charset="0"/>
                        </a:rPr>
                        <a:t> de “jo”,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situació</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busqui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raons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diferents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Avui</a:t>
                      </a:r>
                      <a:r>
                        <a:rPr kumimoji="0" lang="en-US" sz="2000" b="0" i="0" u="none" strike="noStrike" cap="none" normalizeH="0" baseline="0" dirty="0">
                          <a:ln>
                            <a:noFill/>
                          </a:ln>
                          <a:solidFill>
                            <a:srgbClr val="333333"/>
                          </a:solidFill>
                          <a:effectLst/>
                          <a:latin typeface="Calibri Light"/>
                          <a:cs typeface="Times New Roman" pitchFamily="18" charset="0"/>
                        </a:rPr>
                        <a:t> no he </a:t>
                      </a:r>
                      <a:r>
                        <a:rPr kumimoji="0" lang="en-US" sz="2000" b="0" i="0" u="none" strike="noStrike" cap="none" normalizeH="0" baseline="0" dirty="0" err="1">
                          <a:ln>
                            <a:noFill/>
                          </a:ln>
                          <a:solidFill>
                            <a:srgbClr val="333333"/>
                          </a:solidFill>
                          <a:effectLst/>
                          <a:latin typeface="Calibri Light"/>
                          <a:cs typeface="Times New Roman" pitchFamily="18" charset="0"/>
                        </a:rPr>
                        <a:t>jugat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gaire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però</a:t>
                      </a:r>
                      <a:r>
                        <a:rPr kumimoji="0" lang="en-US" sz="2000" b="0" i="0" u="none" strike="noStrike" cap="none" normalizeH="0" baseline="0" dirty="0">
                          <a:ln>
                            <a:noFill/>
                          </a:ln>
                          <a:solidFill>
                            <a:srgbClr val="333333"/>
                          </a:solidFill>
                          <a:effectLst/>
                          <a:latin typeface="Calibri Light"/>
                          <a:cs typeface="Times New Roman" pitchFamily="18" charset="0"/>
                        </a:rPr>
                        <a:t> ja ho fare </a:t>
                      </a:r>
                      <a:r>
                        <a:rPr kumimoji="0" lang="en-US" sz="2000" b="0" i="0" u="none" strike="noStrike" cap="none" normalizeH="0" baseline="0" dirty="0" err="1">
                          <a:ln>
                            <a:noFill/>
                          </a:ln>
                          <a:solidFill>
                            <a:srgbClr val="333333"/>
                          </a:solidFill>
                          <a:effectLst/>
                          <a:latin typeface="Calibri Light"/>
                          <a:cs typeface="Times New Roman" pitchFamily="18" charset="0"/>
                        </a:rPr>
                        <a:t>millor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altra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ocasió</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També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vaig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evitar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algunes</a:t>
                      </a:r>
                      <a:r>
                        <a:rPr kumimoji="0" lang="en-US" sz="2000" b="0" i="0" u="none" strike="noStrike" cap="none" normalizeH="0" baseline="0" dirty="0">
                          <a:ln>
                            <a:noFill/>
                          </a:ln>
                          <a:solidFill>
                            <a:srgbClr val="333333"/>
                          </a:solidFill>
                          <a:effectLst/>
                          <a:latin typeface="Calibri Light"/>
                          <a:cs typeface="Times New Roman" pitchFamily="18" charset="0"/>
                        </a:rPr>
                        <a:t> de les </a:t>
                      </a:r>
                      <a:r>
                        <a:rPr kumimoji="0" lang="en-US" sz="2000" b="0" i="0" u="none" strike="noStrike" cap="none" normalizeH="0" baseline="0" dirty="0" err="1">
                          <a:ln>
                            <a:noFill/>
                          </a:ln>
                          <a:solidFill>
                            <a:srgbClr val="333333"/>
                          </a:solidFill>
                          <a:effectLst/>
                          <a:latin typeface="Calibri Light"/>
                          <a:cs typeface="Times New Roman" pitchFamily="18" charset="0"/>
                        </a:rPr>
                        <a:t>millors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ocasions</a:t>
                      </a:r>
                      <a:r>
                        <a:rPr kumimoji="0" lang="en-US" sz="2000" b="0" i="0" u="none" strike="noStrike" cap="none" normalizeH="0" baseline="0" dirty="0">
                          <a:ln>
                            <a:noFill/>
                          </a:ln>
                          <a:solidFill>
                            <a:srgbClr val="333333"/>
                          </a:solidFill>
                          <a:effectLst/>
                          <a:latin typeface="Calibri Light"/>
                          <a:cs typeface="Times New Roman" pitchFamily="18" charset="0"/>
                        </a:rPr>
                        <a:t> de </a:t>
                      </a:r>
                      <a:r>
                        <a:rPr kumimoji="0" lang="en-US" sz="2000" b="0" i="0" u="none" strike="noStrike" cap="none" normalizeH="0" baseline="0" dirty="0" err="1">
                          <a:ln>
                            <a:noFill/>
                          </a:ln>
                          <a:solidFill>
                            <a:srgbClr val="333333"/>
                          </a:solidFill>
                          <a:effectLst/>
                          <a:latin typeface="Calibri Light"/>
                          <a:cs typeface="Times New Roman" pitchFamily="18" charset="0"/>
                        </a:rPr>
                        <a:t>gols</a:t>
                      </a:r>
                      <a:r>
                        <a:rPr kumimoji="0" lang="en-US" sz="2000" b="0" i="0" u="none" strike="noStrike" cap="none" normalizeH="0" baseline="0" dirty="0">
                          <a:ln>
                            <a:noFill/>
                          </a:ln>
                          <a:solidFill>
                            <a:srgbClr val="333333"/>
                          </a:solidFill>
                          <a:effectLst/>
                          <a:latin typeface="Calibri Light"/>
                          <a:cs typeface="Times New Roman" pitchFamily="18" charset="0"/>
                        </a:rPr>
                        <a:t> de </a:t>
                      </a:r>
                      <a:r>
                        <a:rPr kumimoji="0" lang="en-US" sz="2000" b="0" i="0" u="none" strike="noStrike" cap="none" normalizeH="0" baseline="0" dirty="0" err="1">
                          <a:ln>
                            <a:noFill/>
                          </a:ln>
                          <a:solidFill>
                            <a:srgbClr val="333333"/>
                          </a:solidFill>
                          <a:effectLst/>
                          <a:latin typeface="Calibri Light"/>
                          <a:cs typeface="Times New Roman" pitchFamily="18" charset="0"/>
                        </a:rPr>
                        <a:t>l'equip</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contrari</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s-ES" altLang="de-DE" sz="1600" dirty="0">
                <a:latin typeface="Calibri Light"/>
              </a:rPr>
              <a:t>Si haguessis jugat millor, l'altre equip no hagués marcat el gol.</a:t>
            </a:r>
            <a:endParaRPr lang="en-CA" altLang="de-DE" sz="16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graphicFrame>
        <p:nvGraphicFramePr>
          <p:cNvPr id="11" name="Group 2"/>
          <p:cNvGraphicFramePr>
            <a:graphicFrameLocks noGrp="1"/>
          </p:cNvGraphicFramePr>
          <p:nvPr>
            <p:extLst>
              <p:ext uri="{D42A27DB-BD31-4B8C-83A1-F6EECF244321}">
                <p14:modId xmlns:p14="http://schemas.microsoft.com/office/powerpoint/2010/main" val="24007830"/>
              </p:ext>
            </p:extLst>
          </p:nvPr>
        </p:nvGraphicFramePr>
        <p:xfrm>
          <a:off x="408955" y="4297680"/>
          <a:ext cx="11376000" cy="24689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
                      </a:r>
                      <a:r>
                        <a:rPr kumimoji="0" lang="es-ES" sz="2000" b="1" i="0" u="none" strike="noStrike" cap="none" normalizeH="0" baseline="0" dirty="0" err="1">
                          <a:ln>
                            <a:noFill/>
                          </a:ln>
                          <a:solidFill>
                            <a:srgbClr val="333333"/>
                          </a:solidFill>
                          <a:effectLst/>
                          <a:latin typeface="Calibri Light"/>
                          <a:cs typeface="Times New Roman" pitchFamily="18" charset="0"/>
                        </a:rPr>
                        <a:t>Atribució</a:t>
                      </a:r>
                      <a:r>
                        <a:rPr kumimoji="0" lang="es-ES" sz="2000" b="1" i="0" u="none" strike="noStrike" cap="none" normalizeH="0" baseline="0" dirty="0">
                          <a:ln>
                            <a:noFill/>
                          </a:ln>
                          <a:solidFill>
                            <a:srgbClr val="333333"/>
                          </a:solidFill>
                          <a:effectLst/>
                          <a:latin typeface="Calibri Light"/>
                          <a:cs typeface="Times New Roman" pitchFamily="18" charset="0"/>
                        </a:rPr>
                        <a:t> (Jo)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(ex. “Com ha dit vostè, tinc un talent excepcional”)</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Desavantatge</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l'autolloança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sembla</a:t>
                      </a:r>
                      <a:r>
                        <a:rPr kumimoji="0" lang="en-US" sz="2000" b="0" i="0" u="none" strike="noStrike" cap="none" normalizeH="0" baseline="0" dirty="0">
                          <a:ln>
                            <a:noFill/>
                          </a:ln>
                          <a:solidFill>
                            <a:srgbClr val="FFFFFF"/>
                          </a:solidFill>
                          <a:effectLst/>
                          <a:latin typeface="Calibri Light"/>
                          <a:cs typeface="Times New Roman" pitchFamily="18" charset="0"/>
                        </a:rPr>
                        <a: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Avantatge</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augmenta</a:t>
                      </a:r>
                      <a:r>
                        <a:rPr kumimoji="0" lang="en-US" sz="2000" b="0" i="0" u="none" strike="noStrike" cap="none" normalizeH="0" baseline="0" dirty="0">
                          <a:ln>
                            <a:noFill/>
                          </a:ln>
                          <a:solidFill>
                            <a:srgbClr val="FFFFFF"/>
                          </a:solidFill>
                          <a:effectLst/>
                          <a:latin typeface="Calibri Light"/>
                          <a:cs typeface="Times New Roman" pitchFamily="18" charset="0"/>
                        </a:rPr>
                        <a:t> la </a:t>
                      </a:r>
                      <a:r>
                        <a:rPr kumimoji="0" lang="en-US" sz="2000" b="0" i="0" u="none" strike="noStrike" cap="none" normalizeH="0" baseline="0" dirty="0" err="1">
                          <a:ln>
                            <a:noFill/>
                          </a:ln>
                          <a:solidFill>
                            <a:srgbClr val="FFFFFF"/>
                          </a:solidFill>
                          <a:effectLst/>
                          <a:latin typeface="Calibri Light"/>
                          <a:cs typeface="Times New Roman" pitchFamily="18" charset="0"/>
                        </a:rPr>
                        <a:t>confiança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en</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una</a:t>
                      </a:r>
                      <a:r>
                        <a:rPr kumimoji="0" lang="en-US" sz="2000" b="0" i="0" u="none" strike="noStrike" cap="none" normalizeH="0" baseline="0" dirty="0">
                          <a:ln>
                            <a:noFill/>
                          </a:ln>
                          <a:solidFill>
                            <a:srgbClr val="FFFFFF"/>
                          </a:solidFill>
                          <a:effectLst/>
                          <a:latin typeface="Calibri Light"/>
                          <a:cs typeface="Times New Roman" pitchFamily="18" charset="0"/>
                        </a:rPr>
                        <a:t> o un </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Atribució</a:t>
                      </a:r>
                      <a:r>
                        <a:rPr kumimoji="0" lang="en-US" sz="2000" b="1" i="0" u="none" strike="noStrike" cap="none" normalizeH="0" baseline="0" dirty="0">
                          <a:ln>
                            <a:noFill/>
                          </a:ln>
                          <a:solidFill>
                            <a:srgbClr val="333333"/>
                          </a:solidFill>
                          <a:effectLst/>
                          <a:latin typeface="Calibri Light"/>
                          <a:cs typeface="Times New Roman" pitchFamily="18" charset="0"/>
                        </a:rPr>
                        <a:t> a </a:t>
                      </a:r>
                      <a:r>
                        <a:rPr kumimoji="0" lang="en-US" sz="2000" b="1" i="0" u="none" strike="noStrike" cap="none" normalizeH="0" baseline="0" dirty="0" err="1">
                          <a:ln>
                            <a:noFill/>
                          </a:ln>
                          <a:solidFill>
                            <a:srgbClr val="333333"/>
                          </a:solidFill>
                          <a:effectLst/>
                          <a:latin typeface="Calibri Light"/>
                          <a:cs typeface="Times New Roman" pitchFamily="18" charset="0"/>
                        </a:rPr>
                        <a:t>altres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Condicions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situacions</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(ex. “Ho dec tot a la </a:t>
                      </a:r>
                      <a:r>
                        <a:rPr kumimoji="0" lang="en-US" sz="2000" b="0" i="0" u="none" strike="noStrike" cap="none" normalizeH="0" baseline="0" dirty="0" err="1">
                          <a:ln>
                            <a:noFill/>
                          </a:ln>
                          <a:solidFill>
                            <a:srgbClr val="333333"/>
                          </a:solidFill>
                          <a:effectLst/>
                          <a:latin typeface="Calibri Light"/>
                          <a:cs typeface="Times New Roman" pitchFamily="18" charset="0"/>
                        </a:rPr>
                        <a:t>meva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família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mestres</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err="1">
                          <a:ln>
                            <a:noFill/>
                          </a:ln>
                          <a:solidFill>
                            <a:srgbClr val="333333"/>
                          </a:solidFill>
                          <a:effectLst/>
                          <a:latin typeface="Calibri Light"/>
                          <a:cs typeface="Times New Roman" pitchFamily="18" charset="0"/>
                        </a:rPr>
                        <a:t>Desavantatge</a:t>
                      </a:r>
                      <a:r>
                        <a:rPr kumimoji="0" lang="es-ES" sz="2000" b="1" i="0" u="none" strike="noStrike" cap="none" normalizeH="0" baseline="0" dirty="0">
                          <a:ln>
                            <a:noFill/>
                          </a:ln>
                          <a:solidFill>
                            <a:srgbClr val="333333"/>
                          </a:solidFill>
                          <a:effectLst/>
                          <a:latin typeface="Calibri Light"/>
                          <a:cs typeface="Times New Roman" pitchFamily="18" charset="0"/>
                        </a:rPr>
                        <a:t>:</a:t>
                      </a:r>
                      <a:r>
                        <a:rPr kumimoji="0" lang="es-ES" sz="2000" b="0" i="0" u="none" strike="noStrike" cap="none" normalizeH="0" baseline="0" dirty="0">
                          <a:ln>
                            <a:noFill/>
                          </a:ln>
                          <a:solidFill>
                            <a:srgbClr val="333333"/>
                          </a:solidFill>
                          <a:effectLst/>
                          <a:latin typeface="Calibri Light"/>
                          <a:cs typeface="Times New Roman" pitchFamily="18" charset="0"/>
                        </a:rPr>
                        <a:t> </a:t>
                      </a:r>
                      <a:r>
                        <a:rPr kumimoji="0" lang="es-ES" sz="2000" b="0" i="0" u="none" strike="noStrike" cap="none" normalizeH="0" baseline="0" dirty="0">
                          <a:ln>
                            <a:noFill/>
                          </a:ln>
                          <a:solidFill>
                            <a:srgbClr val="004992"/>
                          </a:solidFill>
                          <a:effectLst/>
                          <a:latin typeface="Calibri Light"/>
                          <a:cs typeface="Times New Roman" pitchFamily="18" charset="0"/>
                        </a:rPr>
                        <a:t>???</a:t>
                      </a:r>
                      <a:r>
                        <a:rPr kumimoji="0" lang="es-ES" sz="2000" b="0" i="0" u="none" strike="noStrike" cap="none" normalizeH="0" baseline="0" dirty="0">
                          <a:ln>
                            <a:noFill/>
                          </a:ln>
                          <a:solidFill>
                            <a:srgbClr val="E3EFF8"/>
                          </a:solidFill>
                          <a:effectLst/>
                          <a:latin typeface="Calibri Light"/>
                          <a:cs typeface="Times New Roman" pitchFamily="18" charset="0"/>
                        </a:rPr>
                        <a:t> no </a:t>
                      </a:r>
                      <a:r>
                        <a:rPr kumimoji="0" lang="es-ES" sz="2000" b="0" i="0" u="none" strike="noStrike" cap="none" normalizeH="0" baseline="0" dirty="0" err="1">
                          <a:ln>
                            <a:noFill/>
                          </a:ln>
                          <a:solidFill>
                            <a:srgbClr val="E3EFF8"/>
                          </a:solidFill>
                          <a:effectLst/>
                          <a:latin typeface="Calibri Light"/>
                          <a:cs typeface="Times New Roman" pitchFamily="18" charset="0"/>
                        </a:rPr>
                        <a:t>millora</a:t>
                      </a:r>
                      <a:r>
                        <a:rPr kumimoji="0" lang="es-ES" sz="2000" b="0" i="0" u="none" strike="noStrike" cap="none" normalizeH="0" baseline="0" dirty="0">
                          <a:ln>
                            <a:noFill/>
                          </a:ln>
                          <a:solidFill>
                            <a:srgbClr val="E3EFF8"/>
                          </a:solidFill>
                          <a:effectLst/>
                          <a:latin typeface="Calibri Light"/>
                          <a:cs typeface="Times New Roman" pitchFamily="18" charset="0"/>
                        </a:rPr>
                        <a:t> la </a:t>
                      </a:r>
                      <a:r>
                        <a:rPr kumimoji="0" lang="es-ES" sz="2000" b="0" i="0" u="none" strike="noStrike" cap="none" normalizeH="0" baseline="0" dirty="0" err="1">
                          <a:ln>
                            <a:noFill/>
                          </a:ln>
                          <a:solidFill>
                            <a:srgbClr val="E3EFF8"/>
                          </a:solidFill>
                          <a:effectLst/>
                          <a:latin typeface="Calibri Light"/>
                          <a:cs typeface="Times New Roman" pitchFamily="18" charset="0"/>
                        </a:rPr>
                        <a:t>confiança</a:t>
                      </a:r>
                      <a:r>
                        <a:rPr kumimoji="0" lang="es-ES" sz="2000" b="0" i="0" u="none" strike="noStrike" cap="none" normalizeH="0" baseline="0" dirty="0">
                          <a:ln>
                            <a:noFill/>
                          </a:ln>
                          <a:solidFill>
                            <a:srgbClr val="E3EFF8"/>
                          </a:solidFill>
                          <a:effectLst/>
                          <a:latin typeface="Calibri Light"/>
                          <a:cs typeface="Times New Roman" pitchFamily="18" charset="0"/>
                        </a:rPr>
                        <a:t> en una o un </a:t>
                      </a:r>
                      <a:r>
                        <a:rPr kumimoji="0" lang="es-ES" sz="2000" b="0" i="0" u="none" strike="noStrike" cap="none" normalizeH="0" baseline="0" dirty="0" err="1">
                          <a:ln>
                            <a:noFill/>
                          </a:ln>
                          <a:solidFill>
                            <a:srgbClr val="E3EFF8"/>
                          </a:solidFill>
                          <a:effectLst/>
                          <a:latin typeface="Calibri Light"/>
                          <a:cs typeface="Times New Roman" pitchFamily="18" charset="0"/>
                        </a:rPr>
                        <a:t>mateix</a:t>
                      </a:r>
                      <a:endParaRPr kumimoji="0" lang="es-E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err="1">
                          <a:ln>
                            <a:noFill/>
                          </a:ln>
                          <a:solidFill>
                            <a:srgbClr val="333333"/>
                          </a:solidFill>
                          <a:effectLst/>
                          <a:latin typeface="Calibri Light"/>
                          <a:cs typeface="Times New Roman" pitchFamily="18" charset="0"/>
                        </a:rPr>
                        <a:t>Avantatge</a:t>
                      </a:r>
                      <a:r>
                        <a:rPr kumimoji="0" lang="es-ES" sz="2000" b="1" i="0" u="none" strike="noStrike" cap="none" normalizeH="0" baseline="0" dirty="0">
                          <a:ln>
                            <a:noFill/>
                          </a:ln>
                          <a:solidFill>
                            <a:srgbClr val="333333"/>
                          </a:solidFill>
                          <a:effectLst/>
                          <a:latin typeface="Calibri Light"/>
                          <a:cs typeface="Times New Roman" pitchFamily="18" charset="0"/>
                        </a:rPr>
                        <a:t>:</a:t>
                      </a:r>
                      <a:r>
                        <a:rPr kumimoji="0" lang="es-ES" sz="2000" b="0" i="0" u="none" strike="noStrike" cap="none" normalizeH="0" baseline="0" dirty="0">
                          <a:ln>
                            <a:noFill/>
                          </a:ln>
                          <a:solidFill>
                            <a:srgbClr val="333333"/>
                          </a:solidFill>
                          <a:effectLst/>
                          <a:latin typeface="Calibri Light"/>
                          <a:cs typeface="Times New Roman" pitchFamily="18" charset="0"/>
                        </a:rPr>
                        <a:t> </a:t>
                      </a:r>
                      <a:r>
                        <a:rPr kumimoji="0" lang="es-ES" sz="2000" b="0" i="0" u="none" strike="noStrike" cap="none" normalizeH="0" baseline="0" dirty="0">
                          <a:ln>
                            <a:noFill/>
                          </a:ln>
                          <a:solidFill>
                            <a:srgbClr val="004992"/>
                          </a:solidFill>
                          <a:effectLst/>
                          <a:latin typeface="Calibri Light"/>
                          <a:cs typeface="Times New Roman" pitchFamily="18" charset="0"/>
                        </a:rPr>
                        <a:t>???</a:t>
                      </a:r>
                      <a:r>
                        <a:rPr kumimoji="0" lang="es-ES" sz="2000" b="0" i="0" u="none" strike="noStrike" cap="none" normalizeH="0" baseline="0" dirty="0">
                          <a:ln>
                            <a:noFill/>
                          </a:ln>
                          <a:solidFill>
                            <a:srgbClr val="E3EFF8"/>
                          </a:solidFill>
                          <a:effectLst/>
                          <a:latin typeface="Calibri Light"/>
                          <a:cs typeface="Times New Roman" pitchFamily="18" charset="0"/>
                        </a:rPr>
                        <a:t> Es considera que és modest o modesta i un o una veritable jugador jugadora d'equip</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Felicitats, has guanyat el premi! Com ho has aconseguit?</a:t>
            </a:r>
            <a:endParaRPr lang="en-CA" altLang="de-DE" sz="14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595666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graphicFrame>
        <p:nvGraphicFramePr>
          <p:cNvPr id="11" name="Group 2"/>
          <p:cNvGraphicFramePr>
            <a:graphicFrameLocks noGrp="1"/>
          </p:cNvGraphicFramePr>
          <p:nvPr>
            <p:extLst>
              <p:ext uri="{D42A27DB-BD31-4B8C-83A1-F6EECF244321}">
                <p14:modId xmlns:p14="http://schemas.microsoft.com/office/powerpoint/2010/main" val="2819933873"/>
              </p:ext>
            </p:extLst>
          </p:nvPr>
        </p:nvGraphicFramePr>
        <p:xfrm>
          <a:off x="408955" y="4297680"/>
          <a:ext cx="11376000" cy="24689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
                      </a:r>
                      <a:r>
                        <a:rPr kumimoji="0" lang="es-ES" sz="2000" b="1" i="0" u="none" strike="noStrike" cap="none" normalizeH="0" baseline="0" dirty="0" err="1">
                          <a:ln>
                            <a:noFill/>
                          </a:ln>
                          <a:solidFill>
                            <a:srgbClr val="333333"/>
                          </a:solidFill>
                          <a:effectLst/>
                          <a:latin typeface="Calibri Light"/>
                          <a:cs typeface="Times New Roman" pitchFamily="18" charset="0"/>
                        </a:rPr>
                        <a:t>Atribució</a:t>
                      </a:r>
                      <a:r>
                        <a:rPr kumimoji="0" lang="es-ES" sz="2000" b="1" i="0" u="none" strike="noStrike" cap="none" normalizeH="0" baseline="0" dirty="0">
                          <a:ln>
                            <a:noFill/>
                          </a:ln>
                          <a:solidFill>
                            <a:srgbClr val="333333"/>
                          </a:solidFill>
                          <a:effectLst/>
                          <a:latin typeface="Calibri Light"/>
                          <a:cs typeface="Times New Roman" pitchFamily="18" charset="0"/>
                        </a:rPr>
                        <a:t> (Jo)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(ex. “Com ha dit vostè, tinc un talent excepcional”)</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Desavantatge</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l'autolloança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sembla</a:t>
                      </a:r>
                      <a:r>
                        <a:rPr kumimoji="0" lang="en-US" sz="2000" b="0" i="0" u="none" strike="noStrike" cap="none" normalizeH="0" baseline="0" dirty="0">
                          <a:ln>
                            <a:noFill/>
                          </a:ln>
                          <a:solidFill>
                            <a:srgbClr val="333333"/>
                          </a:solidFill>
                          <a:effectLst/>
                          <a:latin typeface="Calibri Light"/>
                          <a:cs typeface="Times New Roman" pitchFamily="18" charset="0"/>
                        </a:rPr>
                        <a: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Avantatge</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augmenta</a:t>
                      </a:r>
                      <a:r>
                        <a:rPr kumimoji="0" lang="en-US" sz="2000" b="0" i="0" u="none" strike="noStrike" cap="none" normalizeH="0" baseline="0" dirty="0">
                          <a:ln>
                            <a:noFill/>
                          </a:ln>
                          <a:solidFill>
                            <a:srgbClr val="333333"/>
                          </a:solidFill>
                          <a:effectLst/>
                          <a:latin typeface="Calibri Light"/>
                          <a:cs typeface="Times New Roman" pitchFamily="18" charset="0"/>
                        </a:rPr>
                        <a:t> la </a:t>
                      </a:r>
                      <a:r>
                        <a:rPr kumimoji="0" lang="en-US" sz="2000" b="0" i="0" u="none" strike="noStrike" cap="none" normalizeH="0" baseline="0" dirty="0" err="1">
                          <a:ln>
                            <a:noFill/>
                          </a:ln>
                          <a:solidFill>
                            <a:srgbClr val="333333"/>
                          </a:solidFill>
                          <a:effectLst/>
                          <a:latin typeface="Calibri Light"/>
                          <a:cs typeface="Times New Roman" pitchFamily="18" charset="0"/>
                        </a:rPr>
                        <a:t>confiança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o un </a:t>
                      </a:r>
                      <a:r>
                        <a:rPr kumimoji="0" lang="en-US" sz="2000" b="0" i="0" u="none" strike="noStrike" cap="none" normalizeH="0" baseline="0" dirty="0" err="1">
                          <a:ln>
                            <a:noFill/>
                          </a:ln>
                          <a:solidFill>
                            <a:srgbClr val="333333"/>
                          </a:solidFill>
                          <a:effectLst/>
                          <a:latin typeface="Calibri Light"/>
                          <a:cs typeface="Times New Roman" pitchFamily="18" charset="0"/>
                        </a:rPr>
                        <a:t>mateix</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Atribució</a:t>
                      </a:r>
                      <a:r>
                        <a:rPr kumimoji="0" lang="en-US" sz="2000" b="1" i="0" u="none" strike="noStrike" cap="none" normalizeH="0" baseline="0" dirty="0">
                          <a:ln>
                            <a:noFill/>
                          </a:ln>
                          <a:solidFill>
                            <a:srgbClr val="333333"/>
                          </a:solidFill>
                          <a:effectLst/>
                          <a:latin typeface="+mn-lt"/>
                          <a:cs typeface="Times New Roman" pitchFamily="18" charset="0"/>
                        </a:rPr>
                        <a:t> a </a:t>
                      </a:r>
                      <a:r>
                        <a:rPr kumimoji="0" lang="en-US" sz="2000" b="1" i="0" u="none" strike="noStrike" cap="none" normalizeH="0" baseline="0" dirty="0" err="1">
                          <a:ln>
                            <a:noFill/>
                          </a:ln>
                          <a:solidFill>
                            <a:srgbClr val="333333"/>
                          </a:solidFill>
                          <a:effectLst/>
                          <a:latin typeface="+mn-lt"/>
                          <a:cs typeface="Times New Roman" pitchFamily="18" charset="0"/>
                        </a:rPr>
                        <a:t>altres</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1" i="0" u="none" strike="noStrike" cap="none" normalizeH="0" baseline="0" dirty="0" err="1">
                          <a:ln>
                            <a:noFill/>
                          </a:ln>
                          <a:solidFill>
                            <a:srgbClr val="333333"/>
                          </a:solidFill>
                          <a:effectLst/>
                          <a:latin typeface="+mn-lt"/>
                          <a:cs typeface="Times New Roman" pitchFamily="18" charset="0"/>
                        </a:rPr>
                        <a:t>Condicions</a:t>
                      </a:r>
                      <a:r>
                        <a:rPr kumimoji="0" lang="en-US" sz="2000" b="1" i="0" u="none" strike="noStrike" cap="none" normalizeH="0" baseline="0" dirty="0">
                          <a:ln>
                            <a:noFill/>
                          </a:ln>
                          <a:solidFill>
                            <a:srgbClr val="333333"/>
                          </a:solidFill>
                          <a:effectLst/>
                          <a:latin typeface="+mn-lt"/>
                          <a:cs typeface="Times New Roman" pitchFamily="18" charset="0"/>
                        </a:rPr>
                        <a:t> </a:t>
                      </a:r>
                      <a:r>
                        <a:rPr kumimoji="0" lang="en-US" sz="2000" b="1" i="0" u="none" strike="noStrike" cap="none" normalizeH="0" baseline="0" dirty="0" err="1">
                          <a:ln>
                            <a:noFill/>
                          </a:ln>
                          <a:solidFill>
                            <a:srgbClr val="333333"/>
                          </a:solidFill>
                          <a:effectLst/>
                          <a:latin typeface="+mn-lt"/>
                          <a:cs typeface="Times New Roman" pitchFamily="18" charset="0"/>
                        </a:rPr>
                        <a:t>situacions</a:t>
                      </a:r>
                      <a:r>
                        <a:rPr kumimoji="0" lang="en-US" sz="2000" b="1"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cs typeface="Times New Roman" pitchFamily="18" charset="0"/>
                        </a:rPr>
                        <a:t>(ex. “Ho dec tot a la </a:t>
                      </a:r>
                      <a:r>
                        <a:rPr kumimoji="0" lang="en-US" sz="2000" b="0" i="0" u="none" strike="noStrike" cap="none" normalizeH="0" baseline="0" dirty="0" err="1">
                          <a:ln>
                            <a:noFill/>
                          </a:ln>
                          <a:solidFill>
                            <a:srgbClr val="333333"/>
                          </a:solidFill>
                          <a:effectLst/>
                          <a:latin typeface="+mn-lt"/>
                          <a:cs typeface="Times New Roman" pitchFamily="18" charset="0"/>
                        </a:rPr>
                        <a:t>meva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família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i</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mestres</a:t>
                      </a:r>
                      <a:r>
                        <a:rPr kumimoji="0" lang="en-US" sz="2000" b="0" i="0" u="none" strike="noStrike" cap="none" normalizeH="0" baseline="0" dirty="0">
                          <a:ln>
                            <a:noFill/>
                          </a:ln>
                          <a:solidFill>
                            <a:srgbClr val="333333"/>
                          </a:solidFill>
                          <a:effectLst/>
                          <a:latin typeface="+mn-lt"/>
                          <a:cs typeface="Times New Roman" pitchFamily="18" charset="0"/>
                        </a:rPr>
                        <a:t>”) </a:t>
                      </a:r>
                      <a:endParaRPr kumimoji="0" lang="en-GB" sz="1800" b="0" i="0" u="none" strike="noStrike" cap="none" normalizeH="0" baseline="0" dirty="0">
                        <a:ln>
                          <a:noFill/>
                        </a:ln>
                        <a:solidFill>
                          <a:srgbClr val="333333"/>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err="1">
                          <a:ln>
                            <a:noFill/>
                          </a:ln>
                          <a:solidFill>
                            <a:srgbClr val="333333"/>
                          </a:solidFill>
                          <a:effectLst/>
                          <a:latin typeface="+mn-lt"/>
                          <a:cs typeface="Times New Roman" pitchFamily="18" charset="0"/>
                        </a:rPr>
                        <a:t>Desavantatge</a:t>
                      </a:r>
                      <a:r>
                        <a:rPr kumimoji="0" lang="es-ES" sz="2000" b="1" i="0" u="none" strike="noStrike" cap="none" normalizeH="0" baseline="0" dirty="0">
                          <a:ln>
                            <a:noFill/>
                          </a:ln>
                          <a:solidFill>
                            <a:srgbClr val="333333"/>
                          </a:solidFill>
                          <a:effectLst/>
                          <a:latin typeface="+mn-lt"/>
                          <a:cs typeface="Times New Roman" pitchFamily="18" charset="0"/>
                        </a:rPr>
                        <a:t>:</a:t>
                      </a:r>
                      <a:r>
                        <a:rPr kumimoji="0" lang="es-ES" sz="2000" b="0" i="0" u="none" strike="noStrike" cap="none" normalizeH="0" baseline="0" dirty="0">
                          <a:ln>
                            <a:noFill/>
                          </a:ln>
                          <a:solidFill>
                            <a:srgbClr val="333333"/>
                          </a:solidFill>
                          <a:effectLst/>
                          <a:latin typeface="+mn-lt"/>
                          <a:cs typeface="Times New Roman" pitchFamily="18" charset="0"/>
                        </a:rPr>
                        <a:t> </a:t>
                      </a:r>
                      <a:r>
                        <a:rPr kumimoji="0" lang="es-ES" sz="2000" b="0" i="0" u="none" strike="noStrike" cap="none" normalizeH="0" baseline="0" dirty="0">
                          <a:ln>
                            <a:noFill/>
                          </a:ln>
                          <a:solidFill>
                            <a:srgbClr val="004992"/>
                          </a:solidFill>
                          <a:effectLst/>
                          <a:latin typeface="+mn-lt"/>
                          <a:cs typeface="Times New Roman" pitchFamily="18" charset="0"/>
                        </a:rPr>
                        <a:t>???</a:t>
                      </a:r>
                      <a:r>
                        <a:rPr kumimoji="0" lang="es-ES" sz="2000" b="0" i="0" u="none" strike="noStrike" cap="none" normalizeH="0" baseline="0" dirty="0">
                          <a:ln>
                            <a:noFill/>
                          </a:ln>
                          <a:solidFill>
                            <a:srgbClr val="E3EFF8"/>
                          </a:solidFill>
                          <a:effectLst/>
                          <a:latin typeface="+mn-lt"/>
                          <a:cs typeface="Times New Roman" pitchFamily="18" charset="0"/>
                        </a:rPr>
                        <a:t> no </a:t>
                      </a:r>
                      <a:r>
                        <a:rPr kumimoji="0" lang="es-ES" sz="2000" b="0" i="0" u="none" strike="noStrike" cap="none" normalizeH="0" baseline="0" dirty="0" err="1">
                          <a:ln>
                            <a:noFill/>
                          </a:ln>
                          <a:solidFill>
                            <a:srgbClr val="E3EFF8"/>
                          </a:solidFill>
                          <a:effectLst/>
                          <a:latin typeface="+mn-lt"/>
                          <a:cs typeface="Times New Roman" pitchFamily="18" charset="0"/>
                        </a:rPr>
                        <a:t>millora</a:t>
                      </a:r>
                      <a:r>
                        <a:rPr kumimoji="0" lang="es-ES" sz="2000" b="0" i="0" u="none" strike="noStrike" cap="none" normalizeH="0" baseline="0" dirty="0">
                          <a:ln>
                            <a:noFill/>
                          </a:ln>
                          <a:solidFill>
                            <a:srgbClr val="E3EFF8"/>
                          </a:solidFill>
                          <a:effectLst/>
                          <a:latin typeface="+mn-lt"/>
                          <a:cs typeface="Times New Roman" pitchFamily="18" charset="0"/>
                        </a:rPr>
                        <a:t> la </a:t>
                      </a:r>
                      <a:r>
                        <a:rPr kumimoji="0" lang="es-ES" sz="2000" b="0" i="0" u="none" strike="noStrike" cap="none" normalizeH="0" baseline="0" dirty="0" err="1">
                          <a:ln>
                            <a:noFill/>
                          </a:ln>
                          <a:solidFill>
                            <a:srgbClr val="E3EFF8"/>
                          </a:solidFill>
                          <a:effectLst/>
                          <a:latin typeface="+mn-lt"/>
                          <a:cs typeface="Times New Roman" pitchFamily="18" charset="0"/>
                        </a:rPr>
                        <a:t>confiança</a:t>
                      </a:r>
                      <a:r>
                        <a:rPr kumimoji="0" lang="es-ES" sz="2000" b="0" i="0" u="none" strike="noStrike" cap="none" normalizeH="0" baseline="0" dirty="0">
                          <a:ln>
                            <a:noFill/>
                          </a:ln>
                          <a:solidFill>
                            <a:srgbClr val="E3EFF8"/>
                          </a:solidFill>
                          <a:effectLst/>
                          <a:latin typeface="+mn-lt"/>
                          <a:cs typeface="Times New Roman" pitchFamily="18" charset="0"/>
                        </a:rPr>
                        <a:t> en una o un </a:t>
                      </a:r>
                      <a:r>
                        <a:rPr kumimoji="0" lang="es-ES" sz="2000" b="0" i="0" u="none" strike="noStrike" cap="none" normalizeH="0" baseline="0" dirty="0" err="1">
                          <a:ln>
                            <a:noFill/>
                          </a:ln>
                          <a:solidFill>
                            <a:srgbClr val="E3EFF8"/>
                          </a:solidFill>
                          <a:effectLst/>
                          <a:latin typeface="+mn-lt"/>
                          <a:cs typeface="Times New Roman" pitchFamily="18" charset="0"/>
                        </a:rPr>
                        <a:t>mateix</a:t>
                      </a:r>
                      <a:endParaRPr kumimoji="0" lang="es-E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err="1">
                          <a:ln>
                            <a:noFill/>
                          </a:ln>
                          <a:solidFill>
                            <a:srgbClr val="333333"/>
                          </a:solidFill>
                          <a:effectLst/>
                          <a:latin typeface="+mn-lt"/>
                          <a:cs typeface="Times New Roman" pitchFamily="18" charset="0"/>
                        </a:rPr>
                        <a:t>Avantatge</a:t>
                      </a:r>
                      <a:r>
                        <a:rPr kumimoji="0" lang="es-ES" sz="2000" b="1" i="0" u="none" strike="noStrike" cap="none" normalizeH="0" baseline="0" dirty="0">
                          <a:ln>
                            <a:noFill/>
                          </a:ln>
                          <a:solidFill>
                            <a:srgbClr val="333333"/>
                          </a:solidFill>
                          <a:effectLst/>
                          <a:latin typeface="+mn-lt"/>
                          <a:cs typeface="Times New Roman" pitchFamily="18" charset="0"/>
                        </a:rPr>
                        <a:t>:</a:t>
                      </a:r>
                      <a:r>
                        <a:rPr kumimoji="0" lang="es-ES" sz="2000" b="0" i="0" u="none" strike="noStrike" cap="none" normalizeH="0" baseline="0" dirty="0">
                          <a:ln>
                            <a:noFill/>
                          </a:ln>
                          <a:solidFill>
                            <a:srgbClr val="333333"/>
                          </a:solidFill>
                          <a:effectLst/>
                          <a:latin typeface="+mn-lt"/>
                          <a:cs typeface="Times New Roman" pitchFamily="18" charset="0"/>
                        </a:rPr>
                        <a:t> </a:t>
                      </a:r>
                      <a:r>
                        <a:rPr kumimoji="0" lang="es-ES" sz="2000" b="0" i="0" u="none" strike="noStrike" cap="none" normalizeH="0" baseline="0" dirty="0">
                          <a:ln>
                            <a:noFill/>
                          </a:ln>
                          <a:solidFill>
                            <a:srgbClr val="004992"/>
                          </a:solidFill>
                          <a:effectLst/>
                          <a:latin typeface="+mn-lt"/>
                          <a:cs typeface="Times New Roman" pitchFamily="18" charset="0"/>
                        </a:rPr>
                        <a:t>???</a:t>
                      </a:r>
                      <a:r>
                        <a:rPr kumimoji="0" lang="es-ES" sz="2000" b="0" i="0" u="none" strike="noStrike" cap="none" normalizeH="0" baseline="0" dirty="0">
                          <a:ln>
                            <a:noFill/>
                          </a:ln>
                          <a:solidFill>
                            <a:srgbClr val="E3EFF8"/>
                          </a:solidFill>
                          <a:effectLst/>
                          <a:latin typeface="+mn-lt"/>
                          <a:cs typeface="Times New Roman" pitchFamily="18" charset="0"/>
                        </a:rPr>
                        <a:t> Es considera que és modest o modesta i un o una veritable jugador jugadora d'equip</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Felicitats, has guanyat el premi! Com ho has aconseguit?</a:t>
            </a:r>
            <a:endParaRPr lang="en-CA" altLang="de-DE" sz="14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2732181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graphicFrame>
        <p:nvGraphicFramePr>
          <p:cNvPr id="11" name="Group 2"/>
          <p:cNvGraphicFramePr>
            <a:graphicFrameLocks noGrp="1"/>
          </p:cNvGraphicFramePr>
          <p:nvPr>
            <p:extLst>
              <p:ext uri="{D42A27DB-BD31-4B8C-83A1-F6EECF244321}">
                <p14:modId xmlns:p14="http://schemas.microsoft.com/office/powerpoint/2010/main" val="1950525371"/>
              </p:ext>
            </p:extLst>
          </p:nvPr>
        </p:nvGraphicFramePr>
        <p:xfrm>
          <a:off x="408955" y="4297680"/>
          <a:ext cx="11376000" cy="24689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
                      </a:r>
                      <a:r>
                        <a:rPr kumimoji="0" lang="es-ES" sz="2000" b="1" i="0" u="none" strike="noStrike" cap="none" normalizeH="0" baseline="0" dirty="0" err="1">
                          <a:ln>
                            <a:noFill/>
                          </a:ln>
                          <a:solidFill>
                            <a:srgbClr val="333333"/>
                          </a:solidFill>
                          <a:effectLst/>
                          <a:latin typeface="Calibri Light"/>
                          <a:cs typeface="Times New Roman" pitchFamily="18" charset="0"/>
                        </a:rPr>
                        <a:t>Atribució</a:t>
                      </a:r>
                      <a:r>
                        <a:rPr kumimoji="0" lang="es-ES" sz="2000" b="1" i="0" u="none" strike="noStrike" cap="none" normalizeH="0" baseline="0" dirty="0">
                          <a:ln>
                            <a:noFill/>
                          </a:ln>
                          <a:solidFill>
                            <a:srgbClr val="333333"/>
                          </a:solidFill>
                          <a:effectLst/>
                          <a:latin typeface="Calibri Light"/>
                          <a:cs typeface="Times New Roman" pitchFamily="18" charset="0"/>
                        </a:rPr>
                        <a:t> (Jo)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(ex. “Com ha dit vostè, tinc un talent excepcional”)</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Desavantatge</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l'autolloança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sembla</a:t>
                      </a:r>
                      <a:r>
                        <a:rPr kumimoji="0" lang="en-US" sz="2000" b="0" i="0" u="none" strike="noStrike" cap="none" normalizeH="0" baseline="0" dirty="0">
                          <a:ln>
                            <a:noFill/>
                          </a:ln>
                          <a:solidFill>
                            <a:srgbClr val="333333"/>
                          </a:solidFill>
                          <a:effectLst/>
                          <a:latin typeface="Calibri Light"/>
                          <a:cs typeface="Times New Roman" pitchFamily="18" charset="0"/>
                        </a:rPr>
                        <a: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Avantatge</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augmenta</a:t>
                      </a:r>
                      <a:r>
                        <a:rPr kumimoji="0" lang="en-US" sz="2000" b="0" i="0" u="none" strike="noStrike" cap="none" normalizeH="0" baseline="0" dirty="0">
                          <a:ln>
                            <a:noFill/>
                          </a:ln>
                          <a:solidFill>
                            <a:srgbClr val="333333"/>
                          </a:solidFill>
                          <a:effectLst/>
                          <a:latin typeface="Calibri Light"/>
                          <a:cs typeface="Times New Roman" pitchFamily="18" charset="0"/>
                        </a:rPr>
                        <a:t> la </a:t>
                      </a:r>
                      <a:r>
                        <a:rPr kumimoji="0" lang="en-US" sz="2000" b="0" i="0" u="none" strike="noStrike" cap="none" normalizeH="0" baseline="0" dirty="0" err="1">
                          <a:ln>
                            <a:noFill/>
                          </a:ln>
                          <a:solidFill>
                            <a:srgbClr val="333333"/>
                          </a:solidFill>
                          <a:effectLst/>
                          <a:latin typeface="Calibri Light"/>
                          <a:cs typeface="Times New Roman" pitchFamily="18" charset="0"/>
                        </a:rPr>
                        <a:t>confiança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o un </a:t>
                      </a:r>
                      <a:r>
                        <a:rPr kumimoji="0" lang="en-US" sz="2000" b="0" i="0" u="none" strike="noStrike" cap="none" normalizeH="0" baseline="0" dirty="0" err="1">
                          <a:ln>
                            <a:noFill/>
                          </a:ln>
                          <a:solidFill>
                            <a:srgbClr val="333333"/>
                          </a:solidFill>
                          <a:effectLst/>
                          <a:latin typeface="Calibri Light"/>
                          <a:cs typeface="Times New Roman" pitchFamily="18" charset="0"/>
                        </a:rPr>
                        <a:t>mateix</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Atribució</a:t>
                      </a:r>
                      <a:r>
                        <a:rPr kumimoji="0" lang="en-US" sz="2000" b="1" i="0" u="none" strike="noStrike" cap="none" normalizeH="0" baseline="0" dirty="0">
                          <a:ln>
                            <a:noFill/>
                          </a:ln>
                          <a:solidFill>
                            <a:srgbClr val="333333"/>
                          </a:solidFill>
                          <a:effectLst/>
                          <a:latin typeface="+mn-lt"/>
                          <a:cs typeface="Times New Roman" pitchFamily="18" charset="0"/>
                        </a:rPr>
                        <a:t> a </a:t>
                      </a:r>
                      <a:r>
                        <a:rPr kumimoji="0" lang="en-US" sz="2000" b="1" i="0" u="none" strike="noStrike" cap="none" normalizeH="0" baseline="0" dirty="0" err="1">
                          <a:ln>
                            <a:noFill/>
                          </a:ln>
                          <a:solidFill>
                            <a:srgbClr val="333333"/>
                          </a:solidFill>
                          <a:effectLst/>
                          <a:latin typeface="+mn-lt"/>
                          <a:cs typeface="Times New Roman" pitchFamily="18" charset="0"/>
                        </a:rPr>
                        <a:t>altres</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1" i="0" u="none" strike="noStrike" cap="none" normalizeH="0" baseline="0" dirty="0" err="1">
                          <a:ln>
                            <a:noFill/>
                          </a:ln>
                          <a:solidFill>
                            <a:srgbClr val="333333"/>
                          </a:solidFill>
                          <a:effectLst/>
                          <a:latin typeface="+mn-lt"/>
                          <a:cs typeface="Times New Roman" pitchFamily="18" charset="0"/>
                        </a:rPr>
                        <a:t>Condicions</a:t>
                      </a:r>
                      <a:r>
                        <a:rPr kumimoji="0" lang="en-US" sz="2000" b="1" i="0" u="none" strike="noStrike" cap="none" normalizeH="0" baseline="0" dirty="0">
                          <a:ln>
                            <a:noFill/>
                          </a:ln>
                          <a:solidFill>
                            <a:srgbClr val="333333"/>
                          </a:solidFill>
                          <a:effectLst/>
                          <a:latin typeface="+mn-lt"/>
                          <a:cs typeface="Times New Roman" pitchFamily="18" charset="0"/>
                        </a:rPr>
                        <a:t> </a:t>
                      </a:r>
                      <a:r>
                        <a:rPr kumimoji="0" lang="en-US" sz="2000" b="1" i="0" u="none" strike="noStrike" cap="none" normalizeH="0" baseline="0" dirty="0" err="1">
                          <a:ln>
                            <a:noFill/>
                          </a:ln>
                          <a:solidFill>
                            <a:srgbClr val="333333"/>
                          </a:solidFill>
                          <a:effectLst/>
                          <a:latin typeface="+mn-lt"/>
                          <a:cs typeface="Times New Roman" pitchFamily="18" charset="0"/>
                        </a:rPr>
                        <a:t>situacions</a:t>
                      </a:r>
                      <a:r>
                        <a:rPr kumimoji="0" lang="en-US" sz="2000" b="1" i="0" u="none" strike="noStrike" cap="none" normalizeH="0" baseline="0" dirty="0">
                          <a:ln>
                            <a:noFill/>
                          </a:ln>
                          <a:solidFill>
                            <a:srgbClr val="333333"/>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cs typeface="Times New Roman" pitchFamily="18" charset="0"/>
                        </a:rPr>
                        <a:t>(ex. “Ho dec tot a la </a:t>
                      </a:r>
                      <a:r>
                        <a:rPr kumimoji="0" lang="en-US" sz="2000" b="0" i="0" u="none" strike="noStrike" cap="none" normalizeH="0" baseline="0" dirty="0" err="1">
                          <a:ln>
                            <a:noFill/>
                          </a:ln>
                          <a:solidFill>
                            <a:srgbClr val="333333"/>
                          </a:solidFill>
                          <a:effectLst/>
                          <a:latin typeface="+mn-lt"/>
                          <a:cs typeface="Times New Roman" pitchFamily="18" charset="0"/>
                        </a:rPr>
                        <a:t>meva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família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i</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mestres</a:t>
                      </a:r>
                      <a:r>
                        <a:rPr kumimoji="0" lang="en-US" sz="2000" b="0" i="0" u="none" strike="noStrike" cap="none" normalizeH="0" baseline="0" dirty="0">
                          <a:ln>
                            <a:noFill/>
                          </a:ln>
                          <a:solidFill>
                            <a:srgbClr val="333333"/>
                          </a:solidFill>
                          <a:effectLst/>
                          <a:latin typeface="+mn-lt"/>
                          <a:cs typeface="Times New Roman" pitchFamily="18" charset="0"/>
                        </a:rPr>
                        <a:t>”) </a:t>
                      </a:r>
                      <a:endParaRPr kumimoji="0" lang="en-GB" sz="1800" b="0" i="0" u="none" strike="noStrike" cap="none" normalizeH="0" baseline="0" dirty="0">
                        <a:ln>
                          <a:noFill/>
                        </a:ln>
                        <a:solidFill>
                          <a:srgbClr val="333333"/>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err="1">
                          <a:ln>
                            <a:noFill/>
                          </a:ln>
                          <a:solidFill>
                            <a:srgbClr val="333333"/>
                          </a:solidFill>
                          <a:effectLst/>
                          <a:latin typeface="+mn-lt"/>
                          <a:cs typeface="Times New Roman" pitchFamily="18" charset="0"/>
                        </a:rPr>
                        <a:t>Desavantatge</a:t>
                      </a:r>
                      <a:r>
                        <a:rPr kumimoji="0" lang="es-ES" sz="2000" b="1" i="0" u="none" strike="noStrike" cap="none" normalizeH="0" baseline="0" dirty="0">
                          <a:ln>
                            <a:noFill/>
                          </a:ln>
                          <a:solidFill>
                            <a:srgbClr val="333333"/>
                          </a:solidFill>
                          <a:effectLst/>
                          <a:latin typeface="+mn-lt"/>
                          <a:cs typeface="Times New Roman" pitchFamily="18" charset="0"/>
                        </a:rPr>
                        <a:t>:</a:t>
                      </a:r>
                      <a:r>
                        <a:rPr kumimoji="0" lang="es-ES" sz="2000" b="0" i="0" u="none" strike="noStrike" cap="none" normalizeH="0" baseline="0" dirty="0">
                          <a:ln>
                            <a:noFill/>
                          </a:ln>
                          <a:solidFill>
                            <a:srgbClr val="333333"/>
                          </a:solidFill>
                          <a:effectLst/>
                          <a:latin typeface="+mn-lt"/>
                          <a:cs typeface="Times New Roman" pitchFamily="18" charset="0"/>
                        </a:rPr>
                        <a:t> no </a:t>
                      </a:r>
                      <a:r>
                        <a:rPr kumimoji="0" lang="es-ES" sz="2000" b="0" i="0" u="none" strike="noStrike" cap="none" normalizeH="0" baseline="0" dirty="0" err="1">
                          <a:ln>
                            <a:noFill/>
                          </a:ln>
                          <a:solidFill>
                            <a:srgbClr val="333333"/>
                          </a:solidFill>
                          <a:effectLst/>
                          <a:latin typeface="+mn-lt"/>
                          <a:cs typeface="Times New Roman" pitchFamily="18" charset="0"/>
                        </a:rPr>
                        <a:t>millora</a:t>
                      </a:r>
                      <a:r>
                        <a:rPr kumimoji="0" lang="es-ES" sz="2000" b="0" i="0" u="none" strike="noStrike" cap="none" normalizeH="0" baseline="0" dirty="0">
                          <a:ln>
                            <a:noFill/>
                          </a:ln>
                          <a:solidFill>
                            <a:srgbClr val="333333"/>
                          </a:solidFill>
                          <a:effectLst/>
                          <a:latin typeface="+mn-lt"/>
                          <a:cs typeface="Times New Roman" pitchFamily="18" charset="0"/>
                        </a:rPr>
                        <a:t> la </a:t>
                      </a:r>
                      <a:r>
                        <a:rPr kumimoji="0" lang="es-ES" sz="2000" b="0" i="0" u="none" strike="noStrike" cap="none" normalizeH="0" baseline="0" dirty="0" err="1">
                          <a:ln>
                            <a:noFill/>
                          </a:ln>
                          <a:solidFill>
                            <a:srgbClr val="333333"/>
                          </a:solidFill>
                          <a:effectLst/>
                          <a:latin typeface="+mn-lt"/>
                          <a:cs typeface="Times New Roman" pitchFamily="18" charset="0"/>
                        </a:rPr>
                        <a:t>confiança</a:t>
                      </a:r>
                      <a:r>
                        <a:rPr kumimoji="0" lang="es-ES" sz="2000" b="0" i="0" u="none" strike="noStrike" cap="none" normalizeH="0" baseline="0" dirty="0">
                          <a:ln>
                            <a:noFill/>
                          </a:ln>
                          <a:solidFill>
                            <a:srgbClr val="333333"/>
                          </a:solidFill>
                          <a:effectLst/>
                          <a:latin typeface="+mn-lt"/>
                          <a:cs typeface="Times New Roman" pitchFamily="18" charset="0"/>
                        </a:rPr>
                        <a:t> en una o un </a:t>
                      </a:r>
                      <a:r>
                        <a:rPr kumimoji="0" lang="es-ES" sz="2000" b="0" i="0" u="none" strike="noStrike" cap="none" normalizeH="0" baseline="0" dirty="0" err="1">
                          <a:ln>
                            <a:noFill/>
                          </a:ln>
                          <a:solidFill>
                            <a:srgbClr val="333333"/>
                          </a:solidFill>
                          <a:effectLst/>
                          <a:latin typeface="+mn-lt"/>
                          <a:cs typeface="Times New Roman" pitchFamily="18" charset="0"/>
                        </a:rPr>
                        <a:t>mateix</a:t>
                      </a:r>
                      <a:endParaRPr kumimoji="0" lang="es-ES" sz="2000" b="0" i="0" u="none" strike="noStrike" cap="none" normalizeH="0" baseline="0" dirty="0">
                        <a:ln>
                          <a:noFill/>
                        </a:ln>
                        <a:solidFill>
                          <a:srgbClr val="333333"/>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mn-lt"/>
                          <a:cs typeface="Times New Roman" pitchFamily="18" charset="0"/>
                        </a:rPr>
                        <a:t>Avantatge:</a:t>
                      </a:r>
                      <a:r>
                        <a:rPr kumimoji="0" lang="es-ES" sz="2000" b="0" i="0" u="none" strike="noStrike" cap="none" normalizeH="0" baseline="0" dirty="0">
                          <a:ln>
                            <a:noFill/>
                          </a:ln>
                          <a:solidFill>
                            <a:srgbClr val="333333"/>
                          </a:solidFill>
                          <a:effectLst/>
                          <a:latin typeface="+mn-lt"/>
                          <a:cs typeface="Times New Roman" pitchFamily="18" charset="0"/>
                        </a:rPr>
                        <a:t> Es considera que és modest o modesta i un o una veritable jugador jugadora d'equip</a:t>
                      </a:r>
                      <a:endParaRPr kumimoji="0" lang="en-US" sz="1800" b="0" i="0" u="none" strike="noStrike" cap="none" normalizeH="0" baseline="0" dirty="0">
                        <a:ln>
                          <a:noFill/>
                        </a:ln>
                        <a:solidFill>
                          <a:srgbClr val="333333"/>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Felicitats, has guanyat el premi! Com ho has aconseguit?</a:t>
            </a:r>
            <a:endParaRPr lang="en-CA" altLang="de-DE" sz="14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3743432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Efectes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d'alguns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estils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d'atribució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sobre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esdeveniments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positius</a:t>
            </a:r>
            <a:r>
              <a:rPr lang="en-US" sz="3600" dirty="0">
                <a:solidFill>
                  <a:srgbClr val="004992"/>
                </a:solidFill>
                <a:latin typeface="+mn-lt"/>
                <a:ea typeface="+mn-ea"/>
                <a:cs typeface="+mn-cs"/>
              </a:rPr>
              <a:t>!</a:t>
            </a:r>
          </a:p>
        </p:txBody>
      </p:sp>
      <p:graphicFrame>
        <p:nvGraphicFramePr>
          <p:cNvPr id="12" name="Group 15"/>
          <p:cNvGraphicFramePr>
            <a:graphicFrameLocks noGrp="1"/>
          </p:cNvGraphicFramePr>
          <p:nvPr>
            <p:extLst>
              <p:ext uri="{D42A27DB-BD31-4B8C-83A1-F6EECF244321}">
                <p14:modId xmlns:p14="http://schemas.microsoft.com/office/powerpoint/2010/main" val="2330612318"/>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Respostes més equilibrades (combina la influència de “jo”, “altres/situació”; busca altres raons diferents):</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1"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Felicitats, has guanyat el premi! Com ho has aconseguit?</a:t>
            </a:r>
            <a:endParaRPr lang="en-CA" altLang="de-DE" sz="14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graphicFrame>
        <p:nvGraphicFramePr>
          <p:cNvPr id="11" name="Group 15"/>
          <p:cNvGraphicFramePr>
            <a:graphicFrameLocks noGrp="1"/>
          </p:cNvGraphicFramePr>
          <p:nvPr>
            <p:extLst>
              <p:ext uri="{D42A27DB-BD31-4B8C-83A1-F6EECF244321}">
                <p14:modId xmlns:p14="http://schemas.microsoft.com/office/powerpoint/2010/main" val="2853452830"/>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Respostes més equilibrades (combina la influència de “jo”, “altres/situació”; busca altres raons diferents):</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“Em sento molt orgullós/orgullosa, però també vull donar les gràcies a la meva família i el meu equip.”</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Felicitats, has guanyat el premi! Com ho has aconseguit?</a:t>
            </a:r>
            <a:endParaRPr lang="en-CA" altLang="de-DE" sz="1400" dirty="0">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solidFill>
                  <a:srgbClr val="004992"/>
                </a:solidFill>
                <a:latin typeface="+mn-lt"/>
                <a:ea typeface="+mn-ea"/>
                <a:cs typeface="+mn-cs"/>
              </a:rPr>
              <a:t>Quina importancia té això?</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persones </a:t>
            </a:r>
            <a:r>
              <a:rPr lang="es-ES" altLang="de-DE" sz="2400" dirty="0" err="1">
                <a:solidFill>
                  <a:srgbClr val="333333"/>
                </a:solidFill>
              </a:rPr>
              <a:t>amb</a:t>
            </a:r>
            <a:r>
              <a:rPr lang="es-ES" altLang="de-DE" sz="2400" dirty="0">
                <a:solidFill>
                  <a:srgbClr val="333333"/>
                </a:solidFill>
              </a:rPr>
              <a:t> </a:t>
            </a:r>
            <a:r>
              <a:rPr lang="es-ES" altLang="de-DE" sz="2400" b="1" dirty="0" err="1">
                <a:solidFill>
                  <a:srgbClr val="333333"/>
                </a:solidFill>
              </a:rPr>
              <a:t>depressió</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a:t>
            </a:r>
          </a:p>
          <a:p>
            <a:pPr marL="342900" lvl="0" indent="-342900" defTabSz="914400" fontAlgn="base">
              <a:buClr>
                <a:srgbClr val="333333"/>
              </a:buClr>
              <a:buFont typeface="WingDings"/>
              <a:buChar char=""/>
            </a:pPr>
            <a:r>
              <a:rPr lang="es-ES" altLang="de-DE" sz="2400" dirty="0" err="1">
                <a:solidFill>
                  <a:srgbClr val="333333"/>
                </a:solidFill>
              </a:rPr>
              <a:t>Tendeixen</a:t>
            </a:r>
            <a:r>
              <a:rPr lang="es-ES" altLang="de-DE" sz="2400" dirty="0">
                <a:solidFill>
                  <a:srgbClr val="333333"/>
                </a:solidFill>
              </a:rPr>
              <a:t> a atribuir-se les causes </a:t>
            </a:r>
            <a:r>
              <a:rPr lang="es-ES" altLang="de-DE" sz="2400" dirty="0" err="1">
                <a:solidFill>
                  <a:srgbClr val="333333"/>
                </a:solidFill>
              </a:rPr>
              <a:t>dels</a:t>
            </a:r>
            <a:r>
              <a:rPr lang="es-ES" altLang="de-DE" sz="2400" dirty="0">
                <a:solidFill>
                  <a:srgbClr val="333333"/>
                </a:solidFill>
              </a:rPr>
              <a:t> </a:t>
            </a:r>
            <a:r>
              <a:rPr lang="es-ES" altLang="de-DE" sz="2400" dirty="0" err="1">
                <a:solidFill>
                  <a:srgbClr val="333333"/>
                </a:solidFill>
              </a:rPr>
              <a:t>fracassos</a:t>
            </a:r>
            <a:r>
              <a:rPr lang="es-ES" altLang="de-DE" sz="2400" dirty="0">
                <a:solidFill>
                  <a:srgbClr val="333333"/>
                </a:solidFill>
              </a:rPr>
              <a:t> i </a:t>
            </a:r>
            <a:r>
              <a:rPr lang="es-ES" altLang="de-DE" sz="2400" dirty="0" err="1">
                <a:solidFill>
                  <a:srgbClr val="333333"/>
                </a:solidFill>
              </a:rPr>
              <a:t>esdeveniments</a:t>
            </a:r>
            <a:r>
              <a:rPr lang="es-ES" altLang="de-DE" sz="2400" dirty="0">
                <a:solidFill>
                  <a:srgbClr val="333333"/>
                </a:solidFill>
              </a:rPr>
              <a:t> </a:t>
            </a:r>
            <a:r>
              <a:rPr lang="es-ES" altLang="de-DE" sz="2400" dirty="0" err="1">
                <a:solidFill>
                  <a:srgbClr val="333333"/>
                </a:solidFill>
              </a:rPr>
              <a:t>negatius</a:t>
            </a:r>
            <a:r>
              <a:rPr lang="es-ES" altLang="de-DE" sz="2400" dirty="0">
                <a:solidFill>
                  <a:srgbClr val="333333"/>
                </a:solidFill>
              </a:rPr>
              <a:t> a elles </a:t>
            </a:r>
            <a:r>
              <a:rPr lang="es-ES" altLang="de-DE" sz="2400" dirty="0" err="1">
                <a:solidFill>
                  <a:srgbClr val="333333"/>
                </a:solidFill>
              </a:rPr>
              <a:t>mateixes</a:t>
            </a:r>
            <a:endParaRPr lang="es-ES" altLang="de-DE" sz="2400" dirty="0">
              <a:solidFill>
                <a:srgbClr val="333333"/>
              </a:solidFill>
            </a:endParaRPr>
          </a:p>
          <a:p>
            <a:pPr marL="342900" lvl="0" indent="-342900" defTabSz="914400" fontAlgn="base">
              <a:buClr>
                <a:srgbClr val="333333"/>
              </a:buClr>
              <a:buFont typeface="WingDings"/>
              <a:buChar char=""/>
            </a:pPr>
            <a:r>
              <a:rPr lang="es-ES" altLang="de-DE" sz="2400" dirty="0">
                <a:solidFill>
                  <a:srgbClr val="333333"/>
                </a:solidFill>
              </a:rPr>
              <a:t>Solen atribuir l'èxit a a altres persones o a les circumstàncies</a:t>
            </a:r>
          </a:p>
          <a:p>
            <a:pPr lvl="0" algn="ctr" defTabSz="914400" fontAlgn="base"/>
            <a:r>
              <a:rPr lang="es-ES" altLang="de-DE" sz="2400" dirty="0" err="1">
                <a:solidFill>
                  <a:srgbClr val="004992"/>
                </a:solidFill>
              </a:rPr>
              <a:t>Això</a:t>
            </a:r>
            <a:r>
              <a:rPr lang="es-ES" altLang="de-DE" sz="2400" dirty="0">
                <a:solidFill>
                  <a:srgbClr val="004992"/>
                </a:solidFill>
              </a:rPr>
              <a:t> </a:t>
            </a:r>
            <a:r>
              <a:rPr lang="es-ES" altLang="de-DE" sz="2400" dirty="0" err="1">
                <a:solidFill>
                  <a:srgbClr val="004992"/>
                </a:solidFill>
              </a:rPr>
              <a:t>pot</a:t>
            </a:r>
            <a:r>
              <a:rPr lang="es-ES" altLang="de-DE" sz="2400" dirty="0">
                <a:solidFill>
                  <a:srgbClr val="004992"/>
                </a:solidFill>
              </a:rPr>
              <a:t> provocar </a:t>
            </a:r>
            <a:r>
              <a:rPr lang="es-ES" altLang="de-DE" sz="2400" dirty="0" err="1">
                <a:solidFill>
                  <a:srgbClr val="004992"/>
                </a:solidFill>
              </a:rPr>
              <a:t>baixa</a:t>
            </a:r>
            <a:r>
              <a:rPr lang="es-ES" altLang="de-DE" sz="2400" dirty="0">
                <a:solidFill>
                  <a:srgbClr val="004992"/>
                </a:solidFill>
              </a:rPr>
              <a:t> autoestima!</a:t>
            </a:r>
            <a:endParaRPr lang="en-US" sz="2400" dirty="0">
              <a:solidFill>
                <a:srgbClr val="004992"/>
              </a:solidFill>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solidFill>
                  <a:srgbClr val="004992"/>
                </a:solidFill>
                <a:latin typeface="+mn-lt"/>
                <a:ea typeface="+mn-ea"/>
                <a:cs typeface="+mn-cs"/>
              </a:rPr>
              <a:t>Quina importancia té això?</a:t>
            </a: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rPr>
              <a:t>Hi ha e</a:t>
            </a:r>
            <a:r>
              <a:rPr lang="es-ES" altLang="de-DE" sz="2400" dirty="0" err="1">
                <a:solidFill>
                  <a:srgbClr val="333333"/>
                </a:solidFill>
              </a:rPr>
              <a:t>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persones </a:t>
            </a:r>
            <a:r>
              <a:rPr lang="es-ES" altLang="de-DE" sz="2400" dirty="0" err="1">
                <a:solidFill>
                  <a:srgbClr val="333333"/>
                </a:solidFill>
              </a:rPr>
              <a:t>amb</a:t>
            </a:r>
            <a:r>
              <a:rPr lang="es-ES" altLang="de-DE" sz="2400" dirty="0">
                <a:solidFill>
                  <a:srgbClr val="333333"/>
                </a:solidFill>
              </a:rPr>
              <a:t> </a:t>
            </a:r>
            <a:r>
              <a:rPr lang="es-ES" altLang="de-DE" sz="2400" b="1" dirty="0" err="1">
                <a:solidFill>
                  <a:srgbClr val="333333"/>
                </a:solidFill>
              </a:rPr>
              <a:t>psicosi</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a:t>
            </a:r>
          </a:p>
          <a:p>
            <a:pPr marL="342900" lvl="0" indent="-342900" defTabSz="914400" fontAlgn="base">
              <a:buClr>
                <a:srgbClr val="333333"/>
              </a:buClr>
              <a:buFont typeface="WingDings"/>
              <a:buChar char=""/>
            </a:pPr>
            <a:r>
              <a:rPr lang="es-ES" altLang="de-DE" sz="2400" dirty="0">
                <a:solidFill>
                  <a:srgbClr val="333333"/>
                </a:solidFill>
              </a:rPr>
              <a:t>Tendeixen a culpar a altres persones quan passen esdeveniments negatius</a:t>
            </a:r>
          </a:p>
          <a:p>
            <a:pPr marL="342900" lvl="0" indent="-342900" defTabSz="914400" fontAlgn="base">
              <a:buClr>
                <a:srgbClr val="333333"/>
              </a:buClr>
              <a:buFont typeface="WingDings"/>
              <a:buChar char=""/>
            </a:pPr>
            <a:r>
              <a:rPr lang="es-ES" altLang="de-DE" sz="2400" dirty="0">
                <a:solidFill>
                  <a:srgbClr val="333333"/>
                </a:solidFill>
              </a:rPr>
              <a:t>Tendeixen a pensar que totes les coses que passen estan fora del seu control</a:t>
            </a:r>
          </a:p>
          <a:p>
            <a:pPr lvl="0" defTabSz="914400" fontAlgn="base"/>
            <a:r>
              <a:rPr lang="es-ES" altLang="de-DE" sz="2400" dirty="0">
                <a:solidFill>
                  <a:srgbClr val="004992"/>
                </a:solidFill>
              </a:rPr>
              <a:t>En especial, el primer estil d'atribució pot provocar problemes interpersonals.</a:t>
            </a:r>
            <a:endParaRPr lang="en-US" sz="2400" dirty="0"/>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Com les atribucions inadequades promouen la malinterpretació en la psicosi. Exemples:</a:t>
            </a:r>
          </a:p>
        </p:txBody>
      </p:sp>
      <p:sp>
        <p:nvSpPr>
          <p:cNvPr id="55321" name="Rechteck 1"/>
          <p:cNvSpPr>
            <a:spLocks noChangeArrowheads="1"/>
          </p:cNvSpPr>
          <p:nvPr/>
        </p:nvSpPr>
        <p:spPr bwMode="auto">
          <a:xfrm>
            <a:off x="408955" y="6083449"/>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algn="ctr" eaLnBrk="1" hangingPunct="1">
              <a:spcBef>
                <a:spcPct val="0"/>
              </a:spcBef>
              <a:buClrTx/>
              <a:buFontTx/>
              <a:buNone/>
            </a:pPr>
            <a:r>
              <a:rPr lang="en-US" altLang="de-DE" sz="2000">
                <a:solidFill>
                  <a:srgbClr val="004992"/>
                </a:solidFill>
                <a:latin typeface="+mn-lt"/>
                <a:ea typeface="+mn-ea"/>
                <a:cs typeface="+mn-cs"/>
              </a:rPr>
              <a:t>Vol contribuir algú amb alguna experiència personal breu? </a:t>
            </a:r>
            <a:endParaRPr lang="de-DE" altLang="de-DE" sz="2000">
              <a:solidFill>
                <a:srgbClr val="004992"/>
              </a:solidFill>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914220512"/>
              </p:ext>
            </p:extLst>
          </p:nvPr>
        </p:nvGraphicFramePr>
        <p:xfrm>
          <a:off x="408955" y="2391576"/>
          <a:ext cx="11376000" cy="3444186"/>
        </p:xfrm>
        <a:graphic>
          <a:graphicData uri="http://schemas.openxmlformats.org/drawingml/2006/table">
            <a:tbl>
              <a:tblPr firstRow="1" bandRow="1">
                <a:tableStyleId>{21E4AEA4-8DFA-4A89-87EB-49C32662AFE0}</a:tableStyleId>
              </a:tblPr>
              <a:tblGrid>
                <a:gridCol w="3024336">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89528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Calibri Light"/>
                          <a:cs typeface="Times New Roman" pitchFamily="18" charset="0"/>
                        </a:rPr>
                        <a:t>Esdeveniment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Explicació de l'esdeveniment en la psicosi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Altres explicacions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La gent riu mentre vostè està parlant.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Vostè</a:t>
                      </a:r>
                      <a:r>
                        <a:rPr kumimoji="0" lang="en-US" sz="2000" b="0" i="0" u="none" strike="noStrike" cap="none" normalizeH="0" baseline="0" dirty="0">
                          <a:ln>
                            <a:noFill/>
                          </a:ln>
                          <a:solidFill>
                            <a:srgbClr val="333333"/>
                          </a:solidFill>
                          <a:effectLst/>
                          <a:latin typeface="Calibri Light"/>
                          <a:cs typeface="Times New Roman" pitchFamily="18" charset="0"/>
                        </a:rPr>
                        <a:t> es </a:t>
                      </a:r>
                      <a:r>
                        <a:rPr kumimoji="0" lang="en-US" sz="2000" b="0" i="0" u="none" strike="noStrike" cap="none" normalizeH="0" baseline="0" dirty="0" err="1">
                          <a:ln>
                            <a:noFill/>
                          </a:ln>
                          <a:solidFill>
                            <a:srgbClr val="333333"/>
                          </a:solidFill>
                          <a:effectLst/>
                          <a:latin typeface="Calibri Light"/>
                          <a:cs typeface="Times New Roman" pitchFamily="18" charset="0"/>
                        </a:rPr>
                        <a:t>presenta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la gent </a:t>
                      </a:r>
                      <a:r>
                        <a:rPr kumimoji="0" lang="en-US" sz="2000" b="0" i="0" u="none" strike="noStrike" cap="none" normalizeH="0" baseline="0" dirty="0" err="1">
                          <a:ln>
                            <a:noFill/>
                          </a:ln>
                          <a:solidFill>
                            <a:srgbClr val="333333"/>
                          </a:solidFill>
                          <a:effectLst/>
                          <a:latin typeface="Calibri Light"/>
                          <a:cs typeface="Times New Roman" pitchFamily="18" charset="0"/>
                        </a:rPr>
                        <a:t>comença</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riure's</a:t>
                      </a:r>
                      <a:r>
                        <a:rPr kumimoji="0" lang="en-US" sz="2000" b="0" i="0" u="none" strike="noStrike" cap="none" normalizeH="0" baseline="0" dirty="0">
                          <a:ln>
                            <a:noFill/>
                          </a:ln>
                          <a:solidFill>
                            <a:srgbClr val="333333"/>
                          </a:solidFill>
                          <a:effectLst/>
                          <a:latin typeface="Calibri Light"/>
                          <a:cs typeface="Times New Roman" pitchFamily="18" charset="0"/>
                        </a:rPr>
                        <a:t> de </a:t>
                      </a:r>
                      <a:r>
                        <a:rPr kumimoji="0" lang="en-US" sz="2000" b="0" i="0" u="none" strike="noStrike" cap="none" normalizeH="0" baseline="0" dirty="0" err="1">
                          <a:ln>
                            <a:noFill/>
                          </a:ln>
                          <a:solidFill>
                            <a:srgbClr val="333333"/>
                          </a:solidFill>
                          <a:effectLst/>
                          <a:latin typeface="Calibri Light"/>
                          <a:cs typeface="Times New Roman" pitchFamily="18" charset="0"/>
                        </a:rPr>
                        <a:t>vostè</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Pura casualitat, algú ha fet una broma al mateix temps. La gent es diverteix amb el seu sentit de l'humor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Ha augmentat de pes.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La metgessa li ha receptat medicaments barats.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Els efects secundaris de la medicació són possibles, però la poca activitat i la mala nutrició en són també possibles causes.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Les llantes de la seva bicicleta estan desinflades.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Vandalisme!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Va </a:t>
                      </a:r>
                      <a:r>
                        <a:rPr kumimoji="0" lang="es-ES" sz="2000" b="0" i="0" u="none" strike="noStrike" cap="none" normalizeH="0" baseline="0" dirty="0" err="1">
                          <a:ln>
                            <a:noFill/>
                          </a:ln>
                          <a:solidFill>
                            <a:srgbClr val="333333"/>
                          </a:solidFill>
                          <a:effectLst/>
                          <a:latin typeface="Calibri Light"/>
                          <a:cs typeface="Times New Roman" pitchFamily="18" charset="0"/>
                        </a:rPr>
                        <a:t>oblidar</a:t>
                      </a:r>
                      <a:r>
                        <a:rPr kumimoji="0" lang="es-ES" sz="2000" b="0" i="0" u="none" strike="noStrike" cap="none" normalizeH="0" baseline="0" dirty="0">
                          <a:ln>
                            <a:noFill/>
                          </a:ln>
                          <a:solidFill>
                            <a:srgbClr val="333333"/>
                          </a:solidFill>
                          <a:effectLst/>
                          <a:latin typeface="Calibri Light"/>
                          <a:cs typeface="Times New Roman" pitchFamily="18" charset="0"/>
                        </a:rPr>
                        <a:t> </a:t>
                      </a:r>
                      <a:r>
                        <a:rPr kumimoji="0" lang="es-ES" sz="2000" b="0" i="0" u="none" strike="noStrike" cap="none" normalizeH="0" baseline="0" dirty="0" err="1">
                          <a:ln>
                            <a:noFill/>
                          </a:ln>
                          <a:solidFill>
                            <a:srgbClr val="333333"/>
                          </a:solidFill>
                          <a:effectLst/>
                          <a:latin typeface="Calibri Light"/>
                          <a:cs typeface="Times New Roman" pitchFamily="18" charset="0"/>
                        </a:rPr>
                        <a:t>utilitzar</a:t>
                      </a:r>
                      <a:r>
                        <a:rPr kumimoji="0" lang="es-ES" sz="2000" b="0" i="0" u="none" strike="noStrike" cap="none" normalizeH="0" baseline="0" dirty="0">
                          <a:ln>
                            <a:noFill/>
                          </a:ln>
                          <a:solidFill>
                            <a:srgbClr val="333333"/>
                          </a:solidFill>
                          <a:effectLst/>
                          <a:latin typeface="Calibri Light"/>
                          <a:cs typeface="Times New Roman" pitchFamily="18" charset="0"/>
                        </a:rPr>
                        <a:t> la bomba de </a:t>
                      </a:r>
                      <a:r>
                        <a:rPr kumimoji="0" lang="es-ES" sz="2000" b="0" i="0" u="none" strike="noStrike" cap="none" normalizeH="0" baseline="0" dirty="0" err="1">
                          <a:ln>
                            <a:noFill/>
                          </a:ln>
                          <a:solidFill>
                            <a:srgbClr val="333333"/>
                          </a:solidFill>
                          <a:effectLst/>
                          <a:latin typeface="Calibri Light"/>
                          <a:cs typeface="Times New Roman" pitchFamily="18" charset="0"/>
                        </a:rPr>
                        <a:t>neumàtics</a:t>
                      </a:r>
                      <a:r>
                        <a:rPr kumimoji="0" lang="es-ES" sz="2000" b="0" i="0" u="none" strike="noStrike" cap="none" normalizeH="0" baseline="0" dirty="0">
                          <a:ln>
                            <a:noFill/>
                          </a:ln>
                          <a:solidFill>
                            <a:srgbClr val="333333"/>
                          </a:solidFill>
                          <a:effectLst/>
                          <a:latin typeface="Calibri Light"/>
                          <a:cs typeface="Times New Roman" pitchFamily="18" charset="0"/>
                        </a:rPr>
                        <a:t>. Una </a:t>
                      </a:r>
                      <a:r>
                        <a:rPr kumimoji="0" lang="es-ES" sz="2000" b="0" i="0" u="none" strike="noStrike" cap="none" normalizeH="0" baseline="0" dirty="0" err="1">
                          <a:ln>
                            <a:noFill/>
                          </a:ln>
                          <a:solidFill>
                            <a:srgbClr val="333333"/>
                          </a:solidFill>
                          <a:effectLst/>
                          <a:latin typeface="Calibri Light"/>
                          <a:cs typeface="Times New Roman" pitchFamily="18" charset="0"/>
                        </a:rPr>
                        <a:t>punxada</a:t>
                      </a:r>
                      <a:r>
                        <a:rPr kumimoji="0" lang="es-ES" sz="2000" b="0" i="0" u="none" strike="noStrike" cap="none" normalizeH="0" baseline="0" dirty="0">
                          <a:ln>
                            <a:noFill/>
                          </a:ln>
                          <a:solidFill>
                            <a:srgbClr val="333333"/>
                          </a:solidFill>
                          <a:effectLst/>
                          <a:latin typeface="Calibri Light"/>
                          <a:cs typeface="Times New Roman" pitchFamily="18" charset="0"/>
                        </a:rPr>
                        <a:t> de la roda.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Estils d'Atribució</a:t>
            </a:r>
            <a:br>
              <a:rPr lang="es-ES" altLang="de-DE" sz="3600" dirty="0">
                <a:solidFill>
                  <a:srgbClr val="004992"/>
                </a:solidFill>
                <a:latin typeface="+mn-lt"/>
                <a:ea typeface="+mn-ea"/>
                <a:cs typeface="+mn-cs"/>
              </a:rPr>
            </a:br>
            <a:r>
              <a:rPr lang="es-ES" altLang="de-DE" dirty="0">
                <a:solidFill>
                  <a:srgbClr val="004992"/>
                </a:solidFill>
                <a:latin typeface="+mn-lt"/>
                <a:ea typeface="+mn-ea"/>
                <a:cs typeface="+mn-cs"/>
              </a:rPr>
              <a:t>La tasca d'avui és:</a:t>
            </a:r>
          </a:p>
        </p:txBody>
      </p:sp>
      <p:sp>
        <p:nvSpPr>
          <p:cNvPr id="57347"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es-ES" altLang="de-DE" sz="2400" dirty="0">
                <a:solidFill>
                  <a:srgbClr val="333333"/>
                </a:solidFill>
              </a:rPr>
              <a:t>Considerar possibles causes d'esdeveniments</a:t>
            </a:r>
          </a:p>
          <a:p>
            <a:pPr marL="342900" indent="-342900" eaLnBrk="1" hangingPunct="1">
              <a:buClr>
                <a:srgbClr val="333333"/>
              </a:buClr>
              <a:buFont typeface="WingDings"/>
              <a:buChar char=""/>
            </a:pPr>
            <a:r>
              <a:rPr lang="es-ES" altLang="de-DE" sz="2400" dirty="0">
                <a:solidFill>
                  <a:srgbClr val="333333"/>
                </a:solidFill>
              </a:rPr>
              <a:t>No </a:t>
            </a:r>
            <a:r>
              <a:rPr lang="es-ES" altLang="de-DE" sz="2400" dirty="0" err="1">
                <a:solidFill>
                  <a:srgbClr val="333333"/>
                </a:solidFill>
              </a:rPr>
              <a:t>apressar</a:t>
            </a:r>
            <a:r>
              <a:rPr lang="es-ES" altLang="de-DE" sz="2400" dirty="0">
                <a:solidFill>
                  <a:srgbClr val="333333"/>
                </a:solidFill>
              </a:rPr>
              <a:t>-se a aceptar una sola </a:t>
            </a:r>
            <a:r>
              <a:rPr lang="es-ES" altLang="de-DE" sz="2400" dirty="0" err="1">
                <a:solidFill>
                  <a:srgbClr val="333333"/>
                </a:solidFill>
              </a:rPr>
              <a:t>explicació</a:t>
            </a:r>
            <a:endParaRPr lang="es-ES" altLang="de-DE" sz="2400" dirty="0">
              <a:solidFill>
                <a:srgbClr val="333333"/>
              </a:solidFill>
            </a:endParaRPr>
          </a:p>
          <a:p>
            <a:pPr marL="342900" indent="-342900" eaLnBrk="1" hangingPunct="1">
              <a:buClr>
                <a:srgbClr val="333333"/>
              </a:buClr>
              <a:buFont typeface="WingDings"/>
              <a:buChar char=""/>
            </a:pPr>
            <a:r>
              <a:rPr lang="es-ES" altLang="de-DE" sz="2400" dirty="0">
                <a:solidFill>
                  <a:srgbClr val="333333"/>
                </a:solidFill>
              </a:rPr>
              <a:t>Discutir les conseqüències d'algunes atribucions</a:t>
            </a:r>
          </a:p>
          <a:p>
            <a:pPr lvl="1" defTabSz="914400" fontAlgn="base">
              <a:spcBef>
                <a:spcPts val="1999"/>
              </a:spcBef>
              <a:spcAft>
                <a:spcPts val="0"/>
              </a:spcAft>
            </a:pPr>
            <a:r>
              <a:rPr lang="es-ES" altLang="de-DE" sz="2400" dirty="0">
                <a:solidFill>
                  <a:srgbClr val="004992"/>
                </a:solidFill>
              </a:rPr>
              <a:t>Hem de ser objectius/ves en el moment d'avaluar una situació:</a:t>
            </a:r>
          </a:p>
          <a:p>
            <a:pPr lvl="1" defTabSz="914400" fontAlgn="base">
              <a:spcBef>
                <a:spcPts val="1999"/>
              </a:spcBef>
              <a:spcAft>
                <a:spcPts val="0"/>
              </a:spcAft>
            </a:pPr>
            <a:r>
              <a:rPr lang="es-ES" altLang="de-DE" sz="2400" dirty="0">
                <a:solidFill>
                  <a:srgbClr val="004992"/>
                </a:solidFill>
              </a:rPr>
              <a:t>No </a:t>
            </a:r>
            <a:r>
              <a:rPr lang="es-ES" altLang="de-DE" sz="2400" dirty="0" err="1">
                <a:solidFill>
                  <a:srgbClr val="004992"/>
                </a:solidFill>
              </a:rPr>
              <a:t>hem</a:t>
            </a:r>
            <a:r>
              <a:rPr lang="es-ES" altLang="de-DE" sz="2400" dirty="0">
                <a:solidFill>
                  <a:srgbClr val="004992"/>
                </a:solidFill>
              </a:rPr>
              <a:t> de culpar </a:t>
            </a:r>
            <a:r>
              <a:rPr lang="es-ES" altLang="de-DE" sz="2400" dirty="0" err="1">
                <a:solidFill>
                  <a:srgbClr val="004992"/>
                </a:solidFill>
              </a:rPr>
              <a:t>sempre</a:t>
            </a:r>
            <a:r>
              <a:rPr lang="es-ES" altLang="de-DE" sz="2400" dirty="0">
                <a:solidFill>
                  <a:srgbClr val="004992"/>
                </a:solidFill>
              </a:rPr>
              <a:t> a </a:t>
            </a:r>
            <a:r>
              <a:rPr lang="es-ES" altLang="de-DE" sz="2400" dirty="0" err="1">
                <a:solidFill>
                  <a:srgbClr val="004992"/>
                </a:solidFill>
              </a:rPr>
              <a:t>altres</a:t>
            </a:r>
            <a:r>
              <a:rPr lang="es-ES" altLang="de-DE" sz="2400" dirty="0">
                <a:solidFill>
                  <a:srgbClr val="004992"/>
                </a:solidFill>
              </a:rPr>
              <a:t> persones </a:t>
            </a:r>
            <a:r>
              <a:rPr lang="es-ES" altLang="de-DE" sz="2400" dirty="0" err="1">
                <a:solidFill>
                  <a:srgbClr val="004992"/>
                </a:solidFill>
              </a:rPr>
              <a:t>pels</a:t>
            </a:r>
            <a:r>
              <a:rPr lang="es-ES" altLang="de-DE" sz="2400" dirty="0">
                <a:solidFill>
                  <a:srgbClr val="004992"/>
                </a:solidFill>
              </a:rPr>
              <a:t> </a:t>
            </a:r>
            <a:r>
              <a:rPr lang="es-ES" altLang="de-DE" sz="2400" dirty="0" err="1">
                <a:solidFill>
                  <a:srgbClr val="004992"/>
                </a:solidFill>
              </a:rPr>
              <a:t>nostres</a:t>
            </a:r>
            <a:r>
              <a:rPr lang="es-ES" altLang="de-DE" sz="2400" dirty="0">
                <a:solidFill>
                  <a:srgbClr val="004992"/>
                </a:solidFill>
              </a:rPr>
              <a:t> </a:t>
            </a:r>
            <a:r>
              <a:rPr lang="es-ES" altLang="de-DE" sz="2400" dirty="0" err="1">
                <a:solidFill>
                  <a:srgbClr val="004992"/>
                </a:solidFill>
              </a:rPr>
              <a:t>errors</a:t>
            </a:r>
            <a:r>
              <a:rPr lang="es-ES" altLang="de-DE" sz="2400" dirty="0">
                <a:solidFill>
                  <a:srgbClr val="004992"/>
                </a:solidFill>
              </a:rPr>
              <a:t>, o les coses </a:t>
            </a:r>
            <a:r>
              <a:rPr lang="es-ES" altLang="de-DE" sz="2400" dirty="0" err="1">
                <a:solidFill>
                  <a:srgbClr val="004992"/>
                </a:solidFill>
              </a:rPr>
              <a:t>dolentes</a:t>
            </a:r>
            <a:r>
              <a:rPr lang="es-ES" altLang="de-DE" sz="2400" dirty="0">
                <a:solidFill>
                  <a:srgbClr val="004992"/>
                </a:solidFill>
              </a:rPr>
              <a:t> que </a:t>
            </a:r>
            <a:r>
              <a:rPr lang="es-ES" altLang="de-DE" sz="2400" dirty="0" err="1">
                <a:solidFill>
                  <a:srgbClr val="004992"/>
                </a:solidFill>
              </a:rPr>
              <a:t>puguin</a:t>
            </a:r>
            <a:r>
              <a:rPr lang="es-ES" altLang="de-DE" sz="2400" dirty="0">
                <a:solidFill>
                  <a:srgbClr val="004992"/>
                </a:solidFill>
              </a:rPr>
              <a:t> </a:t>
            </a:r>
            <a:r>
              <a:rPr lang="es-ES" altLang="de-DE" sz="2400" dirty="0" err="1">
                <a:solidFill>
                  <a:srgbClr val="004992"/>
                </a:solidFill>
              </a:rPr>
              <a:t>passar</a:t>
            </a:r>
            <a:r>
              <a:rPr lang="es-ES" altLang="de-DE" sz="2400" dirty="0">
                <a:solidFill>
                  <a:srgbClr val="004992"/>
                </a:solidFill>
              </a:rPr>
              <a:t>. </a:t>
            </a:r>
            <a:r>
              <a:rPr lang="es-ES" altLang="de-DE" sz="2400" dirty="0" err="1">
                <a:solidFill>
                  <a:srgbClr val="004992"/>
                </a:solidFill>
              </a:rPr>
              <a:t>Igualment</a:t>
            </a:r>
            <a:r>
              <a:rPr lang="es-ES" altLang="de-DE" sz="2400" dirty="0">
                <a:solidFill>
                  <a:srgbClr val="004992"/>
                </a:solidFill>
              </a:rPr>
              <a:t>, no </a:t>
            </a:r>
            <a:r>
              <a:rPr lang="es-ES" altLang="de-DE" sz="2400" dirty="0" err="1">
                <a:solidFill>
                  <a:srgbClr val="004992"/>
                </a:solidFill>
              </a:rPr>
              <a:t>hem</a:t>
            </a:r>
            <a:r>
              <a:rPr lang="es-ES" altLang="de-DE" sz="2400" dirty="0">
                <a:solidFill>
                  <a:srgbClr val="004992"/>
                </a:solidFill>
              </a:rPr>
              <a:t> de culpar-nos a </a:t>
            </a:r>
            <a:r>
              <a:rPr lang="es-ES" altLang="de-DE" sz="2400" dirty="0" err="1">
                <a:solidFill>
                  <a:srgbClr val="004992"/>
                </a:solidFill>
              </a:rPr>
              <a:t>nosaltres</a:t>
            </a:r>
            <a:r>
              <a:rPr lang="es-ES" altLang="de-DE" sz="2400" dirty="0">
                <a:solidFill>
                  <a:srgbClr val="004992"/>
                </a:solidFill>
              </a:rPr>
              <a:t> </a:t>
            </a:r>
            <a:r>
              <a:rPr lang="es-ES" altLang="de-DE" sz="2400" dirty="0" err="1">
                <a:solidFill>
                  <a:srgbClr val="004992"/>
                </a:solidFill>
              </a:rPr>
              <a:t>mateixos</a:t>
            </a:r>
            <a:r>
              <a:rPr lang="es-ES" altLang="de-DE" sz="2400" dirty="0">
                <a:solidFill>
                  <a:srgbClr val="004992"/>
                </a:solidFill>
              </a:rPr>
              <a:t>/es </a:t>
            </a:r>
            <a:r>
              <a:rPr lang="es-ES" altLang="de-DE" sz="2400" dirty="0" err="1">
                <a:solidFill>
                  <a:srgbClr val="004992"/>
                </a:solidFill>
              </a:rPr>
              <a:t>sempre</a:t>
            </a:r>
            <a:r>
              <a:rPr lang="es-ES" altLang="de-DE" sz="2400" dirty="0">
                <a:solidFill>
                  <a:srgbClr val="004992"/>
                </a:solidFill>
              </a:rPr>
              <a:t> que </a:t>
            </a:r>
            <a:r>
              <a:rPr lang="es-ES" altLang="de-DE" sz="2400" dirty="0" err="1">
                <a:solidFill>
                  <a:srgbClr val="004992"/>
                </a:solidFill>
              </a:rPr>
              <a:t>passi</a:t>
            </a:r>
            <a:r>
              <a:rPr lang="es-ES" altLang="de-DE" sz="2400" dirty="0">
                <a:solidFill>
                  <a:srgbClr val="004992"/>
                </a:solidFill>
              </a:rPr>
              <a:t> alguna cosa </a:t>
            </a:r>
            <a:r>
              <a:rPr lang="es-ES" altLang="de-DE" sz="2400" dirty="0" err="1">
                <a:solidFill>
                  <a:srgbClr val="004992"/>
                </a:solidFill>
              </a:rPr>
              <a:t>dolenta</a:t>
            </a:r>
            <a:r>
              <a:rPr lang="es-ES" altLang="de-DE" sz="2400" dirty="0">
                <a:solidFill>
                  <a:srgbClr val="004992"/>
                </a:solidFill>
              </a:rPr>
              <a:t>!</a:t>
            </a:r>
            <a:endParaRPr lang="es-ES" altLang="de-DE" sz="2400" dirty="0">
              <a:solidFill>
                <a:srgbClr val="333333"/>
              </a:solidFill>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es-ES" sz="3600">
                <a:latin typeface="+mn-lt"/>
                <a:ea typeface="+mn-ea"/>
                <a:cs typeface="+mn-cs"/>
              </a:rPr>
              <a:t>El treballador/a de la botiga reemborsa el preu sencer de la compra</a:t>
            </a:r>
            <a:endParaRPr lang="de-DE" altLang="de-DE" sz="3600">
              <a:latin typeface="+mn-lt"/>
              <a:ea typeface="+mn-ea"/>
              <a:cs typeface="+mn-cs"/>
            </a:endParaRPr>
          </a:p>
        </p:txBody>
      </p:sp>
      <p:sp>
        <p:nvSpPr>
          <p:cNvPr id="59395" name="Rectangle 3"/>
          <p:cNvSpPr>
            <a:spLocks noGrp="1" noChangeArrowheads="1"/>
          </p:cNvSpPr>
          <p:nvPr>
            <p:ph idx="1"/>
          </p:nvPr>
        </p:nvSpPr>
        <p:spPr/>
        <p:txBody>
          <a:bodyPr>
            <a:noAutofit/>
          </a:bodyPr>
          <a:lstStyle/>
          <a:p>
            <a:pPr eaLnBrk="1" hangingPunct="1"/>
            <a:r>
              <a:rPr lang="en-US" altLang="de-DE" sz="2400" dirty="0">
                <a:solidFill>
                  <a:srgbClr val="333333"/>
                </a:solidFill>
              </a:rPr>
              <a:t>Per </a:t>
            </a:r>
            <a:r>
              <a:rPr lang="en-US" altLang="de-DE" sz="2400" dirty="0" err="1">
                <a:solidFill>
                  <a:srgbClr val="333333"/>
                </a:solidFill>
              </a:rPr>
              <a:t>què</a:t>
            </a:r>
            <a:r>
              <a:rPr lang="en-US" altLang="de-DE" sz="2400" dirty="0">
                <a:solidFill>
                  <a:srgbClr val="333333"/>
                </a:solidFill>
              </a:rPr>
              <a:t> el </a:t>
            </a:r>
            <a:r>
              <a:rPr lang="en-US" altLang="de-DE" sz="2400" dirty="0" err="1">
                <a:solidFill>
                  <a:srgbClr val="333333"/>
                </a:solidFill>
              </a:rPr>
              <a:t>treballador</a:t>
            </a:r>
            <a:r>
              <a:rPr lang="en-US" altLang="de-DE" sz="2400" dirty="0">
                <a:solidFill>
                  <a:srgbClr val="333333"/>
                </a:solidFill>
              </a:rPr>
              <a:t>/a de la </a:t>
            </a:r>
            <a:r>
              <a:rPr lang="en-US" altLang="de-DE" sz="2400" dirty="0" err="1">
                <a:solidFill>
                  <a:srgbClr val="333333"/>
                </a:solidFill>
              </a:rPr>
              <a:t>botiga</a:t>
            </a:r>
            <a:r>
              <a:rPr lang="en-US" altLang="de-DE" sz="2400" dirty="0">
                <a:solidFill>
                  <a:srgbClr val="333333"/>
                </a:solidFill>
              </a:rPr>
              <a:t> </a:t>
            </a:r>
            <a:r>
              <a:rPr lang="en-US" altLang="de-DE" sz="2400" dirty="0" err="1">
                <a:solidFill>
                  <a:srgbClr val="333333"/>
                </a:solidFill>
              </a:rPr>
              <a:t>reemborsa</a:t>
            </a:r>
            <a:r>
              <a:rPr lang="en-US" altLang="de-DE" sz="2400" dirty="0">
                <a:solidFill>
                  <a:srgbClr val="333333"/>
                </a:solidFill>
              </a:rPr>
              <a:t> el </a:t>
            </a:r>
            <a:r>
              <a:rPr lang="en-US" altLang="de-DE" sz="2400" dirty="0" err="1">
                <a:solidFill>
                  <a:srgbClr val="333333"/>
                </a:solidFill>
              </a:rPr>
              <a:t>preu</a:t>
            </a:r>
            <a:r>
              <a:rPr lang="en-US" altLang="de-DE" sz="2400" dirty="0">
                <a:solidFill>
                  <a:srgbClr val="333333"/>
                </a:solidFill>
              </a:rPr>
              <a:t> </a:t>
            </a:r>
            <a:r>
              <a:rPr lang="en-US" altLang="de-DE" sz="2400" dirty="0" err="1">
                <a:solidFill>
                  <a:srgbClr val="333333"/>
                </a:solidFill>
              </a:rPr>
              <a:t>sencer</a:t>
            </a:r>
            <a:r>
              <a:rPr lang="en-US" altLang="de-DE" sz="2400" dirty="0">
                <a:solidFill>
                  <a:srgbClr val="333333"/>
                </a:solidFill>
              </a:rPr>
              <a:t> de la </a:t>
            </a:r>
            <a:r>
              <a:rPr lang="en-US" altLang="de-DE" sz="2400" dirty="0" err="1">
                <a:solidFill>
                  <a:srgbClr val="333333"/>
                </a:solidFill>
              </a:rPr>
              <a:t>compra</a:t>
            </a:r>
            <a:r>
              <a:rPr lang="en-US" altLang="de-DE" sz="2400" dirty="0">
                <a:solidFill>
                  <a:srgbClr val="333333"/>
                </a:solidFill>
              </a:rPr>
              <a:t>?</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endParaRPr lang="de-DE" altLang="de-DE" sz="2400" dirty="0">
              <a:solidFill>
                <a:srgbClr val="333333"/>
              </a:solidFill>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Quan entra en una habitació tothom es queda en silenci.</a:t>
            </a:r>
          </a:p>
        </p:txBody>
      </p:sp>
      <p:sp>
        <p:nvSpPr>
          <p:cNvPr id="61443" name="Rectangle 3"/>
          <p:cNvSpPr>
            <a:spLocks noGrp="1" noChangeArrowheads="1"/>
          </p:cNvSpPr>
          <p:nvPr>
            <p:ph idx="1"/>
          </p:nvPr>
        </p:nvSpPr>
        <p:spPr/>
        <p:txBody>
          <a:bodyPr>
            <a:noAutofit/>
          </a:bodyPr>
          <a:lstStyle/>
          <a:p>
            <a:pPr eaLnBrk="1" hangingPunct="1"/>
            <a:r>
              <a:rPr lang="es-ES" altLang="de-DE" sz="2400" dirty="0">
                <a:solidFill>
                  <a:srgbClr val="333333"/>
                </a:solidFill>
              </a:rPr>
              <a:t>Què pot haver causat que la gent deixés de parlar quan vostè va entrar a l'habitació?</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Algú li diu que no té bon aspecte.</a:t>
            </a:r>
          </a:p>
        </p:txBody>
      </p:sp>
      <p:sp>
        <p:nvSpPr>
          <p:cNvPr id="63491" name="Rectangle 3"/>
          <p:cNvSpPr>
            <a:spLocks noGrp="1" noChangeArrowheads="1"/>
          </p:cNvSpPr>
          <p:nvPr>
            <p:ph idx="1"/>
          </p:nvPr>
        </p:nvSpPr>
        <p:spPr>
          <a:noFill/>
        </p:spPr>
        <p:txBody>
          <a:bodyPr>
            <a:noAutofit/>
          </a:bodyPr>
          <a:lstStyle/>
          <a:p>
            <a:pPr eaLnBrk="1" hangingPunct="1"/>
            <a:r>
              <a:rPr lang="es-ES" altLang="de-DE" sz="2400" dirty="0" err="1">
                <a:solidFill>
                  <a:srgbClr val="333333"/>
                </a:solidFill>
              </a:rPr>
              <a:t>Què</a:t>
            </a:r>
            <a:r>
              <a:rPr lang="es-ES" altLang="de-DE" sz="2400" dirty="0">
                <a:solidFill>
                  <a:srgbClr val="333333"/>
                </a:solidFill>
              </a:rPr>
              <a:t> va </a:t>
            </a:r>
            <a:r>
              <a:rPr lang="es-ES" altLang="de-DE" sz="2400" dirty="0" err="1">
                <a:solidFill>
                  <a:srgbClr val="333333"/>
                </a:solidFill>
              </a:rPr>
              <a:t>fer</a:t>
            </a:r>
            <a:r>
              <a:rPr lang="es-ES" altLang="de-DE" sz="2400" dirty="0">
                <a:solidFill>
                  <a:srgbClr val="333333"/>
                </a:solidFill>
              </a:rPr>
              <a:t> que la persona li </a:t>
            </a:r>
            <a:r>
              <a:rPr lang="es-ES" altLang="de-DE" sz="2400" dirty="0" err="1">
                <a:solidFill>
                  <a:srgbClr val="333333"/>
                </a:solidFill>
              </a:rPr>
              <a:t>digués</a:t>
            </a:r>
            <a:r>
              <a:rPr lang="es-ES" altLang="de-DE" sz="2400" dirty="0">
                <a:solidFill>
                  <a:srgbClr val="333333"/>
                </a:solidFill>
              </a:rPr>
              <a:t> </a:t>
            </a:r>
            <a:r>
              <a:rPr lang="es-ES" altLang="de-DE" sz="2400" dirty="0" err="1">
                <a:solidFill>
                  <a:srgbClr val="333333"/>
                </a:solidFill>
              </a:rPr>
              <a:t>això</a:t>
            </a:r>
            <a:r>
              <a:rPr lang="es-ES" altLang="de-DE" sz="2400" dirty="0">
                <a:solidFill>
                  <a:srgbClr val="333333"/>
                </a:solidFill>
              </a:rPr>
              <a:t>?</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mn-lt"/>
                <a:ea typeface="+mn-ea"/>
                <a:cs typeface="+mn-cs"/>
              </a:rPr>
              <a:t>Va suspendre l'examen.</a:t>
            </a:r>
          </a:p>
        </p:txBody>
      </p:sp>
      <p:sp>
        <p:nvSpPr>
          <p:cNvPr id="65539"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Per què va suspendre l'examen?</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solidFill>
                  <a:srgbClr val="004992"/>
                </a:solidFill>
                <a:latin typeface="+mn-lt"/>
                <a:ea typeface="+mn-ea"/>
                <a:cs typeface="+mn-cs"/>
              </a:rPr>
              <a:t>Proposeu els vostres propis exemples!</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s-ES" altLang="de-DE" sz="2400" kern="0">
                <a:solidFill>
                  <a:srgbClr val="333333"/>
                </a:solidFill>
              </a:rPr>
              <a:t>Què</a:t>
            </a:r>
            <a:r>
              <a:rPr lang="es-ES" altLang="de-DE" sz="2400" kern="0" dirty="0">
                <a:solidFill>
                  <a:srgbClr val="333333"/>
                </a:solidFill>
              </a:rPr>
              <a:t> </a:t>
            </a:r>
            <a:r>
              <a:rPr lang="es-ES" altLang="de-DE" sz="2400" kern="0" dirty="0" err="1">
                <a:solidFill>
                  <a:srgbClr val="333333"/>
                </a:solidFill>
              </a:rPr>
              <a:t>pot</a:t>
            </a:r>
            <a:r>
              <a:rPr lang="es-ES" altLang="de-DE" sz="2400" kern="0" dirty="0">
                <a:solidFill>
                  <a:srgbClr val="333333"/>
                </a:solidFill>
              </a:rPr>
              <a:t> </a:t>
            </a:r>
            <a:r>
              <a:rPr lang="es-ES" altLang="de-DE" sz="2400" kern="0" dirty="0" err="1">
                <a:solidFill>
                  <a:srgbClr val="333333"/>
                </a:solidFill>
              </a:rPr>
              <a:t>haver</a:t>
            </a:r>
            <a:r>
              <a:rPr lang="es-ES" altLang="de-DE" sz="2400" kern="0" dirty="0">
                <a:solidFill>
                  <a:srgbClr val="333333"/>
                </a:solidFill>
              </a:rPr>
              <a:t> </a:t>
            </a:r>
            <a:r>
              <a:rPr lang="es-ES" altLang="de-DE" sz="2400" kern="0" dirty="0" err="1">
                <a:solidFill>
                  <a:srgbClr val="333333"/>
                </a:solidFill>
              </a:rPr>
              <a:t>portat</a:t>
            </a:r>
            <a:r>
              <a:rPr lang="es-ES" altLang="de-DE" sz="2400" kern="0" dirty="0">
                <a:solidFill>
                  <a:srgbClr val="333333"/>
                </a:solidFill>
              </a:rPr>
              <a:t> a la </a:t>
            </a:r>
            <a:r>
              <a:rPr lang="es-ES" altLang="de-DE" sz="2400" kern="0" dirty="0" err="1">
                <a:solidFill>
                  <a:srgbClr val="333333"/>
                </a:solidFill>
              </a:rPr>
              <a:t>situació</a:t>
            </a:r>
            <a:r>
              <a:rPr lang="es-ES" altLang="de-DE" sz="2400" kern="0" dirty="0">
                <a:solidFill>
                  <a:srgbClr val="333333"/>
                </a:solidFill>
              </a:rPr>
              <a:t>?</a:t>
            </a:r>
            <a:endParaRPr lang="en-US" sz="2400" dirty="0"/>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9"/>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Una veu interna li diu que és una mala persona.</a:t>
            </a:r>
            <a:endParaRPr lang="es-ES" altLang="de-DE" sz="3600" dirty="0">
              <a:latin typeface="+mn-lt"/>
              <a:ea typeface="+mn-ea"/>
              <a:cs typeface="+mn-cs"/>
            </a:endParaRPr>
          </a:p>
        </p:txBody>
      </p:sp>
      <p:sp>
        <p:nvSpPr>
          <p:cNvPr id="69634" name="Rectangle 2"/>
          <p:cNvSpPr>
            <a:spLocks noGrp="1" noChangeArrowheads="1"/>
          </p:cNvSpPr>
          <p:nvPr>
            <p:ph idx="1"/>
          </p:nvPr>
        </p:nvSpPr>
        <p:spPr/>
        <p:txBody>
          <a:bodyPr>
            <a:noAutofit/>
          </a:bodyPr>
          <a:lstStyle/>
          <a:p>
            <a:pPr eaLnBrk="1" hangingPunct="1"/>
            <a:r>
              <a:rPr lang="es-ES" altLang="de-DE" sz="2400" dirty="0" err="1">
                <a:solidFill>
                  <a:srgbClr val="004992"/>
                </a:solidFill>
              </a:rPr>
              <a:t>Raons</a:t>
            </a:r>
            <a:r>
              <a:rPr lang="es-ES" altLang="de-DE" sz="2400" dirty="0">
                <a:solidFill>
                  <a:srgbClr val="004992"/>
                </a:solidFill>
              </a:rPr>
              <a:t>...</a:t>
            </a:r>
          </a:p>
          <a:p>
            <a:pPr eaLnBrk="1" hangingPunct="1"/>
            <a:r>
              <a:rPr lang="es-ES" altLang="de-DE" sz="2400" dirty="0">
                <a:solidFill>
                  <a:srgbClr val="333333"/>
                </a:solidFill>
              </a:rPr>
              <a:t>...</a:t>
            </a:r>
            <a:r>
              <a:rPr lang="es-ES" altLang="de-DE" sz="2400" dirty="0" err="1">
                <a:solidFill>
                  <a:srgbClr val="333333"/>
                </a:solidFill>
              </a:rPr>
              <a:t>jo</a:t>
            </a:r>
            <a:endParaRPr lang="es-ES" altLang="de-DE" sz="2400" dirty="0">
              <a:solidFill>
                <a:srgbClr val="333333"/>
              </a:solidFill>
            </a:endParaRPr>
          </a:p>
          <a:p>
            <a:pPr eaLnBrk="1" hangingPunct="1"/>
            <a:r>
              <a:rPr lang="es-ES" altLang="de-DE" sz="2400" dirty="0">
                <a:solidFill>
                  <a:srgbClr val="333333"/>
                </a:solidFill>
              </a:rPr>
              <a:t>...</a:t>
            </a:r>
            <a:r>
              <a:rPr lang="es-ES" altLang="de-DE" sz="2400" dirty="0" err="1">
                <a:solidFill>
                  <a:srgbClr val="333333"/>
                </a:solidFill>
              </a:rPr>
              <a:t>altres</a:t>
            </a:r>
            <a:r>
              <a:rPr lang="es-ES" altLang="de-DE" sz="2400" dirty="0">
                <a:solidFill>
                  <a:srgbClr val="333333"/>
                </a:solidFill>
              </a:rPr>
              <a:t>	</a:t>
            </a:r>
          </a:p>
          <a:p>
            <a:pPr eaLnBrk="1" hangingPunct="1"/>
            <a:r>
              <a:rPr lang="es-ES" altLang="de-DE" sz="2400" dirty="0">
                <a:solidFill>
                  <a:srgbClr val="333333"/>
                </a:solidFill>
              </a:rPr>
              <a:t>...la </a:t>
            </a:r>
            <a:r>
              <a:rPr lang="es-ES" altLang="de-DE" sz="2400" dirty="0" err="1">
                <a:solidFill>
                  <a:srgbClr val="333333"/>
                </a:solidFill>
              </a:rPr>
              <a:t>situació</a:t>
            </a:r>
            <a:endParaRPr lang="es-ES" altLang="de-DE" sz="2400"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Una veu interna li diu que és una mala persona.</a:t>
            </a:r>
            <a:endParaRPr lang="es-E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hangingPunct="0">
              <a:lnSpc>
                <a:spcPct val="100000"/>
              </a:lnSpc>
              <a:spcBef>
                <a:spcPts val="1200"/>
              </a:spcBef>
            </a:pPr>
            <a:r>
              <a:rPr lang="es-ES" altLang="de-DE" b="1" dirty="0" err="1">
                <a:solidFill>
                  <a:srgbClr val="004992"/>
                </a:solidFill>
              </a:rPr>
              <a:t>Raons</a:t>
            </a:r>
            <a:r>
              <a:rPr lang="es-ES" altLang="de-DE" b="1" dirty="0">
                <a:solidFill>
                  <a:srgbClr val="004992"/>
                </a:solidFill>
              </a:rPr>
              <a:t>...</a:t>
            </a:r>
          </a:p>
          <a:p>
            <a:pPr lvl="0" defTabSz="914400" eaLnBrk="0" hangingPunct="0"/>
            <a:r>
              <a:rPr lang="es-ES" altLang="de-DE" b="1" dirty="0">
                <a:solidFill>
                  <a:srgbClr val="004992"/>
                </a:solidFill>
              </a:rPr>
              <a:t>... </a:t>
            </a:r>
            <a:r>
              <a:rPr lang="es-ES" altLang="de-DE" b="1" dirty="0" err="1">
                <a:solidFill>
                  <a:srgbClr val="004992"/>
                </a:solidFill>
              </a:rPr>
              <a:t>jo</a:t>
            </a:r>
            <a:r>
              <a:rPr lang="es-ES" altLang="de-DE"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es-ES" altLang="de-DE" dirty="0">
                <a:solidFill>
                  <a:srgbClr val="333333"/>
                </a:solidFill>
              </a:rPr>
              <a:t>“Desafortunadament, sempre em culpo a mi mateix/a. Sembla que és una espècie d'odi encobert cap a mi mateix/a.”</a:t>
            </a:r>
          </a:p>
          <a:p>
            <a:pPr marL="342900" lvl="0" indent="-342900" defTabSz="914400" eaLnBrk="0" hangingPunct="0">
              <a:lnSpc>
                <a:spcPct val="100000"/>
              </a:lnSpc>
              <a:spcBef>
                <a:spcPts val="0"/>
              </a:spcBef>
              <a:buClr>
                <a:srgbClr val="333333"/>
              </a:buClr>
              <a:buFont typeface="WingDings"/>
              <a:buChar char=""/>
            </a:pPr>
            <a:r>
              <a:rPr lang="es-ES" altLang="de-DE" dirty="0">
                <a:solidFill>
                  <a:srgbClr val="333333"/>
                </a:solidFill>
              </a:rPr>
              <a:t>“M'estic tornant boig/ja.”</a:t>
            </a:r>
          </a:p>
          <a:p>
            <a:pPr marL="342900" lvl="0" indent="-342900" defTabSz="914400" eaLnBrk="0" hangingPunct="0">
              <a:lnSpc>
                <a:spcPct val="100000"/>
              </a:lnSpc>
              <a:spcBef>
                <a:spcPts val="0"/>
              </a:spcBef>
              <a:buClr>
                <a:srgbClr val="333333"/>
              </a:buClr>
              <a:buFont typeface="WingDings"/>
              <a:buChar char=""/>
            </a:pPr>
            <a:r>
              <a:rPr lang="es-ES" altLang="de-DE" dirty="0">
                <a:solidFill>
                  <a:srgbClr val="333333"/>
                </a:solidFill>
              </a:rPr>
              <a:t>“Sembla com si hi hagués una altra persona pensant. Però sé que són els meus propis pensaments.”</a:t>
            </a:r>
          </a:p>
          <a:p>
            <a:pPr lvl="0" defTabSz="914400" eaLnBrk="0" hangingPunct="0">
              <a:buClr>
                <a:srgbClr val="333333"/>
              </a:buClr>
            </a:pPr>
            <a:r>
              <a:rPr lang="es-ES" altLang="de-DE" b="1" dirty="0">
                <a:solidFill>
                  <a:srgbClr val="004992"/>
                </a:solidFill>
              </a:rPr>
              <a:t>... </a:t>
            </a:r>
            <a:r>
              <a:rPr lang="es-ES" altLang="de-DE" b="1" dirty="0" err="1">
                <a:solidFill>
                  <a:srgbClr val="004992"/>
                </a:solidFill>
              </a:rPr>
              <a:t>altres</a:t>
            </a:r>
            <a:r>
              <a:rPr lang="es-ES" altLang="de-DE"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es-ES" altLang="de-DE" dirty="0">
                <a:solidFill>
                  <a:srgbClr val="333333"/>
                </a:solidFill>
              </a:rPr>
              <a:t>“Alguna cosa va ser implantada al meu cervell.”</a:t>
            </a:r>
          </a:p>
          <a:p>
            <a:pPr marL="342900" lvl="0" indent="-342900" defTabSz="914400" eaLnBrk="0" hangingPunct="0">
              <a:lnSpc>
                <a:spcPct val="100000"/>
              </a:lnSpc>
              <a:spcBef>
                <a:spcPts val="0"/>
              </a:spcBef>
              <a:buClr>
                <a:srgbClr val="333333"/>
              </a:buClr>
              <a:buFont typeface="WingDings"/>
              <a:buChar char=""/>
            </a:pPr>
            <a:r>
              <a:rPr lang="es-ES" altLang="de-DE" dirty="0">
                <a:solidFill>
                  <a:srgbClr val="333333"/>
                </a:solidFill>
              </a:rPr>
              <a:t>“No sé com ha pugut pasar, però algú està controlant els meus pensaments.”</a:t>
            </a:r>
          </a:p>
          <a:p>
            <a:pPr lvl="0" defTabSz="914400" eaLnBrk="0" hangingPunct="0">
              <a:buClr>
                <a:srgbClr val="333333"/>
              </a:buClr>
            </a:pPr>
            <a:r>
              <a:rPr lang="es-ES" altLang="de-DE" b="1" dirty="0">
                <a:solidFill>
                  <a:srgbClr val="004992"/>
                </a:solidFill>
              </a:rPr>
              <a:t>... la </a:t>
            </a:r>
            <a:r>
              <a:rPr lang="es-ES" altLang="de-DE" b="1" dirty="0" err="1">
                <a:solidFill>
                  <a:srgbClr val="004992"/>
                </a:solidFill>
              </a:rPr>
              <a:t>situació</a:t>
            </a:r>
            <a:r>
              <a:rPr lang="es-ES" altLang="de-DE" b="1" dirty="0">
                <a:solidFill>
                  <a:srgbClr val="004992"/>
                </a:solidFill>
              </a:rPr>
              <a:t> o </a:t>
            </a:r>
            <a:r>
              <a:rPr lang="es-ES" altLang="de-DE" b="1" dirty="0" err="1">
                <a:solidFill>
                  <a:srgbClr val="004992"/>
                </a:solidFill>
              </a:rPr>
              <a:t>circumstàncies</a:t>
            </a:r>
            <a:r>
              <a:rPr lang="es-ES" altLang="de-DE"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es-ES" altLang="de-DE" dirty="0">
                <a:solidFill>
                  <a:srgbClr val="333333"/>
                </a:solidFill>
              </a:rPr>
              <a:t>“He estat sota molt estrès aquests dies. Per això sento les coses amb més intensitat, incloent els pensaments.”</a:t>
            </a:r>
          </a:p>
          <a:p>
            <a:pPr marL="342900" lvl="0" indent="-342900" defTabSz="914400" eaLnBrk="0" hangingPunct="0">
              <a:lnSpc>
                <a:spcPct val="100000"/>
              </a:lnSpc>
              <a:spcBef>
                <a:spcPts val="0"/>
              </a:spcBef>
              <a:buClr>
                <a:srgbClr val="333333"/>
              </a:buClr>
              <a:buFont typeface="WingDings"/>
              <a:buChar char=""/>
            </a:pPr>
            <a:r>
              <a:rPr lang="es-ES" altLang="de-DE" dirty="0">
                <a:solidFill>
                  <a:srgbClr val="333333"/>
                </a:solidFill>
              </a:rPr>
              <a:t>“Les orelles em zumzegen d'escoltar rock dur.”</a:t>
            </a:r>
            <a:endParaRPr lang="en-US"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pt-BR"/>
              <a:t>Entrenament Metacognitiu 1 – Acusar i Atribuir-se el Mèrit</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9"/>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Una veu interna li diu que és una mala persona.</a:t>
            </a:r>
            <a:endParaRPr lang="es-ES" altLang="de-DE" sz="3600" dirty="0">
              <a:latin typeface="+mn-lt"/>
              <a:ea typeface="+mn-ea"/>
              <a:cs typeface="+mn-cs"/>
            </a:endParaRPr>
          </a:p>
        </p:txBody>
      </p:sp>
      <p:sp>
        <p:nvSpPr>
          <p:cNvPr id="73730" name="Rectangle 2"/>
          <p:cNvSpPr>
            <a:spLocks noGrp="1" noChangeArrowheads="1"/>
          </p:cNvSpPr>
          <p:nvPr>
            <p:ph idx="1"/>
          </p:nvPr>
        </p:nvSpPr>
        <p:spPr/>
        <p:txBody>
          <a:bodyPr>
            <a:noAutofit/>
          </a:bodyPr>
          <a:lstStyle/>
          <a:p>
            <a:pPr eaLnBrk="1" hangingPunct="1"/>
            <a:r>
              <a:rPr lang="es-ES" altLang="de-DE" sz="2400" b="1" dirty="0">
                <a:solidFill>
                  <a:srgbClr val="004992"/>
                </a:solidFill>
              </a:rPr>
              <a:t>Psicosi: la veu interna s'atribueix a altres persones o poders:</a:t>
            </a:r>
          </a:p>
          <a:p>
            <a:pPr marL="342900" indent="-342900" eaLnBrk="1" hangingPunct="1">
              <a:buClr>
                <a:srgbClr val="333333"/>
              </a:buClr>
              <a:buFont typeface="WingDings"/>
              <a:buChar char=""/>
            </a:pPr>
            <a:r>
              <a:rPr lang="es-ES" altLang="de-DE" sz="2400" dirty="0">
                <a:solidFill>
                  <a:srgbClr val="333333"/>
                </a:solidFill>
              </a:rPr>
              <a:t>“Alguna cosa va ser implantada al meu cervell”</a:t>
            </a:r>
          </a:p>
          <a:p>
            <a:pPr marL="342900" indent="-342900" eaLnBrk="1" hangingPunct="1">
              <a:buClr>
                <a:srgbClr val="333333"/>
              </a:buClr>
              <a:buFont typeface="WingDings"/>
              <a:buChar char=""/>
            </a:pPr>
            <a:r>
              <a:rPr lang="es-ES" altLang="de-DE" sz="2400" dirty="0">
                <a:solidFill>
                  <a:srgbClr val="333333"/>
                </a:solidFill>
              </a:rPr>
              <a:t>“No sé com ha pogut pasar, però algú està controlant els meus pensaments”</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Sentint veus</a:t>
            </a:r>
            <a:br>
              <a:rPr lang="pt-BR" sz="3600">
                <a:solidFill>
                  <a:srgbClr val="004992"/>
                </a:solidFill>
                <a:latin typeface="+mn-lt"/>
                <a:ea typeface="+mn-ea"/>
                <a:cs typeface="+mn-cs"/>
              </a:rPr>
            </a:br>
            <a:r>
              <a:rPr lang="pt-BR">
                <a:solidFill>
                  <a:srgbClr val="004992"/>
                </a:solidFill>
                <a:latin typeface="+mn-lt"/>
                <a:ea typeface="+mn-ea"/>
                <a:cs typeface="+mn-cs"/>
              </a:rPr>
              <a:t>Pensaments propis o sota control extern?</a:t>
            </a:r>
            <a:br>
              <a:rPr lang="pt-BR" sz="3600">
                <a:solidFill>
                  <a:srgbClr val="004992"/>
                </a:solidFill>
                <a:latin typeface="+mn-lt"/>
                <a:ea typeface="+mn-ea"/>
                <a:cs typeface="+mn-cs"/>
              </a:rPr>
            </a:br>
            <a:r>
              <a:rPr lang="pt-BR">
                <a:solidFill>
                  <a:srgbClr val="004992"/>
                </a:solidFill>
                <a:latin typeface="+mn-lt"/>
                <a:ea typeface="+mn-ea"/>
                <a:cs typeface="+mn-cs"/>
              </a:rPr>
              <a:t>Pros i contres</a:t>
            </a:r>
            <a:endParaRPr lang="en-US">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407007151"/>
              </p:ext>
            </p:extLst>
          </p:nvPr>
        </p:nvGraphicFramePr>
        <p:xfrm>
          <a:off x="408955" y="2560320"/>
          <a:ext cx="11376000" cy="37238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Les </a:t>
                      </a:r>
                      <a:r>
                        <a:rPr kumimoji="0" lang="en-US" sz="1800" b="0" i="0" u="none" strike="noStrike" cap="none" normalizeH="0" baseline="0" dirty="0" err="1">
                          <a:ln>
                            <a:noFill/>
                          </a:ln>
                          <a:solidFill>
                            <a:srgbClr val="333333"/>
                          </a:solidFill>
                          <a:effectLst/>
                          <a:latin typeface="Calibri Light"/>
                          <a:cs typeface="Times New Roman" pitchFamily="18" charset="0"/>
                        </a:rPr>
                        <a:t>veus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són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insertades</a:t>
                      </a:r>
                      <a:r>
                        <a:rPr kumimoji="0" lang="en-US" sz="1800" b="0" i="0" u="none" strike="noStrike" cap="none" normalizeH="0" baseline="0" dirty="0">
                          <a:ln>
                            <a:noFill/>
                          </a:ln>
                          <a:solidFill>
                            <a:srgbClr val="333333"/>
                          </a:solidFill>
                          <a:effectLst/>
                          <a:latin typeface="Calibri Light"/>
                          <a:cs typeface="Times New Roman" pitchFamily="18" charset="0"/>
                        </a:rPr>
                        <a:t> des de fora?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Pot haver altres explicacions…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b="0" i="0" u="none">
                          <a:solidFill>
                            <a:srgbClr val="333333"/>
                          </a:solidFill>
                          <a:latin typeface="Calibri Light"/>
                        </a:rPr>
                        <a:t>“Puc sentir-les clarament. En canvi, els meus pensaments estan completament en silenci!”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“Aquests pensaments no estan sota el meu control. Quan intento contrarestar-los, empitjoren. Això demostra que realment algú em vol fer mal.”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“Jo mai tindria aquests mal pensaments. Mai podría fer mal a ningú. Tot i així, estic constantement tenint pensaments agressius.” </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r>
              <a:rPr lang="pt-BR"/>
              <a:t>Entrenament Metacognitiu 1 – Acusar i Atribuir-se el Mèrit</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Sentint veus</a:t>
            </a:r>
            <a:br>
              <a:rPr lang="pt-BR" sz="3600">
                <a:solidFill>
                  <a:srgbClr val="004992"/>
                </a:solidFill>
                <a:latin typeface="+mn-lt"/>
                <a:ea typeface="+mn-ea"/>
                <a:cs typeface="+mn-cs"/>
              </a:rPr>
            </a:br>
            <a:r>
              <a:rPr lang="pt-BR">
                <a:solidFill>
                  <a:srgbClr val="004992"/>
                </a:solidFill>
                <a:latin typeface="+mn-lt"/>
                <a:ea typeface="+mn-ea"/>
                <a:cs typeface="+mn-cs"/>
              </a:rPr>
              <a:t>Pensaments propis o sota control extern?</a:t>
            </a:r>
            <a:br>
              <a:rPr lang="pt-BR" sz="3600">
                <a:solidFill>
                  <a:srgbClr val="004992"/>
                </a:solidFill>
                <a:latin typeface="+mn-lt"/>
                <a:ea typeface="+mn-ea"/>
                <a:cs typeface="+mn-cs"/>
              </a:rPr>
            </a:br>
            <a:r>
              <a:rPr lang="pt-BR">
                <a:solidFill>
                  <a:srgbClr val="004992"/>
                </a:solidFill>
                <a:latin typeface="+mn-lt"/>
                <a:ea typeface="+mn-ea"/>
                <a:cs typeface="+mn-cs"/>
              </a:rPr>
              <a:t>Pros i contres</a:t>
            </a:r>
            <a:endParaRPr lang="en-US">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15534943"/>
              </p:ext>
            </p:extLst>
          </p:nvPr>
        </p:nvGraphicFramePr>
        <p:xfrm>
          <a:off x="408955" y="2560320"/>
          <a:ext cx="11376000" cy="37238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Les </a:t>
                      </a:r>
                      <a:r>
                        <a:rPr kumimoji="0" lang="en-US" sz="1800" b="0" i="0" u="none" strike="noStrike" cap="none" normalizeH="0" baseline="0" dirty="0" err="1">
                          <a:ln>
                            <a:noFill/>
                          </a:ln>
                          <a:solidFill>
                            <a:srgbClr val="333333"/>
                          </a:solidFill>
                          <a:effectLst/>
                          <a:latin typeface="Calibri Light"/>
                          <a:cs typeface="Times New Roman" pitchFamily="18" charset="0"/>
                        </a:rPr>
                        <a:t>veus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són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insertades</a:t>
                      </a:r>
                      <a:r>
                        <a:rPr kumimoji="0" lang="en-US" sz="1800" b="0" i="0" u="none" strike="noStrike" cap="none" normalizeH="0" baseline="0" dirty="0">
                          <a:ln>
                            <a:noFill/>
                          </a:ln>
                          <a:solidFill>
                            <a:srgbClr val="333333"/>
                          </a:solidFill>
                          <a:effectLst/>
                          <a:latin typeface="Calibri Light"/>
                          <a:cs typeface="Times New Roman" pitchFamily="18" charset="0"/>
                        </a:rPr>
                        <a:t> des de fora?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Pot haver altres explicacions…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b="0" i="0" u="none">
                          <a:solidFill>
                            <a:srgbClr val="333333"/>
                          </a:solidFill>
                          <a:latin typeface="Calibri Light"/>
                        </a:rPr>
                        <a:t>“Puc sentir-les clarament. En canvi, els meus pensaments estan completament en silenci!”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Aproximadament</a:t>
                      </a:r>
                      <a:r>
                        <a:rPr kumimoji="0" lang="en-US" sz="1600" b="0" i="0" u="none" strike="noStrike" cap="none" normalizeH="0" baseline="0" dirty="0">
                          <a:ln>
                            <a:noFill/>
                          </a:ln>
                          <a:solidFill>
                            <a:srgbClr val="333333"/>
                          </a:solidFill>
                          <a:effectLst/>
                          <a:latin typeface="Calibri Light"/>
                          <a:cs typeface="Times New Roman" pitchFamily="18" charset="0"/>
                        </a:rPr>
                        <a:t> el 15-20% de la </a:t>
                      </a:r>
                      <a:r>
                        <a:rPr kumimoji="0" lang="en-US" sz="1600" b="0" i="0" u="none" strike="noStrike" cap="none" normalizeH="0" baseline="0" dirty="0" err="1">
                          <a:ln>
                            <a:noFill/>
                          </a:ln>
                          <a:solidFill>
                            <a:srgbClr val="333333"/>
                          </a:solidFill>
                          <a:effectLst/>
                          <a:latin typeface="Calibri Light"/>
                          <a:cs typeface="Times New Roman" pitchFamily="18" charset="0"/>
                        </a:rPr>
                        <a:t>població</a:t>
                      </a:r>
                      <a:r>
                        <a:rPr kumimoji="0" lang="en-US" sz="1600" b="0" i="0" u="none" strike="noStrike" cap="none" normalizeH="0" baseline="0" dirty="0">
                          <a:ln>
                            <a:noFill/>
                          </a:ln>
                          <a:solidFill>
                            <a:srgbClr val="333333"/>
                          </a:solidFill>
                          <a:effectLst/>
                          <a:latin typeface="Calibri Light"/>
                          <a:cs typeface="Times New Roman" pitchFamily="18" charset="0"/>
                        </a:rPr>
                        <a:t> sent </a:t>
                      </a:r>
                      <a:r>
                        <a:rPr kumimoji="0" lang="en-US" sz="1600" b="0" i="0" u="none" strike="noStrike" cap="none" normalizeH="0" baseline="0" dirty="0" err="1">
                          <a:ln>
                            <a:noFill/>
                          </a:ln>
                          <a:solidFill>
                            <a:srgbClr val="333333"/>
                          </a:solidFill>
                          <a:effectLst/>
                          <a:latin typeface="Calibri Light"/>
                          <a:cs typeface="Times New Roman" pitchFamily="18" charset="0"/>
                        </a:rPr>
                        <a:t>veus</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tant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tant</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Els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intensos</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vegades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són</a:t>
                      </a:r>
                      <a:r>
                        <a:rPr kumimoji="0" lang="en-US" sz="1600" b="0" i="0" u="none" strike="noStrike" cap="none" normalizeH="0" baseline="0" dirty="0">
                          <a:ln>
                            <a:noFill/>
                          </a:ln>
                          <a:solidFill>
                            <a:srgbClr val="333333"/>
                          </a:solidFill>
                          <a:effectLst/>
                          <a:latin typeface="Calibri Light"/>
                          <a:cs typeface="Times New Roman" pitchFamily="18" charset="0"/>
                        </a:rPr>
                        <a:t> quasi </a:t>
                      </a:r>
                      <a:r>
                        <a:rPr kumimoji="0" lang="en-US" sz="1600" b="0" i="0" u="none" strike="noStrike" cap="none" normalizeH="0" baseline="0" dirty="0" err="1">
                          <a:ln>
                            <a:noFill/>
                          </a:ln>
                          <a:solidFill>
                            <a:srgbClr val="333333"/>
                          </a:solidFill>
                          <a:effectLst/>
                          <a:latin typeface="Calibri Light"/>
                          <a:cs typeface="Times New Roman" pitchFamily="18" charset="0"/>
                        </a:rPr>
                        <a:t>audibles</a:t>
                      </a:r>
                      <a:r>
                        <a:rPr kumimoji="0" lang="en-US" sz="1600" b="0" i="0" u="none" strike="noStrike" cap="none" normalizeH="0" baseline="0" dirty="0">
                          <a:ln>
                            <a:noFill/>
                          </a:ln>
                          <a:solidFill>
                            <a:srgbClr val="333333"/>
                          </a:solidFill>
                          <a:effectLst/>
                          <a:latin typeface="Calibri Light"/>
                          <a:cs typeface="Times New Roman" pitchFamily="18" charset="0"/>
                        </a:rPr>
                        <a:t> (ex. </a:t>
                      </a:r>
                      <a:r>
                        <a:rPr kumimoji="0" lang="en-US" sz="1600" b="0" i="0" u="none" strike="noStrike" cap="none" normalizeH="0" baseline="0" dirty="0" err="1">
                          <a:ln>
                            <a:noFill/>
                          </a:ln>
                          <a:solidFill>
                            <a:srgbClr val="333333"/>
                          </a:solidFill>
                          <a:effectLst/>
                          <a:latin typeface="Calibri Light"/>
                          <a:cs typeface="Times New Roman" pitchFamily="18" charset="0"/>
                        </a:rPr>
                        <a:t>Cançons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rumiació</a:t>
                      </a:r>
                      <a:r>
                        <a:rPr kumimoji="0" lang="en-US" sz="1600" b="0" i="0" u="none" strike="noStrike" cap="none" normalizeH="0" baseline="0" dirty="0">
                          <a:ln>
                            <a:noFill/>
                          </a:ln>
                          <a:solidFill>
                            <a:srgbClr val="333333"/>
                          </a:solidFill>
                          <a:effectLst/>
                          <a:latin typeface="Calibri Light"/>
                          <a:cs typeface="Times New Roman" pitchFamily="18" charset="0"/>
                        </a:rPr>
                        <a:t>,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“Aquests pensaments no estan sota el meu control. Quan intento contrarestar-los, empitjoren. Això demostra que realment algú em vol fer mal.”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“Jo mai tindria aquests mal pensaments. Mai podría fer mal a ningú. Tot i així, estic constantement tenint pensaments agressius.” </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4190647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Sentint veus</a:t>
            </a:r>
            <a:br>
              <a:rPr lang="pt-BR" sz="3600">
                <a:solidFill>
                  <a:srgbClr val="004992"/>
                </a:solidFill>
                <a:latin typeface="+mn-lt"/>
                <a:ea typeface="+mn-ea"/>
                <a:cs typeface="+mn-cs"/>
              </a:rPr>
            </a:br>
            <a:r>
              <a:rPr lang="pt-BR">
                <a:solidFill>
                  <a:srgbClr val="004992"/>
                </a:solidFill>
                <a:latin typeface="+mn-lt"/>
                <a:ea typeface="+mn-ea"/>
                <a:cs typeface="+mn-cs"/>
              </a:rPr>
              <a:t>Pensaments propis o sota control extern?</a:t>
            </a:r>
            <a:br>
              <a:rPr lang="pt-BR" sz="3600">
                <a:solidFill>
                  <a:srgbClr val="004992"/>
                </a:solidFill>
                <a:latin typeface="+mn-lt"/>
                <a:ea typeface="+mn-ea"/>
                <a:cs typeface="+mn-cs"/>
              </a:rPr>
            </a:br>
            <a:r>
              <a:rPr lang="pt-BR">
                <a:solidFill>
                  <a:srgbClr val="004992"/>
                </a:solidFill>
                <a:latin typeface="+mn-lt"/>
                <a:ea typeface="+mn-ea"/>
                <a:cs typeface="+mn-cs"/>
              </a:rPr>
              <a:t>Pros i contres</a:t>
            </a:r>
            <a:endParaRPr lang="en-US">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180700901"/>
              </p:ext>
            </p:extLst>
          </p:nvPr>
        </p:nvGraphicFramePr>
        <p:xfrm>
          <a:off x="408955" y="2560320"/>
          <a:ext cx="11376000" cy="37238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Les </a:t>
                      </a:r>
                      <a:r>
                        <a:rPr kumimoji="0" lang="en-US" sz="1800" b="0" i="0" u="none" strike="noStrike" cap="none" normalizeH="0" baseline="0" dirty="0" err="1">
                          <a:ln>
                            <a:noFill/>
                          </a:ln>
                          <a:solidFill>
                            <a:srgbClr val="333333"/>
                          </a:solidFill>
                          <a:effectLst/>
                          <a:latin typeface="Calibri Light"/>
                          <a:cs typeface="Times New Roman" pitchFamily="18" charset="0"/>
                        </a:rPr>
                        <a:t>veus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són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insertades</a:t>
                      </a:r>
                      <a:r>
                        <a:rPr kumimoji="0" lang="en-US" sz="1800" b="0" i="0" u="none" strike="noStrike" cap="none" normalizeH="0" baseline="0" dirty="0">
                          <a:ln>
                            <a:noFill/>
                          </a:ln>
                          <a:solidFill>
                            <a:srgbClr val="333333"/>
                          </a:solidFill>
                          <a:effectLst/>
                          <a:latin typeface="Calibri Light"/>
                          <a:cs typeface="Times New Roman" pitchFamily="18" charset="0"/>
                        </a:rPr>
                        <a:t> des de fora?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Pot haver altres explicacions…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b="0" i="0" u="none">
                          <a:solidFill>
                            <a:srgbClr val="333333"/>
                          </a:solidFill>
                          <a:latin typeface="Calibri Light"/>
                        </a:rPr>
                        <a:t>“Puc sentir-les clarament. En canvi, els meus pensaments estan completament en silenci!”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Aproximadament</a:t>
                      </a:r>
                      <a:r>
                        <a:rPr kumimoji="0" lang="en-US" sz="1600" b="0" i="0" u="none" strike="noStrike" cap="none" normalizeH="0" baseline="0" dirty="0">
                          <a:ln>
                            <a:noFill/>
                          </a:ln>
                          <a:solidFill>
                            <a:srgbClr val="333333"/>
                          </a:solidFill>
                          <a:effectLst/>
                          <a:latin typeface="Calibri Light"/>
                          <a:cs typeface="Times New Roman" pitchFamily="18" charset="0"/>
                        </a:rPr>
                        <a:t> el 15-20% de la </a:t>
                      </a:r>
                      <a:r>
                        <a:rPr kumimoji="0" lang="en-US" sz="1600" b="0" i="0" u="none" strike="noStrike" cap="none" normalizeH="0" baseline="0" dirty="0" err="1">
                          <a:ln>
                            <a:noFill/>
                          </a:ln>
                          <a:solidFill>
                            <a:srgbClr val="333333"/>
                          </a:solidFill>
                          <a:effectLst/>
                          <a:latin typeface="Calibri Light"/>
                          <a:cs typeface="Times New Roman" pitchFamily="18" charset="0"/>
                        </a:rPr>
                        <a:t>població</a:t>
                      </a:r>
                      <a:r>
                        <a:rPr kumimoji="0" lang="en-US" sz="1600" b="0" i="0" u="none" strike="noStrike" cap="none" normalizeH="0" baseline="0" dirty="0">
                          <a:ln>
                            <a:noFill/>
                          </a:ln>
                          <a:solidFill>
                            <a:srgbClr val="333333"/>
                          </a:solidFill>
                          <a:effectLst/>
                          <a:latin typeface="Calibri Light"/>
                          <a:cs typeface="Times New Roman" pitchFamily="18" charset="0"/>
                        </a:rPr>
                        <a:t> sent </a:t>
                      </a:r>
                      <a:r>
                        <a:rPr kumimoji="0" lang="en-US" sz="1600" b="0" i="0" u="none" strike="noStrike" cap="none" normalizeH="0" baseline="0" dirty="0" err="1">
                          <a:ln>
                            <a:noFill/>
                          </a:ln>
                          <a:solidFill>
                            <a:srgbClr val="333333"/>
                          </a:solidFill>
                          <a:effectLst/>
                          <a:latin typeface="Calibri Light"/>
                          <a:cs typeface="Times New Roman" pitchFamily="18" charset="0"/>
                        </a:rPr>
                        <a:t>veus</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tant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tant</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Els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intensos</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vegades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són</a:t>
                      </a:r>
                      <a:r>
                        <a:rPr kumimoji="0" lang="en-US" sz="1600" b="0" i="0" u="none" strike="noStrike" cap="none" normalizeH="0" baseline="0" dirty="0">
                          <a:ln>
                            <a:noFill/>
                          </a:ln>
                          <a:solidFill>
                            <a:srgbClr val="333333"/>
                          </a:solidFill>
                          <a:effectLst/>
                          <a:latin typeface="Calibri Light"/>
                          <a:cs typeface="Times New Roman" pitchFamily="18" charset="0"/>
                        </a:rPr>
                        <a:t> quasi </a:t>
                      </a:r>
                      <a:r>
                        <a:rPr kumimoji="0" lang="en-US" sz="1600" b="0" i="0" u="none" strike="noStrike" cap="none" normalizeH="0" baseline="0" dirty="0" err="1">
                          <a:ln>
                            <a:noFill/>
                          </a:ln>
                          <a:solidFill>
                            <a:srgbClr val="333333"/>
                          </a:solidFill>
                          <a:effectLst/>
                          <a:latin typeface="Calibri Light"/>
                          <a:cs typeface="Times New Roman" pitchFamily="18" charset="0"/>
                        </a:rPr>
                        <a:t>audibles</a:t>
                      </a:r>
                      <a:r>
                        <a:rPr kumimoji="0" lang="en-US" sz="1600" b="0" i="0" u="none" strike="noStrike" cap="none" normalizeH="0" baseline="0" dirty="0">
                          <a:ln>
                            <a:noFill/>
                          </a:ln>
                          <a:solidFill>
                            <a:srgbClr val="333333"/>
                          </a:solidFill>
                          <a:effectLst/>
                          <a:latin typeface="Calibri Light"/>
                          <a:cs typeface="Times New Roman" pitchFamily="18" charset="0"/>
                        </a:rPr>
                        <a:t> (ex. </a:t>
                      </a:r>
                      <a:r>
                        <a:rPr kumimoji="0" lang="en-US" sz="1600" b="0" i="0" u="none" strike="noStrike" cap="none" normalizeH="0" baseline="0" dirty="0" err="1">
                          <a:ln>
                            <a:noFill/>
                          </a:ln>
                          <a:solidFill>
                            <a:srgbClr val="333333"/>
                          </a:solidFill>
                          <a:effectLst/>
                          <a:latin typeface="Calibri Light"/>
                          <a:cs typeface="Times New Roman" pitchFamily="18" charset="0"/>
                        </a:rPr>
                        <a:t>Cançons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rumiació</a:t>
                      </a:r>
                      <a:r>
                        <a:rPr kumimoji="0" lang="en-US" sz="1600" b="0" i="0" u="none" strike="noStrike" cap="none" normalizeH="0" baseline="0" dirty="0">
                          <a:ln>
                            <a:noFill/>
                          </a:ln>
                          <a:solidFill>
                            <a:srgbClr val="333333"/>
                          </a:solidFill>
                          <a:effectLst/>
                          <a:latin typeface="Calibri Light"/>
                          <a:cs typeface="Times New Roman" pitchFamily="18" charset="0"/>
                        </a:rPr>
                        <a:t>,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“Aquests pensaments no estan sota el meu control. Quan intento contrarestar-los, empitjoren. Això demostra que realment algú em vol fer mal.”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Els </a:t>
                      </a:r>
                      <a:r>
                        <a:rPr kumimoji="0" lang="en-US" sz="1600" b="0" i="0" u="none" strike="noStrike" cap="none" normalizeH="0" baseline="0" dirty="0" err="1">
                          <a:ln>
                            <a:noFill/>
                          </a:ln>
                          <a:solidFill>
                            <a:srgbClr val="333333"/>
                          </a:solidFill>
                          <a:effectLst/>
                          <a:latin typeface="Calibri Light"/>
                          <a:cs typeface="Times New Roman" pitchFamily="18" charset="0"/>
                        </a:rPr>
                        <a:t>nostres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no </a:t>
                      </a:r>
                      <a:r>
                        <a:rPr kumimoji="0" lang="en-US" sz="1600" b="0" i="0" u="none" strike="noStrike" cap="none" normalizeH="0" baseline="0" dirty="0" err="1">
                          <a:ln>
                            <a:noFill/>
                          </a:ln>
                          <a:solidFill>
                            <a:srgbClr val="333333"/>
                          </a:solidFill>
                          <a:effectLst/>
                          <a:latin typeface="Calibri Light"/>
                          <a:cs typeface="Times New Roman" pitchFamily="18" charset="0"/>
                        </a:rPr>
                        <a:t>són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totalment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controlables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sinó</a:t>
                      </a:r>
                      <a:r>
                        <a:rPr kumimoji="0" lang="en-US" sz="1600" b="0" i="0" u="none" strike="noStrike" cap="none" normalizeH="0" baseline="0" dirty="0">
                          <a:ln>
                            <a:noFill/>
                          </a:ln>
                          <a:solidFill>
                            <a:srgbClr val="333333"/>
                          </a:solidFill>
                          <a:effectLst/>
                          <a:latin typeface="Calibri Light"/>
                          <a:cs typeface="Times New Roman" pitchFamily="18" charset="0"/>
                        </a:rPr>
                        <a:t> no hi </a:t>
                      </a:r>
                      <a:r>
                        <a:rPr kumimoji="0" lang="en-US" sz="1600" b="0" i="0" u="none" strike="noStrike" cap="none" normalizeH="0" baseline="0" dirty="0" err="1">
                          <a:ln>
                            <a:noFill/>
                          </a:ln>
                          <a:solidFill>
                            <a:srgbClr val="333333"/>
                          </a:solidFill>
                          <a:effectLst/>
                          <a:latin typeface="Calibri Light"/>
                          <a:cs typeface="Times New Roman" pitchFamily="18" charset="0"/>
                        </a:rPr>
                        <a:t>hauria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esdeveniments</a:t>
                      </a:r>
                      <a:r>
                        <a:rPr kumimoji="0" lang="en-US" sz="1600" b="0" i="0" u="none" strike="noStrike" cap="none" normalizeH="0" baseline="0" dirty="0">
                          <a:ln>
                            <a:noFill/>
                          </a:ln>
                          <a:solidFill>
                            <a:srgbClr val="333333"/>
                          </a:solidFill>
                          <a:effectLst/>
                          <a:latin typeface="Calibri Light"/>
                          <a:cs typeface="Times New Roman" pitchFamily="18" charset="0"/>
                        </a:rPr>
                        <a:t> com </a:t>
                      </a:r>
                      <a:r>
                        <a:rPr kumimoji="0" lang="en-US" sz="1600" b="0" i="0" u="none" strike="noStrike" cap="none" normalizeH="0" baseline="0" dirty="0" err="1">
                          <a:ln>
                            <a:noFill/>
                          </a:ln>
                          <a:solidFill>
                            <a:srgbClr val="333333"/>
                          </a:solidFill>
                          <a:effectLst/>
                          <a:latin typeface="Calibri Light"/>
                          <a:cs typeface="Times New Roman" pitchFamily="18" charset="0"/>
                        </a:rPr>
                        <a:t>inspiracions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repentines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pluja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d'idees</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rumiacions</a:t>
                      </a:r>
                      <a:r>
                        <a:rPr kumimoji="0" lang="en-US" sz="1600" b="0" i="0" u="none" strike="noStrike" cap="none" normalizeH="0" baseline="0" dirty="0">
                          <a:ln>
                            <a:noFill/>
                          </a:ln>
                          <a:solidFill>
                            <a:srgbClr val="333333"/>
                          </a:solidFill>
                          <a:effectLst/>
                          <a:latin typeface="Calibri Light"/>
                          <a:cs typeface="Times New Roman" pitchFamily="18" charset="0"/>
                        </a:rPr>
                        <a:t>. Si </a:t>
                      </a:r>
                      <a:r>
                        <a:rPr kumimoji="0" lang="en-US" sz="1600" b="0" i="0" u="none" strike="noStrike" cap="none" normalizeH="0" baseline="0" dirty="0" err="1">
                          <a:ln>
                            <a:noFill/>
                          </a:ln>
                          <a:solidFill>
                            <a:srgbClr val="333333"/>
                          </a:solidFill>
                          <a:effectLst/>
                          <a:latin typeface="Calibri Light"/>
                          <a:cs typeface="Times New Roman" pitchFamily="18" charset="0"/>
                        </a:rPr>
                        <a:t>tractem</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contrarestar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aquests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automàticament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es</a:t>
                      </a:r>
                      <a:r>
                        <a:rPr kumimoji="0" lang="en-US" sz="1600" b="0" i="0" u="none" strike="noStrike" cap="none" normalizeH="0" baseline="0" dirty="0">
                          <a:ln>
                            <a:noFill/>
                          </a:ln>
                          <a:solidFill>
                            <a:srgbClr val="333333"/>
                          </a:solidFill>
                          <a:effectLst/>
                          <a:latin typeface="Calibri Light"/>
                          <a:cs typeface="Times New Roman" pitchFamily="18" charset="0"/>
                        </a:rPr>
                        <a:t> fan </a:t>
                      </a:r>
                      <a:r>
                        <a:rPr kumimoji="0" lang="en-US" sz="1600" b="0" i="0" u="none" strike="noStrike" cap="none" normalizeH="0" baseline="0" dirty="0" err="1">
                          <a:ln>
                            <a:noFill/>
                          </a:ln>
                          <a:solidFill>
                            <a:srgbClr val="333333"/>
                          </a:solidFill>
                          <a:effectLst/>
                          <a:latin typeface="Calibri Light"/>
                          <a:cs typeface="Times New Roman" pitchFamily="18" charset="0"/>
                        </a:rPr>
                        <a:t>més</a:t>
                      </a:r>
                      <a:r>
                        <a:rPr kumimoji="0" lang="en-US" sz="1600" b="0" i="0" u="none" strike="noStrike" cap="none" normalizeH="0" baseline="0" dirty="0">
                          <a:ln>
                            <a:noFill/>
                          </a:ln>
                          <a:solidFill>
                            <a:srgbClr val="333333"/>
                          </a:solidFill>
                          <a:effectLst/>
                          <a:latin typeface="Calibri Light"/>
                          <a:cs typeface="Times New Roman" pitchFamily="18" charset="0"/>
                        </a:rPr>
                        <a:t> forts. Experiment: No </a:t>
                      </a:r>
                      <a:r>
                        <a:rPr kumimoji="0" lang="en-US" sz="1600" b="0" i="0" u="none" strike="noStrike" cap="none" normalizeH="0" baseline="0" dirty="0" err="1">
                          <a:ln>
                            <a:noFill/>
                          </a:ln>
                          <a:solidFill>
                            <a:srgbClr val="333333"/>
                          </a:solidFill>
                          <a:effectLst/>
                          <a:latin typeface="Calibri Light"/>
                          <a:cs typeface="Times New Roman" pitchFamily="18" charset="0"/>
                        </a:rPr>
                        <a:t>pensar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el </a:t>
                      </a:r>
                      <a:r>
                        <a:rPr kumimoji="0" lang="en-US" sz="1600" b="0" i="0" u="none" strike="noStrike" cap="none" normalizeH="0" baseline="0" dirty="0" err="1">
                          <a:ln>
                            <a:noFill/>
                          </a:ln>
                          <a:solidFill>
                            <a:srgbClr val="333333"/>
                          </a:solidFill>
                          <a:effectLst/>
                          <a:latin typeface="Calibri Light"/>
                          <a:cs typeface="Times New Roman" pitchFamily="18" charset="0"/>
                        </a:rPr>
                        <a:t>número</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Intenta</a:t>
                      </a:r>
                      <a:r>
                        <a:rPr kumimoji="0" lang="en-US" sz="1600" b="0" i="0" u="none" strike="noStrike" cap="none" normalizeH="0" baseline="0" dirty="0">
                          <a:ln>
                            <a:noFill/>
                          </a:ln>
                          <a:solidFill>
                            <a:srgbClr val="333333"/>
                          </a:solidFill>
                          <a:effectLst/>
                          <a:latin typeface="Calibri Light"/>
                          <a:cs typeface="Times New Roman" pitchFamily="18" charset="0"/>
                        </a:rPr>
                        <a:t>-ho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veuràs</a:t>
                      </a:r>
                      <a:r>
                        <a:rPr kumimoji="0" lang="en-US" sz="1600" b="0" i="0" u="none" strike="noStrike" cap="none" normalizeH="0" baseline="0" dirty="0">
                          <a:ln>
                            <a:noFill/>
                          </a:ln>
                          <a:solidFill>
                            <a:srgbClr val="333333"/>
                          </a:solidFill>
                          <a:effectLst/>
                          <a:latin typeface="Calibri Light"/>
                          <a:cs typeface="Times New Roman" pitchFamily="18" charset="0"/>
                        </a:rPr>
                        <a:t> que no ho pots </a:t>
                      </a:r>
                      <a:r>
                        <a:rPr kumimoji="0" lang="en-US" sz="1600" b="0" i="0" u="none" strike="noStrike" cap="none" normalizeH="0" baseline="0" dirty="0" err="1">
                          <a:ln>
                            <a:noFill/>
                          </a:ln>
                          <a:solidFill>
                            <a:srgbClr val="333333"/>
                          </a:solidFill>
                          <a:effectLst/>
                          <a:latin typeface="Calibri Light"/>
                          <a:cs typeface="Times New Roman" pitchFamily="18" charset="0"/>
                        </a:rPr>
                        <a:t>evitar</a:t>
                      </a:r>
                      <a:r>
                        <a:rPr kumimoji="0" lang="en-US" sz="1600" b="0" i="0" u="none" strike="noStrike" cap="none" normalizeH="0" baseline="0" dirty="0">
                          <a:ln>
                            <a:noFill/>
                          </a:ln>
                          <a:solidFill>
                            <a:srgbClr val="333333"/>
                          </a:solidFill>
                          <a:effectLst/>
                          <a:latin typeface="Calibri Light"/>
                          <a:cs typeface="Times New Roman" pitchFamily="18" charset="0"/>
                        </a:rPr>
                        <a:t>!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“Jo mai tindria aquests mal pensaments. Mai podría fer mal a ningú. Tot i així, estic constantement tenint pensaments agressius.” </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1058216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Sentint veus</a:t>
            </a:r>
            <a:br>
              <a:rPr lang="pt-BR" sz="3600">
                <a:solidFill>
                  <a:srgbClr val="004992"/>
                </a:solidFill>
                <a:latin typeface="+mn-lt"/>
                <a:ea typeface="+mn-ea"/>
                <a:cs typeface="+mn-cs"/>
              </a:rPr>
            </a:br>
            <a:r>
              <a:rPr lang="pt-BR">
                <a:solidFill>
                  <a:srgbClr val="004992"/>
                </a:solidFill>
                <a:latin typeface="+mn-lt"/>
                <a:ea typeface="+mn-ea"/>
                <a:cs typeface="+mn-cs"/>
              </a:rPr>
              <a:t>Pensaments propis o sota control extern?</a:t>
            </a:r>
            <a:br>
              <a:rPr lang="pt-BR" sz="3600">
                <a:solidFill>
                  <a:srgbClr val="004992"/>
                </a:solidFill>
                <a:latin typeface="+mn-lt"/>
                <a:ea typeface="+mn-ea"/>
                <a:cs typeface="+mn-cs"/>
              </a:rPr>
            </a:br>
            <a:r>
              <a:rPr lang="pt-BR">
                <a:solidFill>
                  <a:srgbClr val="004992"/>
                </a:solidFill>
                <a:latin typeface="+mn-lt"/>
                <a:ea typeface="+mn-ea"/>
                <a:cs typeface="+mn-cs"/>
              </a:rPr>
              <a:t>Pros i contres</a:t>
            </a:r>
            <a:endParaRPr lang="en-US">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450962634"/>
              </p:ext>
            </p:extLst>
          </p:nvPr>
        </p:nvGraphicFramePr>
        <p:xfrm>
          <a:off x="408955" y="2560320"/>
          <a:ext cx="11376000" cy="372388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Les </a:t>
                      </a:r>
                      <a:r>
                        <a:rPr kumimoji="0" lang="en-US" sz="1800" b="0" i="0" u="none" strike="noStrike" cap="none" normalizeH="0" baseline="0" dirty="0" err="1">
                          <a:ln>
                            <a:noFill/>
                          </a:ln>
                          <a:solidFill>
                            <a:srgbClr val="333333"/>
                          </a:solidFill>
                          <a:effectLst/>
                          <a:latin typeface="Calibri Light"/>
                          <a:cs typeface="Times New Roman" pitchFamily="18" charset="0"/>
                        </a:rPr>
                        <a:t>veus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són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insertades</a:t>
                      </a:r>
                      <a:r>
                        <a:rPr kumimoji="0" lang="en-US" sz="1800" b="0" i="0" u="none" strike="noStrike" cap="none" normalizeH="0" baseline="0" dirty="0">
                          <a:ln>
                            <a:noFill/>
                          </a:ln>
                          <a:solidFill>
                            <a:srgbClr val="333333"/>
                          </a:solidFill>
                          <a:effectLst/>
                          <a:latin typeface="Calibri Light"/>
                          <a:cs typeface="Times New Roman" pitchFamily="18" charset="0"/>
                        </a:rPr>
                        <a:t> des de fora?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Pot haver altres explicacions…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b="0" i="0" u="none">
                          <a:solidFill>
                            <a:srgbClr val="333333"/>
                          </a:solidFill>
                          <a:latin typeface="Calibri Light"/>
                        </a:rPr>
                        <a:t>“Puc sentir-les clarament. En canvi, els meus pensaments estan completament en silenci!”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Aproximadament</a:t>
                      </a:r>
                      <a:r>
                        <a:rPr kumimoji="0" lang="en-US" sz="1600" b="0" i="0" u="none" strike="noStrike" cap="none" normalizeH="0" baseline="0" dirty="0">
                          <a:ln>
                            <a:noFill/>
                          </a:ln>
                          <a:solidFill>
                            <a:srgbClr val="333333"/>
                          </a:solidFill>
                          <a:effectLst/>
                          <a:latin typeface="Calibri Light"/>
                          <a:cs typeface="Times New Roman" pitchFamily="18" charset="0"/>
                        </a:rPr>
                        <a:t> el 15-20% de la </a:t>
                      </a:r>
                      <a:r>
                        <a:rPr kumimoji="0" lang="en-US" sz="1600" b="0" i="0" u="none" strike="noStrike" cap="none" normalizeH="0" baseline="0" dirty="0" err="1">
                          <a:ln>
                            <a:noFill/>
                          </a:ln>
                          <a:solidFill>
                            <a:srgbClr val="333333"/>
                          </a:solidFill>
                          <a:effectLst/>
                          <a:latin typeface="Calibri Light"/>
                          <a:cs typeface="Times New Roman" pitchFamily="18" charset="0"/>
                        </a:rPr>
                        <a:t>població</a:t>
                      </a:r>
                      <a:r>
                        <a:rPr kumimoji="0" lang="en-US" sz="1600" b="0" i="0" u="none" strike="noStrike" cap="none" normalizeH="0" baseline="0" dirty="0">
                          <a:ln>
                            <a:noFill/>
                          </a:ln>
                          <a:solidFill>
                            <a:srgbClr val="333333"/>
                          </a:solidFill>
                          <a:effectLst/>
                          <a:latin typeface="Calibri Light"/>
                          <a:cs typeface="Times New Roman" pitchFamily="18" charset="0"/>
                        </a:rPr>
                        <a:t> sent </a:t>
                      </a:r>
                      <a:r>
                        <a:rPr kumimoji="0" lang="en-US" sz="1600" b="0" i="0" u="none" strike="noStrike" cap="none" normalizeH="0" baseline="0" dirty="0" err="1">
                          <a:ln>
                            <a:noFill/>
                          </a:ln>
                          <a:solidFill>
                            <a:srgbClr val="333333"/>
                          </a:solidFill>
                          <a:effectLst/>
                          <a:latin typeface="Calibri Light"/>
                          <a:cs typeface="Times New Roman" pitchFamily="18" charset="0"/>
                        </a:rPr>
                        <a:t>veus</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tant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tant</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Els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intensos</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vegades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són</a:t>
                      </a:r>
                      <a:r>
                        <a:rPr kumimoji="0" lang="en-US" sz="1600" b="0" i="0" u="none" strike="noStrike" cap="none" normalizeH="0" baseline="0" dirty="0">
                          <a:ln>
                            <a:noFill/>
                          </a:ln>
                          <a:solidFill>
                            <a:srgbClr val="333333"/>
                          </a:solidFill>
                          <a:effectLst/>
                          <a:latin typeface="Calibri Light"/>
                          <a:cs typeface="Times New Roman" pitchFamily="18" charset="0"/>
                        </a:rPr>
                        <a:t> quasi </a:t>
                      </a:r>
                      <a:r>
                        <a:rPr kumimoji="0" lang="en-US" sz="1600" b="0" i="0" u="none" strike="noStrike" cap="none" normalizeH="0" baseline="0" dirty="0" err="1">
                          <a:ln>
                            <a:noFill/>
                          </a:ln>
                          <a:solidFill>
                            <a:srgbClr val="333333"/>
                          </a:solidFill>
                          <a:effectLst/>
                          <a:latin typeface="Calibri Light"/>
                          <a:cs typeface="Times New Roman" pitchFamily="18" charset="0"/>
                        </a:rPr>
                        <a:t>audibles</a:t>
                      </a:r>
                      <a:r>
                        <a:rPr kumimoji="0" lang="en-US" sz="1600" b="0" i="0" u="none" strike="noStrike" cap="none" normalizeH="0" baseline="0" dirty="0">
                          <a:ln>
                            <a:noFill/>
                          </a:ln>
                          <a:solidFill>
                            <a:srgbClr val="333333"/>
                          </a:solidFill>
                          <a:effectLst/>
                          <a:latin typeface="Calibri Light"/>
                          <a:cs typeface="Times New Roman" pitchFamily="18" charset="0"/>
                        </a:rPr>
                        <a:t> (ex. </a:t>
                      </a:r>
                      <a:r>
                        <a:rPr kumimoji="0" lang="en-US" sz="1600" b="0" i="0" u="none" strike="noStrike" cap="none" normalizeH="0" baseline="0" dirty="0" err="1">
                          <a:ln>
                            <a:noFill/>
                          </a:ln>
                          <a:solidFill>
                            <a:srgbClr val="333333"/>
                          </a:solidFill>
                          <a:effectLst/>
                          <a:latin typeface="Calibri Light"/>
                          <a:cs typeface="Times New Roman" pitchFamily="18" charset="0"/>
                        </a:rPr>
                        <a:t>Cançons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rumiació</a:t>
                      </a:r>
                      <a:r>
                        <a:rPr kumimoji="0" lang="en-US" sz="1600" b="0" i="0" u="none" strike="noStrike" cap="none" normalizeH="0" baseline="0" dirty="0">
                          <a:ln>
                            <a:noFill/>
                          </a:ln>
                          <a:solidFill>
                            <a:srgbClr val="333333"/>
                          </a:solidFill>
                          <a:effectLst/>
                          <a:latin typeface="Calibri Light"/>
                          <a:cs typeface="Times New Roman" pitchFamily="18" charset="0"/>
                        </a:rPr>
                        <a:t>,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“Aquests pensaments no estan sota el meu control. Quan intento contrarestar-los, empitjoren. Això demostra que realment algú em vol fer mal.”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Els </a:t>
                      </a:r>
                      <a:r>
                        <a:rPr kumimoji="0" lang="en-US" sz="1600" b="0" i="0" u="none" strike="noStrike" cap="none" normalizeH="0" baseline="0" dirty="0" err="1">
                          <a:ln>
                            <a:noFill/>
                          </a:ln>
                          <a:solidFill>
                            <a:srgbClr val="333333"/>
                          </a:solidFill>
                          <a:effectLst/>
                          <a:latin typeface="Calibri Light"/>
                          <a:cs typeface="Times New Roman" pitchFamily="18" charset="0"/>
                        </a:rPr>
                        <a:t>nostres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no </a:t>
                      </a:r>
                      <a:r>
                        <a:rPr kumimoji="0" lang="en-US" sz="1600" b="0" i="0" u="none" strike="noStrike" cap="none" normalizeH="0" baseline="0" dirty="0" err="1">
                          <a:ln>
                            <a:noFill/>
                          </a:ln>
                          <a:solidFill>
                            <a:srgbClr val="333333"/>
                          </a:solidFill>
                          <a:effectLst/>
                          <a:latin typeface="Calibri Light"/>
                          <a:cs typeface="Times New Roman" pitchFamily="18" charset="0"/>
                        </a:rPr>
                        <a:t>són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totalment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controlables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sinó</a:t>
                      </a:r>
                      <a:r>
                        <a:rPr kumimoji="0" lang="en-US" sz="1600" b="0" i="0" u="none" strike="noStrike" cap="none" normalizeH="0" baseline="0" dirty="0">
                          <a:ln>
                            <a:noFill/>
                          </a:ln>
                          <a:solidFill>
                            <a:srgbClr val="333333"/>
                          </a:solidFill>
                          <a:effectLst/>
                          <a:latin typeface="Calibri Light"/>
                          <a:cs typeface="Times New Roman" pitchFamily="18" charset="0"/>
                        </a:rPr>
                        <a:t> no hi </a:t>
                      </a:r>
                      <a:r>
                        <a:rPr kumimoji="0" lang="en-US" sz="1600" b="0" i="0" u="none" strike="noStrike" cap="none" normalizeH="0" baseline="0" dirty="0" err="1">
                          <a:ln>
                            <a:noFill/>
                          </a:ln>
                          <a:solidFill>
                            <a:srgbClr val="333333"/>
                          </a:solidFill>
                          <a:effectLst/>
                          <a:latin typeface="Calibri Light"/>
                          <a:cs typeface="Times New Roman" pitchFamily="18" charset="0"/>
                        </a:rPr>
                        <a:t>hauria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esdeveniments</a:t>
                      </a:r>
                      <a:r>
                        <a:rPr kumimoji="0" lang="en-US" sz="1600" b="0" i="0" u="none" strike="noStrike" cap="none" normalizeH="0" baseline="0" dirty="0">
                          <a:ln>
                            <a:noFill/>
                          </a:ln>
                          <a:solidFill>
                            <a:srgbClr val="333333"/>
                          </a:solidFill>
                          <a:effectLst/>
                          <a:latin typeface="Calibri Light"/>
                          <a:cs typeface="Times New Roman" pitchFamily="18" charset="0"/>
                        </a:rPr>
                        <a:t> com </a:t>
                      </a:r>
                      <a:r>
                        <a:rPr kumimoji="0" lang="en-US" sz="1600" b="0" i="0" u="none" strike="noStrike" cap="none" normalizeH="0" baseline="0" dirty="0" err="1">
                          <a:ln>
                            <a:noFill/>
                          </a:ln>
                          <a:solidFill>
                            <a:srgbClr val="333333"/>
                          </a:solidFill>
                          <a:effectLst/>
                          <a:latin typeface="Calibri Light"/>
                          <a:cs typeface="Times New Roman" pitchFamily="18" charset="0"/>
                        </a:rPr>
                        <a:t>inspiracions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repentines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pluja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d'idees</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rumiacions</a:t>
                      </a:r>
                      <a:r>
                        <a:rPr kumimoji="0" lang="en-US" sz="1600" b="0" i="0" u="none" strike="noStrike" cap="none" normalizeH="0" baseline="0" dirty="0">
                          <a:ln>
                            <a:noFill/>
                          </a:ln>
                          <a:solidFill>
                            <a:srgbClr val="333333"/>
                          </a:solidFill>
                          <a:effectLst/>
                          <a:latin typeface="Calibri Light"/>
                          <a:cs typeface="Times New Roman" pitchFamily="18" charset="0"/>
                        </a:rPr>
                        <a:t>. Si </a:t>
                      </a:r>
                      <a:r>
                        <a:rPr kumimoji="0" lang="en-US" sz="1600" b="0" i="0" u="none" strike="noStrike" cap="none" normalizeH="0" baseline="0" dirty="0" err="1">
                          <a:ln>
                            <a:noFill/>
                          </a:ln>
                          <a:solidFill>
                            <a:srgbClr val="333333"/>
                          </a:solidFill>
                          <a:effectLst/>
                          <a:latin typeface="Calibri Light"/>
                          <a:cs typeface="Times New Roman" pitchFamily="18" charset="0"/>
                        </a:rPr>
                        <a:t>tractem</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contrarestar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aquests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automàticament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es</a:t>
                      </a:r>
                      <a:r>
                        <a:rPr kumimoji="0" lang="en-US" sz="1600" b="0" i="0" u="none" strike="noStrike" cap="none" normalizeH="0" baseline="0" dirty="0">
                          <a:ln>
                            <a:noFill/>
                          </a:ln>
                          <a:solidFill>
                            <a:srgbClr val="333333"/>
                          </a:solidFill>
                          <a:effectLst/>
                          <a:latin typeface="Calibri Light"/>
                          <a:cs typeface="Times New Roman" pitchFamily="18" charset="0"/>
                        </a:rPr>
                        <a:t> fan </a:t>
                      </a:r>
                      <a:r>
                        <a:rPr kumimoji="0" lang="en-US" sz="1600" b="0" i="0" u="none" strike="noStrike" cap="none" normalizeH="0" baseline="0" dirty="0" err="1">
                          <a:ln>
                            <a:noFill/>
                          </a:ln>
                          <a:solidFill>
                            <a:srgbClr val="333333"/>
                          </a:solidFill>
                          <a:effectLst/>
                          <a:latin typeface="Calibri Light"/>
                          <a:cs typeface="Times New Roman" pitchFamily="18" charset="0"/>
                        </a:rPr>
                        <a:t>més</a:t>
                      </a:r>
                      <a:r>
                        <a:rPr kumimoji="0" lang="en-US" sz="1600" b="0" i="0" u="none" strike="noStrike" cap="none" normalizeH="0" baseline="0" dirty="0">
                          <a:ln>
                            <a:noFill/>
                          </a:ln>
                          <a:solidFill>
                            <a:srgbClr val="333333"/>
                          </a:solidFill>
                          <a:effectLst/>
                          <a:latin typeface="Calibri Light"/>
                          <a:cs typeface="Times New Roman" pitchFamily="18" charset="0"/>
                        </a:rPr>
                        <a:t> forts. Experiment: No </a:t>
                      </a:r>
                      <a:r>
                        <a:rPr kumimoji="0" lang="en-US" sz="1600" b="0" i="0" u="none" strike="noStrike" cap="none" normalizeH="0" baseline="0" dirty="0" err="1">
                          <a:ln>
                            <a:noFill/>
                          </a:ln>
                          <a:solidFill>
                            <a:srgbClr val="333333"/>
                          </a:solidFill>
                          <a:effectLst/>
                          <a:latin typeface="Calibri Light"/>
                          <a:cs typeface="Times New Roman" pitchFamily="18" charset="0"/>
                        </a:rPr>
                        <a:t>pensar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el </a:t>
                      </a:r>
                      <a:r>
                        <a:rPr kumimoji="0" lang="en-US" sz="1600" b="0" i="0" u="none" strike="noStrike" cap="none" normalizeH="0" baseline="0" dirty="0" err="1">
                          <a:ln>
                            <a:noFill/>
                          </a:ln>
                          <a:solidFill>
                            <a:srgbClr val="333333"/>
                          </a:solidFill>
                          <a:effectLst/>
                          <a:latin typeface="Calibri Light"/>
                          <a:cs typeface="Times New Roman" pitchFamily="18" charset="0"/>
                        </a:rPr>
                        <a:t>número</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Intenta</a:t>
                      </a:r>
                      <a:r>
                        <a:rPr kumimoji="0" lang="en-US" sz="1600" b="0" i="0" u="none" strike="noStrike" cap="none" normalizeH="0" baseline="0" dirty="0">
                          <a:ln>
                            <a:noFill/>
                          </a:ln>
                          <a:solidFill>
                            <a:srgbClr val="333333"/>
                          </a:solidFill>
                          <a:effectLst/>
                          <a:latin typeface="Calibri Light"/>
                          <a:cs typeface="Times New Roman" pitchFamily="18" charset="0"/>
                        </a:rPr>
                        <a:t>-ho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veuràs</a:t>
                      </a:r>
                      <a:r>
                        <a:rPr kumimoji="0" lang="en-US" sz="1600" b="0" i="0" u="none" strike="noStrike" cap="none" normalizeH="0" baseline="0" dirty="0">
                          <a:ln>
                            <a:noFill/>
                          </a:ln>
                          <a:solidFill>
                            <a:srgbClr val="333333"/>
                          </a:solidFill>
                          <a:effectLst/>
                          <a:latin typeface="Calibri Light"/>
                          <a:cs typeface="Times New Roman" pitchFamily="18" charset="0"/>
                        </a:rPr>
                        <a:t> que no ho pots </a:t>
                      </a:r>
                      <a:r>
                        <a:rPr kumimoji="0" lang="en-US" sz="1600" b="0" i="0" u="none" strike="noStrike" cap="none" normalizeH="0" baseline="0" dirty="0" err="1">
                          <a:ln>
                            <a:noFill/>
                          </a:ln>
                          <a:solidFill>
                            <a:srgbClr val="333333"/>
                          </a:solidFill>
                          <a:effectLst/>
                          <a:latin typeface="Calibri Light"/>
                          <a:cs typeface="Times New Roman" pitchFamily="18" charset="0"/>
                        </a:rPr>
                        <a:t>evitar</a:t>
                      </a:r>
                      <a:r>
                        <a:rPr kumimoji="0" lang="en-US" sz="1600" b="0" i="0" u="none" strike="noStrike" cap="none" normalizeH="0" baseline="0" dirty="0">
                          <a:ln>
                            <a:noFill/>
                          </a:ln>
                          <a:solidFill>
                            <a:srgbClr val="333333"/>
                          </a:solidFill>
                          <a:effectLst/>
                          <a:latin typeface="Calibri Light"/>
                          <a:cs typeface="Times New Roman" pitchFamily="18" charset="0"/>
                        </a:rPr>
                        <a:t>!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“Jo mai tindria aquests mal pensaments. Mai podría fer mal a ningú. Tot i així, estic constantement tenint pensaments agressius.” </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Els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que </a:t>
                      </a:r>
                      <a:r>
                        <a:rPr kumimoji="0" lang="en-US" sz="1600" b="0" i="0" u="none" strike="noStrike" cap="none" normalizeH="0" baseline="0" dirty="0" err="1">
                          <a:ln>
                            <a:noFill/>
                          </a:ln>
                          <a:solidFill>
                            <a:srgbClr val="333333"/>
                          </a:solidFill>
                          <a:effectLst/>
                          <a:latin typeface="Calibri Light"/>
                          <a:cs typeface="Times New Roman" pitchFamily="18" charset="0"/>
                        </a:rPr>
                        <a:t>s'oposen</a:t>
                      </a:r>
                      <a:r>
                        <a:rPr kumimoji="0" lang="en-US" sz="1600" b="0" i="0" u="none" strike="noStrike" cap="none" normalizeH="0" baseline="0" dirty="0">
                          <a:ln>
                            <a:noFill/>
                          </a:ln>
                          <a:solidFill>
                            <a:srgbClr val="333333"/>
                          </a:solidFill>
                          <a:effectLst/>
                          <a:latin typeface="Calibri Light"/>
                          <a:cs typeface="Times New Roman" pitchFamily="18" charset="0"/>
                        </a:rPr>
                        <a:t> a la nostra forma habitual de </a:t>
                      </a:r>
                      <a:r>
                        <a:rPr kumimoji="0" lang="en-US" sz="1600" b="0" i="0" u="none" strike="noStrike" cap="none" normalizeH="0" baseline="0" dirty="0" err="1">
                          <a:ln>
                            <a:noFill/>
                          </a:ln>
                          <a:solidFill>
                            <a:srgbClr val="333333"/>
                          </a:solidFill>
                          <a:effectLst/>
                          <a:latin typeface="Calibri Light"/>
                          <a:cs typeface="Times New Roman" pitchFamily="18" charset="0"/>
                        </a:rPr>
                        <a:t>pensar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són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comuns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Acció</a:t>
                      </a:r>
                      <a:r>
                        <a:rPr kumimoji="0" lang="en-US" sz="1600" b="0" i="0" u="none" strike="noStrike" cap="none" normalizeH="0" baseline="0" dirty="0">
                          <a:ln>
                            <a:noFill/>
                          </a:ln>
                          <a:solidFill>
                            <a:srgbClr val="333333"/>
                          </a:solidFill>
                          <a:effectLst/>
                          <a:latin typeface="Calibri Light"/>
                          <a:cs typeface="Times New Roman" pitchFamily="18" charset="0"/>
                        </a:rPr>
                        <a:t>. El 20% de la </a:t>
                      </a:r>
                      <a:r>
                        <a:rPr kumimoji="0" lang="en-US" sz="1600" b="0" i="0" u="none" strike="noStrike" cap="none" normalizeH="0" baseline="0" dirty="0" err="1">
                          <a:ln>
                            <a:noFill/>
                          </a:ln>
                          <a:solidFill>
                            <a:srgbClr val="333333"/>
                          </a:solidFill>
                          <a:effectLst/>
                          <a:latin typeface="Calibri Light"/>
                          <a:cs typeface="Times New Roman" pitchFamily="18" charset="0"/>
                        </a:rPr>
                        <a:t>població</a:t>
                      </a:r>
                      <a:r>
                        <a:rPr kumimoji="0" lang="en-US" sz="1600" b="0" i="0" u="none" strike="noStrike" cap="none" normalizeH="0" baseline="0" dirty="0">
                          <a:ln>
                            <a:noFill/>
                          </a:ln>
                          <a:solidFill>
                            <a:srgbClr val="333333"/>
                          </a:solidFill>
                          <a:effectLst/>
                          <a:latin typeface="Calibri Light"/>
                          <a:cs typeface="Times New Roman" pitchFamily="18" charset="0"/>
                        </a:rPr>
                        <a:t> ha </a:t>
                      </a:r>
                      <a:r>
                        <a:rPr kumimoji="0" lang="en-US" sz="1600" b="0" i="0" u="none" strike="noStrike" cap="none" normalizeH="0" baseline="0" dirty="0" err="1">
                          <a:ln>
                            <a:noFill/>
                          </a:ln>
                          <a:solidFill>
                            <a:srgbClr val="333333"/>
                          </a:solidFill>
                          <a:effectLst/>
                          <a:latin typeface="Calibri Light"/>
                          <a:cs typeface="Times New Roman" pitchFamily="18" charset="0"/>
                        </a:rPr>
                        <a:t>tingut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sobre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cometre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suïcidi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tanmateix</a:t>
                      </a:r>
                      <a:r>
                        <a:rPr kumimoji="0" lang="en-US" sz="1600" b="0" i="0" u="none" strike="noStrike" cap="none" normalizeH="0" baseline="0" dirty="0">
                          <a:ln>
                            <a:noFill/>
                          </a:ln>
                          <a:solidFill>
                            <a:srgbClr val="333333"/>
                          </a:solidFill>
                          <a:effectLst/>
                          <a:latin typeface="Calibri Light"/>
                          <a:cs typeface="Times New Roman" pitchFamily="18" charset="0"/>
                        </a:rPr>
                        <a:t>, no ho fa. Fins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tot </a:t>
                      </a:r>
                      <a:r>
                        <a:rPr kumimoji="0" lang="en-US" sz="1600" b="0" i="0" u="none" strike="noStrike" cap="none" normalizeH="0" baseline="0" dirty="0" err="1">
                          <a:ln>
                            <a:noFill/>
                          </a:ln>
                          <a:solidFill>
                            <a:srgbClr val="333333"/>
                          </a:solidFill>
                          <a:effectLst/>
                          <a:latin typeface="Calibri Light"/>
                          <a:cs typeface="Times New Roman" pitchFamily="18" charset="0"/>
                        </a:rPr>
                        <a:t>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tracta</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persones</a:t>
                      </a:r>
                      <a:r>
                        <a:rPr kumimoji="0" lang="en-US" sz="1600" b="0" i="0" u="none" strike="noStrike" cap="none" normalizeH="0" baseline="0" dirty="0">
                          <a:ln>
                            <a:noFill/>
                          </a:ln>
                          <a:solidFill>
                            <a:srgbClr val="333333"/>
                          </a:solidFill>
                          <a:effectLst/>
                          <a:latin typeface="Calibri Light"/>
                          <a:cs typeface="Times New Roman" pitchFamily="18" charset="0"/>
                        </a:rPr>
                        <a:t> a qui </a:t>
                      </a:r>
                      <a:r>
                        <a:rPr kumimoji="0" lang="en-US" sz="1600" b="0" i="0" u="none" strike="noStrike" cap="none" normalizeH="0" baseline="0" dirty="0" err="1">
                          <a:ln>
                            <a:noFill/>
                          </a:ln>
                          <a:solidFill>
                            <a:srgbClr val="333333"/>
                          </a:solidFill>
                          <a:effectLst/>
                          <a:latin typeface="Calibri Light"/>
                          <a:cs typeface="Times New Roman" pitchFamily="18" charset="0"/>
                        </a:rPr>
                        <a:t>estimem</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vegades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sentim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agressivitat</a:t>
                      </a:r>
                      <a:r>
                        <a:rPr kumimoji="0" lang="en-US" sz="1600" b="0" i="0" u="none" strike="noStrike" cap="none" normalizeH="0" baseline="0" dirty="0">
                          <a:ln>
                            <a:noFill/>
                          </a:ln>
                          <a:solidFill>
                            <a:srgbClr val="333333"/>
                          </a:solidFill>
                          <a:effectLst/>
                          <a:latin typeface="Calibri Light"/>
                          <a:cs typeface="Times New Roman" pitchFamily="18" charset="0"/>
                        </a:rPr>
                        <a:t> cap a </a:t>
                      </a:r>
                      <a:r>
                        <a:rPr kumimoji="0" lang="en-US" sz="1600" b="0" i="0" u="none" strike="noStrike" cap="none" normalizeH="0" baseline="0" dirty="0" err="1">
                          <a:ln>
                            <a:noFill/>
                          </a:ln>
                          <a:solidFill>
                            <a:srgbClr val="333333"/>
                          </a:solidFill>
                          <a:effectLst/>
                          <a:latin typeface="Calibri Light"/>
                          <a:cs typeface="Times New Roman" pitchFamily="18" charset="0"/>
                        </a:rPr>
                        <a:t>elles</a:t>
                      </a:r>
                      <a:r>
                        <a:rPr kumimoji="0" lang="en-US" sz="1600" b="0" i="0" u="none" strike="noStrike" cap="none" normalizeH="0" baseline="0" dirty="0">
                          <a:ln>
                            <a:noFill/>
                          </a:ln>
                          <a:solidFill>
                            <a:srgbClr val="333333"/>
                          </a:solidFill>
                          <a:effectLst/>
                          <a:latin typeface="Calibri Light"/>
                          <a:cs typeface="Times New Roman" pitchFamily="18" charset="0"/>
                        </a:rPr>
                        <a:t> (ex. </a:t>
                      </a:r>
                      <a:r>
                        <a:rPr kumimoji="0" lang="en-US" sz="1600" b="0" i="0" u="none" strike="noStrike" cap="none" normalizeH="0" baseline="0" dirty="0" err="1">
                          <a:ln>
                            <a:noFill/>
                          </a:ln>
                          <a:solidFill>
                            <a:srgbClr val="333333"/>
                          </a:solidFill>
                          <a:effectLst/>
                          <a:latin typeface="Calibri Light"/>
                          <a:cs typeface="Times New Roman" pitchFamily="18" charset="0"/>
                        </a:rPr>
                        <a:t>una</a:t>
                      </a:r>
                      <a:r>
                        <a:rPr kumimoji="0" lang="en-US" sz="1600" b="0" i="0" u="none" strike="noStrike" cap="none" normalizeH="0" baseline="0" dirty="0">
                          <a:ln>
                            <a:noFill/>
                          </a:ln>
                          <a:solidFill>
                            <a:srgbClr val="333333"/>
                          </a:solidFill>
                          <a:effectLst/>
                          <a:latin typeface="Calibri Light"/>
                          <a:cs typeface="Times New Roman" pitchFamily="18" charset="0"/>
                        </a:rPr>
                        <a:t> mare cap al fill que </a:t>
                      </a:r>
                      <a:r>
                        <a:rPr kumimoji="0" lang="en-US" sz="1600" b="0" i="0" u="none" strike="noStrike" cap="none" normalizeH="0" baseline="0" dirty="0" err="1">
                          <a:ln>
                            <a:noFill/>
                          </a:ln>
                          <a:solidFill>
                            <a:srgbClr val="333333"/>
                          </a:solidFill>
                          <a:effectLst/>
                          <a:latin typeface="Calibri Light"/>
                          <a:cs typeface="Times New Roman" pitchFamily="18" charset="0"/>
                        </a:rPr>
                        <a:t>plora</a:t>
                      </a:r>
                      <a:r>
                        <a:rPr kumimoji="0" lang="en-US" sz="1600" b="0" i="0" u="none" strike="noStrike" cap="none" normalizeH="0" baseline="0" dirty="0">
                          <a:ln>
                            <a:noFill/>
                          </a:ln>
                          <a:solidFill>
                            <a:srgbClr val="333333"/>
                          </a:solidFill>
                          <a:effectLst/>
                          <a:latin typeface="Calibri Light"/>
                          <a:cs typeface="Times New Roman" pitchFamily="18" charset="0"/>
                        </a:rPr>
                        <a:t>).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2722114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Sentint veus</a:t>
            </a:r>
            <a:br>
              <a:rPr lang="pt-BR" sz="3600">
                <a:solidFill>
                  <a:srgbClr val="004992"/>
                </a:solidFill>
                <a:latin typeface="+mn-lt"/>
                <a:ea typeface="+mn-ea"/>
                <a:cs typeface="+mn-cs"/>
              </a:rPr>
            </a:br>
            <a:r>
              <a:rPr lang="pt-BR">
                <a:solidFill>
                  <a:srgbClr val="004992"/>
                </a:solidFill>
                <a:latin typeface="+mn-lt"/>
                <a:ea typeface="+mn-ea"/>
                <a:cs typeface="+mn-cs"/>
              </a:rPr>
              <a:t>Pensaments propis o sota control extern?</a:t>
            </a:r>
            <a:br>
              <a:rPr lang="pt-BR" sz="3600">
                <a:solidFill>
                  <a:srgbClr val="004992"/>
                </a:solidFill>
                <a:latin typeface="+mn-lt"/>
                <a:ea typeface="+mn-ea"/>
                <a:cs typeface="+mn-cs"/>
              </a:rPr>
            </a:br>
            <a:r>
              <a:rPr lang="pt-BR">
                <a:solidFill>
                  <a:srgbClr val="004992"/>
                </a:solidFill>
                <a:latin typeface="+mn-lt"/>
                <a:ea typeface="+mn-ea"/>
                <a:cs typeface="+mn-cs"/>
              </a:rPr>
              <a:t>Pros i contres</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564904"/>
            <a:ext cx="11340000" cy="3887960"/>
          </a:xfrm>
        </p:spPr>
        <p:txBody>
          <a:bodyPr/>
          <a:lstStyle/>
          <a:p>
            <a:pPr lvl="0" defTabSz="914400" fontAlgn="base"/>
            <a:r>
              <a:rPr lang="es-ES" altLang="de-DE" sz="2000" dirty="0">
                <a:solidFill>
                  <a:srgbClr val="004992"/>
                </a:solidFill>
              </a:rPr>
              <a:t>L'explicació que els pensaments estranys són controlats a distància planteja molts més interrogants que respostes, per exemple:</a:t>
            </a:r>
          </a:p>
          <a:p>
            <a:pPr marL="342900" lvl="0" indent="-342900" defTabSz="914400" fontAlgn="base">
              <a:buClr>
                <a:srgbClr val="333333"/>
              </a:buClr>
              <a:buFont typeface="WingDings"/>
              <a:buChar char=""/>
            </a:pPr>
            <a:r>
              <a:rPr lang="es-ES" altLang="de-DE" sz="2000" dirty="0" err="1">
                <a:solidFill>
                  <a:srgbClr val="333333"/>
                </a:solidFill>
              </a:rPr>
              <a:t>És</a:t>
            </a:r>
            <a:r>
              <a:rPr lang="es-ES" altLang="de-DE" sz="2000" dirty="0">
                <a:solidFill>
                  <a:srgbClr val="333333"/>
                </a:solidFill>
              </a:rPr>
              <a:t> </a:t>
            </a:r>
            <a:r>
              <a:rPr lang="es-ES" altLang="de-DE" sz="2000" dirty="0" err="1">
                <a:solidFill>
                  <a:srgbClr val="333333"/>
                </a:solidFill>
              </a:rPr>
              <a:t>tècnicament</a:t>
            </a:r>
            <a:r>
              <a:rPr lang="es-ES" altLang="de-DE" sz="2000" dirty="0">
                <a:solidFill>
                  <a:srgbClr val="333333"/>
                </a:solidFill>
              </a:rPr>
              <a:t> factible?</a:t>
            </a:r>
          </a:p>
          <a:p>
            <a:pPr marL="342900" lvl="0" indent="-342900" defTabSz="914400" fontAlgn="base">
              <a:buClr>
                <a:srgbClr val="333333"/>
              </a:buClr>
              <a:buFont typeface="WingDings"/>
              <a:buChar char=""/>
            </a:pPr>
            <a:r>
              <a:rPr lang="es-ES" altLang="de-DE" sz="2000" dirty="0" err="1">
                <a:solidFill>
                  <a:srgbClr val="333333"/>
                </a:solidFill>
              </a:rPr>
              <a:t>Quan</a:t>
            </a:r>
            <a:r>
              <a:rPr lang="es-ES" altLang="de-DE" sz="2000" dirty="0">
                <a:solidFill>
                  <a:srgbClr val="333333"/>
                </a:solidFill>
              </a:rPr>
              <a:t> i </a:t>
            </a:r>
            <a:r>
              <a:rPr lang="es-ES" altLang="de-DE" sz="2000" dirty="0" err="1">
                <a:solidFill>
                  <a:srgbClr val="333333"/>
                </a:solidFill>
              </a:rPr>
              <a:t>on</a:t>
            </a:r>
            <a:r>
              <a:rPr lang="es-ES" altLang="de-DE" sz="2000" dirty="0">
                <a:solidFill>
                  <a:srgbClr val="333333"/>
                </a:solidFill>
              </a:rPr>
              <a:t> va </a:t>
            </a:r>
            <a:r>
              <a:rPr lang="es-ES" altLang="de-DE" sz="2000" dirty="0" err="1">
                <a:solidFill>
                  <a:srgbClr val="333333"/>
                </a:solidFill>
              </a:rPr>
              <a:t>tenir</a:t>
            </a:r>
            <a:r>
              <a:rPr lang="es-ES" altLang="de-DE" sz="2000" dirty="0">
                <a:solidFill>
                  <a:srgbClr val="333333"/>
                </a:solidFill>
              </a:rPr>
              <a:t> </a:t>
            </a:r>
            <a:r>
              <a:rPr lang="es-ES" altLang="de-DE" sz="2000" dirty="0" err="1">
                <a:solidFill>
                  <a:srgbClr val="333333"/>
                </a:solidFill>
              </a:rPr>
              <a:t>lloc</a:t>
            </a:r>
            <a:r>
              <a:rPr lang="es-ES" altLang="de-DE" sz="2000" dirty="0">
                <a:solidFill>
                  <a:srgbClr val="333333"/>
                </a:solidFill>
              </a:rPr>
              <a:t> la </a:t>
            </a:r>
            <a:r>
              <a:rPr lang="es-ES" altLang="de-DE" sz="2000" dirty="0" err="1">
                <a:solidFill>
                  <a:srgbClr val="333333"/>
                </a:solidFill>
              </a:rPr>
              <a:t>implantació</a:t>
            </a:r>
            <a:r>
              <a:rPr lang="es-ES" altLang="de-DE" sz="2000" dirty="0">
                <a:solidFill>
                  <a:srgbClr val="333333"/>
                </a:solidFill>
              </a:rPr>
              <a:t>?</a:t>
            </a:r>
          </a:p>
          <a:p>
            <a:pPr marL="342900" lvl="0" indent="-342900" defTabSz="914400" fontAlgn="base">
              <a:buClr>
                <a:srgbClr val="333333"/>
              </a:buClr>
              <a:buFont typeface="WingDings"/>
              <a:buChar char=""/>
            </a:pPr>
            <a:r>
              <a:rPr lang="es-ES" altLang="de-DE" sz="2000" dirty="0">
                <a:solidFill>
                  <a:srgbClr val="333333"/>
                </a:solidFill>
              </a:rPr>
              <a:t>Quina persona </a:t>
            </a:r>
            <a:r>
              <a:rPr lang="es-ES" altLang="de-DE" sz="2000" dirty="0" err="1">
                <a:solidFill>
                  <a:srgbClr val="333333"/>
                </a:solidFill>
              </a:rPr>
              <a:t>estaria</a:t>
            </a:r>
            <a:r>
              <a:rPr lang="es-ES" altLang="de-DE" sz="2000" dirty="0">
                <a:solidFill>
                  <a:srgbClr val="333333"/>
                </a:solidFill>
              </a:rPr>
              <a:t> </a:t>
            </a:r>
            <a:r>
              <a:rPr lang="es-ES" altLang="de-DE" sz="2000" dirty="0" err="1">
                <a:solidFill>
                  <a:srgbClr val="333333"/>
                </a:solidFill>
              </a:rPr>
              <a:t>interessada</a:t>
            </a:r>
            <a:r>
              <a:rPr lang="es-ES" altLang="de-DE" sz="2000" dirty="0">
                <a:solidFill>
                  <a:srgbClr val="333333"/>
                </a:solidFill>
              </a:rPr>
              <a:t> en perjudicar-lo/la?</a:t>
            </a:r>
          </a:p>
          <a:p>
            <a:pPr marL="342900" lvl="0" indent="-342900" defTabSz="914400" fontAlgn="base">
              <a:buClr>
                <a:srgbClr val="333333"/>
              </a:buClr>
              <a:buFont typeface="WingDings"/>
              <a:buChar char=""/>
            </a:pPr>
            <a:r>
              <a:rPr lang="es-ES" altLang="de-DE" sz="2000" dirty="0" err="1">
                <a:solidFill>
                  <a:srgbClr val="333333"/>
                </a:solidFill>
              </a:rPr>
              <a:t>Qui</a:t>
            </a:r>
            <a:r>
              <a:rPr lang="es-ES" altLang="de-DE" sz="2000" dirty="0">
                <a:solidFill>
                  <a:srgbClr val="333333"/>
                </a:solidFill>
              </a:rPr>
              <a:t> té </a:t>
            </a:r>
            <a:r>
              <a:rPr lang="es-ES" altLang="de-DE" sz="2000" dirty="0" err="1">
                <a:solidFill>
                  <a:srgbClr val="333333"/>
                </a:solidFill>
              </a:rPr>
              <a:t>temps</a:t>
            </a:r>
            <a:r>
              <a:rPr lang="es-ES" altLang="de-DE" sz="2000" dirty="0">
                <a:solidFill>
                  <a:srgbClr val="333333"/>
                </a:solidFill>
              </a:rPr>
              <a:t> i </a:t>
            </a:r>
            <a:r>
              <a:rPr lang="es-ES" altLang="de-DE" sz="2000" dirty="0" err="1">
                <a:solidFill>
                  <a:srgbClr val="333333"/>
                </a:solidFill>
              </a:rPr>
              <a:t>diners</a:t>
            </a:r>
            <a:r>
              <a:rPr lang="es-ES" altLang="de-DE" sz="2000" dirty="0">
                <a:solidFill>
                  <a:srgbClr val="333333"/>
                </a:solidFill>
              </a:rPr>
              <a:t> per </a:t>
            </a:r>
            <a:r>
              <a:rPr lang="es-ES" altLang="de-DE" sz="2000" dirty="0" err="1">
                <a:solidFill>
                  <a:srgbClr val="333333"/>
                </a:solidFill>
              </a:rPr>
              <a:t>fer-ho</a:t>
            </a:r>
            <a:r>
              <a:rPr lang="es-ES" altLang="de-DE" sz="2000" dirty="0">
                <a:solidFill>
                  <a:srgbClr val="333333"/>
                </a:solidFill>
              </a:rPr>
              <a:t>?</a:t>
            </a:r>
          </a:p>
          <a:p>
            <a:pPr marL="342900" lvl="0" indent="-342900" defTabSz="914400" fontAlgn="base">
              <a:buClr>
                <a:srgbClr val="333333"/>
              </a:buClr>
              <a:buFont typeface="WingDings"/>
              <a:buChar char=""/>
            </a:pPr>
            <a:r>
              <a:rPr lang="es-ES" altLang="de-DE" sz="2000" dirty="0">
                <a:solidFill>
                  <a:srgbClr val="333333"/>
                </a:solidFill>
              </a:rPr>
              <a:t>Hi ha formes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fàcils</a:t>
            </a:r>
            <a:r>
              <a:rPr lang="es-ES" altLang="de-DE" sz="2000" dirty="0">
                <a:solidFill>
                  <a:srgbClr val="333333"/>
                </a:solidFill>
              </a:rPr>
              <a:t> de </a:t>
            </a:r>
            <a:r>
              <a:rPr lang="es-ES" altLang="de-DE" sz="2000" dirty="0" err="1">
                <a:solidFill>
                  <a:srgbClr val="333333"/>
                </a:solidFill>
              </a:rPr>
              <a:t>fer</a:t>
            </a:r>
            <a:r>
              <a:rPr lang="es-ES" altLang="de-DE" sz="2000" dirty="0">
                <a:solidFill>
                  <a:srgbClr val="333333"/>
                </a:solidFill>
              </a:rPr>
              <a:t> mal a </a:t>
            </a:r>
            <a:r>
              <a:rPr lang="es-ES" altLang="de-DE" sz="2000" dirty="0" err="1">
                <a:solidFill>
                  <a:srgbClr val="333333"/>
                </a:solidFill>
              </a:rPr>
              <a:t>algú</a:t>
            </a:r>
            <a:r>
              <a:rPr lang="es-ES" altLang="de-DE" sz="2000" dirty="0">
                <a:solidFill>
                  <a:srgbClr val="333333"/>
                </a:solidFill>
              </a:rPr>
              <a:t>. Per </a:t>
            </a:r>
            <a:r>
              <a:rPr lang="es-ES" altLang="de-DE" sz="2000" dirty="0" err="1">
                <a:solidFill>
                  <a:srgbClr val="333333"/>
                </a:solidFill>
              </a:rPr>
              <a:t>què</a:t>
            </a:r>
            <a:r>
              <a:rPr lang="es-ES" altLang="de-DE" sz="2000" dirty="0">
                <a:solidFill>
                  <a:srgbClr val="333333"/>
                </a:solidFill>
              </a:rPr>
              <a:t> </a:t>
            </a:r>
            <a:r>
              <a:rPr lang="es-ES" altLang="de-DE" sz="2000" dirty="0" err="1">
                <a:solidFill>
                  <a:srgbClr val="333333"/>
                </a:solidFill>
              </a:rPr>
              <a:t>triaria</a:t>
            </a:r>
            <a:r>
              <a:rPr lang="es-ES" altLang="de-DE" sz="2000" dirty="0">
                <a:solidFill>
                  <a:srgbClr val="333333"/>
                </a:solidFill>
              </a:rPr>
              <a:t> un </a:t>
            </a:r>
            <a:r>
              <a:rPr lang="es-ES" altLang="de-DE" sz="2000" dirty="0" err="1">
                <a:solidFill>
                  <a:srgbClr val="333333"/>
                </a:solidFill>
              </a:rPr>
              <a:t>mètode</a:t>
            </a:r>
            <a:r>
              <a:rPr lang="es-ES" altLang="de-DE" sz="2000" dirty="0">
                <a:solidFill>
                  <a:srgbClr val="333333"/>
                </a:solidFill>
              </a:rPr>
              <a:t> tan </a:t>
            </a:r>
            <a:r>
              <a:rPr lang="es-ES" altLang="de-DE" sz="2000" dirty="0" err="1">
                <a:solidFill>
                  <a:srgbClr val="333333"/>
                </a:solidFill>
              </a:rPr>
              <a:t>complex</a:t>
            </a:r>
            <a:r>
              <a:rPr lang="es-ES" altLang="de-DE" sz="2000" dirty="0">
                <a:solidFill>
                  <a:srgbClr val="333333"/>
                </a:solidFill>
              </a:rPr>
              <a:t> (</a:t>
            </a:r>
            <a:r>
              <a:rPr lang="es-ES" altLang="de-DE" sz="2000" dirty="0" err="1">
                <a:solidFill>
                  <a:srgbClr val="333333"/>
                </a:solidFill>
              </a:rPr>
              <a:t>potser</a:t>
            </a:r>
            <a:r>
              <a:rPr lang="de-DE" altLang="de-DE" sz="2000" dirty="0">
                <a:solidFill>
                  <a:srgbClr val="333333"/>
                </a:solidFill>
              </a:rPr>
              <a:t> </a:t>
            </a:r>
            <a:r>
              <a:rPr lang="es-ES_tradnl" altLang="de-DE" sz="2000" dirty="0" err="1">
                <a:solidFill>
                  <a:srgbClr val="333333"/>
                </a:solidFill>
              </a:rPr>
              <a:t>impossible</a:t>
            </a:r>
            <a:r>
              <a:rPr lang="es-ES_tradnl" altLang="de-DE" sz="2000" dirty="0">
                <a:solidFill>
                  <a:srgbClr val="333333"/>
                </a:solidFill>
              </a:rPr>
              <a:t>)?</a:t>
            </a:r>
            <a:endParaRPr lang="en-US" sz="2000" dirty="0">
              <a:solidFill>
                <a:srgbClr val="333333"/>
              </a:solidFill>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r>
              <a:rPr lang="pt-BR"/>
              <a:t>Entrenament Metacognitiu 1 – Acusar i Atribuir-se el Mèrit</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 amic us convida a sopar.</a:t>
            </a:r>
          </a:p>
        </p:txBody>
      </p:sp>
      <p:sp>
        <p:nvSpPr>
          <p:cNvPr id="86019"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Per </a:t>
            </a:r>
            <a:r>
              <a:rPr lang="es-ES" altLang="de-DE" sz="2400" dirty="0" err="1">
                <a:solidFill>
                  <a:srgbClr val="333333"/>
                </a:solidFill>
              </a:rPr>
              <a:t>què</a:t>
            </a:r>
            <a:r>
              <a:rPr lang="es-ES" altLang="de-DE" sz="2400" dirty="0">
                <a:solidFill>
                  <a:srgbClr val="333333"/>
                </a:solidFill>
              </a:rPr>
              <a:t> </a:t>
            </a:r>
            <a:r>
              <a:rPr lang="es-ES" altLang="de-DE" sz="2400" dirty="0" err="1">
                <a:solidFill>
                  <a:srgbClr val="333333"/>
                </a:solidFill>
              </a:rPr>
              <a:t>us</a:t>
            </a:r>
            <a:r>
              <a:rPr lang="es-ES" altLang="de-DE" sz="2400" dirty="0">
                <a:solidFill>
                  <a:srgbClr val="333333"/>
                </a:solidFill>
              </a:rPr>
              <a:t> convida </a:t>
            </a:r>
            <a:r>
              <a:rPr lang="es-ES" altLang="de-DE" sz="2400" dirty="0" err="1">
                <a:solidFill>
                  <a:srgbClr val="333333"/>
                </a:solidFill>
              </a:rPr>
              <a:t>aquesta</a:t>
            </a:r>
            <a:r>
              <a:rPr lang="es-ES" altLang="de-DE" sz="2400" dirty="0">
                <a:solidFill>
                  <a:srgbClr val="333333"/>
                </a:solidFill>
              </a:rPr>
              <a:t> persona a sopar?</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 policia us para al carrer.</a:t>
            </a:r>
          </a:p>
        </p:txBody>
      </p:sp>
      <p:sp>
        <p:nvSpPr>
          <p:cNvPr id="88067"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Per </a:t>
            </a:r>
            <a:r>
              <a:rPr lang="es-ES" altLang="de-DE" sz="2400" dirty="0" err="1">
                <a:solidFill>
                  <a:srgbClr val="333333"/>
                </a:solidFill>
              </a:rPr>
              <a:t>què</a:t>
            </a:r>
            <a:r>
              <a:rPr lang="es-ES" altLang="de-DE" sz="2400" dirty="0">
                <a:solidFill>
                  <a:srgbClr val="333333"/>
                </a:solidFill>
              </a:rPr>
              <a:t> </a:t>
            </a:r>
            <a:r>
              <a:rPr lang="es-ES" altLang="de-DE" sz="2400" dirty="0" err="1">
                <a:solidFill>
                  <a:srgbClr val="333333"/>
                </a:solidFill>
              </a:rPr>
              <a:t>us</a:t>
            </a:r>
            <a:r>
              <a:rPr lang="es-ES" altLang="de-DE" sz="2400" dirty="0">
                <a:solidFill>
                  <a:srgbClr val="333333"/>
                </a:solidFill>
              </a:rPr>
              <a:t> va parar el </a:t>
            </a:r>
            <a:r>
              <a:rPr lang="es-ES" altLang="de-DE" sz="2400" dirty="0" err="1">
                <a:solidFill>
                  <a:srgbClr val="333333"/>
                </a:solidFill>
              </a:rPr>
              <a:t>policia</a:t>
            </a:r>
            <a:r>
              <a:rPr lang="es-ES" altLang="de-DE" sz="2400" dirty="0">
                <a:solidFill>
                  <a:srgbClr val="333333"/>
                </a:solidFill>
              </a:rPr>
              <a:t>?</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Guanya en una aposta.</a:t>
            </a:r>
          </a:p>
        </p:txBody>
      </p:sp>
      <p:sp>
        <p:nvSpPr>
          <p:cNvPr id="90115"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Per </a:t>
            </a:r>
            <a:r>
              <a:rPr lang="es-ES" altLang="de-DE" sz="2400" dirty="0" err="1">
                <a:solidFill>
                  <a:srgbClr val="333333"/>
                </a:solidFill>
              </a:rPr>
              <a:t>què</a:t>
            </a:r>
            <a:r>
              <a:rPr lang="es-ES" altLang="de-DE" sz="2400" dirty="0">
                <a:solidFill>
                  <a:srgbClr val="333333"/>
                </a:solidFill>
              </a:rPr>
              <a:t> va </a:t>
            </a:r>
            <a:r>
              <a:rPr lang="es-ES" altLang="de-DE" sz="2400" dirty="0" err="1">
                <a:solidFill>
                  <a:srgbClr val="333333"/>
                </a:solidFill>
              </a:rPr>
              <a:t>guanyar</a:t>
            </a:r>
            <a:r>
              <a:rPr lang="es-ES" altLang="de-DE" sz="2400" dirty="0">
                <a:solidFill>
                  <a:srgbClr val="333333"/>
                </a:solidFill>
              </a:rPr>
              <a:t>?</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955" b="488"/>
          <a:stretch/>
        </p:blipFill>
        <p:spPr bwMode="auto">
          <a:xfrm>
            <a:off x="8676390" y="4205109"/>
            <a:ext cx="3518785" cy="2652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Al tornar al cotxe, nota una ratllada en la pintura</a:t>
            </a:r>
            <a:endParaRPr lang="es-ES" altLang="de-DE" sz="3600" dirty="0">
              <a:latin typeface="+mn-lt"/>
              <a:ea typeface="+mn-ea"/>
              <a:cs typeface="+mn-cs"/>
            </a:endParaRPr>
          </a:p>
        </p:txBody>
      </p:sp>
      <p:sp>
        <p:nvSpPr>
          <p:cNvPr id="92163"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Per </a:t>
            </a:r>
            <a:r>
              <a:rPr lang="es-ES" altLang="de-DE" sz="2400" dirty="0" err="1">
                <a:solidFill>
                  <a:srgbClr val="333333"/>
                </a:solidFill>
              </a:rPr>
              <a:t>què</a:t>
            </a:r>
            <a:r>
              <a:rPr lang="es-ES" altLang="de-DE" sz="2400" dirty="0">
                <a:solidFill>
                  <a:srgbClr val="333333"/>
                </a:solidFill>
              </a:rPr>
              <a:t> </a:t>
            </a:r>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ratllat</a:t>
            </a:r>
            <a:r>
              <a:rPr lang="es-ES" altLang="de-DE" sz="2400" dirty="0">
                <a:solidFill>
                  <a:srgbClr val="333333"/>
                </a:solidFill>
              </a:rPr>
              <a:t> el </a:t>
            </a:r>
            <a:r>
              <a:rPr lang="es-ES" altLang="de-DE" sz="2400" dirty="0" err="1">
                <a:solidFill>
                  <a:srgbClr val="333333"/>
                </a:solidFill>
              </a:rPr>
              <a:t>cotxe</a:t>
            </a:r>
            <a:r>
              <a:rPr lang="es-ES" altLang="de-DE" sz="2400" dirty="0">
                <a:solidFill>
                  <a:srgbClr val="333333"/>
                </a:solidFill>
              </a:rPr>
              <a:t>?</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La metgessa descobreix que té la tensió arterial alta.</a:t>
            </a:r>
          </a:p>
        </p:txBody>
      </p:sp>
      <p:sp>
        <p:nvSpPr>
          <p:cNvPr id="94212"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Per </a:t>
            </a:r>
            <a:r>
              <a:rPr lang="es-ES" altLang="de-DE" sz="2400" dirty="0" err="1">
                <a:solidFill>
                  <a:srgbClr val="333333"/>
                </a:solidFill>
              </a:rPr>
              <a:t>què</a:t>
            </a:r>
            <a:r>
              <a:rPr lang="es-ES" altLang="de-DE" sz="2400" dirty="0">
                <a:solidFill>
                  <a:srgbClr val="333333"/>
                </a:solidFill>
              </a:rPr>
              <a:t> té la </a:t>
            </a:r>
            <a:r>
              <a:rPr lang="es-ES" altLang="de-DE" sz="2400" dirty="0" err="1">
                <a:solidFill>
                  <a:srgbClr val="333333"/>
                </a:solidFill>
              </a:rPr>
              <a:t>tensió</a:t>
            </a:r>
            <a:r>
              <a:rPr lang="es-ES" altLang="de-DE" sz="2400" dirty="0">
                <a:solidFill>
                  <a:srgbClr val="333333"/>
                </a:solidFill>
              </a:rPr>
              <a:t> arterial alta?</a:t>
            </a:r>
          </a:p>
          <a:p>
            <a:pPr lvl="0" defTabSz="914400" fontAlgn="base"/>
            <a:r>
              <a:rPr lang="de-DE" altLang="de-DE" sz="2400" dirty="0">
                <a:solidFill>
                  <a:srgbClr val="333333"/>
                </a:solidFill>
              </a:rPr>
              <a:t>Quina és l’explicació principal d’aquest esdeveniment?</a:t>
            </a:r>
            <a:endParaRPr lang="es-ES" altLang="de-DE" sz="2400" dirty="0">
              <a:solidFill>
                <a:srgbClr val="333333"/>
              </a:solidFill>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 amic es nega a ajudar-vos amb una tasca pendent.</a:t>
            </a:r>
          </a:p>
        </p:txBody>
      </p:sp>
      <p:sp>
        <p:nvSpPr>
          <p:cNvPr id="96259"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Quines són les causes que expliquen que el seu amic no l'ajudés?</a:t>
            </a:r>
          </a:p>
          <a:p>
            <a:pPr lvl="0" defTabSz="914400" fontAlgn="base"/>
            <a:r>
              <a:rPr lang="de-DE" altLang="de-DE" sz="2400" dirty="0">
                <a:solidFill>
                  <a:srgbClr val="333333"/>
                </a:solidFill>
              </a:rPr>
              <a:t>Quina és l’explicació principal d’aquest esdeveniment?</a:t>
            </a:r>
            <a:endParaRPr lang="es-ES" altLang="de-DE" sz="2400" dirty="0">
              <a:solidFill>
                <a:srgbClr val="333333"/>
              </a:solidFill>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Una amiga us sorprèn amb un regal.</a:t>
            </a:r>
          </a:p>
        </p:txBody>
      </p:sp>
      <p:sp>
        <p:nvSpPr>
          <p:cNvPr id="98307"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Què pot haver passat perquè l'amiga us faci un regal?</a:t>
            </a:r>
          </a:p>
          <a:p>
            <a:pPr lvl="0" defTabSz="914400" fontAlgn="base"/>
            <a:r>
              <a:rPr lang="de-DE" altLang="de-DE" sz="2400" dirty="0">
                <a:solidFill>
                  <a:srgbClr val="333333"/>
                </a:solidFill>
              </a:rPr>
              <a:t>Quina és l’explicació principal d’aquest esdeveniment?</a:t>
            </a:r>
            <a:endParaRPr lang="es-ES" altLang="de-DE" sz="2400" dirty="0">
              <a:solidFill>
                <a:srgbClr val="333333"/>
              </a:solidFill>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 amic li diu que és estúpid/a.</a:t>
            </a:r>
          </a:p>
        </p:txBody>
      </p:sp>
      <p:sp>
        <p:nvSpPr>
          <p:cNvPr id="100355"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Qué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haver</a:t>
            </a:r>
            <a:r>
              <a:rPr lang="es-ES" altLang="de-DE" sz="2400" dirty="0">
                <a:solidFill>
                  <a:srgbClr val="333333"/>
                </a:solidFill>
              </a:rPr>
              <a:t> </a:t>
            </a:r>
            <a:r>
              <a:rPr lang="es-ES" altLang="de-DE" sz="2400" dirty="0" err="1">
                <a:solidFill>
                  <a:srgbClr val="333333"/>
                </a:solidFill>
              </a:rPr>
              <a:t>ocasionat</a:t>
            </a:r>
            <a:r>
              <a:rPr lang="es-ES" altLang="de-DE" sz="2400" dirty="0">
                <a:solidFill>
                  <a:srgbClr val="333333"/>
                </a:solidFill>
              </a:rPr>
              <a:t> que el </a:t>
            </a:r>
            <a:r>
              <a:rPr lang="es-ES" altLang="de-DE" sz="2400" dirty="0" err="1">
                <a:solidFill>
                  <a:srgbClr val="333333"/>
                </a:solidFill>
              </a:rPr>
              <a:t>seu</a:t>
            </a:r>
            <a:r>
              <a:rPr lang="es-ES" altLang="de-DE" sz="2400" dirty="0">
                <a:solidFill>
                  <a:srgbClr val="333333"/>
                </a:solidFill>
              </a:rPr>
              <a:t> </a:t>
            </a:r>
            <a:r>
              <a:rPr lang="es-ES" altLang="de-DE" sz="2400" dirty="0" err="1">
                <a:solidFill>
                  <a:srgbClr val="333333"/>
                </a:solidFill>
              </a:rPr>
              <a:t>amic</a:t>
            </a:r>
            <a:r>
              <a:rPr lang="es-ES" altLang="de-DE" sz="2400" dirty="0">
                <a:solidFill>
                  <a:srgbClr val="333333"/>
                </a:solidFill>
              </a:rPr>
              <a:t> li </a:t>
            </a:r>
            <a:r>
              <a:rPr lang="es-ES" altLang="de-DE" sz="2400" dirty="0" err="1">
                <a:solidFill>
                  <a:srgbClr val="333333"/>
                </a:solidFill>
              </a:rPr>
              <a:t>digués</a:t>
            </a:r>
            <a:r>
              <a:rPr lang="es-ES" altLang="de-DE" sz="2400" dirty="0">
                <a:solidFill>
                  <a:srgbClr val="333333"/>
                </a:solidFill>
              </a:rPr>
              <a:t> </a:t>
            </a:r>
            <a:r>
              <a:rPr lang="es-ES" altLang="de-DE" sz="2400" dirty="0" err="1">
                <a:solidFill>
                  <a:srgbClr val="333333"/>
                </a:solidFill>
              </a:rPr>
              <a:t>això</a:t>
            </a:r>
            <a:r>
              <a:rPr lang="es-ES" altLang="de-DE" sz="2400" dirty="0">
                <a:solidFill>
                  <a:srgbClr val="333333"/>
                </a:solidFill>
              </a:rPr>
              <a:t>?</a:t>
            </a:r>
          </a:p>
          <a:p>
            <a:pPr lvl="0" defTabSz="914400" fontAlgn="base"/>
            <a:r>
              <a:rPr lang="de-DE" altLang="de-DE" sz="2400" dirty="0">
                <a:solidFill>
                  <a:srgbClr val="333333"/>
                </a:solidFill>
              </a:rPr>
              <a:t>Quina és l’explicació principal d’aquest esdeveniment?</a:t>
            </a:r>
            <a:endParaRPr lang="es-ES" altLang="de-DE" sz="2400" dirty="0">
              <a:solidFill>
                <a:srgbClr val="333333"/>
              </a:solidFill>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dirty="0">
                <a:latin typeface="+mn-lt"/>
                <a:ea typeface="+mn-ea"/>
                <a:cs typeface="+mn-cs"/>
              </a:rPr>
              <a:t>El bebè de la seva veïna comença a plorar quan l'agafa en braços.</a:t>
            </a:r>
          </a:p>
        </p:txBody>
      </p:sp>
      <p:sp>
        <p:nvSpPr>
          <p:cNvPr id="102403" name="Rectangle 3"/>
          <p:cNvSpPr>
            <a:spLocks noGrp="1" noChangeArrowheads="1"/>
          </p:cNvSpPr>
          <p:nvPr>
            <p:ph idx="1"/>
          </p:nvPr>
        </p:nvSpPr>
        <p:spPr>
          <a:noFill/>
        </p:spPr>
        <p:txBody>
          <a:bodyPr>
            <a:noAutofit/>
          </a:bodyPr>
          <a:lstStyle/>
          <a:p>
            <a:pPr eaLnBrk="1" hangingPunct="1"/>
            <a:r>
              <a:rPr lang="es-ES" altLang="de-DE" sz="2400" dirty="0">
                <a:solidFill>
                  <a:srgbClr val="333333"/>
                </a:solidFill>
              </a:rPr>
              <a:t>Per </a:t>
            </a:r>
            <a:r>
              <a:rPr lang="es-ES" altLang="de-DE" sz="2400" dirty="0" err="1">
                <a:solidFill>
                  <a:srgbClr val="333333"/>
                </a:solidFill>
              </a:rPr>
              <a:t>què</a:t>
            </a:r>
            <a:r>
              <a:rPr lang="es-ES" altLang="de-DE" sz="2400" dirty="0">
                <a:solidFill>
                  <a:srgbClr val="333333"/>
                </a:solidFill>
              </a:rPr>
              <a:t> plora el </a:t>
            </a:r>
            <a:r>
              <a:rPr lang="es-ES" altLang="de-DE" sz="2400" dirty="0" err="1">
                <a:solidFill>
                  <a:srgbClr val="333333"/>
                </a:solidFill>
              </a:rPr>
              <a:t>bebè</a:t>
            </a:r>
            <a:r>
              <a:rPr lang="es-ES" altLang="de-DE" sz="2400" dirty="0">
                <a:solidFill>
                  <a:srgbClr val="333333"/>
                </a:solidFill>
              </a:rPr>
              <a:t>?</a:t>
            </a:r>
          </a:p>
          <a:p>
            <a:pPr lvl="0" defTabSz="914400" fontAlgn="base"/>
            <a:r>
              <a:rPr lang="de-DE" altLang="de-DE" sz="2400" dirty="0">
                <a:solidFill>
                  <a:srgbClr val="333333"/>
                </a:solidFill>
              </a:rPr>
              <a:t>Quina és l’explicació principal d’aquest esdeveniment?</a:t>
            </a:r>
            <a:endParaRPr lang="es-ES" altLang="de-DE" sz="2400" dirty="0">
              <a:solidFill>
                <a:srgbClr val="333333"/>
              </a:solidFill>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Un amic li diu que no el respecta.</a:t>
            </a:r>
          </a:p>
        </p:txBody>
      </p:sp>
      <p:sp>
        <p:nvSpPr>
          <p:cNvPr id="104451" name="Rectangle 3"/>
          <p:cNvSpPr>
            <a:spLocks noGrp="1" noChangeArrowheads="1"/>
          </p:cNvSpPr>
          <p:nvPr>
            <p:ph idx="1"/>
          </p:nvPr>
        </p:nvSpPr>
        <p:spPr>
          <a:noFill/>
        </p:spPr>
        <p:txBody>
          <a:bodyPr>
            <a:noAutofit/>
          </a:bodyPr>
          <a:lstStyle/>
          <a:p>
            <a:pPr eaLnBrk="1" hangingPunct="1"/>
            <a:r>
              <a:rPr lang="es-ES" altLang="de-DE" sz="2400" dirty="0" err="1">
                <a:solidFill>
                  <a:srgbClr val="333333"/>
                </a:solidFill>
              </a:rPr>
              <a:t>Què</a:t>
            </a:r>
            <a:r>
              <a:rPr lang="es-ES" altLang="de-DE" sz="2400" dirty="0">
                <a:solidFill>
                  <a:srgbClr val="333333"/>
                </a:solidFill>
              </a:rPr>
              <a:t> va </a:t>
            </a:r>
            <a:r>
              <a:rPr lang="es-ES" altLang="de-DE" sz="2400" dirty="0" err="1">
                <a:solidFill>
                  <a:srgbClr val="333333"/>
                </a:solidFill>
              </a:rPr>
              <a:t>fer</a:t>
            </a:r>
            <a:r>
              <a:rPr lang="es-ES" altLang="de-DE" sz="2400" dirty="0">
                <a:solidFill>
                  <a:srgbClr val="333333"/>
                </a:solidFill>
              </a:rPr>
              <a:t> que el </a:t>
            </a:r>
            <a:r>
              <a:rPr lang="es-ES" altLang="de-DE" sz="2400" dirty="0" err="1">
                <a:solidFill>
                  <a:srgbClr val="333333"/>
                </a:solidFill>
              </a:rPr>
              <a:t>seu</a:t>
            </a:r>
            <a:r>
              <a:rPr lang="es-ES" altLang="de-DE" sz="2400" dirty="0">
                <a:solidFill>
                  <a:srgbClr val="333333"/>
                </a:solidFill>
              </a:rPr>
              <a:t> </a:t>
            </a:r>
            <a:r>
              <a:rPr lang="es-ES" altLang="de-DE" sz="2400" dirty="0" err="1">
                <a:solidFill>
                  <a:srgbClr val="333333"/>
                </a:solidFill>
              </a:rPr>
              <a:t>amic</a:t>
            </a:r>
            <a:r>
              <a:rPr lang="es-ES" altLang="de-DE" sz="2400" dirty="0">
                <a:solidFill>
                  <a:srgbClr val="333333"/>
                </a:solidFill>
              </a:rPr>
              <a:t> li </a:t>
            </a:r>
            <a:r>
              <a:rPr lang="es-ES" altLang="de-DE" sz="2400" dirty="0" err="1">
                <a:solidFill>
                  <a:srgbClr val="333333"/>
                </a:solidFill>
              </a:rPr>
              <a:t>digués</a:t>
            </a:r>
            <a:r>
              <a:rPr lang="es-ES" altLang="de-DE" sz="2400" dirty="0">
                <a:solidFill>
                  <a:srgbClr val="333333"/>
                </a:solidFill>
              </a:rPr>
              <a:t> </a:t>
            </a:r>
            <a:r>
              <a:rPr lang="es-ES" altLang="de-DE" sz="2400" dirty="0" err="1">
                <a:solidFill>
                  <a:srgbClr val="333333"/>
                </a:solidFill>
              </a:rPr>
              <a:t>això</a:t>
            </a:r>
            <a:r>
              <a:rPr lang="es-ES" altLang="de-DE" sz="2400" dirty="0">
                <a:solidFill>
                  <a:srgbClr val="333333"/>
                </a:solidFill>
              </a:rPr>
              <a:t>?</a:t>
            </a:r>
          </a:p>
          <a:p>
            <a:pPr lvl="0" defTabSz="914400" fontAlgn="base"/>
            <a:r>
              <a:rPr lang="de-DE" altLang="de-DE" sz="2400" dirty="0">
                <a:solidFill>
                  <a:srgbClr val="333333"/>
                </a:solidFill>
              </a:rPr>
              <a:t>Quina é</a:t>
            </a:r>
            <a:r>
              <a:rPr lang="es-ES" altLang="de-DE" sz="2400" dirty="0">
                <a:solidFill>
                  <a:srgbClr val="333333"/>
                </a:solidFill>
              </a:rPr>
              <a:t>s l'explicació principal d'aquest esdeveniment?</a:t>
            </a: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mateix</a:t>
            </a:r>
            <a:r>
              <a:rPr lang="en-US" altLang="de-DE" sz="2400" dirty="0">
                <a:solidFill>
                  <a:srgbClr val="004992"/>
                </a:solidFill>
                <a:latin typeface="Calibri Light"/>
              </a:rPr>
              <a:t>/a? </a:t>
            </a:r>
          </a:p>
          <a:p>
            <a:pPr eaLnBrk="1" hangingPunct="1">
              <a:lnSpc>
                <a:spcPct val="105000"/>
              </a:lnSpc>
              <a:spcBef>
                <a:spcPts val="1999"/>
              </a:spcBef>
              <a:spcAft>
                <a:spcPts val="0"/>
              </a:spcAft>
              <a:buClrTx/>
              <a:buNone/>
            </a:pPr>
            <a:r>
              <a:rPr lang="en-US" altLang="de-DE" sz="2400" dirty="0">
                <a:solidFill>
                  <a:srgbClr val="004992"/>
                </a:solidFill>
                <a:latin typeface="Calibri Light"/>
              </a:rPr>
              <a:t>Una </a:t>
            </a:r>
            <a:r>
              <a:rPr lang="en-US" altLang="de-DE" sz="2400" dirty="0" err="1">
                <a:solidFill>
                  <a:srgbClr val="004992"/>
                </a:solidFill>
                <a:latin typeface="Calibri Light"/>
              </a:rPr>
              <a:t>altra</a:t>
            </a:r>
            <a:r>
              <a:rPr lang="en-US" altLang="de-DE" sz="2400" dirty="0">
                <a:solidFill>
                  <a:srgbClr val="004992"/>
                </a:solidFill>
                <a:latin typeface="Calibri Light"/>
              </a:rPr>
              <a:t> persona o </a:t>
            </a:r>
            <a:r>
              <a:rPr lang="en-US" altLang="de-DE" sz="2400" dirty="0" err="1">
                <a:solidFill>
                  <a:srgbClr val="004992"/>
                </a:solidFill>
                <a:latin typeface="Calibri Light"/>
              </a:rPr>
              <a:t>persones</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Circumstàncies</a:t>
            </a:r>
            <a:r>
              <a:rPr lang="en-US" altLang="de-DE" sz="2400" dirty="0">
                <a:solidFill>
                  <a:srgbClr val="004992"/>
                </a:solidFill>
                <a:latin typeface="Calibri Light"/>
              </a:rPr>
              <a:t> o </a:t>
            </a:r>
            <a:r>
              <a:rPr lang="en-US" altLang="de-DE" sz="2400" dirty="0" err="1">
                <a:solidFill>
                  <a:srgbClr val="004992"/>
                </a:solidFill>
                <a:latin typeface="Calibri Light"/>
              </a:rPr>
              <a:t>l'atzar</a:t>
            </a:r>
            <a:r>
              <a:rPr lang="en-US" altLang="de-DE" sz="2400" dirty="0">
                <a:solidFill>
                  <a:srgbClr val="004992"/>
                </a:solidFill>
                <a:latin typeface="Calibri Light"/>
              </a:rPr>
              <a:t>?</a:t>
            </a:r>
            <a:endParaRPr lang="fr-CH"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Considera sempre múltiples factors que poden haver contribuït a l'esdeveniment. </a:t>
            </a:r>
            <a:r>
              <a:rPr lang="es-ES" altLang="de-DE" sz="2400" dirty="0" err="1">
                <a:solidFill>
                  <a:srgbClr val="333333"/>
                </a:solidFill>
              </a:rPr>
              <a:t>És</a:t>
            </a:r>
            <a:r>
              <a:rPr lang="es-ES" altLang="de-DE" sz="2400" dirty="0">
                <a:solidFill>
                  <a:srgbClr val="333333"/>
                </a:solidFill>
              </a:rPr>
              <a:t> a </a:t>
            </a:r>
            <a:r>
              <a:rPr lang="es-ES" altLang="de-DE" sz="2400" dirty="0" err="1">
                <a:solidFill>
                  <a:srgbClr val="333333"/>
                </a:solidFill>
              </a:rPr>
              <a:t>dir</a:t>
            </a:r>
            <a:r>
              <a:rPr lang="es-ES" altLang="de-DE" sz="2400" dirty="0">
                <a:solidFill>
                  <a:srgbClr val="333333"/>
                </a:solidFill>
              </a:rPr>
              <a:t>: </a:t>
            </a:r>
            <a:r>
              <a:rPr lang="es-ES" altLang="de-DE" sz="2400" dirty="0" err="1">
                <a:solidFill>
                  <a:srgbClr val="333333"/>
                </a:solidFill>
              </a:rPr>
              <a:t>jo</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o la </a:t>
            </a:r>
            <a:r>
              <a:rPr lang="es-ES" altLang="de-DE" sz="2400" dirty="0" err="1">
                <a:solidFill>
                  <a:srgbClr val="333333"/>
                </a:solidFill>
              </a:rPr>
              <a:t>situació</a:t>
            </a:r>
            <a:r>
              <a:rPr lang="es-ES" altLang="de-DE" sz="2400" dirty="0">
                <a:solidFill>
                  <a:srgbClr val="333333"/>
                </a:solidFill>
              </a:rPr>
              <a:t> o </a:t>
            </a:r>
            <a:r>
              <a:rPr lang="es-ES" altLang="de-DE" sz="2400" dirty="0" err="1">
                <a:solidFill>
                  <a:srgbClr val="333333"/>
                </a:solidFill>
              </a:rPr>
              <a:t>circumstàncies</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Considera sempre múltiples factors que poden haver contribuït a l'esdeveniment. </a:t>
            </a:r>
            <a:r>
              <a:rPr lang="es-ES" altLang="de-DE" sz="2400" dirty="0" err="1">
                <a:solidFill>
                  <a:srgbClr val="333333"/>
                </a:solidFill>
              </a:rPr>
              <a:t>És</a:t>
            </a:r>
            <a:r>
              <a:rPr lang="es-ES" altLang="de-DE" sz="2400" dirty="0">
                <a:solidFill>
                  <a:srgbClr val="333333"/>
                </a:solidFill>
              </a:rPr>
              <a:t> a </a:t>
            </a:r>
            <a:r>
              <a:rPr lang="es-ES" altLang="de-DE" sz="2400" dirty="0" err="1">
                <a:solidFill>
                  <a:srgbClr val="333333"/>
                </a:solidFill>
              </a:rPr>
              <a:t>dir</a:t>
            </a:r>
            <a:r>
              <a:rPr lang="es-ES" altLang="de-DE" sz="2400" dirty="0">
                <a:solidFill>
                  <a:srgbClr val="333333"/>
                </a:solidFill>
              </a:rPr>
              <a:t>: </a:t>
            </a:r>
            <a:r>
              <a:rPr lang="es-ES" altLang="de-DE" sz="2400" dirty="0" err="1">
                <a:solidFill>
                  <a:srgbClr val="333333"/>
                </a:solidFill>
              </a:rPr>
              <a:t>jo</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o la </a:t>
            </a:r>
            <a:r>
              <a:rPr lang="es-ES" altLang="de-DE" sz="2400" dirty="0" err="1">
                <a:solidFill>
                  <a:srgbClr val="333333"/>
                </a:solidFill>
              </a:rPr>
              <a:t>situació</a:t>
            </a:r>
            <a:r>
              <a:rPr lang="es-ES" altLang="de-DE" sz="2400" dirty="0">
                <a:solidFill>
                  <a:srgbClr val="333333"/>
                </a:solidFill>
              </a:rPr>
              <a:t> o </a:t>
            </a:r>
            <a:r>
              <a:rPr lang="es-ES" altLang="de-DE" sz="2400" dirty="0" err="1">
                <a:solidFill>
                  <a:srgbClr val="333333"/>
                </a:solidFill>
              </a:rPr>
              <a:t>circumstàncies</a:t>
            </a:r>
            <a:r>
              <a:rPr lang="de-DE"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Hem de tractar de ser el més realistes possible en la vida quotidiana: No està justificat culpar sempre als altres, de la mateixa manera que no sempre és culpa nostra quan les coses surten malament.</a:t>
            </a:r>
            <a:endParaRPr lang="en-US" sz="2400" dirty="0"/>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9072266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Considera sempre múltiples factors que poden haver contribuït a l'esdeveniment. </a:t>
            </a:r>
            <a:r>
              <a:rPr lang="es-ES" altLang="de-DE" sz="2400" dirty="0" err="1">
                <a:solidFill>
                  <a:srgbClr val="333333"/>
                </a:solidFill>
              </a:rPr>
              <a:t>És</a:t>
            </a:r>
            <a:r>
              <a:rPr lang="es-ES" altLang="de-DE" sz="2400" dirty="0">
                <a:solidFill>
                  <a:srgbClr val="333333"/>
                </a:solidFill>
              </a:rPr>
              <a:t> a </a:t>
            </a:r>
            <a:r>
              <a:rPr lang="es-ES" altLang="de-DE" sz="2400" dirty="0" err="1">
                <a:solidFill>
                  <a:srgbClr val="333333"/>
                </a:solidFill>
              </a:rPr>
              <a:t>dir</a:t>
            </a:r>
            <a:r>
              <a:rPr lang="es-ES" altLang="de-DE" sz="2400" dirty="0">
                <a:solidFill>
                  <a:srgbClr val="333333"/>
                </a:solidFill>
              </a:rPr>
              <a:t>: </a:t>
            </a:r>
            <a:r>
              <a:rPr lang="es-ES" altLang="de-DE" sz="2400" dirty="0" err="1">
                <a:solidFill>
                  <a:srgbClr val="333333"/>
                </a:solidFill>
              </a:rPr>
              <a:t>jo</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o la </a:t>
            </a:r>
            <a:r>
              <a:rPr lang="es-ES" altLang="de-DE" sz="2400" dirty="0" err="1">
                <a:solidFill>
                  <a:srgbClr val="333333"/>
                </a:solidFill>
              </a:rPr>
              <a:t>situació</a:t>
            </a:r>
            <a:r>
              <a:rPr lang="es-ES" altLang="de-DE" sz="2400" dirty="0">
                <a:solidFill>
                  <a:srgbClr val="333333"/>
                </a:solidFill>
              </a:rPr>
              <a:t> o </a:t>
            </a:r>
            <a:r>
              <a:rPr lang="es-ES" altLang="de-DE" sz="2400" dirty="0" err="1">
                <a:solidFill>
                  <a:srgbClr val="333333"/>
                </a:solidFill>
              </a:rPr>
              <a:t>circumstàncies</a:t>
            </a:r>
            <a:r>
              <a:rPr lang="de-DE" altLang="de-DE"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333333"/>
                </a:solidFill>
              </a:rPr>
              <a:t>Hem</a:t>
            </a:r>
            <a:r>
              <a:rPr lang="es-ES" altLang="de-DE" sz="2400" dirty="0">
                <a:solidFill>
                  <a:srgbClr val="333333"/>
                </a:solidFill>
              </a:rPr>
              <a:t> de </a:t>
            </a:r>
            <a:r>
              <a:rPr lang="es-ES" altLang="de-DE" sz="2400" dirty="0" err="1">
                <a:solidFill>
                  <a:srgbClr val="333333"/>
                </a:solidFill>
              </a:rPr>
              <a:t>tractar</a:t>
            </a:r>
            <a:r>
              <a:rPr lang="es-ES" altLang="de-DE" sz="2400" dirty="0">
                <a:solidFill>
                  <a:srgbClr val="333333"/>
                </a:solidFill>
              </a:rPr>
              <a:t> de ser el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realistes</a:t>
            </a:r>
            <a:r>
              <a:rPr lang="es-ES" altLang="de-DE" sz="2400" dirty="0">
                <a:solidFill>
                  <a:srgbClr val="333333"/>
                </a:solidFill>
              </a:rPr>
              <a:t> </a:t>
            </a:r>
            <a:r>
              <a:rPr lang="es-ES" altLang="de-DE" sz="2400" dirty="0" err="1">
                <a:solidFill>
                  <a:srgbClr val="333333"/>
                </a:solidFill>
              </a:rPr>
              <a:t>possible</a:t>
            </a:r>
            <a:r>
              <a:rPr lang="es-ES" altLang="de-DE" sz="2400" dirty="0">
                <a:solidFill>
                  <a:srgbClr val="333333"/>
                </a:solidFill>
              </a:rPr>
              <a:t> en la vida </a:t>
            </a:r>
            <a:r>
              <a:rPr lang="es-ES" altLang="de-DE" sz="2400" dirty="0" err="1">
                <a:solidFill>
                  <a:srgbClr val="333333"/>
                </a:solidFill>
              </a:rPr>
              <a:t>quotidiana</a:t>
            </a:r>
            <a:r>
              <a:rPr lang="es-ES" altLang="de-DE" sz="2400" dirty="0">
                <a:solidFill>
                  <a:srgbClr val="333333"/>
                </a:solidFill>
              </a:rPr>
              <a:t>: No </a:t>
            </a:r>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justificat</a:t>
            </a:r>
            <a:r>
              <a:rPr lang="es-ES" altLang="de-DE" sz="2400" dirty="0">
                <a:solidFill>
                  <a:srgbClr val="333333"/>
                </a:solidFill>
              </a:rPr>
              <a:t> culpar </a:t>
            </a:r>
            <a:r>
              <a:rPr lang="es-ES" altLang="de-DE" sz="2400" dirty="0" err="1">
                <a:solidFill>
                  <a:srgbClr val="333333"/>
                </a:solidFill>
              </a:rPr>
              <a:t>sempre</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de la </a:t>
            </a:r>
            <a:r>
              <a:rPr lang="es-ES" altLang="de-DE" sz="2400" dirty="0" err="1">
                <a:solidFill>
                  <a:srgbClr val="333333"/>
                </a:solidFill>
              </a:rPr>
              <a:t>mateixa</a:t>
            </a:r>
            <a:r>
              <a:rPr lang="es-ES" altLang="de-DE" sz="2400" dirty="0">
                <a:solidFill>
                  <a:srgbClr val="333333"/>
                </a:solidFill>
              </a:rPr>
              <a:t> manera que no </a:t>
            </a:r>
            <a:r>
              <a:rPr lang="es-ES" altLang="de-DE" sz="2400" dirty="0" err="1">
                <a:solidFill>
                  <a:srgbClr val="333333"/>
                </a:solidFill>
              </a:rPr>
              <a:t>sempre</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culpa </a:t>
            </a:r>
            <a:r>
              <a:rPr lang="es-ES" altLang="de-DE" sz="2400" dirty="0" err="1">
                <a:solidFill>
                  <a:srgbClr val="333333"/>
                </a:solidFill>
              </a:rPr>
              <a:t>nostra</a:t>
            </a:r>
            <a:r>
              <a:rPr lang="es-ES" altLang="de-DE" sz="2400" dirty="0">
                <a:solidFill>
                  <a:srgbClr val="333333"/>
                </a:solidFill>
              </a:rPr>
              <a:t> </a:t>
            </a:r>
            <a:r>
              <a:rPr lang="es-ES" altLang="de-DE" sz="2400" dirty="0" err="1">
                <a:solidFill>
                  <a:srgbClr val="333333"/>
                </a:solidFill>
              </a:rPr>
              <a:t>quan</a:t>
            </a:r>
            <a:r>
              <a:rPr lang="es-ES" altLang="de-DE" sz="2400" dirty="0">
                <a:solidFill>
                  <a:srgbClr val="333333"/>
                </a:solidFill>
              </a:rPr>
              <a:t> les coses surten </a:t>
            </a:r>
            <a:r>
              <a:rPr lang="es-ES" altLang="de-DE" sz="2400" dirty="0" err="1">
                <a:solidFill>
                  <a:srgbClr val="333333"/>
                </a:solidFill>
              </a:rPr>
              <a:t>malament</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En general, </a:t>
            </a:r>
            <a:r>
              <a:rPr lang="es-ES" altLang="de-DE" sz="2400" dirty="0" err="1">
                <a:solidFill>
                  <a:srgbClr val="333333"/>
                </a:solidFill>
              </a:rPr>
              <a:t>existeixen</a:t>
            </a:r>
            <a:r>
              <a:rPr lang="es-ES" altLang="de-DE" sz="2400" dirty="0">
                <a:solidFill>
                  <a:srgbClr val="333333"/>
                </a:solidFill>
              </a:rPr>
              <a:t> diversos </a:t>
            </a:r>
            <a:r>
              <a:rPr lang="es-ES" altLang="de-DE" sz="2400" dirty="0" err="1">
                <a:solidFill>
                  <a:srgbClr val="333333"/>
                </a:solidFill>
              </a:rPr>
              <a:t>factors</a:t>
            </a:r>
            <a:r>
              <a:rPr lang="es-ES" altLang="de-DE" sz="2400" dirty="0">
                <a:solidFill>
                  <a:srgbClr val="333333"/>
                </a:solidFill>
              </a:rPr>
              <a:t> que </a:t>
            </a:r>
            <a:r>
              <a:rPr lang="es-ES" altLang="de-DE" sz="2400" dirty="0" err="1">
                <a:solidFill>
                  <a:srgbClr val="333333"/>
                </a:solidFill>
              </a:rPr>
              <a:t>contribueixen</a:t>
            </a:r>
            <a:r>
              <a:rPr lang="es-ES" altLang="de-DE" sz="2400" dirty="0">
                <a:solidFill>
                  <a:srgbClr val="333333"/>
                </a:solidFill>
              </a:rPr>
              <a:t> a un </a:t>
            </a:r>
            <a:r>
              <a:rPr lang="es-ES" altLang="de-DE" sz="2400" dirty="0" err="1">
                <a:solidFill>
                  <a:srgbClr val="333333"/>
                </a:solidFill>
              </a:rPr>
              <a:t>esdeveniment</a:t>
            </a:r>
            <a:r>
              <a:rPr lang="es-E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163158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Moltes</a:t>
            </a:r>
            <a:r>
              <a:rPr lang="en-AU" altLang="de-DE" sz="2400" dirty="0">
                <a:solidFill>
                  <a:srgbClr val="333333"/>
                </a:solidFill>
              </a:rPr>
              <a:t> </a:t>
            </a:r>
            <a:r>
              <a:rPr lang="en-AU" altLang="de-DE" sz="2400" dirty="0" err="1">
                <a:solidFill>
                  <a:srgbClr val="333333"/>
                </a:solidFill>
              </a:rPr>
              <a:t>persones</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tendeixen</a:t>
            </a:r>
            <a:r>
              <a:rPr lang="en-AU" altLang="de-DE" sz="2400" dirty="0">
                <a:solidFill>
                  <a:srgbClr val="333333"/>
                </a:solidFill>
              </a:rPr>
              <a:t> a </a:t>
            </a:r>
            <a:r>
              <a:rPr lang="en-AU" altLang="de-DE" sz="2400" dirty="0" err="1">
                <a:solidFill>
                  <a:srgbClr val="333333"/>
                </a:solidFill>
              </a:rPr>
              <a:t>explicar</a:t>
            </a:r>
            <a:r>
              <a:rPr lang="en-AU" altLang="de-DE" sz="2400" dirty="0">
                <a:solidFill>
                  <a:srgbClr val="333333"/>
                </a:solidFill>
              </a:rPr>
              <a:t> </a:t>
            </a:r>
            <a:r>
              <a:rPr lang="en-AU" altLang="de-DE" sz="2400" dirty="0" err="1">
                <a:solidFill>
                  <a:srgbClr val="333333"/>
                </a:solidFill>
              </a:rPr>
              <a:t>esdeveniments</a:t>
            </a:r>
            <a:r>
              <a:rPr lang="en-AU" altLang="de-DE" sz="2400" dirty="0">
                <a:solidFill>
                  <a:srgbClr val="333333"/>
                </a:solidFill>
              </a:rPr>
              <a:t> </a:t>
            </a:r>
            <a:r>
              <a:rPr lang="en-AU" altLang="de-DE" sz="2400" i="1" dirty="0" err="1">
                <a:solidFill>
                  <a:srgbClr val="333333"/>
                </a:solidFill>
              </a:rPr>
              <a:t>complexos</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a:t>
            </a:r>
            <a:r>
              <a:rPr lang="en-AU" altLang="de-DE" sz="2400" dirty="0" err="1">
                <a:solidFill>
                  <a:srgbClr val="333333"/>
                </a:solidFill>
              </a:rPr>
              <a:t>una</a:t>
            </a:r>
            <a:r>
              <a:rPr lang="en-AU" altLang="de-DE" sz="2400" dirty="0">
                <a:solidFill>
                  <a:srgbClr val="333333"/>
                </a:solidFill>
              </a:rPr>
              <a:t> sola </a:t>
            </a:r>
            <a:r>
              <a:rPr lang="en-AU" altLang="de-DE" sz="2400" dirty="0" err="1">
                <a:solidFill>
                  <a:srgbClr val="333333"/>
                </a:solidFill>
              </a:rPr>
              <a:t>raó</a:t>
            </a:r>
            <a:r>
              <a:rPr lang="en-AU" altLang="de-DE" sz="2400" dirty="0">
                <a:solidFill>
                  <a:srgbClr val="333333"/>
                </a:solidFill>
              </a:rPr>
              <a:t>. De </a:t>
            </a:r>
            <a:r>
              <a:rPr lang="en-AU" altLang="de-DE" sz="2400" dirty="0" err="1">
                <a:solidFill>
                  <a:srgbClr val="333333"/>
                </a:solidFill>
              </a:rPr>
              <a:t>vegades</a:t>
            </a:r>
            <a:r>
              <a:rPr lang="en-AU" altLang="de-DE" sz="2400" dirty="0">
                <a:solidFill>
                  <a:srgbClr val="333333"/>
                </a:solidFill>
              </a:rPr>
              <a:t>, </a:t>
            </a:r>
            <a:r>
              <a:rPr lang="en-AU" altLang="de-DE" sz="2400" dirty="0" err="1">
                <a:solidFill>
                  <a:srgbClr val="333333"/>
                </a:solidFill>
              </a:rPr>
              <a:t>altres</a:t>
            </a:r>
            <a:r>
              <a:rPr lang="en-AU" altLang="de-DE" sz="2400" dirty="0">
                <a:solidFill>
                  <a:srgbClr val="333333"/>
                </a:solidFill>
              </a:rPr>
              <a:t> </a:t>
            </a:r>
            <a:r>
              <a:rPr lang="en-AU" altLang="de-DE" sz="2400" dirty="0" err="1">
                <a:solidFill>
                  <a:srgbClr val="333333"/>
                </a:solidFill>
              </a:rPr>
              <a:t>persones</a:t>
            </a:r>
            <a:r>
              <a:rPr lang="en-AU" altLang="de-DE" sz="2400" dirty="0">
                <a:solidFill>
                  <a:srgbClr val="333333"/>
                </a:solidFill>
              </a:rPr>
              <a:t> </a:t>
            </a:r>
            <a:r>
              <a:rPr lang="en-AU" altLang="de-DE" sz="2400" dirty="0" err="1">
                <a:solidFill>
                  <a:srgbClr val="333333"/>
                </a:solidFill>
              </a:rPr>
              <a:t>són</a:t>
            </a:r>
            <a:r>
              <a:rPr lang="en-AU" altLang="de-DE" sz="2400" dirty="0">
                <a:solidFill>
                  <a:srgbClr val="333333"/>
                </a:solidFill>
              </a:rPr>
              <a:t> </a:t>
            </a:r>
            <a:r>
              <a:rPr lang="en-AU" altLang="de-DE" sz="2400" dirty="0" err="1">
                <a:solidFill>
                  <a:srgbClr val="333333"/>
                </a:solidFill>
              </a:rPr>
              <a:t>acusades</a:t>
            </a:r>
            <a:r>
              <a:rPr lang="en-AU" altLang="de-DE" sz="2400" dirty="0">
                <a:solidFill>
                  <a:srgbClr val="333333"/>
                </a:solidFill>
              </a:rPr>
              <a:t> </a:t>
            </a:r>
            <a:r>
              <a:rPr lang="en-AU" altLang="de-DE" sz="2400" dirty="0" err="1">
                <a:solidFill>
                  <a:srgbClr val="333333"/>
                </a:solidFill>
              </a:rPr>
              <a:t>pels</a:t>
            </a:r>
            <a:r>
              <a:rPr lang="en-AU" altLang="de-DE" sz="2400" dirty="0">
                <a:solidFill>
                  <a:srgbClr val="333333"/>
                </a:solidFill>
              </a:rPr>
              <a:t> errors que un o </a:t>
            </a:r>
            <a:r>
              <a:rPr lang="en-AU" altLang="de-DE" sz="2400" dirty="0" err="1">
                <a:solidFill>
                  <a:srgbClr val="333333"/>
                </a:solidFill>
              </a:rPr>
              <a:t>una</a:t>
            </a:r>
            <a:r>
              <a:rPr lang="en-AU" altLang="de-DE" sz="2400" dirty="0">
                <a:solidFill>
                  <a:srgbClr val="333333"/>
                </a:solidFill>
              </a:rPr>
              <a:t> comet.</a:t>
            </a:r>
          </a:p>
          <a:p>
            <a:pPr lvl="0" defTabSz="914400" fontAlgn="base"/>
            <a:r>
              <a:rPr lang="es-ES" altLang="de-DE" sz="2400" dirty="0" err="1">
                <a:solidFill>
                  <a:srgbClr val="004992"/>
                </a:solidFill>
              </a:rPr>
              <a:t>Exemple</a:t>
            </a:r>
            <a:r>
              <a:rPr lang="es-ES" altLang="de-DE" sz="2400" dirty="0">
                <a:solidFill>
                  <a:srgbClr val="004992"/>
                </a:solidFill>
              </a:rPr>
              <a:t> I: </a:t>
            </a:r>
            <a:r>
              <a:rPr lang="en-AU" altLang="de-DE" sz="2400" dirty="0">
                <a:solidFill>
                  <a:srgbClr val="333333"/>
                </a:solidFill>
              </a:rPr>
              <a:t>La Clara </a:t>
            </a:r>
            <a:r>
              <a:rPr lang="en-AU" altLang="de-DE" sz="2400" dirty="0" err="1">
                <a:solidFill>
                  <a:srgbClr val="333333"/>
                </a:solidFill>
              </a:rPr>
              <a:t>ensopega</a:t>
            </a:r>
            <a:r>
              <a:rPr lang="en-AU" altLang="de-DE" sz="2400" dirty="0">
                <a:solidFill>
                  <a:srgbClr val="333333"/>
                </a:solidFill>
              </a:rPr>
              <a:t> </a:t>
            </a:r>
            <a:r>
              <a:rPr lang="en-AU" altLang="de-DE" sz="2400" dirty="0" err="1">
                <a:solidFill>
                  <a:srgbClr val="333333"/>
                </a:solidFill>
              </a:rPr>
              <a:t>sovint</a:t>
            </a:r>
            <a:r>
              <a:rPr lang="en-AU" altLang="de-DE" sz="2400" dirty="0">
                <a:solidFill>
                  <a:srgbClr val="333333"/>
                </a:solidFill>
              </a:rPr>
              <a:t>.</a:t>
            </a:r>
            <a:endParaRPr lang="es-ES" altLang="de-DE" sz="2400" dirty="0">
              <a:solidFill>
                <a:srgbClr val="333333"/>
              </a:solidFill>
            </a:endParaRPr>
          </a:p>
          <a:p>
            <a:pPr lvl="0" defTabSz="914400" fontAlgn="base"/>
            <a:r>
              <a:rPr lang="es-ES" altLang="de-DE" sz="2400" dirty="0" err="1">
                <a:solidFill>
                  <a:srgbClr val="004992"/>
                </a:solidFill>
              </a:rPr>
              <a:t>Convicció</a:t>
            </a:r>
            <a:r>
              <a:rPr lang="es-ES" altLang="de-DE" sz="2400" dirty="0">
                <a:solidFill>
                  <a:srgbClr val="004992"/>
                </a:solidFill>
              </a:rPr>
              <a:t> </a:t>
            </a:r>
            <a:r>
              <a:rPr lang="es-ES" altLang="de-DE" sz="2400" dirty="0" err="1">
                <a:solidFill>
                  <a:srgbClr val="004992"/>
                </a:solidFill>
              </a:rPr>
              <a:t>pròpia</a:t>
            </a:r>
            <a:r>
              <a:rPr lang="es-ES" altLang="de-DE" sz="2400" dirty="0">
                <a:solidFill>
                  <a:srgbClr val="004992"/>
                </a:solidFill>
              </a:rPr>
              <a:t>: </a:t>
            </a:r>
            <a:r>
              <a:rPr lang="en-AU" altLang="de-DE" sz="2400" dirty="0">
                <a:solidFill>
                  <a:srgbClr val="333333"/>
                </a:solidFill>
              </a:rPr>
              <a:t>El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oncle</a:t>
            </a:r>
            <a:r>
              <a:rPr lang="en-AU" altLang="de-DE" sz="2400" dirty="0">
                <a:solidFill>
                  <a:srgbClr val="333333"/>
                </a:solidFill>
              </a:rPr>
              <a:t> li </a:t>
            </a:r>
            <a:r>
              <a:rPr lang="en-AU" altLang="de-DE" sz="2400" dirty="0" err="1">
                <a:solidFill>
                  <a:srgbClr val="333333"/>
                </a:solidFill>
              </a:rPr>
              <a:t>ocasiona</a:t>
            </a:r>
            <a:r>
              <a:rPr lang="en-AU" altLang="de-DE" sz="2400" dirty="0">
                <a:solidFill>
                  <a:srgbClr val="333333"/>
                </a:solidFill>
              </a:rPr>
              <a:t> </a:t>
            </a:r>
            <a:r>
              <a:rPr lang="en-AU" altLang="de-DE" sz="2400" dirty="0" err="1">
                <a:solidFill>
                  <a:srgbClr val="333333"/>
                </a:solidFill>
              </a:rPr>
              <a:t>aquestes</a:t>
            </a:r>
            <a:r>
              <a:rPr lang="en-AU" altLang="de-DE" sz="2400" dirty="0">
                <a:solidFill>
                  <a:srgbClr val="333333"/>
                </a:solidFill>
              </a:rPr>
              <a:t> </a:t>
            </a:r>
            <a:r>
              <a:rPr lang="en-AU" altLang="de-DE" sz="2400" dirty="0" err="1">
                <a:solidFill>
                  <a:srgbClr val="333333"/>
                </a:solidFill>
              </a:rPr>
              <a:t>caigudes</a:t>
            </a:r>
            <a:r>
              <a:rPr lang="en-AU" altLang="de-DE" sz="2400" dirty="0">
                <a:solidFill>
                  <a:srgbClr val="333333"/>
                </a:solidFill>
              </a:rPr>
              <a:t> </a:t>
            </a:r>
            <a:r>
              <a:rPr lang="en-AU" altLang="de-DE" sz="2400" dirty="0" err="1">
                <a:solidFill>
                  <a:srgbClr val="333333"/>
                </a:solidFill>
              </a:rPr>
              <a:t>enviant</a:t>
            </a:r>
            <a:r>
              <a:rPr lang="en-AU" altLang="de-DE" sz="2400" dirty="0">
                <a:solidFill>
                  <a:srgbClr val="333333"/>
                </a:solidFill>
              </a:rPr>
              <a:t>-li </a:t>
            </a:r>
            <a:r>
              <a:rPr lang="en-AU" altLang="de-DE" sz="2400" dirty="0" err="1">
                <a:solidFill>
                  <a:srgbClr val="333333"/>
                </a:solidFill>
              </a:rPr>
              <a:t>impulsos</a:t>
            </a:r>
            <a:r>
              <a:rPr lang="en-AU" altLang="de-DE" sz="2400" dirty="0">
                <a:solidFill>
                  <a:srgbClr val="333333"/>
                </a:solidFill>
              </a:rPr>
              <a:t> </a:t>
            </a:r>
            <a:r>
              <a:rPr lang="en-AU" altLang="de-DE" sz="2400" dirty="0" err="1">
                <a:solidFill>
                  <a:srgbClr val="333333"/>
                </a:solidFill>
              </a:rPr>
              <a:t>elèctrics</a:t>
            </a:r>
            <a:r>
              <a:rPr lang="en-AU" altLang="de-DE" sz="2400" dirty="0">
                <a:solidFill>
                  <a:srgbClr val="333333"/>
                </a:solidFill>
              </a:rPr>
              <a:t> a </a:t>
            </a:r>
            <a:r>
              <a:rPr lang="en-AU" altLang="de-DE" sz="2400" dirty="0" err="1">
                <a:solidFill>
                  <a:srgbClr val="333333"/>
                </a:solidFill>
              </a:rPr>
              <a:t>través</a:t>
            </a:r>
            <a:r>
              <a:rPr lang="en-AU" altLang="de-DE" sz="2400" dirty="0">
                <a:solidFill>
                  <a:srgbClr val="333333"/>
                </a:solidFill>
              </a:rPr>
              <a:t> </a:t>
            </a:r>
            <a:r>
              <a:rPr lang="en-AU" altLang="de-DE" sz="2400" dirty="0" err="1">
                <a:solidFill>
                  <a:srgbClr val="333333"/>
                </a:solidFill>
              </a:rPr>
              <a:t>d'electrodes</a:t>
            </a:r>
            <a:r>
              <a:rPr lang="en-AU" altLang="de-DE" sz="2400" dirty="0">
                <a:solidFill>
                  <a:srgbClr val="333333"/>
                </a:solidFill>
              </a:rPr>
              <a:t> al cap.</a:t>
            </a:r>
            <a:endParaRPr lang="es-ES" altLang="de-DE" sz="2400" dirty="0">
              <a:solidFill>
                <a:srgbClr val="333333"/>
              </a:solidFill>
            </a:endParaRPr>
          </a:p>
          <a:p>
            <a:pPr lvl="0" defTabSz="914400" fontAlgn="base"/>
            <a:r>
              <a:rPr lang="es-ES" altLang="de-DE" sz="2400" dirty="0">
                <a:solidFill>
                  <a:srgbClr val="004992"/>
                </a:solidFill>
              </a:rPr>
              <a:t>Una altra explicació: </a:t>
            </a:r>
            <a:r>
              <a:rPr lang="es-ES" altLang="de-DE" sz="2400" dirty="0">
                <a:solidFill>
                  <a:srgbClr val="333333"/>
                </a:solidFill>
              </a:rPr>
              <a:t>Ella té una infecció a l'orella que afecta a l'equilibri. A </a:t>
            </a:r>
            <a:r>
              <a:rPr lang="es-ES" altLang="de-DE" sz="2400" dirty="0" err="1">
                <a:solidFill>
                  <a:srgbClr val="333333"/>
                </a:solidFill>
              </a:rPr>
              <a:t>més</a:t>
            </a:r>
            <a:r>
              <a:rPr lang="es-ES" altLang="de-DE" sz="2400" dirty="0">
                <a:solidFill>
                  <a:srgbClr val="333333"/>
                </a:solidFill>
              </a:rPr>
              <a:t>, ha </a:t>
            </a:r>
            <a:r>
              <a:rPr lang="es-ES" altLang="de-DE" sz="2400" dirty="0" err="1">
                <a:solidFill>
                  <a:srgbClr val="333333"/>
                </a:solidFill>
              </a:rPr>
              <a:t>estat</a:t>
            </a:r>
            <a:r>
              <a:rPr lang="es-ES" altLang="de-DE" sz="2400" dirty="0">
                <a:solidFill>
                  <a:srgbClr val="333333"/>
                </a:solidFill>
              </a:rPr>
              <a:t> </a:t>
            </a:r>
            <a:r>
              <a:rPr lang="es-ES" altLang="de-DE" sz="2400" dirty="0" err="1">
                <a:solidFill>
                  <a:srgbClr val="333333"/>
                </a:solidFill>
              </a:rPr>
              <a:t>plovent</a:t>
            </a:r>
            <a:r>
              <a:rPr lang="es-ES" altLang="de-DE" sz="2400" dirty="0">
                <a:solidFill>
                  <a:srgbClr val="333333"/>
                </a:solidFill>
              </a:rPr>
              <a:t> </a:t>
            </a:r>
            <a:r>
              <a:rPr lang="es-ES" altLang="de-DE" sz="2400" dirty="0" err="1">
                <a:solidFill>
                  <a:srgbClr val="333333"/>
                </a:solidFill>
              </a:rPr>
              <a:t>durant</a:t>
            </a:r>
            <a:r>
              <a:rPr lang="es-ES" altLang="de-DE" sz="2400" dirty="0">
                <a:solidFill>
                  <a:srgbClr val="333333"/>
                </a:solidFill>
              </a:rPr>
              <a:t> </a:t>
            </a:r>
            <a:r>
              <a:rPr lang="es-ES" altLang="de-DE" sz="2400" dirty="0" err="1">
                <a:solidFill>
                  <a:srgbClr val="333333"/>
                </a:solidFill>
              </a:rPr>
              <a:t>setmanes</a:t>
            </a:r>
            <a:r>
              <a:rPr lang="es-ES" altLang="de-DE" sz="2400" dirty="0">
                <a:solidFill>
                  <a:srgbClr val="333333"/>
                </a:solidFill>
              </a:rPr>
              <a:t> i el </a:t>
            </a:r>
            <a:r>
              <a:rPr lang="es-ES" altLang="de-DE" sz="2400" dirty="0" err="1">
                <a:solidFill>
                  <a:srgbClr val="333333"/>
                </a:solidFill>
              </a:rPr>
              <a:t>terra</a:t>
            </a:r>
            <a:r>
              <a:rPr lang="es-ES" altLang="de-DE" sz="2400" dirty="0">
                <a:solidFill>
                  <a:srgbClr val="333333"/>
                </a:solidFill>
              </a:rPr>
              <a:t> </a:t>
            </a:r>
            <a:r>
              <a:rPr lang="es-ES" altLang="de-DE" sz="2400" dirty="0" err="1">
                <a:solidFill>
                  <a:srgbClr val="333333"/>
                </a:solidFill>
              </a:rPr>
              <a:t>rellisca</a:t>
            </a:r>
            <a:r>
              <a:rPr lang="es-ES" altLang="de-DE" sz="2400" dirty="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De vegades, altres persones tenen la responsabilitat </a:t>
            </a:r>
            <a:r>
              <a:rPr lang="es-ES" altLang="de-DE" sz="2400" i="1" dirty="0">
                <a:solidFill>
                  <a:srgbClr val="333333"/>
                </a:solidFill>
              </a:rPr>
              <a:t>parcial</a:t>
            </a:r>
            <a:r>
              <a:rPr lang="es-ES" altLang="de-DE" sz="2400" dirty="0">
                <a:solidFill>
                  <a:srgbClr val="333333"/>
                </a:solidFill>
              </a:rPr>
              <a:t>, però també s'han de tenir en compte altres factors.</a:t>
            </a:r>
          </a:p>
          <a:p>
            <a:pPr lvl="0" defTabSz="914400" fontAlgn="base"/>
            <a:r>
              <a:rPr lang="es-ES" altLang="de-DE" sz="2400" dirty="0">
                <a:solidFill>
                  <a:srgbClr val="004992"/>
                </a:solidFill>
              </a:rPr>
              <a:t>Exemple II: </a:t>
            </a:r>
            <a:r>
              <a:rPr lang="es-ES" altLang="de-DE" sz="2400" dirty="0">
                <a:solidFill>
                  <a:srgbClr val="333333"/>
                </a:solidFill>
              </a:rPr>
              <a:t>En Pol</a:t>
            </a:r>
            <a:r>
              <a:rPr lang="de-DE" altLang="de-DE" sz="2400" dirty="0">
                <a:solidFill>
                  <a:srgbClr val="333333"/>
                </a:solidFill>
              </a:rPr>
              <a:t> pateix una recaiguda</a:t>
            </a:r>
            <a:r>
              <a:rPr lang="es-ES" altLang="de-DE" sz="2400" dirty="0">
                <a:solidFill>
                  <a:srgbClr val="333333"/>
                </a:solidFill>
              </a:rPr>
              <a:t>.</a:t>
            </a:r>
          </a:p>
          <a:p>
            <a:pPr lvl="0" defTabSz="914400" fontAlgn="base"/>
            <a:r>
              <a:rPr lang="es-ES" altLang="de-DE" sz="2400" dirty="0" err="1">
                <a:solidFill>
                  <a:srgbClr val="004992"/>
                </a:solidFill>
              </a:rPr>
              <a:t>Convicció</a:t>
            </a:r>
            <a:r>
              <a:rPr lang="es-ES" altLang="de-DE" sz="2400" dirty="0">
                <a:solidFill>
                  <a:srgbClr val="004992"/>
                </a:solidFill>
              </a:rPr>
              <a:t> </a:t>
            </a:r>
            <a:r>
              <a:rPr lang="es-ES" altLang="de-DE" sz="2400" dirty="0" err="1">
                <a:solidFill>
                  <a:srgbClr val="004992"/>
                </a:solidFill>
              </a:rPr>
              <a:t>pròpia</a:t>
            </a:r>
            <a:r>
              <a:rPr lang="es-ES" altLang="de-DE" sz="2400" dirty="0">
                <a:solidFill>
                  <a:srgbClr val="004992"/>
                </a:solidFill>
              </a:rPr>
              <a:t>: </a:t>
            </a:r>
            <a:r>
              <a:rPr lang="de-DE" altLang="de-DE" sz="2400" dirty="0">
                <a:solidFill>
                  <a:srgbClr val="333333"/>
                </a:solidFill>
              </a:rPr>
              <a:t>La recaiguda va ser causada per pensaments intrusius de </a:t>
            </a:r>
            <a:r>
              <a:rPr lang="de-DE" altLang="de-DE" sz="2400" dirty="0" err="1">
                <a:solidFill>
                  <a:srgbClr val="333333"/>
                </a:solidFill>
              </a:rPr>
              <a:t>record</a:t>
            </a:r>
            <a:r>
              <a:rPr lang="de-DE" altLang="de-DE" sz="2400" dirty="0">
                <a:solidFill>
                  <a:srgbClr val="333333"/>
                </a:solidFill>
              </a:rPr>
              <a:t> </a:t>
            </a:r>
            <a:r>
              <a:rPr lang="de-DE" altLang="de-DE" sz="2400" dirty="0" err="1">
                <a:solidFill>
                  <a:srgbClr val="333333"/>
                </a:solidFill>
              </a:rPr>
              <a:t>d'experiències</a:t>
            </a:r>
            <a:r>
              <a:rPr lang="de-DE" altLang="de-DE" sz="2400" dirty="0">
                <a:solidFill>
                  <a:srgbClr val="333333"/>
                </a:solidFill>
              </a:rPr>
              <a:t> terribles de la infantesa. Ell era frequentment golpejat quan era un nen.</a:t>
            </a:r>
          </a:p>
          <a:p>
            <a:pPr lvl="0" defTabSz="914400" fontAlgn="base"/>
            <a:r>
              <a:rPr lang="es-ES" altLang="de-DE" sz="2400" dirty="0">
                <a:solidFill>
                  <a:srgbClr val="004992"/>
                </a:solidFill>
              </a:rPr>
              <a:t>Una </a:t>
            </a:r>
            <a:r>
              <a:rPr lang="es-ES" altLang="de-DE" sz="2400" dirty="0" err="1">
                <a:solidFill>
                  <a:srgbClr val="004992"/>
                </a:solidFill>
              </a:rPr>
              <a:t>altra</a:t>
            </a:r>
            <a:r>
              <a:rPr lang="es-ES" altLang="de-DE" sz="2400" dirty="0">
                <a:solidFill>
                  <a:srgbClr val="004992"/>
                </a:solidFill>
              </a:rPr>
              <a:t> </a:t>
            </a:r>
            <a:r>
              <a:rPr lang="es-ES" altLang="de-DE" sz="2400" dirty="0" err="1">
                <a:solidFill>
                  <a:srgbClr val="004992"/>
                </a:solidFill>
              </a:rPr>
              <a:t>explicació</a:t>
            </a:r>
            <a:r>
              <a:rPr lang="es-ES" altLang="de-DE" sz="2400" dirty="0">
                <a:solidFill>
                  <a:srgbClr val="004992"/>
                </a:solidFill>
              </a:rPr>
              <a:t>: </a:t>
            </a:r>
            <a:r>
              <a:rPr lang="de-DE" altLang="de-DE" sz="2400" dirty="0">
                <a:solidFill>
                  <a:srgbClr val="333333"/>
                </a:solidFill>
              </a:rPr>
              <a:t>Aquest podria ser un factor, però </a:t>
            </a:r>
            <a:r>
              <a:rPr lang="de-DE" altLang="de-DE" sz="2400" dirty="0" err="1">
                <a:solidFill>
                  <a:srgbClr val="333333"/>
                </a:solidFill>
              </a:rPr>
              <a:t>segurament</a:t>
            </a:r>
            <a:r>
              <a:rPr lang="de-DE" altLang="de-DE" sz="2400" dirty="0">
                <a:solidFill>
                  <a:srgbClr val="333333"/>
                </a:solidFill>
              </a:rPr>
              <a:t> </a:t>
            </a:r>
            <a:r>
              <a:rPr lang="de-DE" altLang="de-DE" sz="2400" dirty="0" err="1">
                <a:solidFill>
                  <a:srgbClr val="333333"/>
                </a:solidFill>
              </a:rPr>
              <a:t>n'hi</a:t>
            </a:r>
            <a:r>
              <a:rPr lang="de-DE" altLang="de-DE" sz="2400" dirty="0">
                <a:solidFill>
                  <a:srgbClr val="333333"/>
                </a:solidFill>
              </a:rPr>
              <a:t> ha també </a:t>
            </a:r>
            <a:r>
              <a:rPr lang="de-DE" altLang="de-DE" sz="2400" dirty="0" err="1">
                <a:solidFill>
                  <a:srgbClr val="333333"/>
                </a:solidFill>
              </a:rPr>
              <a:t>altres</a:t>
            </a:r>
            <a:r>
              <a:rPr lang="de-DE" altLang="de-DE" sz="2400" dirty="0">
                <a:solidFill>
                  <a:srgbClr val="333333"/>
                </a:solidFill>
              </a:rPr>
              <a:t> </a:t>
            </a:r>
            <a:r>
              <a:rPr lang="de-DE" altLang="de-DE" sz="2400" dirty="0" err="1">
                <a:solidFill>
                  <a:srgbClr val="333333"/>
                </a:solidFill>
              </a:rPr>
              <a:t>d'importants</a:t>
            </a:r>
            <a:r>
              <a:rPr lang="de-DE" altLang="de-DE" sz="2400" dirty="0">
                <a:solidFill>
                  <a:srgbClr val="333333"/>
                </a:solidFill>
              </a:rPr>
              <a:t>. Pol havia deixat de prendre la medicació i havia tingut una discussió a la feina i temia perdre el seu lloc de treball.</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pt-BR"/>
              <a:t>Entrenament Metacognitiu 1 – Acusar i Atribuir-se el Mèrit</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9" name="Footer Placeholder 8"/>
          <p:cNvSpPr>
            <a:spLocks noGrp="1"/>
          </p:cNvSpPr>
          <p:nvPr>
            <p:ph type="ftr" sz="quarter" idx="11"/>
          </p:nvPr>
        </p:nvSpPr>
        <p:spPr/>
        <p:txBody>
          <a:bodyPr/>
          <a:lstStyle/>
          <a:p>
            <a:r>
              <a:rPr lang="pt-BR"/>
              <a:t>Entrenament Metacognitiu 1 – Acusar i Atribuir-se el Mèrit</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31903084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57550072"/>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643489955"/>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a:solidFill>
                  <a:srgbClr val="333333"/>
                </a:solidFill>
                <a:latin typeface="+mn-lt"/>
                <a:cs typeface="+mn-cs"/>
              </a:rPr>
              <a:t>A full list can be obtained via </a:t>
            </a:r>
            <a:r>
              <a:rPr lang="de-DE" altLang="de-DE" sz="1200" u="sng">
                <a:solidFill>
                  <a:srgbClr val="333333"/>
                </a:solidFill>
                <a:latin typeface="+mn-lt"/>
                <a:cs typeface="+mn-cs"/>
              </a:rPr>
              <a:t>www.uke.de/mct</a:t>
            </a:r>
            <a:r>
              <a:rPr lang="de-DE" altLang="de-DE" sz="1200">
                <a:solidFill>
                  <a:srgbClr val="333333"/>
                </a:solidFill>
                <a:latin typeface="+mn-lt"/>
                <a:cs typeface="+mn-cs"/>
              </a:rPr>
              <a:t>. </a:t>
            </a:r>
            <a:r>
              <a:rPr lang="en-GB" altLang="de-DE" sz="1200">
                <a:solidFill>
                  <a:srgbClr val="333333"/>
                </a:solidFill>
                <a:latin typeface="+mn-lt"/>
                <a:cs typeface="+mn-cs"/>
              </a:rPr>
              <a:t>If we have involuntarily breached copyright, please</a:t>
            </a:r>
            <a:r>
              <a:rPr lang="de-DE" altLang="de-DE" sz="1200">
                <a:solidFill>
                  <a:srgbClr val="333333"/>
                </a:solidFill>
                <a:latin typeface="+mn-lt"/>
                <a:cs typeface="+mn-cs"/>
              </a:rPr>
              <a:t> accept our apologies. In this case, we kindly ask creators for their</a:t>
            </a:r>
            <a:r>
              <a:rPr lang="en-GB" altLang="de-DE" sz="1200">
                <a:solidFill>
                  <a:srgbClr val="333333"/>
                </a:solidFill>
                <a:latin typeface="+mn-lt"/>
                <a:cs typeface="+mn-cs"/>
              </a:rPr>
              <a:t> permission to use their work under the “fair use” policy.</a:t>
            </a:r>
            <a:br>
              <a:rPr lang="de-DE" altLang="de-DE" sz="1200">
                <a:solidFill>
                  <a:srgbClr val="333333"/>
                </a:solidFill>
                <a:latin typeface="+mn-lt"/>
                <a:cs typeface="+mn-cs"/>
              </a:rPr>
            </a:br>
            <a:r>
              <a:rPr lang="de-DE" altLang="de-DE" sz="120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a:solidFill>
                  <a:srgbClr val="333333"/>
                </a:solidFill>
                <a:latin typeface="+mn-lt"/>
                <a:cs typeface="+mn-cs"/>
              </a:rPr>
              <a:t>www.uke.de/mkt</a:t>
            </a:r>
            <a:r>
              <a:rPr lang="de-DE" altLang="de-DE" sz="1200">
                <a:solidFill>
                  <a:srgbClr val="333333"/>
                </a:solidFill>
                <a:latin typeface="+mn-lt"/>
                <a:cs typeface="+mn-cs"/>
              </a:rPr>
              <a:t>. Sollten wir unbeabsichtigt gegen das Urheberrecht verstoßen haben, so bitten wir dies vielmals zu entschuldigen und bitten nachträglich um die Verwendungserlaubnis. </a:t>
            </a:r>
            <a:endParaRPr lang="de-DE" altLang="de-DE" sz="12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r>
              <a:rPr lang="pt-BR"/>
              <a:t>Entrenament Metacognitiu 1 – Acusar i Atribuir-se el Mèrit</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5294</Words>
  <Application>Microsoft Office PowerPoint</Application>
  <PresentationFormat>Benutzerdefiniert</PresentationFormat>
  <Paragraphs>660</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Verdana</vt:lpstr>
      <vt:lpstr>Arial</vt:lpstr>
      <vt:lpstr>WingDings</vt:lpstr>
      <vt:lpstr>Times New Roman</vt:lpstr>
      <vt:lpstr>Calibri Light</vt:lpstr>
      <vt:lpstr>Symbol</vt:lpstr>
      <vt:lpstr>WingDings</vt:lpstr>
      <vt:lpstr>Calibri</vt:lpstr>
      <vt:lpstr>UKE_PPT-Vorlage_16zu9</vt:lpstr>
      <vt:lpstr>EMC 1 A – Acusar i Atribuir-se el Mèrit</vt:lpstr>
      <vt:lpstr>Atribució: Acusar i Atribuir-se el Mèrit</vt:lpstr>
      <vt:lpstr>Atribució: Acusar i Atribuir-se el Mèrit</vt:lpstr>
      <vt:lpstr>Atribució: Acusar i Atribuir-se el Mèrit</vt:lpstr>
      <vt:lpstr>Explicacions</vt:lpstr>
      <vt:lpstr>Explicacions</vt:lpstr>
      <vt:lpstr>Explicacions</vt:lpstr>
      <vt:lpstr>Atribució: Acusar i Atribuir-se el Mèrit</vt:lpstr>
      <vt:lpstr>Li donen d'alta de l'hospital sense que es trobi millor.</vt:lpstr>
      <vt:lpstr>Li donen d'alta de l'hospital sense que es trobi millor.</vt:lpstr>
      <vt:lpstr>Li donen d'alta de l'hospital sense que es trobi millor.</vt:lpstr>
      <vt:lpstr>Li donen d'alta de l'hospital sense que es trobi millor.</vt:lpstr>
      <vt:lpstr>Li donen d'alta de l'hospital sense que es trobi millor.</vt:lpstr>
      <vt:lpstr>Efectes d'alguns estils d'atribució sobre esdeveniments negatius!</vt:lpstr>
      <vt:lpstr>Efectes d'alguns estils d'atribució sobre esdeveniments negatius!</vt:lpstr>
      <vt:lpstr>Efectes d'alguns estils d'atribució sobre esdeveniments negatius!</vt:lpstr>
      <vt:lpstr>Efectes d'alguns estils d'atribució sobre esdeveniments negatius!</vt:lpstr>
      <vt:lpstr>Efectes d'alguns estils d'atribució sobre esdeveniments negatius!</vt:lpstr>
      <vt:lpstr>Efectes d'alguns estils d'atribució sobre esdeveniments positius!</vt:lpstr>
      <vt:lpstr>Efectes d'alguns estils d'atribució sobre esdeveniments positius!</vt:lpstr>
      <vt:lpstr>Efectes d'alguns estils d'atribució sobre esdeveniments positius!</vt:lpstr>
      <vt:lpstr>Efectes d'alguns estils d'atribució sobre esdeveniments positius!</vt:lpstr>
      <vt:lpstr>Efectes d'alguns estils d'atribució sobre esdeveniments positius!</vt:lpstr>
      <vt:lpstr>Quina importancia té això?</vt:lpstr>
      <vt:lpstr>Quina importancia té això?</vt:lpstr>
      <vt:lpstr>Com les atribucions inadequades promouen la malinterpretació en la psicosi. Exemples:</vt:lpstr>
      <vt:lpstr>Estils d'Atribució La tasca d'avui és:</vt:lpstr>
      <vt:lpstr>El treballador/a de la botiga reemborsa el preu sencer de la compra</vt:lpstr>
      <vt:lpstr>Quan entra en una habitació tothom es queda en silenci.</vt:lpstr>
      <vt:lpstr>Algú li diu que no té bon aspecte.</vt:lpstr>
      <vt:lpstr>Va suspendre l'examen.</vt:lpstr>
      <vt:lpstr>Proposeu els vostres propis exemples!</vt:lpstr>
      <vt:lpstr>Una veu interna li diu que és una mala persona.</vt:lpstr>
      <vt:lpstr>Una veu interna li diu que és una mala persona.</vt:lpstr>
      <vt:lpstr>Una veu interna li diu que és una mala persona.</vt:lpstr>
      <vt:lpstr>Sentint veus Pensaments propis o sota control extern? Pros i contres</vt:lpstr>
      <vt:lpstr>Sentint veus Pensaments propis o sota control extern? Pros i contres</vt:lpstr>
      <vt:lpstr>Sentint veus Pensaments propis o sota control extern? Pros i contres</vt:lpstr>
      <vt:lpstr>Sentint veus Pensaments propis o sota control extern? Pros i contres</vt:lpstr>
      <vt:lpstr>Sentint veus Pensaments propis o sota control extern? Pros i contres</vt:lpstr>
      <vt:lpstr>Un amic us convida a sopar.</vt:lpstr>
      <vt:lpstr>Un policia us para al carrer.</vt:lpstr>
      <vt:lpstr>Guanya en una aposta.</vt:lpstr>
      <vt:lpstr>Al tornar al cotxe, nota una ratllada en la pintura</vt:lpstr>
      <vt:lpstr>La metgessa descobreix que té la tensió arterial alta.</vt:lpstr>
      <vt:lpstr>Un amic es nega a ajudar-vos amb una tasca pendent.</vt:lpstr>
      <vt:lpstr>Una amiga us sorprèn amb un regal.</vt:lpstr>
      <vt:lpstr>Un amic li diu que és estúpid/a.</vt:lpstr>
      <vt:lpstr>El bebè de la seva veïna comença a plorar quan l'agafa en braços.</vt:lpstr>
      <vt:lpstr>Un amic li diu que no el respecta.</vt:lpstr>
      <vt:lpstr>Traducció a la vida diària</vt:lpstr>
      <vt:lpstr>Traducció a la vida diària</vt:lpstr>
      <vt:lpstr>Traducció a la vida diària</vt:lpstr>
      <vt:lpstr>Què te a veure això amb la psicosi?</vt:lpstr>
      <vt:lpstr>Què te a veure això amb la psicosi?</vt:lpstr>
      <vt:lpstr>Gràcies Per La Vostra Atenció!</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Britt-Marie Larsen</cp:lastModifiedBy>
  <cp:revision>428</cp:revision>
  <dcterms:created xsi:type="dcterms:W3CDTF">2004-10-11T13:21:01Z</dcterms:created>
  <dcterms:modified xsi:type="dcterms:W3CDTF">2023-01-30T12:14:44Z</dcterms:modified>
</cp:coreProperties>
</file>