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72" r:id="rId1"/>
  </p:sldMasterIdLst>
  <p:notesMasterIdLst>
    <p:notesMasterId r:id="rId43"/>
  </p:notesMasterIdLst>
  <p:handoutMasterIdLst>
    <p:handoutMasterId r:id="rId44"/>
  </p:handoutMasterIdLst>
  <p:sldIdLst>
    <p:sldId id="492" r:id="rId2"/>
    <p:sldId id="403" r:id="rId3"/>
    <p:sldId id="404" r:id="rId4"/>
    <p:sldId id="405" r:id="rId5"/>
    <p:sldId id="406" r:id="rId6"/>
    <p:sldId id="443" r:id="rId7"/>
    <p:sldId id="462" r:id="rId8"/>
    <p:sldId id="473" r:id="rId9"/>
    <p:sldId id="472" r:id="rId10"/>
    <p:sldId id="471" r:id="rId11"/>
    <p:sldId id="474" r:id="rId12"/>
    <p:sldId id="479" r:id="rId13"/>
    <p:sldId id="478" r:id="rId14"/>
    <p:sldId id="477" r:id="rId15"/>
    <p:sldId id="466" r:id="rId16"/>
    <p:sldId id="481" r:id="rId17"/>
    <p:sldId id="480" r:id="rId18"/>
    <p:sldId id="422" r:id="rId19"/>
    <p:sldId id="457" r:id="rId20"/>
    <p:sldId id="482" r:id="rId21"/>
    <p:sldId id="389" r:id="rId22"/>
    <p:sldId id="458" r:id="rId23"/>
    <p:sldId id="484" r:id="rId24"/>
    <p:sldId id="483" r:id="rId25"/>
    <p:sldId id="438" r:id="rId26"/>
    <p:sldId id="339" r:id="rId27"/>
    <p:sldId id="340" r:id="rId28"/>
    <p:sldId id="371" r:id="rId29"/>
    <p:sldId id="485" r:id="rId30"/>
    <p:sldId id="486" r:id="rId31"/>
    <p:sldId id="487" r:id="rId32"/>
    <p:sldId id="488" r:id="rId33"/>
    <p:sldId id="469" r:id="rId34"/>
    <p:sldId id="452" r:id="rId35"/>
    <p:sldId id="489" r:id="rId36"/>
    <p:sldId id="456" r:id="rId37"/>
    <p:sldId id="491" r:id="rId38"/>
    <p:sldId id="490" r:id="rId39"/>
    <p:sldId id="368" r:id="rId40"/>
    <p:sldId id="470" r:id="rId41"/>
    <p:sldId id="446" r:id="rId42"/>
  </p:sldIdLst>
  <p:sldSz cx="12195175" cy="6858000"/>
  <p:notesSz cx="7099300" cy="10234613"/>
  <p:embeddedFontLst>
    <p:embeddedFont>
      <p:font typeface="Calibri Light" panose="020F0302020204030204" pitchFamily="34" charset="0"/>
      <p:regular r:id="rId45"/>
      <p:italic r:id="rId46"/>
    </p:embeddedFont>
    <p:embeddedFont>
      <p:font typeface="Verdana" panose="020B0604030504040204" pitchFamily="34" charset="0"/>
      <p:regular r:id="rId47"/>
      <p:bold r:id="rId48"/>
      <p:italic r:id="rId49"/>
      <p:boldItalic r:id="rId50"/>
    </p:embeddedFont>
  </p:embeddedFontLst>
  <p:defaultTextStyle>
    <a:defPPr>
      <a:defRPr lang="de-DE"/>
    </a:defPPr>
    <a:lvl1pPr algn="l" rtl="0" eaLnBrk="0" fontAlgn="base" hangingPunct="0">
      <a:spcBef>
        <a:spcPct val="0"/>
      </a:spcBef>
      <a:spcAft>
        <a:spcPct val="0"/>
      </a:spcAft>
      <a:defRPr lang="en-US" sz="2000" kern="1200">
        <a:solidFill>
          <a:schemeClr val="tx1"/>
        </a:solidFill>
        <a:latin typeface="+mn-lt"/>
        <a:ea typeface="MS PGothic" pitchFamily="34" charset="-128"/>
        <a:cs typeface="+mn-cs"/>
      </a:defRPr>
    </a:lvl1pPr>
    <a:lvl2pPr marL="457200" algn="l" rtl="0" eaLnBrk="0" fontAlgn="base" hangingPunct="0">
      <a:spcBef>
        <a:spcPct val="0"/>
      </a:spcBef>
      <a:spcAft>
        <a:spcPct val="0"/>
      </a:spcAft>
      <a:defRPr lang="en-US" sz="2000" kern="1200">
        <a:solidFill>
          <a:schemeClr val="tx1"/>
        </a:solidFill>
        <a:latin typeface="+mn-lt"/>
        <a:ea typeface="MS PGothic" pitchFamily="34" charset="-128"/>
        <a:cs typeface="+mn-cs"/>
      </a:defRPr>
    </a:lvl2pPr>
    <a:lvl3pPr marL="914400" algn="l" rtl="0" eaLnBrk="0" fontAlgn="base" hangingPunct="0">
      <a:spcBef>
        <a:spcPct val="0"/>
      </a:spcBef>
      <a:spcAft>
        <a:spcPct val="0"/>
      </a:spcAft>
      <a:defRPr lang="en-US" sz="2000" kern="1200">
        <a:solidFill>
          <a:schemeClr val="tx1"/>
        </a:solidFill>
        <a:latin typeface="+mn-lt"/>
        <a:ea typeface="MS PGothic" pitchFamily="34" charset="-128"/>
        <a:cs typeface="+mn-cs"/>
      </a:defRPr>
    </a:lvl3pPr>
    <a:lvl4pPr marL="1371600" algn="l" rtl="0" eaLnBrk="0" fontAlgn="base" hangingPunct="0">
      <a:spcBef>
        <a:spcPct val="0"/>
      </a:spcBef>
      <a:spcAft>
        <a:spcPct val="0"/>
      </a:spcAft>
      <a:defRPr lang="en-US" sz="2000" kern="1200">
        <a:solidFill>
          <a:schemeClr val="tx1"/>
        </a:solidFill>
        <a:latin typeface="+mn-lt"/>
        <a:ea typeface="MS PGothic" pitchFamily="34" charset="-128"/>
        <a:cs typeface="+mn-cs"/>
      </a:defRPr>
    </a:lvl4pPr>
    <a:lvl5pPr marL="1828800" algn="l" rtl="0" eaLnBrk="0" fontAlgn="base" hangingPunct="0">
      <a:spcBef>
        <a:spcPct val="0"/>
      </a:spcBef>
      <a:spcAft>
        <a:spcPct val="0"/>
      </a:spcAft>
      <a:defRPr lang="en-US" sz="2000" kern="1200">
        <a:solidFill>
          <a:schemeClr val="tx1"/>
        </a:solidFill>
        <a:latin typeface="+mn-lt"/>
        <a:ea typeface="MS PGothic" pitchFamily="34" charset="-128"/>
        <a:cs typeface="+mn-cs"/>
      </a:defRPr>
    </a:lvl5pPr>
    <a:lvl6pPr marL="2286000" algn="l" defTabSz="914400" rtl="0" eaLnBrk="1" latinLnBrk="0" hangingPunct="1">
      <a:defRPr sz="2000" kern="1200">
        <a:solidFill>
          <a:schemeClr val="tx1"/>
        </a:solidFill>
        <a:latin typeface="Verdana" pitchFamily="34" charset="0"/>
        <a:ea typeface="MS PGothic" pitchFamily="34" charset="-128"/>
        <a:cs typeface="+mn-cs"/>
      </a:defRPr>
    </a:lvl6pPr>
    <a:lvl7pPr marL="2743200" algn="l" defTabSz="914400" rtl="0" eaLnBrk="1" latinLnBrk="0" hangingPunct="1">
      <a:defRPr sz="2000" kern="1200">
        <a:solidFill>
          <a:schemeClr val="tx1"/>
        </a:solidFill>
        <a:latin typeface="Verdana" pitchFamily="34" charset="0"/>
        <a:ea typeface="MS PGothic" pitchFamily="34" charset="-128"/>
        <a:cs typeface="+mn-cs"/>
      </a:defRPr>
    </a:lvl7pPr>
    <a:lvl8pPr marL="3200400" algn="l" defTabSz="914400" rtl="0" eaLnBrk="1" latinLnBrk="0" hangingPunct="1">
      <a:defRPr sz="2000" kern="1200">
        <a:solidFill>
          <a:schemeClr val="tx1"/>
        </a:solidFill>
        <a:latin typeface="Verdana" pitchFamily="34" charset="0"/>
        <a:ea typeface="MS PGothic" pitchFamily="34" charset="-128"/>
        <a:cs typeface="+mn-cs"/>
      </a:defRPr>
    </a:lvl8pPr>
    <a:lvl9pPr marL="3657600" algn="l" defTabSz="914400" rtl="0" eaLnBrk="1" latinLnBrk="0" hangingPunct="1">
      <a:defRPr sz="20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29" autoAdjust="0"/>
    <p:restoredTop sz="94660"/>
  </p:normalViewPr>
  <p:slideViewPr>
    <p:cSldViewPr>
      <p:cViewPr varScale="1">
        <p:scale>
          <a:sx n="98" d="100"/>
          <a:sy n="98" d="100"/>
        </p:scale>
        <p:origin x="196" y="56"/>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spcBef>
                <a:spcPct val="0"/>
              </a:spcBef>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atin typeface="Arial" charset="0"/>
              </a:defRPr>
            </a:lvl1pPr>
          </a:lstStyle>
          <a:p>
            <a:pPr>
              <a:defRPr/>
            </a:pPr>
            <a:fld id="{D64ECF61-D071-4739-AC81-CD0F1CCEA544}" type="slidenum">
              <a:rPr lang="en-US" altLang="de-DE"/>
              <a:pPr>
                <a:defRPr/>
              </a:pPr>
              <a:t>‹Nr.›</a:t>
            </a:fld>
            <a:endParaRPr lang="en-US" altLang="de-DE"/>
          </a:p>
        </p:txBody>
      </p:sp>
    </p:spTree>
    <p:extLst>
      <p:ext uri="{BB962C8B-B14F-4D97-AF65-F5344CB8AC3E}">
        <p14:creationId xmlns:p14="http://schemas.microsoft.com/office/powerpoint/2010/main" val="3697898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spcBef>
                <a:spcPct val="0"/>
              </a:spcBef>
              <a:defRPr sz="1300" b="1">
                <a:latin typeface="Arial" charset="0"/>
                <a:ea typeface="+mn-ea"/>
                <a:cs typeface="+mn-cs"/>
              </a:defRPr>
            </a:lvl1pPr>
          </a:lstStyle>
          <a:p>
            <a:pPr>
              <a:defRPr/>
            </a:pPr>
            <a:endParaRPr lang="en-US"/>
          </a:p>
        </p:txBody>
      </p:sp>
      <p:sp>
        <p:nvSpPr>
          <p:cNvPr id="655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atin typeface="Arial" charset="0"/>
              </a:defRPr>
            </a:lvl1pPr>
          </a:lstStyle>
          <a:p>
            <a:pPr>
              <a:defRPr/>
            </a:pPr>
            <a:fld id="{D7333D82-0396-49A2-B659-1B888982DF0C}" type="slidenum">
              <a:rPr lang="en-US" altLang="de-DE"/>
              <a:pPr>
                <a:defRPr/>
              </a:pPr>
              <a:t>‹Nr.›</a:t>
            </a:fld>
            <a:endParaRPr lang="en-US" altLang="de-DE"/>
          </a:p>
        </p:txBody>
      </p:sp>
    </p:spTree>
    <p:extLst>
      <p:ext uri="{BB962C8B-B14F-4D97-AF65-F5344CB8AC3E}">
        <p14:creationId xmlns:p14="http://schemas.microsoft.com/office/powerpoint/2010/main" val="15451435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603EBFA4-4989-4854-BA8F-54963F2163FD}" type="slidenum">
              <a:rPr lang="en-US" altLang="de-DE" sz="1300"/>
              <a:pPr>
                <a:spcBef>
                  <a:spcPct val="0"/>
                </a:spcBef>
              </a:pPr>
              <a:t>2</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B02B45B-FC95-4054-B20A-4F540487D213}" type="slidenum">
              <a:rPr lang="en-US" altLang="de-DE" sz="1300"/>
              <a:pPr>
                <a:spcBef>
                  <a:spcPct val="0"/>
                </a:spcBef>
              </a:pPr>
              <a:t>3</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D844DCA-E902-42BC-AB38-36B8D49C4DCC}" type="slidenum">
              <a:rPr lang="en-US" altLang="de-DE" sz="1300"/>
              <a:pPr>
                <a:spcBef>
                  <a:spcPct val="0"/>
                </a:spcBef>
              </a:pPr>
              <a:t>4</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7841321B-3BE5-47B1-AD39-206B4F495866}" type="slidenum">
              <a:rPr lang="en-US" altLang="de-DE" sz="1300"/>
              <a:pPr>
                <a:spcBef>
                  <a:spcPct val="0"/>
                </a:spcBef>
              </a:pPr>
              <a:t>5</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FBC5EEB-7DF6-4318-BED6-4878E32888E4}" type="slidenum">
              <a:rPr lang="en-US" altLang="de-DE" sz="1300"/>
              <a:pPr>
                <a:spcBef>
                  <a:spcPct val="0"/>
                </a:spcBef>
              </a:pPr>
              <a:t>6</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E9E2273-51A5-4778-98A4-FF8AB83EC9C5}" type="slidenum">
              <a:rPr lang="en-US" altLang="de-DE" sz="1300"/>
              <a:pPr>
                <a:spcBef>
                  <a:spcPct val="0"/>
                </a:spcBef>
              </a:pPr>
              <a:t>7</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E9E2273-51A5-4778-98A4-FF8AB83EC9C5}" type="slidenum">
              <a:rPr lang="en-US" altLang="de-DE" sz="1300"/>
              <a:pPr>
                <a:spcBef>
                  <a:spcPct val="0"/>
                </a:spcBef>
              </a:pPr>
              <a:t>8</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E9E2273-51A5-4778-98A4-FF8AB83EC9C5}" type="slidenum">
              <a:rPr lang="en-US" altLang="de-DE" sz="1300"/>
              <a:pPr>
                <a:spcBef>
                  <a:spcPct val="0"/>
                </a:spcBef>
              </a:pPr>
              <a:t>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E9E2273-51A5-4778-98A4-FF8AB83EC9C5}" type="slidenum">
              <a:rPr lang="en-US" altLang="de-DE" sz="1300"/>
              <a:pPr>
                <a:spcBef>
                  <a:spcPct val="0"/>
                </a:spcBef>
              </a:pPr>
              <a:t>10</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6201D61-49FC-4AE0-9CCA-F0F0D7BDF77A}" type="slidenum">
              <a:rPr lang="en-US" altLang="de-DE" sz="1300"/>
              <a:pPr>
                <a:spcBef>
                  <a:spcPct val="0"/>
                </a:spcBef>
              </a:pPr>
              <a:t>11</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6201D61-49FC-4AE0-9CCA-F0F0D7BDF77A}" type="slidenum">
              <a:rPr lang="en-US" altLang="de-DE" sz="1300"/>
              <a:pPr>
                <a:spcBef>
                  <a:spcPct val="0"/>
                </a:spcBef>
              </a:pPr>
              <a:t>12</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6201D61-49FC-4AE0-9CCA-F0F0D7BDF77A}" type="slidenum">
              <a:rPr lang="en-US" altLang="de-DE" sz="1300"/>
              <a:pPr>
                <a:spcBef>
                  <a:spcPct val="0"/>
                </a:spcBef>
              </a:pPr>
              <a:t>13</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6201D61-49FC-4AE0-9CCA-F0F0D7BDF77A}" type="slidenum">
              <a:rPr lang="en-US" altLang="de-DE" sz="1300"/>
              <a:pPr>
                <a:spcBef>
                  <a:spcPct val="0"/>
                </a:spcBef>
              </a:pPr>
              <a:t>14</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4E7A19B5-9BF8-4A73-BCDC-626DAC276D79}" type="slidenum">
              <a:rPr lang="en-US" altLang="de-DE" sz="1300"/>
              <a:pPr>
                <a:spcBef>
                  <a:spcPct val="0"/>
                </a:spcBef>
              </a:pPr>
              <a:t>15</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4E7A19B5-9BF8-4A73-BCDC-626DAC276D79}" type="slidenum">
              <a:rPr lang="en-US" altLang="de-DE" sz="1300"/>
              <a:pPr>
                <a:spcBef>
                  <a:spcPct val="0"/>
                </a:spcBef>
              </a:pPr>
              <a:t>16</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4E7A19B5-9BF8-4A73-BCDC-626DAC276D79}" type="slidenum">
              <a:rPr lang="en-US" altLang="de-DE" sz="1300"/>
              <a:pPr>
                <a:spcBef>
                  <a:spcPct val="0"/>
                </a:spcBef>
              </a:pPr>
              <a:t>17</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AEED1D9D-16F2-4608-9F86-079EBBF2A2FE}" type="slidenum">
              <a:rPr lang="en-US" altLang="de-DE" sz="1300"/>
              <a:pPr>
                <a:spcBef>
                  <a:spcPct val="0"/>
                </a:spcBef>
              </a:pPr>
              <a:t>18</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31593311-889A-4ED0-BF0E-312DD96640FA}" type="slidenum">
              <a:rPr lang="en-US" altLang="de-DE" sz="1300"/>
              <a:pPr>
                <a:spcBef>
                  <a:spcPct val="0"/>
                </a:spcBef>
              </a:pPr>
              <a:t>19</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31593311-889A-4ED0-BF0E-312DD96640FA}" type="slidenum">
              <a:rPr lang="en-US" altLang="de-DE" sz="1300"/>
              <a:pPr>
                <a:spcBef>
                  <a:spcPct val="0"/>
                </a:spcBef>
              </a:pPr>
              <a:t>20</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F8AD39C7-9E97-4663-8CDD-510026BDA811}" type="slidenum">
              <a:rPr lang="en-US" altLang="de-DE" sz="1300"/>
              <a:pPr>
                <a:spcBef>
                  <a:spcPct val="0"/>
                </a:spcBef>
              </a:pPr>
              <a:t>21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8694566-0E7B-4D9C-B5F3-E03586BB354F}" type="slidenum">
              <a:rPr lang="en-US" altLang="de-DE" sz="1300"/>
              <a:pPr>
                <a:spcBef>
                  <a:spcPct val="0"/>
                </a:spcBef>
              </a:pPr>
              <a:t>22</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8694566-0E7B-4D9C-B5F3-E03586BB354F}" type="slidenum">
              <a:rPr lang="en-US" altLang="de-DE" sz="1300"/>
              <a:pPr>
                <a:spcBef>
                  <a:spcPct val="0"/>
                </a:spcBef>
              </a:pPr>
              <a:t>23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8694566-0E7B-4D9C-B5F3-E03586BB354F}" type="slidenum">
              <a:rPr lang="en-US" altLang="de-DE" sz="1300"/>
              <a:pPr>
                <a:spcBef>
                  <a:spcPct val="0"/>
                </a:spcBef>
              </a:pPr>
              <a:t>24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BDF7964E-C642-4F1D-B026-2E98CECB4C68}" type="slidenum">
              <a:rPr lang="en-US" altLang="de-DE" sz="1300"/>
              <a:pPr>
                <a:spcBef>
                  <a:spcPct val="0"/>
                </a:spcBef>
              </a:pPr>
              <a:t>25</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678287EE-F994-4C0C-8A23-AA4C5AC5DA67}" type="slidenum">
              <a:rPr lang="en-US" altLang="de-DE" sz="1300"/>
              <a:pPr>
                <a:spcBef>
                  <a:spcPct val="0"/>
                </a:spcBef>
              </a:pPr>
              <a:t>26</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72B6FC22-728E-4AC2-B799-EB8605AC0FFF}" type="slidenum">
              <a:rPr lang="en-US" altLang="de-DE" sz="1300"/>
              <a:pPr>
                <a:spcBef>
                  <a:spcPct val="0"/>
                </a:spcBef>
              </a:pPr>
              <a:t>27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C5C70703-5E63-4B24-B5C0-BB556CFCD9FE}" type="slidenum">
              <a:rPr lang="en-US" altLang="de-DE" sz="1300"/>
              <a:pPr>
                <a:spcBef>
                  <a:spcPct val="0"/>
                </a:spcBef>
              </a:pPr>
              <a:t>28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911A1FF-50BD-40D8-8095-30B2FBFA8BBC}" type="slidenum">
              <a:rPr lang="en-US" altLang="de-DE" sz="1300"/>
              <a:pPr>
                <a:spcBef>
                  <a:spcPct val="0"/>
                </a:spcBef>
              </a:pPr>
              <a:t>29</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B442291-6A3D-4E76-8BB7-EEB24CE5A7A4}" type="slidenum">
              <a:rPr lang="en-US" altLang="de-DE" sz="1300"/>
              <a:pPr>
                <a:spcBef>
                  <a:spcPct val="0"/>
                </a:spcBef>
              </a:pPr>
              <a:t>30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29C30ED6-014F-4446-8280-ECEEC77D70BC}" type="slidenum">
              <a:rPr lang="en-US" altLang="de-DE" sz="1300"/>
              <a:pPr>
                <a:spcBef>
                  <a:spcPct val="0"/>
                </a:spcBef>
              </a:pPr>
              <a:t>31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72B75DA8-535C-45DA-BAE9-31B1F48CC528}" type="slidenum">
              <a:rPr lang="en-US" altLang="de-DE" sz="1300"/>
              <a:pPr>
                <a:spcBef>
                  <a:spcPct val="0"/>
                </a:spcBef>
              </a:pPr>
              <a:t>32</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B1E0477-DA55-4E91-9BE7-A56A772DAF8B}" type="slidenum">
              <a:rPr lang="en-US" altLang="de-DE" sz="1300"/>
              <a:pPr>
                <a:spcBef>
                  <a:spcPct val="0"/>
                </a:spcBef>
              </a:pPr>
              <a:t>34</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4AF19E9F-BDFE-43CB-8F41-486DAE1DA062}" type="slidenum">
              <a:rPr lang="en-US" altLang="de-DE" sz="1300"/>
              <a:pPr>
                <a:spcBef>
                  <a:spcPct val="0"/>
                </a:spcBef>
              </a:pPr>
              <a:t>35</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38855C4-ED48-43E6-A3E0-CCF60A110E02}" type="slidenum">
              <a:rPr lang="en-US" altLang="de-DE" sz="1300"/>
              <a:pPr>
                <a:spcBef>
                  <a:spcPct val="0"/>
                </a:spcBef>
              </a:pPr>
              <a:t>36</a:t>
            </a:fld>
            <a:endParaRPr lang="en-US" altLang="de-DE" sz="1300"/>
          </a:p>
        </p:txBody>
      </p:sp>
      <p:sp>
        <p:nvSpPr>
          <p:cNvPr id="1095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lgn="r" eaLnBrk="1" hangingPunct="1">
              <a:spcBef>
                <a:spcPct val="0"/>
              </a:spcBef>
            </a:pPr>
            <a:fld id="{1B50F959-6CA1-4290-AB52-31592F222E42}" type="slidenum">
              <a:rPr lang="en-US" altLang="de-DE" sz="1300" b="1"/>
              <a:pPr algn="r" eaLnBrk="1" hangingPunct="1">
                <a:spcBef>
                  <a:spcPct val="0"/>
                </a:spcBef>
              </a:pPr>
              <a:t>36</a:t>
            </a:fld>
            <a:endParaRPr lang="en-US" altLang="de-DE" sz="1300" b="1"/>
          </a:p>
        </p:txBody>
      </p:sp>
      <p:sp>
        <p:nvSpPr>
          <p:cNvPr id="109572" name="Rectangle 2"/>
          <p:cNvSpPr>
            <a:spLocks noGrp="1" noRot="1" noChangeAspect="1" noChangeArrowheads="1" noTextEdit="1"/>
          </p:cNvSpPr>
          <p:nvPr>
            <p:ph type="sldImg"/>
          </p:nvPr>
        </p:nvSpPr>
        <p:spPr>
          <a:xfrm>
            <a:off x="138113" y="768350"/>
            <a:ext cx="6823075" cy="3836988"/>
          </a:xfrm>
          <a:ln/>
        </p:spPr>
      </p:sp>
      <p:sp>
        <p:nvSpPr>
          <p:cNvPr id="1095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38855C4-ED48-43E6-A3E0-CCF60A110E02}" type="slidenum">
              <a:rPr lang="en-US" altLang="de-DE" sz="1300"/>
              <a:pPr>
                <a:spcBef>
                  <a:spcPct val="0"/>
                </a:spcBef>
              </a:pPr>
              <a:t>37</a:t>
            </a:fld>
            <a:endParaRPr lang="en-US" altLang="de-DE" sz="1300"/>
          </a:p>
        </p:txBody>
      </p:sp>
      <p:sp>
        <p:nvSpPr>
          <p:cNvPr id="1095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lgn="r" eaLnBrk="1" hangingPunct="1">
              <a:spcBef>
                <a:spcPct val="0"/>
              </a:spcBef>
            </a:pPr>
            <a:fld id="{1B50F959-6CA1-4290-AB52-31592F222E42}" type="slidenum">
              <a:rPr lang="en-US" altLang="de-DE" sz="1300" b="1"/>
              <a:pPr algn="r" eaLnBrk="1" hangingPunct="1">
                <a:spcBef>
                  <a:spcPct val="0"/>
                </a:spcBef>
              </a:pPr>
              <a:t>37</a:t>
            </a:fld>
            <a:endParaRPr lang="en-US" altLang="de-DE" sz="1300" b="1"/>
          </a:p>
        </p:txBody>
      </p:sp>
      <p:sp>
        <p:nvSpPr>
          <p:cNvPr id="109572" name="Rectangle 2"/>
          <p:cNvSpPr>
            <a:spLocks noGrp="1" noRot="1" noChangeAspect="1" noChangeArrowheads="1" noTextEdit="1"/>
          </p:cNvSpPr>
          <p:nvPr>
            <p:ph type="sldImg"/>
          </p:nvPr>
        </p:nvSpPr>
        <p:spPr>
          <a:xfrm>
            <a:off x="138113" y="768350"/>
            <a:ext cx="6823075" cy="3836988"/>
          </a:xfrm>
          <a:ln/>
        </p:spPr>
      </p:sp>
      <p:sp>
        <p:nvSpPr>
          <p:cNvPr id="1095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38855C4-ED48-43E6-A3E0-CCF60A110E02}" type="slidenum">
              <a:rPr lang="en-US" altLang="de-DE" sz="1300"/>
              <a:pPr>
                <a:spcBef>
                  <a:spcPct val="0"/>
                </a:spcBef>
              </a:pPr>
              <a:t>38</a:t>
            </a:fld>
            <a:endParaRPr lang="en-US" altLang="de-DE" sz="1300"/>
          </a:p>
        </p:txBody>
      </p:sp>
      <p:sp>
        <p:nvSpPr>
          <p:cNvPr id="1095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lgn="r" eaLnBrk="1" hangingPunct="1">
              <a:spcBef>
                <a:spcPct val="0"/>
              </a:spcBef>
            </a:pPr>
            <a:fld id="{1B50F959-6CA1-4290-AB52-31592F222E42}" type="slidenum">
              <a:rPr lang="en-US" altLang="de-DE" sz="1300" b="1"/>
              <a:pPr algn="r" eaLnBrk="1" hangingPunct="1">
                <a:spcBef>
                  <a:spcPct val="0"/>
                </a:spcBef>
              </a:pPr>
              <a:t>38</a:t>
            </a:fld>
            <a:endParaRPr lang="en-US" altLang="de-DE" sz="1300" b="1"/>
          </a:p>
        </p:txBody>
      </p:sp>
      <p:sp>
        <p:nvSpPr>
          <p:cNvPr id="109572" name="Rectangle 2"/>
          <p:cNvSpPr>
            <a:spLocks noGrp="1" noRot="1" noChangeAspect="1" noChangeArrowheads="1" noTextEdit="1"/>
          </p:cNvSpPr>
          <p:nvPr>
            <p:ph type="sldImg"/>
          </p:nvPr>
        </p:nvSpPr>
        <p:spPr>
          <a:xfrm>
            <a:off x="138113" y="768350"/>
            <a:ext cx="6823075" cy="3836988"/>
          </a:xfrm>
          <a:ln/>
        </p:spPr>
      </p:sp>
      <p:sp>
        <p:nvSpPr>
          <p:cNvPr id="1095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E6BF1133-FE8A-4EBB-A7C7-FF883457D60F}" type="slidenum">
              <a:rPr lang="en-US" altLang="de-DE" sz="1300"/>
              <a:pPr>
                <a:spcBef>
                  <a:spcPct val="0"/>
                </a:spcBef>
              </a:pPr>
              <a:t>39</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4D13224E-D4DB-4AF7-A807-E8AF1E0CBBC4}" type="slidenum">
              <a:rPr lang="en-US" altLang="de-DE" sz="1300"/>
              <a:pPr>
                <a:spcBef>
                  <a:spcPct val="0"/>
                </a:spcBef>
              </a:pPr>
              <a:t>41</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91829E33-56D3-4BCA-9C67-79535FE97BB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Entrenament Metacognitiu 6 – Empatitzar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91829E33-56D3-4BCA-9C67-79535FE97BB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1829E33-56D3-4BCA-9C67-79535FE97BBF}"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1829E33-56D3-4BCA-9C67-79535FE97BB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1829E33-56D3-4BCA-9C67-79535FE97BB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91829E33-56D3-4BCA-9C67-79535FE97BB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91829E33-56D3-4BCA-9C67-79535FE97BB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t-BR"/>
              <a:t>Entrenament Metacognitiu 6 – Empatitzar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1829E33-56D3-4BCA-9C67-79535FE97BB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73" r:id="rId1"/>
    <p:sldLayoutId id="2147484174" r:id="rId2"/>
    <p:sldLayoutId id="2147484175" r:id="rId3"/>
    <p:sldLayoutId id="2147484176" r:id="rId4"/>
    <p:sldLayoutId id="2147484177" r:id="rId5"/>
    <p:sldLayoutId id="2147484178" r:id="rId6"/>
    <p:sldLayoutId id="2147484179" r:id="rId7"/>
    <p:sldLayoutId id="2147484180" r:id="rId8"/>
    <p:sldLayoutId id="2147484181" r:id="rId9"/>
    <p:sldLayoutId id="2147484182" r:id="rId10"/>
    <p:sldLayoutId id="2147484183" r:id="rId11"/>
    <p:sldLayoutId id="214748418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ltLang="ja-JP" dirty="0">
                <a:latin typeface="+mn-lt"/>
                <a:ea typeface="+mn-ea"/>
                <a:cs typeface="+mn-cs"/>
              </a:rPr>
              <a:t>EMC 6 B – Empatitzar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11942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Quan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coneixem</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una</a:t>
            </a:r>
            <a:r>
              <a:rPr lang="en-US" sz="3600" dirty="0">
                <a:solidFill>
                  <a:srgbClr val="004992"/>
                </a:solidFill>
                <a:latin typeface="+mn-lt"/>
                <a:ea typeface="+mn-ea"/>
                <a:cs typeface="+mn-cs"/>
              </a:rPr>
              <a:t> nova persona...</a:t>
            </a:r>
            <a:br>
              <a:rPr lang="en-US" sz="3600" dirty="0">
                <a:solidFill>
                  <a:srgbClr val="004992"/>
                </a:solidFill>
                <a:latin typeface="+mn-lt"/>
                <a:ea typeface="+mn-ea"/>
                <a:cs typeface="+mn-cs"/>
              </a:rPr>
            </a:b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què</a:t>
            </a:r>
            <a:r>
              <a:rPr lang="en-US" dirty="0">
                <a:solidFill>
                  <a:srgbClr val="004992"/>
                </a:solidFill>
                <a:latin typeface="+mn-lt"/>
                <a:ea typeface="+mn-ea"/>
                <a:cs typeface="+mn-cs"/>
              </a:rPr>
              <a:t> </a:t>
            </a:r>
            <a:r>
              <a:rPr lang="en-US" dirty="0" err="1">
                <a:solidFill>
                  <a:srgbClr val="004992"/>
                </a:solidFill>
                <a:latin typeface="+mn-lt"/>
                <a:ea typeface="+mn-ea"/>
                <a:cs typeface="+mn-cs"/>
              </a:rPr>
              <a:t>ens</a:t>
            </a:r>
            <a:r>
              <a:rPr lang="en-US" dirty="0">
                <a:solidFill>
                  <a:srgbClr val="004992"/>
                </a:solidFill>
                <a:latin typeface="+mn-lt"/>
                <a:ea typeface="+mn-ea"/>
                <a:cs typeface="+mn-cs"/>
              </a:rPr>
              <a:t> </a:t>
            </a:r>
            <a:r>
              <a:rPr lang="en-US" dirty="0" err="1">
                <a:solidFill>
                  <a:srgbClr val="004992"/>
                </a:solidFill>
                <a:latin typeface="+mn-lt"/>
                <a:ea typeface="+mn-ea"/>
                <a:cs typeface="+mn-cs"/>
              </a:rPr>
              <a:t>fixem</a:t>
            </a:r>
            <a:r>
              <a:rPr lang="en-US" dirty="0">
                <a:solidFill>
                  <a:srgbClr val="004992"/>
                </a:solidFill>
                <a:latin typeface="+mn-lt"/>
                <a:ea typeface="+mn-ea"/>
                <a:cs typeface="+mn-cs"/>
              </a:rPr>
              <a:t> primer? </a:t>
            </a: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els</a:t>
            </a:r>
            <a:r>
              <a:rPr lang="en-US" dirty="0">
                <a:solidFill>
                  <a:srgbClr val="004992"/>
                </a:solidFill>
                <a:latin typeface="+mn-lt"/>
                <a:ea typeface="+mn-ea"/>
                <a:cs typeface="+mn-cs"/>
              </a:rPr>
              <a:t> </a:t>
            </a:r>
            <a:r>
              <a:rPr lang="en-US" dirty="0" err="1">
                <a:solidFill>
                  <a:srgbClr val="004992"/>
                </a:solidFill>
                <a:latin typeface="+mn-lt"/>
                <a:ea typeface="+mn-ea"/>
                <a:cs typeface="+mn-cs"/>
              </a:rPr>
              <a:t>següents</a:t>
            </a:r>
            <a:r>
              <a:rPr lang="en-US" dirty="0">
                <a:solidFill>
                  <a:srgbClr val="004992"/>
                </a:solidFill>
                <a:latin typeface="+mn-lt"/>
                <a:ea typeface="+mn-ea"/>
                <a:cs typeface="+mn-cs"/>
              </a:rPr>
              <a:t> </a:t>
            </a:r>
            <a:r>
              <a:rPr lang="en-US" dirty="0" err="1">
                <a:solidFill>
                  <a:srgbClr val="004992"/>
                </a:solidFill>
                <a:latin typeface="+mn-lt"/>
                <a:ea typeface="+mn-ea"/>
                <a:cs typeface="+mn-cs"/>
              </a:rPr>
              <a:t>senyals</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Quan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coneixem</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una</a:t>
            </a:r>
            <a:r>
              <a:rPr lang="en-US" sz="3600" dirty="0">
                <a:solidFill>
                  <a:srgbClr val="004992"/>
                </a:solidFill>
                <a:latin typeface="+mn-lt"/>
                <a:ea typeface="+mn-ea"/>
                <a:cs typeface="+mn-cs"/>
              </a:rPr>
              <a:t> nova persona...</a:t>
            </a:r>
            <a:br>
              <a:rPr lang="en-US" sz="3600" dirty="0">
                <a:solidFill>
                  <a:srgbClr val="004992"/>
                </a:solidFill>
                <a:latin typeface="+mn-lt"/>
                <a:ea typeface="+mn-ea"/>
                <a:cs typeface="+mn-cs"/>
              </a:rPr>
            </a:b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què</a:t>
            </a:r>
            <a:r>
              <a:rPr lang="en-US" dirty="0">
                <a:solidFill>
                  <a:srgbClr val="004992"/>
                </a:solidFill>
                <a:latin typeface="+mn-lt"/>
                <a:ea typeface="+mn-ea"/>
                <a:cs typeface="+mn-cs"/>
              </a:rPr>
              <a:t> </a:t>
            </a:r>
            <a:r>
              <a:rPr lang="en-US" dirty="0" err="1">
                <a:solidFill>
                  <a:srgbClr val="004992"/>
                </a:solidFill>
                <a:latin typeface="+mn-lt"/>
                <a:ea typeface="+mn-ea"/>
                <a:cs typeface="+mn-cs"/>
              </a:rPr>
              <a:t>ens</a:t>
            </a:r>
            <a:r>
              <a:rPr lang="en-US" dirty="0">
                <a:solidFill>
                  <a:srgbClr val="004992"/>
                </a:solidFill>
                <a:latin typeface="+mn-lt"/>
                <a:ea typeface="+mn-ea"/>
                <a:cs typeface="+mn-cs"/>
              </a:rPr>
              <a:t> </a:t>
            </a:r>
            <a:r>
              <a:rPr lang="en-US" dirty="0" err="1">
                <a:solidFill>
                  <a:srgbClr val="004992"/>
                </a:solidFill>
                <a:latin typeface="+mn-lt"/>
                <a:ea typeface="+mn-ea"/>
                <a:cs typeface="+mn-cs"/>
              </a:rPr>
              <a:t>fixem</a:t>
            </a:r>
            <a:r>
              <a:rPr lang="en-US" dirty="0">
                <a:solidFill>
                  <a:srgbClr val="004992"/>
                </a:solidFill>
                <a:latin typeface="+mn-lt"/>
                <a:ea typeface="+mn-ea"/>
                <a:cs typeface="+mn-cs"/>
              </a:rPr>
              <a:t> primer? </a:t>
            </a: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els</a:t>
            </a:r>
            <a:r>
              <a:rPr lang="en-US" dirty="0">
                <a:solidFill>
                  <a:srgbClr val="004992"/>
                </a:solidFill>
                <a:latin typeface="+mn-lt"/>
                <a:ea typeface="+mn-ea"/>
                <a:cs typeface="+mn-cs"/>
              </a:rPr>
              <a:t> </a:t>
            </a:r>
            <a:r>
              <a:rPr lang="en-US" dirty="0" err="1">
                <a:solidFill>
                  <a:srgbClr val="004992"/>
                </a:solidFill>
                <a:latin typeface="+mn-lt"/>
                <a:ea typeface="+mn-ea"/>
                <a:cs typeface="+mn-cs"/>
              </a:rPr>
              <a:t>següents</a:t>
            </a:r>
            <a:r>
              <a:rPr lang="en-US" dirty="0">
                <a:solidFill>
                  <a:srgbClr val="004992"/>
                </a:solidFill>
                <a:latin typeface="+mn-lt"/>
                <a:ea typeface="+mn-ea"/>
                <a:cs typeface="+mn-cs"/>
              </a:rPr>
              <a:t> </a:t>
            </a:r>
            <a:r>
              <a:rPr lang="en-US" dirty="0" err="1">
                <a:solidFill>
                  <a:srgbClr val="004992"/>
                </a:solidFill>
                <a:latin typeface="+mn-lt"/>
                <a:ea typeface="+mn-ea"/>
                <a:cs typeface="+mn-cs"/>
              </a:rPr>
              <a:t>senyals</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a:t>
            </a:fld>
            <a:endParaRPr lang="de-DE" alt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28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llenguatge corporal/</a:t>
            </a:r>
            <a:br>
              <a:rPr lang="de-DE" altLang="de-DE" sz="2000">
                <a:latin typeface="Calibri Light"/>
              </a:rPr>
            </a:br>
            <a:r>
              <a:rPr lang="de-DE" altLang="de-DE" sz="2000">
                <a:latin typeface="Calibri Light"/>
              </a:rPr>
              <a:t>postura?</a:t>
            </a:r>
            <a:endParaRPr lang="de-DE" altLang="de-DE" sz="2000" dirty="0">
              <a:latin typeface="Calibri Light"/>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ulls?</a:t>
            </a:r>
            <a:endParaRPr lang="de-DE" altLang="de-DE" sz="2000" dirty="0">
              <a:latin typeface="Calibri Light"/>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llenguatge?</a:t>
            </a:r>
            <a:endParaRPr lang="de-DE" altLang="de-DE" sz="2000" dirty="0">
              <a:solidFill>
                <a:srgbClr val="333333"/>
              </a:solidFill>
              <a:latin typeface="Calibri Light"/>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vestimenta?</a:t>
            </a:r>
            <a:endParaRPr lang="de-DE" altLang="de-DE" sz="2000" dirty="0">
              <a:solidFill>
                <a:srgbClr val="333333"/>
              </a:solidFill>
              <a:latin typeface="Calibri Light"/>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mans?</a:t>
            </a:r>
            <a:endParaRPr lang="de-DE" altLang="de-DE" sz="2000" dirty="0">
              <a:solidFill>
                <a:srgbClr val="333333"/>
              </a:solidFill>
              <a:latin typeface="Calibri Light"/>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altres?...</a:t>
            </a:r>
            <a:endParaRPr lang="de-DE" altLang="de-DE" sz="2000" i="1" dirty="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mn-lt"/>
                <a:ea typeface="+mn-ea"/>
                <a:cs typeface="+mn-cs"/>
              </a:rPr>
              <a:t>Quines </a:t>
            </a:r>
            <a:r>
              <a:rPr lang="en-US" sz="3600" dirty="0" err="1">
                <a:solidFill>
                  <a:srgbClr val="004992"/>
                </a:solidFill>
                <a:latin typeface="+mn-lt"/>
                <a:ea typeface="+mn-ea"/>
                <a:cs typeface="+mn-cs"/>
              </a:rPr>
              <a:t>altres</a:t>
            </a:r>
            <a:r>
              <a:rPr lang="en-US" sz="3600" dirty="0">
                <a:solidFill>
                  <a:srgbClr val="004992"/>
                </a:solidFill>
                <a:latin typeface="+mn-lt"/>
                <a:ea typeface="+mn-ea"/>
                <a:cs typeface="+mn-cs"/>
              </a:rPr>
              <a:t> fonts </a:t>
            </a:r>
            <a:r>
              <a:rPr lang="en-US" sz="3600" dirty="0" err="1">
                <a:solidFill>
                  <a:srgbClr val="004992"/>
                </a:solidFill>
                <a:latin typeface="+mn-lt"/>
                <a:ea typeface="+mn-ea"/>
                <a:cs typeface="+mn-cs"/>
              </a:rPr>
              <a:t>d'informació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s'han</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considerar</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aquestes</a:t>
            </a:r>
            <a:r>
              <a:rPr lang="en-US" dirty="0">
                <a:solidFill>
                  <a:srgbClr val="004992"/>
                </a:solidFill>
                <a:latin typeface="+mn-lt"/>
                <a:ea typeface="+mn-ea"/>
                <a:cs typeface="+mn-cs"/>
              </a:rPr>
              <a:t> fonts?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mn-lt"/>
                <a:ea typeface="+mn-ea"/>
                <a:cs typeface="+mn-cs"/>
              </a:rPr>
              <a:t>Quines </a:t>
            </a:r>
            <a:r>
              <a:rPr lang="en-US" sz="3600" dirty="0" err="1">
                <a:solidFill>
                  <a:srgbClr val="004992"/>
                </a:solidFill>
                <a:latin typeface="+mn-lt"/>
                <a:ea typeface="+mn-ea"/>
                <a:cs typeface="+mn-cs"/>
              </a:rPr>
              <a:t>altres</a:t>
            </a:r>
            <a:r>
              <a:rPr lang="en-US" sz="3600" dirty="0">
                <a:solidFill>
                  <a:srgbClr val="004992"/>
                </a:solidFill>
                <a:latin typeface="+mn-lt"/>
                <a:ea typeface="+mn-ea"/>
                <a:cs typeface="+mn-cs"/>
              </a:rPr>
              <a:t> fonts </a:t>
            </a:r>
            <a:r>
              <a:rPr lang="en-US" sz="3600" dirty="0" err="1">
                <a:solidFill>
                  <a:srgbClr val="004992"/>
                </a:solidFill>
                <a:latin typeface="+mn-lt"/>
                <a:ea typeface="+mn-ea"/>
                <a:cs typeface="+mn-cs"/>
              </a:rPr>
              <a:t>d'informació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s'han</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considerar</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aquestes</a:t>
            </a:r>
            <a:r>
              <a:rPr lang="en-US" dirty="0">
                <a:solidFill>
                  <a:srgbClr val="004992"/>
                </a:solidFill>
                <a:latin typeface="+mn-lt"/>
                <a:ea typeface="+mn-ea"/>
                <a:cs typeface="+mn-cs"/>
              </a:rPr>
              <a:t> fonts?</a:t>
            </a:r>
          </a:p>
        </p:txBody>
      </p:sp>
      <p:sp>
        <p:nvSpPr>
          <p:cNvPr id="5" name="Content Placeholder 4"/>
          <p:cNvSpPr>
            <a:spLocks noGrp="1"/>
          </p:cNvSpPr>
          <p:nvPr>
            <p:ph idx="1"/>
          </p:nvPr>
        </p:nvSpPr>
        <p:spPr>
          <a:xfrm>
            <a:off x="408955" y="2204864"/>
            <a:ext cx="5669280" cy="4248000"/>
          </a:xfrm>
        </p:spPr>
        <p:txBody>
          <a:bodyPr/>
          <a:lstStyle/>
          <a:p>
            <a:pPr marL="342900" lvl="0" indent="-342900" defTabSz="914400" fontAlgn="base">
              <a:buClr>
                <a:srgbClr val="333333"/>
              </a:buClr>
              <a:buFont typeface="WingDings"/>
              <a:buChar char=""/>
            </a:pPr>
            <a:r>
              <a:rPr lang="en-US" altLang="de-DE" sz="2400" dirty="0">
                <a:solidFill>
                  <a:srgbClr val="333333"/>
                </a:solidFill>
              </a:rPr>
              <a:t>El </a:t>
            </a:r>
            <a:r>
              <a:rPr lang="en-US" altLang="de-DE" sz="2400" dirty="0" err="1">
                <a:solidFill>
                  <a:srgbClr val="333333"/>
                </a:solidFill>
              </a:rPr>
              <a:t>coneixement</a:t>
            </a:r>
            <a:r>
              <a:rPr lang="en-US" altLang="de-DE" sz="2400" dirty="0">
                <a:solidFill>
                  <a:srgbClr val="333333"/>
                </a:solidFill>
              </a:rPr>
              <a:t> </a:t>
            </a:r>
            <a:r>
              <a:rPr lang="en-US" altLang="de-DE" sz="2400" dirty="0" err="1">
                <a:solidFill>
                  <a:srgbClr val="333333"/>
                </a:solidFill>
              </a:rPr>
              <a:t>previ</a:t>
            </a:r>
            <a:r>
              <a:rPr lang="en-US" altLang="de-DE" sz="2400" dirty="0">
                <a:solidFill>
                  <a:srgbClr val="333333"/>
                </a:solidFill>
              </a:rPr>
              <a:t> </a:t>
            </a:r>
            <a:r>
              <a:rPr lang="en-US" altLang="de-DE" sz="2400" dirty="0" err="1">
                <a:solidFill>
                  <a:srgbClr val="333333"/>
                </a:solidFill>
              </a:rPr>
              <a:t>sobre</a:t>
            </a:r>
            <a:r>
              <a:rPr lang="en-US" altLang="de-DE" sz="2400" dirty="0">
                <a:solidFill>
                  <a:srgbClr val="333333"/>
                </a:solidFill>
              </a:rPr>
              <a:t> </a:t>
            </a:r>
            <a:r>
              <a:rPr lang="en-US" altLang="de-DE" sz="2400" dirty="0" err="1">
                <a:solidFill>
                  <a:srgbClr val="333333"/>
                </a:solidFill>
              </a:rPr>
              <a:t>aquesta</a:t>
            </a:r>
            <a:r>
              <a:rPr lang="en-US" altLang="de-DE" sz="2400" dirty="0">
                <a:solidFill>
                  <a:srgbClr val="333333"/>
                </a:solidFill>
              </a:rPr>
              <a:t> persona: ex. </a:t>
            </a:r>
            <a:r>
              <a:rPr lang="en-US" altLang="de-DE" sz="2400" dirty="0" err="1">
                <a:solidFill>
                  <a:srgbClr val="333333"/>
                </a:solidFill>
              </a:rPr>
              <a:t>comentaris</a:t>
            </a:r>
            <a:r>
              <a:rPr lang="en-US" altLang="de-DE" sz="2400" dirty="0">
                <a:solidFill>
                  <a:srgbClr val="333333"/>
                </a:solidFill>
              </a:rPr>
              <a:t> </a:t>
            </a:r>
            <a:r>
              <a:rPr lang="en-US" altLang="de-DE" sz="2400" dirty="0" err="1">
                <a:solidFill>
                  <a:srgbClr val="333333"/>
                </a:solidFill>
              </a:rPr>
              <a:t>fets</a:t>
            </a:r>
            <a:r>
              <a:rPr lang="en-US" altLang="de-DE" sz="2400" dirty="0">
                <a:solidFill>
                  <a:srgbClr val="333333"/>
                </a:solidFill>
              </a:rPr>
              <a:t> per </a:t>
            </a:r>
            <a:r>
              <a:rPr lang="en-US" altLang="de-DE" sz="2400" dirty="0" err="1">
                <a:solidFill>
                  <a:srgbClr val="333333"/>
                </a:solidFill>
              </a:rPr>
              <a:t>altres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que la </a:t>
            </a:r>
            <a:r>
              <a:rPr lang="en-US" altLang="de-DE" sz="2400" dirty="0" err="1">
                <a:solidFill>
                  <a:srgbClr val="333333"/>
                </a:solidFill>
              </a:rPr>
              <a:t>coneixen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El </a:t>
            </a:r>
            <a:r>
              <a:rPr lang="en-US" altLang="de-DE" sz="2400" dirty="0" err="1">
                <a:solidFill>
                  <a:srgbClr val="333333"/>
                </a:solidFill>
              </a:rPr>
              <a:t>coneixement</a:t>
            </a:r>
            <a:r>
              <a:rPr lang="en-US" altLang="de-DE" sz="2400" dirty="0">
                <a:solidFill>
                  <a:srgbClr val="333333"/>
                </a:solidFill>
              </a:rPr>
              <a:t> </a:t>
            </a:r>
            <a:r>
              <a:rPr lang="en-US" altLang="de-DE" sz="2400" dirty="0" err="1">
                <a:solidFill>
                  <a:srgbClr val="333333"/>
                </a:solidFill>
              </a:rPr>
              <a:t>previ</a:t>
            </a:r>
            <a:r>
              <a:rPr lang="en-US" altLang="de-DE" sz="2400" dirty="0">
                <a:solidFill>
                  <a:srgbClr val="333333"/>
                </a:solidFill>
              </a:rPr>
              <a:t> </a:t>
            </a:r>
            <a:r>
              <a:rPr lang="en-US" altLang="de-DE" sz="2400" dirty="0" err="1">
                <a:solidFill>
                  <a:srgbClr val="333333"/>
                </a:solidFill>
              </a:rPr>
              <a:t>sobre</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a:t>
            </a:r>
            <a:r>
              <a:rPr lang="en-US" altLang="de-DE" sz="2400" dirty="0" err="1">
                <a:solidFill>
                  <a:srgbClr val="333333"/>
                </a:solidFill>
              </a:rPr>
              <a:t>semblants</a:t>
            </a:r>
            <a:r>
              <a:rPr lang="en-US" altLang="de-DE" sz="2400" dirty="0">
                <a:solidFill>
                  <a:srgbClr val="333333"/>
                </a:solidFill>
              </a:rPr>
              <a:t>: ex. </a:t>
            </a:r>
            <a:r>
              <a:rPr lang="en-US" altLang="de-DE" sz="2400" dirty="0" err="1">
                <a:solidFill>
                  <a:srgbClr val="333333"/>
                </a:solidFill>
              </a:rPr>
              <a:t>motorista</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Intuïció</a:t>
            </a:r>
            <a:r>
              <a:rPr lang="en-US" altLang="de-DE" sz="2400" dirty="0">
                <a:solidFill>
                  <a:srgbClr val="333333"/>
                </a:solidFill>
              </a:rPr>
              <a:t> o </a:t>
            </a:r>
            <a:r>
              <a:rPr lang="en-US" altLang="de-DE" sz="2400" dirty="0" err="1">
                <a:solidFill>
                  <a:srgbClr val="333333"/>
                </a:solidFill>
              </a:rPr>
              <a:t>pressentiment</a:t>
            </a:r>
            <a:endParaRPr lang="en-US" altLang="de-DE" sz="2400" dirty="0">
              <a:solidFill>
                <a:srgbClr val="333333"/>
              </a:solidFill>
            </a:endParaRPr>
          </a:p>
          <a:p>
            <a:pPr marL="342900" lvl="0" indent="-342900" defTabSz="914400" fontAlgn="base">
              <a:buClr>
                <a:srgbClr val="333333"/>
              </a:buClr>
              <a:buFont typeface="WingDings"/>
              <a:buChar char=""/>
            </a:pPr>
            <a:r>
              <a:rPr lang="es-ES" altLang="de-DE" sz="2400" dirty="0">
                <a:solidFill>
                  <a:srgbClr val="333333"/>
                </a:solidFill>
              </a:rPr>
              <a:t>Alguna cosa escrita: per exemple, d'e-mails o xats d'internet</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5</a:t>
            </a:fld>
            <a:endParaRPr lang="de-DE" altLang="de-DE">
              <a:latin typeface="+mn-lt"/>
              <a:ea typeface="+mn-ea"/>
            </a:endParaRPr>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err="1">
                <a:solidFill>
                  <a:srgbClr val="004992"/>
                </a:solidFill>
                <a:latin typeface="+mn-lt"/>
                <a:ea typeface="+mn-ea"/>
                <a:cs typeface="+mn-cs"/>
              </a:rPr>
              <a:t>Avantatges</a:t>
            </a:r>
            <a:r>
              <a:rPr lang="fr-FR" sz="3600" dirty="0">
                <a:solidFill>
                  <a:srgbClr val="004992"/>
                </a:solidFill>
                <a:latin typeface="+mn-lt"/>
                <a:ea typeface="+mn-ea"/>
                <a:cs typeface="+mn-cs"/>
              </a:rPr>
              <a:t> i </a:t>
            </a:r>
            <a:r>
              <a:rPr lang="fr-FR" sz="3600" dirty="0" err="1">
                <a:solidFill>
                  <a:srgbClr val="004992"/>
                </a:solidFill>
                <a:latin typeface="+mn-lt"/>
                <a:ea typeface="+mn-ea"/>
                <a:cs typeface="+mn-cs"/>
              </a:rPr>
              <a:t>desavantatges</a:t>
            </a:r>
            <a:r>
              <a:rPr lang="fr-FR" sz="3600" dirty="0">
                <a:solidFill>
                  <a:srgbClr val="004992"/>
                </a:solidFill>
                <a:latin typeface="+mn-lt"/>
                <a:ea typeface="+mn-ea"/>
                <a:cs typeface="+mn-cs"/>
              </a:rPr>
              <a:t> d'</a:t>
            </a:r>
            <a:r>
              <a:rPr lang="fr-FR" sz="3600" dirty="0" err="1">
                <a:solidFill>
                  <a:srgbClr val="004992"/>
                </a:solidFill>
                <a:latin typeface="+mn-lt"/>
                <a:ea typeface="+mn-ea"/>
                <a:cs typeface="+mn-cs"/>
              </a:rPr>
              <a:t>aquests</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factors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err="1">
                <a:solidFill>
                  <a:srgbClr val="333333"/>
                </a:solidFill>
              </a:rPr>
              <a:t>Acabem</a:t>
            </a:r>
            <a:r>
              <a:rPr lang="en-US" sz="2400" dirty="0">
                <a:solidFill>
                  <a:srgbClr val="333333"/>
                </a:solidFill>
              </a:rPr>
              <a:t> de </a:t>
            </a:r>
            <a:r>
              <a:rPr lang="en-US" sz="2400" dirty="0" err="1">
                <a:solidFill>
                  <a:srgbClr val="333333"/>
                </a:solidFill>
              </a:rPr>
              <a:t>discutir</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aspectes</a:t>
            </a:r>
            <a:r>
              <a:rPr lang="en-US" sz="2400" dirty="0">
                <a:solidFill>
                  <a:srgbClr val="333333"/>
                </a:solidFill>
              </a:rPr>
              <a:t> que </a:t>
            </a:r>
            <a:r>
              <a:rPr lang="en-US" sz="2400" dirty="0" err="1">
                <a:solidFill>
                  <a:srgbClr val="333333"/>
                </a:solidFill>
              </a:rPr>
              <a:t>contribueixen</a:t>
            </a:r>
            <a:r>
              <a:rPr lang="en-US" sz="2400" dirty="0">
                <a:solidFill>
                  <a:srgbClr val="333333"/>
                </a:solidFill>
              </a:rPr>
              <a:t> a </a:t>
            </a:r>
            <a:r>
              <a:rPr lang="en-US" sz="2400" dirty="0" err="1">
                <a:solidFill>
                  <a:srgbClr val="333333"/>
                </a:solidFill>
              </a:rPr>
              <a:t>l'avaluació</a:t>
            </a:r>
            <a:r>
              <a:rPr lang="en-US" sz="2400" dirty="0">
                <a:solidFill>
                  <a:srgbClr val="333333"/>
                </a:solidFill>
              </a:rPr>
              <a:t> </a:t>
            </a:r>
            <a:r>
              <a:rPr lang="en-US" sz="2400" dirty="0" err="1">
                <a:solidFill>
                  <a:srgbClr val="333333"/>
                </a:solidFill>
              </a:rPr>
              <a:t>d'una</a:t>
            </a:r>
            <a:r>
              <a:rPr lang="en-US" sz="2400" dirty="0">
                <a:solidFill>
                  <a:srgbClr val="333333"/>
                </a:solidFill>
              </a:rPr>
              <a:t> persona. Ara </a:t>
            </a:r>
            <a:r>
              <a:rPr lang="en-US" sz="2400" dirty="0" err="1">
                <a:solidFill>
                  <a:srgbClr val="333333"/>
                </a:solidFill>
              </a:rPr>
              <a:t>ens</a:t>
            </a:r>
            <a:r>
              <a:rPr lang="en-US" sz="2400" dirty="0">
                <a:solidFill>
                  <a:srgbClr val="333333"/>
                </a:solidFill>
              </a:rPr>
              <a:t> </a:t>
            </a:r>
            <a:r>
              <a:rPr lang="en-US" sz="2400" dirty="0" err="1">
                <a:solidFill>
                  <a:srgbClr val="333333"/>
                </a:solidFill>
              </a:rPr>
              <a:t>centrem</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els</a:t>
            </a:r>
            <a:r>
              <a:rPr lang="en-US" sz="2400" dirty="0">
                <a:solidFill>
                  <a:srgbClr val="333333"/>
                </a:solidFill>
              </a:rPr>
              <a:t> punts forts </a:t>
            </a:r>
            <a:r>
              <a:rPr lang="en-US" sz="2400" dirty="0" err="1">
                <a:solidFill>
                  <a:srgbClr val="333333"/>
                </a:solidFill>
              </a:rPr>
              <a:t>i</a:t>
            </a:r>
            <a:r>
              <a:rPr lang="en-US" sz="2400" dirty="0">
                <a:solidFill>
                  <a:srgbClr val="333333"/>
                </a:solidFill>
              </a:rPr>
              <a:t> </a:t>
            </a:r>
            <a:r>
              <a:rPr lang="en-US" sz="2400" dirty="0" err="1">
                <a:solidFill>
                  <a:srgbClr val="333333"/>
                </a:solidFill>
              </a:rPr>
              <a:t>dèbils</a:t>
            </a:r>
            <a:r>
              <a:rPr lang="en-US" sz="2400" dirty="0">
                <a:solidFill>
                  <a:srgbClr val="333333"/>
                </a:solidFill>
              </a:rPr>
              <a:t> de </a:t>
            </a:r>
            <a:r>
              <a:rPr lang="en-US" sz="2400" dirty="0" err="1">
                <a:solidFill>
                  <a:srgbClr val="333333"/>
                </a:solidFill>
              </a:rPr>
              <a:t>cadascun</a:t>
            </a:r>
            <a:r>
              <a:rPr lang="en-US" sz="2400" dirty="0">
                <a:solidFill>
                  <a:srgbClr val="333333"/>
                </a:solidFill>
              </a:rPr>
              <a:t> </a:t>
            </a:r>
            <a:r>
              <a:rPr lang="en-US" sz="2400" dirty="0" err="1">
                <a:solidFill>
                  <a:srgbClr val="333333"/>
                </a:solidFill>
              </a:rPr>
              <a:t>d'aquests</a:t>
            </a:r>
            <a:r>
              <a:rPr lang="en-US" sz="2400" dirty="0">
                <a:solidFill>
                  <a:srgbClr val="333333"/>
                </a:solidFill>
              </a:rPr>
              <a:t> factors.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7</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262663656"/>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Llenguatge corporal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Atenció: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Exemple</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Resa/Fa fred?</a:t>
            </a:r>
            <a:endParaRPr lang="en-US" sz="2000" dirty="0">
              <a:solidFill>
                <a:srgbClr val="333333"/>
              </a:solidFill>
              <a:latin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8</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00856489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Llenguatge corporal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gestos i la postura poden </a:t>
                      </a:r>
                      <a:r>
                        <a:rPr kumimoji="0" lang="es-ES" sz="2000" b="0" i="0" u="none" strike="noStrike" cap="none" normalizeH="0" baseline="0" dirty="0" err="1">
                          <a:ln>
                            <a:noFill/>
                          </a:ln>
                          <a:solidFill>
                            <a:srgbClr val="333333"/>
                          </a:solidFill>
                          <a:effectLst/>
                          <a:latin typeface="Calibri Light"/>
                        </a:rPr>
                        <a:t>emfatitzar</a:t>
                      </a:r>
                      <a:r>
                        <a:rPr kumimoji="0" lang="es-ES" sz="2000" b="0" i="0" u="none" strike="noStrike" cap="none" normalizeH="0" baseline="0" dirty="0">
                          <a:ln>
                            <a:noFill/>
                          </a:ln>
                          <a:solidFill>
                            <a:srgbClr val="333333"/>
                          </a:solidFill>
                          <a:effectLst/>
                          <a:latin typeface="Calibri Light"/>
                        </a:rPr>
                        <a:t> les </a:t>
                      </a:r>
                      <a:r>
                        <a:rPr kumimoji="0" lang="es-ES" sz="2000" b="0" i="0" u="none" strike="noStrike" cap="none" normalizeH="0" baseline="0" dirty="0" err="1">
                          <a:ln>
                            <a:noFill/>
                          </a:ln>
                          <a:solidFill>
                            <a:srgbClr val="333333"/>
                          </a:solidFill>
                          <a:effectLst/>
                          <a:latin typeface="Calibri Light"/>
                        </a:rPr>
                        <a:t>paraules</a:t>
                      </a:r>
                      <a:r>
                        <a:rPr kumimoji="0" lang="es-ES" sz="2000" b="0" i="0" u="none" strike="noStrike" cap="none" normalizeH="0" baseline="0" dirty="0">
                          <a:ln>
                            <a:noFill/>
                          </a:ln>
                          <a:solidFill>
                            <a:srgbClr val="333333"/>
                          </a:solidFill>
                          <a:effectLst/>
                          <a:latin typeface="Calibri Light"/>
                        </a:rPr>
                        <a:t> (ex. </a:t>
                      </a:r>
                      <a:r>
                        <a:rPr kumimoji="0" lang="es-ES" sz="2000" b="0" i="0" u="none" strike="noStrike" cap="none" normalizeH="0" baseline="0" dirty="0" err="1">
                          <a:ln>
                            <a:noFill/>
                          </a:ln>
                          <a:solidFill>
                            <a:srgbClr val="333333"/>
                          </a:solidFill>
                          <a:effectLst/>
                          <a:latin typeface="Calibri Light"/>
                        </a:rPr>
                        <a:t>Cloure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punys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enuig</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mans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alçades</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agraïment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cap</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quan</a:t>
                      </a:r>
                      <a:r>
                        <a:rPr kumimoji="0" lang="es-ES" sz="2000" b="0" i="0" u="none" strike="noStrike" cap="none" normalizeH="0" baseline="0" dirty="0">
                          <a:ln>
                            <a:noFill/>
                          </a:ln>
                          <a:solidFill>
                            <a:srgbClr val="333333"/>
                          </a:solidFill>
                          <a:effectLst/>
                          <a:latin typeface="Calibri Light"/>
                        </a:rPr>
                        <a:t> es </a:t>
                      </a:r>
                      <a:r>
                        <a:rPr kumimoji="0" lang="es-ES" sz="2000" b="0" i="0" u="none" strike="noStrike" cap="none" normalizeH="0" baseline="0" dirty="0" err="1">
                          <a:ln>
                            <a:noFill/>
                          </a:ln>
                          <a:solidFill>
                            <a:srgbClr val="333333"/>
                          </a:solidFill>
                          <a:effectLst/>
                          <a:latin typeface="Calibri Light"/>
                        </a:rPr>
                        <a:t>resa</a:t>
                      </a:r>
                      <a:r>
                        <a:rPr kumimoji="0" lang="es-E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Atenció: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Exemple</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Resa/Fa fred?</a:t>
            </a:r>
            <a:endParaRPr lang="en-US" sz="2000" dirty="0">
              <a:solidFill>
                <a:srgbClr val="333333"/>
              </a:solidFill>
              <a:latin typeface="+mj-lt"/>
            </a:endParaRPr>
          </a:p>
        </p:txBody>
      </p:sp>
    </p:spTree>
    <p:extLst>
      <p:ext uri="{BB962C8B-B14F-4D97-AF65-F5344CB8AC3E}">
        <p14:creationId xmlns:p14="http://schemas.microsoft.com/office/powerpoint/2010/main" val="2938017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9</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357248795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Llenguatge corporal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gestos i la postura poden </a:t>
                      </a:r>
                      <a:r>
                        <a:rPr kumimoji="0" lang="es-ES" sz="2000" b="0" i="0" u="none" strike="noStrike" cap="none" normalizeH="0" baseline="0" dirty="0" err="1">
                          <a:ln>
                            <a:noFill/>
                          </a:ln>
                          <a:solidFill>
                            <a:srgbClr val="333333"/>
                          </a:solidFill>
                          <a:effectLst/>
                          <a:latin typeface="Calibri Light"/>
                        </a:rPr>
                        <a:t>emfatitzar</a:t>
                      </a:r>
                      <a:r>
                        <a:rPr kumimoji="0" lang="es-ES" sz="2000" b="0" i="0" u="none" strike="noStrike" cap="none" normalizeH="0" baseline="0" dirty="0">
                          <a:ln>
                            <a:noFill/>
                          </a:ln>
                          <a:solidFill>
                            <a:srgbClr val="333333"/>
                          </a:solidFill>
                          <a:effectLst/>
                          <a:latin typeface="Calibri Light"/>
                        </a:rPr>
                        <a:t> les </a:t>
                      </a:r>
                      <a:r>
                        <a:rPr kumimoji="0" lang="es-ES" sz="2000" b="0" i="0" u="none" strike="noStrike" cap="none" normalizeH="0" baseline="0" dirty="0" err="1">
                          <a:ln>
                            <a:noFill/>
                          </a:ln>
                          <a:solidFill>
                            <a:srgbClr val="333333"/>
                          </a:solidFill>
                          <a:effectLst/>
                          <a:latin typeface="Calibri Light"/>
                        </a:rPr>
                        <a:t>paraules</a:t>
                      </a:r>
                      <a:r>
                        <a:rPr kumimoji="0" lang="es-ES" sz="2000" b="0" i="0" u="none" strike="noStrike" cap="none" normalizeH="0" baseline="0" dirty="0">
                          <a:ln>
                            <a:noFill/>
                          </a:ln>
                          <a:solidFill>
                            <a:srgbClr val="333333"/>
                          </a:solidFill>
                          <a:effectLst/>
                          <a:latin typeface="Calibri Light"/>
                        </a:rPr>
                        <a:t> (ex. </a:t>
                      </a:r>
                      <a:r>
                        <a:rPr kumimoji="0" lang="es-ES" sz="2000" b="0" i="0" u="none" strike="noStrike" cap="none" normalizeH="0" baseline="0" dirty="0" err="1">
                          <a:ln>
                            <a:noFill/>
                          </a:ln>
                          <a:solidFill>
                            <a:srgbClr val="333333"/>
                          </a:solidFill>
                          <a:effectLst/>
                          <a:latin typeface="Calibri Light"/>
                        </a:rPr>
                        <a:t>Cloure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punys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enuig</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mans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alçades</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agraïment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cap</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quan</a:t>
                      </a:r>
                      <a:r>
                        <a:rPr kumimoji="0" lang="es-ES" sz="2000" b="0" i="0" u="none" strike="noStrike" cap="none" normalizeH="0" baseline="0" dirty="0">
                          <a:ln>
                            <a:noFill/>
                          </a:ln>
                          <a:solidFill>
                            <a:srgbClr val="333333"/>
                          </a:solidFill>
                          <a:effectLst/>
                          <a:latin typeface="Calibri Light"/>
                        </a:rPr>
                        <a:t> es </a:t>
                      </a:r>
                      <a:r>
                        <a:rPr kumimoji="0" lang="es-ES" sz="2000" b="0" i="0" u="none" strike="noStrike" cap="none" normalizeH="0" baseline="0" dirty="0" err="1">
                          <a:ln>
                            <a:noFill/>
                          </a:ln>
                          <a:solidFill>
                            <a:srgbClr val="333333"/>
                          </a:solidFill>
                          <a:effectLst/>
                          <a:latin typeface="Calibri Light"/>
                        </a:rPr>
                        <a:t>resa</a:t>
                      </a:r>
                      <a:r>
                        <a:rPr kumimoji="0" lang="es-ES" sz="20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Signes </a:t>
                      </a:r>
                      <a:r>
                        <a:rPr kumimoji="0" lang="es-ES" sz="2000" b="0" i="0" u="none" strike="noStrike" cap="none" normalizeH="0" baseline="0" dirty="0" err="1">
                          <a:ln>
                            <a:noFill/>
                          </a:ln>
                          <a:solidFill>
                            <a:srgbClr val="333333"/>
                          </a:solidFill>
                          <a:effectLst/>
                          <a:latin typeface="Calibri Light"/>
                        </a:rPr>
                        <a:t>indirectes</a:t>
                      </a:r>
                      <a:r>
                        <a:rPr kumimoji="0" lang="es-ES" sz="2000" b="0" i="0" u="none" strike="noStrike" cap="none" normalizeH="0" baseline="0" dirty="0">
                          <a:ln>
                            <a:noFill/>
                          </a:ln>
                          <a:solidFill>
                            <a:srgbClr val="333333"/>
                          </a:solidFill>
                          <a:effectLst/>
                          <a:latin typeface="Calibri Light"/>
                        </a:rPr>
                        <a:t> poden ser </a:t>
                      </a:r>
                      <a:r>
                        <a:rPr kumimoji="0" lang="es-ES" sz="2000" b="0" i="0" u="none" strike="noStrike" cap="none" normalizeH="0" baseline="0" dirty="0" err="1">
                          <a:ln>
                            <a:noFill/>
                          </a:ln>
                          <a:solidFill>
                            <a:srgbClr val="333333"/>
                          </a:solidFill>
                          <a:effectLst/>
                          <a:latin typeface="Calibri Light"/>
                        </a:rPr>
                        <a:t>significatius</a:t>
                      </a:r>
                      <a:r>
                        <a:rPr kumimoji="0" lang="es-ES" sz="2000" b="0" i="0" u="none" strike="noStrike" cap="none" normalizeH="0" baseline="0" dirty="0">
                          <a:ln>
                            <a:noFill/>
                          </a:ln>
                          <a:solidFill>
                            <a:srgbClr val="333333"/>
                          </a:solidFill>
                          <a:effectLst/>
                          <a:latin typeface="Calibri Light"/>
                        </a:rPr>
                        <a:t>: gestos </a:t>
                      </a:r>
                      <a:r>
                        <a:rPr kumimoji="0" lang="es-ES" sz="2000" b="0" i="0" u="none" strike="noStrike" cap="none" normalizeH="0" baseline="0" dirty="0" err="1">
                          <a:ln>
                            <a:noFill/>
                          </a:ln>
                          <a:solidFill>
                            <a:srgbClr val="333333"/>
                          </a:solidFill>
                          <a:effectLst/>
                          <a:latin typeface="Calibri Light"/>
                        </a:rPr>
                        <a:t>violents</a:t>
                      </a:r>
                      <a:r>
                        <a:rPr kumimoji="0" lang="es-ES" sz="2000" b="0" i="0" u="none" strike="noStrike" cap="none" normalizeH="0" baseline="0" dirty="0">
                          <a:ln>
                            <a:noFill/>
                          </a:ln>
                          <a:solidFill>
                            <a:srgbClr val="333333"/>
                          </a:solidFill>
                          <a:effectLst/>
                          <a:latin typeface="Calibri Light"/>
                        </a:rPr>
                        <a:t> poden indicar </a:t>
                      </a:r>
                      <a:r>
                        <a:rPr kumimoji="0" lang="es-ES" sz="2000" b="0" i="0" u="none" strike="noStrike" cap="none" normalizeH="0" baseline="0" dirty="0" err="1">
                          <a:ln>
                            <a:noFill/>
                          </a:ln>
                          <a:solidFill>
                            <a:srgbClr val="333333"/>
                          </a:solidFill>
                          <a:effectLst/>
                          <a:latin typeface="Calibri Light"/>
                        </a:rPr>
                        <a:t>nerviosisme</a:t>
                      </a:r>
                      <a:r>
                        <a:rPr kumimoji="0" lang="es-ES" sz="2000" b="0" i="0" u="none" strike="noStrike" cap="none" normalizeH="0" baseline="0" dirty="0">
                          <a:ln>
                            <a:noFill/>
                          </a:ln>
                          <a:solidFill>
                            <a:srgbClr val="333333"/>
                          </a:solidFill>
                          <a:effectLst/>
                          <a:latin typeface="Calibri Light"/>
                        </a:rPr>
                        <a:t> (de totes </a:t>
                      </a:r>
                      <a:r>
                        <a:rPr kumimoji="0" lang="es-ES" sz="2000" b="0" i="0" u="none" strike="noStrike" cap="none" normalizeH="0" baseline="0" dirty="0" err="1">
                          <a:ln>
                            <a:noFill/>
                          </a:ln>
                          <a:solidFill>
                            <a:srgbClr val="333333"/>
                          </a:solidFill>
                          <a:effectLst/>
                          <a:latin typeface="Calibri Light"/>
                        </a:rPr>
                        <a:t>maneres</a:t>
                      </a:r>
                      <a:r>
                        <a:rPr kumimoji="0" lang="es-ES" sz="2000" b="0" i="0" u="none" strike="noStrike" cap="none" normalizeH="0" baseline="0" dirty="0">
                          <a:ln>
                            <a:noFill/>
                          </a:ln>
                          <a:solidFill>
                            <a:srgbClr val="333333"/>
                          </a:solidFill>
                          <a:effectLst/>
                          <a:latin typeface="Calibri Light"/>
                        </a:rPr>
                        <a:t>, cura </a:t>
                      </a:r>
                      <a:r>
                        <a:rPr kumimoji="0" lang="es-ES" sz="2000" b="0" i="0" u="none" strike="noStrike" cap="none" normalizeH="0" baseline="0" dirty="0" err="1">
                          <a:ln>
                            <a:noFill/>
                          </a:ln>
                          <a:solidFill>
                            <a:srgbClr val="333333"/>
                          </a:solidFill>
                          <a:effectLst/>
                          <a:latin typeface="Calibri Light"/>
                        </a:rPr>
                        <a:t>amb</a:t>
                      </a:r>
                      <a:r>
                        <a:rPr kumimoji="0" lang="es-ES" sz="2000" b="0" i="0" u="none" strike="noStrike" cap="none" normalizeH="0" baseline="0" dirty="0">
                          <a:ln>
                            <a:noFill/>
                          </a:ln>
                          <a:solidFill>
                            <a:srgbClr val="333333"/>
                          </a:solidFill>
                          <a:effectLst/>
                          <a:latin typeface="Calibri Light"/>
                        </a:rPr>
                        <a:t> les </a:t>
                      </a:r>
                      <a:r>
                        <a:rPr kumimoji="0" lang="es-ES" sz="2000" b="0" i="0" u="none" strike="noStrike" cap="none" normalizeH="0" baseline="0" dirty="0" err="1">
                          <a:ln>
                            <a:noFill/>
                          </a:ln>
                          <a:solidFill>
                            <a:srgbClr val="333333"/>
                          </a:solidFill>
                          <a:effectLst/>
                          <a:latin typeface="Calibri Light"/>
                        </a:rPr>
                        <a:t>diferències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culturals</a:t>
                      </a:r>
                      <a:r>
                        <a:rPr kumimoji="0" lang="es-ES" sz="2000" b="0" i="0" u="none" strike="noStrike" cap="none" normalizeH="0" baseline="0" dirty="0">
                          <a:ln>
                            <a:noFill/>
                          </a:ln>
                          <a:solidFill>
                            <a:srgbClr val="333333"/>
                          </a:solidFill>
                          <a:effectLst/>
                          <a:latin typeface="Calibri Light"/>
                        </a:rPr>
                        <a:t>!); encorvar-se </a:t>
                      </a:r>
                      <a:r>
                        <a:rPr kumimoji="0" lang="es-ES" sz="2000" b="0" i="0" u="none" strike="noStrike" cap="none" normalizeH="0" baseline="0" dirty="0" err="1">
                          <a:ln>
                            <a:noFill/>
                          </a:ln>
                          <a:solidFill>
                            <a:srgbClr val="333333"/>
                          </a:solidFill>
                          <a:effectLst/>
                          <a:latin typeface="Calibri Light"/>
                        </a:rPr>
                        <a:t>pot</a:t>
                      </a:r>
                      <a:r>
                        <a:rPr kumimoji="0" lang="es-ES" sz="2000" b="0" i="0" u="none" strike="noStrike" cap="none" normalizeH="0" baseline="0" dirty="0">
                          <a:ln>
                            <a:noFill/>
                          </a:ln>
                          <a:solidFill>
                            <a:srgbClr val="333333"/>
                          </a:solidFill>
                          <a:effectLst/>
                          <a:latin typeface="Calibri Light"/>
                        </a:rPr>
                        <a:t> ser un signe de poca </a:t>
                      </a:r>
                      <a:r>
                        <a:rPr kumimoji="0" lang="es-ES" sz="2000" b="0" i="0" u="none" strike="noStrike" cap="none" normalizeH="0" baseline="0" dirty="0" err="1">
                          <a:ln>
                            <a:noFill/>
                          </a:ln>
                          <a:solidFill>
                            <a:srgbClr val="333333"/>
                          </a:solidFill>
                          <a:effectLst/>
                          <a:latin typeface="Calibri Light"/>
                        </a:rPr>
                        <a:t>confiança</a:t>
                      </a:r>
                      <a:r>
                        <a:rPr kumimoji="0" lang="es-ES" sz="2000" b="0" i="0" u="none" strike="noStrike" cap="none" normalizeH="0" baseline="0" dirty="0">
                          <a:ln>
                            <a:noFill/>
                          </a:ln>
                          <a:solidFill>
                            <a:srgbClr val="333333"/>
                          </a:solidFill>
                          <a:effectLst/>
                          <a:latin typeface="Calibri Light"/>
                        </a:rPr>
                        <a:t> en un/a </a:t>
                      </a:r>
                      <a:r>
                        <a:rPr kumimoji="0" lang="es-ES" sz="2000" b="0" i="0" u="none" strike="noStrike" cap="none" normalizeH="0" baseline="0" dirty="0" err="1">
                          <a:ln>
                            <a:noFill/>
                          </a:ln>
                          <a:solidFill>
                            <a:srgbClr val="333333"/>
                          </a:solidFill>
                          <a:effectLst/>
                          <a:latin typeface="Calibri Light"/>
                        </a:rPr>
                        <a:t>mateix</a:t>
                      </a:r>
                      <a:r>
                        <a:rPr kumimoji="0" lang="es-ES" sz="2000" b="0" i="0" u="none" strike="noStrike" cap="none" normalizeH="0" baseline="0" dirty="0">
                          <a:ln>
                            <a:noFill/>
                          </a:ln>
                          <a:solidFill>
                            <a:srgbClr val="333333"/>
                          </a:solidFill>
                          <a:effectLst/>
                          <a:latin typeface="Calibri Light"/>
                        </a:rPr>
                        <a:t>/a.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Atenció: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Exemple</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Resa/Fa fred?</a:t>
            </a:r>
            <a:endParaRPr lang="en-US" sz="2000" dirty="0">
              <a:solidFill>
                <a:srgbClr val="333333"/>
              </a:solidFill>
              <a:latin typeface="+mj-lt"/>
            </a:endParaRPr>
          </a:p>
        </p:txBody>
      </p:sp>
    </p:spTree>
    <p:extLst>
      <p:ext uri="{BB962C8B-B14F-4D97-AF65-F5344CB8AC3E}">
        <p14:creationId xmlns:p14="http://schemas.microsoft.com/office/powerpoint/2010/main" val="3504270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10</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47855022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Llenguatge corporal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gestos i la postura poden </a:t>
                      </a:r>
                      <a:r>
                        <a:rPr kumimoji="0" lang="es-ES" sz="2000" b="0" i="0" u="none" strike="noStrike" cap="none" normalizeH="0" baseline="0" dirty="0" err="1">
                          <a:ln>
                            <a:noFill/>
                          </a:ln>
                          <a:solidFill>
                            <a:srgbClr val="333333"/>
                          </a:solidFill>
                          <a:effectLst/>
                          <a:latin typeface="Calibri Light"/>
                        </a:rPr>
                        <a:t>emfatitzar</a:t>
                      </a:r>
                      <a:r>
                        <a:rPr kumimoji="0" lang="es-ES" sz="2000" b="0" i="0" u="none" strike="noStrike" cap="none" normalizeH="0" baseline="0" dirty="0">
                          <a:ln>
                            <a:noFill/>
                          </a:ln>
                          <a:solidFill>
                            <a:srgbClr val="333333"/>
                          </a:solidFill>
                          <a:effectLst/>
                          <a:latin typeface="Calibri Light"/>
                        </a:rPr>
                        <a:t> les </a:t>
                      </a:r>
                      <a:r>
                        <a:rPr kumimoji="0" lang="es-ES" sz="2000" b="0" i="0" u="none" strike="noStrike" cap="none" normalizeH="0" baseline="0" dirty="0" err="1">
                          <a:ln>
                            <a:noFill/>
                          </a:ln>
                          <a:solidFill>
                            <a:srgbClr val="333333"/>
                          </a:solidFill>
                          <a:effectLst/>
                          <a:latin typeface="Calibri Light"/>
                        </a:rPr>
                        <a:t>paraules</a:t>
                      </a:r>
                      <a:r>
                        <a:rPr kumimoji="0" lang="es-ES" sz="2000" b="0" i="0" u="none" strike="noStrike" cap="none" normalizeH="0" baseline="0" dirty="0">
                          <a:ln>
                            <a:noFill/>
                          </a:ln>
                          <a:solidFill>
                            <a:srgbClr val="333333"/>
                          </a:solidFill>
                          <a:effectLst/>
                          <a:latin typeface="Calibri Light"/>
                        </a:rPr>
                        <a:t> (ex. </a:t>
                      </a:r>
                      <a:r>
                        <a:rPr kumimoji="0" lang="es-ES" sz="2000" b="0" i="0" u="none" strike="noStrike" cap="none" normalizeH="0" baseline="0" dirty="0" err="1">
                          <a:ln>
                            <a:noFill/>
                          </a:ln>
                          <a:solidFill>
                            <a:srgbClr val="333333"/>
                          </a:solidFill>
                          <a:effectLst/>
                          <a:latin typeface="Calibri Light"/>
                        </a:rPr>
                        <a:t>Cloure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punys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enuig</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mans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alçades</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agraïment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cap</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quan</a:t>
                      </a:r>
                      <a:r>
                        <a:rPr kumimoji="0" lang="es-ES" sz="2000" b="0" i="0" u="none" strike="noStrike" cap="none" normalizeH="0" baseline="0" dirty="0">
                          <a:ln>
                            <a:noFill/>
                          </a:ln>
                          <a:solidFill>
                            <a:srgbClr val="333333"/>
                          </a:solidFill>
                          <a:effectLst/>
                          <a:latin typeface="Calibri Light"/>
                        </a:rPr>
                        <a:t> es </a:t>
                      </a:r>
                      <a:r>
                        <a:rPr kumimoji="0" lang="es-ES" sz="2000" b="0" i="0" u="none" strike="noStrike" cap="none" normalizeH="0" baseline="0" dirty="0" err="1">
                          <a:ln>
                            <a:noFill/>
                          </a:ln>
                          <a:solidFill>
                            <a:srgbClr val="333333"/>
                          </a:solidFill>
                          <a:effectLst/>
                          <a:latin typeface="Calibri Light"/>
                        </a:rPr>
                        <a:t>resa</a:t>
                      </a:r>
                      <a:r>
                        <a:rPr kumimoji="0" lang="es-ES" sz="20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Signes </a:t>
                      </a:r>
                      <a:r>
                        <a:rPr kumimoji="0" lang="es-ES" sz="2000" b="0" i="0" u="none" strike="noStrike" cap="none" normalizeH="0" baseline="0" dirty="0" err="1">
                          <a:ln>
                            <a:noFill/>
                          </a:ln>
                          <a:solidFill>
                            <a:srgbClr val="333333"/>
                          </a:solidFill>
                          <a:effectLst/>
                          <a:latin typeface="Calibri Light"/>
                        </a:rPr>
                        <a:t>indirectes</a:t>
                      </a:r>
                      <a:r>
                        <a:rPr kumimoji="0" lang="es-ES" sz="2000" b="0" i="0" u="none" strike="noStrike" cap="none" normalizeH="0" baseline="0" dirty="0">
                          <a:ln>
                            <a:noFill/>
                          </a:ln>
                          <a:solidFill>
                            <a:srgbClr val="333333"/>
                          </a:solidFill>
                          <a:effectLst/>
                          <a:latin typeface="Calibri Light"/>
                        </a:rPr>
                        <a:t> poden ser </a:t>
                      </a:r>
                      <a:r>
                        <a:rPr kumimoji="0" lang="es-ES" sz="2000" b="0" i="0" u="none" strike="noStrike" cap="none" normalizeH="0" baseline="0" dirty="0" err="1">
                          <a:ln>
                            <a:noFill/>
                          </a:ln>
                          <a:solidFill>
                            <a:srgbClr val="333333"/>
                          </a:solidFill>
                          <a:effectLst/>
                          <a:latin typeface="Calibri Light"/>
                        </a:rPr>
                        <a:t>significatius</a:t>
                      </a:r>
                      <a:r>
                        <a:rPr kumimoji="0" lang="es-ES" sz="2000" b="0" i="0" u="none" strike="noStrike" cap="none" normalizeH="0" baseline="0" dirty="0">
                          <a:ln>
                            <a:noFill/>
                          </a:ln>
                          <a:solidFill>
                            <a:srgbClr val="333333"/>
                          </a:solidFill>
                          <a:effectLst/>
                          <a:latin typeface="Calibri Light"/>
                        </a:rPr>
                        <a:t>: gestos </a:t>
                      </a:r>
                      <a:r>
                        <a:rPr kumimoji="0" lang="es-ES" sz="2000" b="0" i="0" u="none" strike="noStrike" cap="none" normalizeH="0" baseline="0" dirty="0" err="1">
                          <a:ln>
                            <a:noFill/>
                          </a:ln>
                          <a:solidFill>
                            <a:srgbClr val="333333"/>
                          </a:solidFill>
                          <a:effectLst/>
                          <a:latin typeface="Calibri Light"/>
                        </a:rPr>
                        <a:t>violents</a:t>
                      </a:r>
                      <a:r>
                        <a:rPr kumimoji="0" lang="es-ES" sz="2000" b="0" i="0" u="none" strike="noStrike" cap="none" normalizeH="0" baseline="0" dirty="0">
                          <a:ln>
                            <a:noFill/>
                          </a:ln>
                          <a:solidFill>
                            <a:srgbClr val="333333"/>
                          </a:solidFill>
                          <a:effectLst/>
                          <a:latin typeface="Calibri Light"/>
                        </a:rPr>
                        <a:t> poden indicar </a:t>
                      </a:r>
                      <a:r>
                        <a:rPr kumimoji="0" lang="es-ES" sz="2000" b="0" i="0" u="none" strike="noStrike" cap="none" normalizeH="0" baseline="0" dirty="0" err="1">
                          <a:ln>
                            <a:noFill/>
                          </a:ln>
                          <a:solidFill>
                            <a:srgbClr val="333333"/>
                          </a:solidFill>
                          <a:effectLst/>
                          <a:latin typeface="Calibri Light"/>
                        </a:rPr>
                        <a:t>nerviosisme</a:t>
                      </a:r>
                      <a:r>
                        <a:rPr kumimoji="0" lang="es-ES" sz="2000" b="0" i="0" u="none" strike="noStrike" cap="none" normalizeH="0" baseline="0" dirty="0">
                          <a:ln>
                            <a:noFill/>
                          </a:ln>
                          <a:solidFill>
                            <a:srgbClr val="333333"/>
                          </a:solidFill>
                          <a:effectLst/>
                          <a:latin typeface="Calibri Light"/>
                        </a:rPr>
                        <a:t> (de totes </a:t>
                      </a:r>
                      <a:r>
                        <a:rPr kumimoji="0" lang="es-ES" sz="2000" b="0" i="0" u="none" strike="noStrike" cap="none" normalizeH="0" baseline="0" dirty="0" err="1">
                          <a:ln>
                            <a:noFill/>
                          </a:ln>
                          <a:solidFill>
                            <a:srgbClr val="333333"/>
                          </a:solidFill>
                          <a:effectLst/>
                          <a:latin typeface="Calibri Light"/>
                        </a:rPr>
                        <a:t>maneres</a:t>
                      </a:r>
                      <a:r>
                        <a:rPr kumimoji="0" lang="es-ES" sz="2000" b="0" i="0" u="none" strike="noStrike" cap="none" normalizeH="0" baseline="0" dirty="0">
                          <a:ln>
                            <a:noFill/>
                          </a:ln>
                          <a:solidFill>
                            <a:srgbClr val="333333"/>
                          </a:solidFill>
                          <a:effectLst/>
                          <a:latin typeface="Calibri Light"/>
                        </a:rPr>
                        <a:t>, cura </a:t>
                      </a:r>
                      <a:r>
                        <a:rPr kumimoji="0" lang="es-ES" sz="2000" b="0" i="0" u="none" strike="noStrike" cap="none" normalizeH="0" baseline="0" dirty="0" err="1">
                          <a:ln>
                            <a:noFill/>
                          </a:ln>
                          <a:solidFill>
                            <a:srgbClr val="333333"/>
                          </a:solidFill>
                          <a:effectLst/>
                          <a:latin typeface="Calibri Light"/>
                        </a:rPr>
                        <a:t>amb</a:t>
                      </a:r>
                      <a:r>
                        <a:rPr kumimoji="0" lang="es-ES" sz="2000" b="0" i="0" u="none" strike="noStrike" cap="none" normalizeH="0" baseline="0" dirty="0">
                          <a:ln>
                            <a:noFill/>
                          </a:ln>
                          <a:solidFill>
                            <a:srgbClr val="333333"/>
                          </a:solidFill>
                          <a:effectLst/>
                          <a:latin typeface="Calibri Light"/>
                        </a:rPr>
                        <a:t> les </a:t>
                      </a:r>
                      <a:r>
                        <a:rPr kumimoji="0" lang="es-ES" sz="2000" b="0" i="0" u="none" strike="noStrike" cap="none" normalizeH="0" baseline="0" dirty="0" err="1">
                          <a:ln>
                            <a:noFill/>
                          </a:ln>
                          <a:solidFill>
                            <a:srgbClr val="333333"/>
                          </a:solidFill>
                          <a:effectLst/>
                          <a:latin typeface="Calibri Light"/>
                        </a:rPr>
                        <a:t>diferències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culturals</a:t>
                      </a:r>
                      <a:r>
                        <a:rPr kumimoji="0" lang="es-ES" sz="2000" b="0" i="0" u="none" strike="noStrike" cap="none" normalizeH="0" baseline="0" dirty="0">
                          <a:ln>
                            <a:noFill/>
                          </a:ln>
                          <a:solidFill>
                            <a:srgbClr val="333333"/>
                          </a:solidFill>
                          <a:effectLst/>
                          <a:latin typeface="Calibri Light"/>
                        </a:rPr>
                        <a:t>!); encorvar-se </a:t>
                      </a:r>
                      <a:r>
                        <a:rPr kumimoji="0" lang="es-ES" sz="2000" b="0" i="0" u="none" strike="noStrike" cap="none" normalizeH="0" baseline="0" dirty="0" err="1">
                          <a:ln>
                            <a:noFill/>
                          </a:ln>
                          <a:solidFill>
                            <a:srgbClr val="333333"/>
                          </a:solidFill>
                          <a:effectLst/>
                          <a:latin typeface="Calibri Light"/>
                        </a:rPr>
                        <a:t>pot</a:t>
                      </a:r>
                      <a:r>
                        <a:rPr kumimoji="0" lang="es-ES" sz="2000" b="0" i="0" u="none" strike="noStrike" cap="none" normalizeH="0" baseline="0" dirty="0">
                          <a:ln>
                            <a:noFill/>
                          </a:ln>
                          <a:solidFill>
                            <a:srgbClr val="333333"/>
                          </a:solidFill>
                          <a:effectLst/>
                          <a:latin typeface="Calibri Light"/>
                        </a:rPr>
                        <a:t> ser un signe de poca </a:t>
                      </a:r>
                      <a:r>
                        <a:rPr kumimoji="0" lang="es-ES" sz="2000" b="0" i="0" u="none" strike="noStrike" cap="none" normalizeH="0" baseline="0" dirty="0" err="1">
                          <a:ln>
                            <a:noFill/>
                          </a:ln>
                          <a:solidFill>
                            <a:srgbClr val="333333"/>
                          </a:solidFill>
                          <a:effectLst/>
                          <a:latin typeface="Calibri Light"/>
                        </a:rPr>
                        <a:t>confiança</a:t>
                      </a:r>
                      <a:r>
                        <a:rPr kumimoji="0" lang="es-ES" sz="2000" b="0" i="0" u="none" strike="noStrike" cap="none" normalizeH="0" baseline="0" dirty="0">
                          <a:ln>
                            <a:noFill/>
                          </a:ln>
                          <a:solidFill>
                            <a:srgbClr val="333333"/>
                          </a:solidFill>
                          <a:effectLst/>
                          <a:latin typeface="Calibri Light"/>
                        </a:rPr>
                        <a:t> en un/a </a:t>
                      </a:r>
                      <a:r>
                        <a:rPr kumimoji="0" lang="es-ES" sz="2000" b="0" i="0" u="none" strike="noStrike" cap="none" normalizeH="0" baseline="0" dirty="0" err="1">
                          <a:ln>
                            <a:noFill/>
                          </a:ln>
                          <a:solidFill>
                            <a:srgbClr val="333333"/>
                          </a:solidFill>
                          <a:effectLst/>
                          <a:latin typeface="Calibri Light"/>
                        </a:rPr>
                        <a:t>mateix</a:t>
                      </a:r>
                      <a:r>
                        <a:rPr kumimoji="0" lang="es-ES" sz="2000" b="0" i="0" u="none" strike="noStrike" cap="none" normalizeH="0" baseline="0" dirty="0">
                          <a:ln>
                            <a:noFill/>
                          </a:ln>
                          <a:solidFill>
                            <a:srgbClr val="333333"/>
                          </a:solidFill>
                          <a:effectLst/>
                          <a:latin typeface="Calibri Light"/>
                        </a:rPr>
                        <a:t>/a.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Atenció: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El llenguatge corporal pot portar a falses interpretacions.</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Exemple: Algú que sembla segur/a d’ell/a mateix/a pot estar aparentant-ho. La deformatat postural pot fer pensar que algú té poca confiança en sí mateix/a.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Exemple</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Resa/Fa fred?</a:t>
            </a:r>
            <a:endParaRPr lang="en-US" sz="2000" dirty="0">
              <a:solidFill>
                <a:srgbClr val="333333"/>
              </a:solidFill>
              <a:latin typeface="+mj-lt"/>
            </a:endParaRPr>
          </a:p>
        </p:txBody>
      </p:sp>
    </p:spTree>
    <p:extLst>
      <p:ext uri="{BB962C8B-B14F-4D97-AF65-F5344CB8AC3E}">
        <p14:creationId xmlns:p14="http://schemas.microsoft.com/office/powerpoint/2010/main" val="2638685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473067650"/>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Escrits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333333"/>
                          </a:solidFill>
                          <a:effectLst/>
                          <a:latin typeface="+mn-lt"/>
                        </a:rPr>
                        <a:t> </a:t>
                      </a: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Atenció:</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0732" name="Caption_11"/>
          <p:cNvSpPr txBox="1">
            <a:spLocks noChangeArrowheads="1"/>
          </p:cNvSpPr>
          <p:nvPr/>
        </p:nvSpPr>
        <p:spPr bwMode="auto">
          <a:xfrm>
            <a:off x="408954" y="4999688"/>
            <a:ext cx="309634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MS PGothic" pitchFamily="34" charset="-128"/>
              </a:defRPr>
            </a:lvl1pPr>
            <a:lvl2pPr marL="742950" indent="-285750">
              <a:spcBef>
                <a:spcPct val="20000"/>
              </a:spcBef>
              <a:buChar char="–"/>
              <a:defRPr sz="2800">
                <a:solidFill>
                  <a:schemeClr val="tx1"/>
                </a:solidFill>
                <a:latin typeface="Arial" charset="0"/>
                <a:ea typeface="MS PGothic" pitchFamily="34" charset="-128"/>
              </a:defRPr>
            </a:lvl2pPr>
            <a:lvl3pPr marL="1143000" indent="-228600">
              <a:spcBef>
                <a:spcPct val="20000"/>
              </a:spcBef>
              <a:buChar char="•"/>
              <a:defRPr sz="2400">
                <a:solidFill>
                  <a:schemeClr val="tx1"/>
                </a:solidFill>
                <a:latin typeface="Arial" charset="0"/>
                <a:ea typeface="MS PGothic" pitchFamily="34" charset="-128"/>
              </a:defRPr>
            </a:lvl3pPr>
            <a:lvl4pPr marL="1600200" indent="-228600">
              <a:spcBef>
                <a:spcPct val="20000"/>
              </a:spcBef>
              <a:buChar char="–"/>
              <a:defRPr sz="2000">
                <a:solidFill>
                  <a:schemeClr val="tx1"/>
                </a:solidFill>
                <a:latin typeface="Arial" charset="0"/>
                <a:ea typeface="MS PGothic" pitchFamily="34" charset="-128"/>
              </a:defRPr>
            </a:lvl4pPr>
            <a:lvl5pPr marL="2057400" indent="-22860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50000"/>
              </a:spcBef>
              <a:buFontTx/>
              <a:buNone/>
            </a:pPr>
            <a:r>
              <a:rPr lang="de-DE" altLang="de-DE" sz="2000" dirty="0">
                <a:solidFill>
                  <a:srgbClr val="333333"/>
                </a:solidFill>
                <a:latin typeface="+mn-lt"/>
                <a:ea typeface="+mn-ea"/>
              </a:rPr>
              <a:t>Exemple:</a:t>
            </a:r>
            <a:endParaRPr lang="en-US" altLang="de-DE" sz="2000" dirty="0">
              <a:solidFill>
                <a:srgbClr val="333333"/>
              </a:solidFill>
              <a:latin typeface="+mn-lt"/>
              <a:ea typeface="+mn-ea"/>
            </a:endParaRPr>
          </a:p>
        </p:txBody>
      </p:sp>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11</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solidFill>
                  <a:srgbClr val="333333"/>
                </a:solidFill>
                <a:latin typeface="+mj-lt"/>
              </a:rPr>
              <a:t>“No </a:t>
            </a:r>
            <a:r>
              <a:rPr lang="de-DE" altLang="de-DE" sz="2000" dirty="0">
                <a:solidFill>
                  <a:srgbClr val="333333"/>
                </a:solidFill>
                <a:latin typeface="+mj-lt"/>
              </a:rPr>
              <a:t>treballis massa </a:t>
            </a:r>
            <a:r>
              <a:rPr lang="de-DE" altLang="de-DE" sz="2000">
                <a:solidFill>
                  <a:srgbClr val="333333"/>
                </a:solidFill>
                <a:latin typeface="+mj-lt"/>
              </a:rPr>
              <a:t>dur!”</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sarcasme, simpatia, frase neutral?</a:t>
            </a:r>
          </a:p>
        </p:txBody>
      </p:sp>
    </p:spTree>
    <p:extLst>
      <p:ext uri="{BB962C8B-B14F-4D97-AF65-F5344CB8AC3E}">
        <p14:creationId xmlns:p14="http://schemas.microsoft.com/office/powerpoint/2010/main" val="732664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17060572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Escrits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Sovint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pensem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més</a:t>
                      </a:r>
                      <a:r>
                        <a:rPr kumimoji="0" lang="es-ES" sz="2000" b="0" i="0" u="none" strike="noStrike" cap="none" normalizeH="0" baseline="0" dirty="0">
                          <a:ln>
                            <a:noFill/>
                          </a:ln>
                          <a:solidFill>
                            <a:srgbClr val="333333"/>
                          </a:solidFill>
                          <a:effectLst/>
                          <a:latin typeface="Calibri Light"/>
                        </a:rPr>
                        <a:t> el que </a:t>
                      </a:r>
                      <a:r>
                        <a:rPr kumimoji="0" lang="es-ES" sz="2000" b="0" i="0" u="none" strike="noStrike" cap="none" normalizeH="0" baseline="0" dirty="0" err="1">
                          <a:ln>
                            <a:noFill/>
                          </a:ln>
                          <a:solidFill>
                            <a:srgbClr val="333333"/>
                          </a:solidFill>
                          <a:effectLst/>
                          <a:latin typeface="Calibri Light"/>
                        </a:rPr>
                        <a:t>escrivim</a:t>
                      </a:r>
                      <a:r>
                        <a:rPr kumimoji="0" lang="es-ES" sz="2000" b="0" i="0" u="none" strike="noStrike" cap="none" normalizeH="0" baseline="0" dirty="0">
                          <a:ln>
                            <a:noFill/>
                          </a:ln>
                          <a:solidFill>
                            <a:srgbClr val="333333"/>
                          </a:solidFill>
                          <a:effectLst/>
                          <a:latin typeface="Calibri Light"/>
                        </a:rPr>
                        <a:t> que el que diem!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Atenció:</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0732" name="Caption_11"/>
          <p:cNvSpPr txBox="1">
            <a:spLocks noChangeArrowheads="1"/>
          </p:cNvSpPr>
          <p:nvPr/>
        </p:nvSpPr>
        <p:spPr bwMode="auto">
          <a:xfrm>
            <a:off x="408954" y="4999688"/>
            <a:ext cx="309634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MS PGothic" pitchFamily="34" charset="-128"/>
              </a:defRPr>
            </a:lvl1pPr>
            <a:lvl2pPr marL="742950" indent="-285750">
              <a:spcBef>
                <a:spcPct val="20000"/>
              </a:spcBef>
              <a:buChar char="–"/>
              <a:defRPr sz="2800">
                <a:solidFill>
                  <a:schemeClr val="tx1"/>
                </a:solidFill>
                <a:latin typeface="Arial" charset="0"/>
                <a:ea typeface="MS PGothic" pitchFamily="34" charset="-128"/>
              </a:defRPr>
            </a:lvl2pPr>
            <a:lvl3pPr marL="1143000" indent="-228600">
              <a:spcBef>
                <a:spcPct val="20000"/>
              </a:spcBef>
              <a:buChar char="•"/>
              <a:defRPr sz="2400">
                <a:solidFill>
                  <a:schemeClr val="tx1"/>
                </a:solidFill>
                <a:latin typeface="Arial" charset="0"/>
                <a:ea typeface="MS PGothic" pitchFamily="34" charset="-128"/>
              </a:defRPr>
            </a:lvl3pPr>
            <a:lvl4pPr marL="1600200" indent="-228600">
              <a:spcBef>
                <a:spcPct val="20000"/>
              </a:spcBef>
              <a:buChar char="–"/>
              <a:defRPr sz="2000">
                <a:solidFill>
                  <a:schemeClr val="tx1"/>
                </a:solidFill>
                <a:latin typeface="Arial" charset="0"/>
                <a:ea typeface="MS PGothic" pitchFamily="34" charset="-128"/>
              </a:defRPr>
            </a:lvl4pPr>
            <a:lvl5pPr marL="2057400" indent="-22860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50000"/>
              </a:spcBef>
              <a:buFontTx/>
              <a:buNone/>
            </a:pPr>
            <a:r>
              <a:rPr lang="de-DE" altLang="de-DE" sz="2000" dirty="0">
                <a:solidFill>
                  <a:srgbClr val="333333"/>
                </a:solidFill>
                <a:latin typeface="+mn-lt"/>
                <a:ea typeface="+mn-ea"/>
              </a:rPr>
              <a:t>Exemple:</a:t>
            </a:r>
            <a:endParaRPr lang="en-US" altLang="de-DE" sz="2000" dirty="0">
              <a:solidFill>
                <a:srgbClr val="333333"/>
              </a:solidFill>
              <a:latin typeface="+mn-lt"/>
              <a:ea typeface="+mn-ea"/>
            </a:endParaRPr>
          </a:p>
        </p:txBody>
      </p:sp>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12</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solidFill>
                  <a:srgbClr val="333333"/>
                </a:solidFill>
                <a:latin typeface="+mj-lt"/>
              </a:rPr>
              <a:t>“No </a:t>
            </a:r>
            <a:r>
              <a:rPr lang="de-DE" altLang="de-DE" sz="2000" dirty="0">
                <a:solidFill>
                  <a:srgbClr val="333333"/>
                </a:solidFill>
                <a:latin typeface="+mj-lt"/>
              </a:rPr>
              <a:t>treballis massa </a:t>
            </a:r>
            <a:r>
              <a:rPr lang="de-DE" altLang="de-DE" sz="2000">
                <a:solidFill>
                  <a:srgbClr val="333333"/>
                </a:solidFill>
                <a:latin typeface="+mj-lt"/>
              </a:rPr>
              <a:t>dur!”</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sarcasme, simpatia, frase neutral?</a:t>
            </a:r>
          </a:p>
        </p:txBody>
      </p:sp>
    </p:spTree>
    <p:extLst>
      <p:ext uri="{BB962C8B-B14F-4D97-AF65-F5344CB8AC3E}">
        <p14:creationId xmlns:p14="http://schemas.microsoft.com/office/powerpoint/2010/main" val="2750538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528730440"/>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Escrits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Sovint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pensem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més</a:t>
                      </a:r>
                      <a:r>
                        <a:rPr kumimoji="0" lang="es-ES" sz="2000" b="0" i="0" u="none" strike="noStrike" cap="none" normalizeH="0" baseline="0" dirty="0">
                          <a:ln>
                            <a:noFill/>
                          </a:ln>
                          <a:solidFill>
                            <a:srgbClr val="333333"/>
                          </a:solidFill>
                          <a:effectLst/>
                          <a:latin typeface="Calibri Light"/>
                        </a:rPr>
                        <a:t> el que </a:t>
                      </a:r>
                      <a:r>
                        <a:rPr kumimoji="0" lang="es-ES" sz="2000" b="0" i="0" u="none" strike="noStrike" cap="none" normalizeH="0" baseline="0" dirty="0" err="1">
                          <a:ln>
                            <a:noFill/>
                          </a:ln>
                          <a:solidFill>
                            <a:srgbClr val="333333"/>
                          </a:solidFill>
                          <a:effectLst/>
                          <a:latin typeface="Calibri Light"/>
                        </a:rPr>
                        <a:t>escrivim</a:t>
                      </a:r>
                      <a:r>
                        <a:rPr kumimoji="0" lang="es-ES" sz="2000" b="0" i="0" u="none" strike="noStrike" cap="none" normalizeH="0" baseline="0" dirty="0">
                          <a:ln>
                            <a:noFill/>
                          </a:ln>
                          <a:solidFill>
                            <a:srgbClr val="333333"/>
                          </a:solidFill>
                          <a:effectLst/>
                          <a:latin typeface="Calibri Light"/>
                        </a:rPr>
                        <a:t> que el que diem!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Atenció: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Sovint s’ha de llegir entre línees per a entendre el significat. No obstant, això pot portar a conclusions incorrectes!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0732" name="Caption_11"/>
          <p:cNvSpPr txBox="1">
            <a:spLocks noChangeArrowheads="1"/>
          </p:cNvSpPr>
          <p:nvPr/>
        </p:nvSpPr>
        <p:spPr bwMode="auto">
          <a:xfrm>
            <a:off x="408954" y="4999688"/>
            <a:ext cx="309634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MS PGothic" pitchFamily="34" charset="-128"/>
              </a:defRPr>
            </a:lvl1pPr>
            <a:lvl2pPr marL="742950" indent="-285750">
              <a:spcBef>
                <a:spcPct val="20000"/>
              </a:spcBef>
              <a:buChar char="–"/>
              <a:defRPr sz="2800">
                <a:solidFill>
                  <a:schemeClr val="tx1"/>
                </a:solidFill>
                <a:latin typeface="Arial" charset="0"/>
                <a:ea typeface="MS PGothic" pitchFamily="34" charset="-128"/>
              </a:defRPr>
            </a:lvl2pPr>
            <a:lvl3pPr marL="1143000" indent="-228600">
              <a:spcBef>
                <a:spcPct val="20000"/>
              </a:spcBef>
              <a:buChar char="•"/>
              <a:defRPr sz="2400">
                <a:solidFill>
                  <a:schemeClr val="tx1"/>
                </a:solidFill>
                <a:latin typeface="Arial" charset="0"/>
                <a:ea typeface="MS PGothic" pitchFamily="34" charset="-128"/>
              </a:defRPr>
            </a:lvl3pPr>
            <a:lvl4pPr marL="1600200" indent="-228600">
              <a:spcBef>
                <a:spcPct val="20000"/>
              </a:spcBef>
              <a:buChar char="–"/>
              <a:defRPr sz="2000">
                <a:solidFill>
                  <a:schemeClr val="tx1"/>
                </a:solidFill>
                <a:latin typeface="Arial" charset="0"/>
                <a:ea typeface="MS PGothic" pitchFamily="34" charset="-128"/>
              </a:defRPr>
            </a:lvl4pPr>
            <a:lvl5pPr marL="2057400" indent="-22860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50000"/>
              </a:spcBef>
              <a:buFontTx/>
              <a:buNone/>
            </a:pPr>
            <a:r>
              <a:rPr lang="de-DE" altLang="de-DE" sz="2000" dirty="0">
                <a:solidFill>
                  <a:srgbClr val="333333"/>
                </a:solidFill>
                <a:latin typeface="+mn-lt"/>
                <a:ea typeface="+mn-ea"/>
              </a:rPr>
              <a:t>Exemple:</a:t>
            </a:r>
            <a:endParaRPr lang="en-US" altLang="de-DE" sz="2000" dirty="0">
              <a:solidFill>
                <a:srgbClr val="333333"/>
              </a:solidFill>
              <a:latin typeface="+mn-lt"/>
              <a:ea typeface="+mn-ea"/>
            </a:endParaRPr>
          </a:p>
        </p:txBody>
      </p:sp>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13</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solidFill>
                  <a:srgbClr val="333333"/>
                </a:solidFill>
                <a:latin typeface="+mj-lt"/>
              </a:rPr>
              <a:t>“No </a:t>
            </a:r>
            <a:r>
              <a:rPr lang="de-DE" altLang="de-DE" sz="2000" dirty="0">
                <a:solidFill>
                  <a:srgbClr val="333333"/>
                </a:solidFill>
                <a:latin typeface="+mj-lt"/>
              </a:rPr>
              <a:t>treballis massa </a:t>
            </a:r>
            <a:r>
              <a:rPr lang="de-DE" altLang="de-DE" sz="2000">
                <a:solidFill>
                  <a:srgbClr val="333333"/>
                </a:solidFill>
                <a:latin typeface="+mj-lt"/>
              </a:rPr>
              <a:t>dur!”</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sarcasme, simpatia, frase neutral?</a:t>
            </a:r>
          </a:p>
        </p:txBody>
      </p:sp>
    </p:spTree>
    <p:extLst>
      <p:ext uri="{BB962C8B-B14F-4D97-AF65-F5344CB8AC3E}">
        <p14:creationId xmlns:p14="http://schemas.microsoft.com/office/powerpoint/2010/main" val="1278155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420873268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Escrits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Sovint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pensem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més</a:t>
                      </a:r>
                      <a:r>
                        <a:rPr kumimoji="0" lang="es-ES" sz="2000" b="0" i="0" u="none" strike="noStrike" cap="none" normalizeH="0" baseline="0" dirty="0">
                          <a:ln>
                            <a:noFill/>
                          </a:ln>
                          <a:solidFill>
                            <a:srgbClr val="333333"/>
                          </a:solidFill>
                          <a:effectLst/>
                          <a:latin typeface="Calibri Light"/>
                        </a:rPr>
                        <a:t> el que </a:t>
                      </a:r>
                      <a:r>
                        <a:rPr kumimoji="0" lang="es-ES" sz="2000" b="0" i="0" u="none" strike="noStrike" cap="none" normalizeH="0" baseline="0" dirty="0" err="1">
                          <a:ln>
                            <a:noFill/>
                          </a:ln>
                          <a:solidFill>
                            <a:srgbClr val="333333"/>
                          </a:solidFill>
                          <a:effectLst/>
                          <a:latin typeface="Calibri Light"/>
                        </a:rPr>
                        <a:t>escrivim</a:t>
                      </a:r>
                      <a:r>
                        <a:rPr kumimoji="0" lang="es-ES" sz="2000" b="0" i="0" u="none" strike="noStrike" cap="none" normalizeH="0" baseline="0" dirty="0">
                          <a:ln>
                            <a:noFill/>
                          </a:ln>
                          <a:solidFill>
                            <a:srgbClr val="333333"/>
                          </a:solidFill>
                          <a:effectLst/>
                          <a:latin typeface="Calibri Light"/>
                        </a:rPr>
                        <a:t> que el que diem!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Atenció: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Sovint s’ha de llegir entre línees per a entendre el significat. No obstant, això pot portar a conclusions incorrectes!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Un nou estudi mostra que escriptors/es i lectors/es d’e-mails es mostren més segurs/es </a:t>
                      </a:r>
                      <a:r>
                        <a:rPr kumimoji="0" lang="de-DE" sz="2000" b="0" i="0" u="none" strike="noStrike" cap="none" normalizeH="0" baseline="0">
                          <a:ln>
                            <a:noFill/>
                          </a:ln>
                          <a:solidFill>
                            <a:srgbClr val="333333"/>
                          </a:solidFill>
                          <a:effectLst/>
                          <a:latin typeface="Calibri Light"/>
                        </a:rPr>
                        <a:t>del “to” </a:t>
                      </a:r>
                      <a:r>
                        <a:rPr kumimoji="0" lang="de-DE" sz="2000" b="0" i="0" u="none" strike="noStrike" cap="none" normalizeH="0" baseline="0" dirty="0">
                          <a:ln>
                            <a:noFill/>
                          </a:ln>
                          <a:solidFill>
                            <a:srgbClr val="333333"/>
                          </a:solidFill>
                          <a:effectLst/>
                          <a:latin typeface="Calibri Light"/>
                        </a:rPr>
                        <a:t>d’un e-mail. En realitat, hi ha una congruència del 56% aproximadament, és bastant baixa!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0732" name="Caption_11"/>
          <p:cNvSpPr txBox="1">
            <a:spLocks noChangeArrowheads="1"/>
          </p:cNvSpPr>
          <p:nvPr/>
        </p:nvSpPr>
        <p:spPr bwMode="auto">
          <a:xfrm>
            <a:off x="408954" y="4999688"/>
            <a:ext cx="309634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MS PGothic" pitchFamily="34" charset="-128"/>
              </a:defRPr>
            </a:lvl1pPr>
            <a:lvl2pPr marL="742950" indent="-285750">
              <a:spcBef>
                <a:spcPct val="20000"/>
              </a:spcBef>
              <a:buChar char="–"/>
              <a:defRPr sz="2800">
                <a:solidFill>
                  <a:schemeClr val="tx1"/>
                </a:solidFill>
                <a:latin typeface="Arial" charset="0"/>
                <a:ea typeface="MS PGothic" pitchFamily="34" charset="-128"/>
              </a:defRPr>
            </a:lvl2pPr>
            <a:lvl3pPr marL="1143000" indent="-228600">
              <a:spcBef>
                <a:spcPct val="20000"/>
              </a:spcBef>
              <a:buChar char="•"/>
              <a:defRPr sz="2400">
                <a:solidFill>
                  <a:schemeClr val="tx1"/>
                </a:solidFill>
                <a:latin typeface="Arial" charset="0"/>
                <a:ea typeface="MS PGothic" pitchFamily="34" charset="-128"/>
              </a:defRPr>
            </a:lvl3pPr>
            <a:lvl4pPr marL="1600200" indent="-228600">
              <a:spcBef>
                <a:spcPct val="20000"/>
              </a:spcBef>
              <a:buChar char="–"/>
              <a:defRPr sz="2000">
                <a:solidFill>
                  <a:schemeClr val="tx1"/>
                </a:solidFill>
                <a:latin typeface="Arial" charset="0"/>
                <a:ea typeface="MS PGothic" pitchFamily="34" charset="-128"/>
              </a:defRPr>
            </a:lvl4pPr>
            <a:lvl5pPr marL="2057400" indent="-22860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50000"/>
              </a:spcBef>
              <a:buFontTx/>
              <a:buNone/>
            </a:pPr>
            <a:r>
              <a:rPr lang="de-DE" altLang="de-DE" sz="2000" dirty="0">
                <a:solidFill>
                  <a:srgbClr val="333333"/>
                </a:solidFill>
                <a:latin typeface="+mn-lt"/>
                <a:ea typeface="+mn-ea"/>
              </a:rPr>
              <a:t>Exemple:</a:t>
            </a:r>
            <a:endParaRPr lang="en-US" altLang="de-DE" sz="2000" dirty="0">
              <a:solidFill>
                <a:srgbClr val="333333"/>
              </a:solidFill>
              <a:latin typeface="+mn-lt"/>
              <a:ea typeface="+mn-ea"/>
            </a:endParaRPr>
          </a:p>
        </p:txBody>
      </p:sp>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14</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solidFill>
                  <a:srgbClr val="333333"/>
                </a:solidFill>
                <a:latin typeface="+mj-lt"/>
              </a:rPr>
              <a:t>“No </a:t>
            </a:r>
            <a:r>
              <a:rPr lang="de-DE" altLang="de-DE" sz="2000" dirty="0">
                <a:solidFill>
                  <a:srgbClr val="333333"/>
                </a:solidFill>
                <a:latin typeface="+mj-lt"/>
              </a:rPr>
              <a:t>treballis massa </a:t>
            </a:r>
            <a:r>
              <a:rPr lang="de-DE" altLang="de-DE" sz="2000">
                <a:solidFill>
                  <a:srgbClr val="333333"/>
                </a:solidFill>
                <a:latin typeface="+mj-lt"/>
              </a:rPr>
              <a:t>dur!”</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sarcasme, simpatia, frase neutral?</a:t>
            </a:r>
          </a:p>
        </p:txBody>
      </p:sp>
    </p:spTree>
    <p:extLst>
      <p:ext uri="{BB962C8B-B14F-4D97-AF65-F5344CB8AC3E}">
        <p14:creationId xmlns:p14="http://schemas.microsoft.com/office/powerpoint/2010/main" val="2681765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15</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1154156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sobre</a:t>
                      </a:r>
                      <a:r>
                        <a:rPr kumimoji="0" lang="en-US" sz="2000" b="0" i="0" u="none" strike="noStrike" cap="none" normalizeH="0" baseline="0" dirty="0">
                          <a:ln>
                            <a:noFill/>
                          </a:ln>
                          <a:solidFill>
                            <a:srgbClr val="333333"/>
                          </a:solidFill>
                          <a:effectLst/>
                          <a:latin typeface="Calibri Light"/>
                        </a:rPr>
                        <a:t> la gent/</a:t>
                      </a:r>
                      <a:r>
                        <a:rPr kumimoji="0" lang="en-US" sz="2000" b="0" i="0" u="none" strike="noStrike" cap="none" normalizeH="0" baseline="0" dirty="0" err="1">
                          <a:ln>
                            <a:noFill/>
                          </a:ln>
                          <a:solidFill>
                            <a:srgbClr val="333333"/>
                          </a:solidFill>
                          <a:effectLst/>
                          <a:latin typeface="Calibri Light"/>
                        </a:rPr>
                        <a:t>cultura</a:t>
                      </a:r>
                      <a:r>
                        <a:rPr kumimoji="0" lang="en-US" sz="2000" b="0" i="0" u="none" strike="noStrike" cap="none" normalizeH="0" baseline="0" dirty="0">
                          <a:ln>
                            <a:noFill/>
                          </a:ln>
                          <a:solidFill>
                            <a:srgbClr val="333333"/>
                          </a:solidFill>
                          <a:effectLst/>
                          <a:latin typeface="Calibri Light"/>
                        </a:rPr>
                        <a:t> similar (</a:t>
                      </a:r>
                      <a:r>
                        <a:rPr kumimoji="0" lang="en-US" sz="2000" b="0" i="0" u="none" strike="noStrike" cap="none" normalizeH="0" baseline="0" dirty="0" err="1">
                          <a:ln>
                            <a:noFill/>
                          </a:ln>
                          <a:solidFill>
                            <a:srgbClr val="333333"/>
                          </a:solidFill>
                          <a:effectLst/>
                          <a:latin typeface="Calibri Light"/>
                        </a:rPr>
                        <a:t>prejudicis</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Clau</a:t>
                      </a:r>
                      <a:r>
                        <a:rPr kumimoji="0" lang="en-US" sz="2000" b="0" i="0" u="none" strike="noStrike" cap="none" normalizeH="0" baseline="0" dirty="0">
                          <a:ln>
                            <a:noFill/>
                          </a:ln>
                          <a:solidFill>
                            <a:srgbClr val="004992"/>
                          </a:solidFill>
                          <a:effectLst/>
                          <a:latin typeface="Calibri Light"/>
                        </a:rPr>
                        <a:t> important: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Atenció</a:t>
                      </a:r>
                      <a:r>
                        <a:rPr kumimoji="0" lang="en-U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j-lt"/>
              </a:rPr>
              <a:t>Musulmà típic, alemanya típica?</a:t>
            </a:r>
            <a:endParaRPr lang="de-DE" altLang="de-DE" sz="2000" dirty="0">
              <a:solidFill>
                <a:srgbClr val="333333"/>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16</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1239566260"/>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sobre</a:t>
                      </a:r>
                      <a:r>
                        <a:rPr kumimoji="0" lang="en-US" sz="2000" b="0" i="0" u="none" strike="noStrike" cap="none" normalizeH="0" baseline="0" dirty="0">
                          <a:ln>
                            <a:noFill/>
                          </a:ln>
                          <a:solidFill>
                            <a:srgbClr val="333333"/>
                          </a:solidFill>
                          <a:effectLst/>
                          <a:latin typeface="Calibri Light"/>
                        </a:rPr>
                        <a:t> la gent/</a:t>
                      </a:r>
                      <a:r>
                        <a:rPr kumimoji="0" lang="en-US" sz="2000" b="0" i="0" u="none" strike="noStrike" cap="none" normalizeH="0" baseline="0" dirty="0" err="1">
                          <a:ln>
                            <a:noFill/>
                          </a:ln>
                          <a:solidFill>
                            <a:srgbClr val="333333"/>
                          </a:solidFill>
                          <a:effectLst/>
                          <a:latin typeface="Calibri Light"/>
                        </a:rPr>
                        <a:t>cultura</a:t>
                      </a:r>
                      <a:r>
                        <a:rPr kumimoji="0" lang="en-US" sz="2000" b="0" i="0" u="none" strike="noStrike" cap="none" normalizeH="0" baseline="0" dirty="0">
                          <a:ln>
                            <a:noFill/>
                          </a:ln>
                          <a:solidFill>
                            <a:srgbClr val="333333"/>
                          </a:solidFill>
                          <a:effectLst/>
                          <a:latin typeface="Calibri Light"/>
                        </a:rPr>
                        <a:t> similar (</a:t>
                      </a:r>
                      <a:r>
                        <a:rPr kumimoji="0" lang="en-US" sz="2000" b="0" i="0" u="none" strike="noStrike" cap="none" normalizeH="0" baseline="0" dirty="0" err="1">
                          <a:ln>
                            <a:noFill/>
                          </a:ln>
                          <a:solidFill>
                            <a:srgbClr val="333333"/>
                          </a:solidFill>
                          <a:effectLst/>
                          <a:latin typeface="Calibri Light"/>
                        </a:rPr>
                        <a:t>prejudicis</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Clau</a:t>
                      </a:r>
                      <a:r>
                        <a:rPr kumimoji="0" lang="en-US" sz="2000" b="0" i="0" u="none" strike="noStrike" cap="none" normalizeH="0" baseline="0" dirty="0">
                          <a:ln>
                            <a:noFill/>
                          </a:ln>
                          <a:solidFill>
                            <a:srgbClr val="004992"/>
                          </a:solidFill>
                          <a:effectLst/>
                          <a:latin typeface="Calibri Light"/>
                        </a:rPr>
                        <a:t>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El </a:t>
                      </a: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de cultures o </a:t>
                      </a:r>
                      <a:r>
                        <a:rPr kumimoji="0" lang="en-US" sz="2000" b="0" i="0" u="none" strike="noStrike" cap="none" normalizeH="0" baseline="0" dirty="0" err="1">
                          <a:ln>
                            <a:noFill/>
                          </a:ln>
                          <a:solidFill>
                            <a:srgbClr val="333333"/>
                          </a:solidFill>
                          <a:effectLst/>
                          <a:latin typeface="Calibri Light"/>
                        </a:rPr>
                        <a:t>grups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ètnics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diferents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ens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permet</a:t>
                      </a:r>
                      <a:r>
                        <a:rPr kumimoji="0" lang="en-US" sz="2000" b="0" i="0" u="none" strike="noStrike" cap="none" normalizeH="0" baseline="0" dirty="0">
                          <a:ln>
                            <a:noFill/>
                          </a:ln>
                          <a:solidFill>
                            <a:srgbClr val="333333"/>
                          </a:solidFill>
                          <a:effectLst/>
                          <a:latin typeface="Calibri Light"/>
                        </a:rPr>
                        <a:t> entendre a la gent que </a:t>
                      </a:r>
                      <a:r>
                        <a:rPr kumimoji="0" lang="en-US" sz="2000" b="0" i="0" u="none" strike="noStrike" cap="none" normalizeH="0" baseline="0" dirty="0" err="1">
                          <a:ln>
                            <a:noFill/>
                          </a:ln>
                          <a:solidFill>
                            <a:srgbClr val="333333"/>
                          </a:solidFill>
                          <a:effectLst/>
                          <a:latin typeface="Calibri Light"/>
                        </a:rPr>
                        <a:t>pertany</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aquell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grup</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Cada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té</a:t>
                      </a:r>
                      <a:r>
                        <a:rPr kumimoji="0" lang="en-US" sz="2000" b="0" i="0" u="none" strike="noStrike" cap="none" normalizeH="0" baseline="0" dirty="0">
                          <a:ln>
                            <a:noFill/>
                          </a:ln>
                          <a:solidFill>
                            <a:srgbClr val="333333"/>
                          </a:solidFill>
                          <a:effectLst/>
                          <a:latin typeface="Calibri Light"/>
                        </a:rPr>
                        <a:t> les </a:t>
                      </a:r>
                      <a:r>
                        <a:rPr kumimoji="0" lang="en-US" sz="2000" b="0" i="0" u="none" strike="noStrike" cap="none" normalizeH="0" baseline="0" dirty="0" err="1">
                          <a:ln>
                            <a:noFill/>
                          </a:ln>
                          <a:solidFill>
                            <a:srgbClr val="333333"/>
                          </a:solidFill>
                          <a:effectLst/>
                          <a:latin typeface="Calibri Light"/>
                        </a:rPr>
                        <a:t>seves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pròpies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lleis</a:t>
                      </a:r>
                      <a:r>
                        <a:rPr kumimoji="0" lang="en-US" sz="2000" b="0" i="0" u="none" strike="noStrike" cap="none" normalizeH="0" baseline="0" dirty="0">
                          <a:ln>
                            <a:noFill/>
                          </a:ln>
                          <a:solidFill>
                            <a:srgbClr val="333333"/>
                          </a:solidFill>
                          <a:effectLst/>
                          <a:latin typeface="Calibri Light"/>
                        </a:rPr>
                        <a:t> socials no </a:t>
                      </a:r>
                      <a:r>
                        <a:rPr kumimoji="0" lang="en-US" sz="2000" b="0" i="0" u="none" strike="noStrike" cap="none" normalizeH="0" baseline="0" dirty="0" err="1">
                          <a:ln>
                            <a:noFill/>
                          </a:ln>
                          <a:solidFill>
                            <a:srgbClr val="333333"/>
                          </a:solidFill>
                          <a:effectLst/>
                          <a:latin typeface="Calibri Light"/>
                        </a:rPr>
                        <a:t>escrites</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mn-lt"/>
                        </a:rPr>
                        <a:t>Atenció</a:t>
                      </a:r>
                      <a:r>
                        <a:rPr kumimoji="0" lang="en-US" sz="2000" b="0" i="0" u="none" strike="noStrike" cap="none" normalizeH="0" baseline="0" dirty="0">
                          <a:ln>
                            <a:noFill/>
                          </a:ln>
                          <a:solidFill>
                            <a:srgbClr val="004992"/>
                          </a:solidFill>
                          <a:effectLst/>
                          <a:latin typeface="+mn-l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j-lt"/>
              </a:rPr>
              <a:t>Musulmà típic, alemanya típica?</a:t>
            </a:r>
            <a:endParaRPr lang="de-DE" altLang="de-DE" sz="2000" dirty="0">
              <a:solidFill>
                <a:srgbClr val="333333"/>
              </a:solidFill>
              <a:latin typeface="+mj-lt"/>
            </a:endParaRPr>
          </a:p>
        </p:txBody>
      </p:sp>
    </p:spTree>
    <p:extLst>
      <p:ext uri="{BB962C8B-B14F-4D97-AF65-F5344CB8AC3E}">
        <p14:creationId xmlns:p14="http://schemas.microsoft.com/office/powerpoint/2010/main" val="3765162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17</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175057373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sobre</a:t>
                      </a:r>
                      <a:r>
                        <a:rPr kumimoji="0" lang="en-US" sz="2000" b="0" i="0" u="none" strike="noStrike" cap="none" normalizeH="0" baseline="0" dirty="0">
                          <a:ln>
                            <a:noFill/>
                          </a:ln>
                          <a:solidFill>
                            <a:srgbClr val="333333"/>
                          </a:solidFill>
                          <a:effectLst/>
                          <a:latin typeface="Calibri Light"/>
                        </a:rPr>
                        <a:t> la gent/</a:t>
                      </a:r>
                      <a:r>
                        <a:rPr kumimoji="0" lang="en-US" sz="2000" b="0" i="0" u="none" strike="noStrike" cap="none" normalizeH="0" baseline="0" dirty="0" err="1">
                          <a:ln>
                            <a:noFill/>
                          </a:ln>
                          <a:solidFill>
                            <a:srgbClr val="333333"/>
                          </a:solidFill>
                          <a:effectLst/>
                          <a:latin typeface="Calibri Light"/>
                        </a:rPr>
                        <a:t>cultura</a:t>
                      </a:r>
                      <a:r>
                        <a:rPr kumimoji="0" lang="en-US" sz="2000" b="0" i="0" u="none" strike="noStrike" cap="none" normalizeH="0" baseline="0" dirty="0">
                          <a:ln>
                            <a:noFill/>
                          </a:ln>
                          <a:solidFill>
                            <a:srgbClr val="333333"/>
                          </a:solidFill>
                          <a:effectLst/>
                          <a:latin typeface="Calibri Light"/>
                        </a:rPr>
                        <a:t> similar (</a:t>
                      </a:r>
                      <a:r>
                        <a:rPr kumimoji="0" lang="en-US" sz="2000" b="0" i="0" u="none" strike="noStrike" cap="none" normalizeH="0" baseline="0" dirty="0" err="1">
                          <a:ln>
                            <a:noFill/>
                          </a:ln>
                          <a:solidFill>
                            <a:srgbClr val="333333"/>
                          </a:solidFill>
                          <a:effectLst/>
                          <a:latin typeface="Calibri Light"/>
                        </a:rPr>
                        <a:t>prejudicis</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Clau</a:t>
                      </a:r>
                      <a:r>
                        <a:rPr kumimoji="0" lang="en-US" sz="2000" b="0" i="0" u="none" strike="noStrike" cap="none" normalizeH="0" baseline="0" dirty="0">
                          <a:ln>
                            <a:noFill/>
                          </a:ln>
                          <a:solidFill>
                            <a:srgbClr val="004992"/>
                          </a:solidFill>
                          <a:effectLst/>
                          <a:latin typeface="Calibri Light"/>
                        </a:rPr>
                        <a:t>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El </a:t>
                      </a: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de cultures o </a:t>
                      </a:r>
                      <a:r>
                        <a:rPr kumimoji="0" lang="en-US" sz="2000" b="0" i="0" u="none" strike="noStrike" cap="none" normalizeH="0" baseline="0" dirty="0" err="1">
                          <a:ln>
                            <a:noFill/>
                          </a:ln>
                          <a:solidFill>
                            <a:srgbClr val="333333"/>
                          </a:solidFill>
                          <a:effectLst/>
                          <a:latin typeface="Calibri Light"/>
                        </a:rPr>
                        <a:t>grups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ètnics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diferents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ens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permet</a:t>
                      </a:r>
                      <a:r>
                        <a:rPr kumimoji="0" lang="en-US" sz="2000" b="0" i="0" u="none" strike="noStrike" cap="none" normalizeH="0" baseline="0" dirty="0">
                          <a:ln>
                            <a:noFill/>
                          </a:ln>
                          <a:solidFill>
                            <a:srgbClr val="333333"/>
                          </a:solidFill>
                          <a:effectLst/>
                          <a:latin typeface="Calibri Light"/>
                        </a:rPr>
                        <a:t> entendre a la gent que </a:t>
                      </a:r>
                      <a:r>
                        <a:rPr kumimoji="0" lang="en-US" sz="2000" b="0" i="0" u="none" strike="noStrike" cap="none" normalizeH="0" baseline="0" dirty="0" err="1">
                          <a:ln>
                            <a:noFill/>
                          </a:ln>
                          <a:solidFill>
                            <a:srgbClr val="333333"/>
                          </a:solidFill>
                          <a:effectLst/>
                          <a:latin typeface="Calibri Light"/>
                        </a:rPr>
                        <a:t>pertany</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aquell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grup</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Cada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té</a:t>
                      </a:r>
                      <a:r>
                        <a:rPr kumimoji="0" lang="en-US" sz="2000" b="0" i="0" u="none" strike="noStrike" cap="none" normalizeH="0" baseline="0" dirty="0">
                          <a:ln>
                            <a:noFill/>
                          </a:ln>
                          <a:solidFill>
                            <a:srgbClr val="333333"/>
                          </a:solidFill>
                          <a:effectLst/>
                          <a:latin typeface="Calibri Light"/>
                        </a:rPr>
                        <a:t> les </a:t>
                      </a:r>
                      <a:r>
                        <a:rPr kumimoji="0" lang="en-US" sz="2000" b="0" i="0" u="none" strike="noStrike" cap="none" normalizeH="0" baseline="0" dirty="0" err="1">
                          <a:ln>
                            <a:noFill/>
                          </a:ln>
                          <a:solidFill>
                            <a:srgbClr val="333333"/>
                          </a:solidFill>
                          <a:effectLst/>
                          <a:latin typeface="Calibri Light"/>
                        </a:rPr>
                        <a:t>seves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pròpies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lleis</a:t>
                      </a:r>
                      <a:r>
                        <a:rPr kumimoji="0" lang="en-US" sz="2000" b="0" i="0" u="none" strike="noStrike" cap="none" normalizeH="0" baseline="0" dirty="0">
                          <a:ln>
                            <a:noFill/>
                          </a:ln>
                          <a:solidFill>
                            <a:srgbClr val="333333"/>
                          </a:solidFill>
                          <a:effectLst/>
                          <a:latin typeface="Calibri Light"/>
                        </a:rPr>
                        <a:t> socials no </a:t>
                      </a:r>
                      <a:r>
                        <a:rPr kumimoji="0" lang="en-US" sz="2000" b="0" i="0" u="none" strike="noStrike" cap="none" normalizeH="0" baseline="0" dirty="0" err="1">
                          <a:ln>
                            <a:noFill/>
                          </a:ln>
                          <a:solidFill>
                            <a:srgbClr val="333333"/>
                          </a:solidFill>
                          <a:effectLst/>
                          <a:latin typeface="Calibri Light"/>
                        </a:rPr>
                        <a:t>escrites</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Atenció</a:t>
                      </a:r>
                      <a:r>
                        <a:rPr kumimoji="0" lang="en-U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La gent </a:t>
                      </a:r>
                      <a:r>
                        <a:rPr kumimoji="0" lang="en-US" sz="2000" b="0" i="0" u="none" strike="noStrike" cap="none" normalizeH="0" baseline="0" dirty="0" err="1">
                          <a:ln>
                            <a:noFill/>
                          </a:ln>
                          <a:solidFill>
                            <a:srgbClr val="333333"/>
                          </a:solidFill>
                          <a:effectLst/>
                          <a:latin typeface="Calibri Light"/>
                        </a:rPr>
                        <a:t>sovint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actua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d'una</a:t>
                      </a:r>
                      <a:r>
                        <a:rPr kumimoji="0" lang="en-US" sz="2000" b="0" i="0" u="none" strike="noStrike" cap="none" normalizeH="0" baseline="0" dirty="0">
                          <a:ln>
                            <a:noFill/>
                          </a:ln>
                          <a:solidFill>
                            <a:srgbClr val="333333"/>
                          </a:solidFill>
                          <a:effectLst/>
                          <a:latin typeface="Calibri Light"/>
                        </a:rPr>
                        <a:t> forma </a:t>
                      </a:r>
                      <a:r>
                        <a:rPr kumimoji="0" lang="en-US" sz="2000" b="0" i="0" u="none" strike="noStrike" cap="none" normalizeH="0" baseline="0" dirty="0" err="1">
                          <a:ln>
                            <a:noFill/>
                          </a:ln>
                          <a:solidFill>
                            <a:srgbClr val="333333"/>
                          </a:solidFill>
                          <a:effectLst/>
                          <a:latin typeface="Calibri Light"/>
                        </a:rPr>
                        <a:t>estereotipada</a:t>
                      </a:r>
                      <a:r>
                        <a:rPr kumimoji="0" lang="en-US" sz="2000" b="0" i="0" u="none" strike="noStrike" cap="none" normalizeH="0" baseline="0" dirty="0">
                          <a:ln>
                            <a:noFill/>
                          </a:ln>
                          <a:solidFill>
                            <a:srgbClr val="333333"/>
                          </a:solidFill>
                          <a:effectLst/>
                          <a:latin typeface="Calibri Light"/>
                        </a:rPr>
                        <a:t>! Les </a:t>
                      </a:r>
                      <a:r>
                        <a:rPr kumimoji="0" lang="en-US" sz="2000" b="0" i="0" u="none" strike="noStrike" cap="none" normalizeH="0" baseline="0" dirty="0" err="1">
                          <a:ln>
                            <a:noFill/>
                          </a:ln>
                          <a:solidFill>
                            <a:srgbClr val="333333"/>
                          </a:solidFill>
                          <a:effectLst/>
                          <a:latin typeface="Calibri Light"/>
                        </a:rPr>
                        <a:t>persones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amb</a:t>
                      </a:r>
                      <a:r>
                        <a:rPr kumimoji="0" lang="en-US" sz="2000" b="0" i="0" u="none" strike="noStrike" cap="none" normalizeH="0" baseline="0" dirty="0">
                          <a:ln>
                            <a:noFill/>
                          </a:ln>
                          <a:solidFill>
                            <a:srgbClr val="333333"/>
                          </a:solidFill>
                          <a:effectLst/>
                          <a:latin typeface="Calibri Light"/>
                        </a:rPr>
                        <a:t> les </a:t>
                      </a:r>
                      <a:r>
                        <a:rPr kumimoji="0" lang="en-US" sz="2000" b="0" i="0" u="none" strike="noStrike" cap="none" normalizeH="0" baseline="0" dirty="0" err="1">
                          <a:ln>
                            <a:noFill/>
                          </a:ln>
                          <a:solidFill>
                            <a:srgbClr val="333333"/>
                          </a:solidFill>
                          <a:effectLst/>
                          <a:latin typeface="Calibri Light"/>
                        </a:rPr>
                        <a:t>mateixes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creences</a:t>
                      </a:r>
                      <a:r>
                        <a:rPr kumimoji="0" lang="en-US" sz="2000" b="0" i="0" u="none" strike="noStrike" cap="none" normalizeH="0" baseline="0" dirty="0">
                          <a:ln>
                            <a:noFill/>
                          </a:ln>
                          <a:solidFill>
                            <a:srgbClr val="333333"/>
                          </a:solidFill>
                          <a:effectLst/>
                          <a:latin typeface="Calibri Light"/>
                        </a:rPr>
                        <a:t> o la gent d'un </a:t>
                      </a:r>
                      <a:r>
                        <a:rPr kumimoji="0" lang="en-US" sz="2000" b="0" i="0" u="none" strike="noStrike" cap="none" normalizeH="0" baseline="0" dirty="0" err="1">
                          <a:ln>
                            <a:noFill/>
                          </a:ln>
                          <a:solidFill>
                            <a:srgbClr val="333333"/>
                          </a:solidFill>
                          <a:effectLst/>
                          <a:latin typeface="Calibri Light"/>
                        </a:rPr>
                        <a:t>mateix</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país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sovint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s'enfronta</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prejudicis</a:t>
                      </a:r>
                      <a:r>
                        <a:rPr kumimoji="0" lang="en-US" sz="2000" b="0" i="0" u="none" strike="noStrike" cap="none" normalizeH="0" baseline="0" dirty="0">
                          <a:ln>
                            <a:noFill/>
                          </a:ln>
                          <a:solidFill>
                            <a:srgbClr val="333333"/>
                          </a:solidFill>
                          <a:effectLst/>
                          <a:latin typeface="Calibri Light"/>
                        </a:rPr>
                        <a:t> (ex. Els/les </a:t>
                      </a:r>
                      <a:r>
                        <a:rPr kumimoji="0" lang="en-US" sz="2000" b="0" i="0" u="none" strike="noStrike" cap="none" normalizeH="0" baseline="0" dirty="0" err="1">
                          <a:ln>
                            <a:noFill/>
                          </a:ln>
                          <a:solidFill>
                            <a:srgbClr val="333333"/>
                          </a:solidFill>
                          <a:effectLst/>
                          <a:latin typeface="Calibri Light"/>
                        </a:rPr>
                        <a:t>musulmans</a:t>
                      </a:r>
                      <a:r>
                        <a:rPr kumimoji="0" lang="en-US" sz="2000" b="0" i="0" u="none" strike="noStrike" cap="none" normalizeH="0" baseline="0" dirty="0">
                          <a:ln>
                            <a:noFill/>
                          </a:ln>
                          <a:solidFill>
                            <a:srgbClr val="333333"/>
                          </a:solidFill>
                          <a:effectLst/>
                          <a:latin typeface="Calibri Light"/>
                        </a:rPr>
                        <a:t>/es </a:t>
                      </a:r>
                      <a:r>
                        <a:rPr kumimoji="0" lang="en-US" sz="2000" b="0" i="0" u="none" strike="noStrike" cap="none" normalizeH="0" baseline="0" dirty="0" err="1">
                          <a:ln>
                            <a:noFill/>
                          </a:ln>
                          <a:solidFill>
                            <a:srgbClr val="333333"/>
                          </a:solidFill>
                          <a:effectLst/>
                          <a:latin typeface="Calibri Light"/>
                        </a:rPr>
                        <a:t>són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fanàtics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els</a:t>
                      </a:r>
                      <a:r>
                        <a:rPr kumimoji="0" lang="en-US" sz="2000" b="0" i="0" u="none" strike="noStrike" cap="none" normalizeH="0" baseline="0" dirty="0">
                          <a:ln>
                            <a:noFill/>
                          </a:ln>
                          <a:solidFill>
                            <a:srgbClr val="333333"/>
                          </a:solidFill>
                          <a:effectLst/>
                          <a:latin typeface="Calibri Light"/>
                        </a:rPr>
                        <a:t>/les </a:t>
                      </a:r>
                      <a:r>
                        <a:rPr kumimoji="0" lang="en-US" sz="2000" b="0" i="0" u="none" strike="noStrike" cap="none" normalizeH="0" baseline="0" dirty="0" err="1">
                          <a:ln>
                            <a:noFill/>
                          </a:ln>
                          <a:solidFill>
                            <a:srgbClr val="333333"/>
                          </a:solidFill>
                          <a:effectLst/>
                          <a:latin typeface="Calibri Light"/>
                        </a:rPr>
                        <a:t>americans</a:t>
                      </a:r>
                      <a:r>
                        <a:rPr kumimoji="0" lang="en-US" sz="2000" b="0" i="0" u="none" strike="noStrike" cap="none" normalizeH="0" baseline="0" dirty="0">
                          <a:ln>
                            <a:noFill/>
                          </a:ln>
                          <a:solidFill>
                            <a:srgbClr val="333333"/>
                          </a:solidFill>
                          <a:effectLst/>
                          <a:latin typeface="Calibri Light"/>
                        </a:rPr>
                        <a:t>/es </a:t>
                      </a:r>
                      <a:r>
                        <a:rPr kumimoji="0" lang="en-US" sz="2000" b="0" i="0" u="none" strike="noStrike" cap="none" normalizeH="0" baseline="0" dirty="0" err="1">
                          <a:ln>
                            <a:noFill/>
                          </a:ln>
                          <a:solidFill>
                            <a:srgbClr val="333333"/>
                          </a:solidFill>
                          <a:effectLst/>
                          <a:latin typeface="Calibri Light"/>
                        </a:rPr>
                        <a:t>són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arrogants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només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menjen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menjar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escombraria</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j-lt"/>
              </a:rPr>
              <a:t>Musulmà típic, alemanya típica?</a:t>
            </a:r>
            <a:endParaRPr lang="de-DE" altLang="de-DE" sz="2000" dirty="0">
              <a:solidFill>
                <a:srgbClr val="333333"/>
              </a:solidFill>
              <a:latin typeface="+mj-lt"/>
            </a:endParaRPr>
          </a:p>
        </p:txBody>
      </p:sp>
    </p:spTree>
    <p:extLst>
      <p:ext uri="{BB962C8B-B14F-4D97-AF65-F5344CB8AC3E}">
        <p14:creationId xmlns:p14="http://schemas.microsoft.com/office/powerpoint/2010/main" val="1108313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Aparença i realitat!</a:t>
            </a:r>
          </a:p>
        </p:txBody>
      </p:sp>
      <p:sp>
        <p:nvSpPr>
          <p:cNvPr id="5" name="Content Placeholder 4"/>
          <p:cNvSpPr>
            <a:spLocks noGrp="1"/>
          </p:cNvSpPr>
          <p:nvPr>
            <p:ph idx="1"/>
          </p:nvPr>
        </p:nvSpPr>
        <p:spPr/>
        <p:txBody>
          <a:bodyPr/>
          <a:lstStyle/>
          <a:p>
            <a:pPr lvl="0" defTabSz="914400" fontAlgn="base"/>
            <a:r>
              <a:rPr lang="es-ES" sz="2400" dirty="0">
                <a:solidFill>
                  <a:srgbClr val="004992"/>
                </a:solidFill>
              </a:rPr>
              <a:t>… No es </a:t>
            </a:r>
            <a:r>
              <a:rPr lang="es-ES" sz="2400" dirty="0" err="1">
                <a:solidFill>
                  <a:srgbClr val="004992"/>
                </a:solidFill>
              </a:rPr>
              <a:t>pot</a:t>
            </a:r>
            <a:r>
              <a:rPr lang="es-ES" sz="2400" dirty="0">
                <a:solidFill>
                  <a:srgbClr val="004992"/>
                </a:solidFill>
              </a:rPr>
              <a:t> confiar en </a:t>
            </a:r>
            <a:r>
              <a:rPr lang="es-ES" sz="2400" dirty="0" err="1">
                <a:solidFill>
                  <a:srgbClr val="004992"/>
                </a:solidFill>
              </a:rPr>
              <a:t>cap</a:t>
            </a:r>
            <a:r>
              <a:rPr lang="es-ES" sz="2400" dirty="0">
                <a:solidFill>
                  <a:srgbClr val="004992"/>
                </a:solidFill>
              </a:rPr>
              <a:t> </a:t>
            </a:r>
            <a:r>
              <a:rPr lang="es-ES" sz="2400" dirty="0" err="1">
                <a:solidFill>
                  <a:srgbClr val="004992"/>
                </a:solidFill>
              </a:rPr>
              <a:t>dels</a:t>
            </a:r>
            <a:r>
              <a:rPr lang="es-ES" sz="2400" dirty="0">
                <a:solidFill>
                  <a:srgbClr val="004992"/>
                </a:solidFill>
              </a:rPr>
              <a:t> </a:t>
            </a:r>
            <a:r>
              <a:rPr lang="es-ES" sz="2400" dirty="0" err="1">
                <a:solidFill>
                  <a:srgbClr val="004992"/>
                </a:solidFill>
              </a:rPr>
              <a:t>factors</a:t>
            </a:r>
            <a:r>
              <a:rPr lang="es-ES" sz="2400" dirty="0">
                <a:solidFill>
                  <a:srgbClr val="004992"/>
                </a:solidFill>
              </a:rPr>
              <a:t> </a:t>
            </a:r>
            <a:r>
              <a:rPr lang="es-ES" sz="2400" dirty="0" err="1">
                <a:solidFill>
                  <a:srgbClr val="004992"/>
                </a:solidFill>
              </a:rPr>
              <a:t>anteriorment</a:t>
            </a:r>
            <a:r>
              <a:rPr lang="es-ES" sz="2400" dirty="0">
                <a:solidFill>
                  <a:srgbClr val="004992"/>
                </a:solidFill>
              </a:rPr>
              <a:t> </a:t>
            </a:r>
            <a:r>
              <a:rPr lang="es-ES" sz="2400" dirty="0" err="1">
                <a:solidFill>
                  <a:srgbClr val="004992"/>
                </a:solidFill>
              </a:rPr>
              <a:t>exposats</a:t>
            </a:r>
            <a:r>
              <a:rPr lang="es-ES" sz="2400" dirty="0">
                <a:solidFill>
                  <a:srgbClr val="004992"/>
                </a:solidFill>
              </a:rPr>
              <a:t> (per </a:t>
            </a:r>
            <a:r>
              <a:rPr lang="es-ES" sz="2400" dirty="0" err="1">
                <a:solidFill>
                  <a:srgbClr val="004992"/>
                </a:solidFill>
              </a:rPr>
              <a:t>exemple</a:t>
            </a:r>
            <a:r>
              <a:rPr lang="es-ES" sz="2400" dirty="0">
                <a:solidFill>
                  <a:srgbClr val="004992"/>
                </a:solidFill>
              </a:rPr>
              <a:t>, </a:t>
            </a:r>
            <a:r>
              <a:rPr lang="es-ES" sz="2400" dirty="0" err="1">
                <a:solidFill>
                  <a:srgbClr val="004992"/>
                </a:solidFill>
              </a:rPr>
              <a:t>llenguatge</a:t>
            </a:r>
            <a:r>
              <a:rPr lang="es-ES" sz="2400" dirty="0">
                <a:solidFill>
                  <a:srgbClr val="004992"/>
                </a:solidFill>
              </a:rPr>
              <a:t>) per si sol</a:t>
            </a:r>
          </a:p>
          <a:p>
            <a:pPr lvl="0" defTabSz="914400" fontAlgn="base"/>
            <a:r>
              <a:rPr lang="es-ES" sz="2400" i="1" dirty="0">
                <a:solidFill>
                  <a:srgbClr val="333333"/>
                </a:solidFill>
              </a:rPr>
              <a:t>S'han de considerar tots els aspectes!</a:t>
            </a:r>
            <a:br>
              <a:rPr lang="es-ES" sz="2400" i="1" dirty="0">
                <a:solidFill>
                  <a:srgbClr val="333333"/>
                </a:solidFill>
              </a:rPr>
            </a:br>
            <a:r>
              <a:rPr lang="es-ES" sz="2400" dirty="0">
                <a:solidFill>
                  <a:srgbClr val="333333"/>
                </a:solidFill>
              </a:rPr>
              <a:t>En </a:t>
            </a:r>
            <a:r>
              <a:rPr lang="es-ES" sz="2400" dirty="0" err="1">
                <a:solidFill>
                  <a:srgbClr val="333333"/>
                </a:solidFill>
              </a:rPr>
              <a:t>combinació</a:t>
            </a:r>
            <a:r>
              <a:rPr lang="es-ES" sz="2400" dirty="0">
                <a:solidFill>
                  <a:srgbClr val="333333"/>
                </a:solidFill>
              </a:rPr>
              <a:t>, </a:t>
            </a:r>
            <a:r>
              <a:rPr lang="es-ES" sz="2400" dirty="0" err="1">
                <a:solidFill>
                  <a:srgbClr val="333333"/>
                </a:solidFill>
              </a:rPr>
              <a:t>aquests</a:t>
            </a:r>
            <a:r>
              <a:rPr lang="es-ES" sz="2400" dirty="0">
                <a:solidFill>
                  <a:srgbClr val="333333"/>
                </a:solidFill>
              </a:rPr>
              <a:t> </a:t>
            </a:r>
            <a:r>
              <a:rPr lang="es-ES" sz="2400" dirty="0" err="1">
                <a:solidFill>
                  <a:srgbClr val="333333"/>
                </a:solidFill>
              </a:rPr>
              <a:t>ens</a:t>
            </a:r>
            <a:r>
              <a:rPr lang="es-ES" sz="2400" dirty="0">
                <a:solidFill>
                  <a:srgbClr val="333333"/>
                </a:solidFill>
              </a:rPr>
              <a:t> </a:t>
            </a:r>
            <a:r>
              <a:rPr lang="es-ES" sz="2400" dirty="0" err="1">
                <a:solidFill>
                  <a:srgbClr val="333333"/>
                </a:solidFill>
              </a:rPr>
              <a:t>ajuden</a:t>
            </a:r>
            <a:r>
              <a:rPr lang="es-ES" sz="2400" dirty="0">
                <a:solidFill>
                  <a:srgbClr val="333333"/>
                </a:solidFill>
              </a:rPr>
              <a:t> a </a:t>
            </a:r>
            <a:r>
              <a:rPr lang="es-ES" sz="2400" dirty="0" err="1">
                <a:solidFill>
                  <a:srgbClr val="333333"/>
                </a:solidFill>
              </a:rPr>
              <a:t>jutjar</a:t>
            </a:r>
            <a:r>
              <a:rPr lang="es-ES" sz="2400" dirty="0">
                <a:solidFill>
                  <a:srgbClr val="333333"/>
                </a:solidFill>
              </a:rPr>
              <a:t> una </a:t>
            </a:r>
            <a:r>
              <a:rPr lang="es-ES" sz="2400" dirty="0" err="1">
                <a:solidFill>
                  <a:srgbClr val="333333"/>
                </a:solidFill>
              </a:rPr>
              <a:t>situació</a:t>
            </a:r>
            <a:r>
              <a:rPr lang="es-ES" sz="2400" dirty="0">
                <a:solidFill>
                  <a:srgbClr val="333333"/>
                </a:solidFill>
              </a:rPr>
              <a:t> complexa…</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rPr>
              <a:t>Hi ha </a:t>
            </a:r>
            <a:r>
              <a:rPr lang="es-ES" altLang="de-DE" sz="2400" dirty="0" err="1">
                <a:solidFill>
                  <a:srgbClr val="333333"/>
                </a:solidFill>
              </a:rPr>
              <a:t>estudis</a:t>
            </a:r>
            <a:r>
              <a:rPr lang="es-ES" altLang="de-DE" sz="2400" dirty="0">
                <a:solidFill>
                  <a:srgbClr val="333333"/>
                </a:solidFill>
              </a:rPr>
              <a:t> que </a:t>
            </a:r>
            <a:r>
              <a:rPr lang="es-ES" altLang="de-DE" sz="2400" dirty="0" err="1">
                <a:solidFill>
                  <a:srgbClr val="333333"/>
                </a:solidFill>
              </a:rPr>
              <a:t>demostren</a:t>
            </a:r>
            <a:r>
              <a:rPr lang="es-ES" altLang="de-DE" sz="2400" dirty="0">
                <a:solidFill>
                  <a:srgbClr val="333333"/>
                </a:solidFill>
              </a:rPr>
              <a:t> que </a:t>
            </a:r>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problemes</a:t>
            </a:r>
            <a:r>
              <a:rPr lang="es-ES" altLang="de-DE" sz="2400" dirty="0">
                <a:solidFill>
                  <a:srgbClr val="333333"/>
                </a:solidFill>
              </a:rPr>
              <a:t> de </a:t>
            </a:r>
            <a:r>
              <a:rPr lang="es-ES" altLang="de-DE" sz="2400" dirty="0" err="1">
                <a:solidFill>
                  <a:srgbClr val="333333"/>
                </a:solidFill>
              </a:rPr>
              <a:t>salut</a:t>
            </a:r>
            <a:r>
              <a:rPr lang="es-ES" altLang="de-DE" sz="2400" dirty="0">
                <a:solidFill>
                  <a:srgbClr val="333333"/>
                </a:solidFill>
              </a:rPr>
              <a:t> mental (en especial la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tenen</a:t>
            </a:r>
            <a:r>
              <a:rPr lang="es-ES" altLang="de-DE" sz="2400" dirty="0">
                <a:solidFill>
                  <a:srgbClr val="333333"/>
                </a:solidFill>
              </a:rPr>
              <a:t> </a:t>
            </a:r>
            <a:r>
              <a:rPr lang="es-ES" altLang="de-DE" sz="2400" dirty="0" err="1">
                <a:solidFill>
                  <a:srgbClr val="333333"/>
                </a:solidFill>
              </a:rPr>
              <a:t>problemes</a:t>
            </a:r>
            <a:r>
              <a:rPr lang="es-ES" altLang="de-DE" sz="2400" dirty="0">
                <a:solidFill>
                  <a:srgbClr val="333333"/>
                </a:solidFill>
              </a:rPr>
              <a:t> en les </a:t>
            </a:r>
            <a:r>
              <a:rPr lang="es-ES" altLang="de-DE" sz="2400" dirty="0" err="1">
                <a:solidFill>
                  <a:srgbClr val="333333"/>
                </a:solidFill>
              </a:rPr>
              <a:t>següents</a:t>
            </a:r>
            <a:r>
              <a:rPr lang="es-ES" altLang="de-DE" sz="2400" dirty="0">
                <a:solidFill>
                  <a:srgbClr val="333333"/>
                </a:solidFill>
              </a:rPr>
              <a:t> </a:t>
            </a:r>
            <a:r>
              <a:rPr lang="es-ES" altLang="de-DE" sz="2400" dirty="0" err="1">
                <a:solidFill>
                  <a:srgbClr val="333333"/>
                </a:solidFill>
              </a:rPr>
              <a:t>àrees</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004992"/>
                </a:solidFill>
              </a:rPr>
              <a:t>Dificultats de detecció i avaluació de les expressions facials de les altres persones (per exemple: l'alegria, la tristesa).</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rPr>
              <a:t>Hi ha </a:t>
            </a:r>
            <a:r>
              <a:rPr lang="es-ES" altLang="de-DE" sz="2400" dirty="0" err="1">
                <a:solidFill>
                  <a:srgbClr val="333333"/>
                </a:solidFill>
              </a:rPr>
              <a:t>estudis</a:t>
            </a:r>
            <a:r>
              <a:rPr lang="es-ES" altLang="de-DE" sz="2400" dirty="0">
                <a:solidFill>
                  <a:srgbClr val="333333"/>
                </a:solidFill>
              </a:rPr>
              <a:t> que </a:t>
            </a:r>
            <a:r>
              <a:rPr lang="es-ES" altLang="de-DE" sz="2400" dirty="0" err="1">
                <a:solidFill>
                  <a:srgbClr val="333333"/>
                </a:solidFill>
              </a:rPr>
              <a:t>demostren</a:t>
            </a:r>
            <a:r>
              <a:rPr lang="es-ES" altLang="de-DE" sz="2400" dirty="0">
                <a:solidFill>
                  <a:srgbClr val="333333"/>
                </a:solidFill>
              </a:rPr>
              <a:t> que </a:t>
            </a:r>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problemes</a:t>
            </a:r>
            <a:r>
              <a:rPr lang="es-ES" altLang="de-DE" sz="2400" dirty="0">
                <a:solidFill>
                  <a:srgbClr val="333333"/>
                </a:solidFill>
              </a:rPr>
              <a:t> de </a:t>
            </a:r>
            <a:r>
              <a:rPr lang="es-ES" altLang="de-DE" sz="2400" dirty="0" err="1">
                <a:solidFill>
                  <a:srgbClr val="333333"/>
                </a:solidFill>
              </a:rPr>
              <a:t>salut</a:t>
            </a:r>
            <a:r>
              <a:rPr lang="es-ES" altLang="de-DE" sz="2400" dirty="0">
                <a:solidFill>
                  <a:srgbClr val="333333"/>
                </a:solidFill>
              </a:rPr>
              <a:t> mental (en especial la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tenen</a:t>
            </a:r>
            <a:r>
              <a:rPr lang="es-ES" altLang="de-DE" sz="2400" dirty="0">
                <a:solidFill>
                  <a:srgbClr val="333333"/>
                </a:solidFill>
              </a:rPr>
              <a:t> </a:t>
            </a:r>
            <a:r>
              <a:rPr lang="es-ES" altLang="de-DE" sz="2400" dirty="0" err="1">
                <a:solidFill>
                  <a:srgbClr val="333333"/>
                </a:solidFill>
              </a:rPr>
              <a:t>problemes</a:t>
            </a:r>
            <a:r>
              <a:rPr lang="es-ES" altLang="de-DE" sz="2400" dirty="0">
                <a:solidFill>
                  <a:srgbClr val="333333"/>
                </a:solidFill>
              </a:rPr>
              <a:t> en les </a:t>
            </a:r>
            <a:r>
              <a:rPr lang="es-ES" altLang="de-DE" sz="2400" dirty="0" err="1">
                <a:solidFill>
                  <a:srgbClr val="333333"/>
                </a:solidFill>
              </a:rPr>
              <a:t>següents</a:t>
            </a:r>
            <a:r>
              <a:rPr lang="es-ES" altLang="de-DE" sz="2400" dirty="0">
                <a:solidFill>
                  <a:srgbClr val="333333"/>
                </a:solidFill>
              </a:rPr>
              <a:t> </a:t>
            </a:r>
            <a:r>
              <a:rPr lang="es-ES" altLang="de-DE" sz="2400" dirty="0" err="1">
                <a:solidFill>
                  <a:srgbClr val="333333"/>
                </a:solidFill>
              </a:rPr>
              <a:t>àrees</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004992"/>
                </a:solidFill>
              </a:rPr>
              <a:t>Dificultats de detecció i avaluació de les expressions facials de les altres persones (per exemple: l'alegria, la tristesa).</a:t>
            </a:r>
          </a:p>
          <a:p>
            <a:pPr marL="342900" lvl="0" indent="-342900" defTabSz="914400" fontAlgn="base">
              <a:buClr>
                <a:srgbClr val="333333"/>
              </a:buClr>
              <a:buFont typeface="WingDings"/>
              <a:buChar char=""/>
            </a:pPr>
            <a:r>
              <a:rPr lang="es-ES" altLang="de-DE" sz="2400" dirty="0">
                <a:solidFill>
                  <a:srgbClr val="004992"/>
                </a:solidFill>
              </a:rPr>
              <a:t>Dificultats per a deduir els motius i les activitats futures d'altres persones pel seu comportament.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20</a:t>
            </a:fld>
            <a:endParaRPr lang="de-DE" altLang="de-DE">
              <a:latin typeface="+mn-lt"/>
              <a:ea typeface="+mn-ea"/>
            </a:endParaRPr>
          </a:p>
        </p:txBody>
      </p:sp>
    </p:spTree>
    <p:extLst>
      <p:ext uri="{BB962C8B-B14F-4D97-AF65-F5344CB8AC3E}">
        <p14:creationId xmlns:p14="http://schemas.microsoft.com/office/powerpoint/2010/main" val="4175859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Manera</a:t>
            </a:r>
            <a:r>
              <a:rPr lang="en-US" sz="3600" dirty="0">
                <a:latin typeface="+mn-lt"/>
                <a:ea typeface="+mn-ea"/>
                <a:cs typeface="+mn-cs"/>
              </a:rPr>
              <a:t> com la </a:t>
            </a:r>
            <a:r>
              <a:rPr lang="en-US" sz="3600" dirty="0" err="1">
                <a:latin typeface="+mn-lt"/>
                <a:ea typeface="+mn-ea"/>
                <a:cs typeface="+mn-cs"/>
              </a:rPr>
              <a:t>falta</a:t>
            </a:r>
            <a:r>
              <a:rPr lang="en-US" sz="3600" dirty="0">
                <a:latin typeface="+mn-lt"/>
                <a:ea typeface="+mn-ea"/>
                <a:cs typeface="+mn-cs"/>
              </a:rPr>
              <a:t> </a:t>
            </a:r>
            <a:r>
              <a:rPr lang="en-US" sz="3600" dirty="0" err="1">
                <a:latin typeface="+mn-lt"/>
                <a:ea typeface="+mn-ea"/>
                <a:cs typeface="+mn-cs"/>
              </a:rPr>
              <a:t>d'empatia</a:t>
            </a:r>
            <a:r>
              <a:rPr lang="en-US" sz="3600" dirty="0">
                <a:latin typeface="+mn-lt"/>
                <a:ea typeface="+mn-ea"/>
                <a:cs typeface="+mn-cs"/>
              </a:rPr>
              <a:t> </a:t>
            </a:r>
            <a:r>
              <a:rPr lang="en-US" sz="3600" dirty="0" err="1">
                <a:latin typeface="+mn-lt"/>
                <a:ea typeface="+mn-ea"/>
                <a:cs typeface="+mn-cs"/>
              </a:rPr>
              <a:t>promou</a:t>
            </a:r>
            <a:r>
              <a:rPr lang="en-US" sz="3600" dirty="0">
                <a:latin typeface="+mn-lt"/>
                <a:ea typeface="+mn-ea"/>
                <a:cs typeface="+mn-cs"/>
              </a:rPr>
              <a:t> males </a:t>
            </a:r>
            <a:r>
              <a:rPr lang="en-US" sz="3600" dirty="0" err="1">
                <a:latin typeface="+mn-lt"/>
                <a:ea typeface="+mn-ea"/>
                <a:cs typeface="+mn-cs"/>
              </a:rPr>
              <a:t>interpretacions</a:t>
            </a:r>
            <a:r>
              <a:rPr lang="en-US" sz="3600" dirty="0">
                <a:latin typeface="+mn-lt"/>
                <a:ea typeface="+mn-ea"/>
                <a:cs typeface="+mn-cs"/>
              </a:rPr>
              <a:t> </a:t>
            </a:r>
            <a:r>
              <a:rPr lang="en-US" sz="3600" dirty="0" err="1">
                <a:latin typeface="+mn-lt"/>
                <a:ea typeface="+mn-ea"/>
                <a:cs typeface="+mn-cs"/>
              </a:rPr>
              <a:t>durant</a:t>
            </a:r>
            <a:r>
              <a:rPr lang="en-US" sz="3600" dirty="0">
                <a:latin typeface="+mn-lt"/>
                <a:ea typeface="+mn-ea"/>
                <a:cs typeface="+mn-cs"/>
              </a:rPr>
              <a:t> la </a:t>
            </a:r>
            <a:r>
              <a:rPr lang="en-US" sz="3600" dirty="0" err="1">
                <a:latin typeface="+mn-lt"/>
                <a:ea typeface="+mn-ea"/>
                <a:cs typeface="+mn-cs"/>
              </a:rPr>
              <a:t>psicosi</a:t>
            </a:r>
            <a:r>
              <a:rPr lang="en-US" sz="3600" dirty="0">
                <a:latin typeface="+mn-lt"/>
                <a:ea typeface="+mn-ea"/>
                <a:cs typeface="+mn-cs"/>
              </a:rPr>
              <a:t> – </a:t>
            </a:r>
            <a:r>
              <a:rPr lang="en-US" sz="3600" dirty="0" err="1">
                <a:latin typeface="+mn-lt"/>
                <a:ea typeface="+mn-ea"/>
                <a:cs typeface="+mn-cs"/>
              </a:rPr>
              <a:t>exemple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21</a:t>
            </a:fld>
            <a:endParaRPr lang="de-DE" altLang="de-DE">
              <a:latin typeface="+mn-lt"/>
              <a:ea typeface="+mn-ea"/>
            </a:endParaRPr>
          </a:p>
        </p:txBody>
      </p:sp>
      <p:sp>
        <p:nvSpPr>
          <p:cNvPr id="37914" name="Rechteck 1"/>
          <p:cNvSpPr>
            <a:spLocks noChangeArrowheads="1"/>
          </p:cNvSpPr>
          <p:nvPr/>
        </p:nvSpPr>
        <p:spPr bwMode="auto">
          <a:xfrm>
            <a:off x="408955" y="6092825"/>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MS PGothic" pitchFamily="34" charset="-128"/>
              </a:defRPr>
            </a:lvl1pPr>
            <a:lvl2pPr marL="742950" indent="-285750">
              <a:spcBef>
                <a:spcPct val="20000"/>
              </a:spcBef>
              <a:buChar char="–"/>
              <a:defRPr sz="2800">
                <a:solidFill>
                  <a:schemeClr val="tx1"/>
                </a:solidFill>
                <a:latin typeface="Arial" charset="0"/>
                <a:ea typeface="MS PGothic" pitchFamily="34" charset="-128"/>
              </a:defRPr>
            </a:lvl2pPr>
            <a:lvl3pPr marL="1143000" indent="-228600">
              <a:spcBef>
                <a:spcPct val="20000"/>
              </a:spcBef>
              <a:buChar char="•"/>
              <a:defRPr sz="2400">
                <a:solidFill>
                  <a:schemeClr val="tx1"/>
                </a:solidFill>
                <a:latin typeface="Arial" charset="0"/>
                <a:ea typeface="MS PGothic" pitchFamily="34" charset="-128"/>
              </a:defRPr>
            </a:lvl3pPr>
            <a:lvl4pPr marL="1600200" indent="-228600">
              <a:spcBef>
                <a:spcPct val="20000"/>
              </a:spcBef>
              <a:buChar char="–"/>
              <a:defRPr sz="2000">
                <a:solidFill>
                  <a:schemeClr val="tx1"/>
                </a:solidFill>
                <a:latin typeface="Arial" charset="0"/>
                <a:ea typeface="MS PGothic" pitchFamily="34" charset="-128"/>
              </a:defRPr>
            </a:lvl4pPr>
            <a:lvl5pPr marL="2057400" indent="-22860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ctr" eaLnBrk="1" hangingPunct="1">
              <a:spcBef>
                <a:spcPct val="0"/>
              </a:spcBef>
              <a:buFontTx/>
              <a:buNone/>
            </a:pPr>
            <a:r>
              <a:rPr lang="en-US" altLang="de-DE" sz="2000">
                <a:solidFill>
                  <a:srgbClr val="004992"/>
                </a:solidFill>
                <a:latin typeface="+mn-lt"/>
                <a:ea typeface="+mn-ea"/>
              </a:rPr>
              <a:t>Vol contribuir algú amb alguna experiència personal breu? </a:t>
            </a:r>
            <a:endParaRPr lang="de-DE" altLang="de-DE" sz="200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3904350733"/>
              </p:ext>
            </p:extLst>
          </p:nvPr>
        </p:nvGraphicFramePr>
        <p:xfrm>
          <a:off x="408954" y="2203704"/>
          <a:ext cx="11376000" cy="3657600"/>
        </p:xfrm>
        <a:graphic>
          <a:graphicData uri="http://schemas.openxmlformats.org/drawingml/2006/table">
            <a:tbl>
              <a:tblPr firstRow="1" bandRow="1">
                <a:tableStyleId>{21E4AEA4-8DFA-4A89-87EB-49C32662AFE0}</a:tableStyleId>
              </a:tblPr>
              <a:tblGrid>
                <a:gridCol w="3312369">
                  <a:extLst>
                    <a:ext uri="{9D8B030D-6E8A-4147-A177-3AD203B41FA5}">
                      <a16:colId xmlns:a16="http://schemas.microsoft.com/office/drawing/2014/main" val="20000"/>
                    </a:ext>
                  </a:extLst>
                </a:gridCol>
                <a:gridCol w="3456384">
                  <a:extLst>
                    <a:ext uri="{9D8B030D-6E8A-4147-A177-3AD203B41FA5}">
                      <a16:colId xmlns:a16="http://schemas.microsoft.com/office/drawing/2014/main" val="20001"/>
                    </a:ext>
                  </a:extLst>
                </a:gridCol>
                <a:gridCol w="4607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err="1">
                          <a:ln>
                            <a:noFill/>
                          </a:ln>
                          <a:solidFill>
                            <a:srgbClr val="333333"/>
                          </a:solidFill>
                          <a:effectLst/>
                          <a:latin typeface="Calibri Light"/>
                        </a:rPr>
                        <a:t>Esdeveniment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Explicacions durant la psicosi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Altres explicacions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Després</a:t>
                      </a:r>
                      <a:r>
                        <a:rPr kumimoji="0" lang="en-US" sz="2000" b="0" i="0" u="none" strike="noStrike" cap="none" normalizeH="0" baseline="0" dirty="0">
                          <a:ln>
                            <a:noFill/>
                          </a:ln>
                          <a:solidFill>
                            <a:srgbClr val="333333"/>
                          </a:solidFill>
                          <a:effectLst/>
                          <a:latin typeface="Calibri Light"/>
                          <a:ea typeface="ＭＳ Ｐゴシック" pitchFamily="34" charset="-128"/>
                        </a:rPr>
                        <a:t> de </a:t>
                      </a:r>
                      <a:r>
                        <a:rPr kumimoji="0" lang="en-US" sz="2000" b="0" i="0" u="none" strike="noStrike" cap="none" normalizeH="0" baseline="0" dirty="0" err="1">
                          <a:ln>
                            <a:noFill/>
                          </a:ln>
                          <a:solidFill>
                            <a:srgbClr val="333333"/>
                          </a:solidFill>
                          <a:effectLst/>
                          <a:latin typeface="Calibri Light"/>
                          <a:ea typeface="ＭＳ Ｐゴシック" pitchFamily="34" charset="-128"/>
                        </a:rPr>
                        <a:t>parlar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amb</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tu</a:t>
                      </a:r>
                      <a:r>
                        <a:rPr kumimoji="0" lang="en-US" sz="2000" b="0" i="0" u="none" strike="noStrike" cap="none" normalizeH="0" baseline="0" dirty="0">
                          <a:ln>
                            <a:noFill/>
                          </a:ln>
                          <a:solidFill>
                            <a:srgbClr val="333333"/>
                          </a:solidFill>
                          <a:effectLst/>
                          <a:latin typeface="Calibri Light"/>
                          <a:ea typeface="ＭＳ Ｐゴシック" pitchFamily="34" charset="-128"/>
                        </a:rPr>
                        <a:t> la </a:t>
                      </a:r>
                      <a:r>
                        <a:rPr kumimoji="0" lang="en-US" sz="2000" b="0" i="0" u="none" strike="noStrike" cap="none" normalizeH="0" baseline="0" dirty="0" err="1">
                          <a:ln>
                            <a:noFill/>
                          </a:ln>
                          <a:solidFill>
                            <a:srgbClr val="333333"/>
                          </a:solidFill>
                          <a:effectLst/>
                          <a:latin typeface="Calibri Light"/>
                          <a:ea typeface="ＭＳ Ｐゴシック" pitchFamily="34" charset="-128"/>
                        </a:rPr>
                        <a:t>doctora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riu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amb</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l'infermer</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S'estan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rient</a:t>
                      </a:r>
                      <a:r>
                        <a:rPr kumimoji="0" lang="en-US" sz="2000" b="0" i="0" u="none" strike="noStrike" cap="none" normalizeH="0" baseline="0" dirty="0">
                          <a:ln>
                            <a:noFill/>
                          </a:ln>
                          <a:solidFill>
                            <a:srgbClr val="333333"/>
                          </a:solidFill>
                          <a:effectLst/>
                          <a:latin typeface="Calibri Light"/>
                          <a:ea typeface="ＭＳ Ｐゴシック" pitchFamily="34" charset="-128"/>
                        </a:rPr>
                        <a:t> de mi.”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Pura </a:t>
                      </a:r>
                      <a:r>
                        <a:rPr kumimoji="0" lang="en-US" sz="2000" b="0" i="0" u="none" strike="noStrike" cap="none" normalizeH="0" baseline="0" dirty="0" err="1">
                          <a:ln>
                            <a:noFill/>
                          </a:ln>
                          <a:solidFill>
                            <a:srgbClr val="333333"/>
                          </a:solidFill>
                          <a:effectLst/>
                          <a:latin typeface="Calibri Light"/>
                          <a:ea typeface="ＭＳ Ｐゴシック" pitchFamily="34" charset="-128"/>
                        </a:rPr>
                        <a:t>coincidència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estan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parlant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d'una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altra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cosa</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Un vianant et mira dues vegades i es torna a girar cap a tu una altra vegada.</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ea typeface="ＭＳ Ｐゴシック" pitchFamily="34" charset="-128"/>
                        </a:rPr>
                        <a:t>Estàs convençut/da que el vianant et segueix</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El </a:t>
                      </a:r>
                      <a:r>
                        <a:rPr kumimoji="0" lang="en-US" sz="2000" b="0" i="0" u="none" strike="noStrike" cap="none" normalizeH="0" baseline="0" dirty="0" err="1">
                          <a:ln>
                            <a:noFill/>
                          </a:ln>
                          <a:solidFill>
                            <a:srgbClr val="333333"/>
                          </a:solidFill>
                          <a:effectLst/>
                          <a:latin typeface="Calibri Light"/>
                          <a:ea typeface="ＭＳ Ｐゴシック" pitchFamily="34" charset="-128"/>
                        </a:rPr>
                        <a:t>vianant</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sorprèn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perquè</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t'has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horroritzat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amb</a:t>
                      </a:r>
                      <a:r>
                        <a:rPr kumimoji="0" lang="en-US" sz="2000" b="0" i="0" u="none" strike="noStrike" cap="none" normalizeH="0" baseline="0" dirty="0">
                          <a:ln>
                            <a:noFill/>
                          </a:ln>
                          <a:solidFill>
                            <a:srgbClr val="333333"/>
                          </a:solidFill>
                          <a:effectLst/>
                          <a:latin typeface="Calibri Light"/>
                          <a:ea typeface="ＭＳ Ｐゴシック" pitchFamily="34" charset="-128"/>
                        </a:rPr>
                        <a:t> la </a:t>
                      </a:r>
                      <a:r>
                        <a:rPr kumimoji="0" lang="en-US" sz="2000" b="0" i="0" u="none" strike="noStrike" cap="none" normalizeH="0" baseline="0" dirty="0" err="1">
                          <a:ln>
                            <a:noFill/>
                          </a:ln>
                          <a:solidFill>
                            <a:srgbClr val="333333"/>
                          </a:solidFill>
                          <a:effectLst/>
                          <a:latin typeface="Calibri Light"/>
                          <a:ea typeface="ＭＳ Ｐゴシック" pitchFamily="34" charset="-128"/>
                        </a:rPr>
                        <a:t>primera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mirada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Torna</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mirar</a:t>
                      </a:r>
                      <a:r>
                        <a:rPr kumimoji="0" lang="en-US" sz="2000" b="0" i="0" u="none" strike="noStrike" cap="none" normalizeH="0" baseline="0" dirty="0">
                          <a:ln>
                            <a:noFill/>
                          </a:ln>
                          <a:solidFill>
                            <a:srgbClr val="333333"/>
                          </a:solidFill>
                          <a:effectLst/>
                          <a:latin typeface="Calibri Light"/>
                          <a:ea typeface="ＭＳ Ｐゴシック" pitchFamily="34" charset="-128"/>
                        </a:rPr>
                        <a:t> per </a:t>
                      </a:r>
                      <a:r>
                        <a:rPr kumimoji="0" lang="en-US" sz="2000" b="0" i="0" u="none" strike="noStrike" cap="none" normalizeH="0" baseline="0" dirty="0" err="1">
                          <a:ln>
                            <a:noFill/>
                          </a:ln>
                          <a:solidFill>
                            <a:srgbClr val="333333"/>
                          </a:solidFill>
                          <a:effectLst/>
                          <a:latin typeface="Calibri Light"/>
                          <a:ea typeface="ＭＳ Ｐゴシック" pitchFamily="34" charset="-128"/>
                        </a:rPr>
                        <a:t>comprovar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a:t>
                      </a:r>
                      <a:r>
                        <a:rPr kumimoji="0" lang="en-US" sz="2000" b="0" i="0" u="none" strike="noStrike" cap="none" normalizeH="0" baseline="0" dirty="0">
                          <a:ln>
                            <a:noFill/>
                          </a:ln>
                          <a:solidFill>
                            <a:srgbClr val="333333"/>
                          </a:solidFill>
                          <a:effectLst/>
                          <a:latin typeface="Calibri Light"/>
                          <a:ea typeface="ＭＳ Ｐゴシック" pitchFamily="34" charset="-128"/>
                        </a:rPr>
                        <a:t> que </a:t>
                      </a:r>
                      <a:r>
                        <a:rPr kumimoji="0" lang="en-US" sz="2000" b="0" i="0" u="none" strike="noStrike" cap="none" normalizeH="0" baseline="0" dirty="0" err="1">
                          <a:ln>
                            <a:noFill/>
                          </a:ln>
                          <a:solidFill>
                            <a:srgbClr val="333333"/>
                          </a:solidFill>
                          <a:effectLst/>
                          <a:latin typeface="Calibri Light"/>
                          <a:ea typeface="ＭＳ Ｐゴシック" pitchFamily="34" charset="-128"/>
                        </a:rPr>
                        <a:t>està</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malament</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ea typeface="ＭＳ Ｐゴシック" pitchFamily="34" charset="-128"/>
                        </a:rPr>
                        <a:t>A una persona li pica un ull.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És un codi morse de perill.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A la persona </a:t>
                      </a:r>
                      <a:r>
                        <a:rPr kumimoji="0" lang="en-US" sz="2000" b="0" i="0" u="none" strike="noStrike" cap="none" normalizeH="0" baseline="0" dirty="0" err="1">
                          <a:ln>
                            <a:noFill/>
                          </a:ln>
                          <a:solidFill>
                            <a:srgbClr val="333333"/>
                          </a:solidFill>
                          <a:effectLst/>
                          <a:latin typeface="Calibri Light"/>
                          <a:ea typeface="ＭＳ Ｐゴシック" pitchFamily="34" charset="-128"/>
                        </a:rPr>
                        <a:t>l'ha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enlluernat</a:t>
                      </a:r>
                      <a:r>
                        <a:rPr kumimoji="0" lang="en-US" sz="2000" b="0" i="0" u="none" strike="noStrike" cap="none" normalizeH="0" baseline="0" dirty="0">
                          <a:ln>
                            <a:noFill/>
                          </a:ln>
                          <a:solidFill>
                            <a:srgbClr val="333333"/>
                          </a:solidFill>
                          <a:effectLst/>
                          <a:latin typeface="Calibri Light"/>
                          <a:ea typeface="ＭＳ Ｐゴシック" pitchFamily="34" charset="-128"/>
                        </a:rPr>
                        <a:t> el sol; </a:t>
                      </a:r>
                      <a:r>
                        <a:rPr kumimoji="0" lang="en-US" sz="2000" b="0" i="0" u="none" strike="noStrike" cap="none" normalizeH="0" baseline="0" dirty="0" err="1">
                          <a:ln>
                            <a:noFill/>
                          </a:ln>
                          <a:solidFill>
                            <a:srgbClr val="333333"/>
                          </a:solidFill>
                          <a:effectLst/>
                          <a:latin typeface="Calibri Light"/>
                          <a:ea typeface="ＭＳ Ｐゴシック" pitchFamily="34" charset="-128"/>
                        </a:rPr>
                        <a:t>coincidència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interès</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presentarem unes tires còmiques.</a:t>
            </a:r>
          </a:p>
          <a:p>
            <a:pPr marL="342900" lvl="0" indent="-342900" defTabSz="914400" fontAlgn="base">
              <a:buClr>
                <a:srgbClr val="333333"/>
              </a:buClr>
              <a:buFont typeface="WingDings"/>
              <a:buChar char=""/>
            </a:pPr>
            <a:r>
              <a:rPr lang="de-DE" altLang="de-DE" sz="2400" dirty="0">
                <a:solidFill>
                  <a:srgbClr val="333333"/>
                </a:solidFill>
              </a:rPr>
              <a:t>Si us plau, parleu sobre el que creieu que els personatges en la història pensen uns/es sobre els/les altres.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presentarem unes tires còmiques.</a:t>
            </a:r>
          </a:p>
          <a:p>
            <a:pPr marL="342900" lvl="0" indent="-342900" defTabSz="914400" fontAlgn="base">
              <a:buClr>
                <a:srgbClr val="333333"/>
              </a:buClr>
              <a:buFont typeface="WingDings"/>
              <a:buChar char=""/>
            </a:pPr>
            <a:r>
              <a:rPr lang="de-DE" altLang="de-DE" sz="2400" dirty="0">
                <a:solidFill>
                  <a:srgbClr val="333333"/>
                </a:solidFill>
              </a:rPr>
              <a:t>Si us plau, parleu sobre el que creieu que els personatges en la història pensen uns/es sobre els/les altres.</a:t>
            </a:r>
          </a:p>
          <a:p>
            <a:pPr lvl="0" defTabSz="914400" fontAlgn="base">
              <a:lnSpc>
                <a:spcPct val="100000"/>
              </a:lnSpc>
              <a:spcBef>
                <a:spcPts val="1200"/>
              </a:spcBef>
              <a:buClr>
                <a:srgbClr val="333333"/>
              </a:buClr>
            </a:pPr>
            <a:endParaRPr lang="de-DE" altLang="de-DE" sz="2400" dirty="0">
              <a:solidFill>
                <a:srgbClr val="333333"/>
              </a:solidFill>
            </a:endParaRPr>
          </a:p>
          <a:p>
            <a:pPr lvl="0" defTabSz="914400" fontAlgn="base"/>
            <a:r>
              <a:rPr lang="de-DE" altLang="de-DE" sz="2400" b="1" dirty="0">
                <a:solidFill>
                  <a:srgbClr val="004992"/>
                </a:solidFill>
              </a:rPr>
              <a:t>Important</a:t>
            </a:r>
          </a:p>
          <a:p>
            <a:pPr marL="342900" lvl="0" indent="-342900" defTabSz="914400" fontAlgn="base">
              <a:buClr>
                <a:srgbClr val="333333"/>
              </a:buClr>
              <a:buFont typeface="WingDings"/>
              <a:buChar char=""/>
            </a:pPr>
            <a:r>
              <a:rPr lang="de-DE" altLang="de-DE" sz="2400" dirty="0" err="1">
                <a:solidFill>
                  <a:srgbClr val="333333"/>
                </a:solidFill>
              </a:rPr>
              <a:t>S'ha</a:t>
            </a:r>
            <a:r>
              <a:rPr lang="de-DE" altLang="de-DE" sz="2400" dirty="0">
                <a:solidFill>
                  <a:srgbClr val="333333"/>
                </a:solidFill>
              </a:rPr>
              <a:t> de distingir entre la informació que està disponible per a tu i la informació que els personatges tenen uns/es dels altres.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23</a:t>
            </a:fld>
            <a:endParaRPr lang="de-DE" altLang="de-DE">
              <a:latin typeface="+mn-lt"/>
              <a:ea typeface="+mn-ea"/>
            </a:endParaRPr>
          </a:p>
        </p:txBody>
      </p:sp>
    </p:spTree>
    <p:extLst>
      <p:ext uri="{BB962C8B-B14F-4D97-AF65-F5344CB8AC3E}">
        <p14:creationId xmlns:p14="http://schemas.microsoft.com/office/powerpoint/2010/main" val="3907447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presentarem unes tires còmiques.</a:t>
            </a:r>
          </a:p>
          <a:p>
            <a:pPr marL="342900" lvl="0" indent="-342900" defTabSz="914400" fontAlgn="base">
              <a:buClr>
                <a:srgbClr val="333333"/>
              </a:buClr>
              <a:buFont typeface="WingDings"/>
              <a:buChar char=""/>
            </a:pPr>
            <a:r>
              <a:rPr lang="de-DE" altLang="de-DE" sz="2400" dirty="0">
                <a:solidFill>
                  <a:srgbClr val="333333"/>
                </a:solidFill>
              </a:rPr>
              <a:t>Si us plau, parleu sobre el que creieu que els personatges en la història pensen uns/es sobre els/les altres.</a:t>
            </a:r>
          </a:p>
          <a:p>
            <a:pPr lvl="0" defTabSz="914400" fontAlgn="base">
              <a:lnSpc>
                <a:spcPct val="100000"/>
              </a:lnSpc>
              <a:spcBef>
                <a:spcPts val="1200"/>
              </a:spcBef>
              <a:buClr>
                <a:srgbClr val="333333"/>
              </a:buClr>
            </a:pPr>
            <a:endParaRPr lang="de-DE" altLang="de-DE" sz="2400" dirty="0">
              <a:solidFill>
                <a:srgbClr val="333333"/>
              </a:solidFill>
            </a:endParaRPr>
          </a:p>
          <a:p>
            <a:pPr lvl="0" defTabSz="914400" fontAlgn="base"/>
            <a:r>
              <a:rPr lang="de-DE" altLang="de-DE" sz="2400" b="1" dirty="0">
                <a:solidFill>
                  <a:srgbClr val="004992"/>
                </a:solidFill>
              </a:rPr>
              <a:t>Important</a:t>
            </a:r>
          </a:p>
          <a:p>
            <a:pPr marL="342900" lvl="0" indent="-342900" defTabSz="914400" fontAlgn="base">
              <a:buClr>
                <a:srgbClr val="333333"/>
              </a:buClr>
              <a:buFont typeface="WingDings"/>
              <a:buChar char=""/>
            </a:pPr>
            <a:r>
              <a:rPr lang="de-DE" altLang="de-DE" sz="2400" dirty="0" err="1">
                <a:solidFill>
                  <a:srgbClr val="333333"/>
                </a:solidFill>
              </a:rPr>
              <a:t>S'ha</a:t>
            </a:r>
            <a:r>
              <a:rPr lang="de-DE" altLang="de-DE" sz="2400" dirty="0">
                <a:solidFill>
                  <a:srgbClr val="333333"/>
                </a:solidFill>
              </a:rPr>
              <a:t> de distingir entre la informació que està disponible per a tu i la informació que els personatges tenen uns/es dels altres.</a:t>
            </a:r>
          </a:p>
          <a:p>
            <a:pPr marL="342900" lvl="0" indent="-342900" defTabSz="914400" fontAlgn="base">
              <a:buClr>
                <a:srgbClr val="333333"/>
              </a:buClr>
              <a:buFont typeface="WingDings"/>
              <a:buChar char=""/>
            </a:pPr>
            <a:r>
              <a:rPr lang="de-DE" altLang="de-DE" sz="2400" dirty="0">
                <a:solidFill>
                  <a:srgbClr val="333333"/>
                </a:solidFill>
              </a:rPr>
              <a:t>Quina informació es necessita per a poder arribar a la conclusió definitiva?</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24</a:t>
            </a:fld>
            <a:endParaRPr lang="de-DE" altLang="de-DE">
              <a:latin typeface="+mn-lt"/>
              <a:ea typeface="+mn-ea"/>
            </a:endParaRPr>
          </a:p>
        </p:txBody>
      </p:sp>
    </p:spTree>
    <p:extLst>
      <p:ext uri="{BB962C8B-B14F-4D97-AF65-F5344CB8AC3E}">
        <p14:creationId xmlns:p14="http://schemas.microsoft.com/office/powerpoint/2010/main" val="112705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25</a:t>
            </a:fld>
            <a:endParaRPr lang="de-DE" altLang="de-DE">
              <a:latin typeface="+mn-lt"/>
              <a:ea typeface="+mn-ea"/>
            </a:endParaRPr>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j-lt"/>
              </a:rPr>
              <a:t>Què creurà la gent? ... Tindran raó?</a:t>
            </a:r>
            <a:endParaRPr lang="de-DE" altLang="de-DE" sz="2400" dirty="0">
              <a:solidFill>
                <a:srgbClr val="004992"/>
              </a:solidFill>
              <a:latin typeface="+mj-lt"/>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2400" u="sng" dirty="0" err="1">
                <a:latin typeface="Calibri Light"/>
              </a:rPr>
              <a:t>Exemple</a:t>
            </a:r>
            <a:r>
              <a:rPr lang="en-US" altLang="de-DE" sz="2400" u="sng" dirty="0">
                <a:latin typeface="Calibri Light"/>
              </a:rPr>
              <a:t>: Un home </a:t>
            </a:r>
            <a:r>
              <a:rPr lang="en-US" altLang="de-DE" sz="2400" u="sng" dirty="0" err="1">
                <a:latin typeface="Calibri Light"/>
              </a:rPr>
              <a:t>amb</a:t>
            </a:r>
            <a:r>
              <a:rPr lang="en-US" altLang="de-DE" sz="2400" u="sng" dirty="0">
                <a:latin typeface="Calibri Light"/>
              </a:rPr>
              <a:t> </a:t>
            </a:r>
            <a:r>
              <a:rPr lang="en-US" altLang="de-DE" sz="2400" u="sng" dirty="0" err="1">
                <a:latin typeface="Calibri Light"/>
              </a:rPr>
              <a:t>sobrepes</a:t>
            </a:r>
            <a:r>
              <a:rPr lang="en-US" altLang="de-DE" sz="2400" u="sng" dirty="0">
                <a:latin typeface="Calibri Light"/>
              </a:rPr>
              <a:t> </a:t>
            </a:r>
            <a:r>
              <a:rPr lang="en-US" altLang="de-DE" sz="2400" u="sng" dirty="0" err="1">
                <a:latin typeface="Calibri Light"/>
              </a:rPr>
              <a:t>cau</a:t>
            </a:r>
            <a:r>
              <a:rPr lang="en-US" altLang="de-DE" sz="2400" u="sng" dirty="0">
                <a:latin typeface="Calibri Light"/>
              </a:rPr>
              <a:t> </a:t>
            </a:r>
            <a:r>
              <a:rPr lang="en-US" altLang="de-DE" sz="2400" u="sng" dirty="0" err="1">
                <a:latin typeface="Calibri Light"/>
              </a:rPr>
              <a:t>d'una</a:t>
            </a:r>
            <a:r>
              <a:rPr lang="en-US" altLang="de-DE" sz="2400" u="sng" dirty="0">
                <a:latin typeface="Calibri Light"/>
              </a:rPr>
              <a:t> </a:t>
            </a:r>
            <a:r>
              <a:rPr lang="en-US" altLang="de-DE" sz="2400" u="sng" dirty="0" err="1">
                <a:latin typeface="Calibri Light"/>
              </a:rPr>
              <a:t>cadira</a:t>
            </a:r>
            <a:endParaRPr lang="de-DE" altLang="de-DE" sz="2400" dirty="0">
              <a:latin typeface="Calibri Light"/>
            </a:endParaRPr>
          </a:p>
        </p:txBody>
      </p:sp>
      <p:sp>
        <p:nvSpPr>
          <p:cNvPr id="16"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100">
                <a:solidFill>
                  <a:srgbClr val="333333"/>
                </a:solidFill>
                <a:latin typeface="Calibri Light"/>
              </a:rPr>
              <a:t>Que gras!</a:t>
            </a:r>
            <a:endParaRPr lang="de-DE" altLang="de-DE" sz="1100" dirty="0">
              <a:solidFill>
                <a:srgbClr val="333333"/>
              </a:solidFill>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Un home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sobrepes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cau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d'una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cadira</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a:t>
            </a:r>
            <a:r>
              <a:rPr lang="en-US" dirty="0" err="1">
                <a:solidFill>
                  <a:srgbClr val="004992"/>
                </a:solidFill>
                <a:latin typeface="+mn-lt"/>
                <a:ea typeface="+mn-ea"/>
                <a:cs typeface="+mn-cs"/>
              </a:rPr>
              <a:t>creurà</a:t>
            </a:r>
            <a:r>
              <a:rPr lang="en-US" dirty="0">
                <a:solidFill>
                  <a:srgbClr val="004992"/>
                </a:solidFill>
                <a:latin typeface="+mn-lt"/>
                <a:ea typeface="+mn-ea"/>
                <a:cs typeface="+mn-cs"/>
              </a:rPr>
              <a:t> la gent?...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26</a:t>
            </a:fld>
            <a:endParaRPr lang="de-DE" altLang="de-DE">
              <a:latin typeface="+mn-lt"/>
              <a:ea typeface="+mn-ea"/>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en-US" altLang="de-DE" sz="2000" dirty="0" err="1">
                <a:solidFill>
                  <a:srgbClr val="004992"/>
                </a:solidFill>
                <a:latin typeface="Calibri Light"/>
              </a:rPr>
              <a:t>Probablement</a:t>
            </a:r>
            <a:r>
              <a:rPr lang="en-US" altLang="de-DE" sz="2000" dirty="0">
                <a:solidFill>
                  <a:srgbClr val="004992"/>
                </a:solidFill>
                <a:latin typeface="Calibri Light"/>
              </a:rPr>
              <a:t>: </a:t>
            </a:r>
            <a:r>
              <a:rPr lang="en-US" altLang="de-DE" sz="2000" dirty="0" err="1">
                <a:solidFill>
                  <a:srgbClr val="333333"/>
                </a:solidFill>
                <a:latin typeface="Calibri Light"/>
              </a:rPr>
              <a:t>L'home</a:t>
            </a:r>
            <a:r>
              <a:rPr lang="en-US" altLang="de-DE" sz="2000" dirty="0">
                <a:solidFill>
                  <a:srgbClr val="333333"/>
                </a:solidFill>
                <a:latin typeface="Calibri Light"/>
              </a:rPr>
              <a:t> </a:t>
            </a:r>
            <a:r>
              <a:rPr lang="en-US" altLang="de-DE" sz="2000" dirty="0" err="1">
                <a:solidFill>
                  <a:srgbClr val="333333"/>
                </a:solidFill>
                <a:latin typeface="Calibri Light"/>
              </a:rPr>
              <a:t>pesa</a:t>
            </a:r>
            <a:r>
              <a:rPr lang="en-US" altLang="de-DE" sz="2000" dirty="0">
                <a:solidFill>
                  <a:srgbClr val="333333"/>
                </a:solidFill>
                <a:latin typeface="Calibri Light"/>
              </a:rPr>
              <a:t> </a:t>
            </a:r>
            <a:r>
              <a:rPr lang="en-US" altLang="de-DE" sz="2000" dirty="0" err="1">
                <a:solidFill>
                  <a:srgbClr val="333333"/>
                </a:solidFill>
                <a:latin typeface="Calibri Light"/>
              </a:rPr>
              <a:t>massa</a:t>
            </a:r>
            <a:r>
              <a:rPr lang="en-US" altLang="de-DE" sz="2000" dirty="0">
                <a:solidFill>
                  <a:srgbClr val="333333"/>
                </a:solidFill>
                <a:latin typeface="Calibri Light"/>
              </a:rPr>
              <a:t> per a la </a:t>
            </a:r>
            <a:r>
              <a:rPr lang="en-US" altLang="de-DE" sz="2000" dirty="0" err="1">
                <a:solidFill>
                  <a:srgbClr val="333333"/>
                </a:solidFill>
                <a:latin typeface="Calibri Light"/>
              </a:rPr>
              <a:t>cadira</a:t>
            </a:r>
            <a:r>
              <a:rPr lang="en-US" altLang="de-DE" sz="2000" dirty="0">
                <a:solidFill>
                  <a:srgbClr val="333333"/>
                </a:solidFill>
                <a:latin typeface="Calibri Light"/>
              </a:rPr>
              <a:t>.</a:t>
            </a:r>
          </a:p>
          <a:p>
            <a:pPr eaLnBrk="1" hangingPunct="1">
              <a:spcBef>
                <a:spcPts val="1200"/>
              </a:spcBef>
              <a:buFontTx/>
              <a:buNone/>
            </a:pPr>
            <a:r>
              <a:rPr lang="en-US" altLang="de-DE" sz="2000" dirty="0" err="1">
                <a:solidFill>
                  <a:srgbClr val="004992"/>
                </a:solidFill>
                <a:latin typeface="Calibri Light"/>
              </a:rPr>
              <a:t>Menys</a:t>
            </a:r>
            <a:r>
              <a:rPr lang="en-US" altLang="de-DE" sz="2000" dirty="0">
                <a:solidFill>
                  <a:srgbClr val="004992"/>
                </a:solidFill>
                <a:latin typeface="Calibri Light"/>
              </a:rPr>
              <a:t> probable: </a:t>
            </a:r>
            <a:r>
              <a:rPr lang="en-US" altLang="de-DE" sz="2000" dirty="0" err="1">
                <a:solidFill>
                  <a:srgbClr val="333333"/>
                </a:solidFill>
                <a:latin typeface="Calibri Light"/>
              </a:rPr>
              <a:t>L'home</a:t>
            </a:r>
            <a:r>
              <a:rPr lang="en-US" altLang="de-DE" sz="2000" dirty="0">
                <a:solidFill>
                  <a:srgbClr val="333333"/>
                </a:solidFill>
                <a:latin typeface="Calibri Light"/>
              </a:rPr>
              <a:t> ha </a:t>
            </a:r>
            <a:r>
              <a:rPr lang="en-US" altLang="de-DE" sz="2000" dirty="0" err="1">
                <a:solidFill>
                  <a:srgbClr val="333333"/>
                </a:solidFill>
                <a:latin typeface="Calibri Light"/>
              </a:rPr>
              <a:t>inclinat</a:t>
            </a:r>
            <a:r>
              <a:rPr lang="en-US" altLang="de-DE" sz="2000" dirty="0">
                <a:solidFill>
                  <a:srgbClr val="333333"/>
                </a:solidFill>
                <a:latin typeface="Calibri Light"/>
              </a:rPr>
              <a:t> la </a:t>
            </a:r>
            <a:r>
              <a:rPr lang="en-US" altLang="de-DE" sz="2000" dirty="0" err="1">
                <a:solidFill>
                  <a:srgbClr val="333333"/>
                </a:solidFill>
                <a:latin typeface="Calibri Light"/>
              </a:rPr>
              <a:t>cadira</a:t>
            </a:r>
            <a:r>
              <a:rPr lang="en-US" altLang="de-DE" sz="2000" dirty="0">
                <a:solidFill>
                  <a:srgbClr val="333333"/>
                </a:solidFill>
                <a:latin typeface="Calibri Light"/>
              </a:rPr>
              <a:t>; la </a:t>
            </a:r>
            <a:r>
              <a:rPr lang="en-US" altLang="de-DE" sz="2000" dirty="0" err="1">
                <a:solidFill>
                  <a:srgbClr val="333333"/>
                </a:solidFill>
                <a:latin typeface="Calibri Light"/>
              </a:rPr>
              <a:t>cadira</a:t>
            </a:r>
            <a:r>
              <a:rPr lang="en-US" altLang="de-DE" sz="2000" dirty="0">
                <a:solidFill>
                  <a:srgbClr val="333333"/>
                </a:solidFill>
                <a:latin typeface="Calibri Light"/>
              </a:rPr>
              <a:t> </a:t>
            </a:r>
            <a:r>
              <a:rPr lang="en-US" altLang="de-DE" sz="2000" dirty="0" err="1">
                <a:solidFill>
                  <a:srgbClr val="333333"/>
                </a:solidFill>
                <a:latin typeface="Calibri Light"/>
              </a:rPr>
              <a:t>és</a:t>
            </a:r>
            <a:r>
              <a:rPr lang="en-US" altLang="de-DE" sz="2000" dirty="0">
                <a:solidFill>
                  <a:srgbClr val="333333"/>
                </a:solidFill>
                <a:latin typeface="Calibri Light"/>
              </a:rPr>
              <a:t> </a:t>
            </a:r>
            <a:r>
              <a:rPr lang="en-US" altLang="de-DE" sz="2000" dirty="0" err="1">
                <a:solidFill>
                  <a:srgbClr val="333333"/>
                </a:solidFill>
                <a:latin typeface="Calibri Light"/>
              </a:rPr>
              <a:t>massa</a:t>
            </a:r>
            <a:r>
              <a:rPr lang="en-US" altLang="de-DE" sz="2000" dirty="0">
                <a:solidFill>
                  <a:srgbClr val="333333"/>
                </a:solidFill>
                <a:latin typeface="Calibri Light"/>
              </a:rPr>
              <a:t> </a:t>
            </a:r>
            <a:r>
              <a:rPr lang="en-US" altLang="de-DE" sz="2000" dirty="0" err="1">
                <a:solidFill>
                  <a:srgbClr val="333333"/>
                </a:solidFill>
                <a:latin typeface="Calibri Light"/>
              </a:rPr>
              <a:t>fràgil</a:t>
            </a:r>
            <a:r>
              <a:rPr lang="en-US" altLang="de-DE" sz="2000" dirty="0">
                <a:solidFill>
                  <a:srgbClr val="333333"/>
                </a:solidFill>
                <a:latin typeface="Calibri Light"/>
              </a:rPr>
              <a:t>.</a:t>
            </a:r>
          </a:p>
          <a:p>
            <a:pPr eaLnBrk="1" hangingPunct="1">
              <a:spcBef>
                <a:spcPts val="1200"/>
              </a:spcBef>
              <a:buFontTx/>
              <a:buNone/>
            </a:pPr>
            <a:r>
              <a:rPr lang="en-US" altLang="de-DE" sz="2000" b="1" dirty="0">
                <a:solidFill>
                  <a:srgbClr val="004992"/>
                </a:solidFill>
                <a:latin typeface="Calibri Light"/>
              </a:rPr>
              <a:t>La </a:t>
            </a:r>
            <a:r>
              <a:rPr lang="en-US" altLang="de-DE" sz="2000" b="1" dirty="0" err="1">
                <a:solidFill>
                  <a:srgbClr val="004992"/>
                </a:solidFill>
                <a:latin typeface="Calibri Light"/>
              </a:rPr>
              <a:t>suposició</a:t>
            </a:r>
            <a:r>
              <a:rPr lang="en-US" altLang="de-DE" sz="2000" b="1" dirty="0">
                <a:solidFill>
                  <a:srgbClr val="004992"/>
                </a:solidFill>
                <a:latin typeface="Calibri Light"/>
              </a:rPr>
              <a:t> </a:t>
            </a:r>
            <a:r>
              <a:rPr lang="en-US" altLang="de-DE" sz="2000" b="1" dirty="0" err="1">
                <a:solidFill>
                  <a:srgbClr val="004992"/>
                </a:solidFill>
                <a:latin typeface="Calibri Light"/>
              </a:rPr>
              <a:t>menys</a:t>
            </a:r>
            <a:r>
              <a:rPr lang="en-US" altLang="de-DE" sz="2000" b="1" dirty="0">
                <a:solidFill>
                  <a:srgbClr val="004992"/>
                </a:solidFill>
                <a:latin typeface="Calibri Light"/>
              </a:rPr>
              <a:t> probable </a:t>
            </a:r>
            <a:r>
              <a:rPr lang="en-US" altLang="de-DE" sz="2000" dirty="0">
                <a:solidFill>
                  <a:srgbClr val="004992"/>
                </a:solidFill>
                <a:latin typeface="Calibri Light"/>
              </a:rPr>
              <a:t>per a la gent pot </a:t>
            </a:r>
            <a:r>
              <a:rPr lang="en-US" altLang="de-DE" sz="2000" dirty="0" err="1">
                <a:solidFill>
                  <a:srgbClr val="004992"/>
                </a:solidFill>
                <a:latin typeface="Calibri Light"/>
              </a:rPr>
              <a:t>ser</a:t>
            </a:r>
            <a:r>
              <a:rPr lang="en-US" altLang="de-DE" sz="2000" dirty="0">
                <a:solidFill>
                  <a:srgbClr val="004992"/>
                </a:solidFill>
                <a:latin typeface="Calibri Light"/>
              </a:rPr>
              <a:t> </a:t>
            </a:r>
            <a:r>
              <a:rPr lang="en-US" altLang="de-DE" sz="2000" b="1" dirty="0" err="1">
                <a:solidFill>
                  <a:srgbClr val="004992"/>
                </a:solidFill>
                <a:latin typeface="Calibri Light"/>
              </a:rPr>
              <a:t>veritat</a:t>
            </a:r>
            <a:r>
              <a:rPr lang="en-US" altLang="de-DE" sz="2000" dirty="0">
                <a:solidFill>
                  <a:srgbClr val="004992"/>
                </a:solidFill>
                <a:latin typeface="Calibri Light"/>
              </a:rPr>
              <a:t>: </a:t>
            </a:r>
            <a:r>
              <a:rPr lang="en-US" altLang="de-DE" sz="2000" dirty="0">
                <a:solidFill>
                  <a:srgbClr val="333333"/>
                </a:solidFill>
                <a:latin typeface="Calibri Light"/>
              </a:rPr>
              <a:t>La </a:t>
            </a:r>
            <a:r>
              <a:rPr lang="en-US" altLang="de-DE" sz="2000" dirty="0" err="1">
                <a:solidFill>
                  <a:srgbClr val="333333"/>
                </a:solidFill>
                <a:latin typeface="Calibri Light"/>
              </a:rPr>
              <a:t>cadira</a:t>
            </a:r>
            <a:r>
              <a:rPr lang="en-US" altLang="de-DE" sz="2000" dirty="0">
                <a:solidFill>
                  <a:srgbClr val="333333"/>
                </a:solidFill>
                <a:latin typeface="Calibri Light"/>
              </a:rPr>
              <a:t> ha </a:t>
            </a:r>
            <a:r>
              <a:rPr lang="en-US" altLang="de-DE" sz="2000" dirty="0" err="1">
                <a:solidFill>
                  <a:srgbClr val="333333"/>
                </a:solidFill>
                <a:latin typeface="Calibri Light"/>
              </a:rPr>
              <a:t>estat</a:t>
            </a:r>
            <a:r>
              <a:rPr lang="en-US" altLang="de-DE" sz="2000" dirty="0">
                <a:solidFill>
                  <a:srgbClr val="333333"/>
                </a:solidFill>
                <a:latin typeface="Calibri Light"/>
              </a:rPr>
              <a:t> </a:t>
            </a:r>
            <a:r>
              <a:rPr lang="en-US" altLang="de-DE" sz="2000" dirty="0" err="1">
                <a:solidFill>
                  <a:srgbClr val="333333"/>
                </a:solidFill>
                <a:latin typeface="Calibri Light"/>
              </a:rPr>
              <a:t>tallada</a:t>
            </a:r>
            <a:r>
              <a:rPr lang="en-US" altLang="de-DE" sz="2000" dirty="0">
                <a:solidFill>
                  <a:srgbClr val="333333"/>
                </a:solidFill>
                <a:latin typeface="Calibri Light"/>
              </a:rPr>
              <a:t> </a:t>
            </a:r>
            <a:r>
              <a:rPr lang="en-US" altLang="de-DE" sz="2000" dirty="0" err="1">
                <a:solidFill>
                  <a:srgbClr val="333333"/>
                </a:solidFill>
                <a:latin typeface="Calibri Light"/>
              </a:rPr>
              <a:t>amb</a:t>
            </a:r>
            <a:r>
              <a:rPr lang="en-US" altLang="de-DE" sz="2000" dirty="0">
                <a:solidFill>
                  <a:srgbClr val="333333"/>
                </a:solidFill>
                <a:latin typeface="Calibri Light"/>
              </a:rPr>
              <a:t> </a:t>
            </a:r>
            <a:r>
              <a:rPr lang="en-US" altLang="de-DE" sz="2000" dirty="0" err="1">
                <a:solidFill>
                  <a:srgbClr val="333333"/>
                </a:solidFill>
                <a:latin typeface="Calibri Light"/>
              </a:rPr>
              <a:t>una</a:t>
            </a:r>
            <a:r>
              <a:rPr lang="en-US" altLang="de-DE" sz="2000" dirty="0">
                <a:solidFill>
                  <a:srgbClr val="333333"/>
                </a:solidFill>
                <a:latin typeface="Calibri Light"/>
              </a:rPr>
              <a:t> </a:t>
            </a:r>
            <a:r>
              <a:rPr lang="en-US" altLang="de-DE" sz="2000" dirty="0" err="1">
                <a:solidFill>
                  <a:srgbClr val="333333"/>
                </a:solidFill>
                <a:latin typeface="Calibri Light"/>
              </a:rPr>
              <a:t>serra</a:t>
            </a:r>
            <a:r>
              <a:rPr lang="en-US" altLang="de-DE" sz="2000" dirty="0">
                <a:solidFill>
                  <a:srgbClr val="333333"/>
                </a:solidFill>
                <a:latin typeface="Calibri Light"/>
              </a:rPr>
              <a:t> – improbable </a:t>
            </a:r>
            <a:r>
              <a:rPr lang="en-US" altLang="de-DE" sz="2000" dirty="0" err="1">
                <a:solidFill>
                  <a:srgbClr val="333333"/>
                </a:solidFill>
                <a:latin typeface="Calibri Light"/>
              </a:rPr>
              <a:t>perquè</a:t>
            </a:r>
            <a:r>
              <a:rPr lang="en-US" altLang="de-DE" sz="2000" dirty="0">
                <a:solidFill>
                  <a:srgbClr val="333333"/>
                </a:solidFill>
                <a:latin typeface="Calibri Light"/>
              </a:rPr>
              <a:t> </a:t>
            </a:r>
            <a:r>
              <a:rPr lang="en-US" altLang="de-DE" sz="2000" dirty="0" err="1">
                <a:solidFill>
                  <a:srgbClr val="333333"/>
                </a:solidFill>
                <a:latin typeface="Calibri Light"/>
              </a:rPr>
              <a:t>ningú</a:t>
            </a:r>
            <a:r>
              <a:rPr lang="en-US" altLang="de-DE" sz="2000" dirty="0">
                <a:solidFill>
                  <a:srgbClr val="333333"/>
                </a:solidFill>
                <a:latin typeface="Calibri Light"/>
              </a:rPr>
              <a:t> </a:t>
            </a:r>
            <a:r>
              <a:rPr lang="en-US" altLang="de-DE" sz="2000" dirty="0" err="1">
                <a:solidFill>
                  <a:srgbClr val="333333"/>
                </a:solidFill>
                <a:latin typeface="Calibri Light"/>
              </a:rPr>
              <a:t>va</a:t>
            </a:r>
            <a:r>
              <a:rPr lang="en-US" altLang="de-DE" sz="2000" dirty="0">
                <a:solidFill>
                  <a:srgbClr val="333333"/>
                </a:solidFill>
                <a:latin typeface="Calibri Light"/>
              </a:rPr>
              <a:t> </a:t>
            </a:r>
            <a:r>
              <a:rPr lang="en-US" altLang="de-DE" sz="2000" dirty="0" err="1">
                <a:solidFill>
                  <a:srgbClr val="333333"/>
                </a:solidFill>
                <a:latin typeface="Calibri Light"/>
              </a:rPr>
              <a:t>observar</a:t>
            </a:r>
            <a:r>
              <a:rPr lang="en-US" altLang="de-DE" sz="2000" dirty="0">
                <a:solidFill>
                  <a:srgbClr val="333333"/>
                </a:solidFill>
                <a:latin typeface="Calibri Light"/>
              </a:rPr>
              <a:t> el </a:t>
            </a:r>
            <a:r>
              <a:rPr lang="en-US" altLang="de-DE" sz="2000" dirty="0" err="1">
                <a:solidFill>
                  <a:srgbClr val="333333"/>
                </a:solidFill>
                <a:latin typeface="Calibri Light"/>
              </a:rPr>
              <a:t>nen</a:t>
            </a:r>
            <a:r>
              <a:rPr lang="en-US" altLang="de-DE" sz="2000" dirty="0">
                <a:solidFill>
                  <a:srgbClr val="333333"/>
                </a:solidFill>
                <a:latin typeface="Calibri Light"/>
              </a:rPr>
              <a:t> de la </a:t>
            </a:r>
            <a:r>
              <a:rPr lang="en-US" altLang="de-DE" sz="2000" dirty="0" err="1">
                <a:solidFill>
                  <a:srgbClr val="333333"/>
                </a:solidFill>
                <a:latin typeface="Calibri Light"/>
              </a:rPr>
              <a:t>primera</a:t>
            </a:r>
            <a:r>
              <a:rPr lang="en-US" altLang="de-DE" sz="2000" dirty="0">
                <a:solidFill>
                  <a:srgbClr val="333333"/>
                </a:solidFill>
                <a:latin typeface="Calibri Light"/>
              </a:rPr>
              <a:t> </a:t>
            </a:r>
            <a:r>
              <a:rPr lang="en-US" altLang="de-DE" sz="2000" dirty="0" err="1">
                <a:solidFill>
                  <a:srgbClr val="333333"/>
                </a:solidFill>
                <a:latin typeface="Calibri Light"/>
              </a:rPr>
              <a:t>imatge</a:t>
            </a:r>
            <a:r>
              <a:rPr lang="en-US" altLang="de-DE" sz="2000" dirty="0">
                <a:solidFill>
                  <a:srgbClr val="333333"/>
                </a:solidFill>
                <a:latin typeface="Calibri Light"/>
              </a:rPr>
              <a:t> </a:t>
            </a:r>
            <a:r>
              <a:rPr lang="en-US" altLang="de-DE" sz="2000" dirty="0" err="1">
                <a:solidFill>
                  <a:srgbClr val="333333"/>
                </a:solidFill>
                <a:latin typeface="Calibri Light"/>
              </a:rPr>
              <a:t>serrant</a:t>
            </a:r>
            <a:r>
              <a:rPr lang="en-US" altLang="de-DE" sz="2000" dirty="0">
                <a:solidFill>
                  <a:srgbClr val="333333"/>
                </a:solidFill>
                <a:latin typeface="Calibri Light"/>
              </a:rPr>
              <a:t> la </a:t>
            </a:r>
            <a:r>
              <a:rPr lang="en-US" altLang="de-DE" sz="2000" dirty="0" err="1">
                <a:solidFill>
                  <a:srgbClr val="333333"/>
                </a:solidFill>
                <a:latin typeface="Calibri Light"/>
              </a:rPr>
              <a:t>pota</a:t>
            </a:r>
            <a:r>
              <a:rPr lang="en-US" altLang="de-DE" sz="2000" dirty="0">
                <a:solidFill>
                  <a:srgbClr val="333333"/>
                </a:solidFill>
                <a:latin typeface="Calibri Light"/>
              </a:rPr>
              <a:t> de la </a:t>
            </a:r>
            <a:r>
              <a:rPr lang="en-US" altLang="de-DE" sz="2000" dirty="0" err="1">
                <a:solidFill>
                  <a:srgbClr val="333333"/>
                </a:solidFill>
                <a:latin typeface="Calibri Light"/>
              </a:rPr>
              <a:t>cadira</a:t>
            </a:r>
            <a:endParaRPr lang="de-DE" altLang="de-DE" sz="2000" dirty="0">
              <a:solidFill>
                <a:srgbClr val="333333"/>
              </a:solidFill>
              <a:latin typeface="Calibri Light"/>
            </a:endParaRPr>
          </a:p>
        </p:txBody>
      </p:sp>
      <p:sp>
        <p:nvSpPr>
          <p:cNvPr id="43013" name="Text Box 32"/>
          <p:cNvSpPr txBox="1">
            <a:spLocks noChangeArrowheads="1"/>
          </p:cNvSpPr>
          <p:nvPr/>
        </p:nvSpPr>
        <p:spPr bwMode="auto">
          <a:xfrm>
            <a:off x="5930631" y="2996952"/>
            <a:ext cx="64008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MS PGothic" pitchFamily="34" charset="-128"/>
              </a:defRPr>
            </a:lvl1pPr>
            <a:lvl2pPr marL="742950" indent="-285750">
              <a:spcBef>
                <a:spcPct val="20000"/>
              </a:spcBef>
              <a:buChar char="–"/>
              <a:defRPr sz="2800">
                <a:solidFill>
                  <a:schemeClr val="tx1"/>
                </a:solidFill>
                <a:latin typeface="Arial" charset="0"/>
                <a:ea typeface="MS PGothic" pitchFamily="34" charset="-128"/>
              </a:defRPr>
            </a:lvl2pPr>
            <a:lvl3pPr marL="1143000" indent="-228600">
              <a:spcBef>
                <a:spcPct val="20000"/>
              </a:spcBef>
              <a:buChar char="•"/>
              <a:defRPr sz="2400">
                <a:solidFill>
                  <a:schemeClr val="tx1"/>
                </a:solidFill>
                <a:latin typeface="Arial" charset="0"/>
                <a:ea typeface="MS PGothic" pitchFamily="34" charset="-128"/>
              </a:defRPr>
            </a:lvl3pPr>
            <a:lvl4pPr marL="1600200" indent="-228600">
              <a:spcBef>
                <a:spcPct val="20000"/>
              </a:spcBef>
              <a:buChar char="–"/>
              <a:defRPr sz="2000">
                <a:solidFill>
                  <a:schemeClr val="tx1"/>
                </a:solidFill>
                <a:latin typeface="Arial" charset="0"/>
                <a:ea typeface="MS PGothic" pitchFamily="34" charset="-128"/>
              </a:defRPr>
            </a:lvl4pPr>
            <a:lvl5pPr marL="2057400" indent="-22860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ctr" eaLnBrk="1" hangingPunct="1">
              <a:spcBef>
                <a:spcPct val="0"/>
              </a:spcBef>
              <a:buFontTx/>
              <a:buNone/>
            </a:pPr>
            <a:r>
              <a:rPr lang="es-ES" altLang="de-DE" sz="800">
                <a:solidFill>
                  <a:srgbClr val="333333"/>
                </a:solidFill>
                <a:latin typeface="+mn-lt"/>
                <a:ea typeface="+mn-ea"/>
              </a:rPr>
              <a:t>Que gras!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Una altra vegada!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28</a:t>
            </a:fld>
            <a:endParaRPr lang="de-DE" altLang="de-DE">
              <a:latin typeface="+mn-lt"/>
              <a:ea typeface="+mn-ea"/>
            </a:endParaRPr>
          </a:p>
        </p:txBody>
      </p:sp>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3246329" y="5884164"/>
            <a:ext cx="5668860"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n-US" altLang="de-DE" sz="2400">
                <a:solidFill>
                  <a:srgbClr val="004992"/>
                </a:solidFill>
                <a:latin typeface="Calibri Light"/>
              </a:rPr>
              <a:t>Com se sentirà la dona en aquesta situació?</a:t>
            </a:r>
            <a:endParaRPr lang="de-DE" altLang="de-DE" sz="2400" dirty="0">
              <a:solidFill>
                <a:srgbClr val="004992"/>
              </a:solidFill>
              <a:latin typeface="Calibri Light"/>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El semàfor està verd!</a:t>
            </a:r>
            <a:endParaRPr lang="de-DE" altLang="de-DE" sz="1800" b="1" dirty="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29</a:t>
            </a:fld>
            <a:endParaRPr lang="de-DE" altLang="de-DE">
              <a:latin typeface="+mn-lt"/>
              <a:ea typeface="+mn-ea"/>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dirty="0" err="1">
                <a:solidFill>
                  <a:srgbClr val="004992"/>
                </a:solidFill>
                <a:latin typeface="Calibri Light"/>
              </a:rPr>
              <a:t>Què</a:t>
            </a:r>
            <a:r>
              <a:rPr lang="en-US" altLang="de-DE" sz="2400" dirty="0">
                <a:solidFill>
                  <a:srgbClr val="004992"/>
                </a:solidFill>
                <a:latin typeface="Calibri Light"/>
              </a:rPr>
              <a:t> </a:t>
            </a:r>
            <a:r>
              <a:rPr lang="en-US" altLang="de-DE" sz="2400" dirty="0" err="1">
                <a:solidFill>
                  <a:srgbClr val="004992"/>
                </a:solidFill>
                <a:latin typeface="Calibri Light"/>
              </a:rPr>
              <a:t>pensarà</a:t>
            </a:r>
            <a:r>
              <a:rPr lang="en-US" altLang="de-DE" sz="2400" dirty="0">
                <a:solidFill>
                  <a:srgbClr val="004992"/>
                </a:solidFill>
                <a:latin typeface="Calibri Light"/>
              </a:rPr>
              <a:t> </a:t>
            </a:r>
            <a:r>
              <a:rPr lang="en-US" altLang="de-DE" sz="2400" dirty="0" err="1">
                <a:solidFill>
                  <a:srgbClr val="004992"/>
                </a:solidFill>
                <a:latin typeface="Calibri Light"/>
              </a:rPr>
              <a:t>l'home</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841003" y="1844824"/>
            <a:ext cx="2358008" cy="1280160"/>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400" i="1" dirty="0">
                <a:latin typeface="Calibri Light"/>
              </a:rPr>
              <a:t>Has vist la ridiculesa d'enquesta de satisfacció sobre el treball?</a:t>
            </a:r>
            <a:endParaRPr lang="de-DE" altLang="de-DE" sz="14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Em pot dir quant val aquest llibre?</a:t>
            </a:r>
            <a:endParaRPr lang="en-GB" altLang="de-DE" sz="1400" dirty="0">
              <a:latin typeface="Calibri Ligh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400">
                <a:latin typeface="Calibri Light"/>
              </a:rPr>
              <a:t>Jo no contesto a preguntas tan estúpides!</a:t>
            </a:r>
            <a:endParaRPr lang="en-GB" altLang="de-DE" sz="1400" dirty="0">
              <a:latin typeface="Calibri Light"/>
            </a:endParaRPr>
          </a:p>
        </p:txBody>
      </p:sp>
    </p:spTree>
    <p:extLst>
      <p:ext uri="{BB962C8B-B14F-4D97-AF65-F5344CB8AC3E}">
        <p14:creationId xmlns:p14="http://schemas.microsoft.com/office/powerpoint/2010/main" val="3130205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30</a:t>
            </a:fld>
            <a:endParaRPr lang="de-DE" altLang="de-DE">
              <a:latin typeface="+mn-lt"/>
              <a:ea typeface="+mn-ea"/>
            </a:endParaRPr>
          </a:p>
        </p:txBody>
      </p:sp>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400" b="1">
                <a:latin typeface="Calibri Light"/>
              </a:rPr>
              <a:t>Anem a jugar a futbol!</a:t>
            </a:r>
          </a:p>
          <a:p>
            <a:pPr algn="ctr" eaLnBrk="1" hangingPunct="1">
              <a:spcBef>
                <a:spcPct val="50000"/>
              </a:spcBef>
              <a:buFontTx/>
              <a:buNone/>
            </a:pPr>
            <a:endParaRPr lang="en-GB" altLang="de-DE" sz="1400" b="1" dirty="0">
              <a:latin typeface="Calibri Light"/>
            </a:endParaRPr>
          </a:p>
        </p:txBody>
      </p:sp>
      <p:sp>
        <p:nvSpPr>
          <p:cNvPr id="17"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Calibri Light"/>
              </a:rPr>
              <a:t>Què pensarà el guarda del parc? ...tindrà raó?</a:t>
            </a:r>
            <a:endParaRPr lang="de-DE" altLang="de-DE" sz="2400" dirty="0">
              <a:solidFill>
                <a:srgbClr val="004992"/>
              </a:solidFill>
              <a:latin typeface="Calibri Light"/>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 Escola d’Idiomes</a:t>
            </a:r>
            <a:endParaRPr lang="de-DE" sz="2400" kern="10" dirty="0">
              <a:ln w="9525">
                <a:solidFill>
                  <a:srgbClr val="000000"/>
                </a:solidFill>
                <a:round/>
                <a:headEnd/>
                <a:tailEnd/>
              </a:ln>
              <a:solidFill>
                <a:srgbClr val="000000"/>
              </a:solidFill>
              <a:latin typeface="Calibri Light"/>
            </a:endParaRPr>
          </a:p>
        </p:txBody>
      </p:sp>
      <p:sp>
        <p:nvSpPr>
          <p:cNvPr id="19"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Calibri Light"/>
              </a:rPr>
              <a:t>Jo soc</a:t>
            </a:r>
          </a:p>
          <a:p>
            <a:pPr eaLnBrk="1" hangingPunct="1">
              <a:lnSpc>
                <a:spcPct val="40000"/>
              </a:lnSpc>
              <a:spcBef>
                <a:spcPct val="50000"/>
              </a:spcBef>
              <a:buFontTx/>
              <a:buNone/>
            </a:pPr>
            <a:r>
              <a:rPr lang="de-DE" altLang="de-DE" sz="1000" b="1">
                <a:latin typeface="Calibri Light"/>
              </a:rPr>
              <a:t>Tu ets</a:t>
            </a:r>
            <a:endParaRPr lang="de-DE" altLang="de-DE" sz="1000" b="1" dirty="0">
              <a:latin typeface="Calibri Light"/>
            </a:endParaRP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Calibri Light"/>
                <a:cs typeface="Arial" panose="020B0604020202020204" pitchFamily="34" charset="0"/>
              </a:rPr>
              <a:t>Prohibit trepitjar la gespa!</a:t>
            </a:r>
            <a:endParaRPr lang="de-DE" altLang="de-DE" sz="700" b="1" dirty="0">
              <a:latin typeface="Calibri Light"/>
              <a:cs typeface="Arial" panose="020B0604020202020204" pitchFamily="34" charset="0"/>
            </a:endParaRP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Prohibit trepitjar la gespa!</a:t>
            </a:r>
            <a:endParaRPr lang="de-DE" altLang="de-DE" sz="800" b="1" dirty="0">
              <a:latin typeface="Calibri Light"/>
              <a:cs typeface="Arial" panose="020B0604020202020204" pitchFamily="34" charset="0"/>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Calibri Light"/>
              </a:rPr>
              <a:t>Curs de Català Lliçó 1A</a:t>
            </a:r>
            <a:endParaRPr lang="de-DE" altLang="de-DE" sz="1000" dirty="0">
              <a:latin typeface="Calibri Light"/>
            </a:endParaRPr>
          </a:p>
        </p:txBody>
      </p:sp>
    </p:spTree>
    <p:extLst>
      <p:ext uri="{BB962C8B-B14F-4D97-AF65-F5344CB8AC3E}">
        <p14:creationId xmlns:p14="http://schemas.microsoft.com/office/powerpoint/2010/main" val="595319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31</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dirty="0" err="1">
                <a:solidFill>
                  <a:srgbClr val="004992"/>
                </a:solidFill>
                <a:latin typeface="Calibri Light"/>
              </a:rPr>
              <a:t>Què</a:t>
            </a:r>
            <a:r>
              <a:rPr lang="it-IT" altLang="de-DE" sz="2400" dirty="0">
                <a:solidFill>
                  <a:srgbClr val="004992"/>
                </a:solidFill>
                <a:latin typeface="Calibri Light"/>
              </a:rPr>
              <a:t> </a:t>
            </a:r>
            <a:r>
              <a:rPr lang="it-IT" altLang="de-DE" sz="2400" dirty="0" err="1">
                <a:solidFill>
                  <a:srgbClr val="004992"/>
                </a:solidFill>
                <a:latin typeface="Calibri Light"/>
              </a:rPr>
              <a:t>pot</a:t>
            </a:r>
            <a:r>
              <a:rPr lang="it-IT" altLang="de-DE" sz="2400" dirty="0">
                <a:solidFill>
                  <a:srgbClr val="004992"/>
                </a:solidFill>
                <a:latin typeface="Calibri Light"/>
              </a:rPr>
              <a:t> pensar l'home de </a:t>
            </a:r>
            <a:r>
              <a:rPr lang="it-IT" altLang="de-DE" sz="2400" dirty="0" err="1">
                <a:solidFill>
                  <a:srgbClr val="004992"/>
                </a:solidFill>
                <a:latin typeface="Calibri Light"/>
              </a:rPr>
              <a:t>davant</a:t>
            </a:r>
            <a:r>
              <a:rPr lang="it-IT" altLang="de-DE" sz="2400" dirty="0">
                <a:solidFill>
                  <a:srgbClr val="004992"/>
                </a:solidFill>
                <a:latin typeface="Calibri Light"/>
              </a:rPr>
              <a:t> del quadre? ... </a:t>
            </a:r>
          </a:p>
          <a:p>
            <a:pPr algn="ctr" eaLnBrk="1" hangingPunct="1">
              <a:spcBef>
                <a:spcPts val="0"/>
              </a:spcBef>
              <a:buFontTx/>
              <a:buNone/>
            </a:pPr>
            <a:r>
              <a:rPr lang="it-IT" altLang="de-DE" sz="2400" dirty="0" err="1">
                <a:solidFill>
                  <a:srgbClr val="004992"/>
                </a:solidFill>
                <a:latin typeface="Calibri Light"/>
              </a:rPr>
              <a:t>Tindrà</a:t>
            </a:r>
            <a:r>
              <a:rPr lang="it-IT" altLang="de-DE" sz="2400" dirty="0">
                <a:solidFill>
                  <a:srgbClr val="004992"/>
                </a:solidFill>
                <a:latin typeface="Calibri Light"/>
              </a:rPr>
              <a:t> </a:t>
            </a:r>
            <a:r>
              <a:rPr lang="it-IT" altLang="de-DE" sz="2400" dirty="0" err="1">
                <a:solidFill>
                  <a:srgbClr val="004992"/>
                </a:solidFill>
                <a:latin typeface="Calibri Light"/>
              </a:rPr>
              <a:t>raó</a:t>
            </a:r>
            <a:r>
              <a:rPr lang="it-IT" altLang="de-DE" sz="2400" dirty="0">
                <a:solidFill>
                  <a:srgbClr val="004992"/>
                </a:solidFill>
                <a:latin typeface="Calibri Light"/>
              </a:rPr>
              <a:t>?</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3967850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32</a:t>
            </a:fld>
            <a:endParaRPr lang="de-DE" altLang="de-DE">
              <a:latin typeface="+mn-lt"/>
              <a:ea typeface="+mn-ea"/>
            </a:endParaRPr>
          </a:p>
        </p:txBody>
      </p:sp>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Calibri Light"/>
              </a:rPr>
              <a:t>Què està pensant la mare? Necessitem informació addicional per a decidir?</a:t>
            </a:r>
            <a:endParaRPr lang="de-DE" altLang="de-DE" sz="2400" dirty="0">
              <a:solidFill>
                <a:srgbClr val="004992"/>
              </a:solidFill>
              <a:latin typeface="Calibri Light"/>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Em trobo malamentl!</a:t>
            </a:r>
            <a:endParaRPr lang="de-DE" altLang="de-DE" sz="1000" dirty="0">
              <a:latin typeface="Calibri Ligh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900" dirty="0">
                <a:latin typeface="Calibri Light"/>
              </a:rPr>
              <a:t>Aixeca't amor meu! És hora d'anar a l'escola!</a:t>
            </a:r>
            <a:endParaRPr lang="de-DE" altLang="de-DE" sz="900" dirty="0">
              <a:latin typeface="Calibri Ligh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dirty="0" err="1">
                <a:latin typeface="Calibri Light"/>
              </a:rPr>
              <a:t>Posa't</a:t>
            </a:r>
            <a:r>
              <a:rPr lang="en-US" altLang="de-DE" sz="1000" dirty="0">
                <a:latin typeface="Calibri Light"/>
              </a:rPr>
              <a:t> </a:t>
            </a:r>
            <a:r>
              <a:rPr lang="en-US" altLang="de-DE" sz="1000" dirty="0" err="1">
                <a:latin typeface="Calibri Light"/>
              </a:rPr>
              <a:t>el</a:t>
            </a:r>
            <a:r>
              <a:rPr lang="en-US" altLang="de-DE" sz="1000" dirty="0">
                <a:latin typeface="Calibri Light"/>
              </a:rPr>
              <a:t> </a:t>
            </a:r>
            <a:r>
              <a:rPr lang="en-US" altLang="de-DE" sz="1000" dirty="0" err="1">
                <a:latin typeface="Calibri Light"/>
              </a:rPr>
              <a:t>termòmetre</a:t>
            </a:r>
            <a:r>
              <a:rPr lang="en-US" altLang="de-DE" sz="1000" dirty="0">
                <a:latin typeface="Calibri Light"/>
              </a:rPr>
              <a:t>, </a:t>
            </a:r>
            <a:r>
              <a:rPr lang="en-US" altLang="de-DE" sz="1000" dirty="0" err="1">
                <a:latin typeface="Calibri Light"/>
              </a:rPr>
              <a:t>ara</a:t>
            </a:r>
            <a:r>
              <a:rPr lang="en-US" altLang="de-DE" sz="1000" dirty="0">
                <a:latin typeface="Calibri Light"/>
              </a:rPr>
              <a:t> </a:t>
            </a:r>
            <a:r>
              <a:rPr lang="en-US" altLang="de-DE" sz="1000" dirty="0" err="1">
                <a:latin typeface="Calibri Light"/>
              </a:rPr>
              <a:t>vinc</a:t>
            </a:r>
            <a:r>
              <a:rPr lang="en-US" altLang="de-DE" sz="1000" dirty="0">
                <a:latin typeface="Calibri Light"/>
              </a:rPr>
              <a:t> a </a:t>
            </a:r>
            <a:r>
              <a:rPr lang="en-US" altLang="de-DE" sz="1000" dirty="0" err="1">
                <a:latin typeface="Calibri Light"/>
              </a:rPr>
              <a:t>veure</a:t>
            </a:r>
            <a:r>
              <a:rPr lang="en-US" altLang="de-DE" sz="1000" dirty="0">
                <a:latin typeface="Calibri Light"/>
              </a:rPr>
              <a:t> </a:t>
            </a:r>
            <a:r>
              <a:rPr lang="en-US" altLang="de-DE" sz="1000" dirty="0" err="1">
                <a:latin typeface="Calibri Light"/>
              </a:rPr>
              <a:t>si</a:t>
            </a:r>
            <a:r>
              <a:rPr lang="en-US" altLang="de-DE" sz="1000" dirty="0">
                <a:latin typeface="Calibri Light"/>
              </a:rPr>
              <a:t> tens </a:t>
            </a:r>
            <a:r>
              <a:rPr lang="en-US" altLang="de-DE" sz="1000" dirty="0" err="1">
                <a:latin typeface="Calibri Light"/>
              </a:rPr>
              <a:t>febre</a:t>
            </a:r>
            <a:r>
              <a:rPr lang="en-US" altLang="de-DE" sz="1000" dirty="0">
                <a:latin typeface="Calibri Light"/>
              </a:rPr>
              <a:t>!</a:t>
            </a:r>
            <a:endParaRPr lang="de-DE" altLang="de-DE" sz="1000" dirty="0">
              <a:latin typeface="Calibri Light"/>
            </a:endParaRPr>
          </a:p>
        </p:txBody>
      </p:sp>
    </p:spTree>
    <p:extLst>
      <p:ext uri="{BB962C8B-B14F-4D97-AF65-F5344CB8AC3E}">
        <p14:creationId xmlns:p14="http://schemas.microsoft.com/office/powerpoint/2010/main" val="2365481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33</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Per </a:t>
            </a:r>
            <a:r>
              <a:rPr lang="en-US" altLang="ko-KR" sz="1800" i="1" spc="-5" dirty="0" err="1">
                <a:solidFill>
                  <a:srgbClr val="333333"/>
                </a:solidFill>
                <a:latin typeface="+mn-lt"/>
                <a:ea typeface="+mn-ea"/>
              </a:rPr>
              <a:t>als</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i</a:t>
            </a:r>
            <a:r>
              <a:rPr lang="en-US" altLang="ko-KR" sz="1800" i="1" spc="-5" dirty="0">
                <a:solidFill>
                  <a:srgbClr val="333333"/>
                </a:solidFill>
                <a:latin typeface="+mn-lt"/>
                <a:ea typeface="+mn-ea"/>
              </a:rPr>
              <a:t> les </a:t>
            </a:r>
            <a:r>
              <a:rPr lang="en-US" altLang="ko-KR" sz="1800" i="1" spc="-5" dirty="0" err="1">
                <a:solidFill>
                  <a:srgbClr val="333333"/>
                </a:solidFill>
                <a:latin typeface="+mn-lt"/>
                <a:ea typeface="+mn-ea"/>
              </a:rPr>
              <a:t>conductores</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es-ES" altLang="ko-KR" sz="1800" dirty="0" err="1">
                <a:solidFill>
                  <a:srgbClr val="333333"/>
                </a:solidFill>
                <a:latin typeface="+mn-lt"/>
                <a:ea typeface="+mn-ea"/>
              </a:rPr>
              <a:t>alguns</a:t>
            </a:r>
            <a:r>
              <a:rPr lang="es-ES" altLang="ko-KR" sz="1800" dirty="0">
                <a:solidFill>
                  <a:srgbClr val="333333"/>
                </a:solidFill>
                <a:latin typeface="+mn-lt"/>
                <a:ea typeface="+mn-ea"/>
              </a:rPr>
              <a:t> vídeos poden </a:t>
            </a:r>
            <a:r>
              <a:rPr lang="es-ES" altLang="ko-KR" sz="1800" dirty="0" err="1">
                <a:solidFill>
                  <a:srgbClr val="333333"/>
                </a:solidFill>
                <a:latin typeface="+mn-lt"/>
                <a:ea typeface="+mn-ea"/>
              </a:rPr>
              <a:t>contenir</a:t>
            </a:r>
            <a:r>
              <a:rPr lang="es-ES" altLang="ko-KR" sz="1800" dirty="0">
                <a:solidFill>
                  <a:srgbClr val="333333"/>
                </a:solidFill>
                <a:latin typeface="+mn-lt"/>
                <a:ea typeface="+mn-ea"/>
              </a:rPr>
              <a:t> </a:t>
            </a:r>
            <a:r>
              <a:rPr lang="es-ES" altLang="ko-KR" sz="1800" dirty="0" err="1">
                <a:solidFill>
                  <a:srgbClr val="333333"/>
                </a:solidFill>
                <a:latin typeface="+mn-lt"/>
                <a:ea typeface="+mn-ea"/>
              </a:rPr>
              <a:t>llenguatge</a:t>
            </a:r>
            <a:r>
              <a:rPr lang="es-ES" altLang="ko-KR" sz="1800" dirty="0">
                <a:solidFill>
                  <a:srgbClr val="333333"/>
                </a:solidFill>
                <a:latin typeface="+mn-lt"/>
                <a:ea typeface="+mn-ea"/>
              </a:rPr>
              <a:t> no </a:t>
            </a:r>
            <a:r>
              <a:rPr lang="es-ES" altLang="ko-KR" sz="1800" dirty="0" err="1">
                <a:solidFill>
                  <a:srgbClr val="333333"/>
                </a:solidFill>
                <a:latin typeface="+mn-lt"/>
                <a:ea typeface="+mn-ea"/>
              </a:rPr>
              <a:t>apropiat</a:t>
            </a:r>
            <a:r>
              <a:rPr lang="es-ES" altLang="ko-KR" sz="1800" dirty="0">
                <a:solidFill>
                  <a:srgbClr val="333333"/>
                </a:solidFill>
                <a:latin typeface="+mn-lt"/>
                <a:ea typeface="+mn-ea"/>
              </a:rPr>
              <a:t> per a </a:t>
            </a:r>
            <a:r>
              <a:rPr lang="es-ES" altLang="ko-KR" sz="1800" dirty="0" err="1">
                <a:solidFill>
                  <a:srgbClr val="333333"/>
                </a:solidFill>
                <a:latin typeface="+mn-lt"/>
                <a:ea typeface="+mn-ea"/>
              </a:rPr>
              <a:t>tots</a:t>
            </a:r>
            <a:r>
              <a:rPr lang="es-ES" altLang="ko-KR" sz="1800" dirty="0">
                <a:solidFill>
                  <a:srgbClr val="333333"/>
                </a:solidFill>
                <a:latin typeface="+mn-lt"/>
                <a:ea typeface="+mn-ea"/>
              </a:rPr>
              <a:t> </a:t>
            </a:r>
            <a:r>
              <a:rPr lang="es-ES" altLang="ko-KR" sz="1800" dirty="0" err="1">
                <a:solidFill>
                  <a:srgbClr val="333333"/>
                </a:solidFill>
                <a:latin typeface="+mn-lt"/>
                <a:ea typeface="+mn-ea"/>
              </a:rPr>
              <a:t>els</a:t>
            </a:r>
            <a:r>
              <a:rPr lang="es-ES" altLang="ko-KR" sz="1800" dirty="0">
                <a:solidFill>
                  <a:srgbClr val="333333"/>
                </a:solidFill>
                <a:latin typeface="+mn-lt"/>
                <a:ea typeface="+mn-ea"/>
              </a:rPr>
              <a:t> </a:t>
            </a:r>
            <a:r>
              <a:rPr lang="es-ES" altLang="ko-KR" sz="1800" dirty="0" err="1">
                <a:solidFill>
                  <a:srgbClr val="333333"/>
                </a:solidFill>
                <a:latin typeface="+mn-lt"/>
                <a:ea typeface="+mn-ea"/>
              </a:rPr>
              <a:t>públics</a:t>
            </a:r>
            <a:r>
              <a:rPr lang="es-ES" altLang="ko-KR" sz="1800" dirty="0">
                <a:solidFill>
                  <a:srgbClr val="333333"/>
                </a:solidFill>
                <a:latin typeface="+mn-lt"/>
                <a:ea typeface="+mn-ea"/>
              </a:rPr>
              <a:t> o no ser </a:t>
            </a:r>
            <a:r>
              <a:rPr lang="es-ES" altLang="ko-KR" sz="1800" dirty="0" err="1">
                <a:solidFill>
                  <a:srgbClr val="333333"/>
                </a:solidFill>
                <a:latin typeface="+mn-lt"/>
                <a:ea typeface="+mn-ea"/>
              </a:rPr>
              <a:t>vàlids</a:t>
            </a:r>
            <a:r>
              <a:rPr lang="es-ES" altLang="ko-KR" sz="1800" dirty="0">
                <a:solidFill>
                  <a:srgbClr val="333333"/>
                </a:solidFill>
                <a:latin typeface="+mn-lt"/>
                <a:ea typeface="+mn-ea"/>
              </a:rPr>
              <a:t> en </a:t>
            </a:r>
            <a:r>
              <a:rPr lang="es-ES" altLang="ko-KR" sz="1800" dirty="0" err="1">
                <a:solidFill>
                  <a:srgbClr val="333333"/>
                </a:solidFill>
                <a:latin typeface="+mn-lt"/>
                <a:ea typeface="+mn-ea"/>
              </a:rPr>
              <a:t>diferents</a:t>
            </a:r>
            <a:r>
              <a:rPr lang="es-ES" altLang="ko-KR" sz="1800" dirty="0">
                <a:solidFill>
                  <a:srgbClr val="333333"/>
                </a:solidFill>
                <a:latin typeface="+mn-lt"/>
                <a:ea typeface="+mn-ea"/>
              </a:rPr>
              <a:t> cultures. Si </a:t>
            </a:r>
            <a:r>
              <a:rPr lang="es-ES" altLang="ko-KR" sz="1800" dirty="0" err="1">
                <a:solidFill>
                  <a:srgbClr val="333333"/>
                </a:solidFill>
                <a:latin typeface="+mn-lt"/>
                <a:ea typeface="+mn-ea"/>
              </a:rPr>
              <a:t>us</a:t>
            </a:r>
            <a:r>
              <a:rPr lang="es-ES" altLang="ko-KR" sz="1800" dirty="0">
                <a:solidFill>
                  <a:srgbClr val="333333"/>
                </a:solidFill>
                <a:latin typeface="+mn-lt"/>
                <a:ea typeface="+mn-ea"/>
              </a:rPr>
              <a:t> </a:t>
            </a:r>
            <a:r>
              <a:rPr lang="es-ES" altLang="ko-KR" sz="1800" dirty="0" err="1">
                <a:solidFill>
                  <a:srgbClr val="333333"/>
                </a:solidFill>
                <a:latin typeface="+mn-lt"/>
                <a:ea typeface="+mn-ea"/>
              </a:rPr>
              <a:t>plau</a:t>
            </a:r>
            <a:r>
              <a:rPr lang="es-ES" altLang="ko-KR" sz="1800" dirty="0">
                <a:solidFill>
                  <a:srgbClr val="333333"/>
                </a:solidFill>
                <a:latin typeface="+mn-lt"/>
                <a:ea typeface="+mn-ea"/>
              </a:rPr>
              <a:t>, </a:t>
            </a:r>
            <a:r>
              <a:rPr lang="es-ES" altLang="ko-KR" sz="1800" dirty="0" err="1">
                <a:solidFill>
                  <a:srgbClr val="333333"/>
                </a:solidFill>
                <a:latin typeface="+mn-lt"/>
                <a:ea typeface="+mn-ea"/>
              </a:rPr>
              <a:t>revisi</a:t>
            </a:r>
            <a:r>
              <a:rPr lang="es-ES" altLang="ko-KR" sz="1800" dirty="0">
                <a:solidFill>
                  <a:srgbClr val="333333"/>
                </a:solidFill>
                <a:latin typeface="+mn-lt"/>
                <a:ea typeface="+mn-ea"/>
              </a:rPr>
              <a:t> </a:t>
            </a:r>
            <a:r>
              <a:rPr lang="es-ES" altLang="ko-KR" sz="1800" dirty="0" err="1">
                <a:solidFill>
                  <a:srgbClr val="333333"/>
                </a:solidFill>
                <a:latin typeface="+mn-lt"/>
                <a:ea typeface="+mn-ea"/>
              </a:rPr>
              <a:t>amb</a:t>
            </a:r>
            <a:r>
              <a:rPr lang="es-ES" altLang="ko-KR" sz="1800" dirty="0">
                <a:solidFill>
                  <a:srgbClr val="333333"/>
                </a:solidFill>
                <a:latin typeface="+mn-lt"/>
                <a:ea typeface="+mn-ea"/>
              </a:rPr>
              <a:t> cura el vídeos </a:t>
            </a:r>
            <a:r>
              <a:rPr lang="es-ES" altLang="ko-KR" sz="1800" dirty="0" err="1">
                <a:solidFill>
                  <a:srgbClr val="333333"/>
                </a:solidFill>
                <a:latin typeface="+mn-lt"/>
                <a:ea typeface="+mn-ea"/>
              </a:rPr>
              <a:t>abans</a:t>
            </a:r>
            <a:r>
              <a:rPr lang="es-ES" altLang="ko-KR" sz="1800" dirty="0">
                <a:solidFill>
                  <a:srgbClr val="333333"/>
                </a:solidFill>
                <a:latin typeface="+mn-lt"/>
                <a:ea typeface="+mn-ea"/>
              </a:rPr>
              <a:t> de mostrar-los</a:t>
            </a:r>
            <a:r>
              <a:rPr lang="de-DE" sz="180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0551024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34</a:t>
            </a:fld>
            <a:endParaRPr lang="de-DE" altLang="de-DE">
              <a:latin typeface="+mn-lt"/>
              <a:ea typeface="+mn-ea"/>
            </a:endParaRPr>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t-BR" altLang="de-DE" sz="2400" dirty="0">
                <a:solidFill>
                  <a:srgbClr val="004992"/>
                </a:solidFill>
                <a:latin typeface="Calibri Light"/>
              </a:rPr>
              <a:t>Què pensarà l'home que està passejant el gos?</a:t>
            </a:r>
            <a:endParaRPr lang="de-DE"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35</a:t>
            </a:fld>
            <a:endParaRPr lang="de-DE" altLang="de-DE">
              <a:latin typeface="+mn-lt"/>
              <a:ea typeface="+mn-ea"/>
            </a:endParaRPr>
          </a:p>
        </p:txBody>
      </p:sp>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Srta Miller, Puc convidar-la a un cafè?</a:t>
            </a:r>
            <a:endParaRPr lang="de-DE" altLang="de-DE" sz="1200" b="1" dirty="0">
              <a:latin typeface="Calibri Light"/>
            </a:endParaRPr>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dirty="0" err="1">
                <a:solidFill>
                  <a:srgbClr val="004992"/>
                </a:solidFill>
                <a:latin typeface="Calibri Light"/>
              </a:rPr>
              <a:t>Què</a:t>
            </a:r>
            <a:r>
              <a:rPr lang="en-US" altLang="de-DE" sz="2400" dirty="0">
                <a:solidFill>
                  <a:srgbClr val="004992"/>
                </a:solidFill>
                <a:latin typeface="Calibri Light"/>
              </a:rPr>
              <a:t> </a:t>
            </a:r>
            <a:r>
              <a:rPr lang="en-US" altLang="de-DE" sz="2400" dirty="0" err="1">
                <a:solidFill>
                  <a:srgbClr val="004992"/>
                </a:solidFill>
                <a:latin typeface="Calibri Light"/>
              </a:rPr>
              <a:t>creurà</a:t>
            </a:r>
            <a:r>
              <a:rPr lang="en-US" altLang="de-DE" sz="2400" dirty="0">
                <a:solidFill>
                  <a:srgbClr val="004992"/>
                </a:solidFill>
                <a:latin typeface="Calibri Light"/>
              </a:rPr>
              <a:t> </a:t>
            </a:r>
            <a:r>
              <a:rPr lang="en-US" altLang="de-DE" sz="2400" dirty="0" err="1">
                <a:solidFill>
                  <a:srgbClr val="004992"/>
                </a:solidFill>
                <a:latin typeface="Calibri Light"/>
              </a:rPr>
              <a:t>l'home</a:t>
            </a:r>
            <a:r>
              <a:rPr lang="en-US" altLang="de-DE" sz="2400" dirty="0">
                <a:solidFill>
                  <a:srgbClr val="004992"/>
                </a:solidFill>
                <a:latin typeface="Calibri Light"/>
              </a:rPr>
              <a:t> </a:t>
            </a:r>
            <a:r>
              <a:rPr lang="en-US" altLang="de-DE" sz="2400" dirty="0" err="1">
                <a:solidFill>
                  <a:srgbClr val="004992"/>
                </a:solidFill>
                <a:latin typeface="Calibri Light"/>
              </a:rPr>
              <a:t>en</a:t>
            </a:r>
            <a:r>
              <a:rPr lang="en-US" altLang="de-DE" sz="2400" dirty="0">
                <a:solidFill>
                  <a:srgbClr val="004992"/>
                </a:solidFill>
                <a:latin typeface="Calibri Light"/>
              </a:rPr>
              <a:t> la </a:t>
            </a:r>
            <a:r>
              <a:rPr lang="en-US" altLang="de-DE" sz="2400" dirty="0" err="1">
                <a:solidFill>
                  <a:srgbClr val="004992"/>
                </a:solidFill>
                <a:latin typeface="Calibri Light"/>
              </a:rPr>
              <a:t>darrera</a:t>
            </a:r>
            <a:r>
              <a:rPr lang="en-US" altLang="de-DE" sz="2400" dirty="0">
                <a:solidFill>
                  <a:srgbClr val="004992"/>
                </a:solidFill>
                <a:latin typeface="Calibri Light"/>
              </a:rPr>
              <a:t> </a:t>
            </a:r>
            <a:r>
              <a:rPr lang="en-US" altLang="de-DE" sz="2400" dirty="0" err="1">
                <a:solidFill>
                  <a:srgbClr val="004992"/>
                </a:solidFill>
                <a:latin typeface="Calibri Light"/>
              </a:rPr>
              <a:t>vinyeta</a:t>
            </a:r>
            <a:r>
              <a:rPr lang="en-US" altLang="de-DE" sz="2400" dirty="0">
                <a:solidFill>
                  <a:srgbClr val="004992"/>
                </a:solidFill>
                <a:latin typeface="Calibri Light"/>
              </a:rPr>
              <a:t>? </a:t>
            </a:r>
          </a:p>
          <a:p>
            <a:pPr algn="ctr" eaLnBrk="1" hangingPunct="1">
              <a:lnSpc>
                <a:spcPct val="90000"/>
              </a:lnSpc>
              <a:spcBef>
                <a:spcPts val="0"/>
              </a:spcBef>
              <a:buFontTx/>
              <a:buNone/>
            </a:pPr>
            <a:r>
              <a:rPr lang="en-US" altLang="de-DE" sz="2400" dirty="0">
                <a:solidFill>
                  <a:srgbClr val="004992"/>
                </a:solidFill>
                <a:latin typeface="Calibri Light"/>
              </a:rPr>
              <a:t>I ... </a:t>
            </a:r>
            <a:r>
              <a:rPr lang="en-US" altLang="de-DE" sz="2400" dirty="0" err="1">
                <a:solidFill>
                  <a:srgbClr val="004992"/>
                </a:solidFill>
                <a:latin typeface="Calibri Light"/>
              </a:rPr>
              <a:t>té</a:t>
            </a:r>
            <a:r>
              <a:rPr lang="en-US" altLang="de-DE" sz="2400" dirty="0">
                <a:solidFill>
                  <a:srgbClr val="004992"/>
                </a:solidFill>
                <a:latin typeface="Calibri Light"/>
              </a:rPr>
              <a:t> </a:t>
            </a:r>
            <a:r>
              <a:rPr lang="en-US" altLang="de-DE" sz="2400" dirty="0" err="1">
                <a:solidFill>
                  <a:srgbClr val="004992"/>
                </a:solidFill>
                <a:latin typeface="Calibri Light"/>
              </a:rPr>
              <a:t>raó</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11"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i-FI" altLang="de-DE" sz="1200" b="1">
                <a:latin typeface="Calibri Light"/>
              </a:rPr>
              <a:t>Ho sento, ja tinc plans avui.</a:t>
            </a:r>
            <a:endParaRPr lang="de-DE" altLang="de-DE" sz="1200" b="1" dirty="0">
              <a:latin typeface="Calibri Light"/>
            </a:endParaRPr>
          </a:p>
        </p:txBody>
      </p:sp>
    </p:spTree>
    <p:extLst>
      <p:ext uri="{BB962C8B-B14F-4D97-AF65-F5344CB8AC3E}">
        <p14:creationId xmlns:p14="http://schemas.microsoft.com/office/powerpoint/2010/main" val="34662005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004992"/>
                </a:solidFill>
              </a:rPr>
              <a:t>Molts malentesos i fins i tot conflictes sorgeixen perquè la gent creu saber incorrectament el que hi ha en la ment de les altres persones </a:t>
            </a:r>
            <a:r>
              <a:rPr lang="es-ES" altLang="de-DE" sz="2400" dirty="0">
                <a:solidFill>
                  <a:srgbClr val="333333"/>
                </a:solidFill>
              </a:rPr>
              <a:t>(per exemple, si no li dius als teus amics/gues que et sents malament en aquest moment, no pots esperar que siguin considerats/des!)</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36</a:t>
            </a:fld>
            <a:endParaRPr lang="de-DE" altLang="de-DE">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err="1">
                <a:solidFill>
                  <a:srgbClr val="004992"/>
                </a:solidFill>
              </a:rPr>
              <a:t>Molts</a:t>
            </a:r>
            <a:r>
              <a:rPr lang="es-ES" altLang="de-DE" sz="2400" dirty="0">
                <a:solidFill>
                  <a:srgbClr val="004992"/>
                </a:solidFill>
              </a:rPr>
              <a:t> </a:t>
            </a:r>
            <a:r>
              <a:rPr lang="es-ES" altLang="de-DE" sz="2400" dirty="0" err="1">
                <a:solidFill>
                  <a:srgbClr val="004992"/>
                </a:solidFill>
              </a:rPr>
              <a:t>malentesos</a:t>
            </a:r>
            <a:r>
              <a:rPr lang="es-ES" altLang="de-DE" sz="2400" dirty="0">
                <a:solidFill>
                  <a:srgbClr val="004992"/>
                </a:solidFill>
              </a:rPr>
              <a:t> i </a:t>
            </a:r>
            <a:r>
              <a:rPr lang="es-ES" altLang="de-DE" sz="2400" dirty="0" err="1">
                <a:solidFill>
                  <a:srgbClr val="004992"/>
                </a:solidFill>
              </a:rPr>
              <a:t>fins</a:t>
            </a:r>
            <a:r>
              <a:rPr lang="es-ES" altLang="de-DE" sz="2400" dirty="0">
                <a:solidFill>
                  <a:srgbClr val="004992"/>
                </a:solidFill>
              </a:rPr>
              <a:t> i </a:t>
            </a:r>
            <a:r>
              <a:rPr lang="es-ES" altLang="de-DE" sz="2400" dirty="0" err="1">
                <a:solidFill>
                  <a:srgbClr val="004992"/>
                </a:solidFill>
              </a:rPr>
              <a:t>tot</a:t>
            </a:r>
            <a:r>
              <a:rPr lang="es-ES" altLang="de-DE" sz="2400" dirty="0">
                <a:solidFill>
                  <a:srgbClr val="004992"/>
                </a:solidFill>
              </a:rPr>
              <a:t> </a:t>
            </a:r>
            <a:r>
              <a:rPr lang="es-ES" altLang="de-DE" sz="2400" dirty="0" err="1">
                <a:solidFill>
                  <a:srgbClr val="004992"/>
                </a:solidFill>
              </a:rPr>
              <a:t>conflictes</a:t>
            </a:r>
            <a:r>
              <a:rPr lang="es-ES" altLang="de-DE" sz="2400" dirty="0">
                <a:solidFill>
                  <a:srgbClr val="004992"/>
                </a:solidFill>
              </a:rPr>
              <a:t> </a:t>
            </a:r>
            <a:r>
              <a:rPr lang="es-ES" altLang="de-DE" sz="2400" dirty="0" err="1">
                <a:solidFill>
                  <a:srgbClr val="004992"/>
                </a:solidFill>
              </a:rPr>
              <a:t>sorgeixen</a:t>
            </a:r>
            <a:r>
              <a:rPr lang="es-ES" altLang="de-DE" sz="2400" dirty="0">
                <a:solidFill>
                  <a:srgbClr val="004992"/>
                </a:solidFill>
              </a:rPr>
              <a:t> </a:t>
            </a:r>
            <a:r>
              <a:rPr lang="es-ES" altLang="de-DE" sz="2400" dirty="0" err="1">
                <a:solidFill>
                  <a:srgbClr val="004992"/>
                </a:solidFill>
              </a:rPr>
              <a:t>perquè</a:t>
            </a:r>
            <a:r>
              <a:rPr lang="es-ES" altLang="de-DE" sz="2400" dirty="0">
                <a:solidFill>
                  <a:srgbClr val="004992"/>
                </a:solidFill>
              </a:rPr>
              <a:t> la </a:t>
            </a:r>
            <a:r>
              <a:rPr lang="es-ES" altLang="de-DE" sz="2400" dirty="0" err="1">
                <a:solidFill>
                  <a:srgbClr val="004992"/>
                </a:solidFill>
              </a:rPr>
              <a:t>gent</a:t>
            </a:r>
            <a:r>
              <a:rPr lang="es-ES" altLang="de-DE" sz="2400" dirty="0">
                <a:solidFill>
                  <a:srgbClr val="004992"/>
                </a:solidFill>
              </a:rPr>
              <a:t> </a:t>
            </a:r>
            <a:r>
              <a:rPr lang="es-ES" altLang="de-DE" sz="2400" dirty="0" err="1">
                <a:solidFill>
                  <a:srgbClr val="004992"/>
                </a:solidFill>
              </a:rPr>
              <a:t>creu</a:t>
            </a:r>
            <a:r>
              <a:rPr lang="es-ES" altLang="de-DE" sz="2400" dirty="0">
                <a:solidFill>
                  <a:srgbClr val="004992"/>
                </a:solidFill>
              </a:rPr>
              <a:t> saber </a:t>
            </a:r>
            <a:r>
              <a:rPr lang="es-ES" altLang="de-DE" sz="2400" dirty="0" err="1">
                <a:solidFill>
                  <a:srgbClr val="004992"/>
                </a:solidFill>
              </a:rPr>
              <a:t>incorrectament</a:t>
            </a:r>
            <a:r>
              <a:rPr lang="es-ES" altLang="de-DE" sz="2400" dirty="0">
                <a:solidFill>
                  <a:srgbClr val="004992"/>
                </a:solidFill>
              </a:rPr>
              <a:t> el que hi ha en la </a:t>
            </a:r>
            <a:r>
              <a:rPr lang="es-ES" altLang="de-DE" sz="2400" dirty="0" err="1">
                <a:solidFill>
                  <a:srgbClr val="004992"/>
                </a:solidFill>
              </a:rPr>
              <a:t>ment</a:t>
            </a:r>
            <a:r>
              <a:rPr lang="es-ES" altLang="de-DE" sz="2400" dirty="0">
                <a:solidFill>
                  <a:srgbClr val="004992"/>
                </a:solidFill>
              </a:rPr>
              <a:t> de les </a:t>
            </a:r>
            <a:r>
              <a:rPr lang="es-ES" altLang="de-DE" sz="2400" dirty="0" err="1">
                <a:solidFill>
                  <a:srgbClr val="004992"/>
                </a:solidFill>
              </a:rPr>
              <a:t>altres</a:t>
            </a:r>
            <a:r>
              <a:rPr lang="es-ES" altLang="de-DE" sz="2400" dirty="0">
                <a:solidFill>
                  <a:srgbClr val="004992"/>
                </a:solidFill>
              </a:rPr>
              <a:t> persones </a:t>
            </a:r>
            <a:r>
              <a:rPr lang="es-ES" altLang="de-DE" sz="2400" dirty="0">
                <a:solidFill>
                  <a:srgbClr val="333333"/>
                </a:solidFill>
              </a:rPr>
              <a:t>(per </a:t>
            </a:r>
            <a:r>
              <a:rPr lang="es-ES" altLang="de-DE" sz="2400" dirty="0" err="1">
                <a:solidFill>
                  <a:srgbClr val="333333"/>
                </a:solidFill>
              </a:rPr>
              <a:t>exemple</a:t>
            </a:r>
            <a:r>
              <a:rPr lang="es-ES" altLang="de-DE" sz="2400" dirty="0">
                <a:solidFill>
                  <a:srgbClr val="333333"/>
                </a:solidFill>
              </a:rPr>
              <a:t>, si no li </a:t>
            </a:r>
            <a:r>
              <a:rPr lang="es-ES" altLang="de-DE" sz="2400" dirty="0" err="1">
                <a:solidFill>
                  <a:srgbClr val="333333"/>
                </a:solidFill>
              </a:rPr>
              <a:t>dius</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a:t>
            </a:r>
            <a:r>
              <a:rPr lang="es-ES" altLang="de-DE" sz="2400" dirty="0" err="1">
                <a:solidFill>
                  <a:srgbClr val="333333"/>
                </a:solidFill>
              </a:rPr>
              <a:t>teus</a:t>
            </a:r>
            <a:r>
              <a:rPr lang="es-ES" altLang="de-DE" sz="2400" dirty="0">
                <a:solidFill>
                  <a:srgbClr val="333333"/>
                </a:solidFill>
              </a:rPr>
              <a:t> </a:t>
            </a:r>
            <a:r>
              <a:rPr lang="es-ES" altLang="de-DE" sz="2400" dirty="0" err="1">
                <a:solidFill>
                  <a:srgbClr val="333333"/>
                </a:solidFill>
              </a:rPr>
              <a:t>amics</a:t>
            </a:r>
            <a:r>
              <a:rPr lang="es-ES" altLang="de-DE" sz="2400" dirty="0">
                <a:solidFill>
                  <a:srgbClr val="333333"/>
                </a:solidFill>
              </a:rPr>
              <a:t>/</a:t>
            </a:r>
            <a:r>
              <a:rPr lang="es-ES" altLang="de-DE" sz="2400" dirty="0" err="1">
                <a:solidFill>
                  <a:srgbClr val="333333"/>
                </a:solidFill>
              </a:rPr>
              <a:t>gues</a:t>
            </a:r>
            <a:r>
              <a:rPr lang="es-ES" altLang="de-DE" sz="2400" dirty="0">
                <a:solidFill>
                  <a:srgbClr val="333333"/>
                </a:solidFill>
              </a:rPr>
              <a:t> que et </a:t>
            </a:r>
            <a:r>
              <a:rPr lang="es-ES" altLang="de-DE" sz="2400" dirty="0" err="1">
                <a:solidFill>
                  <a:srgbClr val="333333"/>
                </a:solidFill>
              </a:rPr>
              <a:t>sents</a:t>
            </a:r>
            <a:r>
              <a:rPr lang="es-ES" altLang="de-DE" sz="2400" dirty="0">
                <a:solidFill>
                  <a:srgbClr val="333333"/>
                </a:solidFill>
              </a:rPr>
              <a:t> </a:t>
            </a:r>
            <a:r>
              <a:rPr lang="es-ES" altLang="de-DE" sz="2400" dirty="0" err="1">
                <a:solidFill>
                  <a:srgbClr val="333333"/>
                </a:solidFill>
              </a:rPr>
              <a:t>malament</a:t>
            </a:r>
            <a:r>
              <a:rPr lang="es-ES" altLang="de-DE" sz="2400" dirty="0">
                <a:solidFill>
                  <a:srgbClr val="333333"/>
                </a:solidFill>
              </a:rPr>
              <a:t> en </a:t>
            </a:r>
            <a:r>
              <a:rPr lang="es-ES" altLang="de-DE" sz="2400" dirty="0" err="1">
                <a:solidFill>
                  <a:srgbClr val="333333"/>
                </a:solidFill>
              </a:rPr>
              <a:t>aquest</a:t>
            </a:r>
            <a:r>
              <a:rPr lang="es-ES" altLang="de-DE" sz="2400" dirty="0">
                <a:solidFill>
                  <a:srgbClr val="333333"/>
                </a:solidFill>
              </a:rPr>
              <a:t> </a:t>
            </a:r>
            <a:r>
              <a:rPr lang="es-ES" altLang="de-DE" sz="2400" dirty="0" err="1">
                <a:solidFill>
                  <a:srgbClr val="333333"/>
                </a:solidFill>
              </a:rPr>
              <a:t>moment</a:t>
            </a:r>
            <a:r>
              <a:rPr lang="es-ES" altLang="de-DE" sz="2400" dirty="0">
                <a:solidFill>
                  <a:srgbClr val="333333"/>
                </a:solidFill>
              </a:rPr>
              <a:t>, no </a:t>
            </a:r>
            <a:r>
              <a:rPr lang="es-ES" altLang="de-DE" sz="2400" dirty="0" err="1">
                <a:solidFill>
                  <a:srgbClr val="333333"/>
                </a:solidFill>
              </a:rPr>
              <a:t>pots</a:t>
            </a:r>
            <a:r>
              <a:rPr lang="es-ES" altLang="de-DE" sz="2400" dirty="0">
                <a:solidFill>
                  <a:srgbClr val="333333"/>
                </a:solidFill>
              </a:rPr>
              <a:t> esperar que </a:t>
            </a:r>
            <a:r>
              <a:rPr lang="es-ES" altLang="de-DE" sz="2400" dirty="0" err="1">
                <a:solidFill>
                  <a:srgbClr val="333333"/>
                </a:solidFill>
              </a:rPr>
              <a:t>siguin</a:t>
            </a:r>
            <a:r>
              <a:rPr lang="es-ES" altLang="de-DE" sz="2400" dirty="0">
                <a:solidFill>
                  <a:srgbClr val="333333"/>
                </a:solidFill>
              </a:rPr>
              <a:t> </a:t>
            </a:r>
            <a:r>
              <a:rPr lang="es-ES" altLang="de-DE" sz="2400" dirty="0" err="1">
                <a:solidFill>
                  <a:srgbClr val="333333"/>
                </a:solidFill>
              </a:rPr>
              <a:t>considerats</a:t>
            </a:r>
            <a:r>
              <a:rPr lang="es-ES" altLang="de-DE" sz="2400" dirty="0">
                <a:solidFill>
                  <a:srgbClr val="333333"/>
                </a:solidFill>
              </a:rPr>
              <a:t>/des!)</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rPr>
              <a:t>Tracta d'avaluar situacions socials complexes des de diferents perspectives i examinar tota la informació disponible. Quanta més informació es consideri, més possibilitats hi haurà de prendre la decisió apropiada.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37</a:t>
            </a:fld>
            <a:endParaRPr lang="de-DE" altLang="de-DE">
              <a:latin typeface="+mn-lt"/>
              <a:ea typeface="+mn-ea"/>
            </a:endParaRPr>
          </a:p>
        </p:txBody>
      </p:sp>
    </p:spTree>
    <p:extLst>
      <p:ext uri="{BB962C8B-B14F-4D97-AF65-F5344CB8AC3E}">
        <p14:creationId xmlns:p14="http://schemas.microsoft.com/office/powerpoint/2010/main" val="5899215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err="1">
                <a:solidFill>
                  <a:srgbClr val="004992"/>
                </a:solidFill>
              </a:rPr>
              <a:t>Molts</a:t>
            </a:r>
            <a:r>
              <a:rPr lang="es-ES" altLang="de-DE" sz="2400" dirty="0">
                <a:solidFill>
                  <a:srgbClr val="004992"/>
                </a:solidFill>
              </a:rPr>
              <a:t> </a:t>
            </a:r>
            <a:r>
              <a:rPr lang="es-ES" altLang="de-DE" sz="2400" dirty="0" err="1">
                <a:solidFill>
                  <a:srgbClr val="004992"/>
                </a:solidFill>
              </a:rPr>
              <a:t>malentesos</a:t>
            </a:r>
            <a:r>
              <a:rPr lang="es-ES" altLang="de-DE" sz="2400" dirty="0">
                <a:solidFill>
                  <a:srgbClr val="004992"/>
                </a:solidFill>
              </a:rPr>
              <a:t> i </a:t>
            </a:r>
            <a:r>
              <a:rPr lang="es-ES" altLang="de-DE" sz="2400" dirty="0" err="1">
                <a:solidFill>
                  <a:srgbClr val="004992"/>
                </a:solidFill>
              </a:rPr>
              <a:t>fins</a:t>
            </a:r>
            <a:r>
              <a:rPr lang="es-ES" altLang="de-DE" sz="2400" dirty="0">
                <a:solidFill>
                  <a:srgbClr val="004992"/>
                </a:solidFill>
              </a:rPr>
              <a:t> i </a:t>
            </a:r>
            <a:r>
              <a:rPr lang="es-ES" altLang="de-DE" sz="2400" dirty="0" err="1">
                <a:solidFill>
                  <a:srgbClr val="004992"/>
                </a:solidFill>
              </a:rPr>
              <a:t>tot</a:t>
            </a:r>
            <a:r>
              <a:rPr lang="es-ES" altLang="de-DE" sz="2400" dirty="0">
                <a:solidFill>
                  <a:srgbClr val="004992"/>
                </a:solidFill>
              </a:rPr>
              <a:t> </a:t>
            </a:r>
            <a:r>
              <a:rPr lang="es-ES" altLang="de-DE" sz="2400" dirty="0" err="1">
                <a:solidFill>
                  <a:srgbClr val="004992"/>
                </a:solidFill>
              </a:rPr>
              <a:t>conflictes</a:t>
            </a:r>
            <a:r>
              <a:rPr lang="es-ES" altLang="de-DE" sz="2400" dirty="0">
                <a:solidFill>
                  <a:srgbClr val="004992"/>
                </a:solidFill>
              </a:rPr>
              <a:t> </a:t>
            </a:r>
            <a:r>
              <a:rPr lang="es-ES" altLang="de-DE" sz="2400" dirty="0" err="1">
                <a:solidFill>
                  <a:srgbClr val="004992"/>
                </a:solidFill>
              </a:rPr>
              <a:t>sorgeixen</a:t>
            </a:r>
            <a:r>
              <a:rPr lang="es-ES" altLang="de-DE" sz="2400" dirty="0">
                <a:solidFill>
                  <a:srgbClr val="004992"/>
                </a:solidFill>
              </a:rPr>
              <a:t> </a:t>
            </a:r>
            <a:r>
              <a:rPr lang="es-ES" altLang="de-DE" sz="2400" dirty="0" err="1">
                <a:solidFill>
                  <a:srgbClr val="004992"/>
                </a:solidFill>
              </a:rPr>
              <a:t>perquè</a:t>
            </a:r>
            <a:r>
              <a:rPr lang="es-ES" altLang="de-DE" sz="2400" dirty="0">
                <a:solidFill>
                  <a:srgbClr val="004992"/>
                </a:solidFill>
              </a:rPr>
              <a:t> la </a:t>
            </a:r>
            <a:r>
              <a:rPr lang="es-ES" altLang="de-DE" sz="2400" dirty="0" err="1">
                <a:solidFill>
                  <a:srgbClr val="004992"/>
                </a:solidFill>
              </a:rPr>
              <a:t>gent</a:t>
            </a:r>
            <a:r>
              <a:rPr lang="es-ES" altLang="de-DE" sz="2400" dirty="0">
                <a:solidFill>
                  <a:srgbClr val="004992"/>
                </a:solidFill>
              </a:rPr>
              <a:t> </a:t>
            </a:r>
            <a:r>
              <a:rPr lang="es-ES" altLang="de-DE" sz="2400" dirty="0" err="1">
                <a:solidFill>
                  <a:srgbClr val="004992"/>
                </a:solidFill>
              </a:rPr>
              <a:t>creu</a:t>
            </a:r>
            <a:r>
              <a:rPr lang="es-ES" altLang="de-DE" sz="2400" dirty="0">
                <a:solidFill>
                  <a:srgbClr val="004992"/>
                </a:solidFill>
              </a:rPr>
              <a:t> saber </a:t>
            </a:r>
            <a:r>
              <a:rPr lang="es-ES" altLang="de-DE" sz="2400" dirty="0" err="1">
                <a:solidFill>
                  <a:srgbClr val="004992"/>
                </a:solidFill>
              </a:rPr>
              <a:t>incorrectament</a:t>
            </a:r>
            <a:r>
              <a:rPr lang="es-ES" altLang="de-DE" sz="2400" dirty="0">
                <a:solidFill>
                  <a:srgbClr val="004992"/>
                </a:solidFill>
              </a:rPr>
              <a:t> el que hi ha en la </a:t>
            </a:r>
            <a:r>
              <a:rPr lang="es-ES" altLang="de-DE" sz="2400" dirty="0" err="1">
                <a:solidFill>
                  <a:srgbClr val="004992"/>
                </a:solidFill>
              </a:rPr>
              <a:t>ment</a:t>
            </a:r>
            <a:r>
              <a:rPr lang="es-ES" altLang="de-DE" sz="2400" dirty="0">
                <a:solidFill>
                  <a:srgbClr val="004992"/>
                </a:solidFill>
              </a:rPr>
              <a:t> de les </a:t>
            </a:r>
            <a:r>
              <a:rPr lang="es-ES" altLang="de-DE" sz="2400" dirty="0" err="1">
                <a:solidFill>
                  <a:srgbClr val="004992"/>
                </a:solidFill>
              </a:rPr>
              <a:t>altres</a:t>
            </a:r>
            <a:r>
              <a:rPr lang="es-ES" altLang="de-DE" sz="2400" dirty="0">
                <a:solidFill>
                  <a:srgbClr val="004992"/>
                </a:solidFill>
              </a:rPr>
              <a:t> persones </a:t>
            </a:r>
            <a:r>
              <a:rPr lang="es-ES" altLang="de-DE" sz="2400" dirty="0">
                <a:solidFill>
                  <a:srgbClr val="333333"/>
                </a:solidFill>
              </a:rPr>
              <a:t>(per </a:t>
            </a:r>
            <a:r>
              <a:rPr lang="es-ES" altLang="de-DE" sz="2400" dirty="0" err="1">
                <a:solidFill>
                  <a:srgbClr val="333333"/>
                </a:solidFill>
              </a:rPr>
              <a:t>exemple</a:t>
            </a:r>
            <a:r>
              <a:rPr lang="es-ES" altLang="de-DE" sz="2400" dirty="0">
                <a:solidFill>
                  <a:srgbClr val="333333"/>
                </a:solidFill>
              </a:rPr>
              <a:t>, si no li </a:t>
            </a:r>
            <a:r>
              <a:rPr lang="es-ES" altLang="de-DE" sz="2400" dirty="0" err="1">
                <a:solidFill>
                  <a:srgbClr val="333333"/>
                </a:solidFill>
              </a:rPr>
              <a:t>dius</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a:t>
            </a:r>
            <a:r>
              <a:rPr lang="es-ES" altLang="de-DE" sz="2400" dirty="0" err="1">
                <a:solidFill>
                  <a:srgbClr val="333333"/>
                </a:solidFill>
              </a:rPr>
              <a:t>teus</a:t>
            </a:r>
            <a:r>
              <a:rPr lang="es-ES" altLang="de-DE" sz="2400" dirty="0">
                <a:solidFill>
                  <a:srgbClr val="333333"/>
                </a:solidFill>
              </a:rPr>
              <a:t> </a:t>
            </a:r>
            <a:r>
              <a:rPr lang="es-ES" altLang="de-DE" sz="2400" dirty="0" err="1">
                <a:solidFill>
                  <a:srgbClr val="333333"/>
                </a:solidFill>
              </a:rPr>
              <a:t>amics</a:t>
            </a:r>
            <a:r>
              <a:rPr lang="es-ES" altLang="de-DE" sz="2400" dirty="0">
                <a:solidFill>
                  <a:srgbClr val="333333"/>
                </a:solidFill>
              </a:rPr>
              <a:t>/</a:t>
            </a:r>
            <a:r>
              <a:rPr lang="es-ES" altLang="de-DE" sz="2400" dirty="0" err="1">
                <a:solidFill>
                  <a:srgbClr val="333333"/>
                </a:solidFill>
              </a:rPr>
              <a:t>gues</a:t>
            </a:r>
            <a:r>
              <a:rPr lang="es-ES" altLang="de-DE" sz="2400" dirty="0">
                <a:solidFill>
                  <a:srgbClr val="333333"/>
                </a:solidFill>
              </a:rPr>
              <a:t> que et </a:t>
            </a:r>
            <a:r>
              <a:rPr lang="es-ES" altLang="de-DE" sz="2400" dirty="0" err="1">
                <a:solidFill>
                  <a:srgbClr val="333333"/>
                </a:solidFill>
              </a:rPr>
              <a:t>sents</a:t>
            </a:r>
            <a:r>
              <a:rPr lang="es-ES" altLang="de-DE" sz="2400" dirty="0">
                <a:solidFill>
                  <a:srgbClr val="333333"/>
                </a:solidFill>
              </a:rPr>
              <a:t> </a:t>
            </a:r>
            <a:r>
              <a:rPr lang="es-ES" altLang="de-DE" sz="2400" dirty="0" err="1">
                <a:solidFill>
                  <a:srgbClr val="333333"/>
                </a:solidFill>
              </a:rPr>
              <a:t>malament</a:t>
            </a:r>
            <a:r>
              <a:rPr lang="es-ES" altLang="de-DE" sz="2400" dirty="0">
                <a:solidFill>
                  <a:srgbClr val="333333"/>
                </a:solidFill>
              </a:rPr>
              <a:t> en </a:t>
            </a:r>
            <a:r>
              <a:rPr lang="es-ES" altLang="de-DE" sz="2400" dirty="0" err="1">
                <a:solidFill>
                  <a:srgbClr val="333333"/>
                </a:solidFill>
              </a:rPr>
              <a:t>aquest</a:t>
            </a:r>
            <a:r>
              <a:rPr lang="es-ES" altLang="de-DE" sz="2400" dirty="0">
                <a:solidFill>
                  <a:srgbClr val="333333"/>
                </a:solidFill>
              </a:rPr>
              <a:t> </a:t>
            </a:r>
            <a:r>
              <a:rPr lang="es-ES" altLang="de-DE" sz="2400" dirty="0" err="1">
                <a:solidFill>
                  <a:srgbClr val="333333"/>
                </a:solidFill>
              </a:rPr>
              <a:t>moment</a:t>
            </a:r>
            <a:r>
              <a:rPr lang="es-ES" altLang="de-DE" sz="2400" dirty="0">
                <a:solidFill>
                  <a:srgbClr val="333333"/>
                </a:solidFill>
              </a:rPr>
              <a:t>, no </a:t>
            </a:r>
            <a:r>
              <a:rPr lang="es-ES" altLang="de-DE" sz="2400" dirty="0" err="1">
                <a:solidFill>
                  <a:srgbClr val="333333"/>
                </a:solidFill>
              </a:rPr>
              <a:t>pots</a:t>
            </a:r>
            <a:r>
              <a:rPr lang="es-ES" altLang="de-DE" sz="2400" dirty="0">
                <a:solidFill>
                  <a:srgbClr val="333333"/>
                </a:solidFill>
              </a:rPr>
              <a:t> esperar que </a:t>
            </a:r>
            <a:r>
              <a:rPr lang="es-ES" altLang="de-DE" sz="2400" dirty="0" err="1">
                <a:solidFill>
                  <a:srgbClr val="333333"/>
                </a:solidFill>
              </a:rPr>
              <a:t>siguin</a:t>
            </a:r>
            <a:r>
              <a:rPr lang="es-ES" altLang="de-DE" sz="2400" dirty="0">
                <a:solidFill>
                  <a:srgbClr val="333333"/>
                </a:solidFill>
              </a:rPr>
              <a:t> </a:t>
            </a:r>
            <a:r>
              <a:rPr lang="es-ES" altLang="de-DE" sz="2400" dirty="0" err="1">
                <a:solidFill>
                  <a:srgbClr val="333333"/>
                </a:solidFill>
              </a:rPr>
              <a:t>considerats</a:t>
            </a:r>
            <a:r>
              <a:rPr lang="es-ES" altLang="de-DE" sz="2400" dirty="0">
                <a:solidFill>
                  <a:srgbClr val="333333"/>
                </a:solidFill>
              </a:rPr>
              <a:t>/des!)</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rPr>
              <a:t>Tracta d'avaluar situacions socials complexes des de diferents perspectives i examinar tota la informació disponible. Quanta </a:t>
            </a:r>
            <a:r>
              <a:rPr lang="es-ES" altLang="de-DE" sz="2400" dirty="0" err="1">
                <a:solidFill>
                  <a:srgbClr val="333333"/>
                </a:solidFill>
              </a:rPr>
              <a:t>més</a:t>
            </a:r>
            <a:r>
              <a:rPr lang="es-ES" altLang="de-DE" sz="2400" dirty="0">
                <a:solidFill>
                  <a:srgbClr val="333333"/>
                </a:solidFill>
              </a:rPr>
              <a:t> </a:t>
            </a:r>
            <a:r>
              <a:rPr lang="es-ES" altLang="de-DE" sz="2400" dirty="0" err="1">
                <a:solidFill>
                  <a:srgbClr val="333333"/>
                </a:solidFill>
              </a:rPr>
              <a:t>informació</a:t>
            </a:r>
            <a:r>
              <a:rPr lang="es-ES" altLang="de-DE" sz="2400" dirty="0">
                <a:solidFill>
                  <a:srgbClr val="333333"/>
                </a:solidFill>
              </a:rPr>
              <a:t> es </a:t>
            </a:r>
            <a:r>
              <a:rPr lang="es-ES" altLang="de-DE" sz="2400" dirty="0" err="1">
                <a:solidFill>
                  <a:srgbClr val="333333"/>
                </a:solidFill>
              </a:rPr>
              <a:t>consideri</a:t>
            </a:r>
            <a:r>
              <a:rPr lang="es-ES" altLang="de-DE" sz="2400" dirty="0">
                <a:solidFill>
                  <a:srgbClr val="333333"/>
                </a:solidFill>
              </a:rPr>
              <a:t>, </a:t>
            </a:r>
            <a:r>
              <a:rPr lang="es-ES" altLang="de-DE" sz="2400" dirty="0" err="1">
                <a:solidFill>
                  <a:srgbClr val="333333"/>
                </a:solidFill>
              </a:rPr>
              <a:t>més</a:t>
            </a:r>
            <a:r>
              <a:rPr lang="es-ES" altLang="de-DE" sz="2400" dirty="0">
                <a:solidFill>
                  <a:srgbClr val="333333"/>
                </a:solidFill>
              </a:rPr>
              <a:t> </a:t>
            </a:r>
            <a:r>
              <a:rPr lang="es-ES" altLang="de-DE" sz="2400" dirty="0" err="1">
                <a:solidFill>
                  <a:srgbClr val="333333"/>
                </a:solidFill>
              </a:rPr>
              <a:t>possibilitats</a:t>
            </a:r>
            <a:r>
              <a:rPr lang="es-ES" altLang="de-DE" sz="2400" dirty="0">
                <a:solidFill>
                  <a:srgbClr val="333333"/>
                </a:solidFill>
              </a:rPr>
              <a:t> hi </a:t>
            </a:r>
            <a:r>
              <a:rPr lang="es-ES" altLang="de-DE" sz="2400" dirty="0" err="1">
                <a:solidFill>
                  <a:srgbClr val="333333"/>
                </a:solidFill>
              </a:rPr>
              <a:t>haurà</a:t>
            </a:r>
            <a:r>
              <a:rPr lang="es-ES" altLang="de-DE" sz="2400" dirty="0">
                <a:solidFill>
                  <a:srgbClr val="333333"/>
                </a:solidFill>
              </a:rPr>
              <a:t> de </a:t>
            </a:r>
            <a:r>
              <a:rPr lang="es-ES" altLang="de-DE" sz="2400" dirty="0" err="1">
                <a:solidFill>
                  <a:srgbClr val="333333"/>
                </a:solidFill>
              </a:rPr>
              <a:t>prendre</a:t>
            </a:r>
            <a:r>
              <a:rPr lang="es-ES" altLang="de-DE" sz="2400" dirty="0">
                <a:solidFill>
                  <a:srgbClr val="333333"/>
                </a:solidFill>
              </a:rPr>
              <a:t> la </a:t>
            </a:r>
            <a:r>
              <a:rPr lang="es-ES" altLang="de-DE" sz="2400" dirty="0" err="1">
                <a:solidFill>
                  <a:srgbClr val="333333"/>
                </a:solidFill>
              </a:rPr>
              <a:t>decisió</a:t>
            </a:r>
            <a:r>
              <a:rPr lang="es-ES" altLang="de-DE" sz="2400" dirty="0">
                <a:solidFill>
                  <a:srgbClr val="333333"/>
                </a:solidFill>
              </a:rPr>
              <a:t> apropiada.</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rPr>
              <a:t>Vigileu: El nostre estat d'ànim influencia en com percebem el que ens envolta (ex. </a:t>
            </a:r>
            <a:r>
              <a:rPr lang="es-ES" altLang="de-DE" sz="2400" dirty="0" err="1">
                <a:solidFill>
                  <a:srgbClr val="333333"/>
                </a:solidFill>
              </a:rPr>
              <a:t>Com</a:t>
            </a:r>
            <a:r>
              <a:rPr lang="es-ES" altLang="de-DE" sz="2400" dirty="0">
                <a:solidFill>
                  <a:srgbClr val="333333"/>
                </a:solidFill>
              </a:rPr>
              <a:t> valorar a una persona).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38</a:t>
            </a:fld>
            <a:endParaRPr lang="de-DE" altLang="de-DE">
              <a:latin typeface="+mn-lt"/>
              <a:ea typeface="+mn-ea"/>
            </a:endParaRPr>
          </a:p>
        </p:txBody>
      </p:sp>
    </p:spTree>
    <p:extLst>
      <p:ext uri="{BB962C8B-B14F-4D97-AF65-F5344CB8AC3E}">
        <p14:creationId xmlns:p14="http://schemas.microsoft.com/office/powerpoint/2010/main" val="3463069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rPr>
              <a:t>Durant la psicosi les persones estan en perill d'una interpretació errònia o un excés d'interpretació de les expressions facials i accions.</a:t>
            </a:r>
          </a:p>
          <a:p>
            <a:pPr lvl="0" defTabSz="914400" fontAlgn="base"/>
            <a:r>
              <a:rPr lang="en-AU" altLang="de-DE" sz="2400" dirty="0" err="1">
                <a:solidFill>
                  <a:srgbClr val="004992"/>
                </a:solidFill>
              </a:rPr>
              <a:t>Exemple</a:t>
            </a:r>
            <a:r>
              <a:rPr lang="en-AU" altLang="de-DE" sz="2400" dirty="0">
                <a:solidFill>
                  <a:srgbClr val="004992"/>
                </a:solidFill>
              </a:rPr>
              <a:t>: </a:t>
            </a:r>
            <a:r>
              <a:rPr lang="en-AU" altLang="de-DE" sz="2400" dirty="0" err="1">
                <a:solidFill>
                  <a:srgbClr val="333333"/>
                </a:solidFill>
              </a:rPr>
              <a:t>Alfons</a:t>
            </a:r>
            <a:r>
              <a:rPr lang="en-AU" altLang="de-DE" sz="2400" dirty="0">
                <a:solidFill>
                  <a:srgbClr val="333333"/>
                </a:solidFill>
              </a:rPr>
              <a:t> se sent </a:t>
            </a:r>
            <a:r>
              <a:rPr lang="en-AU" altLang="de-DE" sz="2400" dirty="0" err="1">
                <a:solidFill>
                  <a:srgbClr val="333333"/>
                </a:solidFill>
              </a:rPr>
              <a:t>observat</a:t>
            </a:r>
            <a:r>
              <a:rPr lang="en-AU" altLang="de-DE" sz="2400" dirty="0">
                <a:solidFill>
                  <a:srgbClr val="333333"/>
                </a:solidFill>
              </a:rPr>
              <a:t>, sent que: “</a:t>
            </a:r>
            <a:r>
              <a:rPr lang="en-AU" altLang="ja-JP" sz="2400" dirty="0">
                <a:solidFill>
                  <a:srgbClr val="333333"/>
                </a:solidFill>
              </a:rPr>
              <a:t>Ells </a:t>
            </a:r>
            <a:r>
              <a:rPr lang="en-AU" altLang="ja-JP" sz="2400" dirty="0" err="1">
                <a:solidFill>
                  <a:srgbClr val="333333"/>
                </a:solidFill>
              </a:rPr>
              <a:t>m'atraparan</a:t>
            </a:r>
            <a:r>
              <a:rPr lang="en-AU" altLang="de-DE" sz="2400" dirty="0">
                <a:solidFill>
                  <a:srgbClr val="333333"/>
                </a:solidFill>
              </a:rPr>
              <a:t>”</a:t>
            </a:r>
            <a:endParaRPr lang="en-AU" altLang="ja-JP" sz="2400" dirty="0">
              <a:solidFill>
                <a:srgbClr val="333333"/>
              </a:solidFill>
            </a:endParaRPr>
          </a:p>
          <a:p>
            <a:pPr lvl="0" defTabSz="914400" fontAlgn="base"/>
            <a:r>
              <a:rPr lang="en-AU" altLang="de-DE" sz="2400" dirty="0">
                <a:solidFill>
                  <a:srgbClr val="004992"/>
                </a:solidFill>
              </a:rPr>
              <a:t>Antecedents: </a:t>
            </a:r>
            <a:r>
              <a:rPr lang="en-AU" altLang="de-DE" sz="2400" dirty="0" err="1">
                <a:solidFill>
                  <a:srgbClr val="333333"/>
                </a:solidFill>
              </a:rPr>
              <a:t>Alfons</a:t>
            </a:r>
            <a:r>
              <a:rPr lang="en-AU" altLang="de-DE" sz="2400" dirty="0">
                <a:solidFill>
                  <a:srgbClr val="333333"/>
                </a:solidFill>
              </a:rPr>
              <a:t> ha </a:t>
            </a:r>
            <a:r>
              <a:rPr lang="en-AU" altLang="de-DE" sz="2400" dirty="0" err="1">
                <a:solidFill>
                  <a:srgbClr val="333333"/>
                </a:solidFill>
              </a:rPr>
              <a:t>estat</a:t>
            </a:r>
            <a:r>
              <a:rPr lang="en-AU" altLang="de-DE" sz="2400" dirty="0">
                <a:solidFill>
                  <a:srgbClr val="333333"/>
                </a:solidFill>
              </a:rPr>
              <a:t> </a:t>
            </a:r>
            <a:r>
              <a:rPr lang="en-AU" altLang="de-DE" sz="2400" dirty="0" err="1">
                <a:solidFill>
                  <a:srgbClr val="333333"/>
                </a:solidFill>
              </a:rPr>
              <a:t>espantat</a:t>
            </a:r>
            <a:r>
              <a:rPr lang="en-AU" altLang="de-DE" sz="2400" dirty="0">
                <a:solidFill>
                  <a:srgbClr val="333333"/>
                </a:solidFill>
              </a:rPr>
              <a:t> </a:t>
            </a:r>
            <a:r>
              <a:rPr lang="en-AU" altLang="de-DE" sz="2400" dirty="0" err="1">
                <a:solidFill>
                  <a:srgbClr val="333333"/>
                </a:solidFill>
              </a:rPr>
              <a:t>durant</a:t>
            </a:r>
            <a:r>
              <a:rPr lang="en-AU" altLang="de-DE" sz="2400" dirty="0">
                <a:solidFill>
                  <a:srgbClr val="333333"/>
                </a:solidFill>
              </a:rPr>
              <a:t> </a:t>
            </a:r>
            <a:r>
              <a:rPr lang="en-AU" altLang="de-DE" sz="2400" dirty="0" err="1">
                <a:solidFill>
                  <a:srgbClr val="333333"/>
                </a:solidFill>
              </a:rPr>
              <a:t>setmanes</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porta </a:t>
            </a:r>
            <a:r>
              <a:rPr lang="en-AU" altLang="de-DE" sz="2400" dirty="0" err="1">
                <a:solidFill>
                  <a:srgbClr val="333333"/>
                </a:solidFill>
              </a:rPr>
              <a:t>ulleres</a:t>
            </a:r>
            <a:r>
              <a:rPr lang="en-AU" altLang="de-DE" sz="2400" dirty="0">
                <a:solidFill>
                  <a:srgbClr val="333333"/>
                </a:solidFill>
              </a:rPr>
              <a:t> de sol per </a:t>
            </a:r>
            <a:r>
              <a:rPr lang="en-AU" altLang="de-DE" sz="2400" dirty="0" err="1">
                <a:solidFill>
                  <a:srgbClr val="333333"/>
                </a:solidFill>
              </a:rPr>
              <a:t>amagar</a:t>
            </a:r>
            <a:r>
              <a:rPr lang="en-AU" altLang="de-DE" sz="2400" dirty="0">
                <a:solidFill>
                  <a:srgbClr val="333333"/>
                </a:solidFill>
              </a:rPr>
              <a:t>-se.</a:t>
            </a:r>
          </a:p>
          <a:p>
            <a:pPr lvl="0" defTabSz="914400" fontAlgn="base"/>
            <a:r>
              <a:rPr lang="en-AU" altLang="de-DE" sz="2400" dirty="0" err="1">
                <a:solidFill>
                  <a:srgbClr val="004992"/>
                </a:solidFill>
              </a:rPr>
              <a:t>Però</a:t>
            </a:r>
            <a:r>
              <a:rPr lang="en-AU" altLang="de-DE" sz="2400" dirty="0">
                <a:solidFill>
                  <a:srgbClr val="004992"/>
                </a:solidFill>
              </a:rPr>
              <a:t>: </a:t>
            </a:r>
            <a:r>
              <a:rPr lang="en-AU" altLang="de-DE" sz="2400" dirty="0">
                <a:solidFill>
                  <a:srgbClr val="333333"/>
                </a:solidFill>
              </a:rPr>
              <a:t>A causa </a:t>
            </a:r>
            <a:r>
              <a:rPr lang="en-AU" altLang="de-DE" sz="2400" dirty="0" err="1">
                <a:solidFill>
                  <a:srgbClr val="333333"/>
                </a:solidFill>
              </a:rPr>
              <a:t>d'aquest</a:t>
            </a:r>
            <a:r>
              <a:rPr lang="en-AU" altLang="de-DE" sz="2400" dirty="0">
                <a:solidFill>
                  <a:srgbClr val="333333"/>
                </a:solidFill>
              </a:rPr>
              <a:t> </a:t>
            </a:r>
            <a:r>
              <a:rPr lang="en-AU" altLang="de-DE" sz="2400" dirty="0" err="1">
                <a:solidFill>
                  <a:srgbClr val="333333"/>
                </a:solidFill>
              </a:rPr>
              <a:t>comportament</a:t>
            </a:r>
            <a:r>
              <a:rPr lang="en-AU" altLang="de-DE" sz="2400" dirty="0">
                <a:solidFill>
                  <a:srgbClr val="333333"/>
                </a:solidFill>
              </a:rPr>
              <a:t> peculiar </a:t>
            </a:r>
            <a:r>
              <a:rPr lang="en-AU" altLang="de-DE" sz="2400" dirty="0" err="1">
                <a:solidFill>
                  <a:srgbClr val="333333"/>
                </a:solidFill>
              </a:rPr>
              <a:t>està</a:t>
            </a:r>
            <a:r>
              <a:rPr lang="en-AU" altLang="de-DE" sz="2400" dirty="0">
                <a:solidFill>
                  <a:srgbClr val="333333"/>
                </a:solidFill>
              </a:rPr>
              <a:t> </a:t>
            </a:r>
            <a:r>
              <a:rPr lang="en-AU" altLang="de-DE" sz="2400" dirty="0" err="1">
                <a:solidFill>
                  <a:srgbClr val="333333"/>
                </a:solidFill>
              </a:rPr>
              <a:t>cridant</a:t>
            </a:r>
            <a:r>
              <a:rPr lang="en-AU" altLang="de-DE" sz="2400" dirty="0">
                <a:solidFill>
                  <a:srgbClr val="333333"/>
                </a:solidFill>
              </a:rPr>
              <a:t> </a:t>
            </a:r>
            <a:r>
              <a:rPr lang="en-AU" altLang="de-DE" sz="2400" dirty="0" err="1">
                <a:solidFill>
                  <a:srgbClr val="333333"/>
                </a:solidFill>
              </a:rPr>
              <a:t>l'atenció</a:t>
            </a:r>
            <a:r>
              <a:rPr lang="en-AU" altLang="de-DE" sz="2400" dirty="0">
                <a:solidFill>
                  <a:srgbClr val="333333"/>
                </a:solidFill>
              </a:rPr>
              <a:t>.</a:t>
            </a:r>
          </a:p>
          <a:p>
            <a:pPr lvl="0" defTabSz="914400" fontAlgn="base"/>
            <a:r>
              <a:rPr lang="es-ES" altLang="de-DE" sz="2400" dirty="0">
                <a:solidFill>
                  <a:srgbClr val="333333"/>
                </a:solidFill>
              </a:rPr>
              <a:t>“Tothom cometem errors” - sempre hem de tenir en compte diferents perspectives.</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39</a:t>
            </a:fld>
            <a:endParaRPr lang="de-DE" altLang="de-DE">
              <a:latin typeface="+mn-lt"/>
              <a:ea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40</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0707695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41</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740339889"/>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M.B./ 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strips: car, illness/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Krankheit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 Müller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3087</Words>
  <Application>Microsoft Office PowerPoint</Application>
  <PresentationFormat>Benutzerdefiniert</PresentationFormat>
  <Paragraphs>387</Paragraphs>
  <Slides>41</Slides>
  <Notes>41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41</vt:i4>
      </vt:variant>
    </vt:vector>
  </HeadingPairs>
  <TitlesOfParts>
    <vt:vector size="48" baseType="lpstr">
      <vt:lpstr>Verdana</vt:lpstr>
      <vt:lpstr>Arial</vt:lpstr>
      <vt:lpstr>Times New Roman</vt:lpstr>
      <vt:lpstr>Calibri Light</vt:lpstr>
      <vt:lpstr>Symbol</vt:lpstr>
      <vt:lpstr>WingDings</vt:lpstr>
      <vt:lpstr>UKE_PPT-Vorlage_16zu9</vt:lpstr>
      <vt:lpstr>EMC 6 B – Empatitzar II</vt:lpstr>
      <vt:lpstr>Quan coneixem a una nova persona... En què ens fixem primer? Quina fiabilitat ofereixen els següents senyals?</vt:lpstr>
      <vt:lpstr>Quan coneixem a una nova persona... En què ens fixem primer? Quina fiabilitat ofereixen els següents senyals?</vt:lpstr>
      <vt:lpstr>Quines altres fonts d'informació s'han de considerar? Quina fiabilitat ofereixen aquestes fonts?</vt:lpstr>
      <vt:lpstr>Quines altres fonts d'informació s'han de considerar? Quina fiabilitat ofereixen aquestes fonts?</vt:lpstr>
      <vt:lpstr>Avantatges i desavantatges d'aquests factors</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Aparença i realitat!</vt:lpstr>
      <vt:lpstr>Quina rellevància té això?</vt:lpstr>
      <vt:lpstr>Quina rellevància té això?</vt:lpstr>
      <vt:lpstr>Manera com la falta d'empatia promou males interpretacions durant la psicosi – exemple</vt:lpstr>
      <vt:lpstr>Exercici pràctic</vt:lpstr>
      <vt:lpstr>Exercici pràctic</vt:lpstr>
      <vt:lpstr>Exercici pràctic</vt:lpstr>
      <vt:lpstr>PowerPoint-Präsentation</vt:lpstr>
      <vt:lpstr>Un home amb sobrepes cau d'una cadira Què creurà la gent?...</vt:lpstr>
      <vt:lpstr>Una altra vegada!</vt:lpstr>
      <vt:lpstr>PowerPoint-Präsentation</vt:lpstr>
      <vt:lpstr>PowerPoint-Präsentation</vt:lpstr>
      <vt:lpstr>PowerPoint-Präsentation</vt:lpstr>
      <vt:lpstr>PowerPoint-Präsentation</vt:lpstr>
      <vt:lpstr>PowerPoint-Präsentation</vt:lpstr>
      <vt:lpstr>Opcional: Videoclip</vt:lpstr>
      <vt:lpstr>PowerPoint-Präsentation</vt:lpstr>
      <vt:lpstr>PowerPoint-Präsentation</vt:lpstr>
      <vt:lpstr>Traducció a la vida diària</vt:lpstr>
      <vt:lpstr>Traducció a la vida diària</vt:lpstr>
      <vt:lpstr>Traducció a la vida diària</vt:lpstr>
      <vt:lpstr>Quina relació té això amb la psicosi?</vt:lpstr>
      <vt:lpstr>Gràcies Per La Vostra Atenció!</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275</cp:revision>
  <dcterms:created xsi:type="dcterms:W3CDTF">2004-06-30T16:15:23Z</dcterms:created>
  <dcterms:modified xsi:type="dcterms:W3CDTF">2023-01-30T12:58:32Z</dcterms:modified>
</cp:coreProperties>
</file>