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7"/>
  </p:notesMasterIdLst>
  <p:handoutMasterIdLst>
    <p:handoutMasterId r:id="rId58"/>
  </p:handoutMasterIdLst>
  <p:sldIdLst>
    <p:sldId id="505" r:id="rId2"/>
    <p:sldId id="321" r:id="rId3"/>
    <p:sldId id="311" r:id="rId4"/>
    <p:sldId id="312" r:id="rId5"/>
    <p:sldId id="423" r:id="rId6"/>
    <p:sldId id="477" r:id="rId7"/>
    <p:sldId id="476" r:id="rId8"/>
    <p:sldId id="475" r:id="rId9"/>
    <p:sldId id="478" r:id="rId10"/>
    <p:sldId id="481" r:id="rId11"/>
    <p:sldId id="480" r:id="rId12"/>
    <p:sldId id="351" r:id="rId13"/>
    <p:sldId id="482" r:id="rId14"/>
    <p:sldId id="455" r:id="rId15"/>
    <p:sldId id="484" r:id="rId16"/>
    <p:sldId id="483" r:id="rId17"/>
    <p:sldId id="355" r:id="rId18"/>
    <p:sldId id="469" r:id="rId19"/>
    <p:sldId id="486" r:id="rId20"/>
    <p:sldId id="485" r:id="rId21"/>
    <p:sldId id="328" r:id="rId22"/>
    <p:sldId id="487" r:id="rId23"/>
    <p:sldId id="491" r:id="rId24"/>
    <p:sldId id="490" r:id="rId25"/>
    <p:sldId id="466" r:id="rId26"/>
    <p:sldId id="489" r:id="rId27"/>
    <p:sldId id="443" r:id="rId28"/>
    <p:sldId id="428" r:id="rId29"/>
    <p:sldId id="429" r:id="rId30"/>
    <p:sldId id="430" r:id="rId31"/>
    <p:sldId id="431" r:id="rId32"/>
    <p:sldId id="417" r:id="rId33"/>
    <p:sldId id="492" r:id="rId34"/>
    <p:sldId id="473" r:id="rId35"/>
    <p:sldId id="360" r:id="rId36"/>
    <p:sldId id="467" r:id="rId37"/>
    <p:sldId id="494" r:id="rId38"/>
    <p:sldId id="493" r:id="rId39"/>
    <p:sldId id="460" r:id="rId40"/>
    <p:sldId id="496" r:id="rId41"/>
    <p:sldId id="495" r:id="rId42"/>
    <p:sldId id="461" r:id="rId43"/>
    <p:sldId id="499" r:id="rId44"/>
    <p:sldId id="498" r:id="rId45"/>
    <p:sldId id="497" r:id="rId46"/>
    <p:sldId id="462" r:id="rId47"/>
    <p:sldId id="502" r:id="rId48"/>
    <p:sldId id="501" r:id="rId49"/>
    <p:sldId id="500" r:id="rId50"/>
    <p:sldId id="419" r:id="rId51"/>
    <p:sldId id="504" r:id="rId52"/>
    <p:sldId id="503" r:id="rId53"/>
    <p:sldId id="474" r:id="rId54"/>
    <p:sldId id="448" r:id="rId55"/>
    <p:sldId id="449" r:id="rId56"/>
  </p:sldIdLst>
  <p:sldSz cx="12195175" cy="6858000"/>
  <p:notesSz cx="7099300" cy="10234613"/>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5pPr>
    <a:lvl6pPr marL="2286000" algn="l" defTabSz="914400" rtl="0" eaLnBrk="1" latinLnBrk="0" hangingPunct="1">
      <a:defRPr b="1" kern="1200">
        <a:solidFill>
          <a:schemeClr val="tx1"/>
        </a:solidFill>
        <a:latin typeface="Arial" charset="0"/>
        <a:ea typeface="ＭＳ Ｐゴシック" pitchFamily="34" charset="-128"/>
        <a:cs typeface="+mn-cs"/>
      </a:defRPr>
    </a:lvl6pPr>
    <a:lvl7pPr marL="2743200" algn="l" defTabSz="914400" rtl="0" eaLnBrk="1" latinLnBrk="0" hangingPunct="1">
      <a:defRPr b="1" kern="1200">
        <a:solidFill>
          <a:schemeClr val="tx1"/>
        </a:solidFill>
        <a:latin typeface="Arial" charset="0"/>
        <a:ea typeface="ＭＳ Ｐゴシック" pitchFamily="34" charset="-128"/>
        <a:cs typeface="+mn-cs"/>
      </a:defRPr>
    </a:lvl7pPr>
    <a:lvl8pPr marL="3200400" algn="l" defTabSz="914400" rtl="0" eaLnBrk="1" latinLnBrk="0" hangingPunct="1">
      <a:defRPr b="1" kern="1200">
        <a:solidFill>
          <a:schemeClr val="tx1"/>
        </a:solidFill>
        <a:latin typeface="Arial" charset="0"/>
        <a:ea typeface="ＭＳ Ｐゴシック" pitchFamily="34" charset="-128"/>
        <a:cs typeface="+mn-cs"/>
      </a:defRPr>
    </a:lvl8pPr>
    <a:lvl9pPr marL="3657600" algn="l" defTabSz="914400" rtl="0" eaLnBrk="1" latinLnBrk="0" hangingPunct="1">
      <a:defRPr b="1"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933">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FF"/>
    <a:srgbClr val="3333CC"/>
    <a:srgbClr val="66FF33"/>
    <a:srgbClr val="FFFF00"/>
    <a:srgbClr val="FF0000"/>
    <a:srgbClr val="ADC0CB"/>
    <a:srgbClr val="0066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660"/>
  </p:normalViewPr>
  <p:slideViewPr>
    <p:cSldViewPr>
      <p:cViewPr varScale="1">
        <p:scale>
          <a:sx n="98" d="100"/>
          <a:sy n="98" d="100"/>
        </p:scale>
        <p:origin x="240" y="52"/>
      </p:cViewPr>
      <p:guideLst>
        <p:guide orient="horz" pos="1933"/>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7A9C7D34-2D49-48C2-B4DE-94DB09163C80}" type="slidenum">
              <a:rPr lang="en-GB" altLang="es-ES"/>
              <a:pPr/>
              <a:t>‹Nr.›</a:t>
            </a:fld>
            <a:endParaRPr lang="en-GB" altLang="es-ES"/>
          </a:p>
        </p:txBody>
      </p:sp>
    </p:spTree>
    <p:extLst>
      <p:ext uri="{BB962C8B-B14F-4D97-AF65-F5344CB8AC3E}">
        <p14:creationId xmlns:p14="http://schemas.microsoft.com/office/powerpoint/2010/main" val="3915986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825098F3-B1EB-4F31-8D5F-6BDB3E87AF34}" type="slidenum">
              <a:rPr lang="de-DE" altLang="es-ES"/>
              <a:pPr/>
              <a:t>‹Nr.›</a:t>
            </a:fld>
            <a:endParaRPr lang="de-DE" altLang="es-ES"/>
          </a:p>
        </p:txBody>
      </p:sp>
    </p:spTree>
    <p:extLst>
      <p:ext uri="{BB962C8B-B14F-4D97-AF65-F5344CB8AC3E}">
        <p14:creationId xmlns:p14="http://schemas.microsoft.com/office/powerpoint/2010/main" val="2843895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852FB9F-47CD-4F97-B3AA-1030AF283565}" type="slidenum">
              <a:rPr lang="de-DE" altLang="de-DE" sz="1300"/>
              <a:pPr>
                <a:spcBef>
                  <a:spcPct val="0"/>
                </a:spcBef>
              </a:pPr>
              <a:t>2</a:t>
            </a:fld>
            <a:endParaRPr lang="de-DE" altLang="de-DE" sz="1300"/>
          </a:p>
        </p:txBody>
      </p:sp>
      <p:sp>
        <p:nvSpPr>
          <p:cNvPr id="7171" name="Rectangle 2"/>
          <p:cNvSpPr>
            <a:spLocks noGrp="1" noRot="1" noChangeAspect="1" noChangeArrowheads="1" noTextEdit="1"/>
          </p:cNvSpPr>
          <p:nvPr>
            <p:ph type="sldImg"/>
          </p:nvPr>
        </p:nvSpPr>
        <p:spPr>
          <a:xfrm>
            <a:off x="138113" y="768350"/>
            <a:ext cx="6823075"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EA8F959-46E0-4C30-90C3-0CF6C18BA072}" type="slidenum">
              <a:rPr lang="de-DE" altLang="de-DE" sz="1300"/>
              <a:pPr>
                <a:spcBef>
                  <a:spcPct val="0"/>
                </a:spcBef>
              </a:pPr>
              <a:t>3</a:t>
            </a:fld>
            <a:endParaRPr lang="de-DE" altLang="de-DE" sz="1300"/>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2039DE3-F667-40D0-A178-06D02C31004C}" type="slidenum">
              <a:rPr lang="de-DE" altLang="de-DE" sz="1300"/>
              <a:pPr>
                <a:spcBef>
                  <a:spcPct val="0"/>
                </a:spcBef>
              </a:pPr>
              <a:t>4</a:t>
            </a:fld>
            <a:endParaRPr lang="de-DE"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6607945-5368-4F7C-82F7-9F102AAFDF21}" type="slidenum">
              <a:rPr lang="de-DE" altLang="de-DE" sz="1300"/>
              <a:pPr>
                <a:spcBef>
                  <a:spcPct val="0"/>
                </a:spcBef>
              </a:pPr>
              <a:t>5</a:t>
            </a:fld>
            <a:endParaRPr lang="de-DE" altLang="de-DE"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6607945-5368-4F7C-82F7-9F102AAFDF21}" type="slidenum">
              <a:rPr lang="de-DE" altLang="de-DE" sz="1300"/>
              <a:pPr>
                <a:spcBef>
                  <a:spcPct val="0"/>
                </a:spcBef>
              </a:pPr>
              <a:t>6</a:t>
            </a:fld>
            <a:endParaRPr lang="de-DE" altLang="de-DE"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6607945-5368-4F7C-82F7-9F102AAFDF21}" type="slidenum">
              <a:rPr lang="de-DE" altLang="de-DE" sz="1300"/>
              <a:pPr>
                <a:spcBef>
                  <a:spcPct val="0"/>
                </a:spcBef>
              </a:pPr>
              <a:t>7</a:t>
            </a:fld>
            <a:endParaRPr lang="de-DE" altLang="de-DE"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6607945-5368-4F7C-82F7-9F102AAFDF21}" type="slidenum">
              <a:rPr lang="de-DE" altLang="de-DE" sz="130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EAA0083-DC24-4680-A504-1A033D779804}" type="slidenum">
              <a:rPr lang="de-DE" altLang="de-DE" sz="1300"/>
              <a:pPr>
                <a:spcBef>
                  <a:spcPct val="0"/>
                </a:spcBef>
              </a:pPr>
              <a:t>9</a:t>
            </a:fld>
            <a:endParaRPr lang="de-DE"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EAA0083-DC24-4680-A504-1A033D779804}" type="slidenum">
              <a:rPr lang="de-DE" altLang="de-DE" sz="1300"/>
              <a:pPr>
                <a:spcBef>
                  <a:spcPct val="0"/>
                </a:spcBef>
              </a:pPr>
              <a:t>10</a:t>
            </a:fld>
            <a:endParaRPr lang="de-DE"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EAA0083-DC24-4680-A504-1A033D779804}" type="slidenum">
              <a:rPr lang="de-DE" altLang="de-DE" sz="1300"/>
              <a:pPr>
                <a:spcBef>
                  <a:spcPct val="0"/>
                </a:spcBef>
              </a:pPr>
              <a:t>11</a:t>
            </a:fld>
            <a:endParaRPr lang="de-DE"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4C1FE8D9-5F5B-454B-A787-C367A613D6FE}" type="slidenum">
              <a:rPr lang="de-DE" altLang="de-DE" sz="130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025F73-1700-4F1C-847D-3756CF5FE70E}" type="slidenum">
              <a:rPr lang="de-DE" altLang="de-DE" sz="1300"/>
              <a:pPr>
                <a:spcBef>
                  <a:spcPct val="0"/>
                </a:spcBef>
              </a:pPr>
              <a:t>14</a:t>
            </a:fld>
            <a:endParaRPr lang="de-DE"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025F73-1700-4F1C-847D-3756CF5FE70E}" type="slidenum">
              <a:rPr lang="de-DE" altLang="de-DE" sz="1300"/>
              <a:pPr>
                <a:spcBef>
                  <a:spcPct val="0"/>
                </a:spcBef>
              </a:pPr>
              <a:t>15</a:t>
            </a:fld>
            <a:endParaRPr lang="de-DE"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025F73-1700-4F1C-847D-3756CF5FE70E}" type="slidenum">
              <a:rPr lang="de-DE" altLang="de-DE" sz="130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2657A01-779D-4BA8-8606-2321270211F5}" type="slidenum">
              <a:rPr lang="de-DE" altLang="de-DE" sz="130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F4E0E16-CD88-4488-A78E-F7ADFE5673B1}" type="slidenum">
              <a:rPr lang="de-DE" altLang="de-DE" sz="1300"/>
              <a:pPr>
                <a:spcBef>
                  <a:spcPct val="0"/>
                </a:spcBef>
              </a:pPr>
              <a:t>18</a:t>
            </a:fld>
            <a:endParaRPr lang="de-DE"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F4E0E16-CD88-4488-A78E-F7ADFE5673B1}" type="slidenum">
              <a:rPr lang="de-DE" altLang="de-DE" sz="1300"/>
              <a:pPr>
                <a:spcBef>
                  <a:spcPct val="0"/>
                </a:spcBef>
              </a:pPr>
              <a:t>19</a:t>
            </a:fld>
            <a:endParaRPr lang="de-DE"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F4E0E16-CD88-4488-A78E-F7ADFE5673B1}" type="slidenum">
              <a:rPr lang="de-DE" altLang="de-DE" sz="1300"/>
              <a:pPr>
                <a:spcBef>
                  <a:spcPct val="0"/>
                </a:spcBef>
              </a:pPr>
              <a:t>20</a:t>
            </a:fld>
            <a:endParaRPr lang="de-DE"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9BCB0DB-C989-42EE-8F0C-E0BD5B715F15}" type="slidenum">
              <a:rPr lang="de-DE" altLang="de-DE" sz="130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F0F2222-38BF-4764-B9E8-D20F549DA8D6}" type="slidenum">
              <a:rPr lang="de-DE" altLang="de-DE" sz="1300"/>
              <a:pPr>
                <a:spcBef>
                  <a:spcPct val="0"/>
                </a:spcBef>
              </a:pPr>
              <a:t>22</a:t>
            </a:fld>
            <a:endParaRPr lang="de-DE"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F0F2222-38BF-4764-B9E8-D20F549DA8D6}" type="slidenum">
              <a:rPr lang="de-DE" altLang="de-DE" sz="1300"/>
              <a:pPr>
                <a:spcBef>
                  <a:spcPct val="0"/>
                </a:spcBef>
              </a:pPr>
              <a:t>23</a:t>
            </a:fld>
            <a:endParaRPr lang="de-DE"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F0F2222-38BF-4764-B9E8-D20F549DA8D6}" type="slidenum">
              <a:rPr lang="de-DE" altLang="de-DE" sz="1300"/>
              <a:pPr>
                <a:spcBef>
                  <a:spcPct val="0"/>
                </a:spcBef>
              </a:pPr>
              <a:t>24</a:t>
            </a:fld>
            <a:endParaRPr lang="de-DE"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15A4954-BA71-4D91-A282-EBD79759360B}" type="slidenum">
              <a:rPr lang="de-DE" altLang="de-DE" sz="1300"/>
              <a:pPr>
                <a:spcBef>
                  <a:spcPct val="0"/>
                </a:spcBef>
              </a:pPr>
              <a:t>25</a:t>
            </a:fld>
            <a:endParaRPr lang="de-DE" altLang="de-DE" sz="1300"/>
          </a:p>
        </p:txBody>
      </p:sp>
      <p:sp>
        <p:nvSpPr>
          <p:cNvPr id="56323" name="Rectangle 3074"/>
          <p:cNvSpPr>
            <a:spLocks noGrp="1" noRot="1" noChangeAspect="1" noChangeArrowheads="1" noTextEdit="1"/>
          </p:cNvSpPr>
          <p:nvPr>
            <p:ph type="sldImg"/>
          </p:nvPr>
        </p:nvSpPr>
        <p:spPr>
          <a:xfrm>
            <a:off x="138113" y="768350"/>
            <a:ext cx="6823075" cy="3836988"/>
          </a:xfrm>
          <a:ln/>
        </p:spPr>
      </p:sp>
      <p:sp>
        <p:nvSpPr>
          <p:cNvPr id="5632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15A4954-BA71-4D91-A282-EBD79759360B}" type="slidenum">
              <a:rPr lang="de-DE" altLang="de-DE" sz="1300"/>
              <a:pPr>
                <a:spcBef>
                  <a:spcPct val="0"/>
                </a:spcBef>
              </a:pPr>
              <a:t>26</a:t>
            </a:fld>
            <a:endParaRPr lang="de-DE" altLang="de-DE" sz="1300"/>
          </a:p>
        </p:txBody>
      </p:sp>
      <p:sp>
        <p:nvSpPr>
          <p:cNvPr id="56323" name="Rectangle 3074"/>
          <p:cNvSpPr>
            <a:spLocks noGrp="1" noRot="1" noChangeAspect="1" noChangeArrowheads="1" noTextEdit="1"/>
          </p:cNvSpPr>
          <p:nvPr>
            <p:ph type="sldImg"/>
          </p:nvPr>
        </p:nvSpPr>
        <p:spPr>
          <a:xfrm>
            <a:off x="138113" y="768350"/>
            <a:ext cx="6823075" cy="3836988"/>
          </a:xfrm>
          <a:ln/>
        </p:spPr>
      </p:sp>
      <p:sp>
        <p:nvSpPr>
          <p:cNvPr id="5632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BC475BF-5941-47C8-A711-37CEE8259976}" type="slidenum">
              <a:rPr lang="de-DE" altLang="de-DE" sz="1300"/>
              <a:pPr>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545BAEF-D446-4BA7-B085-9D834846FDA3}" type="slidenum">
              <a:rPr lang="de-DE" altLang="de-DE" sz="1300"/>
              <a:pPr>
                <a:spcBef>
                  <a:spcPct val="0"/>
                </a:spcBef>
              </a:pPr>
              <a:t>28</a:t>
            </a:fld>
            <a:endParaRPr lang="de-DE"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40CF363-329E-45E3-98CA-80C3DBC641D9}" type="slidenum">
              <a:rPr lang="de-DE" altLang="de-DE" sz="1300"/>
              <a:pPr>
                <a:spcBef>
                  <a:spcPct val="0"/>
                </a:spcBef>
              </a:pPr>
              <a:t>29</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083755C-3B8C-44B7-8D7E-F7CDE25B5EF4}" type="slidenum">
              <a:rPr lang="de-DE" altLang="de-DE" sz="1300"/>
              <a:pPr>
                <a:spcBef>
                  <a:spcPct val="0"/>
                </a:spcBef>
              </a:pPr>
              <a:t>30</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2A56B18-8DB2-48D8-9AB2-B3A2AE916DF0}" type="slidenum">
              <a:rPr lang="de-DE" altLang="de-DE" sz="1300"/>
              <a:pPr>
                <a:spcBef>
                  <a:spcPct val="0"/>
                </a:spcBef>
              </a:pPr>
              <a:t>31</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9A3573-B1CB-4364-BB67-A3D79F801050}" type="slidenum">
              <a:rPr lang="de-DE" altLang="de-DE" sz="1300"/>
              <a:pPr>
                <a:spcBef>
                  <a:spcPct val="0"/>
                </a:spcBef>
              </a:pPr>
              <a:t>32</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9A3573-B1CB-4364-BB67-A3D79F801050}" type="slidenum">
              <a:rPr lang="de-DE" altLang="de-DE" sz="1300"/>
              <a:pPr>
                <a:spcBef>
                  <a:spcPct val="0"/>
                </a:spcBef>
              </a:pPr>
              <a:t>33</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A4AD13A-4174-48A8-A078-AEBAA98540B3}" type="slidenum">
              <a:rPr lang="de-DE" altLang="de-DE" sz="1300"/>
              <a:pPr>
                <a:spcBef>
                  <a:spcPct val="0"/>
                </a:spcBef>
              </a:pPr>
              <a:t>35</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9FE823D-C745-4121-A5D1-2ACCDBA12123}" type="slidenum">
              <a:rPr lang="de-DE" altLang="de-DE" sz="1300"/>
              <a:pPr>
                <a:spcBef>
                  <a:spcPct val="0"/>
                </a:spcBef>
              </a:pPr>
              <a:t>36</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9FE823D-C745-4121-A5D1-2ACCDBA12123}" type="slidenum">
              <a:rPr lang="de-DE" altLang="de-DE" sz="1300"/>
              <a:pPr>
                <a:spcBef>
                  <a:spcPct val="0"/>
                </a:spcBef>
              </a:pPr>
              <a:t>37</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9FE823D-C745-4121-A5D1-2ACCDBA12123}" type="slidenum">
              <a:rPr lang="de-DE" altLang="de-DE" sz="1300"/>
              <a:pPr>
                <a:spcBef>
                  <a:spcPct val="0"/>
                </a:spcBef>
              </a:pPr>
              <a:t>38</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60B42AA-8F19-4E94-A118-1C9FE81022A6}" type="slidenum">
              <a:rPr lang="de-DE" altLang="de-DE" sz="1300"/>
              <a:pPr>
                <a:spcBef>
                  <a:spcPct val="0"/>
                </a:spcBef>
              </a:pPr>
              <a:t>39</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60B42AA-8F19-4E94-A118-1C9FE81022A6}" type="slidenum">
              <a:rPr lang="de-DE" altLang="de-DE" sz="1300"/>
              <a:pPr>
                <a:spcBef>
                  <a:spcPct val="0"/>
                </a:spcBef>
              </a:pPr>
              <a:t>40</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60B42AA-8F19-4E94-A118-1C9FE81022A6}" type="slidenum">
              <a:rPr lang="de-DE" altLang="de-DE" sz="1300"/>
              <a:pPr>
                <a:spcBef>
                  <a:spcPct val="0"/>
                </a:spcBef>
              </a:pPr>
              <a:t>41</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117B3B8-903A-4AC0-894C-55A5C7D8C9F6}" type="slidenum">
              <a:rPr lang="de-DE" altLang="de-DE" sz="1300"/>
              <a:pPr>
                <a:spcBef>
                  <a:spcPct val="0"/>
                </a:spcBef>
              </a:pPr>
              <a:t>42</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117B3B8-903A-4AC0-894C-55A5C7D8C9F6}" type="slidenum">
              <a:rPr lang="de-DE" altLang="de-DE" sz="1300"/>
              <a:pPr>
                <a:spcBef>
                  <a:spcPct val="0"/>
                </a:spcBef>
              </a:pPr>
              <a:t>43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117B3B8-903A-4AC0-894C-55A5C7D8C9F6}" type="slidenum">
              <a:rPr lang="de-DE" altLang="de-DE" sz="1300"/>
              <a:pPr>
                <a:spcBef>
                  <a:spcPct val="0"/>
                </a:spcBef>
              </a:pPr>
              <a:t>44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117B3B8-903A-4AC0-894C-55A5C7D8C9F6}" type="slidenum">
              <a:rPr lang="de-DE" altLang="de-DE" sz="1300"/>
              <a:pPr>
                <a:spcBef>
                  <a:spcPct val="0"/>
                </a:spcBef>
              </a:pPr>
              <a:t>45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39579E7-41B1-4638-A2B8-C439633FF92D}" type="slidenum">
              <a:rPr lang="de-DE" altLang="de-DE" sz="1300"/>
              <a:pPr>
                <a:spcBef>
                  <a:spcPct val="0"/>
                </a:spcBef>
              </a:pPr>
              <a:t>46</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39579E7-41B1-4638-A2B8-C439633FF92D}" type="slidenum">
              <a:rPr lang="de-DE" altLang="de-DE" sz="1300"/>
              <a:pPr>
                <a:spcBef>
                  <a:spcPct val="0"/>
                </a:spcBef>
              </a:pPr>
              <a:t>47</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39579E7-41B1-4638-A2B8-C439633FF92D}" type="slidenum">
              <a:rPr lang="de-DE" altLang="de-DE" sz="1300"/>
              <a:pPr>
                <a:spcBef>
                  <a:spcPct val="0"/>
                </a:spcBef>
              </a:pPr>
              <a:t>48</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39579E7-41B1-4638-A2B8-C439633FF92D}" type="slidenum">
              <a:rPr lang="de-DE" altLang="de-DE" sz="1300"/>
              <a:pPr>
                <a:spcBef>
                  <a:spcPct val="0"/>
                </a:spcBef>
              </a:pPr>
              <a:t>49</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E2C89B1-C129-4BF2-84EB-4450A8FB291A}" type="slidenum">
              <a:rPr lang="de-DE" altLang="de-DE" sz="1300"/>
              <a:pPr>
                <a:spcBef>
                  <a:spcPct val="0"/>
                </a:spcBef>
              </a:pPr>
              <a:t>50</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E2C89B1-C129-4BF2-84EB-4450A8FB291A}" type="slidenum">
              <a:rPr lang="de-DE" altLang="de-DE" sz="1300"/>
              <a:pPr>
                <a:spcBef>
                  <a:spcPct val="0"/>
                </a:spcBef>
              </a:pPr>
              <a:t>51</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E2C89B1-C129-4BF2-84EB-4450A8FB291A}" type="slidenum">
              <a:rPr lang="de-DE" altLang="de-DE" sz="1300"/>
              <a:pPr>
                <a:spcBef>
                  <a:spcPct val="0"/>
                </a:spcBef>
              </a:pPr>
              <a:t>52</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2E78898-8A1D-4F76-AB74-E0826C895ACD}" type="slidenum">
              <a:rPr lang="de-DE" altLang="de-DE" sz="1300"/>
              <a:pPr>
                <a:spcBef>
                  <a:spcPct val="0"/>
                </a:spcBef>
              </a:pPr>
              <a:t>54</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010BC98-4ACF-4EAA-B38C-13FC8BDDFBD9}" type="slidenum">
              <a:rPr lang="de-DE" altLang="de-DE" sz="1300"/>
              <a:pPr>
                <a:spcBef>
                  <a:spcPct val="0"/>
                </a:spcBef>
              </a:pPr>
              <a:t>55</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L'ús</a:t>
            </a:r>
            <a:r>
              <a:rPr lang="en-US" altLang="ko-KR" sz="1000" b="0" dirty="0">
                <a:latin typeface="+mj-lt"/>
              </a:rPr>
              <a:t> de les </a:t>
            </a:r>
            <a:r>
              <a:rPr lang="en-US" altLang="ko-KR" sz="1000" b="0" dirty="0" err="1">
                <a:latin typeface="+mj-lt"/>
              </a:rPr>
              <a:t>imatges</a:t>
            </a:r>
            <a:r>
              <a:rPr lang="en-US" altLang="ko-KR" sz="1000" b="0" dirty="0">
                <a:latin typeface="+mj-lt"/>
              </a:rPr>
              <a:t> </a:t>
            </a:r>
            <a:r>
              <a:rPr lang="en-US" altLang="ko-KR" sz="1000" b="0" dirty="0" err="1">
                <a:latin typeface="+mj-lt"/>
              </a:rPr>
              <a:t>en</a:t>
            </a:r>
            <a:r>
              <a:rPr lang="en-US" altLang="ko-KR" sz="1000" b="0" dirty="0">
                <a:latin typeface="+mj-lt"/>
              </a:rPr>
              <a:t> </a:t>
            </a:r>
            <a:r>
              <a:rPr lang="en-US" altLang="ko-KR" sz="1000" b="0" dirty="0" err="1">
                <a:latin typeface="+mj-lt"/>
              </a:rPr>
              <a:t>aquest</a:t>
            </a:r>
            <a:r>
              <a:rPr lang="en-US" altLang="ko-KR" sz="1000" b="0" dirty="0">
                <a:latin typeface="+mj-lt"/>
              </a:rPr>
              <a:t> </a:t>
            </a:r>
            <a:r>
              <a:rPr lang="en-US" altLang="ko-KR" sz="1000" b="0" dirty="0" err="1">
                <a:latin typeface="+mj-lt"/>
              </a:rPr>
              <a:t>mòdul</a:t>
            </a:r>
            <a:r>
              <a:rPr lang="en-US" altLang="ko-KR" sz="1000" b="0" dirty="0">
                <a:latin typeface="+mj-lt"/>
              </a:rPr>
              <a:t> ha </a:t>
            </a:r>
            <a:r>
              <a:rPr lang="en-US" altLang="ko-KR" sz="1000" b="0" dirty="0" err="1">
                <a:latin typeface="+mj-lt"/>
              </a:rPr>
              <a:t>estat</a:t>
            </a:r>
            <a:r>
              <a:rPr lang="en-US" altLang="ko-KR" sz="1000" b="0" dirty="0">
                <a:latin typeface="+mj-lt"/>
              </a:rPr>
              <a:t> possible </a:t>
            </a:r>
            <a:r>
              <a:rPr lang="en-US" altLang="ko-KR" sz="1000" b="0" dirty="0" err="1">
                <a:latin typeface="+mj-lt"/>
              </a:rPr>
              <a:t>amb</a:t>
            </a:r>
            <a:r>
              <a:rPr lang="en-US" altLang="ko-KR" sz="1000" b="0" dirty="0">
                <a:latin typeface="+mj-lt"/>
              </a:rPr>
              <a:t> el </a:t>
            </a:r>
            <a:r>
              <a:rPr lang="en-US" altLang="ko-KR" sz="1000" b="0" dirty="0" err="1">
                <a:latin typeface="+mj-lt"/>
              </a:rPr>
              <a:t>permís</a:t>
            </a:r>
            <a:r>
              <a:rPr lang="en-US" altLang="ko-KR" sz="1000" b="0" dirty="0">
                <a:latin typeface="+mj-lt"/>
              </a:rPr>
              <a:t> </a:t>
            </a:r>
            <a:r>
              <a:rPr lang="en-US" altLang="ko-KR" sz="1000" b="0" dirty="0" err="1">
                <a:latin typeface="+mj-lt"/>
              </a:rPr>
              <a:t>dels</a:t>
            </a:r>
            <a:r>
              <a:rPr lang="en-US" altLang="ko-KR" sz="1000" b="0" dirty="0">
                <a:latin typeface="+mj-lt"/>
              </a:rPr>
              <a:t> </a:t>
            </a:r>
            <a:r>
              <a:rPr lang="en-US" altLang="ko-KR" sz="1000" b="0" dirty="0" err="1">
                <a:latin typeface="+mj-lt"/>
              </a:rPr>
              <a:t>i</a:t>
            </a:r>
            <a:r>
              <a:rPr lang="en-US" altLang="ko-KR" sz="1000" b="0" dirty="0">
                <a:latin typeface="+mj-lt"/>
              </a:rPr>
              <a:t> les </a:t>
            </a:r>
            <a:r>
              <a:rPr lang="en-US" altLang="ko-KR" sz="1000" b="0" dirty="0" err="1">
                <a:latin typeface="+mj-lt"/>
              </a:rPr>
              <a:t>propietàries</a:t>
            </a:r>
            <a:r>
              <a:rPr lang="en-US" altLang="ko-KR" sz="1000" b="0" dirty="0">
                <a:latin typeface="+mj-lt"/>
              </a:rPr>
              <a:t> de </a:t>
            </a:r>
            <a:r>
              <a:rPr lang="en-US" altLang="ko-KR" sz="1000" b="0" dirty="0" err="1">
                <a:latin typeface="+mj-lt"/>
              </a:rPr>
              <a:t>dret</a:t>
            </a:r>
            <a:r>
              <a:rPr lang="en-US" altLang="ko-KR" sz="1000" b="0" dirty="0">
                <a:latin typeface="+mj-lt"/>
              </a:rPr>
              <a:t> </a:t>
            </a:r>
            <a:r>
              <a:rPr lang="en-US" altLang="ko-KR" sz="1000" b="0" dirty="0" err="1">
                <a:latin typeface="+mj-lt"/>
              </a:rPr>
              <a:t>d'autoria</a:t>
            </a:r>
            <a:r>
              <a:rPr lang="en-US" altLang="ko-KR" sz="1000" b="0" dirty="0">
                <a:latin typeface="+mj-lt"/>
              </a:rPr>
              <a:t>/</a:t>
            </a:r>
            <a:r>
              <a:rPr lang="en-US" altLang="ko-KR" sz="1000" b="0" dirty="0" err="1">
                <a:latin typeface="+mj-lt"/>
              </a:rPr>
              <a:t>imatges</a:t>
            </a:r>
            <a:r>
              <a:rPr lang="en-US" altLang="ko-KR" sz="1000" b="0" dirty="0">
                <a:latin typeface="+mj-lt"/>
              </a:rPr>
              <a:t> </a:t>
            </a:r>
            <a:r>
              <a:rPr lang="en-US" altLang="ko-KR" sz="1000" b="0" dirty="0" err="1">
                <a:latin typeface="+mj-lt"/>
              </a:rPr>
              <a:t>i</a:t>
            </a:r>
            <a:r>
              <a:rPr lang="en-US" altLang="ko-KR" sz="1000" b="0" dirty="0">
                <a:latin typeface="+mj-lt"/>
              </a:rPr>
              <a:t> artistes original. Per a </a:t>
            </a:r>
            <a:r>
              <a:rPr lang="en-US" altLang="ko-KR" sz="1000" b="0" dirty="0" err="1">
                <a:latin typeface="+mj-lt"/>
              </a:rPr>
              <a:t>més</a:t>
            </a:r>
            <a:r>
              <a:rPr lang="en-US" altLang="ko-KR" sz="1000" b="0" dirty="0">
                <a:latin typeface="+mj-lt"/>
              </a:rPr>
              <a:t> </a:t>
            </a:r>
            <a:r>
              <a:rPr lang="en-US" altLang="ko-KR" sz="1000" b="0" dirty="0" err="1">
                <a:latin typeface="+mj-lt"/>
              </a:rPr>
              <a:t>detalls</a:t>
            </a:r>
            <a:r>
              <a:rPr lang="en-US" altLang="ko-KR" sz="1000" b="0" dirty="0">
                <a:latin typeface="+mj-lt"/>
              </a:rPr>
              <a:t> (</a:t>
            </a:r>
            <a:r>
              <a:rPr lang="en-US" altLang="ko-KR" sz="1000" b="0" dirty="0" err="1">
                <a:latin typeface="+mj-lt"/>
              </a:rPr>
              <a:t>artista</a:t>
            </a:r>
            <a:r>
              <a:rPr lang="en-US" altLang="ko-KR" sz="1000" b="0" dirty="0">
                <a:latin typeface="+mj-lt"/>
              </a:rPr>
              <a:t>, </a:t>
            </a:r>
            <a:r>
              <a:rPr lang="en-US" altLang="ko-KR" sz="1000" b="0" dirty="0" err="1">
                <a:latin typeface="+mj-lt"/>
              </a:rPr>
              <a:t>títol</a:t>
            </a:r>
            <a:r>
              <a:rPr lang="en-US" altLang="ko-KR" sz="1000" b="0" dirty="0">
                <a:latin typeface="+mj-lt"/>
              </a:rPr>
              <a:t>), </a:t>
            </a:r>
            <a:r>
              <a:rPr lang="en-US" altLang="ko-KR" sz="1000" b="0" dirty="0" err="1">
                <a:latin typeface="+mj-lt"/>
              </a:rPr>
              <a:t>si</a:t>
            </a:r>
            <a:r>
              <a:rPr lang="en-US" altLang="ko-KR" sz="1000" b="0" dirty="0">
                <a:latin typeface="+mj-lt"/>
              </a:rPr>
              <a:t> us </a:t>
            </a:r>
            <a:r>
              <a:rPr lang="en-US" altLang="ko-KR" sz="1000" b="0" dirty="0" err="1">
                <a:latin typeface="+mj-lt"/>
              </a:rPr>
              <a:t>plau</a:t>
            </a:r>
            <a:r>
              <a:rPr lang="en-US" altLang="ko-KR" sz="1000" b="0" dirty="0">
                <a:latin typeface="+mj-lt"/>
              </a:rPr>
              <a:t> </a:t>
            </a:r>
            <a:r>
              <a:rPr lang="en-US" altLang="ko-KR" sz="1000" b="0" dirty="0" err="1">
                <a:latin typeface="+mj-lt"/>
              </a:rPr>
              <a:t>adreçar</a:t>
            </a:r>
            <a:r>
              <a:rPr lang="en-US" altLang="ko-KR" sz="1000" b="0" dirty="0">
                <a:latin typeface="+mj-lt"/>
              </a:rPr>
              <a:t>-se a la </a:t>
            </a:r>
            <a:r>
              <a:rPr lang="en-US" altLang="ko-KR" sz="1000" b="0" dirty="0" err="1">
                <a:latin typeface="+mj-lt"/>
              </a:rPr>
              <a:t>última</a:t>
            </a:r>
            <a:r>
              <a:rPr lang="en-US" altLang="ko-KR" sz="1000" b="0" dirty="0">
                <a:latin typeface="+mj-lt"/>
              </a:rPr>
              <a:t> </a:t>
            </a:r>
            <a:r>
              <a:rPr lang="en-US" altLang="ko-KR" sz="1000" b="0" dirty="0" err="1">
                <a:latin typeface="+mj-lt"/>
              </a:rPr>
              <a:t>diapositiva</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4" name="Slide Number Placeholder 3"/>
          <p:cNvSpPr>
            <a:spLocks noGrp="1"/>
          </p:cNvSpPr>
          <p:nvPr>
            <p:ph type="sldNum" sz="quarter" idx="12"/>
          </p:nvPr>
        </p:nvSpPr>
        <p:spPr bwMode="gray"/>
        <p:txBody>
          <a:bodyPr/>
          <a:lstStyle>
            <a:lvl1pPr>
              <a:defRPr b="0"/>
            </a:lvl1pPr>
          </a:lstStyle>
          <a:p>
            <a:fld id="{54894629-C21B-4B5F-A7DB-FE04C4B40FA1}"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8 – L’ Autoestima i l’ Estat d’ Ànim</a:t>
            </a:r>
          </a:p>
        </p:txBody>
      </p:sp>
      <p:sp>
        <p:nvSpPr>
          <p:cNvPr id="6" name="Slide Number Placeholder 5"/>
          <p:cNvSpPr>
            <a:spLocks noGrp="1"/>
          </p:cNvSpPr>
          <p:nvPr>
            <p:ph type="sldNum" sz="quarter" idx="12"/>
          </p:nvPr>
        </p:nvSpPr>
        <p:spPr bwMode="gray"/>
        <p:txBody>
          <a:bodyPr>
            <a:noAutofit/>
          </a:bodyPr>
          <a:lstStyle>
            <a:lvl1pPr>
              <a:defRPr b="0"/>
            </a:lvl1pPr>
          </a:lstStyle>
          <a:p>
            <a:fld id="{54894629-C21B-4B5F-A7DB-FE04C4B40FA1}"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7" name="Slide Number Placeholder 6"/>
          <p:cNvSpPr>
            <a:spLocks noGrp="1"/>
          </p:cNvSpPr>
          <p:nvPr>
            <p:ph type="sldNum" sz="quarter" idx="12"/>
          </p:nvPr>
        </p:nvSpPr>
        <p:spPr bwMode="gray"/>
        <p:txBody>
          <a:bodyPr/>
          <a:lstStyle>
            <a:lvl1pPr>
              <a:defRPr b="0"/>
            </a:lvl1pPr>
          </a:lstStyle>
          <a:p>
            <a:fld id="{54894629-C21B-4B5F-A7DB-FE04C4B40FA1}"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7" name="Slide Number Placeholder 6"/>
          <p:cNvSpPr>
            <a:spLocks noGrp="1"/>
          </p:cNvSpPr>
          <p:nvPr>
            <p:ph type="sldNum" sz="quarter" idx="12"/>
          </p:nvPr>
        </p:nvSpPr>
        <p:spPr bwMode="gray"/>
        <p:txBody>
          <a:bodyPr/>
          <a:lstStyle>
            <a:lvl1pPr>
              <a:defRPr b="0"/>
            </a:lvl1pPr>
          </a:lstStyle>
          <a:p>
            <a:fld id="{54894629-C21B-4B5F-A7DB-FE04C4B40FA1}"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7" name="Slide Number Placeholder 6"/>
          <p:cNvSpPr>
            <a:spLocks noGrp="1"/>
          </p:cNvSpPr>
          <p:nvPr>
            <p:ph type="sldNum" sz="quarter" idx="12"/>
          </p:nvPr>
        </p:nvSpPr>
        <p:spPr bwMode="gray"/>
        <p:txBody>
          <a:bodyPr/>
          <a:lstStyle>
            <a:lvl1pPr>
              <a:defRPr b="0"/>
            </a:lvl1pPr>
          </a:lstStyle>
          <a:p>
            <a:fld id="{54894629-C21B-4B5F-A7DB-FE04C4B40FA1}"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5" name="Slide Number Placeholder 4"/>
          <p:cNvSpPr>
            <a:spLocks noGrp="1"/>
          </p:cNvSpPr>
          <p:nvPr>
            <p:ph type="sldNum" sz="quarter" idx="12"/>
          </p:nvPr>
        </p:nvSpPr>
        <p:spPr bwMode="gray"/>
        <p:txBody>
          <a:bodyPr/>
          <a:lstStyle>
            <a:lvl1pPr>
              <a:defRPr b="0"/>
            </a:lvl1pPr>
          </a:lstStyle>
          <a:p>
            <a:fld id="{54894629-C21B-4B5F-A7DB-FE04C4B40FA1}"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8 – L’ Autoestima i l’ Estat d’ Ànim</a:t>
            </a:r>
          </a:p>
        </p:txBody>
      </p:sp>
      <p:sp>
        <p:nvSpPr>
          <p:cNvPr id="4" name="Slide Number Placeholder 3"/>
          <p:cNvSpPr>
            <a:spLocks noGrp="1"/>
          </p:cNvSpPr>
          <p:nvPr>
            <p:ph type="sldNum" sz="quarter" idx="12"/>
          </p:nvPr>
        </p:nvSpPr>
        <p:spPr bwMode="gray"/>
        <p:txBody>
          <a:bodyPr/>
          <a:lstStyle>
            <a:lvl1pPr>
              <a:defRPr b="0"/>
            </a:lvl1pPr>
          </a:lstStyle>
          <a:p>
            <a:fld id="{54894629-C21B-4B5F-A7DB-FE04C4B40FA1}"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8 – L’ Autoestima i l’ Estat d’ Ànim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4894629-C21B-4B5F-A7DB-FE04C4B40FA1}"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8 A – </a:t>
            </a:r>
            <a:r>
              <a:rPr lang="en-US" altLang="ja-JP" dirty="0" err="1">
                <a:latin typeface="+mn-lt"/>
                <a:ea typeface="+mn-ea"/>
                <a:cs typeface="+mn-cs"/>
              </a:rPr>
              <a:t>L'Autoestima</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l'Estat</a:t>
            </a:r>
            <a:r>
              <a:rPr lang="en-US" altLang="ja-JP" dirty="0">
                <a:latin typeface="+mn-lt"/>
                <a:ea typeface="+mn-ea"/>
                <a:cs typeface="+mn-cs"/>
              </a:rPr>
              <a:t> </a:t>
            </a:r>
            <a:r>
              <a:rPr lang="en-US" altLang="ja-JP" dirty="0" err="1">
                <a:latin typeface="+mn-lt"/>
                <a:ea typeface="+mn-ea"/>
                <a:cs typeface="+mn-cs"/>
              </a:rPr>
              <a:t>d'Ànim</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41450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rellevancia té això?</a:t>
            </a:r>
          </a:p>
        </p:txBody>
      </p:sp>
      <p:sp>
        <p:nvSpPr>
          <p:cNvPr id="4" name="Content Placeholder 3"/>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salut</a:t>
            </a:r>
            <a:r>
              <a:rPr lang="es-ES" altLang="de-DE" sz="2400" dirty="0">
                <a:solidFill>
                  <a:srgbClr val="333333"/>
                </a:solidFill>
              </a:rPr>
              <a:t> mental </a:t>
            </a:r>
            <a:r>
              <a:rPr lang="es-ES" altLang="de-DE" sz="2400" dirty="0" err="1">
                <a:solidFill>
                  <a:srgbClr val="333333"/>
                </a:solidFill>
              </a:rPr>
              <a:t>mostren</a:t>
            </a:r>
            <a:r>
              <a:rPr lang="es-ES" altLang="de-DE" sz="2400" dirty="0">
                <a:solidFill>
                  <a:srgbClr val="333333"/>
                </a:solidFill>
              </a:rPr>
              <a:t> </a:t>
            </a:r>
            <a:r>
              <a:rPr lang="es-ES" altLang="de-DE" sz="2400" dirty="0" err="1">
                <a:solidFill>
                  <a:srgbClr val="333333"/>
                </a:solidFill>
              </a:rPr>
              <a:t>distorsions</a:t>
            </a:r>
            <a:r>
              <a:rPr lang="es-ES" altLang="de-DE" sz="2400" dirty="0">
                <a:solidFill>
                  <a:srgbClr val="333333"/>
                </a:solidFill>
              </a:rPr>
              <a:t> del </a:t>
            </a:r>
            <a:r>
              <a:rPr lang="es-ES" altLang="de-DE" sz="2400" dirty="0" err="1">
                <a:solidFill>
                  <a:srgbClr val="333333"/>
                </a:solidFill>
              </a:rPr>
              <a:t>pensament</a:t>
            </a:r>
            <a:r>
              <a:rPr lang="es-ES" altLang="de-DE" sz="2400" dirty="0">
                <a:solidFill>
                  <a:srgbClr val="333333"/>
                </a:solidFill>
              </a:rPr>
              <a:t> que poden </a:t>
            </a:r>
            <a:r>
              <a:rPr lang="es-ES" altLang="de-DE" sz="2400" dirty="0">
                <a:solidFill>
                  <a:srgbClr val="004992"/>
                </a:solidFill>
              </a:rPr>
              <a:t>contribuir a la </a:t>
            </a:r>
            <a:r>
              <a:rPr lang="es-ES" altLang="de-DE" sz="2400" dirty="0" err="1">
                <a:solidFill>
                  <a:srgbClr val="004992"/>
                </a:solidFill>
              </a:rPr>
              <a:t>depressió</a:t>
            </a:r>
            <a:r>
              <a:rPr lang="es-ES" altLang="de-DE" sz="2400" dirty="0">
                <a:solidFill>
                  <a:srgbClr val="333333"/>
                </a:solidFill>
              </a:rPr>
              <a:t>.</a:t>
            </a:r>
          </a:p>
          <a:p>
            <a:pPr lvl="0" defTabSz="914400" fontAlgn="base"/>
            <a:r>
              <a:rPr lang="es-ES" altLang="de-DE" sz="2400" dirty="0">
                <a:solidFill>
                  <a:srgbClr val="333333"/>
                </a:solidFill>
              </a:rPr>
              <a:t>Aquestes distorsions del pensament poden ser canviades a través d'un entrenament intensiu i continu.</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2</a:t>
            </a:fld>
            <a:endParaRPr lang="de-DE" alt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Quins </a:t>
            </a:r>
            <a:r>
              <a:rPr lang="en-US" sz="3600" dirty="0" err="1">
                <a:solidFill>
                  <a:srgbClr val="004992"/>
                </a:solidFill>
                <a:latin typeface="+mn-lt"/>
                <a:ea typeface="+mn-ea"/>
                <a:cs typeface="+mn-cs"/>
              </a:rPr>
              <a:t>són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símptomes</a:t>
            </a:r>
            <a:r>
              <a:rPr lang="en-US" sz="3600" dirty="0">
                <a:solidFill>
                  <a:srgbClr val="004992"/>
                </a:solidFill>
                <a:latin typeface="+mn-lt"/>
                <a:ea typeface="+mn-ea"/>
                <a:cs typeface="+mn-cs"/>
              </a:rPr>
              <a:t> de la </a:t>
            </a:r>
            <a:r>
              <a:rPr lang="en-US" sz="3600" dirty="0" err="1">
                <a:solidFill>
                  <a:srgbClr val="004992"/>
                </a:solidFill>
                <a:latin typeface="+mn-lt"/>
                <a:ea typeface="+mn-ea"/>
                <a:cs typeface="+mn-cs"/>
              </a:rPr>
              <a:t>depressió</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54894629-C21B-4B5F-A7DB-FE04C4B40FA1}" type="slidenum">
              <a:rPr lang="de-DE" altLang="es-ES" smtClean="0"/>
              <a:pPr/>
              <a:t>3</a:t>
            </a:fld>
            <a:endParaRPr lang="de-DE" alt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Quins són els símptomes de la depressió?</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es-ES" altLang="de-DE" sz="2400" dirty="0">
                <a:solidFill>
                  <a:srgbClr val="333333"/>
                </a:solidFill>
              </a:rPr>
              <a:t>Tristesa, estat d'ànim deprimit</a:t>
            </a:r>
          </a:p>
          <a:p>
            <a:pPr marL="457200" lvl="0" indent="-457200" defTabSz="914400" fontAlgn="base">
              <a:buFont typeface="+mj-lt"/>
              <a:buAutoNum type="arabicPeriod"/>
            </a:pPr>
            <a:r>
              <a:rPr lang="es-ES" altLang="de-DE" sz="2400" dirty="0">
                <a:solidFill>
                  <a:srgbClr val="333333"/>
                </a:solidFill>
              </a:rPr>
              <a:t>Cansament, fatiga o falta d'energia</a:t>
            </a:r>
          </a:p>
          <a:p>
            <a:pPr marL="457200" lvl="0" indent="-457200" defTabSz="914400" fontAlgn="base">
              <a:buFont typeface="+mj-lt"/>
              <a:buAutoNum type="arabicPeriod"/>
            </a:pPr>
            <a:r>
              <a:rPr lang="es-ES" altLang="de-DE" sz="2400" dirty="0" err="1">
                <a:solidFill>
                  <a:srgbClr val="333333"/>
                </a:solidFill>
              </a:rPr>
              <a:t>Baixa</a:t>
            </a:r>
            <a:r>
              <a:rPr lang="es-ES" altLang="de-DE" sz="2400" dirty="0">
                <a:solidFill>
                  <a:srgbClr val="333333"/>
                </a:solidFill>
              </a:rPr>
              <a:t> autoestima, por de ser </a:t>
            </a:r>
            <a:r>
              <a:rPr lang="es-ES" altLang="de-DE" sz="2400" dirty="0" err="1">
                <a:solidFill>
                  <a:srgbClr val="333333"/>
                </a:solidFill>
              </a:rPr>
              <a:t>rebutjat</a:t>
            </a:r>
            <a:endParaRPr lang="es-ES" altLang="de-DE" sz="2400" dirty="0">
              <a:solidFill>
                <a:srgbClr val="333333"/>
              </a:solidFill>
            </a:endParaRPr>
          </a:p>
          <a:p>
            <a:pPr marL="457200" lvl="0" indent="-457200" defTabSz="914400" fontAlgn="base">
              <a:buFont typeface="+mj-lt"/>
              <a:buAutoNum type="arabicPeriod"/>
            </a:pPr>
            <a:r>
              <a:rPr lang="es-ES" altLang="de-DE" sz="2400" dirty="0" err="1">
                <a:solidFill>
                  <a:srgbClr val="333333"/>
                </a:solidFill>
              </a:rPr>
              <a:t>Temors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en </a:t>
            </a:r>
            <a:r>
              <a:rPr lang="es-ES" altLang="de-DE" sz="2400" dirty="0" err="1">
                <a:solidFill>
                  <a:srgbClr val="333333"/>
                </a:solidFill>
              </a:rPr>
              <a:t>relació</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el </a:t>
            </a:r>
            <a:r>
              <a:rPr lang="es-ES" altLang="de-DE" sz="2400" dirty="0" err="1">
                <a:solidFill>
                  <a:srgbClr val="333333"/>
                </a:solidFill>
              </a:rPr>
              <a:t>futur</a:t>
            </a:r>
            <a:r>
              <a:rPr lang="es-ES" altLang="de-DE" sz="2400" dirty="0">
                <a:solidFill>
                  <a:srgbClr val="333333"/>
                </a:solidFill>
              </a:rPr>
              <a:t>)</a:t>
            </a:r>
          </a:p>
          <a:p>
            <a:pPr marL="457200" lvl="0" indent="-457200" defTabSz="914400" fontAlgn="base">
              <a:buFont typeface="+mj-lt"/>
              <a:buAutoNum type="arabicPeriod"/>
            </a:pPr>
            <a:r>
              <a:rPr lang="es-ES" altLang="de-DE" sz="2400" dirty="0" err="1">
                <a:solidFill>
                  <a:srgbClr val="333333"/>
                </a:solidFill>
              </a:rPr>
              <a:t>Trastorns</a:t>
            </a:r>
            <a:r>
              <a:rPr lang="es-ES" altLang="de-DE" sz="2400" dirty="0">
                <a:solidFill>
                  <a:srgbClr val="333333"/>
                </a:solidFill>
              </a:rPr>
              <a:t> del son, </a:t>
            </a:r>
            <a:r>
              <a:rPr lang="es-ES" altLang="de-DE" sz="2400" dirty="0" err="1">
                <a:solidFill>
                  <a:srgbClr val="333333"/>
                </a:solidFill>
              </a:rPr>
              <a:t>dolors</a:t>
            </a:r>
            <a:endParaRPr lang="es-ES" altLang="de-DE" sz="2400" dirty="0">
              <a:solidFill>
                <a:srgbClr val="333333"/>
              </a:solidFill>
            </a:endParaRPr>
          </a:p>
          <a:p>
            <a:pPr marL="457200" lvl="0" indent="-457200" defTabSz="914400" fontAlgn="base">
              <a:buFont typeface="+mj-lt"/>
              <a:buAutoNum type="arabicPeriod"/>
            </a:pP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concentració</a:t>
            </a:r>
            <a:r>
              <a:rPr lang="es-ES" altLang="de-DE" sz="2400" dirty="0">
                <a:solidFill>
                  <a:srgbClr val="333333"/>
                </a:solidFill>
              </a:rPr>
              <a:t> i </a:t>
            </a:r>
            <a:r>
              <a:rPr lang="es-ES" altLang="de-DE" sz="2400" dirty="0" err="1">
                <a:solidFill>
                  <a:srgbClr val="333333"/>
                </a:solidFill>
              </a:rPr>
              <a:t>memòria</a:t>
            </a:r>
            <a:endParaRPr lang="es-ES" altLang="de-DE" sz="2400" dirty="0">
              <a:solidFill>
                <a:srgbClr val="333333"/>
              </a:solidFill>
            </a:endParaRPr>
          </a:p>
          <a:p>
            <a:pPr lvl="0" defTabSz="914400" fontAlgn="base"/>
            <a:r>
              <a:rPr lang="es-ES"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e-DE"/>
              <a:t>Entrenament Metacognitiu 8 – L’ Autoestima i l’ Estat d’ Ànim</a:t>
            </a:r>
          </a:p>
        </p:txBody>
      </p:sp>
      <p:sp>
        <p:nvSpPr>
          <p:cNvPr id="8" name="Slide Number Placeholder 7"/>
          <p:cNvSpPr>
            <a:spLocks noGrp="1"/>
          </p:cNvSpPr>
          <p:nvPr>
            <p:ph type="sldNum" sz="quarter" idx="12"/>
          </p:nvPr>
        </p:nvSpPr>
        <p:spPr/>
        <p:txBody>
          <a:bodyPr/>
          <a:lstStyle/>
          <a:p>
            <a:fld id="{54894629-C21B-4B5F-A7DB-FE04C4B40FA1}" type="slidenum">
              <a:rPr lang="de-DE" altLang="es-ES" smtClean="0"/>
              <a:pPr/>
              <a:t>4</a:t>
            </a:fld>
            <a:endParaRPr lang="de-DE" alt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Jo vaig néixer així .. O m'he tornat d'aquesta manera?</a:t>
            </a:r>
            <a:endParaRPr lang="es-ES" altLang="de-DE" sz="3600" dirty="0">
              <a:solidFill>
                <a:srgbClr val="004992"/>
              </a:solidFill>
              <a:latin typeface="+mn-lt"/>
              <a:ea typeface="+mn-ea"/>
              <a:cs typeface="+mn-cs"/>
            </a:endParaRPr>
          </a:p>
        </p:txBody>
      </p:sp>
      <p:sp>
        <p:nvSpPr>
          <p:cNvPr id="18434" name="Rectangle 2"/>
          <p:cNvSpPr>
            <a:spLocks noGrp="1" noChangeArrowheads="1"/>
          </p:cNvSpPr>
          <p:nvPr>
            <p:ph idx="1"/>
          </p:nvPr>
        </p:nvSpPr>
        <p:spPr>
          <a:xfrm>
            <a:off x="408955" y="2204864"/>
            <a:ext cx="8229600" cy="4248000"/>
          </a:xfrm>
        </p:spPr>
        <p:txBody>
          <a:bodyPr>
            <a:noAutofit/>
          </a:bodyPr>
          <a:lstStyle/>
          <a:p>
            <a:pPr eaLnBrk="1" hangingPunct="1"/>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predeterminat</a:t>
            </a:r>
            <a:r>
              <a:rPr lang="es-ES" altLang="de-DE" sz="2400" dirty="0">
                <a:solidFill>
                  <a:srgbClr val="333333"/>
                </a:solidFill>
              </a:rPr>
              <a:t> que </a:t>
            </a:r>
            <a:r>
              <a:rPr lang="es-ES" altLang="de-DE" sz="2400" dirty="0" err="1">
                <a:solidFill>
                  <a:srgbClr val="333333"/>
                </a:solidFill>
              </a:rPr>
              <a:t>estiguem</a:t>
            </a:r>
            <a:r>
              <a:rPr lang="es-ES" altLang="de-DE" sz="2400" dirty="0">
                <a:solidFill>
                  <a:srgbClr val="333333"/>
                </a:solidFill>
              </a:rPr>
              <a:t> </a:t>
            </a:r>
            <a:r>
              <a:rPr lang="es-ES" altLang="de-DE" sz="2400" dirty="0" err="1">
                <a:solidFill>
                  <a:srgbClr val="333333"/>
                </a:solidFill>
              </a:rPr>
              <a:t>feliços</a:t>
            </a:r>
            <a:r>
              <a:rPr lang="es-ES" altLang="de-DE" sz="2400" dirty="0">
                <a:solidFill>
                  <a:srgbClr val="333333"/>
                </a:solidFill>
              </a:rPr>
              <a:t> o </a:t>
            </a:r>
            <a:r>
              <a:rPr lang="es-ES" altLang="de-DE" sz="2400" dirty="0" err="1">
                <a:solidFill>
                  <a:srgbClr val="333333"/>
                </a:solidFill>
              </a:rPr>
              <a:t>tristos</a:t>
            </a:r>
            <a:r>
              <a:rPr lang="es-ES" altLang="de-DE" sz="2400" dirty="0">
                <a:solidFill>
                  <a:srgbClr val="333333"/>
                </a:solidFill>
              </a:rPr>
              <a:t>? </a:t>
            </a:r>
            <a:r>
              <a:rPr lang="es-ES" altLang="de-DE" sz="2400" dirty="0" err="1">
                <a:solidFill>
                  <a:srgbClr val="333333"/>
                </a:solidFill>
              </a:rPr>
              <a:t>Canvien</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estats</a:t>
            </a:r>
            <a:r>
              <a:rPr lang="es-ES" altLang="de-DE" sz="2400" dirty="0">
                <a:solidFill>
                  <a:srgbClr val="333333"/>
                </a:solidFill>
              </a:rPr>
              <a:t> </a:t>
            </a:r>
            <a:r>
              <a:rPr lang="es-ES" altLang="de-DE" sz="2400" dirty="0" err="1">
                <a:solidFill>
                  <a:srgbClr val="333333"/>
                </a:solidFill>
              </a:rPr>
              <a:t>emocionals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el </a:t>
            </a:r>
            <a:r>
              <a:rPr lang="es-ES" altLang="de-DE" sz="2400" dirty="0" err="1">
                <a:solidFill>
                  <a:srgbClr val="333333"/>
                </a:solidFill>
              </a:rPr>
              <a:t>temps</a:t>
            </a:r>
            <a:r>
              <a:rPr lang="es-ES" altLang="de-DE" sz="2400" dirty="0">
                <a:solidFill>
                  <a:srgbClr val="333333"/>
                </a:solidFill>
              </a:rPr>
              <a:t>?</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5</a:t>
            </a:fld>
            <a:endParaRPr lang="de-DE" alt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Jo vaig néixer així .. O m'he tornat d'aquesta manera?</a:t>
            </a:r>
            <a:endParaRPr lang="es-ES" altLang="de-DE" sz="3600" dirty="0">
              <a:solidFill>
                <a:srgbClr val="004992"/>
              </a:solidFill>
              <a:latin typeface="+mn-lt"/>
              <a:ea typeface="+mn-ea"/>
              <a:cs typeface="+mn-cs"/>
            </a:endParaRPr>
          </a:p>
        </p:txBody>
      </p:sp>
      <p:sp>
        <p:nvSpPr>
          <p:cNvPr id="18434" name="Rectangle 2"/>
          <p:cNvSpPr>
            <a:spLocks noGrp="1" noChangeArrowheads="1"/>
          </p:cNvSpPr>
          <p:nvPr>
            <p:ph idx="1"/>
          </p:nvPr>
        </p:nvSpPr>
        <p:spPr>
          <a:xfrm>
            <a:off x="408955" y="2204864"/>
            <a:ext cx="8229600" cy="4248000"/>
          </a:xfrm>
        </p:spPr>
        <p:txBody>
          <a:bodyPr>
            <a:noAutofit/>
          </a:bodyPr>
          <a:lstStyle/>
          <a:p>
            <a:pPr eaLnBrk="1" hangingPunct="1"/>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predeterminat</a:t>
            </a:r>
            <a:r>
              <a:rPr lang="es-ES" altLang="de-DE" sz="2400" dirty="0">
                <a:solidFill>
                  <a:srgbClr val="333333"/>
                </a:solidFill>
              </a:rPr>
              <a:t> que </a:t>
            </a:r>
            <a:r>
              <a:rPr lang="es-ES" altLang="de-DE" sz="2400" dirty="0" err="1">
                <a:solidFill>
                  <a:srgbClr val="333333"/>
                </a:solidFill>
              </a:rPr>
              <a:t>estiguem</a:t>
            </a:r>
            <a:r>
              <a:rPr lang="es-ES" altLang="de-DE" sz="2400" dirty="0">
                <a:solidFill>
                  <a:srgbClr val="333333"/>
                </a:solidFill>
              </a:rPr>
              <a:t> </a:t>
            </a:r>
            <a:r>
              <a:rPr lang="es-ES" altLang="de-DE" sz="2400" dirty="0" err="1">
                <a:solidFill>
                  <a:srgbClr val="333333"/>
                </a:solidFill>
              </a:rPr>
              <a:t>feliços</a:t>
            </a:r>
            <a:r>
              <a:rPr lang="es-ES" altLang="de-DE" sz="2400" dirty="0">
                <a:solidFill>
                  <a:srgbClr val="333333"/>
                </a:solidFill>
              </a:rPr>
              <a:t> o </a:t>
            </a:r>
            <a:r>
              <a:rPr lang="es-ES" altLang="de-DE" sz="2400" dirty="0" err="1">
                <a:solidFill>
                  <a:srgbClr val="333333"/>
                </a:solidFill>
              </a:rPr>
              <a:t>tristos</a:t>
            </a:r>
            <a:r>
              <a:rPr lang="es-ES" altLang="de-DE" sz="2400" dirty="0">
                <a:solidFill>
                  <a:srgbClr val="333333"/>
                </a:solidFill>
              </a:rPr>
              <a:t>? </a:t>
            </a:r>
            <a:r>
              <a:rPr lang="es-ES" altLang="de-DE" sz="2400" dirty="0" err="1">
                <a:solidFill>
                  <a:srgbClr val="333333"/>
                </a:solidFill>
              </a:rPr>
              <a:t>Canvien</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estats</a:t>
            </a:r>
            <a:r>
              <a:rPr lang="es-ES" altLang="de-DE" sz="2400" dirty="0">
                <a:solidFill>
                  <a:srgbClr val="333333"/>
                </a:solidFill>
              </a:rPr>
              <a:t> </a:t>
            </a:r>
            <a:r>
              <a:rPr lang="es-ES" altLang="de-DE" sz="2400" dirty="0" err="1">
                <a:solidFill>
                  <a:srgbClr val="333333"/>
                </a:solidFill>
              </a:rPr>
              <a:t>emocionals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el </a:t>
            </a:r>
            <a:r>
              <a:rPr lang="es-ES" altLang="de-DE" sz="2400" dirty="0" err="1">
                <a:solidFill>
                  <a:srgbClr val="333333"/>
                </a:solidFill>
              </a:rPr>
              <a:t>temps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004992"/>
                </a:solidFill>
              </a:rPr>
              <a:t>“Naturalesa”: </a:t>
            </a:r>
            <a:r>
              <a:rPr lang="es-ES" altLang="de-DE" sz="2400" dirty="0">
                <a:solidFill>
                  <a:srgbClr val="333333"/>
                </a:solidFill>
              </a:rPr>
              <a:t>Hi ha evidència d'una predisposició genètica a pensaments depressius i baixa autoestima.</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6</a:t>
            </a:fld>
            <a:endParaRPr lang="de-DE" altLang="es-ES"/>
          </a:p>
        </p:txBody>
      </p:sp>
    </p:spTree>
    <p:extLst>
      <p:ext uri="{BB962C8B-B14F-4D97-AF65-F5344CB8AC3E}">
        <p14:creationId xmlns:p14="http://schemas.microsoft.com/office/powerpoint/2010/main" val="4087802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Jo vaig néixer així .. O m'he tornat d'aquesta manera?</a:t>
            </a:r>
            <a:endParaRPr lang="es-ES" altLang="de-DE" sz="3600" dirty="0">
              <a:solidFill>
                <a:srgbClr val="004992"/>
              </a:solidFill>
              <a:latin typeface="+mn-lt"/>
              <a:ea typeface="+mn-ea"/>
              <a:cs typeface="+mn-cs"/>
            </a:endParaRPr>
          </a:p>
        </p:txBody>
      </p:sp>
      <p:sp>
        <p:nvSpPr>
          <p:cNvPr id="18434" name="Rectangle 2"/>
          <p:cNvSpPr>
            <a:spLocks noGrp="1" noChangeArrowheads="1"/>
          </p:cNvSpPr>
          <p:nvPr>
            <p:ph idx="1"/>
          </p:nvPr>
        </p:nvSpPr>
        <p:spPr>
          <a:xfrm>
            <a:off x="408955" y="2204864"/>
            <a:ext cx="8229600" cy="4248000"/>
          </a:xfrm>
        </p:spPr>
        <p:txBody>
          <a:bodyPr>
            <a:noAutofit/>
          </a:bodyPr>
          <a:lstStyle/>
          <a:p>
            <a:pPr eaLnBrk="1" hangingPunct="1"/>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predeterminat</a:t>
            </a:r>
            <a:r>
              <a:rPr lang="es-ES" altLang="de-DE" sz="2400" dirty="0">
                <a:solidFill>
                  <a:srgbClr val="333333"/>
                </a:solidFill>
              </a:rPr>
              <a:t> que </a:t>
            </a:r>
            <a:r>
              <a:rPr lang="es-ES" altLang="de-DE" sz="2400" dirty="0" err="1">
                <a:solidFill>
                  <a:srgbClr val="333333"/>
                </a:solidFill>
              </a:rPr>
              <a:t>estiguem</a:t>
            </a:r>
            <a:r>
              <a:rPr lang="es-ES" altLang="de-DE" sz="2400" dirty="0">
                <a:solidFill>
                  <a:srgbClr val="333333"/>
                </a:solidFill>
              </a:rPr>
              <a:t> </a:t>
            </a:r>
            <a:r>
              <a:rPr lang="es-ES" altLang="de-DE" sz="2400" dirty="0" err="1">
                <a:solidFill>
                  <a:srgbClr val="333333"/>
                </a:solidFill>
              </a:rPr>
              <a:t>feliços</a:t>
            </a:r>
            <a:r>
              <a:rPr lang="es-ES" altLang="de-DE" sz="2400" dirty="0">
                <a:solidFill>
                  <a:srgbClr val="333333"/>
                </a:solidFill>
              </a:rPr>
              <a:t> o </a:t>
            </a:r>
            <a:r>
              <a:rPr lang="es-ES" altLang="de-DE" sz="2400" dirty="0" err="1">
                <a:solidFill>
                  <a:srgbClr val="333333"/>
                </a:solidFill>
              </a:rPr>
              <a:t>tristos</a:t>
            </a:r>
            <a:r>
              <a:rPr lang="es-ES" altLang="de-DE" sz="2400" dirty="0">
                <a:solidFill>
                  <a:srgbClr val="333333"/>
                </a:solidFill>
              </a:rPr>
              <a:t>? </a:t>
            </a:r>
            <a:r>
              <a:rPr lang="es-ES" altLang="de-DE" sz="2400" dirty="0" err="1">
                <a:solidFill>
                  <a:srgbClr val="333333"/>
                </a:solidFill>
              </a:rPr>
              <a:t>Canvien</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estats</a:t>
            </a:r>
            <a:r>
              <a:rPr lang="es-ES" altLang="de-DE" sz="2400" dirty="0">
                <a:solidFill>
                  <a:srgbClr val="333333"/>
                </a:solidFill>
              </a:rPr>
              <a:t> </a:t>
            </a:r>
            <a:r>
              <a:rPr lang="es-ES" altLang="de-DE" sz="2400" dirty="0" err="1">
                <a:solidFill>
                  <a:srgbClr val="333333"/>
                </a:solidFill>
              </a:rPr>
              <a:t>emocionals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el </a:t>
            </a:r>
            <a:r>
              <a:rPr lang="es-ES" altLang="de-DE" sz="2400" dirty="0" err="1">
                <a:solidFill>
                  <a:srgbClr val="333333"/>
                </a:solidFill>
              </a:rPr>
              <a:t>temps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004992"/>
                </a:solidFill>
              </a:rPr>
              <a:t>“Naturalesa”: </a:t>
            </a:r>
            <a:r>
              <a:rPr lang="es-ES" altLang="de-DE" sz="2400" dirty="0">
                <a:solidFill>
                  <a:srgbClr val="333333"/>
                </a:solidFill>
              </a:rPr>
              <a:t>Hi ha evidència d'una predisposició genètica a pensaments depressius i baixa autoestima.</a:t>
            </a:r>
          </a:p>
          <a:p>
            <a:pPr marL="342900" indent="-342900" eaLnBrk="1" hangingPunct="1">
              <a:buClr>
                <a:srgbClr val="000000"/>
              </a:buClr>
              <a:buFont typeface="WingDings"/>
              <a:buChar char=""/>
            </a:pPr>
            <a:r>
              <a:rPr lang="es-ES" altLang="de-DE" sz="2400" dirty="0">
                <a:solidFill>
                  <a:srgbClr val="004992"/>
                </a:solidFill>
              </a:rPr>
              <a:t>“Ambient”: </a:t>
            </a:r>
            <a:r>
              <a:rPr lang="es-ES" altLang="de-DE" sz="2400" dirty="0">
                <a:solidFill>
                  <a:srgbClr val="333333"/>
                </a:solidFill>
              </a:rPr>
              <a:t>Esdeveniments traumàtics de la vida i pares o mares exigents i/o negligents són factors que poden promoure una autoimatge negativa.</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7</a:t>
            </a:fld>
            <a:endParaRPr lang="de-DE" altLang="es-ES"/>
          </a:p>
        </p:txBody>
      </p:sp>
    </p:spTree>
    <p:extLst>
      <p:ext uri="{BB962C8B-B14F-4D97-AF65-F5344CB8AC3E}">
        <p14:creationId xmlns:p14="http://schemas.microsoft.com/office/powerpoint/2010/main" val="3662482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Jo vaig néixer així .. O m'he tornat d'aquesta manera?</a:t>
            </a:r>
            <a:endParaRPr lang="es-ES" altLang="de-DE" sz="3600" dirty="0">
              <a:solidFill>
                <a:srgbClr val="004992"/>
              </a:solidFill>
              <a:latin typeface="+mn-lt"/>
              <a:ea typeface="+mn-ea"/>
              <a:cs typeface="+mn-cs"/>
            </a:endParaRPr>
          </a:p>
        </p:txBody>
      </p:sp>
      <p:sp>
        <p:nvSpPr>
          <p:cNvPr id="18434" name="Rectangle 2"/>
          <p:cNvSpPr>
            <a:spLocks noGrp="1" noChangeArrowheads="1"/>
          </p:cNvSpPr>
          <p:nvPr>
            <p:ph idx="1"/>
          </p:nvPr>
        </p:nvSpPr>
        <p:spPr>
          <a:xfrm>
            <a:off x="408955" y="2204864"/>
            <a:ext cx="8229600" cy="4248000"/>
          </a:xfrm>
        </p:spPr>
        <p:txBody>
          <a:bodyPr>
            <a:noAutofit/>
          </a:bodyPr>
          <a:lstStyle/>
          <a:p>
            <a:pPr eaLnBrk="1" hangingPunct="1"/>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predeterminat</a:t>
            </a:r>
            <a:r>
              <a:rPr lang="es-ES" altLang="de-DE" sz="2400" dirty="0">
                <a:solidFill>
                  <a:srgbClr val="333333"/>
                </a:solidFill>
              </a:rPr>
              <a:t> que </a:t>
            </a:r>
            <a:r>
              <a:rPr lang="es-ES" altLang="de-DE" sz="2400" dirty="0" err="1">
                <a:solidFill>
                  <a:srgbClr val="333333"/>
                </a:solidFill>
              </a:rPr>
              <a:t>estiguem</a:t>
            </a:r>
            <a:r>
              <a:rPr lang="es-ES" altLang="de-DE" sz="2400" dirty="0">
                <a:solidFill>
                  <a:srgbClr val="333333"/>
                </a:solidFill>
              </a:rPr>
              <a:t> </a:t>
            </a:r>
            <a:r>
              <a:rPr lang="es-ES" altLang="de-DE" sz="2400" dirty="0" err="1">
                <a:solidFill>
                  <a:srgbClr val="333333"/>
                </a:solidFill>
              </a:rPr>
              <a:t>feliços</a:t>
            </a:r>
            <a:r>
              <a:rPr lang="es-ES" altLang="de-DE" sz="2400" dirty="0">
                <a:solidFill>
                  <a:srgbClr val="333333"/>
                </a:solidFill>
              </a:rPr>
              <a:t> o </a:t>
            </a:r>
            <a:r>
              <a:rPr lang="es-ES" altLang="de-DE" sz="2400" dirty="0" err="1">
                <a:solidFill>
                  <a:srgbClr val="333333"/>
                </a:solidFill>
              </a:rPr>
              <a:t>tristos</a:t>
            </a:r>
            <a:r>
              <a:rPr lang="es-ES" altLang="de-DE" sz="2400" dirty="0">
                <a:solidFill>
                  <a:srgbClr val="333333"/>
                </a:solidFill>
              </a:rPr>
              <a:t>? </a:t>
            </a:r>
            <a:r>
              <a:rPr lang="es-ES" altLang="de-DE" sz="2400" dirty="0" err="1">
                <a:solidFill>
                  <a:srgbClr val="333333"/>
                </a:solidFill>
              </a:rPr>
              <a:t>Canvien</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estats</a:t>
            </a:r>
            <a:r>
              <a:rPr lang="es-ES" altLang="de-DE" sz="2400" dirty="0">
                <a:solidFill>
                  <a:srgbClr val="333333"/>
                </a:solidFill>
              </a:rPr>
              <a:t> </a:t>
            </a:r>
            <a:r>
              <a:rPr lang="es-ES" altLang="de-DE" sz="2400" dirty="0" err="1">
                <a:solidFill>
                  <a:srgbClr val="333333"/>
                </a:solidFill>
              </a:rPr>
              <a:t>emocionals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el </a:t>
            </a:r>
            <a:r>
              <a:rPr lang="es-ES" altLang="de-DE" sz="2400" dirty="0" err="1">
                <a:solidFill>
                  <a:srgbClr val="333333"/>
                </a:solidFill>
              </a:rPr>
              <a:t>temps</a:t>
            </a:r>
            <a:r>
              <a:rPr lang="es-ES"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004992"/>
                </a:solidFill>
              </a:rPr>
              <a:t>“Naturalesa”: </a:t>
            </a:r>
            <a:r>
              <a:rPr lang="es-ES" altLang="de-DE" sz="2400" dirty="0">
                <a:solidFill>
                  <a:srgbClr val="333333"/>
                </a:solidFill>
              </a:rPr>
              <a:t>Hi ha evidència d'una predisposició genètica a pensaments depressius i baixa autoestima.</a:t>
            </a:r>
          </a:p>
          <a:p>
            <a:pPr marL="342900" indent="-342900" eaLnBrk="1" hangingPunct="1">
              <a:buClr>
                <a:srgbClr val="000000"/>
              </a:buClr>
              <a:buFont typeface="WingDings"/>
              <a:buChar char=""/>
            </a:pPr>
            <a:r>
              <a:rPr lang="es-ES" altLang="de-DE" sz="2400" dirty="0">
                <a:solidFill>
                  <a:srgbClr val="004992"/>
                </a:solidFill>
              </a:rPr>
              <a:t>“Ambient”: </a:t>
            </a:r>
            <a:r>
              <a:rPr lang="es-ES" altLang="de-DE" sz="2400" dirty="0">
                <a:solidFill>
                  <a:srgbClr val="333333"/>
                </a:solidFill>
              </a:rPr>
              <a:t>Esdeveniments traumàtics de la vida i pares o mares exigents i/o negligents són factors que poden promoure una autoimatge negativa.</a:t>
            </a:r>
          </a:p>
          <a:p>
            <a:pPr lvl="0" defTabSz="914400" fontAlgn="base"/>
            <a:r>
              <a:rPr lang="es-ES" altLang="de-DE" sz="2400" b="1" dirty="0">
                <a:solidFill>
                  <a:srgbClr val="004992"/>
                </a:solidFill>
              </a:rPr>
              <a:t>PERÒ</a:t>
            </a:r>
            <a:r>
              <a:rPr lang="es-ES" altLang="de-DE" sz="2400" dirty="0">
                <a:solidFill>
                  <a:srgbClr val="004992"/>
                </a:solidFill>
              </a:rPr>
              <a:t>: </a:t>
            </a:r>
            <a:r>
              <a:rPr lang="es-ES" altLang="de-DE" sz="2400" dirty="0" err="1">
                <a:solidFill>
                  <a:srgbClr val="004992"/>
                </a:solidFill>
              </a:rPr>
              <a:t>Podem</a:t>
            </a:r>
            <a:r>
              <a:rPr lang="es-ES" altLang="de-DE" sz="2400" dirty="0">
                <a:solidFill>
                  <a:srgbClr val="004992"/>
                </a:solidFill>
              </a:rPr>
              <a:t> </a:t>
            </a:r>
            <a:r>
              <a:rPr lang="es-ES" altLang="de-DE" sz="2400" dirty="0" err="1">
                <a:solidFill>
                  <a:srgbClr val="004992"/>
                </a:solidFill>
              </a:rPr>
              <a:t>canviar</a:t>
            </a:r>
            <a:r>
              <a:rPr lang="es-ES" altLang="de-DE" sz="2400" dirty="0">
                <a:solidFill>
                  <a:srgbClr val="004992"/>
                </a:solidFill>
              </a:rPr>
              <a:t> </a:t>
            </a:r>
            <a:r>
              <a:rPr lang="es-ES" altLang="de-DE" sz="2400" dirty="0" err="1">
                <a:solidFill>
                  <a:srgbClr val="004992"/>
                </a:solidFill>
              </a:rPr>
              <a:t>els</a:t>
            </a:r>
            <a:r>
              <a:rPr lang="es-ES" altLang="de-DE" sz="2400" dirty="0">
                <a:solidFill>
                  <a:srgbClr val="004992"/>
                </a:solidFill>
              </a:rPr>
              <a:t> </a:t>
            </a:r>
            <a:r>
              <a:rPr lang="es-ES" altLang="de-DE" sz="2400" dirty="0" err="1">
                <a:solidFill>
                  <a:srgbClr val="004992"/>
                </a:solidFill>
              </a:rPr>
              <a:t>esquemes</a:t>
            </a:r>
            <a:r>
              <a:rPr lang="es-ES" altLang="de-DE" sz="2400" dirty="0">
                <a:solidFill>
                  <a:srgbClr val="004992"/>
                </a:solidFill>
              </a:rPr>
              <a:t> de </a:t>
            </a:r>
            <a:r>
              <a:rPr lang="es-ES" altLang="de-DE" sz="2400" dirty="0" err="1">
                <a:solidFill>
                  <a:srgbClr val="004992"/>
                </a:solidFill>
              </a:rPr>
              <a:t>pensament</a:t>
            </a:r>
            <a:r>
              <a:rPr lang="es-ES" altLang="de-DE" sz="2400" dirty="0">
                <a:solidFill>
                  <a:srgbClr val="004992"/>
                </a:solidFill>
              </a:rPr>
              <a:t> </a:t>
            </a:r>
            <a:r>
              <a:rPr lang="es-ES" altLang="de-DE" sz="2400" dirty="0" err="1">
                <a:solidFill>
                  <a:srgbClr val="004992"/>
                </a:solidFill>
              </a:rPr>
              <a:t>depressiu</a:t>
            </a:r>
            <a:r>
              <a:rPr lang="es-ES" altLang="de-DE" sz="2400" dirty="0">
                <a:solidFill>
                  <a:srgbClr val="004992"/>
                </a:solidFill>
              </a:rPr>
              <a:t>. La </a:t>
            </a:r>
            <a:r>
              <a:rPr lang="es-ES" altLang="de-DE" sz="2400" dirty="0" err="1">
                <a:solidFill>
                  <a:srgbClr val="004992"/>
                </a:solidFill>
              </a:rPr>
              <a:t>depressió</a:t>
            </a:r>
            <a:r>
              <a:rPr lang="es-ES" altLang="de-DE" sz="2400" dirty="0">
                <a:solidFill>
                  <a:srgbClr val="004992"/>
                </a:solidFill>
              </a:rPr>
              <a:t> no es un </a:t>
            </a:r>
            <a:r>
              <a:rPr lang="es-ES" altLang="de-DE" sz="2400" dirty="0" err="1">
                <a:solidFill>
                  <a:srgbClr val="004992"/>
                </a:solidFill>
              </a:rPr>
              <a:t>destí</a:t>
            </a:r>
            <a:r>
              <a:rPr lang="es-ES" altLang="de-DE" sz="2400" dirty="0">
                <a:solidFill>
                  <a:srgbClr val="004992"/>
                </a:solidFill>
              </a:rPr>
              <a:t> irreversible!</a:t>
            </a:r>
            <a:endParaRPr lang="es-ES"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8</a:t>
            </a:fld>
            <a:endParaRPr lang="de-DE" altLang="es-ES"/>
          </a:p>
        </p:txBody>
      </p:sp>
    </p:spTree>
    <p:extLst>
      <p:ext uri="{BB962C8B-B14F-4D97-AF65-F5344CB8AC3E}">
        <p14:creationId xmlns:p14="http://schemas.microsoft.com/office/powerpoint/2010/main" val="201737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Depressió</a:t>
            </a:r>
            <a:br>
              <a:rPr lang="en-US" sz="3600" dirty="0">
                <a:solidFill>
                  <a:srgbClr val="004992"/>
                </a:solidFill>
                <a:latin typeface="+mn-lt"/>
                <a:ea typeface="+mn-ea"/>
                <a:cs typeface="+mn-cs"/>
              </a:rPr>
            </a:br>
            <a:r>
              <a:rPr lang="en-US" dirty="0" err="1">
                <a:solidFill>
                  <a:srgbClr val="004992"/>
                </a:solidFill>
                <a:latin typeface="+mn-lt"/>
                <a:ea typeface="+mn-ea"/>
                <a:cs typeface="+mn-cs"/>
              </a:rPr>
              <a:t>Efectes</a:t>
            </a:r>
            <a:r>
              <a:rPr lang="en-US" dirty="0">
                <a:solidFill>
                  <a:srgbClr val="004992"/>
                </a:solidFill>
                <a:latin typeface="+mn-lt"/>
                <a:ea typeface="+mn-ea"/>
                <a:cs typeface="+mn-cs"/>
              </a:rPr>
              <a:t> </a:t>
            </a:r>
            <a:r>
              <a:rPr lang="en-US" dirty="0" err="1">
                <a:solidFill>
                  <a:srgbClr val="004992"/>
                </a:solidFill>
                <a:latin typeface="+mn-lt"/>
                <a:ea typeface="+mn-ea"/>
                <a:cs typeface="+mn-cs"/>
              </a:rPr>
              <a:t>d'al∙lucinacions</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deliris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l'autoestima</a:t>
            </a:r>
            <a:endParaRPr lang="en-US" dirty="0">
              <a:solidFill>
                <a:srgbClr val="004992"/>
              </a:solidFill>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897782527"/>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Efectes negatius del deliri en l'estat d'ànim</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Efectes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positius</a:t>
                      </a:r>
                      <a:r>
                        <a:rPr kumimoji="0" lang="en-US" sz="2000" b="0" i="0" u="none" strike="noStrike" cap="none" normalizeH="0" baseline="0" dirty="0">
                          <a:ln>
                            <a:noFill/>
                          </a:ln>
                          <a:solidFill>
                            <a:srgbClr val="333333"/>
                          </a:solidFill>
                          <a:effectLst/>
                          <a:latin typeface="Calibri Light"/>
                        </a:rPr>
                        <a:t> del </a:t>
                      </a:r>
                      <a:r>
                        <a:rPr kumimoji="0" lang="en-US" sz="2000" b="0" i="0" u="none" strike="noStrike" cap="none" normalizeH="0" baseline="0" dirty="0" err="1">
                          <a:ln>
                            <a:noFill/>
                          </a:ln>
                          <a:solidFill>
                            <a:srgbClr val="333333"/>
                          </a:solidFill>
                          <a:effectLst/>
                          <a:latin typeface="Calibri Light"/>
                        </a:rPr>
                        <a:t>deliri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l'estat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d'ànim</a:t>
                      </a:r>
                      <a:r>
                        <a:rPr kumimoji="0" lang="en-US" sz="2000" b="0" i="0" u="none" strike="noStrike" cap="none" normalizeH="0" baseline="0" dirty="0">
                          <a:ln>
                            <a:noFill/>
                          </a:ln>
                          <a:solidFill>
                            <a:srgbClr val="333333"/>
                          </a:solidFill>
                          <a:effectLst/>
                          <a:latin typeface="Calibri Light"/>
                        </a:rPr>
                        <a:t> a curt </a:t>
                      </a:r>
                      <a:r>
                        <a:rPr kumimoji="0" lang="en-US" sz="2000" b="0" i="0" u="none" strike="noStrike" cap="none" normalizeH="0" baseline="0" dirty="0" err="1">
                          <a:ln>
                            <a:noFill/>
                          </a:ln>
                          <a:solidFill>
                            <a:srgbClr val="333333"/>
                          </a:solidFill>
                          <a:effectLst/>
                          <a:latin typeface="Calibri Light"/>
                        </a:rPr>
                        <a:t>plaç</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54894629-C21B-4B5F-A7DB-FE04C4B40FA1}" type="slidenum">
              <a:rPr lang="de-DE" altLang="es-ES" smtClean="0"/>
              <a:pPr/>
              <a:t>9</a:t>
            </a:fld>
            <a:endParaRPr lang="de-DE" altLang="es-ES"/>
          </a:p>
        </p:txBody>
      </p:sp>
    </p:spTree>
    <p:extLst>
      <p:ext uri="{BB962C8B-B14F-4D97-AF65-F5344CB8AC3E}">
        <p14:creationId xmlns:p14="http://schemas.microsoft.com/office/powerpoint/2010/main" val="2955533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Depressió</a:t>
            </a:r>
            <a:br>
              <a:rPr lang="en-US" sz="3600" dirty="0">
                <a:solidFill>
                  <a:srgbClr val="004992"/>
                </a:solidFill>
                <a:latin typeface="+mn-lt"/>
                <a:ea typeface="+mn-ea"/>
                <a:cs typeface="+mn-cs"/>
              </a:rPr>
            </a:br>
            <a:r>
              <a:rPr lang="en-US" dirty="0" err="1">
                <a:solidFill>
                  <a:srgbClr val="004992"/>
                </a:solidFill>
                <a:latin typeface="+mn-lt"/>
                <a:ea typeface="+mn-ea"/>
                <a:cs typeface="+mn-cs"/>
              </a:rPr>
              <a:t>Efectes</a:t>
            </a:r>
            <a:r>
              <a:rPr lang="en-US" dirty="0">
                <a:solidFill>
                  <a:srgbClr val="004992"/>
                </a:solidFill>
                <a:latin typeface="+mn-lt"/>
                <a:ea typeface="+mn-ea"/>
                <a:cs typeface="+mn-cs"/>
              </a:rPr>
              <a:t> </a:t>
            </a:r>
            <a:r>
              <a:rPr lang="en-US" dirty="0" err="1">
                <a:solidFill>
                  <a:srgbClr val="004992"/>
                </a:solidFill>
                <a:latin typeface="+mn-lt"/>
                <a:ea typeface="+mn-ea"/>
                <a:cs typeface="+mn-cs"/>
              </a:rPr>
              <a:t>d'al∙lucinacions</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deliris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l'autoestima</a:t>
            </a:r>
            <a:endParaRPr lang="en-US" dirty="0">
              <a:solidFill>
                <a:srgbClr val="004992"/>
              </a:solidFill>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82511071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Efectes negatius del deliri en l'estat d'ànim</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Efectes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positius</a:t>
                      </a:r>
                      <a:r>
                        <a:rPr kumimoji="0" lang="en-US" sz="2000" b="0" i="0" u="none" strike="noStrike" cap="none" normalizeH="0" baseline="0" dirty="0">
                          <a:ln>
                            <a:noFill/>
                          </a:ln>
                          <a:solidFill>
                            <a:srgbClr val="333333"/>
                          </a:solidFill>
                          <a:effectLst/>
                          <a:latin typeface="Calibri Light"/>
                        </a:rPr>
                        <a:t> del </a:t>
                      </a:r>
                      <a:r>
                        <a:rPr kumimoji="0" lang="en-US" sz="2000" b="0" i="0" u="none" strike="noStrike" cap="none" normalizeH="0" baseline="0" dirty="0" err="1">
                          <a:ln>
                            <a:noFill/>
                          </a:ln>
                          <a:solidFill>
                            <a:srgbClr val="333333"/>
                          </a:solidFill>
                          <a:effectLst/>
                          <a:latin typeface="Calibri Light"/>
                        </a:rPr>
                        <a:t>deliri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l'estat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d'ànim</a:t>
                      </a:r>
                      <a:r>
                        <a:rPr kumimoji="0" lang="en-US" sz="2000" b="0" i="0" u="none" strike="noStrike" cap="none" normalizeH="0" baseline="0" dirty="0">
                          <a:ln>
                            <a:noFill/>
                          </a:ln>
                          <a:solidFill>
                            <a:srgbClr val="333333"/>
                          </a:solidFill>
                          <a:effectLst/>
                          <a:latin typeface="Calibri Light"/>
                        </a:rPr>
                        <a:t> a curt </a:t>
                      </a:r>
                      <a:r>
                        <a:rPr kumimoji="0" lang="en-US" sz="2000" b="0" i="0" u="none" strike="noStrike" cap="none" normalizeH="0" baseline="0" dirty="0" err="1">
                          <a:ln>
                            <a:noFill/>
                          </a:ln>
                          <a:solidFill>
                            <a:srgbClr val="333333"/>
                          </a:solidFill>
                          <a:effectLst/>
                          <a:latin typeface="Calibri Light"/>
                        </a:rPr>
                        <a:t>plaç</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experimentar</a:t>
                      </a:r>
                      <a:r>
                        <a:rPr kumimoji="0" lang="en-US" sz="2000" b="0" i="0" u="none" strike="noStrike" cap="none" normalizeH="0" baseline="0" dirty="0">
                          <a:ln>
                            <a:noFill/>
                          </a:ln>
                          <a:solidFill>
                            <a:srgbClr val="333333"/>
                          </a:solidFill>
                          <a:effectLst/>
                          <a:latin typeface="Calibri Light"/>
                        </a:rPr>
                        <a:t> constant </a:t>
                      </a:r>
                      <a:r>
                        <a:rPr kumimoji="0" lang="en-US" sz="2000" b="0" i="0" u="none" strike="noStrike" cap="none" normalizeH="0" baseline="0" dirty="0" err="1">
                          <a:ln>
                            <a:noFill/>
                          </a:ln>
                          <a:solidFill>
                            <a:srgbClr val="333333"/>
                          </a:solidFill>
                          <a:effectLst/>
                          <a:latin typeface="Calibri Light"/>
                        </a:rPr>
                        <a:t>amenaça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veus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acusadores</a:t>
                      </a:r>
                      <a:r>
                        <a:rPr kumimoji="0" lang="en-US" sz="2000" b="0" i="0" u="none" strike="noStrike" cap="none" normalizeH="0" baseline="0" dirty="0">
                          <a:ln>
                            <a:noFill/>
                          </a:ln>
                          <a:solidFill>
                            <a:srgbClr val="333333"/>
                          </a:solidFill>
                          <a:effectLst/>
                          <a:latin typeface="Calibri Light"/>
                        </a:rPr>
                        <a:t> e </a:t>
                      </a:r>
                      <a:r>
                        <a:rPr kumimoji="0" lang="en-US" sz="2000" b="0" i="0" u="none" strike="noStrike" cap="none" normalizeH="0" baseline="0" dirty="0" err="1">
                          <a:ln>
                            <a:noFill/>
                          </a:ln>
                          <a:solidFill>
                            <a:srgbClr val="333333"/>
                          </a:solidFill>
                          <a:effectLst/>
                          <a:latin typeface="Calibri Light"/>
                        </a:rPr>
                        <a:t>insultants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Després</a:t>
                      </a:r>
                      <a:r>
                        <a:rPr kumimoji="0" lang="en-US" sz="2000" b="0" i="0" u="none" strike="noStrike" cap="none" normalizeH="0" baseline="0" dirty="0">
                          <a:ln>
                            <a:noFill/>
                          </a:ln>
                          <a:solidFill>
                            <a:srgbClr val="333333"/>
                          </a:solidFill>
                          <a:effectLst/>
                          <a:latin typeface="Calibri Light"/>
                        </a:rPr>
                        <a:t> de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sentimients</a:t>
                      </a:r>
                      <a:r>
                        <a:rPr kumimoji="0" lang="en-US" sz="2000" b="0" i="0" u="none" strike="noStrike" cap="none" normalizeH="0" baseline="0" dirty="0">
                          <a:ln>
                            <a:noFill/>
                          </a:ln>
                          <a:solidFill>
                            <a:srgbClr val="333333"/>
                          </a:solidFill>
                          <a:effectLst/>
                          <a:latin typeface="Calibri Light"/>
                        </a:rPr>
                        <a:t> de </a:t>
                      </a:r>
                      <a:r>
                        <a:rPr kumimoji="0" lang="en-US" sz="2000" b="0" i="0" u="none" strike="noStrike" cap="none" normalizeH="0" baseline="0" dirty="0" err="1">
                          <a:ln>
                            <a:noFill/>
                          </a:ln>
                          <a:solidFill>
                            <a:srgbClr val="333333"/>
                          </a:solidFill>
                          <a:effectLst/>
                          <a:latin typeface="Calibri Light"/>
                        </a:rPr>
                        <a:t>pena</a:t>
                      </a:r>
                      <a:r>
                        <a:rPr kumimoji="0" lang="en-US" sz="2000" b="0" i="0" u="none" strike="noStrike" cap="none" normalizeH="0" baseline="0" dirty="0">
                          <a:ln>
                            <a:noFill/>
                          </a:ln>
                          <a:solidFill>
                            <a:srgbClr val="333333"/>
                          </a:solidFill>
                          <a:effectLst/>
                          <a:latin typeface="Calibri Light"/>
                        </a:rPr>
                        <a:t>, res </a:t>
                      </a:r>
                      <a:r>
                        <a:rPr kumimoji="0" lang="en-US" sz="2000" b="0" i="0" u="none" strike="noStrike" cap="none" normalizeH="0" baseline="0" dirty="0" err="1">
                          <a:ln>
                            <a:noFill/>
                          </a:ln>
                          <a:solidFill>
                            <a:srgbClr val="333333"/>
                          </a:solidFill>
                          <a:effectLst/>
                          <a:latin typeface="Calibri Light"/>
                        </a:rPr>
                        <a:t>sembla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tenir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futur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fracassat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54894629-C21B-4B5F-A7DB-FE04C4B40FA1}" type="slidenum">
              <a:rPr lang="de-DE" altLang="es-ES" smtClean="0"/>
              <a:pPr/>
              <a:t>10</a:t>
            </a:fld>
            <a:endParaRPr lang="de-DE" altLang="es-ES"/>
          </a:p>
        </p:txBody>
      </p:sp>
    </p:spTree>
    <p:extLst>
      <p:ext uri="{BB962C8B-B14F-4D97-AF65-F5344CB8AC3E}">
        <p14:creationId xmlns:p14="http://schemas.microsoft.com/office/powerpoint/2010/main" val="1304498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Depressió</a:t>
            </a:r>
            <a:br>
              <a:rPr lang="en-US" sz="3600" dirty="0">
                <a:solidFill>
                  <a:srgbClr val="004992"/>
                </a:solidFill>
                <a:latin typeface="+mn-lt"/>
                <a:ea typeface="+mn-ea"/>
                <a:cs typeface="+mn-cs"/>
              </a:rPr>
            </a:br>
            <a:r>
              <a:rPr lang="en-US" dirty="0" err="1">
                <a:solidFill>
                  <a:srgbClr val="004992"/>
                </a:solidFill>
                <a:latin typeface="+mn-lt"/>
                <a:ea typeface="+mn-ea"/>
                <a:cs typeface="+mn-cs"/>
              </a:rPr>
              <a:t>Efectes</a:t>
            </a:r>
            <a:r>
              <a:rPr lang="en-US" dirty="0">
                <a:solidFill>
                  <a:srgbClr val="004992"/>
                </a:solidFill>
                <a:latin typeface="+mn-lt"/>
                <a:ea typeface="+mn-ea"/>
                <a:cs typeface="+mn-cs"/>
              </a:rPr>
              <a:t> </a:t>
            </a:r>
            <a:r>
              <a:rPr lang="en-US" dirty="0" err="1">
                <a:solidFill>
                  <a:srgbClr val="004992"/>
                </a:solidFill>
                <a:latin typeface="+mn-lt"/>
                <a:ea typeface="+mn-ea"/>
                <a:cs typeface="+mn-cs"/>
              </a:rPr>
              <a:t>d'al∙lucinacions</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deliris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l'autoestima</a:t>
            </a:r>
            <a:endParaRPr lang="en-US" dirty="0">
              <a:solidFill>
                <a:srgbClr val="004992"/>
              </a:solidFill>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083473273"/>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Efectes negatius del deliri en l'estat d'ànim</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Efectes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positius</a:t>
                      </a:r>
                      <a:r>
                        <a:rPr kumimoji="0" lang="en-US" sz="2000" b="0" i="0" u="none" strike="noStrike" cap="none" normalizeH="0" baseline="0" dirty="0">
                          <a:ln>
                            <a:noFill/>
                          </a:ln>
                          <a:solidFill>
                            <a:srgbClr val="333333"/>
                          </a:solidFill>
                          <a:effectLst/>
                          <a:latin typeface="Calibri Light"/>
                        </a:rPr>
                        <a:t> del </a:t>
                      </a:r>
                      <a:r>
                        <a:rPr kumimoji="0" lang="en-US" sz="2000" b="0" i="0" u="none" strike="noStrike" cap="none" normalizeH="0" baseline="0" dirty="0" err="1">
                          <a:ln>
                            <a:noFill/>
                          </a:ln>
                          <a:solidFill>
                            <a:srgbClr val="333333"/>
                          </a:solidFill>
                          <a:effectLst/>
                          <a:latin typeface="Calibri Light"/>
                        </a:rPr>
                        <a:t>deliri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l'estat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d'ànim</a:t>
                      </a:r>
                      <a:r>
                        <a:rPr kumimoji="0" lang="en-US" sz="2000" b="0" i="0" u="none" strike="noStrike" cap="none" normalizeH="0" baseline="0" dirty="0">
                          <a:ln>
                            <a:noFill/>
                          </a:ln>
                          <a:solidFill>
                            <a:srgbClr val="333333"/>
                          </a:solidFill>
                          <a:effectLst/>
                          <a:latin typeface="Calibri Light"/>
                        </a:rPr>
                        <a:t> a curt </a:t>
                      </a:r>
                      <a:r>
                        <a:rPr kumimoji="0" lang="en-US" sz="2000" b="0" i="0" u="none" strike="noStrike" cap="none" normalizeH="0" baseline="0" dirty="0" err="1">
                          <a:ln>
                            <a:noFill/>
                          </a:ln>
                          <a:solidFill>
                            <a:srgbClr val="333333"/>
                          </a:solidFill>
                          <a:effectLst/>
                          <a:latin typeface="Calibri Light"/>
                        </a:rPr>
                        <a:t>plaç</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experimentar</a:t>
                      </a:r>
                      <a:r>
                        <a:rPr kumimoji="0" lang="en-US" sz="2000" b="0" i="0" u="none" strike="noStrike" cap="none" normalizeH="0" baseline="0" dirty="0">
                          <a:ln>
                            <a:noFill/>
                          </a:ln>
                          <a:solidFill>
                            <a:srgbClr val="333333"/>
                          </a:solidFill>
                          <a:effectLst/>
                          <a:latin typeface="Calibri Light"/>
                        </a:rPr>
                        <a:t> constant </a:t>
                      </a:r>
                      <a:r>
                        <a:rPr kumimoji="0" lang="en-US" sz="2000" b="0" i="0" u="none" strike="noStrike" cap="none" normalizeH="0" baseline="0" dirty="0" err="1">
                          <a:ln>
                            <a:noFill/>
                          </a:ln>
                          <a:solidFill>
                            <a:srgbClr val="333333"/>
                          </a:solidFill>
                          <a:effectLst/>
                          <a:latin typeface="Calibri Light"/>
                        </a:rPr>
                        <a:t>amenaça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Durant la psicosi: Canvi sobtat, una cosa emocionant</a:t>
                      </a:r>
                      <a:r>
                        <a:rPr kumimoji="0" lang="it-IT" sz="2000" b="0" i="0" u="none" strike="noStrike" cap="none" normalizeH="0" baseline="0">
                          <a:ln>
                            <a:noFill/>
                          </a:ln>
                          <a:solidFill>
                            <a:srgbClr val="333333"/>
                          </a:solidFill>
                          <a:effectLst/>
                          <a:latin typeface="Calibri Light"/>
                        </a:rPr>
                        <a:t>, “per </a:t>
                      </a:r>
                      <a:r>
                        <a:rPr kumimoji="0" lang="it-IT" sz="2000" b="0" i="0" u="none" strike="noStrike" cap="none" normalizeH="0" baseline="0" dirty="0">
                          <a:ln>
                            <a:noFill/>
                          </a:ln>
                          <a:solidFill>
                            <a:srgbClr val="333333"/>
                          </a:solidFill>
                          <a:effectLst/>
                          <a:latin typeface="Calibri Light"/>
                        </a:rPr>
                        <a:t>fi passa una </a:t>
                      </a:r>
                      <a:r>
                        <a:rPr kumimoji="0" lang="it-IT" sz="2000" b="0" i="0" u="none" strike="noStrike" cap="none" normalizeH="0" baseline="0">
                          <a:ln>
                            <a:noFill/>
                          </a:ln>
                          <a:solidFill>
                            <a:srgbClr val="333333"/>
                          </a:solidFill>
                          <a:effectLst/>
                          <a:latin typeface="Calibri Light"/>
                        </a:rPr>
                        <a:t>cosa nova”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veus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acusadores</a:t>
                      </a:r>
                      <a:r>
                        <a:rPr kumimoji="0" lang="en-US" sz="2000" b="0" i="0" u="none" strike="noStrike" cap="none" normalizeH="0" baseline="0" dirty="0">
                          <a:ln>
                            <a:noFill/>
                          </a:ln>
                          <a:solidFill>
                            <a:srgbClr val="333333"/>
                          </a:solidFill>
                          <a:effectLst/>
                          <a:latin typeface="Calibri Light"/>
                        </a:rPr>
                        <a:t> e </a:t>
                      </a:r>
                      <a:r>
                        <a:rPr kumimoji="0" lang="en-US" sz="2000" b="0" i="0" u="none" strike="noStrike" cap="none" normalizeH="0" baseline="0" dirty="0" err="1">
                          <a:ln>
                            <a:noFill/>
                          </a:ln>
                          <a:solidFill>
                            <a:srgbClr val="333333"/>
                          </a:solidFill>
                          <a:effectLst/>
                          <a:latin typeface="Calibri Light"/>
                        </a:rPr>
                        <a:t>insultants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Durant la </a:t>
                      </a:r>
                      <a:r>
                        <a:rPr kumimoji="0" lang="fr-FR" sz="2000" b="0" i="0" u="none" strike="noStrike" cap="none" normalizeH="0" baseline="0" dirty="0" err="1">
                          <a:ln>
                            <a:noFill/>
                          </a:ln>
                          <a:solidFill>
                            <a:srgbClr val="333333"/>
                          </a:solidFill>
                          <a:effectLst/>
                          <a:latin typeface="Calibri Light"/>
                        </a:rPr>
                        <a:t>psicosi</a:t>
                      </a:r>
                      <a:r>
                        <a:rPr kumimoji="0" lang="fr-FR" sz="2000" b="0" i="0" u="none" strike="noStrike" cap="none" normalizeH="0" baseline="0" dirty="0">
                          <a:ln>
                            <a:noFill/>
                          </a:ln>
                          <a:solidFill>
                            <a:srgbClr val="333333"/>
                          </a:solidFill>
                          <a:effectLst/>
                          <a:latin typeface="Calibri Light"/>
                        </a:rPr>
                        <a:t>: Sentir </a:t>
                      </a:r>
                      <a:r>
                        <a:rPr kumimoji="0" lang="fr-FR" sz="2000" b="0" i="0" u="none" strike="noStrike" cap="none" normalizeH="0" baseline="0" dirty="0" err="1">
                          <a:ln>
                            <a:noFill/>
                          </a:ln>
                          <a:solidFill>
                            <a:srgbClr val="333333"/>
                          </a:solidFill>
                          <a:effectLst/>
                          <a:latin typeface="Calibri Light"/>
                        </a:rPr>
                        <a:t>veus</a:t>
                      </a:r>
                      <a:r>
                        <a:rPr kumimoji="0" lang="fr-FR" sz="2000" b="0" i="0" u="none" strike="noStrike" cap="none" normalizeH="0" baseline="0" dirty="0">
                          <a:ln>
                            <a:noFill/>
                          </a:ln>
                          <a:solidFill>
                            <a:srgbClr val="333333"/>
                          </a:solidFill>
                          <a:effectLst/>
                          <a:latin typeface="Calibri Light"/>
                        </a:rPr>
                        <a:t> que et </a:t>
                      </a:r>
                      <a:r>
                        <a:rPr kumimoji="0" lang="fr-FR" sz="2000" b="0" i="0" u="none" strike="noStrike" cap="none" normalizeH="0" baseline="0" dirty="0" err="1">
                          <a:ln>
                            <a:noFill/>
                          </a:ln>
                          <a:solidFill>
                            <a:srgbClr val="333333"/>
                          </a:solidFill>
                          <a:effectLst/>
                          <a:latin typeface="Calibri Light"/>
                        </a:rPr>
                        <a:t>lloen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Després</a:t>
                      </a:r>
                      <a:r>
                        <a:rPr kumimoji="0" lang="en-US" sz="2000" b="0" i="0" u="none" strike="noStrike" cap="none" normalizeH="0" baseline="0" dirty="0">
                          <a:ln>
                            <a:noFill/>
                          </a:ln>
                          <a:solidFill>
                            <a:srgbClr val="333333"/>
                          </a:solidFill>
                          <a:effectLst/>
                          <a:latin typeface="Calibri Light"/>
                        </a:rPr>
                        <a:t> de la </a:t>
                      </a:r>
                      <a:r>
                        <a:rPr kumimoji="0" lang="en-US" sz="2000" b="0" i="0" u="none" strike="noStrike" cap="none" normalizeH="0" baseline="0" dirty="0" err="1">
                          <a:ln>
                            <a:noFill/>
                          </a:ln>
                          <a:solidFill>
                            <a:srgbClr val="333333"/>
                          </a:solidFill>
                          <a:effectLst/>
                          <a:latin typeface="Calibri Light"/>
                        </a:rPr>
                        <a:t>psicosi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sentimients</a:t>
                      </a:r>
                      <a:r>
                        <a:rPr kumimoji="0" lang="en-US" sz="2000" b="0" i="0" u="none" strike="noStrike" cap="none" normalizeH="0" baseline="0" dirty="0">
                          <a:ln>
                            <a:noFill/>
                          </a:ln>
                          <a:solidFill>
                            <a:srgbClr val="333333"/>
                          </a:solidFill>
                          <a:effectLst/>
                          <a:latin typeface="Calibri Light"/>
                        </a:rPr>
                        <a:t> de </a:t>
                      </a:r>
                      <a:r>
                        <a:rPr kumimoji="0" lang="en-US" sz="2000" b="0" i="0" u="none" strike="noStrike" cap="none" normalizeH="0" baseline="0" dirty="0" err="1">
                          <a:ln>
                            <a:noFill/>
                          </a:ln>
                          <a:solidFill>
                            <a:srgbClr val="333333"/>
                          </a:solidFill>
                          <a:effectLst/>
                          <a:latin typeface="Calibri Light"/>
                        </a:rPr>
                        <a:t>pena</a:t>
                      </a:r>
                      <a:r>
                        <a:rPr kumimoji="0" lang="en-US" sz="2000" b="0" i="0" u="none" strike="noStrike" cap="none" normalizeH="0" baseline="0" dirty="0">
                          <a:ln>
                            <a:noFill/>
                          </a:ln>
                          <a:solidFill>
                            <a:srgbClr val="333333"/>
                          </a:solidFill>
                          <a:effectLst/>
                          <a:latin typeface="Calibri Light"/>
                        </a:rPr>
                        <a:t>, res </a:t>
                      </a:r>
                      <a:r>
                        <a:rPr kumimoji="0" lang="en-US" sz="2000" b="0" i="0" u="none" strike="noStrike" cap="none" normalizeH="0" baseline="0" dirty="0" err="1">
                          <a:ln>
                            <a:noFill/>
                          </a:ln>
                          <a:solidFill>
                            <a:srgbClr val="333333"/>
                          </a:solidFill>
                          <a:effectLst/>
                          <a:latin typeface="Calibri Light"/>
                        </a:rPr>
                        <a:t>sembla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tenir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futur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fracassat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Durant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deliris</a:t>
                      </a:r>
                      <a:r>
                        <a:rPr kumimoji="0" lang="es-ES" sz="2000" b="0" i="0" u="none" strike="noStrike" cap="none" normalizeH="0" baseline="0" dirty="0">
                          <a:ln>
                            <a:noFill/>
                          </a:ln>
                          <a:solidFill>
                            <a:srgbClr val="333333"/>
                          </a:solidFill>
                          <a:effectLst/>
                          <a:latin typeface="Calibri Light"/>
                        </a:rPr>
                        <a:t> de </a:t>
                      </a:r>
                      <a:r>
                        <a:rPr kumimoji="0" lang="es-ES" sz="2000" b="0" i="0" u="none" strike="noStrike" cap="none" normalizeH="0" baseline="0" dirty="0" err="1">
                          <a:ln>
                            <a:noFill/>
                          </a:ln>
                          <a:solidFill>
                            <a:srgbClr val="333333"/>
                          </a:solidFill>
                          <a:effectLst/>
                          <a:latin typeface="Calibri Light"/>
                        </a:rPr>
                        <a:t>grandiositat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sensació</a:t>
                      </a:r>
                      <a:r>
                        <a:rPr kumimoji="0" lang="es-ES" sz="2000" b="0" i="0" u="none" strike="noStrike" cap="none" normalizeH="0" baseline="0" dirty="0">
                          <a:ln>
                            <a:noFill/>
                          </a:ln>
                          <a:solidFill>
                            <a:srgbClr val="333333"/>
                          </a:solidFill>
                          <a:effectLst/>
                          <a:latin typeface="Calibri Light"/>
                        </a:rPr>
                        <a:t> de poder, el </a:t>
                      </a:r>
                      <a:r>
                        <a:rPr kumimoji="0" lang="es-ES" sz="2000" b="0" i="0" u="none" strike="noStrike" cap="none" normalizeH="0" baseline="0" dirty="0" err="1">
                          <a:ln>
                            <a:noFill/>
                          </a:ln>
                          <a:solidFill>
                            <a:srgbClr val="333333"/>
                          </a:solidFill>
                          <a:effectLst/>
                          <a:latin typeface="Calibri Light"/>
                        </a:rPr>
                        <a:t>talent</a:t>
                      </a:r>
                      <a:r>
                        <a:rPr kumimoji="0" lang="es-ES" sz="2000" b="0" i="0" u="none" strike="noStrike" cap="none" normalizeH="0" baseline="0" dirty="0">
                          <a:ln>
                            <a:noFill/>
                          </a:ln>
                          <a:solidFill>
                            <a:srgbClr val="333333"/>
                          </a:solidFill>
                          <a:effectLst/>
                          <a:latin typeface="Calibri Light"/>
                        </a:rPr>
                        <a:t>, la </a:t>
                      </a:r>
                      <a:r>
                        <a:rPr kumimoji="0" lang="es-ES" sz="2000" b="0" i="0" u="none" strike="noStrike" cap="none" normalizeH="0" baseline="0" dirty="0" err="1">
                          <a:ln>
                            <a:noFill/>
                          </a:ln>
                          <a:solidFill>
                            <a:srgbClr val="333333"/>
                          </a:solidFill>
                          <a:effectLst/>
                          <a:latin typeface="Calibri Light"/>
                        </a:rPr>
                        <a:t>importància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enemics</a:t>
                      </a:r>
                      <a:r>
                        <a:rPr kumimoji="0" lang="es-ES" sz="2000" b="0" i="0" u="none" strike="noStrike" cap="none" normalizeH="0" baseline="0" dirty="0">
                          <a:ln>
                            <a:noFill/>
                          </a:ln>
                          <a:solidFill>
                            <a:srgbClr val="333333"/>
                          </a:solidFill>
                          <a:effectLst/>
                          <a:latin typeface="Calibri Light"/>
                        </a:rPr>
                        <a:t> poderosos) i el </a:t>
                      </a:r>
                      <a:r>
                        <a:rPr kumimoji="0" lang="es-ES" sz="2000" b="0" i="0" u="none" strike="noStrike" cap="none" normalizeH="0" baseline="0" dirty="0" err="1">
                          <a:ln>
                            <a:noFill/>
                          </a:ln>
                          <a:solidFill>
                            <a:srgbClr val="333333"/>
                          </a:solidFill>
                          <a:effectLst/>
                          <a:latin typeface="Calibri Light"/>
                        </a:rPr>
                        <a:t>destí</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54894629-C21B-4B5F-A7DB-FE04C4B40FA1}" type="slidenum">
              <a:rPr lang="de-DE" altLang="es-ES" smtClean="0"/>
              <a:pPr/>
              <a:t>11</a:t>
            </a:fld>
            <a:endParaRPr lang="de-DE" altLang="es-ES"/>
          </a:p>
        </p:txBody>
      </p:sp>
    </p:spTree>
    <p:extLst>
      <p:ext uri="{BB962C8B-B14F-4D97-AF65-F5344CB8AC3E}">
        <p14:creationId xmlns:p14="http://schemas.microsoft.com/office/powerpoint/2010/main" val="1924340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Depressió</a:t>
            </a:r>
            <a:br>
              <a:rPr lang="en-US" sz="3600" dirty="0">
                <a:solidFill>
                  <a:srgbClr val="004992"/>
                </a:solidFill>
                <a:latin typeface="+mn-lt"/>
                <a:ea typeface="+mn-ea"/>
                <a:cs typeface="+mn-cs"/>
              </a:rPr>
            </a:br>
            <a:r>
              <a:rPr lang="en-US" dirty="0" err="1">
                <a:solidFill>
                  <a:srgbClr val="004992"/>
                </a:solidFill>
                <a:latin typeface="+mn-lt"/>
                <a:ea typeface="+mn-ea"/>
                <a:cs typeface="+mn-cs"/>
              </a:rPr>
              <a:t>Efectes</a:t>
            </a:r>
            <a:r>
              <a:rPr lang="en-US" dirty="0">
                <a:solidFill>
                  <a:srgbClr val="004992"/>
                </a:solidFill>
                <a:latin typeface="+mn-lt"/>
                <a:ea typeface="+mn-ea"/>
                <a:cs typeface="+mn-cs"/>
              </a:rPr>
              <a:t> </a:t>
            </a:r>
            <a:r>
              <a:rPr lang="en-US" dirty="0" err="1">
                <a:solidFill>
                  <a:srgbClr val="004992"/>
                </a:solidFill>
                <a:latin typeface="+mn-lt"/>
                <a:ea typeface="+mn-ea"/>
                <a:cs typeface="+mn-cs"/>
              </a:rPr>
              <a:t>d'al∙lucinacions</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deliris</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l'autoestima</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lnSpc>
                <a:spcPct val="100000"/>
              </a:lnSpc>
              <a:spcBef>
                <a:spcPts val="1200"/>
              </a:spcBef>
            </a:pPr>
            <a:r>
              <a:rPr lang="es-ES" altLang="de-DE" sz="2000" dirty="0">
                <a:solidFill>
                  <a:srgbClr val="333333"/>
                </a:solidFill>
              </a:rPr>
              <a:t>Els efectes positius, </a:t>
            </a:r>
            <a:r>
              <a:rPr lang="es-ES" altLang="de-DE" sz="2000" b="1" i="1" dirty="0">
                <a:solidFill>
                  <a:srgbClr val="333333"/>
                </a:solidFill>
              </a:rPr>
              <a:t>a curt termini</a:t>
            </a:r>
            <a:r>
              <a:rPr lang="es-ES" altLang="de-DE" sz="2000" dirty="0">
                <a:solidFill>
                  <a:srgbClr val="333333"/>
                </a:solidFill>
              </a:rPr>
              <a:t>, de la psicosi sobre l'autoestima generalment queden anul∙lats per les </a:t>
            </a:r>
            <a:r>
              <a:rPr lang="es-ES" altLang="de-DE" sz="2000" b="1" i="1" dirty="0">
                <a:solidFill>
                  <a:srgbClr val="333333"/>
                </a:solidFill>
              </a:rPr>
              <a:t>conseqüències negatives a llarg termini</a:t>
            </a:r>
            <a:r>
              <a:rPr lang="es-ES" altLang="de-DE" sz="2000" dirty="0">
                <a:solidFill>
                  <a:srgbClr val="333333"/>
                </a:solidFill>
              </a:rPr>
              <a:t> de la psicosi.</a:t>
            </a:r>
          </a:p>
          <a:p>
            <a:pPr lvl="0" defTabSz="914400" fontAlgn="base">
              <a:lnSpc>
                <a:spcPct val="100000"/>
              </a:lnSpc>
              <a:spcBef>
                <a:spcPts val="1200"/>
              </a:spcBef>
            </a:pPr>
            <a:r>
              <a:rPr lang="es-ES" altLang="de-DE" sz="2000" dirty="0">
                <a:solidFill>
                  <a:srgbClr val="333333"/>
                </a:solidFill>
              </a:rPr>
              <a:t>Per </a:t>
            </a:r>
            <a:r>
              <a:rPr lang="es-ES" altLang="de-DE" sz="2000" dirty="0" err="1">
                <a:solidFill>
                  <a:srgbClr val="333333"/>
                </a:solidFill>
              </a:rPr>
              <a:t>exemple</a:t>
            </a:r>
            <a:r>
              <a:rPr lang="es-E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err="1">
                <a:solidFill>
                  <a:srgbClr val="333333"/>
                </a:solidFill>
              </a:rPr>
              <a:t>Deutes</a:t>
            </a:r>
            <a:r>
              <a:rPr lang="es-ES" altLang="de-DE" sz="2000" dirty="0">
                <a:solidFill>
                  <a:srgbClr val="333333"/>
                </a:solidFill>
              </a:rPr>
              <a:t>: </a:t>
            </a:r>
            <a:r>
              <a:rPr lang="es-ES" altLang="de-DE" sz="2000" dirty="0" err="1">
                <a:solidFill>
                  <a:srgbClr val="333333"/>
                </a:solidFill>
              </a:rPr>
              <a:t>quan</a:t>
            </a:r>
            <a:r>
              <a:rPr lang="es-ES" altLang="de-DE" sz="2000" dirty="0">
                <a:solidFill>
                  <a:srgbClr val="333333"/>
                </a:solidFill>
              </a:rPr>
              <a:t> es </a:t>
            </a:r>
            <a:r>
              <a:rPr lang="es-ES" altLang="de-DE" sz="2000" dirty="0" err="1">
                <a:solidFill>
                  <a:srgbClr val="333333"/>
                </a:solidFill>
              </a:rPr>
              <a:t>creu</a:t>
            </a:r>
            <a:r>
              <a:rPr lang="es-ES" altLang="de-DE" sz="2000" dirty="0">
                <a:solidFill>
                  <a:srgbClr val="333333"/>
                </a:solidFill>
              </a:rPr>
              <a:t> </a:t>
            </a:r>
            <a:r>
              <a:rPr lang="es-ES" altLang="de-DE" sz="2000" dirty="0" err="1">
                <a:solidFill>
                  <a:srgbClr val="333333"/>
                </a:solidFill>
              </a:rPr>
              <a:t>falsament</a:t>
            </a:r>
            <a:r>
              <a:rPr lang="es-ES" altLang="de-DE" sz="2000" dirty="0">
                <a:solidFill>
                  <a:srgbClr val="333333"/>
                </a:solidFill>
              </a:rPr>
              <a:t> ser </a:t>
            </a:r>
            <a:r>
              <a:rPr lang="es-ES" altLang="de-DE" sz="2000" dirty="0" err="1">
                <a:solidFill>
                  <a:srgbClr val="333333"/>
                </a:solidFill>
              </a:rPr>
              <a:t>ric</a:t>
            </a:r>
            <a:r>
              <a:rPr lang="es-ES" altLang="de-DE" sz="2000" dirty="0">
                <a:solidFill>
                  <a:srgbClr val="333333"/>
                </a:solidFill>
              </a:rPr>
              <a:t> o </a:t>
            </a:r>
            <a:r>
              <a:rPr lang="es-ES" altLang="de-DE" sz="2000" dirty="0" err="1">
                <a:solidFill>
                  <a:srgbClr val="333333"/>
                </a:solidFill>
              </a:rPr>
              <a:t>famós</a:t>
            </a:r>
            <a:endParaRPr lang="es-E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Solitud: </a:t>
            </a:r>
            <a:r>
              <a:rPr lang="es-ES" altLang="de-DE" sz="2000" dirty="0" err="1">
                <a:solidFill>
                  <a:srgbClr val="333333"/>
                </a:solidFill>
              </a:rPr>
              <a:t>alguns</a:t>
            </a:r>
            <a:r>
              <a:rPr lang="es-ES" altLang="de-DE" sz="2000" dirty="0">
                <a:solidFill>
                  <a:srgbClr val="333333"/>
                </a:solidFill>
              </a:rPr>
              <a:t> </a:t>
            </a:r>
            <a:r>
              <a:rPr lang="es-ES" altLang="de-DE" sz="2000" dirty="0" err="1">
                <a:solidFill>
                  <a:srgbClr val="333333"/>
                </a:solidFill>
              </a:rPr>
              <a:t>amics</a:t>
            </a:r>
            <a:r>
              <a:rPr lang="es-ES" altLang="de-DE" sz="2000" dirty="0">
                <a:solidFill>
                  <a:srgbClr val="333333"/>
                </a:solidFill>
              </a:rPr>
              <a:t> poden </a:t>
            </a:r>
            <a:r>
              <a:rPr lang="es-ES" altLang="de-DE" sz="2000" dirty="0" err="1">
                <a:solidFill>
                  <a:srgbClr val="333333"/>
                </a:solidFill>
              </a:rPr>
              <a:t>haver</a:t>
            </a:r>
            <a:r>
              <a:rPr lang="es-ES" altLang="de-DE" sz="2000" dirty="0">
                <a:solidFill>
                  <a:srgbClr val="333333"/>
                </a:solidFill>
              </a:rPr>
              <a:t>-li </a:t>
            </a:r>
            <a:r>
              <a:rPr lang="es-ES" altLang="de-DE" sz="2000" dirty="0" err="1">
                <a:solidFill>
                  <a:srgbClr val="333333"/>
                </a:solidFill>
              </a:rPr>
              <a:t>donat</a:t>
            </a:r>
            <a:r>
              <a:rPr lang="es-ES" altLang="de-DE" sz="2000" dirty="0">
                <a:solidFill>
                  <a:srgbClr val="333333"/>
                </a:solidFill>
              </a:rPr>
              <a:t> la esquena</a:t>
            </a:r>
          </a:p>
          <a:p>
            <a:pPr marL="342900" lvl="0" indent="-342900" defTabSz="914400" fontAlgn="base">
              <a:lnSpc>
                <a:spcPct val="100000"/>
              </a:lnSpc>
              <a:spcBef>
                <a:spcPts val="1200"/>
              </a:spcBef>
              <a:buClr>
                <a:srgbClr val="333333"/>
              </a:buClr>
              <a:buFont typeface="WingDings"/>
              <a:buChar char=""/>
            </a:pPr>
            <a:r>
              <a:rPr lang="es-ES" altLang="de-DE" sz="2000" dirty="0" err="1">
                <a:solidFill>
                  <a:srgbClr val="333333"/>
                </a:solidFill>
              </a:rPr>
              <a:t>Ocupació</a:t>
            </a:r>
            <a:r>
              <a:rPr lang="es-ES" altLang="de-DE" sz="2000" dirty="0">
                <a:solidFill>
                  <a:srgbClr val="333333"/>
                </a:solidFill>
              </a:rPr>
              <a:t>: </a:t>
            </a:r>
            <a:r>
              <a:rPr lang="es-ES" altLang="de-DE" sz="2000" dirty="0" err="1">
                <a:solidFill>
                  <a:srgbClr val="333333"/>
                </a:solidFill>
              </a:rPr>
              <a:t>pèrdua</a:t>
            </a:r>
            <a:r>
              <a:rPr lang="es-ES" altLang="de-DE" sz="2000" dirty="0">
                <a:solidFill>
                  <a:srgbClr val="333333"/>
                </a:solidFill>
              </a:rPr>
              <a:t> de la </a:t>
            </a:r>
            <a:r>
              <a:rPr lang="es-ES" altLang="de-DE" sz="2000" dirty="0" err="1">
                <a:solidFill>
                  <a:srgbClr val="333333"/>
                </a:solidFill>
              </a:rPr>
              <a:t>feina</a:t>
            </a:r>
            <a:r>
              <a:rPr lang="es-ES" altLang="de-DE" sz="2000" dirty="0">
                <a:solidFill>
                  <a:srgbClr val="333333"/>
                </a:solidFill>
              </a:rPr>
              <a:t> por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conductes</a:t>
            </a:r>
            <a:r>
              <a:rPr lang="es-ES" altLang="de-DE" sz="2000" dirty="0">
                <a:solidFill>
                  <a:srgbClr val="333333"/>
                </a:solidFill>
              </a:rPr>
              <a:t> </a:t>
            </a:r>
            <a:r>
              <a:rPr lang="es-ES" altLang="de-DE" sz="2000" dirty="0" err="1">
                <a:solidFill>
                  <a:srgbClr val="333333"/>
                </a:solidFill>
              </a:rPr>
              <a:t>inapropiades</a:t>
            </a:r>
            <a:r>
              <a:rPr lang="es-ES" altLang="de-DE" sz="2000" dirty="0">
                <a:solidFill>
                  <a:srgbClr val="333333"/>
                </a:solidFill>
              </a:rPr>
              <a:t> a la </a:t>
            </a:r>
            <a:r>
              <a:rPr lang="es-ES" altLang="de-DE" sz="2000" dirty="0" err="1">
                <a:solidFill>
                  <a:srgbClr val="333333"/>
                </a:solidFill>
              </a:rPr>
              <a:t>feina</a:t>
            </a:r>
            <a:endParaRPr lang="es-ES" altLang="de-DE" sz="2000" dirty="0">
              <a:solidFill>
                <a:srgbClr val="333333"/>
              </a:solidFill>
            </a:endParaRPr>
          </a:p>
          <a:p>
            <a:pPr lvl="0" defTabSz="914400" fontAlgn="base">
              <a:lnSpc>
                <a:spcPct val="100000"/>
              </a:lnSpc>
              <a:spcBef>
                <a:spcPts val="1200"/>
              </a:spcBef>
            </a:pPr>
            <a:r>
              <a:rPr lang="es-ES" altLang="de-DE" sz="2000" dirty="0">
                <a:solidFill>
                  <a:srgbClr val="333333"/>
                </a:solidFill>
              </a:rPr>
              <a:t>És molt perillós deixar de prendre la medicació sense consell mèdic tan sols per tornar a experimentar l'amenaçant i, a la vegada, apassionant món de la psicosi.</a:t>
            </a:r>
          </a:p>
          <a:p>
            <a:pPr lvl="0" defTabSz="914400" fontAlgn="base">
              <a:lnSpc>
                <a:spcPct val="100000"/>
              </a:lnSpc>
              <a:spcBef>
                <a:spcPts val="1200"/>
              </a:spcBef>
            </a:pPr>
            <a:r>
              <a:rPr lang="es-ES" altLang="de-DE" sz="2000" dirty="0" err="1">
                <a:solidFill>
                  <a:srgbClr val="333333"/>
                </a:solidFill>
              </a:rPr>
              <a:t>Particularment</a:t>
            </a:r>
            <a:r>
              <a:rPr lang="es-ES" altLang="de-DE" sz="2000" dirty="0">
                <a:solidFill>
                  <a:srgbClr val="333333"/>
                </a:solidFill>
              </a:rPr>
              <a:t> </a:t>
            </a:r>
            <a:r>
              <a:rPr lang="es-ES" altLang="de-DE" sz="2000" dirty="0" err="1">
                <a:solidFill>
                  <a:srgbClr val="333333"/>
                </a:solidFill>
              </a:rPr>
              <a:t>quan</a:t>
            </a:r>
            <a:r>
              <a:rPr lang="es-ES" altLang="de-DE" sz="2000" dirty="0">
                <a:solidFill>
                  <a:srgbClr val="333333"/>
                </a:solidFill>
              </a:rPr>
              <a:t> la por </a:t>
            </a:r>
            <a:r>
              <a:rPr lang="es-ES" altLang="de-DE" sz="2000" dirty="0" err="1">
                <a:solidFill>
                  <a:srgbClr val="333333"/>
                </a:solidFill>
              </a:rPr>
              <a:t>sovint</a:t>
            </a:r>
            <a:r>
              <a:rPr lang="es-ES" altLang="de-DE" sz="2000" dirty="0">
                <a:solidFill>
                  <a:srgbClr val="333333"/>
                </a:solidFill>
              </a:rPr>
              <a:t> </a:t>
            </a: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predominant</a:t>
            </a:r>
            <a:r>
              <a:rPr lang="es-ES" altLang="de-DE" sz="2000" dirty="0">
                <a:solidFill>
                  <a:srgbClr val="333333"/>
                </a:solidFill>
              </a:rPr>
              <a:t> </a:t>
            </a:r>
            <a:r>
              <a:rPr lang="es-ES" altLang="de-DE" sz="2000" dirty="0" err="1">
                <a:solidFill>
                  <a:srgbClr val="333333"/>
                </a:solidFill>
              </a:rPr>
              <a:t>durant</a:t>
            </a:r>
            <a:r>
              <a:rPr lang="es-ES" altLang="de-DE" sz="2000" dirty="0">
                <a:solidFill>
                  <a:srgbClr val="333333"/>
                </a:solidFill>
              </a:rPr>
              <a:t> la </a:t>
            </a:r>
            <a:r>
              <a:rPr lang="es-ES" altLang="de-DE" sz="2000" dirty="0" err="1">
                <a:solidFill>
                  <a:srgbClr val="333333"/>
                </a:solidFill>
              </a:rPr>
              <a:t>psicosi</a:t>
            </a:r>
            <a:r>
              <a:rPr lang="es-ES" altLang="de-DE" sz="2000" dirty="0">
                <a:solidFill>
                  <a:srgbClr val="333333"/>
                </a:solidFill>
              </a:rPr>
              <a:t>!</a:t>
            </a:r>
            <a:endParaRPr lang="en-US" sz="2000" dirty="0"/>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12</a:t>
            </a:fld>
            <a:endParaRPr lang="de-DE" alt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046720"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333333"/>
                </a:solidFill>
              </a:rPr>
              <a:t>Quins són els pensaments característics i estils de pensament de les persones amb </a:t>
            </a:r>
            <a:r>
              <a:rPr lang="de-DE" sz="3600" dirty="0">
                <a:solidFill>
                  <a:srgbClr val="004992"/>
                </a:solidFill>
              </a:rPr>
              <a:t>depressió </a:t>
            </a:r>
            <a:r>
              <a:rPr lang="de-DE" sz="3600" dirty="0">
                <a:solidFill>
                  <a:srgbClr val="333333"/>
                </a:solidFill>
              </a:rPr>
              <a:t>i </a:t>
            </a:r>
            <a:r>
              <a:rPr lang="de-DE" sz="3600" dirty="0">
                <a:solidFill>
                  <a:srgbClr val="004992"/>
                </a:solidFill>
              </a:rPr>
              <a:t>baixa autoestima</a:t>
            </a:r>
            <a:r>
              <a:rPr lang="de-DE" sz="36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Entrenament Metacognitiu 8 – L’ Autoestima i l’ Estat d’ Ànim</a:t>
            </a:r>
          </a:p>
        </p:txBody>
      </p:sp>
      <p:sp>
        <p:nvSpPr>
          <p:cNvPr id="4" name="Slide Number Placeholder 3"/>
          <p:cNvSpPr>
            <a:spLocks noGrp="1"/>
          </p:cNvSpPr>
          <p:nvPr>
            <p:ph type="sldNum" sz="quarter" idx="12"/>
          </p:nvPr>
        </p:nvSpPr>
        <p:spPr/>
        <p:txBody>
          <a:bodyPr/>
          <a:lstStyle/>
          <a:p>
            <a:fld id="{54894629-C21B-4B5F-A7DB-FE04C4B40FA1}" type="slidenum">
              <a:rPr lang="de-DE" altLang="es-ES" smtClean="0"/>
              <a:pPr/>
              <a:t>13</a:t>
            </a:fld>
            <a:endParaRPr lang="de-DE" altLang="es-ES"/>
          </a:p>
        </p:txBody>
      </p:sp>
    </p:spTree>
    <p:extLst>
      <p:ext uri="{BB962C8B-B14F-4D97-AF65-F5344CB8AC3E}">
        <p14:creationId xmlns:p14="http://schemas.microsoft.com/office/powerpoint/2010/main" val="2669248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1. </a:t>
            </a:r>
            <a:r>
              <a:rPr lang="es-ES" altLang="de-DE" sz="3600" dirty="0" err="1">
                <a:solidFill>
                  <a:srgbClr val="004992"/>
                </a:solidFill>
                <a:latin typeface="+mn-lt"/>
                <a:ea typeface="+mn-ea"/>
                <a:cs typeface="+mn-cs"/>
              </a:rPr>
              <a:t>Sobregeneralització</a:t>
            </a:r>
            <a:br>
              <a:rPr lang="es-ES" altLang="de-DE" sz="3600" dirty="0">
                <a:solidFill>
                  <a:srgbClr val="004992"/>
                </a:solidFill>
                <a:latin typeface="+mn-lt"/>
                <a:ea typeface="+mn-ea"/>
                <a:cs typeface="+mn-cs"/>
              </a:rPr>
            </a:br>
            <a:r>
              <a:rPr lang="es-ES" altLang="de-DE" dirty="0">
                <a:solidFill>
                  <a:srgbClr val="004992"/>
                </a:solidFill>
                <a:latin typeface="+mn-lt"/>
                <a:ea typeface="+mn-ea"/>
                <a:cs typeface="+mn-cs"/>
              </a:rPr>
              <a:t>Pendre casos </a:t>
            </a:r>
            <a:r>
              <a:rPr lang="es-ES" altLang="de-DE" dirty="0" err="1">
                <a:solidFill>
                  <a:srgbClr val="004992"/>
                </a:solidFill>
                <a:latin typeface="+mn-lt"/>
                <a:ea typeface="+mn-ea"/>
                <a:cs typeface="+mn-cs"/>
              </a:rPr>
              <a:t>aïllats</a:t>
            </a:r>
            <a:r>
              <a:rPr lang="es-ES" altLang="de-DE" dirty="0">
                <a:solidFill>
                  <a:srgbClr val="004992"/>
                </a:solidFill>
                <a:latin typeface="+mn-lt"/>
                <a:ea typeface="+mn-ea"/>
                <a:cs typeface="+mn-cs"/>
              </a:rPr>
              <a:t> i </a:t>
            </a:r>
            <a:r>
              <a:rPr lang="es-ES" altLang="de-DE" dirty="0" err="1">
                <a:solidFill>
                  <a:srgbClr val="004992"/>
                </a:solidFill>
                <a:latin typeface="+mn-lt"/>
                <a:ea typeface="+mn-ea"/>
                <a:cs typeface="+mn-cs"/>
              </a:rPr>
              <a:t>generalitzar</a:t>
            </a:r>
            <a:r>
              <a:rPr lang="es-ES" altLang="de-DE" dirty="0">
                <a:solidFill>
                  <a:srgbClr val="004992"/>
                </a:solidFill>
                <a:latin typeface="+mn-lt"/>
                <a:ea typeface="+mn-ea"/>
                <a:cs typeface="+mn-cs"/>
              </a:rPr>
              <a:t> la </a:t>
            </a:r>
            <a:r>
              <a:rPr lang="es-ES" altLang="de-DE" dirty="0" err="1">
                <a:solidFill>
                  <a:srgbClr val="004992"/>
                </a:solidFill>
                <a:latin typeface="+mn-lt"/>
                <a:ea typeface="+mn-ea"/>
                <a:cs typeface="+mn-cs"/>
              </a:rPr>
              <a:t>seva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validesa</a:t>
            </a:r>
            <a:r>
              <a:rPr lang="es-ES" altLang="de-DE" dirty="0">
                <a:solidFill>
                  <a:srgbClr val="004992"/>
                </a:solidFill>
                <a:latin typeface="+mn-lt"/>
                <a:ea typeface="+mn-ea"/>
                <a:cs typeface="+mn-cs"/>
              </a:rPr>
              <a:t> per a </a:t>
            </a:r>
            <a:r>
              <a:rPr lang="es-ES" altLang="de-DE" dirty="0" err="1">
                <a:solidFill>
                  <a:srgbClr val="004992"/>
                </a:solidFill>
                <a:latin typeface="+mn-lt"/>
                <a:ea typeface="+mn-ea"/>
                <a:cs typeface="+mn-cs"/>
              </a:rPr>
              <a:t>tot</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Com</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podríem</a:t>
            </a:r>
            <a:r>
              <a:rPr lang="es-ES" altLang="de-DE" dirty="0">
                <a:solidFill>
                  <a:srgbClr val="004992"/>
                </a:solidFill>
                <a:latin typeface="+mn-lt"/>
                <a:ea typeface="+mn-ea"/>
                <a:cs typeface="+mn-cs"/>
              </a:rPr>
              <a:t> reinterpretar </a:t>
            </a:r>
            <a:r>
              <a:rPr lang="es-ES" altLang="de-DE" dirty="0" err="1">
                <a:solidFill>
                  <a:srgbClr val="004992"/>
                </a:solidFill>
                <a:latin typeface="+mn-lt"/>
                <a:ea typeface="+mn-ea"/>
                <a:cs typeface="+mn-cs"/>
              </a:rPr>
              <a:t>aquesta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situació</a:t>
            </a:r>
            <a:r>
              <a:rPr lang="es-ES" altLang="de-DE" dirty="0">
                <a:solidFill>
                  <a:srgbClr val="004992"/>
                </a:solidFill>
                <a:latin typeface="+mn-lt"/>
                <a:ea typeface="+mn-ea"/>
                <a:cs typeface="+mn-cs"/>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200250816"/>
              </p:ext>
            </p:extLst>
          </p:nvPr>
        </p:nvGraphicFramePr>
        <p:xfrm>
          <a:off x="408955" y="2484872"/>
          <a:ext cx="11376000" cy="348387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Esdeveniment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err="1">
                          <a:ln>
                            <a:noFill/>
                          </a:ln>
                          <a:solidFill>
                            <a:srgbClr val="333333"/>
                          </a:solidFill>
                          <a:effectLst/>
                          <a:latin typeface="Calibri Light"/>
                        </a:rPr>
                        <a:t>Generalització</a:t>
                      </a:r>
                      <a:r>
                        <a:rPr kumimoji="0" lang="fr-FR" sz="1800" b="1" i="1" u="none" strike="noStrike" cap="none" normalizeH="0" baseline="0" dirty="0">
                          <a:ln>
                            <a:noFill/>
                          </a:ln>
                          <a:solidFill>
                            <a:srgbClr val="333333"/>
                          </a:solidFill>
                          <a:effectLst/>
                          <a:latin typeface="Calibri Light"/>
                        </a:rPr>
                        <a:t> </a:t>
                      </a:r>
                      <a:r>
                        <a:rPr kumimoji="0" lang="fr-FR" sz="1800" b="1" i="1" u="none" strike="noStrike" cap="none" normalizeH="0" baseline="0" dirty="0" err="1">
                          <a:ln>
                            <a:noFill/>
                          </a:ln>
                          <a:solidFill>
                            <a:srgbClr val="333333"/>
                          </a:solidFill>
                          <a:effectLst/>
                          <a:latin typeface="Calibri Light"/>
                        </a:rPr>
                        <a:t>Falsa</a:t>
                      </a:r>
                      <a:r>
                        <a:rPr kumimoji="0" lang="fr-FR" sz="1800" b="1" i="1" u="none" strike="noStrike" cap="none" normalizeH="0" baseline="0" dirty="0">
                          <a:ln>
                            <a:noFill/>
                          </a:ln>
                          <a:solidFill>
                            <a:srgbClr val="333333"/>
                          </a:solidFill>
                          <a:effectLst/>
                          <a:latin typeface="Calibri Light"/>
                        </a:rPr>
                        <a:t> o </a:t>
                      </a:r>
                      <a:r>
                        <a:rPr kumimoji="0" lang="fr-FR" sz="1800" b="1" i="1" u="none" strike="noStrike" cap="none" normalizeH="0" baseline="0" dirty="0" err="1">
                          <a:ln>
                            <a:noFill/>
                          </a:ln>
                          <a:solidFill>
                            <a:srgbClr val="333333"/>
                          </a:solidFill>
                          <a:effectLst/>
                          <a:latin typeface="Calibri Light"/>
                        </a:rPr>
                        <a:t>Excessiva</a:t>
                      </a:r>
                      <a:endParaRPr kumimoji="0" lang="fr-FR"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err="1">
                          <a:ln>
                            <a:noFill/>
                          </a:ln>
                          <a:solidFill>
                            <a:srgbClr val="333333"/>
                          </a:solidFill>
                          <a:effectLst/>
                          <a:latin typeface="Calibri Light"/>
                        </a:rPr>
                        <a:t>Evaluació</a:t>
                      </a:r>
                      <a:r>
                        <a:rPr kumimoji="0" lang="fr-FR" sz="1800" b="0" i="0" u="none" strike="noStrike" cap="none" normalizeH="0" baseline="0" dirty="0">
                          <a:ln>
                            <a:noFill/>
                          </a:ln>
                          <a:solidFill>
                            <a:srgbClr val="333333"/>
                          </a:solidFill>
                          <a:effectLst/>
                          <a:latin typeface="Calibri Light"/>
                        </a:rPr>
                        <a:t> positiva/</a:t>
                      </a:r>
                      <a:r>
                        <a:rPr kumimoji="0" lang="fr-FR" sz="1800" b="0" i="0" u="none" strike="noStrike" cap="none" normalizeH="0" baseline="0" dirty="0" err="1">
                          <a:ln>
                            <a:noFill/>
                          </a:ln>
                          <a:solidFill>
                            <a:srgbClr val="333333"/>
                          </a:solidFill>
                          <a:effectLst/>
                          <a:latin typeface="Calibri Light"/>
                        </a:rPr>
                        <a:t>constructiva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Ha </a:t>
                      </a:r>
                      <a:r>
                        <a:rPr kumimoji="0" lang="es-ES" sz="1800" b="0" i="0" u="none" strike="noStrike" cap="none" normalizeH="0" baseline="0" dirty="0" err="1">
                          <a:ln>
                            <a:noFill/>
                          </a:ln>
                          <a:solidFill>
                            <a:srgbClr val="333333"/>
                          </a:solidFill>
                          <a:effectLst/>
                          <a:latin typeface="Calibri Light"/>
                        </a:rPr>
                        <a:t>pronunciat</a:t>
                      </a:r>
                      <a:r>
                        <a:rPr kumimoji="0" lang="es-ES" sz="1800" b="0" i="0" u="none" strike="noStrike" cap="none" normalizeH="0" baseline="0" dirty="0">
                          <a:ln>
                            <a:noFill/>
                          </a:ln>
                          <a:solidFill>
                            <a:srgbClr val="333333"/>
                          </a:solidFill>
                          <a:effectLst/>
                          <a:latin typeface="Calibri Light"/>
                        </a:rPr>
                        <a:t> una </a:t>
                      </a:r>
                      <a:r>
                        <a:rPr kumimoji="0" lang="es-ES" sz="1800" b="0" i="0" u="none" strike="noStrike" cap="none" normalizeH="0" baseline="0" dirty="0" err="1">
                          <a:ln>
                            <a:noFill/>
                          </a:ln>
                          <a:solidFill>
                            <a:srgbClr val="333333"/>
                          </a:solidFill>
                          <a:effectLst/>
                          <a:latin typeface="Calibri Light"/>
                        </a:rPr>
                        <a:t>paraula</a:t>
                      </a:r>
                      <a:r>
                        <a:rPr kumimoji="0" lang="es-ES" sz="1800" b="0" i="0" u="none" strike="noStrike" cap="none" normalizeH="0" baseline="0" dirty="0">
                          <a:ln>
                            <a:noFill/>
                          </a:ln>
                          <a:solidFill>
                            <a:srgbClr val="333333"/>
                          </a:solidFill>
                          <a:effectLst/>
                          <a:latin typeface="Calibri Light"/>
                        </a:rPr>
                        <a:t> de manera incorrecta; intenta </a:t>
                      </a:r>
                      <a:r>
                        <a:rPr kumimoji="0" lang="es-ES" sz="1800" b="0" i="0" u="none" strike="noStrike" cap="none" normalizeH="0" baseline="0" dirty="0" err="1">
                          <a:ln>
                            <a:noFill/>
                          </a:ln>
                          <a:solidFill>
                            <a:srgbClr val="333333"/>
                          </a:solidFill>
                          <a:effectLst/>
                          <a:latin typeface="Calibri Light"/>
                        </a:rPr>
                        <a:t>llegir</a:t>
                      </a:r>
                      <a:r>
                        <a:rPr kumimoji="0" lang="es-ES" sz="1800" b="0" i="0" u="none" strike="noStrike" cap="none" normalizeH="0" baseline="0" dirty="0">
                          <a:ln>
                            <a:noFill/>
                          </a:ln>
                          <a:solidFill>
                            <a:srgbClr val="333333"/>
                          </a:solidFill>
                          <a:effectLst/>
                          <a:latin typeface="Calibri Light"/>
                        </a:rPr>
                        <a:t> un </a:t>
                      </a:r>
                      <a:r>
                        <a:rPr kumimoji="0" lang="es-ES" sz="1800" b="0" i="0" u="none" strike="noStrike" cap="none" normalizeH="0" baseline="0" dirty="0" err="1">
                          <a:ln>
                            <a:noFill/>
                          </a:ln>
                          <a:solidFill>
                            <a:srgbClr val="333333"/>
                          </a:solidFill>
                          <a:effectLst/>
                          <a:latin typeface="Calibri Light"/>
                        </a:rPr>
                        <a:t>llibre</a:t>
                      </a:r>
                      <a:r>
                        <a:rPr kumimoji="0" lang="es-ES" sz="1800" b="0" i="0" u="none" strike="noStrike" cap="none" normalizeH="0" baseline="0" dirty="0">
                          <a:ln>
                            <a:noFill/>
                          </a:ln>
                          <a:solidFill>
                            <a:srgbClr val="333333"/>
                          </a:solidFill>
                          <a:effectLst/>
                          <a:latin typeface="Calibri Light"/>
                        </a:rPr>
                        <a:t> que no </a:t>
                      </a:r>
                      <a:r>
                        <a:rPr kumimoji="0" lang="es-ES" sz="1800" b="0" i="0" u="none" strike="noStrike" cap="none" normalizeH="0" baseline="0" dirty="0" err="1">
                          <a:ln>
                            <a:noFill/>
                          </a:ln>
                          <a:solidFill>
                            <a:srgbClr val="333333"/>
                          </a:solidFill>
                          <a:effectLst/>
                          <a:latin typeface="Calibri Light"/>
                        </a:rPr>
                        <a:t>entén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a:ln>
                            <a:noFill/>
                          </a:ln>
                          <a:solidFill>
                            <a:srgbClr val="333333"/>
                          </a:solidFill>
                          <a:effectLst/>
                          <a:latin typeface="Calibri Light"/>
                        </a:rPr>
                        <a:t>“Qué </a:t>
                      </a:r>
                      <a:r>
                        <a:rPr kumimoji="0" lang="es-ES" sz="1800" b="1" i="1" u="none" strike="noStrike" cap="none" normalizeH="0" baseline="0" dirty="0" err="1">
                          <a:ln>
                            <a:noFill/>
                          </a:ln>
                          <a:solidFill>
                            <a:srgbClr val="333333"/>
                          </a:solidFill>
                          <a:effectLst/>
                          <a:latin typeface="Calibri Light"/>
                        </a:rPr>
                        <a:t>estúpid</a:t>
                      </a:r>
                      <a:r>
                        <a:rPr kumimoji="0" lang="es-ES" sz="1800" b="1" i="1" u="none" strike="noStrike" cap="none" normalizeH="0" baseline="0" dirty="0">
                          <a:ln>
                            <a:noFill/>
                          </a:ln>
                          <a:solidFill>
                            <a:srgbClr val="333333"/>
                          </a:solidFill>
                          <a:effectLst/>
                          <a:latin typeface="Calibri Light"/>
                        </a:rPr>
                        <a:t>/a </a:t>
                      </a:r>
                      <a:r>
                        <a:rPr kumimoji="0" lang="es-ES" sz="1800" b="1" i="1" u="none" strike="noStrike" cap="none" normalizeH="0" baseline="0" err="1">
                          <a:ln>
                            <a:noFill/>
                          </a:ln>
                          <a:solidFill>
                            <a:srgbClr val="333333"/>
                          </a:solidFill>
                          <a:effectLst/>
                          <a:latin typeface="Calibri Light"/>
                        </a:rPr>
                        <a:t>sóc</a:t>
                      </a:r>
                      <a:r>
                        <a:rPr kumimoji="0" lang="es-ES" sz="1800" b="1" i="1" u="none" strike="noStrike" cap="none" normalizeH="0" baseline="0">
                          <a:ln>
                            <a:noFill/>
                          </a:ln>
                          <a:solidFill>
                            <a:srgbClr val="333333"/>
                          </a:solidFill>
                          <a:effectLst/>
                          <a:latin typeface="Calibri Light"/>
                        </a:rPr>
                        <a:t>!”</a:t>
                      </a:r>
                      <a:endParaRPr kumimoji="0" lang="es-E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Va suspendre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“Sóc </a:t>
                      </a:r>
                      <a:r>
                        <a:rPr kumimoji="0" lang="en-US" sz="1800" b="1" i="1" u="none" strike="noStrike" cap="none" normalizeH="0" baseline="0" dirty="0">
                          <a:ln>
                            <a:noFill/>
                          </a:ln>
                          <a:solidFill>
                            <a:srgbClr val="333333"/>
                          </a:solidFill>
                          <a:effectLst/>
                          <a:latin typeface="Calibri Light"/>
                        </a:rPr>
                        <a:t>un </a:t>
                      </a:r>
                      <a:r>
                        <a:rPr kumimoji="0" lang="en-US" sz="1800" b="1" i="1" u="none" strike="noStrike" cap="none" normalizeH="0" baseline="0" err="1">
                          <a:ln>
                            <a:noFill/>
                          </a:ln>
                          <a:solidFill>
                            <a:srgbClr val="333333"/>
                          </a:solidFill>
                          <a:effectLst/>
                          <a:latin typeface="Calibri Light"/>
                        </a:rPr>
                        <a:t>perdedor</a:t>
                      </a:r>
                      <a:r>
                        <a:rPr kumimoji="0" lang="en-US" sz="1800" b="1" i="1" u="none" strike="noStrike" cap="none" normalizeH="0" baseline="0">
                          <a:ln>
                            <a:noFill/>
                          </a:ln>
                          <a:solidFill>
                            <a:srgbClr val="333333"/>
                          </a:solidFill>
                          <a:effectLst/>
                          <a:latin typeface="Calibri Light"/>
                        </a:rPr>
                        <a:t>/a!”</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Li fan una crítica durant una discussió </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Calibri Light"/>
                        </a:rPr>
                        <a:t>“No </a:t>
                      </a:r>
                      <a:r>
                        <a:rPr kumimoji="0" lang="it-IT" sz="1800" b="1" i="1" u="none" strike="noStrike" cap="none" normalizeH="0" baseline="0" dirty="0">
                          <a:ln>
                            <a:noFill/>
                          </a:ln>
                          <a:solidFill>
                            <a:srgbClr val="333333"/>
                          </a:solidFill>
                          <a:effectLst/>
                          <a:latin typeface="Calibri Light"/>
                        </a:rPr>
                        <a:t>valc </a:t>
                      </a:r>
                      <a:r>
                        <a:rPr kumimoji="0" lang="it-IT" sz="1800" b="1" i="1" u="none" strike="noStrike" cap="none" normalizeH="0" baseline="0">
                          <a:ln>
                            <a:noFill/>
                          </a:ln>
                          <a:solidFill>
                            <a:srgbClr val="333333"/>
                          </a:solidFill>
                          <a:effectLst/>
                          <a:latin typeface="Calibri Light"/>
                        </a:rPr>
                        <a:t>res!”</a:t>
                      </a:r>
                      <a:endParaRPr kumimoji="0" lang="it-IT"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14</a:t>
            </a:fld>
            <a:endParaRPr lang="de-DE" alt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1. </a:t>
            </a:r>
            <a:r>
              <a:rPr lang="es-ES" altLang="de-DE" sz="3600" dirty="0" err="1">
                <a:solidFill>
                  <a:srgbClr val="004992"/>
                </a:solidFill>
                <a:latin typeface="+mn-lt"/>
                <a:ea typeface="+mn-ea"/>
                <a:cs typeface="+mn-cs"/>
              </a:rPr>
              <a:t>Sobregeneralització</a:t>
            </a:r>
            <a:br>
              <a:rPr lang="es-ES" altLang="de-DE" sz="3600" dirty="0">
                <a:solidFill>
                  <a:srgbClr val="004992"/>
                </a:solidFill>
                <a:latin typeface="+mn-lt"/>
                <a:ea typeface="+mn-ea"/>
                <a:cs typeface="+mn-cs"/>
              </a:rPr>
            </a:br>
            <a:r>
              <a:rPr lang="es-ES" altLang="de-DE" dirty="0">
                <a:solidFill>
                  <a:srgbClr val="004992"/>
                </a:solidFill>
                <a:latin typeface="+mn-lt"/>
                <a:ea typeface="+mn-ea"/>
                <a:cs typeface="+mn-cs"/>
              </a:rPr>
              <a:t>Pendre casos </a:t>
            </a:r>
            <a:r>
              <a:rPr lang="es-ES" altLang="de-DE" dirty="0" err="1">
                <a:solidFill>
                  <a:srgbClr val="004992"/>
                </a:solidFill>
                <a:latin typeface="+mn-lt"/>
                <a:ea typeface="+mn-ea"/>
                <a:cs typeface="+mn-cs"/>
              </a:rPr>
              <a:t>aïllats</a:t>
            </a:r>
            <a:r>
              <a:rPr lang="es-ES" altLang="de-DE" dirty="0">
                <a:solidFill>
                  <a:srgbClr val="004992"/>
                </a:solidFill>
                <a:latin typeface="+mn-lt"/>
                <a:ea typeface="+mn-ea"/>
                <a:cs typeface="+mn-cs"/>
              </a:rPr>
              <a:t> i </a:t>
            </a:r>
            <a:r>
              <a:rPr lang="es-ES" altLang="de-DE" dirty="0" err="1">
                <a:solidFill>
                  <a:srgbClr val="004992"/>
                </a:solidFill>
                <a:latin typeface="+mn-lt"/>
                <a:ea typeface="+mn-ea"/>
                <a:cs typeface="+mn-cs"/>
              </a:rPr>
              <a:t>generalitzar</a:t>
            </a:r>
            <a:r>
              <a:rPr lang="es-ES" altLang="de-DE" dirty="0">
                <a:solidFill>
                  <a:srgbClr val="004992"/>
                </a:solidFill>
                <a:latin typeface="+mn-lt"/>
                <a:ea typeface="+mn-ea"/>
                <a:cs typeface="+mn-cs"/>
              </a:rPr>
              <a:t> la </a:t>
            </a:r>
            <a:r>
              <a:rPr lang="es-ES" altLang="de-DE" dirty="0" err="1">
                <a:solidFill>
                  <a:srgbClr val="004992"/>
                </a:solidFill>
                <a:latin typeface="+mn-lt"/>
                <a:ea typeface="+mn-ea"/>
                <a:cs typeface="+mn-cs"/>
              </a:rPr>
              <a:t>seva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validesa</a:t>
            </a:r>
            <a:r>
              <a:rPr lang="es-ES" altLang="de-DE" dirty="0">
                <a:solidFill>
                  <a:srgbClr val="004992"/>
                </a:solidFill>
                <a:latin typeface="+mn-lt"/>
                <a:ea typeface="+mn-ea"/>
                <a:cs typeface="+mn-cs"/>
              </a:rPr>
              <a:t> per a </a:t>
            </a:r>
            <a:r>
              <a:rPr lang="es-ES" altLang="de-DE" dirty="0" err="1">
                <a:solidFill>
                  <a:srgbClr val="004992"/>
                </a:solidFill>
                <a:latin typeface="+mn-lt"/>
                <a:ea typeface="+mn-ea"/>
                <a:cs typeface="+mn-cs"/>
              </a:rPr>
              <a:t>tot</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Com</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podríem</a:t>
            </a:r>
            <a:r>
              <a:rPr lang="es-ES" altLang="de-DE" dirty="0">
                <a:solidFill>
                  <a:srgbClr val="004992"/>
                </a:solidFill>
                <a:latin typeface="+mn-lt"/>
                <a:ea typeface="+mn-ea"/>
                <a:cs typeface="+mn-cs"/>
              </a:rPr>
              <a:t> reinterpretar </a:t>
            </a:r>
            <a:r>
              <a:rPr lang="es-ES" altLang="de-DE" dirty="0" err="1">
                <a:solidFill>
                  <a:srgbClr val="004992"/>
                </a:solidFill>
                <a:latin typeface="+mn-lt"/>
                <a:ea typeface="+mn-ea"/>
                <a:cs typeface="+mn-cs"/>
              </a:rPr>
              <a:t>aquesta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situació</a:t>
            </a:r>
            <a:r>
              <a:rPr lang="es-ES" altLang="de-DE" dirty="0">
                <a:solidFill>
                  <a:srgbClr val="004992"/>
                </a:solidFill>
                <a:latin typeface="+mn-lt"/>
                <a:ea typeface="+mn-ea"/>
                <a:cs typeface="+mn-cs"/>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058864147"/>
              </p:ext>
            </p:extLst>
          </p:nvPr>
        </p:nvGraphicFramePr>
        <p:xfrm>
          <a:off x="408955" y="2484872"/>
          <a:ext cx="11376000" cy="348387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Esdeveniment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err="1">
                          <a:ln>
                            <a:noFill/>
                          </a:ln>
                          <a:solidFill>
                            <a:srgbClr val="333333"/>
                          </a:solidFill>
                          <a:effectLst/>
                          <a:latin typeface="Calibri Light"/>
                        </a:rPr>
                        <a:t>Generalització</a:t>
                      </a:r>
                      <a:r>
                        <a:rPr kumimoji="0" lang="fr-FR" sz="1800" b="1" i="1" u="none" strike="noStrike" cap="none" normalizeH="0" baseline="0" dirty="0">
                          <a:ln>
                            <a:noFill/>
                          </a:ln>
                          <a:solidFill>
                            <a:srgbClr val="333333"/>
                          </a:solidFill>
                          <a:effectLst/>
                          <a:latin typeface="Calibri Light"/>
                        </a:rPr>
                        <a:t> </a:t>
                      </a:r>
                      <a:r>
                        <a:rPr kumimoji="0" lang="fr-FR" sz="1800" b="1" i="1" u="none" strike="noStrike" cap="none" normalizeH="0" baseline="0" dirty="0" err="1">
                          <a:ln>
                            <a:noFill/>
                          </a:ln>
                          <a:solidFill>
                            <a:srgbClr val="333333"/>
                          </a:solidFill>
                          <a:effectLst/>
                          <a:latin typeface="Calibri Light"/>
                        </a:rPr>
                        <a:t>Falsa</a:t>
                      </a:r>
                      <a:r>
                        <a:rPr kumimoji="0" lang="fr-FR" sz="1800" b="1" i="1" u="none" strike="noStrike" cap="none" normalizeH="0" baseline="0" dirty="0">
                          <a:ln>
                            <a:noFill/>
                          </a:ln>
                          <a:solidFill>
                            <a:srgbClr val="333333"/>
                          </a:solidFill>
                          <a:effectLst/>
                          <a:latin typeface="Calibri Light"/>
                        </a:rPr>
                        <a:t> o </a:t>
                      </a:r>
                      <a:r>
                        <a:rPr kumimoji="0" lang="fr-FR" sz="1800" b="1" i="1" u="none" strike="noStrike" cap="none" normalizeH="0" baseline="0" dirty="0" err="1">
                          <a:ln>
                            <a:noFill/>
                          </a:ln>
                          <a:solidFill>
                            <a:srgbClr val="333333"/>
                          </a:solidFill>
                          <a:effectLst/>
                          <a:latin typeface="Calibri Light"/>
                        </a:rPr>
                        <a:t>Excessiva</a:t>
                      </a:r>
                      <a:endParaRPr kumimoji="0" lang="fr-FR"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err="1">
                          <a:ln>
                            <a:noFill/>
                          </a:ln>
                          <a:solidFill>
                            <a:srgbClr val="333333"/>
                          </a:solidFill>
                          <a:effectLst/>
                          <a:latin typeface="Calibri Light"/>
                        </a:rPr>
                        <a:t>Evaluació</a:t>
                      </a:r>
                      <a:r>
                        <a:rPr kumimoji="0" lang="fr-FR" sz="1800" b="0" i="0" u="none" strike="noStrike" cap="none" normalizeH="0" baseline="0" dirty="0">
                          <a:ln>
                            <a:noFill/>
                          </a:ln>
                          <a:solidFill>
                            <a:srgbClr val="333333"/>
                          </a:solidFill>
                          <a:effectLst/>
                          <a:latin typeface="Calibri Light"/>
                        </a:rPr>
                        <a:t> positiva/</a:t>
                      </a:r>
                      <a:r>
                        <a:rPr kumimoji="0" lang="fr-FR" sz="1800" b="0" i="0" u="none" strike="noStrike" cap="none" normalizeH="0" baseline="0" dirty="0" err="1">
                          <a:ln>
                            <a:noFill/>
                          </a:ln>
                          <a:solidFill>
                            <a:srgbClr val="333333"/>
                          </a:solidFill>
                          <a:effectLst/>
                          <a:latin typeface="Calibri Light"/>
                        </a:rPr>
                        <a:t>constructiva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Ha </a:t>
                      </a:r>
                      <a:r>
                        <a:rPr kumimoji="0" lang="es-ES" sz="1800" b="0" i="0" u="none" strike="noStrike" cap="none" normalizeH="0" baseline="0" dirty="0" err="1">
                          <a:ln>
                            <a:noFill/>
                          </a:ln>
                          <a:solidFill>
                            <a:srgbClr val="333333"/>
                          </a:solidFill>
                          <a:effectLst/>
                          <a:latin typeface="Calibri Light"/>
                        </a:rPr>
                        <a:t>pronunciat</a:t>
                      </a:r>
                      <a:r>
                        <a:rPr kumimoji="0" lang="es-ES" sz="1800" b="0" i="0" u="none" strike="noStrike" cap="none" normalizeH="0" baseline="0" dirty="0">
                          <a:ln>
                            <a:noFill/>
                          </a:ln>
                          <a:solidFill>
                            <a:srgbClr val="333333"/>
                          </a:solidFill>
                          <a:effectLst/>
                          <a:latin typeface="Calibri Light"/>
                        </a:rPr>
                        <a:t> una </a:t>
                      </a:r>
                      <a:r>
                        <a:rPr kumimoji="0" lang="es-ES" sz="1800" b="0" i="0" u="none" strike="noStrike" cap="none" normalizeH="0" baseline="0" dirty="0" err="1">
                          <a:ln>
                            <a:noFill/>
                          </a:ln>
                          <a:solidFill>
                            <a:srgbClr val="333333"/>
                          </a:solidFill>
                          <a:effectLst/>
                          <a:latin typeface="Calibri Light"/>
                        </a:rPr>
                        <a:t>paraula</a:t>
                      </a:r>
                      <a:r>
                        <a:rPr kumimoji="0" lang="es-ES" sz="1800" b="0" i="0" u="none" strike="noStrike" cap="none" normalizeH="0" baseline="0" dirty="0">
                          <a:ln>
                            <a:noFill/>
                          </a:ln>
                          <a:solidFill>
                            <a:srgbClr val="333333"/>
                          </a:solidFill>
                          <a:effectLst/>
                          <a:latin typeface="Calibri Light"/>
                        </a:rPr>
                        <a:t> de manera incorrecta; intenta </a:t>
                      </a:r>
                      <a:r>
                        <a:rPr kumimoji="0" lang="es-ES" sz="1800" b="0" i="0" u="none" strike="noStrike" cap="none" normalizeH="0" baseline="0" dirty="0" err="1">
                          <a:ln>
                            <a:noFill/>
                          </a:ln>
                          <a:solidFill>
                            <a:srgbClr val="333333"/>
                          </a:solidFill>
                          <a:effectLst/>
                          <a:latin typeface="Calibri Light"/>
                        </a:rPr>
                        <a:t>llegir</a:t>
                      </a:r>
                      <a:r>
                        <a:rPr kumimoji="0" lang="es-ES" sz="1800" b="0" i="0" u="none" strike="noStrike" cap="none" normalizeH="0" baseline="0" dirty="0">
                          <a:ln>
                            <a:noFill/>
                          </a:ln>
                          <a:solidFill>
                            <a:srgbClr val="333333"/>
                          </a:solidFill>
                          <a:effectLst/>
                          <a:latin typeface="Calibri Light"/>
                        </a:rPr>
                        <a:t> un </a:t>
                      </a:r>
                      <a:r>
                        <a:rPr kumimoji="0" lang="es-ES" sz="1800" b="0" i="0" u="none" strike="noStrike" cap="none" normalizeH="0" baseline="0" dirty="0" err="1">
                          <a:ln>
                            <a:noFill/>
                          </a:ln>
                          <a:solidFill>
                            <a:srgbClr val="333333"/>
                          </a:solidFill>
                          <a:effectLst/>
                          <a:latin typeface="Calibri Light"/>
                        </a:rPr>
                        <a:t>llibre</a:t>
                      </a:r>
                      <a:r>
                        <a:rPr kumimoji="0" lang="es-ES" sz="1800" b="0" i="0" u="none" strike="noStrike" cap="none" normalizeH="0" baseline="0" dirty="0">
                          <a:ln>
                            <a:noFill/>
                          </a:ln>
                          <a:solidFill>
                            <a:srgbClr val="333333"/>
                          </a:solidFill>
                          <a:effectLst/>
                          <a:latin typeface="Calibri Light"/>
                        </a:rPr>
                        <a:t> que no </a:t>
                      </a:r>
                      <a:r>
                        <a:rPr kumimoji="0" lang="es-ES" sz="1800" b="0" i="0" u="none" strike="noStrike" cap="none" normalizeH="0" baseline="0" dirty="0" err="1">
                          <a:ln>
                            <a:noFill/>
                          </a:ln>
                          <a:solidFill>
                            <a:srgbClr val="333333"/>
                          </a:solidFill>
                          <a:effectLst/>
                          <a:latin typeface="Calibri Light"/>
                        </a:rPr>
                        <a:t>entén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a:ln>
                            <a:noFill/>
                          </a:ln>
                          <a:solidFill>
                            <a:srgbClr val="333333"/>
                          </a:solidFill>
                          <a:effectLst/>
                          <a:latin typeface="Calibri Light"/>
                        </a:rPr>
                        <a:t>“Qué </a:t>
                      </a:r>
                      <a:r>
                        <a:rPr kumimoji="0" lang="es-ES" sz="1800" b="1" i="1" u="none" strike="noStrike" cap="none" normalizeH="0" baseline="0" dirty="0" err="1">
                          <a:ln>
                            <a:noFill/>
                          </a:ln>
                          <a:solidFill>
                            <a:srgbClr val="333333"/>
                          </a:solidFill>
                          <a:effectLst/>
                          <a:latin typeface="Calibri Light"/>
                        </a:rPr>
                        <a:t>estúpid</a:t>
                      </a:r>
                      <a:r>
                        <a:rPr kumimoji="0" lang="es-ES" sz="1800" b="1" i="1" u="none" strike="noStrike" cap="none" normalizeH="0" baseline="0" dirty="0">
                          <a:ln>
                            <a:noFill/>
                          </a:ln>
                          <a:solidFill>
                            <a:srgbClr val="333333"/>
                          </a:solidFill>
                          <a:effectLst/>
                          <a:latin typeface="Calibri Light"/>
                        </a:rPr>
                        <a:t>/a </a:t>
                      </a:r>
                      <a:r>
                        <a:rPr kumimoji="0" lang="es-ES" sz="1800" b="1" i="1" u="none" strike="noStrike" cap="none" normalizeH="0" baseline="0" err="1">
                          <a:ln>
                            <a:noFill/>
                          </a:ln>
                          <a:solidFill>
                            <a:srgbClr val="333333"/>
                          </a:solidFill>
                          <a:effectLst/>
                          <a:latin typeface="Calibri Light"/>
                        </a:rPr>
                        <a:t>sóc</a:t>
                      </a:r>
                      <a:r>
                        <a:rPr kumimoji="0" lang="es-ES" sz="1800" b="1" i="1" u="none" strike="noStrike" cap="none" normalizeH="0" baseline="0">
                          <a:ln>
                            <a:noFill/>
                          </a:ln>
                          <a:solidFill>
                            <a:srgbClr val="333333"/>
                          </a:solidFill>
                          <a:effectLst/>
                          <a:latin typeface="Calibri Light"/>
                        </a:rPr>
                        <a:t>!”</a:t>
                      </a:r>
                      <a:endParaRPr kumimoji="0" lang="es-E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“Ningú </a:t>
                      </a:r>
                      <a:r>
                        <a:rPr kumimoji="0" lang="es-ES" sz="1800" b="0" i="0" u="none" strike="noStrike" cap="none" normalizeH="0" baseline="0" err="1">
                          <a:ln>
                            <a:noFill/>
                          </a:ln>
                          <a:solidFill>
                            <a:srgbClr val="333333"/>
                          </a:solidFill>
                          <a:effectLst/>
                          <a:latin typeface="Calibri Light"/>
                        </a:rPr>
                        <a:t>és</a:t>
                      </a:r>
                      <a:r>
                        <a:rPr kumimoji="0" lang="es-ES" sz="1800" b="0" i="0" u="none" strike="noStrike" cap="none" normalizeH="0" baseline="0">
                          <a:ln>
                            <a:noFill/>
                          </a:ln>
                          <a:solidFill>
                            <a:srgbClr val="333333"/>
                          </a:solidFill>
                          <a:effectLst/>
                          <a:latin typeface="Calibri Light"/>
                        </a:rPr>
                        <a:t> perfecte”</a:t>
                      </a:r>
                      <a:endParaRPr kumimoji="0" lang="es-E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“En </a:t>
                      </a:r>
                      <a:r>
                        <a:rPr kumimoji="0" lang="es-ES" sz="1800" b="0" i="0" u="none" strike="noStrike" cap="none" normalizeH="0" baseline="0" dirty="0" err="1">
                          <a:ln>
                            <a:noFill/>
                          </a:ln>
                          <a:solidFill>
                            <a:srgbClr val="333333"/>
                          </a:solidFill>
                          <a:effectLst/>
                          <a:latin typeface="Calibri Light"/>
                        </a:rPr>
                        <a:t>realitat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estic</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interessat</a:t>
                      </a:r>
                      <a:r>
                        <a:rPr kumimoji="0" lang="es-ES" sz="1800" b="0" i="0" u="none" strike="noStrike" cap="none" normalizeH="0" baseline="0" dirty="0">
                          <a:ln>
                            <a:noFill/>
                          </a:ln>
                          <a:solidFill>
                            <a:srgbClr val="333333"/>
                          </a:solidFill>
                          <a:effectLst/>
                          <a:latin typeface="Calibri Light"/>
                        </a:rPr>
                        <a:t>/</a:t>
                      </a:r>
                      <a:r>
                        <a:rPr kumimoji="0" lang="es-ES" sz="1800" b="0" i="0" u="none" strike="noStrike" cap="none" normalizeH="0" baseline="0" dirty="0" err="1">
                          <a:ln>
                            <a:noFill/>
                          </a:ln>
                          <a:solidFill>
                            <a:srgbClr val="333333"/>
                          </a:solidFill>
                          <a:effectLst/>
                          <a:latin typeface="Calibri Light"/>
                        </a:rPr>
                        <a:t>ada</a:t>
                      </a:r>
                      <a:r>
                        <a:rPr kumimoji="0" lang="es-ES" sz="1800" b="0" i="0" u="none" strike="noStrike" cap="none" normalizeH="0" baseline="0" dirty="0">
                          <a:ln>
                            <a:noFill/>
                          </a:ln>
                          <a:solidFill>
                            <a:srgbClr val="333333"/>
                          </a:solidFill>
                          <a:effectLst/>
                          <a:latin typeface="Calibri Light"/>
                        </a:rPr>
                        <a:t> en </a:t>
                      </a:r>
                      <a:r>
                        <a:rPr kumimoji="0" lang="es-ES" sz="1800" b="0" i="0" u="none" strike="noStrike" cap="none" normalizeH="0" baseline="0" dirty="0" err="1">
                          <a:ln>
                            <a:noFill/>
                          </a:ln>
                          <a:solidFill>
                            <a:srgbClr val="333333"/>
                          </a:solidFill>
                          <a:effectLst/>
                          <a:latin typeface="Calibri Light"/>
                        </a:rPr>
                        <a:t>aquest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llibre</a:t>
                      </a:r>
                      <a:r>
                        <a:rPr kumimoji="0" lang="es-E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Va suspendre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Sóc</a:t>
                      </a:r>
                      <a:r>
                        <a:rPr kumimoji="0" lang="en-US" sz="1800" b="1" i="1" u="none" strike="noStrike" cap="none" normalizeH="0" baseline="0" dirty="0">
                          <a:ln>
                            <a:noFill/>
                          </a:ln>
                          <a:solidFill>
                            <a:srgbClr val="333333"/>
                          </a:solidFill>
                          <a:effectLst/>
                          <a:latin typeface="Calibri Light"/>
                        </a:rPr>
                        <a:t> un </a:t>
                      </a:r>
                      <a:r>
                        <a:rPr kumimoji="0" lang="en-US" sz="1800" b="1" i="1" u="none" strike="noStrike" cap="none" normalizeH="0" baseline="0" dirty="0" err="1">
                          <a:ln>
                            <a:noFill/>
                          </a:ln>
                          <a:solidFill>
                            <a:srgbClr val="333333"/>
                          </a:solidFill>
                          <a:effectLst/>
                          <a:latin typeface="Calibri Light"/>
                        </a:rPr>
                        <a:t>perdedor</a:t>
                      </a:r>
                      <a:r>
                        <a:rPr kumimoji="0" lang="en-US" sz="1800" b="1" i="1" u="none" strike="noStrike" cap="none" normalizeH="0" baseline="0" dirty="0">
                          <a:ln>
                            <a:noFill/>
                          </a:ln>
                          <a:solidFill>
                            <a:srgbClr val="333333"/>
                          </a:solidFill>
                          <a:effectLst/>
                          <a:latin typeface="Calibri Light"/>
                        </a:rPr>
                        <a:t>/a!”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“La </a:t>
                      </a:r>
                      <a:r>
                        <a:rPr kumimoji="0" lang="en-US" sz="1800" b="0" i="0" u="none" strike="noStrike" cap="none" normalizeH="0" baseline="0" dirty="0" err="1">
                          <a:ln>
                            <a:noFill/>
                          </a:ln>
                          <a:solidFill>
                            <a:srgbClr val="333333"/>
                          </a:solidFill>
                          <a:effectLst/>
                          <a:latin typeface="Calibri Light"/>
                        </a:rPr>
                        <a:t>propera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vegada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m'esforçaré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més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Li fan una crítica durant una discussió </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dirty="0">
                          <a:ln>
                            <a:noFill/>
                          </a:ln>
                          <a:solidFill>
                            <a:srgbClr val="333333"/>
                          </a:solidFill>
                          <a:effectLst/>
                          <a:latin typeface="Calibri Light"/>
                        </a:rPr>
                        <a:t>“No valc res!”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a:t>
                      </a:r>
                      <a:r>
                        <a:rPr kumimoji="0" lang="it-IT" sz="1800" b="0" i="0" u="none" strike="noStrike" cap="none" normalizeH="0" baseline="0" dirty="0" err="1">
                          <a:ln>
                            <a:noFill/>
                          </a:ln>
                          <a:solidFill>
                            <a:srgbClr val="333333"/>
                          </a:solidFill>
                          <a:effectLst/>
                          <a:latin typeface="Calibri Light"/>
                        </a:rPr>
                        <a:t>Potser</a:t>
                      </a:r>
                      <a:r>
                        <a:rPr kumimoji="0" lang="it-IT" sz="1800" b="0" i="0" u="none" strike="noStrike" cap="none" normalizeH="0" baseline="0" dirty="0">
                          <a:ln>
                            <a:noFill/>
                          </a:ln>
                          <a:solidFill>
                            <a:srgbClr val="333333"/>
                          </a:solidFill>
                          <a:effectLst/>
                          <a:latin typeface="Calibri Light"/>
                        </a:rPr>
                        <a:t> l'altra persona tingui raó ... si li faig cas podria aprendre alguna cosa nova”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15</a:t>
            </a:fld>
            <a:endParaRPr lang="de-DE" altLang="es-ES"/>
          </a:p>
        </p:txBody>
      </p:sp>
    </p:spTree>
    <p:extLst>
      <p:ext uri="{BB962C8B-B14F-4D97-AF65-F5344CB8AC3E}">
        <p14:creationId xmlns:p14="http://schemas.microsoft.com/office/powerpoint/2010/main" val="4044404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1. </a:t>
            </a:r>
            <a:r>
              <a:rPr lang="es-ES" altLang="de-DE" sz="3600" dirty="0" err="1">
                <a:solidFill>
                  <a:srgbClr val="004992"/>
                </a:solidFill>
                <a:latin typeface="+mn-lt"/>
                <a:ea typeface="+mn-ea"/>
                <a:cs typeface="+mn-cs"/>
              </a:rPr>
              <a:t>Sobregeneralització</a:t>
            </a:r>
            <a:br>
              <a:rPr lang="es-ES" altLang="de-DE" sz="3600" dirty="0">
                <a:solidFill>
                  <a:srgbClr val="004992"/>
                </a:solidFill>
                <a:latin typeface="+mn-lt"/>
                <a:ea typeface="+mn-ea"/>
                <a:cs typeface="+mn-cs"/>
              </a:rPr>
            </a:br>
            <a:r>
              <a:rPr lang="es-ES" altLang="de-DE" dirty="0">
                <a:solidFill>
                  <a:srgbClr val="004992"/>
                </a:solidFill>
                <a:latin typeface="+mn-lt"/>
                <a:ea typeface="+mn-ea"/>
                <a:cs typeface="+mn-cs"/>
              </a:rPr>
              <a:t>Pendre casos </a:t>
            </a:r>
            <a:r>
              <a:rPr lang="es-ES" altLang="de-DE" dirty="0" err="1">
                <a:solidFill>
                  <a:srgbClr val="004992"/>
                </a:solidFill>
                <a:latin typeface="+mn-lt"/>
                <a:ea typeface="+mn-ea"/>
                <a:cs typeface="+mn-cs"/>
              </a:rPr>
              <a:t>aïllats</a:t>
            </a:r>
            <a:r>
              <a:rPr lang="es-ES" altLang="de-DE" dirty="0">
                <a:solidFill>
                  <a:srgbClr val="004992"/>
                </a:solidFill>
                <a:latin typeface="+mn-lt"/>
                <a:ea typeface="+mn-ea"/>
                <a:cs typeface="+mn-cs"/>
              </a:rPr>
              <a:t> i </a:t>
            </a:r>
            <a:r>
              <a:rPr lang="es-ES" altLang="de-DE" dirty="0" err="1">
                <a:solidFill>
                  <a:srgbClr val="004992"/>
                </a:solidFill>
                <a:latin typeface="+mn-lt"/>
                <a:ea typeface="+mn-ea"/>
                <a:cs typeface="+mn-cs"/>
              </a:rPr>
              <a:t>generalitzar</a:t>
            </a:r>
            <a:r>
              <a:rPr lang="es-ES" altLang="de-DE" dirty="0">
                <a:solidFill>
                  <a:srgbClr val="004992"/>
                </a:solidFill>
                <a:latin typeface="+mn-lt"/>
                <a:ea typeface="+mn-ea"/>
                <a:cs typeface="+mn-cs"/>
              </a:rPr>
              <a:t> la </a:t>
            </a:r>
            <a:r>
              <a:rPr lang="es-ES" altLang="de-DE" dirty="0" err="1">
                <a:solidFill>
                  <a:srgbClr val="004992"/>
                </a:solidFill>
                <a:latin typeface="+mn-lt"/>
                <a:ea typeface="+mn-ea"/>
                <a:cs typeface="+mn-cs"/>
              </a:rPr>
              <a:t>seva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validesa</a:t>
            </a:r>
            <a:r>
              <a:rPr lang="es-ES" altLang="de-DE" dirty="0">
                <a:solidFill>
                  <a:srgbClr val="004992"/>
                </a:solidFill>
                <a:latin typeface="+mn-lt"/>
                <a:ea typeface="+mn-ea"/>
                <a:cs typeface="+mn-cs"/>
              </a:rPr>
              <a:t> per a </a:t>
            </a:r>
            <a:r>
              <a:rPr lang="es-ES" altLang="de-DE" dirty="0" err="1">
                <a:solidFill>
                  <a:srgbClr val="004992"/>
                </a:solidFill>
                <a:latin typeface="+mn-lt"/>
                <a:ea typeface="+mn-ea"/>
                <a:cs typeface="+mn-cs"/>
              </a:rPr>
              <a:t>tot</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Com</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podríem</a:t>
            </a:r>
            <a:r>
              <a:rPr lang="es-ES" altLang="de-DE" dirty="0">
                <a:solidFill>
                  <a:srgbClr val="004992"/>
                </a:solidFill>
                <a:latin typeface="+mn-lt"/>
                <a:ea typeface="+mn-ea"/>
                <a:cs typeface="+mn-cs"/>
              </a:rPr>
              <a:t> reinterpretar </a:t>
            </a:r>
            <a:r>
              <a:rPr lang="es-ES" altLang="de-DE" dirty="0" err="1">
                <a:solidFill>
                  <a:srgbClr val="004992"/>
                </a:solidFill>
                <a:latin typeface="+mn-lt"/>
                <a:ea typeface="+mn-ea"/>
                <a:cs typeface="+mn-cs"/>
              </a:rPr>
              <a:t>aquesta</a:t>
            </a:r>
            <a:r>
              <a:rPr lang="es-ES" altLang="de-DE" dirty="0">
                <a:solidFill>
                  <a:srgbClr val="004992"/>
                </a:solidFill>
                <a:latin typeface="+mn-lt"/>
                <a:ea typeface="+mn-ea"/>
                <a:cs typeface="+mn-cs"/>
              </a:rPr>
              <a:t> </a:t>
            </a:r>
            <a:r>
              <a:rPr lang="es-ES" altLang="de-DE" dirty="0" err="1">
                <a:solidFill>
                  <a:srgbClr val="004992"/>
                </a:solidFill>
                <a:latin typeface="+mn-lt"/>
                <a:ea typeface="+mn-ea"/>
                <a:cs typeface="+mn-cs"/>
              </a:rPr>
              <a:t>situació</a:t>
            </a:r>
            <a:r>
              <a:rPr lang="es-ES" altLang="de-DE" dirty="0">
                <a:solidFill>
                  <a:srgbClr val="004992"/>
                </a:solidFill>
                <a:latin typeface="+mn-lt"/>
                <a:ea typeface="+mn-ea"/>
                <a:cs typeface="+mn-cs"/>
              </a:rPr>
              <a:t>?</a:t>
            </a:r>
          </a:p>
        </p:txBody>
      </p:sp>
      <p:sp>
        <p:nvSpPr>
          <p:cNvPr id="34837" name="4 Rectángulo"/>
          <p:cNvSpPr>
            <a:spLocks noChangeArrowheads="1"/>
          </p:cNvSpPr>
          <p:nvPr/>
        </p:nvSpPr>
        <p:spPr bwMode="auto">
          <a:xfrm>
            <a:off x="408955" y="6093296"/>
            <a:ext cx="1137600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defRPr/>
            </a:pPr>
            <a:r>
              <a:rPr lang="es-ES" altLang="es-ES" sz="1800" b="0" dirty="0">
                <a:solidFill>
                  <a:srgbClr val="004992"/>
                </a:solidFill>
                <a:latin typeface="+mn-lt"/>
                <a:ea typeface="+mn-ea"/>
              </a:rPr>
              <a:t>Cal permetre els errors: </a:t>
            </a:r>
            <a:r>
              <a:rPr lang="es-ES" altLang="es-ES" sz="1800" b="0" dirty="0">
                <a:solidFill>
                  <a:srgbClr val="333333"/>
                </a:solidFill>
                <a:latin typeface="+mn-lt"/>
                <a:ea typeface="+mn-ea"/>
              </a:rPr>
              <a:t>Ningú és perfecte! Si tartamudeja de tant en tant, no vol dir que vostè no pugui expressar-se. Si de tant en tant comet un error, no vol dir que sigui poc rigorós.</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380467441"/>
              </p:ext>
            </p:extLst>
          </p:nvPr>
        </p:nvGraphicFramePr>
        <p:xfrm>
          <a:off x="408955" y="2484872"/>
          <a:ext cx="11376000" cy="348387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Esdeveniment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err="1">
                          <a:ln>
                            <a:noFill/>
                          </a:ln>
                          <a:solidFill>
                            <a:srgbClr val="333333"/>
                          </a:solidFill>
                          <a:effectLst/>
                          <a:latin typeface="Calibri Light"/>
                        </a:rPr>
                        <a:t>Generalització</a:t>
                      </a:r>
                      <a:r>
                        <a:rPr kumimoji="0" lang="fr-FR" sz="1800" b="1" i="1" u="none" strike="noStrike" cap="none" normalizeH="0" baseline="0" dirty="0">
                          <a:ln>
                            <a:noFill/>
                          </a:ln>
                          <a:solidFill>
                            <a:srgbClr val="333333"/>
                          </a:solidFill>
                          <a:effectLst/>
                          <a:latin typeface="Calibri Light"/>
                        </a:rPr>
                        <a:t> </a:t>
                      </a:r>
                      <a:r>
                        <a:rPr kumimoji="0" lang="fr-FR" sz="1800" b="1" i="1" u="none" strike="noStrike" cap="none" normalizeH="0" baseline="0" dirty="0" err="1">
                          <a:ln>
                            <a:noFill/>
                          </a:ln>
                          <a:solidFill>
                            <a:srgbClr val="333333"/>
                          </a:solidFill>
                          <a:effectLst/>
                          <a:latin typeface="Calibri Light"/>
                        </a:rPr>
                        <a:t>Falsa</a:t>
                      </a:r>
                      <a:r>
                        <a:rPr kumimoji="0" lang="fr-FR" sz="1800" b="1" i="1" u="none" strike="noStrike" cap="none" normalizeH="0" baseline="0" dirty="0">
                          <a:ln>
                            <a:noFill/>
                          </a:ln>
                          <a:solidFill>
                            <a:srgbClr val="333333"/>
                          </a:solidFill>
                          <a:effectLst/>
                          <a:latin typeface="Calibri Light"/>
                        </a:rPr>
                        <a:t> o </a:t>
                      </a:r>
                      <a:r>
                        <a:rPr kumimoji="0" lang="fr-FR" sz="1800" b="1" i="1" u="none" strike="noStrike" cap="none" normalizeH="0" baseline="0" dirty="0" err="1">
                          <a:ln>
                            <a:noFill/>
                          </a:ln>
                          <a:solidFill>
                            <a:srgbClr val="333333"/>
                          </a:solidFill>
                          <a:effectLst/>
                          <a:latin typeface="Calibri Light"/>
                        </a:rPr>
                        <a:t>Excessiva</a:t>
                      </a:r>
                      <a:endParaRPr kumimoji="0" lang="fr-FR"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err="1">
                          <a:ln>
                            <a:noFill/>
                          </a:ln>
                          <a:solidFill>
                            <a:srgbClr val="333333"/>
                          </a:solidFill>
                          <a:effectLst/>
                          <a:latin typeface="Calibri Light"/>
                        </a:rPr>
                        <a:t>Evaluació</a:t>
                      </a:r>
                      <a:r>
                        <a:rPr kumimoji="0" lang="fr-FR" sz="1800" b="0" i="0" u="none" strike="noStrike" cap="none" normalizeH="0" baseline="0" dirty="0">
                          <a:ln>
                            <a:noFill/>
                          </a:ln>
                          <a:solidFill>
                            <a:srgbClr val="333333"/>
                          </a:solidFill>
                          <a:effectLst/>
                          <a:latin typeface="Calibri Light"/>
                        </a:rPr>
                        <a:t> positiva/</a:t>
                      </a:r>
                      <a:r>
                        <a:rPr kumimoji="0" lang="fr-FR" sz="1800" b="0" i="0" u="none" strike="noStrike" cap="none" normalizeH="0" baseline="0" dirty="0" err="1">
                          <a:ln>
                            <a:noFill/>
                          </a:ln>
                          <a:solidFill>
                            <a:srgbClr val="333333"/>
                          </a:solidFill>
                          <a:effectLst/>
                          <a:latin typeface="Calibri Light"/>
                        </a:rPr>
                        <a:t>constructiva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rPr>
                        <a:t>Ha </a:t>
                      </a:r>
                      <a:r>
                        <a:rPr kumimoji="0" lang="es-ES" sz="1800" b="0" i="0" u="none" strike="noStrike" cap="none" normalizeH="0" baseline="0" dirty="0" err="1">
                          <a:ln>
                            <a:noFill/>
                          </a:ln>
                          <a:solidFill>
                            <a:srgbClr val="333333"/>
                          </a:solidFill>
                          <a:effectLst/>
                          <a:latin typeface="Calibri Light"/>
                        </a:rPr>
                        <a:t>pronunciat</a:t>
                      </a:r>
                      <a:r>
                        <a:rPr kumimoji="0" lang="es-ES" sz="1800" b="0" i="0" u="none" strike="noStrike" cap="none" normalizeH="0" baseline="0" dirty="0">
                          <a:ln>
                            <a:noFill/>
                          </a:ln>
                          <a:solidFill>
                            <a:srgbClr val="333333"/>
                          </a:solidFill>
                          <a:effectLst/>
                          <a:latin typeface="Calibri Light"/>
                        </a:rPr>
                        <a:t> una </a:t>
                      </a:r>
                      <a:r>
                        <a:rPr kumimoji="0" lang="es-ES" sz="1800" b="0" i="0" u="none" strike="noStrike" cap="none" normalizeH="0" baseline="0" dirty="0" err="1">
                          <a:ln>
                            <a:noFill/>
                          </a:ln>
                          <a:solidFill>
                            <a:srgbClr val="333333"/>
                          </a:solidFill>
                          <a:effectLst/>
                          <a:latin typeface="Calibri Light"/>
                        </a:rPr>
                        <a:t>paraula</a:t>
                      </a:r>
                      <a:r>
                        <a:rPr kumimoji="0" lang="es-ES" sz="1800" b="0" i="0" u="none" strike="noStrike" cap="none" normalizeH="0" baseline="0" dirty="0">
                          <a:ln>
                            <a:noFill/>
                          </a:ln>
                          <a:solidFill>
                            <a:srgbClr val="333333"/>
                          </a:solidFill>
                          <a:effectLst/>
                          <a:latin typeface="Calibri Light"/>
                        </a:rPr>
                        <a:t> de manera incorrecta; intenta </a:t>
                      </a:r>
                      <a:r>
                        <a:rPr kumimoji="0" lang="es-ES" sz="1800" b="0" i="0" u="none" strike="noStrike" cap="none" normalizeH="0" baseline="0" dirty="0" err="1">
                          <a:ln>
                            <a:noFill/>
                          </a:ln>
                          <a:solidFill>
                            <a:srgbClr val="333333"/>
                          </a:solidFill>
                          <a:effectLst/>
                          <a:latin typeface="Calibri Light"/>
                        </a:rPr>
                        <a:t>llegir</a:t>
                      </a:r>
                      <a:r>
                        <a:rPr kumimoji="0" lang="es-ES" sz="1800" b="0" i="0" u="none" strike="noStrike" cap="none" normalizeH="0" baseline="0" dirty="0">
                          <a:ln>
                            <a:noFill/>
                          </a:ln>
                          <a:solidFill>
                            <a:srgbClr val="333333"/>
                          </a:solidFill>
                          <a:effectLst/>
                          <a:latin typeface="Calibri Light"/>
                        </a:rPr>
                        <a:t> un </a:t>
                      </a:r>
                      <a:r>
                        <a:rPr kumimoji="0" lang="es-ES" sz="1800" b="0" i="0" u="none" strike="noStrike" cap="none" normalizeH="0" baseline="0" dirty="0" err="1">
                          <a:ln>
                            <a:noFill/>
                          </a:ln>
                          <a:solidFill>
                            <a:srgbClr val="333333"/>
                          </a:solidFill>
                          <a:effectLst/>
                          <a:latin typeface="Calibri Light"/>
                        </a:rPr>
                        <a:t>llibre</a:t>
                      </a:r>
                      <a:r>
                        <a:rPr kumimoji="0" lang="es-ES" sz="1800" b="0" i="0" u="none" strike="noStrike" cap="none" normalizeH="0" baseline="0" dirty="0">
                          <a:ln>
                            <a:noFill/>
                          </a:ln>
                          <a:solidFill>
                            <a:srgbClr val="333333"/>
                          </a:solidFill>
                          <a:effectLst/>
                          <a:latin typeface="Calibri Light"/>
                        </a:rPr>
                        <a:t> que no </a:t>
                      </a:r>
                      <a:r>
                        <a:rPr kumimoji="0" lang="es-ES" sz="1800" b="0" i="0" u="none" strike="noStrike" cap="none" normalizeH="0" baseline="0" dirty="0" err="1">
                          <a:ln>
                            <a:noFill/>
                          </a:ln>
                          <a:solidFill>
                            <a:srgbClr val="333333"/>
                          </a:solidFill>
                          <a:effectLst/>
                          <a:latin typeface="Calibri Light"/>
                        </a:rPr>
                        <a:t>entén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1" i="1" u="none" strike="noStrike" cap="none" normalizeH="0" baseline="0">
                          <a:ln>
                            <a:noFill/>
                          </a:ln>
                          <a:solidFill>
                            <a:srgbClr val="333333"/>
                          </a:solidFill>
                          <a:effectLst/>
                          <a:latin typeface="Calibri Light"/>
                        </a:rPr>
                        <a:t>“Qué </a:t>
                      </a:r>
                      <a:r>
                        <a:rPr kumimoji="0" lang="es-ES" sz="1800" b="1" i="1" u="none" strike="noStrike" cap="none" normalizeH="0" baseline="0" dirty="0" err="1">
                          <a:ln>
                            <a:noFill/>
                          </a:ln>
                          <a:solidFill>
                            <a:srgbClr val="333333"/>
                          </a:solidFill>
                          <a:effectLst/>
                          <a:latin typeface="Calibri Light"/>
                        </a:rPr>
                        <a:t>estúpid</a:t>
                      </a:r>
                      <a:r>
                        <a:rPr kumimoji="0" lang="es-ES" sz="1800" b="1" i="1" u="none" strike="noStrike" cap="none" normalizeH="0" baseline="0" dirty="0">
                          <a:ln>
                            <a:noFill/>
                          </a:ln>
                          <a:solidFill>
                            <a:srgbClr val="333333"/>
                          </a:solidFill>
                          <a:effectLst/>
                          <a:latin typeface="Calibri Light"/>
                        </a:rPr>
                        <a:t>/a </a:t>
                      </a:r>
                      <a:r>
                        <a:rPr kumimoji="0" lang="es-ES" sz="1800" b="1" i="1" u="none" strike="noStrike" cap="none" normalizeH="0" baseline="0" err="1">
                          <a:ln>
                            <a:noFill/>
                          </a:ln>
                          <a:solidFill>
                            <a:srgbClr val="333333"/>
                          </a:solidFill>
                          <a:effectLst/>
                          <a:latin typeface="Calibri Light"/>
                        </a:rPr>
                        <a:t>sóc</a:t>
                      </a:r>
                      <a:r>
                        <a:rPr kumimoji="0" lang="es-ES" sz="1800" b="1" i="1" u="none" strike="noStrike" cap="none" normalizeH="0" baseline="0">
                          <a:ln>
                            <a:noFill/>
                          </a:ln>
                          <a:solidFill>
                            <a:srgbClr val="333333"/>
                          </a:solidFill>
                          <a:effectLst/>
                          <a:latin typeface="Calibri Light"/>
                        </a:rPr>
                        <a:t>!”</a:t>
                      </a:r>
                      <a:endParaRPr kumimoji="0" lang="es-E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“Ningú </a:t>
                      </a:r>
                      <a:r>
                        <a:rPr kumimoji="0" lang="es-ES" sz="1800" b="0" i="0" u="none" strike="noStrike" cap="none" normalizeH="0" baseline="0" err="1">
                          <a:ln>
                            <a:noFill/>
                          </a:ln>
                          <a:solidFill>
                            <a:srgbClr val="333333"/>
                          </a:solidFill>
                          <a:effectLst/>
                          <a:latin typeface="Calibri Light"/>
                        </a:rPr>
                        <a:t>és</a:t>
                      </a:r>
                      <a:r>
                        <a:rPr kumimoji="0" lang="es-ES" sz="1800" b="0" i="0" u="none" strike="noStrike" cap="none" normalizeH="0" baseline="0">
                          <a:ln>
                            <a:noFill/>
                          </a:ln>
                          <a:solidFill>
                            <a:srgbClr val="333333"/>
                          </a:solidFill>
                          <a:effectLst/>
                          <a:latin typeface="Calibri Light"/>
                        </a:rPr>
                        <a:t> perfecte”</a:t>
                      </a:r>
                      <a:endParaRPr kumimoji="0" lang="es-E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rPr>
                        <a:t>“En </a:t>
                      </a:r>
                      <a:r>
                        <a:rPr kumimoji="0" lang="es-ES" sz="1800" b="0" i="0" u="none" strike="noStrike" cap="none" normalizeH="0" baseline="0" dirty="0" err="1">
                          <a:ln>
                            <a:noFill/>
                          </a:ln>
                          <a:solidFill>
                            <a:srgbClr val="333333"/>
                          </a:solidFill>
                          <a:effectLst/>
                          <a:latin typeface="Calibri Light"/>
                        </a:rPr>
                        <a:t>realitat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estic</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interessat</a:t>
                      </a:r>
                      <a:r>
                        <a:rPr kumimoji="0" lang="es-ES" sz="1800" b="0" i="0" u="none" strike="noStrike" cap="none" normalizeH="0" baseline="0" dirty="0">
                          <a:ln>
                            <a:noFill/>
                          </a:ln>
                          <a:solidFill>
                            <a:srgbClr val="333333"/>
                          </a:solidFill>
                          <a:effectLst/>
                          <a:latin typeface="Calibri Light"/>
                        </a:rPr>
                        <a:t>/</a:t>
                      </a:r>
                      <a:r>
                        <a:rPr kumimoji="0" lang="es-ES" sz="1800" b="0" i="0" u="none" strike="noStrike" cap="none" normalizeH="0" baseline="0" dirty="0" err="1">
                          <a:ln>
                            <a:noFill/>
                          </a:ln>
                          <a:solidFill>
                            <a:srgbClr val="333333"/>
                          </a:solidFill>
                          <a:effectLst/>
                          <a:latin typeface="Calibri Light"/>
                        </a:rPr>
                        <a:t>ada</a:t>
                      </a:r>
                      <a:r>
                        <a:rPr kumimoji="0" lang="es-ES" sz="1800" b="0" i="0" u="none" strike="noStrike" cap="none" normalizeH="0" baseline="0" dirty="0">
                          <a:ln>
                            <a:noFill/>
                          </a:ln>
                          <a:solidFill>
                            <a:srgbClr val="333333"/>
                          </a:solidFill>
                          <a:effectLst/>
                          <a:latin typeface="Calibri Light"/>
                        </a:rPr>
                        <a:t> en </a:t>
                      </a:r>
                      <a:r>
                        <a:rPr kumimoji="0" lang="es-ES" sz="1800" b="0" i="0" u="none" strike="noStrike" cap="none" normalizeH="0" baseline="0" dirty="0" err="1">
                          <a:ln>
                            <a:noFill/>
                          </a:ln>
                          <a:solidFill>
                            <a:srgbClr val="333333"/>
                          </a:solidFill>
                          <a:effectLst/>
                          <a:latin typeface="Calibri Light"/>
                        </a:rPr>
                        <a:t>aquest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llibre</a:t>
                      </a:r>
                      <a:r>
                        <a:rPr kumimoji="0" lang="es-E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Va suspendre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Sóc</a:t>
                      </a:r>
                      <a:r>
                        <a:rPr kumimoji="0" lang="en-US" sz="1800" b="1" i="1" u="none" strike="noStrike" cap="none" normalizeH="0" baseline="0" dirty="0">
                          <a:ln>
                            <a:noFill/>
                          </a:ln>
                          <a:solidFill>
                            <a:srgbClr val="333333"/>
                          </a:solidFill>
                          <a:effectLst/>
                          <a:latin typeface="Calibri Light"/>
                        </a:rPr>
                        <a:t> un </a:t>
                      </a:r>
                      <a:r>
                        <a:rPr kumimoji="0" lang="en-US" sz="1800" b="1" i="1" u="none" strike="noStrike" cap="none" normalizeH="0" baseline="0" dirty="0" err="1">
                          <a:ln>
                            <a:noFill/>
                          </a:ln>
                          <a:solidFill>
                            <a:srgbClr val="333333"/>
                          </a:solidFill>
                          <a:effectLst/>
                          <a:latin typeface="Calibri Light"/>
                        </a:rPr>
                        <a:t>perdedor</a:t>
                      </a:r>
                      <a:r>
                        <a:rPr kumimoji="0" lang="en-US" sz="1800" b="1" i="1" u="none" strike="noStrike" cap="none" normalizeH="0" baseline="0" dirty="0">
                          <a:ln>
                            <a:noFill/>
                          </a:ln>
                          <a:solidFill>
                            <a:srgbClr val="333333"/>
                          </a:solidFill>
                          <a:effectLst/>
                          <a:latin typeface="Calibri Light"/>
                        </a:rPr>
                        <a:t>/a!”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“La </a:t>
                      </a:r>
                      <a:r>
                        <a:rPr kumimoji="0" lang="en-US" sz="1800" b="0" i="0" u="none" strike="noStrike" cap="none" normalizeH="0" baseline="0" dirty="0" err="1">
                          <a:ln>
                            <a:noFill/>
                          </a:ln>
                          <a:solidFill>
                            <a:srgbClr val="333333"/>
                          </a:solidFill>
                          <a:effectLst/>
                          <a:latin typeface="Calibri Light"/>
                        </a:rPr>
                        <a:t>propera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vegada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m'esforçaré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més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Li fan una crítica durant una discussió </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dirty="0">
                          <a:ln>
                            <a:noFill/>
                          </a:ln>
                          <a:solidFill>
                            <a:srgbClr val="333333"/>
                          </a:solidFill>
                          <a:effectLst/>
                          <a:latin typeface="Calibri Light"/>
                        </a:rPr>
                        <a:t>“No valc res!”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a:t>
                      </a:r>
                      <a:r>
                        <a:rPr kumimoji="0" lang="it-IT" sz="1800" b="0" i="0" u="none" strike="noStrike" cap="none" normalizeH="0" baseline="0" dirty="0" err="1">
                          <a:ln>
                            <a:noFill/>
                          </a:ln>
                          <a:solidFill>
                            <a:srgbClr val="333333"/>
                          </a:solidFill>
                          <a:effectLst/>
                          <a:latin typeface="Calibri Light"/>
                        </a:rPr>
                        <a:t>Potser</a:t>
                      </a:r>
                      <a:r>
                        <a:rPr kumimoji="0" lang="it-IT" sz="1800" b="0" i="0" u="none" strike="noStrike" cap="none" normalizeH="0" baseline="0" dirty="0">
                          <a:ln>
                            <a:noFill/>
                          </a:ln>
                          <a:solidFill>
                            <a:srgbClr val="333333"/>
                          </a:solidFill>
                          <a:effectLst/>
                          <a:latin typeface="Calibri Light"/>
                        </a:rPr>
                        <a:t> l'altra persona tingui raó ... si li faig cas podria aprendre alguna cosa nova”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16</a:t>
            </a:fld>
            <a:endParaRPr lang="de-DE" altLang="es-ES"/>
          </a:p>
        </p:txBody>
      </p:sp>
    </p:spTree>
    <p:extLst>
      <p:ext uri="{BB962C8B-B14F-4D97-AF65-F5344CB8AC3E}">
        <p14:creationId xmlns:p14="http://schemas.microsoft.com/office/powerpoint/2010/main" val="4004246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En canvi: no generalitzis a partir d'una imperfecció al tot!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Tot</a:t>
            </a:r>
            <a:r>
              <a:rPr lang="es-ES" altLang="de-DE" sz="2400" dirty="0">
                <a:solidFill>
                  <a:srgbClr val="333333"/>
                </a:solidFill>
              </a:rPr>
              <a:t> </a:t>
            </a:r>
            <a:r>
              <a:rPr lang="es-ES" altLang="de-DE" sz="2400" dirty="0" err="1">
                <a:solidFill>
                  <a:srgbClr val="333333"/>
                </a:solidFill>
              </a:rPr>
              <a:t>ésser</a:t>
            </a:r>
            <a:r>
              <a:rPr lang="es-ES" altLang="de-DE" sz="2400" dirty="0">
                <a:solidFill>
                  <a:srgbClr val="333333"/>
                </a:solidFill>
              </a:rPr>
              <a:t> </a:t>
            </a:r>
            <a:r>
              <a:rPr lang="es-ES" altLang="de-DE" sz="2400" dirty="0" err="1">
                <a:solidFill>
                  <a:srgbClr val="333333"/>
                </a:solidFill>
              </a:rPr>
              <a:t>humà</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complex</a:t>
            </a:r>
            <a:r>
              <a:rPr lang="es-ES" altLang="de-DE" sz="2400" dirty="0">
                <a:solidFill>
                  <a:srgbClr val="333333"/>
                </a:solidFill>
              </a:rPr>
              <a:t> – </a:t>
            </a:r>
            <a:r>
              <a:rPr lang="es-ES" altLang="de-DE" sz="2400" dirty="0" err="1">
                <a:solidFill>
                  <a:srgbClr val="333333"/>
                </a:solidFill>
              </a:rPr>
              <a:t>com</a:t>
            </a:r>
            <a:r>
              <a:rPr lang="es-ES" altLang="de-DE" sz="2400" dirty="0">
                <a:solidFill>
                  <a:srgbClr val="333333"/>
                </a:solidFill>
              </a:rPr>
              <a:t> un </a:t>
            </a:r>
            <a:r>
              <a:rPr lang="es-ES" altLang="de-DE" sz="2400" dirty="0" err="1">
                <a:solidFill>
                  <a:srgbClr val="333333"/>
                </a:solidFill>
              </a:rPr>
              <a:t>mosaic</a:t>
            </a:r>
            <a:r>
              <a:rPr lang="es-ES" altLang="de-DE" sz="2400" dirty="0">
                <a:solidFill>
                  <a:srgbClr val="333333"/>
                </a:solidFill>
              </a:rPr>
              <a:t>: </a:t>
            </a:r>
            <a:r>
              <a:rPr lang="es-ES" altLang="de-DE" sz="2400" dirty="0" err="1">
                <a:solidFill>
                  <a:srgbClr val="333333"/>
                </a:solidFill>
              </a:rPr>
              <a:t>estem</a:t>
            </a:r>
            <a:r>
              <a:rPr lang="es-ES" altLang="de-DE" sz="2400" dirty="0">
                <a:solidFill>
                  <a:srgbClr val="333333"/>
                </a:solidFill>
              </a:rPr>
              <a:t> </a:t>
            </a:r>
            <a:r>
              <a:rPr lang="es-ES" altLang="de-DE" sz="2400" dirty="0" err="1">
                <a:solidFill>
                  <a:srgbClr val="333333"/>
                </a:solidFill>
              </a:rPr>
              <a:t>fets</a:t>
            </a:r>
            <a:r>
              <a:rPr lang="es-ES" altLang="de-DE" sz="2400" dirty="0">
                <a:solidFill>
                  <a:srgbClr val="333333"/>
                </a:solidFill>
              </a:rPr>
              <a:t> de </a:t>
            </a: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petites</a:t>
            </a:r>
            <a:r>
              <a:rPr lang="es-ES" altLang="de-DE" sz="2400" dirty="0">
                <a:solidFill>
                  <a:srgbClr val="333333"/>
                </a:solidFill>
              </a:rPr>
              <a:t> </a:t>
            </a:r>
            <a:r>
              <a:rPr lang="es-ES" altLang="de-DE" sz="2400" dirty="0" err="1">
                <a:solidFill>
                  <a:srgbClr val="333333"/>
                </a:solidFill>
              </a:rPr>
              <a:t>parts</a:t>
            </a:r>
            <a:r>
              <a:rPr lang="es-ES" altLang="de-DE" sz="2400" dirty="0">
                <a:solidFill>
                  <a:srgbClr val="333333"/>
                </a:solidFill>
              </a:rPr>
              <a:t> que </a:t>
            </a:r>
            <a:r>
              <a:rPr lang="es-ES" altLang="de-DE" sz="2400" dirty="0" err="1">
                <a:solidFill>
                  <a:srgbClr val="333333"/>
                </a:solidFill>
              </a:rPr>
              <a:t>són</a:t>
            </a:r>
            <a:r>
              <a:rPr lang="es-ES" altLang="de-DE" sz="2400" dirty="0">
                <a:solidFill>
                  <a:srgbClr val="333333"/>
                </a:solidFill>
              </a:rPr>
              <a:t> </a:t>
            </a:r>
            <a:r>
              <a:rPr lang="es-ES" altLang="de-DE" sz="2400" dirty="0" err="1">
                <a:solidFill>
                  <a:srgbClr val="333333"/>
                </a:solidFill>
              </a:rPr>
              <a:t>bones</a:t>
            </a:r>
            <a:r>
              <a:rPr lang="es-ES" altLang="de-DE" sz="2400" dirty="0">
                <a:solidFill>
                  <a:srgbClr val="333333"/>
                </a:solidFill>
              </a:rPr>
              <a:t> i </a:t>
            </a:r>
            <a:r>
              <a:rPr lang="es-ES" altLang="de-DE" sz="2400" dirty="0" err="1">
                <a:solidFill>
                  <a:srgbClr val="333333"/>
                </a:solidFill>
              </a:rPr>
              <a:t>dolentes</a:t>
            </a:r>
            <a:r>
              <a:rPr lang="es-ES" altLang="de-DE" sz="2400" dirty="0">
                <a:solidFill>
                  <a:srgbClr val="333333"/>
                </a:solidFill>
              </a:rPr>
              <a:t>.</a:t>
            </a:r>
          </a:p>
          <a:p>
            <a:pPr lvl="0" defTabSz="914400" fontAlgn="base">
              <a:lnSpc>
                <a:spcPct val="100000"/>
              </a:lnSpc>
              <a:spcBef>
                <a:spcPts val="1200"/>
              </a:spcBef>
            </a:pPr>
            <a:r>
              <a:rPr lang="es-ES" altLang="de-DE" sz="2400" dirty="0">
                <a:solidFill>
                  <a:srgbClr val="333333"/>
                </a:solidFill>
              </a:rPr>
              <a:t>A </a:t>
            </a:r>
            <a:r>
              <a:rPr lang="es-ES" altLang="de-DE" sz="2400" dirty="0" err="1">
                <a:solidFill>
                  <a:srgbClr val="333333"/>
                </a:solidFill>
              </a:rPr>
              <a:t>més</a:t>
            </a:r>
            <a:r>
              <a:rPr lang="es-ES" altLang="de-DE" sz="2400" dirty="0">
                <a:solidFill>
                  <a:srgbClr val="333333"/>
                </a:solidFill>
              </a:rPr>
              <a:t>, no hi ha una sola manera de definir les </a:t>
            </a:r>
            <a:r>
              <a:rPr lang="es-ES" altLang="de-DE" sz="2400" dirty="0" err="1">
                <a:solidFill>
                  <a:srgbClr val="333333"/>
                </a:solidFill>
              </a:rPr>
              <a:t>característiques</a:t>
            </a:r>
            <a:r>
              <a:rPr lang="es-ES" altLang="de-DE" sz="2400" dirty="0">
                <a:solidFill>
                  <a:srgbClr val="333333"/>
                </a:solidFill>
              </a:rPr>
              <a:t> humanes:</a:t>
            </a:r>
          </a:p>
          <a:p>
            <a:pPr lvl="0" defTabSz="914400" fontAlgn="base">
              <a:lnSpc>
                <a:spcPct val="100000"/>
              </a:lnSpc>
              <a:spcBef>
                <a:spcPts val="1200"/>
              </a:spcBef>
            </a:pPr>
            <a:r>
              <a:rPr lang="es-ES" altLang="de-DE" sz="2400" dirty="0" err="1">
                <a:solidFill>
                  <a:srgbClr val="004992"/>
                </a:solidFill>
              </a:rPr>
              <a:t>Què</a:t>
            </a:r>
            <a:r>
              <a:rPr lang="es-ES" altLang="de-DE" sz="2400" dirty="0">
                <a:solidFill>
                  <a:srgbClr val="004992"/>
                </a:solidFill>
              </a:rPr>
              <a:t> </a:t>
            </a:r>
            <a:r>
              <a:rPr lang="es-ES" altLang="de-DE" sz="2400" dirty="0" err="1">
                <a:solidFill>
                  <a:srgbClr val="004992"/>
                </a:solidFill>
              </a:rPr>
              <a:t>és</a:t>
            </a:r>
            <a:r>
              <a:rPr lang="es-ES" altLang="de-DE" sz="2400" dirty="0">
                <a:solidFill>
                  <a:srgbClr val="004992"/>
                </a:solidFill>
              </a:rPr>
              <a:t> la </a:t>
            </a:r>
            <a:r>
              <a:rPr lang="es-ES" altLang="de-DE" sz="2400" dirty="0" err="1">
                <a:solidFill>
                  <a:srgbClr val="004992"/>
                </a:solidFill>
              </a:rPr>
              <a:t>bellesa</a:t>
            </a:r>
            <a:r>
              <a:rPr lang="es-ES" altLang="de-DE" sz="2400" dirty="0">
                <a:solidFill>
                  <a:srgbClr val="004992"/>
                </a:solidFill>
              </a:rPr>
              <a:t>? </a:t>
            </a:r>
            <a:r>
              <a:rPr lang="es-ES" altLang="de-DE" sz="2400" dirty="0">
                <a:solidFill>
                  <a:srgbClr val="333333"/>
                </a:solidFill>
              </a:rPr>
              <a:t>Bellesa de l'interior o de l'exterior, un cos perfecte?...</a:t>
            </a:r>
          </a:p>
          <a:p>
            <a:pPr lvl="0" defTabSz="914400" fontAlgn="base">
              <a:lnSpc>
                <a:spcPct val="100000"/>
              </a:lnSpc>
              <a:spcBef>
                <a:spcPts val="1200"/>
              </a:spcBef>
            </a:pPr>
            <a:r>
              <a:rPr lang="es-ES" altLang="de-DE" sz="2400" dirty="0">
                <a:solidFill>
                  <a:srgbClr val="004992"/>
                </a:solidFill>
              </a:rPr>
              <a:t>Què és l'èxit? </a:t>
            </a:r>
            <a:r>
              <a:rPr lang="es-ES" altLang="de-DE" sz="2400" dirty="0">
                <a:solidFill>
                  <a:srgbClr val="333333"/>
                </a:solidFill>
              </a:rPr>
              <a:t>Una carrera, </a:t>
            </a:r>
            <a:r>
              <a:rPr lang="es-ES" altLang="de-DE" sz="2400" dirty="0" err="1">
                <a:solidFill>
                  <a:srgbClr val="333333"/>
                </a:solidFill>
              </a:rPr>
              <a:t>molts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estar </a:t>
            </a:r>
            <a:r>
              <a:rPr lang="es-ES" altLang="de-DE" sz="2400" dirty="0" err="1">
                <a:solidFill>
                  <a:srgbClr val="333333"/>
                </a:solidFill>
              </a:rPr>
              <a:t>content</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un </a:t>
            </a:r>
            <a:r>
              <a:rPr lang="es-ES" altLang="de-DE" sz="2400" dirty="0" err="1">
                <a:solidFill>
                  <a:srgbClr val="333333"/>
                </a:solidFill>
              </a:rPr>
              <a:t>mateix</a:t>
            </a:r>
            <a:r>
              <a:rPr lang="es-ES" altLang="de-DE" sz="2400" dirty="0">
                <a:solidFill>
                  <a:srgbClr val="333333"/>
                </a:solidFill>
              </a:rPr>
              <a:t> i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seva</a:t>
            </a:r>
            <a:r>
              <a:rPr lang="es-ES" altLang="de-DE" sz="2400" dirty="0">
                <a:solidFill>
                  <a:srgbClr val="333333"/>
                </a:solidFill>
              </a:rPr>
              <a:t> vida?...</a:t>
            </a:r>
            <a:endParaRPr lang="en-US" sz="2400" dirty="0"/>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17</a:t>
            </a:fld>
            <a:endParaRPr lang="de-DE" alt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solidFill>
                  <a:srgbClr val="004992"/>
                </a:solidFill>
                <a:latin typeface="+mn-lt"/>
                <a:ea typeface="+mn-ea"/>
                <a:cs typeface="+mn-cs"/>
              </a:rPr>
              <a:t>2. Filtre Mental</a:t>
            </a:r>
            <a:br>
              <a:rPr lang="es-ES" altLang="de-DE" sz="3600">
                <a:solidFill>
                  <a:srgbClr val="004992"/>
                </a:solidFill>
                <a:latin typeface="+mn-lt"/>
                <a:ea typeface="+mn-ea"/>
                <a:cs typeface="+mn-cs"/>
              </a:rPr>
            </a:br>
            <a:r>
              <a:rPr lang="es-ES" altLang="de-DE">
                <a:solidFill>
                  <a:srgbClr val="004992"/>
                </a:solidFill>
                <a:latin typeface="+mn-lt"/>
                <a:ea typeface="+mn-ea"/>
                <a:cs typeface="+mn-cs"/>
              </a:rPr>
              <a:t>Com podríem reinterpretar aquesta situació?</a:t>
            </a: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608859519"/>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Filtre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Avaluació integral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Un bon </a:t>
                      </a:r>
                      <a:r>
                        <a:rPr kumimoji="0" lang="en-US" sz="2000" b="0" i="0" u="none" strike="noStrike" cap="none" normalizeH="0" baseline="0" dirty="0" err="1">
                          <a:ln>
                            <a:noFill/>
                          </a:ln>
                          <a:solidFill>
                            <a:srgbClr val="333333"/>
                          </a:solidFill>
                          <a:effectLst/>
                          <a:latin typeface="Calibri Light"/>
                        </a:rPr>
                        <a:t>amic</a:t>
                      </a:r>
                      <a:r>
                        <a:rPr kumimoji="0" lang="en-US" sz="2000" b="0" i="0" u="none" strike="noStrike" cap="none" normalizeH="0" baseline="0" dirty="0">
                          <a:ln>
                            <a:noFill/>
                          </a:ln>
                          <a:solidFill>
                            <a:srgbClr val="333333"/>
                          </a:solidFill>
                          <a:effectLst/>
                          <a:latin typeface="Calibri Light"/>
                        </a:rPr>
                        <a:t> no </a:t>
                      </a:r>
                      <a:r>
                        <a:rPr kumimoji="0" lang="en-US" sz="2000" b="0" i="0" u="none" strike="noStrike" cap="none" normalizeH="0" baseline="0" dirty="0" err="1">
                          <a:ln>
                            <a:noFill/>
                          </a:ln>
                          <a:solidFill>
                            <a:srgbClr val="333333"/>
                          </a:solidFill>
                          <a:effectLst/>
                          <a:latin typeface="Calibri Light"/>
                        </a:rPr>
                        <a:t>ve</a:t>
                      </a:r>
                      <a:r>
                        <a:rPr kumimoji="0" lang="en-US" sz="2000" b="0" i="0" u="none" strike="noStrike" cap="none" normalizeH="0" baseline="0" dirty="0">
                          <a:ln>
                            <a:noFill/>
                          </a:ln>
                          <a:solidFill>
                            <a:srgbClr val="333333"/>
                          </a:solidFill>
                          <a:effectLst/>
                          <a:latin typeface="Calibri Light"/>
                        </a:rPr>
                        <a:t> a la seva festa </a:t>
                      </a:r>
                      <a:r>
                        <a:rPr kumimoji="0" lang="en-US" sz="2000" b="0" i="0" u="none" strike="noStrike" cap="none" normalizeH="0" baseline="0" dirty="0" err="1">
                          <a:ln>
                            <a:noFill/>
                          </a:ln>
                          <a:solidFill>
                            <a:srgbClr val="333333"/>
                          </a:solidFill>
                          <a:effectLst/>
                          <a:latin typeface="Calibri Light"/>
                        </a:rPr>
                        <a:t>d'aniversari</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Decepció</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La gent està dreta i tothom em mira.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“Es riuen de mi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18</a:t>
            </a:fld>
            <a:endParaRPr lang="de-DE" alt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solidFill>
                  <a:srgbClr val="004992"/>
                </a:solidFill>
                <a:latin typeface="+mn-lt"/>
                <a:ea typeface="+mn-ea"/>
                <a:cs typeface="+mn-cs"/>
              </a:rPr>
              <a:t>2. Filtre Mental</a:t>
            </a:r>
            <a:br>
              <a:rPr lang="es-ES" altLang="de-DE" sz="3600">
                <a:solidFill>
                  <a:srgbClr val="004992"/>
                </a:solidFill>
                <a:latin typeface="+mn-lt"/>
                <a:ea typeface="+mn-ea"/>
                <a:cs typeface="+mn-cs"/>
              </a:rPr>
            </a:br>
            <a:r>
              <a:rPr lang="es-ES" altLang="de-DE">
                <a:solidFill>
                  <a:srgbClr val="004992"/>
                </a:solidFill>
                <a:latin typeface="+mn-lt"/>
                <a:ea typeface="+mn-ea"/>
                <a:cs typeface="+mn-cs"/>
              </a:rPr>
              <a:t>Com podríem reinterpretar aquesta situació?</a:t>
            </a: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656612264"/>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Filtre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Avaluació integral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Un bon </a:t>
                      </a:r>
                      <a:r>
                        <a:rPr kumimoji="0" lang="en-US" sz="2000" b="0" i="0" u="none" strike="noStrike" cap="none" normalizeH="0" baseline="0" dirty="0" err="1">
                          <a:ln>
                            <a:noFill/>
                          </a:ln>
                          <a:solidFill>
                            <a:srgbClr val="333333"/>
                          </a:solidFill>
                          <a:effectLst/>
                          <a:latin typeface="Calibri Light"/>
                        </a:rPr>
                        <a:t>amic</a:t>
                      </a:r>
                      <a:r>
                        <a:rPr kumimoji="0" lang="en-US" sz="2000" b="0" i="0" u="none" strike="noStrike" cap="none" normalizeH="0" baseline="0" dirty="0">
                          <a:ln>
                            <a:noFill/>
                          </a:ln>
                          <a:solidFill>
                            <a:srgbClr val="333333"/>
                          </a:solidFill>
                          <a:effectLst/>
                          <a:latin typeface="Calibri Light"/>
                        </a:rPr>
                        <a:t> no </a:t>
                      </a:r>
                      <a:r>
                        <a:rPr kumimoji="0" lang="en-US" sz="2000" b="0" i="0" u="none" strike="noStrike" cap="none" normalizeH="0" baseline="0" dirty="0" err="1">
                          <a:ln>
                            <a:noFill/>
                          </a:ln>
                          <a:solidFill>
                            <a:srgbClr val="333333"/>
                          </a:solidFill>
                          <a:effectLst/>
                          <a:latin typeface="Calibri Light"/>
                        </a:rPr>
                        <a:t>ve</a:t>
                      </a:r>
                      <a:r>
                        <a:rPr kumimoji="0" lang="en-US" sz="2000" b="0" i="0" u="none" strike="noStrike" cap="none" normalizeH="0" baseline="0" dirty="0">
                          <a:ln>
                            <a:noFill/>
                          </a:ln>
                          <a:solidFill>
                            <a:srgbClr val="333333"/>
                          </a:solidFill>
                          <a:effectLst/>
                          <a:latin typeface="Calibri Light"/>
                        </a:rPr>
                        <a:t> a la seva festa </a:t>
                      </a:r>
                      <a:r>
                        <a:rPr kumimoji="0" lang="en-US" sz="2000" b="0" i="0" u="none" strike="noStrike" cap="none" normalizeH="0" baseline="0" dirty="0" err="1">
                          <a:ln>
                            <a:noFill/>
                          </a:ln>
                          <a:solidFill>
                            <a:srgbClr val="333333"/>
                          </a:solidFill>
                          <a:effectLst/>
                          <a:latin typeface="Calibri Light"/>
                        </a:rPr>
                        <a:t>d'aniversari</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Decepció</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Una gran </a:t>
                      </a:r>
                      <a:r>
                        <a:rPr kumimoji="0" lang="es-ES" sz="2000" b="0" i="0" u="none" strike="noStrike" cap="none" normalizeH="0" baseline="0" dirty="0" err="1">
                          <a:ln>
                            <a:noFill/>
                          </a:ln>
                          <a:solidFill>
                            <a:srgbClr val="333333"/>
                          </a:solidFill>
                          <a:effectLst/>
                          <a:latin typeface="Calibri Light"/>
                        </a:rPr>
                        <a:t>festa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altres</a:t>
                      </a:r>
                      <a:r>
                        <a:rPr kumimoji="0" lang="es-ES" sz="2000" b="0" i="0" u="none" strike="noStrike" cap="none" normalizeH="0" baseline="0" dirty="0">
                          <a:ln>
                            <a:noFill/>
                          </a:ln>
                          <a:solidFill>
                            <a:srgbClr val="333333"/>
                          </a:solidFill>
                          <a:effectLst/>
                          <a:latin typeface="Calibri Light"/>
                        </a:rPr>
                        <a:t> persones sí que van venir i van </a:t>
                      </a:r>
                      <a:r>
                        <a:rPr kumimoji="0" lang="es-ES" sz="2000" b="0" i="0" u="none" strike="noStrike" cap="none" normalizeH="0" baseline="0" dirty="0" err="1">
                          <a:ln>
                            <a:noFill/>
                          </a:ln>
                          <a:solidFill>
                            <a:srgbClr val="333333"/>
                          </a:solidFill>
                          <a:effectLst/>
                          <a:latin typeface="Calibri Light"/>
                        </a:rPr>
                        <a:t>gaudir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realment</a:t>
                      </a:r>
                      <a:r>
                        <a:rPr kumimoji="0" lang="es-ES" sz="2000" b="0" i="0" u="none" strike="noStrike" cap="none" normalizeH="0" baseline="0" dirty="0">
                          <a:ln>
                            <a:noFill/>
                          </a:ln>
                          <a:solidFill>
                            <a:srgbClr val="333333"/>
                          </a:solidFill>
                          <a:effectLst/>
                          <a:latin typeface="Calibri Light"/>
                        </a:rPr>
                        <a:t> de la </a:t>
                      </a:r>
                      <a:r>
                        <a:rPr kumimoji="0" lang="es-ES" sz="2000" b="0" i="0" u="none" strike="noStrike" cap="none" normalizeH="0" baseline="0" dirty="0" err="1">
                          <a:ln>
                            <a:noFill/>
                          </a:ln>
                          <a:solidFill>
                            <a:srgbClr val="333333"/>
                          </a:solidFill>
                          <a:effectLst/>
                          <a:latin typeface="Calibri Light"/>
                        </a:rPr>
                        <a:t>nit</a:t>
                      </a:r>
                      <a:r>
                        <a:rPr kumimoji="0" lang="es-E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La gent està dreta i tothom em mira.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“Es riuen de mi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19</a:t>
            </a:fld>
            <a:endParaRPr lang="de-DE" altLang="es-ES"/>
          </a:p>
        </p:txBody>
      </p:sp>
    </p:spTree>
    <p:extLst>
      <p:ext uri="{BB962C8B-B14F-4D97-AF65-F5344CB8AC3E}">
        <p14:creationId xmlns:p14="http://schemas.microsoft.com/office/powerpoint/2010/main" val="3274733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solidFill>
                  <a:srgbClr val="004992"/>
                </a:solidFill>
                <a:latin typeface="+mn-lt"/>
                <a:ea typeface="+mn-ea"/>
                <a:cs typeface="+mn-cs"/>
              </a:rPr>
              <a:t>2. Filtre Mental</a:t>
            </a:r>
            <a:br>
              <a:rPr lang="es-ES" altLang="de-DE" sz="3600">
                <a:solidFill>
                  <a:srgbClr val="004992"/>
                </a:solidFill>
                <a:latin typeface="+mn-lt"/>
                <a:ea typeface="+mn-ea"/>
                <a:cs typeface="+mn-cs"/>
              </a:rPr>
            </a:br>
            <a:r>
              <a:rPr lang="es-ES" altLang="de-DE">
                <a:solidFill>
                  <a:srgbClr val="004992"/>
                </a:solidFill>
                <a:latin typeface="+mn-lt"/>
                <a:ea typeface="+mn-ea"/>
                <a:cs typeface="+mn-cs"/>
              </a:rPr>
              <a:t>Com podríem reinterpretar aquesta situació?</a:t>
            </a: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50738205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Filtre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Avaluació integral</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Un bon </a:t>
                      </a:r>
                      <a:r>
                        <a:rPr kumimoji="0" lang="en-US" sz="2000" b="0" i="0" u="none" strike="noStrike" cap="none" normalizeH="0" baseline="0" dirty="0" err="1">
                          <a:ln>
                            <a:noFill/>
                          </a:ln>
                          <a:solidFill>
                            <a:srgbClr val="333333"/>
                          </a:solidFill>
                          <a:effectLst/>
                          <a:latin typeface="Calibri Light"/>
                        </a:rPr>
                        <a:t>amic</a:t>
                      </a:r>
                      <a:r>
                        <a:rPr kumimoji="0" lang="en-US" sz="2000" b="0" i="0" u="none" strike="noStrike" cap="none" normalizeH="0" baseline="0" dirty="0">
                          <a:ln>
                            <a:noFill/>
                          </a:ln>
                          <a:solidFill>
                            <a:srgbClr val="333333"/>
                          </a:solidFill>
                          <a:effectLst/>
                          <a:latin typeface="Calibri Light"/>
                        </a:rPr>
                        <a:t> no </a:t>
                      </a:r>
                      <a:r>
                        <a:rPr kumimoji="0" lang="en-US" sz="2000" b="0" i="0" u="none" strike="noStrike" cap="none" normalizeH="0" baseline="0" dirty="0" err="1">
                          <a:ln>
                            <a:noFill/>
                          </a:ln>
                          <a:solidFill>
                            <a:srgbClr val="333333"/>
                          </a:solidFill>
                          <a:effectLst/>
                          <a:latin typeface="Calibri Light"/>
                        </a:rPr>
                        <a:t>ve</a:t>
                      </a:r>
                      <a:r>
                        <a:rPr kumimoji="0" lang="en-US" sz="2000" b="0" i="0" u="none" strike="noStrike" cap="none" normalizeH="0" baseline="0" dirty="0">
                          <a:ln>
                            <a:noFill/>
                          </a:ln>
                          <a:solidFill>
                            <a:srgbClr val="333333"/>
                          </a:solidFill>
                          <a:effectLst/>
                          <a:latin typeface="Calibri Light"/>
                        </a:rPr>
                        <a:t> a la seva festa </a:t>
                      </a:r>
                      <a:r>
                        <a:rPr kumimoji="0" lang="en-US" sz="2000" b="0" i="0" u="none" strike="noStrike" cap="none" normalizeH="0" baseline="0" dirty="0" err="1">
                          <a:ln>
                            <a:noFill/>
                          </a:ln>
                          <a:solidFill>
                            <a:srgbClr val="333333"/>
                          </a:solidFill>
                          <a:effectLst/>
                          <a:latin typeface="Calibri Light"/>
                        </a:rPr>
                        <a:t>d'aniversari</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Decepció</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Una gran </a:t>
                      </a:r>
                      <a:r>
                        <a:rPr kumimoji="0" lang="es-ES" sz="2000" b="0" i="0" u="none" strike="noStrike" cap="none" normalizeH="0" baseline="0" dirty="0" err="1">
                          <a:ln>
                            <a:noFill/>
                          </a:ln>
                          <a:solidFill>
                            <a:srgbClr val="333333"/>
                          </a:solidFill>
                          <a:effectLst/>
                          <a:latin typeface="Calibri Light"/>
                        </a:rPr>
                        <a:t>festa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altres</a:t>
                      </a:r>
                      <a:r>
                        <a:rPr kumimoji="0" lang="es-ES" sz="2000" b="0" i="0" u="none" strike="noStrike" cap="none" normalizeH="0" baseline="0" dirty="0">
                          <a:ln>
                            <a:noFill/>
                          </a:ln>
                          <a:solidFill>
                            <a:srgbClr val="333333"/>
                          </a:solidFill>
                          <a:effectLst/>
                          <a:latin typeface="Calibri Light"/>
                        </a:rPr>
                        <a:t> persones sí que van venir i van </a:t>
                      </a:r>
                      <a:r>
                        <a:rPr kumimoji="0" lang="es-ES" sz="2000" b="0" i="0" u="none" strike="noStrike" cap="none" normalizeH="0" baseline="0" dirty="0" err="1">
                          <a:ln>
                            <a:noFill/>
                          </a:ln>
                          <a:solidFill>
                            <a:srgbClr val="333333"/>
                          </a:solidFill>
                          <a:effectLst/>
                          <a:latin typeface="Calibri Light"/>
                        </a:rPr>
                        <a:t>gaudir</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realment</a:t>
                      </a:r>
                      <a:r>
                        <a:rPr kumimoji="0" lang="es-ES" sz="2000" b="0" i="0" u="none" strike="noStrike" cap="none" normalizeH="0" baseline="0" dirty="0">
                          <a:ln>
                            <a:noFill/>
                          </a:ln>
                          <a:solidFill>
                            <a:srgbClr val="333333"/>
                          </a:solidFill>
                          <a:effectLst/>
                          <a:latin typeface="Calibri Light"/>
                        </a:rPr>
                        <a:t> de la </a:t>
                      </a:r>
                      <a:r>
                        <a:rPr kumimoji="0" lang="es-ES" sz="2000" b="0" i="0" u="none" strike="noStrike" cap="none" normalizeH="0" baseline="0" dirty="0" err="1">
                          <a:ln>
                            <a:noFill/>
                          </a:ln>
                          <a:solidFill>
                            <a:srgbClr val="333333"/>
                          </a:solidFill>
                          <a:effectLst/>
                          <a:latin typeface="Calibri Light"/>
                        </a:rPr>
                        <a:t>nit</a:t>
                      </a:r>
                      <a:r>
                        <a:rPr kumimoji="0" lang="es-E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La gent està dreta i tothom em mira.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“Es </a:t>
                      </a:r>
                      <a:r>
                        <a:rPr kumimoji="0" lang="en-US" sz="2000" b="0" i="0" u="none" strike="noStrike" cap="none" normalizeH="0" baseline="0" dirty="0" err="1">
                          <a:ln>
                            <a:noFill/>
                          </a:ln>
                          <a:solidFill>
                            <a:srgbClr val="333333"/>
                          </a:solidFill>
                          <a:effectLst/>
                          <a:latin typeface="Calibri Light"/>
                        </a:rPr>
                        <a:t>riuen</a:t>
                      </a:r>
                      <a:r>
                        <a:rPr kumimoji="0" lang="en-US" sz="2000" b="0" i="0" u="none" strike="noStrike" cap="none" normalizeH="0" baseline="0" dirty="0">
                          <a:ln>
                            <a:noFill/>
                          </a:ln>
                          <a:solidFill>
                            <a:srgbClr val="333333"/>
                          </a:solidFill>
                          <a:effectLst/>
                          <a:latin typeface="Calibri Light"/>
                        </a:rPr>
                        <a:t> de mi.”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Tan sols </a:t>
                      </a:r>
                      <a:r>
                        <a:rPr kumimoji="0" lang="en-US" sz="2000" b="0" i="0" u="none" strike="noStrike" cap="none" normalizeH="0" baseline="0" dirty="0" err="1">
                          <a:ln>
                            <a:noFill/>
                          </a:ln>
                          <a:solidFill>
                            <a:srgbClr val="333333"/>
                          </a:solidFill>
                          <a:effectLst/>
                          <a:latin typeface="Calibri Light"/>
                        </a:rPr>
                        <a:t>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miraven</a:t>
                      </a:r>
                      <a:r>
                        <a:rPr kumimoji="0" lang="en-US" sz="2000" b="0" i="0" u="none" strike="noStrike" cap="none" normalizeH="0" baseline="0" dirty="0">
                          <a:ln>
                            <a:noFill/>
                          </a:ln>
                          <a:solidFill>
                            <a:srgbClr val="333333"/>
                          </a:solidFill>
                          <a:effectLst/>
                          <a:latin typeface="Calibri Light"/>
                        </a:rPr>
                        <a:t> per </a:t>
                      </a:r>
                      <a:r>
                        <a:rPr kumimoji="0" lang="en-US" sz="2000" b="0" i="0" u="none" strike="noStrike" cap="none" normalizeH="0" baseline="0" dirty="0" err="1">
                          <a:ln>
                            <a:noFill/>
                          </a:ln>
                          <a:solidFill>
                            <a:srgbClr val="333333"/>
                          </a:solidFill>
                          <a:effectLst/>
                          <a:latin typeface="Calibri Light"/>
                        </a:rPr>
                        <a:t>casualitat</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m'han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confós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amb</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altra</a:t>
                      </a:r>
                      <a:r>
                        <a:rPr kumimoji="0" lang="en-US" sz="2000" b="0" i="0" u="none" strike="noStrike" cap="none" normalizeH="0" baseline="0" dirty="0">
                          <a:ln>
                            <a:noFill/>
                          </a:ln>
                          <a:solidFill>
                            <a:srgbClr val="333333"/>
                          </a:solidFill>
                          <a:effectLst/>
                          <a:latin typeface="Calibri Light"/>
                        </a:rPr>
                        <a:t> persona.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33256"/>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pt-BR" altLang="de-DE" sz="2000" b="0" dirty="0">
                <a:solidFill>
                  <a:srgbClr val="004992"/>
                </a:solidFill>
                <a:latin typeface="Calibri Light"/>
              </a:rPr>
              <a:t>“Lectura de pensament”: </a:t>
            </a:r>
            <a:r>
              <a:rPr lang="pt-BR" altLang="de-DE" sz="2000" b="0" dirty="0">
                <a:solidFill>
                  <a:srgbClr val="333333"/>
                </a:solidFill>
                <a:latin typeface="Calibri Light"/>
              </a:rPr>
              <a:t>Evita pressuposar les intencions d'altres, ja que poden haver-hi moltes explicacions alternatives.</a:t>
            </a:r>
            <a:endParaRPr lang="en-US" altLang="de-DE" sz="20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20</a:t>
            </a:fld>
            <a:endParaRPr lang="de-DE" altLang="es-ES"/>
          </a:p>
        </p:txBody>
      </p:sp>
    </p:spTree>
    <p:extLst>
      <p:ext uri="{BB962C8B-B14F-4D97-AF65-F5344CB8AC3E}">
        <p14:creationId xmlns:p14="http://schemas.microsoft.com/office/powerpoint/2010/main" val="4245014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3. Perspectiva unilateral</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es-ES" altLang="de-DE" sz="2400" dirty="0">
                <a:solidFill>
                  <a:srgbClr val="333333"/>
                </a:solidFill>
              </a:rPr>
              <a:t>Hi ha una diferència entre la forma en què jo em veig o em jutjo a mi mateix i la forma en què els altres em poden veure.</a:t>
            </a:r>
          </a:p>
          <a:p>
            <a:pPr marL="342900" lvl="1" indent="-342900" eaLnBrk="1" hangingPunct="1">
              <a:spcBef>
                <a:spcPts val="1999"/>
              </a:spcBef>
              <a:spcAft>
                <a:spcPts val="0"/>
              </a:spcAft>
              <a:buClr>
                <a:srgbClr val="333333"/>
              </a:buClr>
              <a:buFont typeface="WingDings"/>
              <a:buChar char=""/>
              <a:defRPr/>
            </a:pPr>
            <a:r>
              <a:rPr lang="es-ES" altLang="de-DE" sz="2400" dirty="0">
                <a:solidFill>
                  <a:srgbClr val="333333"/>
                </a:solidFill>
              </a:rPr>
              <a:t>Si em considero inútil i ximple, etc., les altres persones no pensaran el mateix necessàriament.</a:t>
            </a:r>
          </a:p>
          <a:p>
            <a:pPr marL="342900" lvl="1" indent="-342900" eaLnBrk="1" hangingPunct="1">
              <a:spcBef>
                <a:spcPts val="1999"/>
              </a:spcBef>
              <a:spcAft>
                <a:spcPts val="0"/>
              </a:spcAft>
              <a:buClr>
                <a:srgbClr val="333333"/>
              </a:buClr>
              <a:buFont typeface="WingDings"/>
              <a:buChar char=""/>
              <a:defRPr/>
            </a:pPr>
            <a:r>
              <a:rPr lang="es-ES" altLang="de-DE" sz="2400" dirty="0">
                <a:solidFill>
                  <a:srgbClr val="333333"/>
                </a:solidFill>
              </a:rPr>
              <a:t>Multiplicitat d'opinions / judicis / preferències. Altres poden no estar d'acord amb les meves opinions sobre l'aparença, la intel·ligència, etc.</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21</a:t>
            </a:fld>
            <a:endParaRPr lang="de-DE" altLang="es-E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4. Desqualificar allò positiu</a:t>
            </a:r>
            <a:br>
              <a:rPr lang="pt-BR" sz="3600">
                <a:solidFill>
                  <a:srgbClr val="004992"/>
                </a:solidFill>
                <a:latin typeface="+mn-lt"/>
                <a:ea typeface="+mn-ea"/>
                <a:cs typeface="+mn-cs"/>
              </a:rPr>
            </a:br>
            <a:r>
              <a:rPr lang="pt-BR">
                <a:solidFill>
                  <a:srgbClr val="004992"/>
                </a:solidFill>
                <a:latin typeface="+mn-lt"/>
                <a:ea typeface="+mn-ea"/>
                <a:cs typeface="+mn-cs"/>
              </a:rPr>
              <a:t>Com podríem reinterpretar aquesta situació?</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22</a:t>
            </a:fld>
            <a:endParaRPr lang="de-DE" altLang="es-ES"/>
          </a:p>
        </p:txBody>
      </p:sp>
      <p:pic>
        <p:nvPicPr>
          <p:cNvPr id="14"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24944"/>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329658"/>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431594005"/>
              </p:ext>
            </p:extLst>
          </p:nvPr>
        </p:nvGraphicFramePr>
        <p:xfrm>
          <a:off x="1812737" y="2204864"/>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a:t>
                      </a:r>
                      <a:r>
                        <a:rPr kumimoji="0" lang="es-ES" sz="2000" b="1" i="1" u="none" strike="noStrike" cap="none" normalizeH="0" baseline="0" dirty="0" err="1">
                          <a:ln>
                            <a:noFill/>
                          </a:ln>
                          <a:solidFill>
                            <a:srgbClr val="333333"/>
                          </a:solidFill>
                          <a:effectLst/>
                          <a:latin typeface="Calibri Light"/>
                        </a:rPr>
                        <a:t>atributiu</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depressiu</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Reps una felicitació pels seus èxits.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L'altre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només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intenta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adularme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està</a:t>
                      </a:r>
                      <a:r>
                        <a:rPr kumimoji="0" lang="en-US" sz="2000" b="1" i="1" u="none" strike="noStrike" cap="none" normalizeH="0" baseline="0" dirty="0">
                          <a:ln>
                            <a:noFill/>
                          </a:ln>
                          <a:solidFill>
                            <a:srgbClr val="333333"/>
                          </a:solidFill>
                          <a:effectLst/>
                          <a:latin typeface="Calibri Light"/>
                        </a:rPr>
                        <a:t> sent un </a:t>
                      </a:r>
                      <a:r>
                        <a:rPr kumimoji="0" lang="en-US" sz="2000" b="1" i="1" u="none" strike="noStrike" cap="none" normalizeH="0" baseline="0" dirty="0" err="1">
                          <a:ln>
                            <a:noFill/>
                          </a:ln>
                          <a:solidFill>
                            <a:srgbClr val="333333"/>
                          </a:solidFill>
                          <a:effectLst/>
                          <a:latin typeface="Calibri Light"/>
                        </a:rPr>
                        <a:t>fals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Només</a:t>
                      </a:r>
                      <a:r>
                        <a:rPr kumimoji="0" lang="en-US" sz="2000" b="1" i="1" u="none" strike="noStrike" cap="none" normalizeH="0" baseline="0" dirty="0">
                          <a:ln>
                            <a:noFill/>
                          </a:ln>
                          <a:solidFill>
                            <a:srgbClr val="333333"/>
                          </a:solidFill>
                          <a:effectLst/>
                          <a:latin typeface="Calibri Light"/>
                        </a:rPr>
                        <a:t> ell/a </a:t>
                      </a:r>
                      <a:r>
                        <a:rPr kumimoji="0" lang="en-US" sz="2000" b="1" i="1" u="none" strike="noStrike" cap="none" normalizeH="0" baseline="0" dirty="0" err="1">
                          <a:ln>
                            <a:noFill/>
                          </a:ln>
                          <a:solidFill>
                            <a:srgbClr val="333333"/>
                          </a:solidFill>
                          <a:effectLst/>
                          <a:latin typeface="Calibri Light"/>
                        </a:rPr>
                        <a:t>pensa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d'aquesta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manera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Et fan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S'han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adonat</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dirty="0" err="1">
                          <a:ln>
                            <a:noFill/>
                          </a:ln>
                          <a:solidFill>
                            <a:srgbClr val="333333"/>
                          </a:solidFill>
                          <a:effectLst/>
                          <a:latin typeface="Calibri Light"/>
                        </a:rPr>
                        <a:t>serveixo</a:t>
                      </a:r>
                      <a:r>
                        <a:rPr kumimoji="0" lang="en-US" sz="2000" b="1" i="1" u="none" strike="noStrike" cap="none" normalizeH="0" baseline="0" dirty="0">
                          <a:ln>
                            <a:noFill/>
                          </a:ln>
                          <a:solidFill>
                            <a:srgbClr val="333333"/>
                          </a:solidFill>
                          <a:effectLst/>
                          <a:latin typeface="Calibri Light"/>
                        </a:rPr>
                        <a:t> per res..”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9826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4. Desqualificar allò positiu</a:t>
            </a:r>
            <a:br>
              <a:rPr lang="pt-BR" sz="3600">
                <a:solidFill>
                  <a:srgbClr val="004992"/>
                </a:solidFill>
                <a:latin typeface="+mn-lt"/>
                <a:ea typeface="+mn-ea"/>
                <a:cs typeface="+mn-cs"/>
              </a:rPr>
            </a:br>
            <a:r>
              <a:rPr lang="pt-BR">
                <a:solidFill>
                  <a:srgbClr val="004992"/>
                </a:solidFill>
                <a:latin typeface="+mn-lt"/>
                <a:ea typeface="+mn-ea"/>
                <a:cs typeface="+mn-cs"/>
              </a:rPr>
              <a:t>Com podríem reinterpretar aquesta situació?</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23</a:t>
            </a:fld>
            <a:endParaRPr lang="de-DE" altLang="es-ES"/>
          </a:p>
        </p:txBody>
      </p:sp>
      <p:pic>
        <p:nvPicPr>
          <p:cNvPr id="14"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24944"/>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329658"/>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468034183"/>
              </p:ext>
            </p:extLst>
          </p:nvPr>
        </p:nvGraphicFramePr>
        <p:xfrm>
          <a:off x="1812737" y="2204864"/>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a:t>
                      </a:r>
                      <a:r>
                        <a:rPr kumimoji="0" lang="es-ES" sz="2000" b="1" i="1" u="none" strike="noStrike" cap="none" normalizeH="0" baseline="0" dirty="0" err="1">
                          <a:ln>
                            <a:noFill/>
                          </a:ln>
                          <a:solidFill>
                            <a:srgbClr val="333333"/>
                          </a:solidFill>
                          <a:effectLst/>
                          <a:latin typeface="Calibri Light"/>
                        </a:rPr>
                        <a:t>atributiu</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depressiu</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Reps una felicitació pels seus èxits.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L'altre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només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intenta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adularme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està</a:t>
                      </a:r>
                      <a:r>
                        <a:rPr kumimoji="0" lang="en-US" sz="2000" b="1" i="1" u="none" strike="noStrike" cap="none" normalizeH="0" baseline="0" dirty="0">
                          <a:ln>
                            <a:noFill/>
                          </a:ln>
                          <a:solidFill>
                            <a:srgbClr val="333333"/>
                          </a:solidFill>
                          <a:effectLst/>
                          <a:latin typeface="Calibri Light"/>
                        </a:rPr>
                        <a:t> sent un </a:t>
                      </a:r>
                      <a:r>
                        <a:rPr kumimoji="0" lang="en-US" sz="2000" b="1" i="1" u="none" strike="noStrike" cap="none" normalizeH="0" baseline="0" dirty="0" err="1">
                          <a:ln>
                            <a:noFill/>
                          </a:ln>
                          <a:solidFill>
                            <a:srgbClr val="333333"/>
                          </a:solidFill>
                          <a:effectLst/>
                          <a:latin typeface="Calibri Light"/>
                        </a:rPr>
                        <a:t>fals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Només</a:t>
                      </a:r>
                      <a:r>
                        <a:rPr kumimoji="0" lang="en-US" sz="2000" b="1" i="1" u="none" strike="noStrike" cap="none" normalizeH="0" baseline="0" dirty="0">
                          <a:ln>
                            <a:noFill/>
                          </a:ln>
                          <a:solidFill>
                            <a:srgbClr val="333333"/>
                          </a:solidFill>
                          <a:effectLst/>
                          <a:latin typeface="Calibri Light"/>
                        </a:rPr>
                        <a:t> ell/a </a:t>
                      </a:r>
                      <a:r>
                        <a:rPr kumimoji="0" lang="en-US" sz="2000" b="1" i="1" u="none" strike="noStrike" cap="none" normalizeH="0" baseline="0" dirty="0" err="1">
                          <a:ln>
                            <a:noFill/>
                          </a:ln>
                          <a:solidFill>
                            <a:srgbClr val="333333"/>
                          </a:solidFill>
                          <a:effectLst/>
                          <a:latin typeface="Calibri Light"/>
                        </a:rPr>
                        <a:t>pensa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d'aquesta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manera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”Genial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reconegui</a:t>
                      </a:r>
                      <a:r>
                        <a:rPr kumimoji="0" lang="en-US" sz="2000" b="0" i="0" u="none" strike="noStrike" cap="none" normalizeH="0" baseline="0" dirty="0">
                          <a:ln>
                            <a:noFill/>
                          </a:ln>
                          <a:solidFill>
                            <a:srgbClr val="333333"/>
                          </a:solidFill>
                          <a:effectLst/>
                          <a:latin typeface="Calibri Light"/>
                        </a:rPr>
                        <a:t> el meu </a:t>
                      </a:r>
                      <a:r>
                        <a:rPr kumimoji="0" lang="en-US" sz="2000" b="0" i="0" u="none" strike="noStrike" cap="none" normalizeH="0" baseline="0" dirty="0" err="1">
                          <a:ln>
                            <a:noFill/>
                          </a:ln>
                          <a:solidFill>
                            <a:srgbClr val="333333"/>
                          </a:solidFill>
                          <a:effectLst/>
                          <a:latin typeface="Calibri Light"/>
                        </a:rPr>
                        <a:t>èxit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Et fan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S'han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adonat</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dirty="0" err="1">
                          <a:ln>
                            <a:noFill/>
                          </a:ln>
                          <a:solidFill>
                            <a:srgbClr val="333333"/>
                          </a:solidFill>
                          <a:effectLst/>
                          <a:latin typeface="Calibri Light"/>
                        </a:rPr>
                        <a:t>serveixo</a:t>
                      </a:r>
                      <a:r>
                        <a:rPr kumimoji="0" lang="en-US" sz="2000" b="1" i="1" u="none" strike="noStrike" cap="none" normalizeH="0" baseline="0" dirty="0">
                          <a:ln>
                            <a:noFill/>
                          </a:ln>
                          <a:solidFill>
                            <a:srgbClr val="333333"/>
                          </a:solidFill>
                          <a:effectLst/>
                          <a:latin typeface="Calibri Light"/>
                        </a:rPr>
                        <a:t> per res..”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75313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4. Desqualificar allò positiu</a:t>
            </a:r>
            <a:br>
              <a:rPr lang="pt-BR" sz="3600">
                <a:solidFill>
                  <a:srgbClr val="004992"/>
                </a:solidFill>
                <a:latin typeface="+mn-lt"/>
                <a:ea typeface="+mn-ea"/>
                <a:cs typeface="+mn-cs"/>
              </a:rPr>
            </a:br>
            <a:r>
              <a:rPr lang="pt-BR">
                <a:solidFill>
                  <a:srgbClr val="004992"/>
                </a:solidFill>
                <a:latin typeface="+mn-lt"/>
                <a:ea typeface="+mn-ea"/>
                <a:cs typeface="+mn-cs"/>
              </a:rPr>
              <a:t>Com podríem reinterpretar aquesta situació?</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24</a:t>
            </a:fld>
            <a:endParaRPr lang="de-DE" altLang="es-ES"/>
          </a:p>
        </p:txBody>
      </p:sp>
      <p:pic>
        <p:nvPicPr>
          <p:cNvPr id="14"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24944"/>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329658"/>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1547904"/>
              </p:ext>
            </p:extLst>
          </p:nvPr>
        </p:nvGraphicFramePr>
        <p:xfrm>
          <a:off x="1812737" y="2204864"/>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a:t>
                      </a:r>
                      <a:r>
                        <a:rPr kumimoji="0" lang="es-ES" sz="2000" b="1" i="1" u="none" strike="noStrike" cap="none" normalizeH="0" baseline="0" dirty="0" err="1">
                          <a:ln>
                            <a:noFill/>
                          </a:ln>
                          <a:solidFill>
                            <a:srgbClr val="333333"/>
                          </a:solidFill>
                          <a:effectLst/>
                          <a:latin typeface="Calibri Light"/>
                        </a:rPr>
                        <a:t>atributiu</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depressiu</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Reps una felicitació pels seus èxits.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L'altre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només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intenta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adularme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està</a:t>
                      </a:r>
                      <a:r>
                        <a:rPr kumimoji="0" lang="en-US" sz="2000" b="1" i="1" u="none" strike="noStrike" cap="none" normalizeH="0" baseline="0" dirty="0">
                          <a:ln>
                            <a:noFill/>
                          </a:ln>
                          <a:solidFill>
                            <a:srgbClr val="333333"/>
                          </a:solidFill>
                          <a:effectLst/>
                          <a:latin typeface="Calibri Light"/>
                        </a:rPr>
                        <a:t> sent un </a:t>
                      </a:r>
                      <a:r>
                        <a:rPr kumimoji="0" lang="en-US" sz="2000" b="1" i="1" u="none" strike="noStrike" cap="none" normalizeH="0" baseline="0" dirty="0" err="1">
                          <a:ln>
                            <a:noFill/>
                          </a:ln>
                          <a:solidFill>
                            <a:srgbClr val="333333"/>
                          </a:solidFill>
                          <a:effectLst/>
                          <a:latin typeface="Calibri Light"/>
                        </a:rPr>
                        <a:t>fals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Només</a:t>
                      </a:r>
                      <a:r>
                        <a:rPr kumimoji="0" lang="en-US" sz="2000" b="1" i="1" u="none" strike="noStrike" cap="none" normalizeH="0" baseline="0" dirty="0">
                          <a:ln>
                            <a:noFill/>
                          </a:ln>
                          <a:solidFill>
                            <a:srgbClr val="333333"/>
                          </a:solidFill>
                          <a:effectLst/>
                          <a:latin typeface="Calibri Light"/>
                        </a:rPr>
                        <a:t> ell/a </a:t>
                      </a:r>
                      <a:r>
                        <a:rPr kumimoji="0" lang="en-US" sz="2000" b="1" i="1" u="none" strike="noStrike" cap="none" normalizeH="0" baseline="0" dirty="0" err="1">
                          <a:ln>
                            <a:noFill/>
                          </a:ln>
                          <a:solidFill>
                            <a:srgbClr val="333333"/>
                          </a:solidFill>
                          <a:effectLst/>
                          <a:latin typeface="Calibri Light"/>
                        </a:rPr>
                        <a:t>pensa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d'aquesta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manera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”Genial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reconegui</a:t>
                      </a:r>
                      <a:r>
                        <a:rPr kumimoji="0" lang="en-US" sz="2000" b="0" i="0" u="none" strike="noStrike" cap="none" normalizeH="0" baseline="0" dirty="0">
                          <a:ln>
                            <a:noFill/>
                          </a:ln>
                          <a:solidFill>
                            <a:srgbClr val="333333"/>
                          </a:solidFill>
                          <a:effectLst/>
                          <a:latin typeface="Calibri Light"/>
                        </a:rPr>
                        <a:t> el meu </a:t>
                      </a:r>
                      <a:r>
                        <a:rPr kumimoji="0" lang="en-US" sz="2000" b="0" i="0" u="none" strike="noStrike" cap="none" normalizeH="0" baseline="0" dirty="0" err="1">
                          <a:ln>
                            <a:noFill/>
                          </a:ln>
                          <a:solidFill>
                            <a:srgbClr val="333333"/>
                          </a:solidFill>
                          <a:effectLst/>
                          <a:latin typeface="Calibri Light"/>
                        </a:rPr>
                        <a:t>èxit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Et fan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S'han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adonat</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dirty="0" err="1">
                          <a:ln>
                            <a:noFill/>
                          </a:ln>
                          <a:solidFill>
                            <a:srgbClr val="333333"/>
                          </a:solidFill>
                          <a:effectLst/>
                          <a:latin typeface="Calibri Light"/>
                        </a:rPr>
                        <a:t>serveixo</a:t>
                      </a:r>
                      <a:r>
                        <a:rPr kumimoji="0" lang="en-US" sz="2000" b="1" i="1" u="none" strike="noStrike" cap="none" normalizeH="0" baseline="0" dirty="0">
                          <a:ln>
                            <a:noFill/>
                          </a:ln>
                          <a:solidFill>
                            <a:srgbClr val="333333"/>
                          </a:solidFill>
                          <a:effectLst/>
                          <a:latin typeface="Calibri Light"/>
                        </a:rPr>
                        <a:t> per res..”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Potser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l'altra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té</a:t>
                      </a:r>
                      <a:r>
                        <a:rPr kumimoji="0" lang="en-US" sz="2000" b="0" i="0" u="none" strike="noStrike" cap="none" normalizeH="0" baseline="0" dirty="0">
                          <a:ln>
                            <a:noFill/>
                          </a:ln>
                          <a:solidFill>
                            <a:srgbClr val="333333"/>
                          </a:solidFill>
                          <a:effectLst/>
                          <a:latin typeface="Calibri Light"/>
                        </a:rPr>
                        <a:t> un mal dia.“; ”</a:t>
                      </a:r>
                      <a:r>
                        <a:rPr kumimoji="0" lang="en-US" sz="2000" b="0" i="0" u="none" strike="noStrike" cap="none" normalizeH="0" baseline="0" dirty="0" err="1">
                          <a:ln>
                            <a:noFill/>
                          </a:ln>
                          <a:solidFill>
                            <a:srgbClr val="333333"/>
                          </a:solidFill>
                          <a:effectLst/>
                          <a:latin typeface="Calibri Light"/>
                        </a:rPr>
                        <a:t>Puc</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treure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partit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dels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comentaris</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0761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5. </a:t>
            </a:r>
            <a:r>
              <a:rPr lang="en-US" sz="3600" err="1">
                <a:solidFill>
                  <a:srgbClr val="004992"/>
                </a:solidFill>
                <a:latin typeface="+mn-lt"/>
                <a:ea typeface="+mn-ea"/>
                <a:cs typeface="+mn-cs"/>
              </a:rPr>
              <a:t>Pensament</a:t>
            </a:r>
            <a:r>
              <a:rPr lang="en-US" sz="3600">
                <a:solidFill>
                  <a:srgbClr val="004992"/>
                </a:solidFill>
                <a:latin typeface="+mn-lt"/>
                <a:ea typeface="+mn-ea"/>
                <a:cs typeface="+mn-cs"/>
              </a:rPr>
              <a:t> “Tot-o-Res”/ </a:t>
            </a:r>
            <a:r>
              <a:rPr lang="en-US" sz="3600" dirty="0" err="1">
                <a:solidFill>
                  <a:srgbClr val="004992"/>
                </a:solidFill>
                <a:latin typeface="+mn-lt"/>
                <a:ea typeface="+mn-ea"/>
                <a:cs typeface="+mn-cs"/>
              </a:rPr>
              <a:t>Catastrofització</a:t>
            </a:r>
            <a:br>
              <a:rPr lang="en-US" sz="3600" dirty="0">
                <a:solidFill>
                  <a:srgbClr val="004992"/>
                </a:solidFill>
                <a:latin typeface="+mn-lt"/>
                <a:ea typeface="+mn-ea"/>
                <a:cs typeface="+mn-cs"/>
              </a:rPr>
            </a:br>
            <a:r>
              <a:rPr lang="en-US" dirty="0">
                <a:solidFill>
                  <a:srgbClr val="004992"/>
                </a:solidFill>
                <a:latin typeface="+mn-lt"/>
                <a:ea typeface="+mn-ea"/>
                <a:cs typeface="+mn-cs"/>
              </a:rPr>
              <a:t>Com </a:t>
            </a:r>
            <a:r>
              <a:rPr lang="en-US" dirty="0" err="1">
                <a:solidFill>
                  <a:srgbClr val="004992"/>
                </a:solidFill>
                <a:latin typeface="+mn-lt"/>
                <a:ea typeface="+mn-ea"/>
                <a:cs typeface="+mn-cs"/>
              </a:rPr>
              <a:t>podríem</a:t>
            </a:r>
            <a:r>
              <a:rPr lang="en-US" dirty="0">
                <a:solidFill>
                  <a:srgbClr val="004992"/>
                </a:solidFill>
                <a:latin typeface="+mn-lt"/>
                <a:ea typeface="+mn-ea"/>
                <a:cs typeface="+mn-cs"/>
              </a:rPr>
              <a:t> </a:t>
            </a:r>
            <a:r>
              <a:rPr lang="en-US" dirty="0" err="1">
                <a:solidFill>
                  <a:srgbClr val="004992"/>
                </a:solidFill>
                <a:latin typeface="+mn-lt"/>
                <a:ea typeface="+mn-ea"/>
                <a:cs typeface="+mn-cs"/>
              </a:rPr>
              <a:t>reinterpretar</a:t>
            </a:r>
            <a:r>
              <a:rPr lang="en-US" dirty="0">
                <a:solidFill>
                  <a:srgbClr val="004992"/>
                </a:solidFill>
                <a:latin typeface="+mn-lt"/>
                <a:ea typeface="+mn-ea"/>
                <a:cs typeface="+mn-cs"/>
              </a:rPr>
              <a:t> </a:t>
            </a:r>
            <a:r>
              <a:rPr lang="en-US" dirty="0" err="1">
                <a:solidFill>
                  <a:srgbClr val="004992"/>
                </a:solidFill>
                <a:latin typeface="+mn-lt"/>
                <a:ea typeface="+mn-ea"/>
                <a:cs typeface="+mn-cs"/>
              </a:rPr>
              <a:t>aquesta</a:t>
            </a:r>
            <a:r>
              <a:rPr lang="en-US" dirty="0">
                <a:solidFill>
                  <a:srgbClr val="004992"/>
                </a:solidFill>
                <a:latin typeface="+mn-lt"/>
                <a:ea typeface="+mn-ea"/>
                <a:cs typeface="+mn-cs"/>
              </a:rPr>
              <a:t> </a:t>
            </a:r>
            <a:r>
              <a:rPr lang="en-US" dirty="0" err="1">
                <a:solidFill>
                  <a:srgbClr val="004992"/>
                </a:solidFill>
                <a:latin typeface="+mn-lt"/>
                <a:ea typeface="+mn-ea"/>
                <a:cs typeface="+mn-cs"/>
              </a:rPr>
              <a:t>situació</a:t>
            </a:r>
            <a:r>
              <a:rPr lang="en-US"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54894629-C21B-4B5F-A7DB-FE04C4B40FA1}" type="slidenum">
              <a:rPr lang="de-DE" altLang="es-ES" smtClean="0"/>
              <a:pPr/>
              <a:t>25</a:t>
            </a:fld>
            <a:endParaRPr lang="de-DE" altLang="es-ES"/>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093547897"/>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a:t>
                      </a:r>
                      <a:r>
                        <a:rPr kumimoji="0" lang="es-ES" sz="2000" b="1" i="1" u="none" strike="noStrike" cap="none" normalizeH="0" baseline="0" dirty="0" err="1">
                          <a:ln>
                            <a:noFill/>
                          </a:ln>
                          <a:solidFill>
                            <a:srgbClr val="333333"/>
                          </a:solidFill>
                          <a:effectLst/>
                          <a:latin typeface="Calibri Light"/>
                        </a:rPr>
                        <a:t>atributiu</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depressiu</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Descobreixes</a:t>
                      </a:r>
                      <a:r>
                        <a:rPr kumimoji="0" lang="es-ES" sz="2000" b="0" i="0" u="none" strike="noStrike" cap="none" normalizeH="0" baseline="0" dirty="0">
                          <a:ln>
                            <a:noFill/>
                          </a:ln>
                          <a:solidFill>
                            <a:srgbClr val="333333"/>
                          </a:solidFill>
                          <a:effectLst/>
                          <a:latin typeface="Calibri Light"/>
                        </a:rPr>
                        <a:t> una taca negra a la </a:t>
                      </a:r>
                      <a:r>
                        <a:rPr kumimoji="0" lang="es-ES" sz="2000" b="0" i="0" u="none" strike="noStrike" cap="none" normalizeH="0" baseline="0" dirty="0" err="1">
                          <a:ln>
                            <a:noFill/>
                          </a:ln>
                          <a:solidFill>
                            <a:srgbClr val="333333"/>
                          </a:solidFill>
                          <a:effectLst/>
                          <a:latin typeface="Calibri Light"/>
                        </a:rPr>
                        <a:t>pell</a:t>
                      </a:r>
                      <a:r>
                        <a:rPr kumimoji="0" lang="es-E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a:ln>
                            <a:noFill/>
                          </a:ln>
                          <a:solidFill>
                            <a:srgbClr val="333333"/>
                          </a:solidFill>
                          <a:effectLst/>
                          <a:latin typeface="Calibri Light"/>
                        </a:rPr>
                        <a:t>“Tinc </a:t>
                      </a:r>
                      <a:r>
                        <a:rPr kumimoji="0" lang="pt-BR" sz="2000" b="1" i="1" u="none" strike="noStrike" cap="none" normalizeH="0" baseline="0" dirty="0">
                          <a:ln>
                            <a:noFill/>
                          </a:ln>
                          <a:solidFill>
                            <a:srgbClr val="333333"/>
                          </a:solidFill>
                          <a:effectLst/>
                          <a:latin typeface="Calibri Light"/>
                        </a:rPr>
                        <a:t>càncer i </a:t>
                      </a:r>
                      <a:r>
                        <a:rPr kumimoji="0" lang="pt-BR" sz="2000" b="1" i="1" u="none" strike="noStrike" cap="none" normalizeH="0" baseline="0">
                          <a:ln>
                            <a:noFill/>
                          </a:ln>
                          <a:solidFill>
                            <a:srgbClr val="333333"/>
                          </a:solidFill>
                          <a:effectLst/>
                          <a:latin typeface="Calibri Light"/>
                        </a:rPr>
                        <a:t>em moriré”</a:t>
                      </a:r>
                      <a:endParaRPr kumimoji="0" lang="pt-B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5. </a:t>
            </a:r>
            <a:r>
              <a:rPr lang="en-US" sz="3600" err="1">
                <a:solidFill>
                  <a:srgbClr val="004992"/>
                </a:solidFill>
                <a:latin typeface="+mn-lt"/>
                <a:ea typeface="+mn-ea"/>
                <a:cs typeface="+mn-cs"/>
              </a:rPr>
              <a:t>Pensament</a:t>
            </a:r>
            <a:r>
              <a:rPr lang="en-US" sz="3600">
                <a:solidFill>
                  <a:srgbClr val="004992"/>
                </a:solidFill>
                <a:latin typeface="+mn-lt"/>
                <a:ea typeface="+mn-ea"/>
                <a:cs typeface="+mn-cs"/>
              </a:rPr>
              <a:t> “Tot-o-Res”/ </a:t>
            </a:r>
            <a:r>
              <a:rPr lang="en-US" sz="3600" dirty="0" err="1">
                <a:solidFill>
                  <a:srgbClr val="004992"/>
                </a:solidFill>
                <a:latin typeface="+mn-lt"/>
                <a:ea typeface="+mn-ea"/>
                <a:cs typeface="+mn-cs"/>
              </a:rPr>
              <a:t>Catastrofització</a:t>
            </a:r>
            <a:br>
              <a:rPr lang="en-US" sz="3600" dirty="0">
                <a:solidFill>
                  <a:srgbClr val="004992"/>
                </a:solidFill>
                <a:latin typeface="+mn-lt"/>
                <a:ea typeface="+mn-ea"/>
                <a:cs typeface="+mn-cs"/>
              </a:rPr>
            </a:br>
            <a:r>
              <a:rPr lang="en-US" dirty="0">
                <a:solidFill>
                  <a:srgbClr val="004992"/>
                </a:solidFill>
                <a:latin typeface="+mn-lt"/>
                <a:ea typeface="+mn-ea"/>
                <a:cs typeface="+mn-cs"/>
              </a:rPr>
              <a:t>Com </a:t>
            </a:r>
            <a:r>
              <a:rPr lang="en-US" dirty="0" err="1">
                <a:solidFill>
                  <a:srgbClr val="004992"/>
                </a:solidFill>
                <a:latin typeface="+mn-lt"/>
                <a:ea typeface="+mn-ea"/>
                <a:cs typeface="+mn-cs"/>
              </a:rPr>
              <a:t>podríem</a:t>
            </a:r>
            <a:r>
              <a:rPr lang="en-US" dirty="0">
                <a:solidFill>
                  <a:srgbClr val="004992"/>
                </a:solidFill>
                <a:latin typeface="+mn-lt"/>
                <a:ea typeface="+mn-ea"/>
                <a:cs typeface="+mn-cs"/>
              </a:rPr>
              <a:t> </a:t>
            </a:r>
            <a:r>
              <a:rPr lang="en-US" dirty="0" err="1">
                <a:solidFill>
                  <a:srgbClr val="004992"/>
                </a:solidFill>
                <a:latin typeface="+mn-lt"/>
                <a:ea typeface="+mn-ea"/>
                <a:cs typeface="+mn-cs"/>
              </a:rPr>
              <a:t>reinterpretar</a:t>
            </a:r>
            <a:r>
              <a:rPr lang="en-US" dirty="0">
                <a:solidFill>
                  <a:srgbClr val="004992"/>
                </a:solidFill>
                <a:latin typeface="+mn-lt"/>
                <a:ea typeface="+mn-ea"/>
                <a:cs typeface="+mn-cs"/>
              </a:rPr>
              <a:t> </a:t>
            </a:r>
            <a:r>
              <a:rPr lang="en-US" dirty="0" err="1">
                <a:solidFill>
                  <a:srgbClr val="004992"/>
                </a:solidFill>
                <a:latin typeface="+mn-lt"/>
                <a:ea typeface="+mn-ea"/>
                <a:cs typeface="+mn-cs"/>
              </a:rPr>
              <a:t>aquesta</a:t>
            </a:r>
            <a:r>
              <a:rPr lang="en-US" dirty="0">
                <a:solidFill>
                  <a:srgbClr val="004992"/>
                </a:solidFill>
                <a:latin typeface="+mn-lt"/>
                <a:ea typeface="+mn-ea"/>
                <a:cs typeface="+mn-cs"/>
              </a:rPr>
              <a:t> </a:t>
            </a:r>
            <a:r>
              <a:rPr lang="en-US" dirty="0" err="1">
                <a:solidFill>
                  <a:srgbClr val="004992"/>
                </a:solidFill>
                <a:latin typeface="+mn-lt"/>
                <a:ea typeface="+mn-ea"/>
                <a:cs typeface="+mn-cs"/>
              </a:rPr>
              <a:t>situació</a:t>
            </a:r>
            <a:r>
              <a:rPr lang="en-US"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54894629-C21B-4B5F-A7DB-FE04C4B40FA1}" type="slidenum">
              <a:rPr lang="de-DE" altLang="es-ES" smtClean="0"/>
              <a:pPr/>
              <a:t>26</a:t>
            </a:fld>
            <a:endParaRPr lang="de-DE" altLang="es-ES"/>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861261948"/>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Esdeveniment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Estil </a:t>
                      </a:r>
                      <a:r>
                        <a:rPr kumimoji="0" lang="es-ES" sz="2000" b="1" i="1" u="none" strike="noStrike" cap="none" normalizeH="0" baseline="0" dirty="0" err="1">
                          <a:ln>
                            <a:noFill/>
                          </a:ln>
                          <a:solidFill>
                            <a:srgbClr val="333333"/>
                          </a:solidFill>
                          <a:effectLst/>
                          <a:latin typeface="Calibri Light"/>
                        </a:rPr>
                        <a:t>atributiu</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depressiu</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Avaluació</a:t>
                      </a:r>
                      <a:r>
                        <a:rPr kumimoji="0" lang="es-ES" sz="2000" b="0" i="0" u="none" strike="noStrike" cap="none" normalizeH="0" baseline="0" dirty="0">
                          <a:ln>
                            <a:noFill/>
                          </a:ln>
                          <a:solidFill>
                            <a:srgbClr val="333333"/>
                          </a:solidFill>
                          <a:effectLst/>
                          <a:latin typeface="Calibri Light"/>
                        </a:rPr>
                        <a:t> positiva/constructiva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Descobreixes una taca negra a la pell.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a:ln>
                            <a:noFill/>
                          </a:ln>
                          <a:solidFill>
                            <a:srgbClr val="333333"/>
                          </a:solidFill>
                          <a:effectLst/>
                          <a:latin typeface="Calibri Light"/>
                        </a:rPr>
                        <a:t>“Tinc </a:t>
                      </a:r>
                      <a:r>
                        <a:rPr kumimoji="0" lang="pt-BR" sz="2000" b="1" i="1" u="none" strike="noStrike" cap="none" normalizeH="0" baseline="0" dirty="0">
                          <a:ln>
                            <a:noFill/>
                          </a:ln>
                          <a:solidFill>
                            <a:srgbClr val="333333"/>
                          </a:solidFill>
                          <a:effectLst/>
                          <a:latin typeface="Calibri Light"/>
                        </a:rPr>
                        <a:t>càncer i </a:t>
                      </a:r>
                      <a:r>
                        <a:rPr kumimoji="0" lang="pt-BR" sz="2000" b="1" i="1" u="none" strike="noStrike" cap="none" normalizeH="0" baseline="0">
                          <a:ln>
                            <a:noFill/>
                          </a:ln>
                          <a:solidFill>
                            <a:srgbClr val="333333"/>
                          </a:solidFill>
                          <a:effectLst/>
                          <a:latin typeface="Calibri Light"/>
                        </a:rPr>
                        <a:t>em moriré”</a:t>
                      </a:r>
                      <a:endParaRPr kumimoji="0" lang="pt-B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Pregunta-li a altres o consulta al teu metge o metgessa.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191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Supressió de pensaments negatius</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Com podríem reinterpretar aquesta situació?</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27</a:t>
            </a:fld>
            <a:endParaRPr lang="de-DE" altLang="es-ES"/>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061040574"/>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Esdeveniment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Avaluació problemàtica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Avaluació positiva/constructiva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Tens pensaments recurrents negatius (ex. “No vals res”, “perdedor”, “ets un inútil”).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“No </a:t>
                      </a:r>
                      <a:r>
                        <a:rPr kumimoji="0" lang="en-US" sz="2000" b="1" i="1" u="none" strike="noStrike" cap="none" normalizeH="0" baseline="0" dirty="0">
                          <a:ln>
                            <a:noFill/>
                          </a:ln>
                          <a:solidFill>
                            <a:srgbClr val="333333"/>
                          </a:solidFill>
                          <a:effectLst/>
                          <a:latin typeface="Calibri Light"/>
                        </a:rPr>
                        <a:t>he de </a:t>
                      </a:r>
                      <a:r>
                        <a:rPr kumimoji="0" lang="en-US" sz="2000" b="1" i="1" u="none" strike="noStrike" cap="none" normalizeH="0" baseline="0" dirty="0" err="1">
                          <a:ln>
                            <a:noFill/>
                          </a:ln>
                          <a:solidFill>
                            <a:srgbClr val="333333"/>
                          </a:solidFill>
                          <a:effectLst/>
                          <a:latin typeface="Calibri Light"/>
                        </a:rPr>
                        <a:t>tenir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aquests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pensaments</a:t>
                      </a:r>
                      <a:r>
                        <a:rPr kumimoji="0" lang="en-US" sz="2000" b="1" i="1" u="none" strike="noStrike" cap="none" normalizeH="0" baseline="0">
                          <a:ln>
                            <a:noFill/>
                          </a:ln>
                          <a:solidFill>
                            <a:srgbClr val="333333"/>
                          </a:solidFill>
                          <a:effectLst/>
                          <a:latin typeface="Calibri Light"/>
                        </a:rPr>
                        <a:t> negatius”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però</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això</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err="1">
                          <a:ln>
                            <a:noFill/>
                          </a:ln>
                          <a:solidFill>
                            <a:srgbClr val="333333"/>
                          </a:solidFill>
                          <a:effectLst/>
                          <a:latin typeface="Calibri Light"/>
                        </a:rPr>
                        <a:t>funciona</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veure</a:t>
                      </a:r>
                      <a:r>
                        <a:rPr kumimoji="0" lang="en-US" sz="2000" b="1" i="1" u="none" strike="noStrike" cap="none" normalizeH="0" baseline="0" dirty="0">
                          <a:ln>
                            <a:noFill/>
                          </a:ln>
                          <a:solidFill>
                            <a:srgbClr val="333333"/>
                          </a:solidFill>
                          <a:effectLst/>
                          <a:latin typeface="Calibri Light"/>
                        </a:rPr>
                        <a:t> el </a:t>
                      </a:r>
                      <a:r>
                        <a:rPr kumimoji="0" lang="en-US" sz="2000" b="1" i="1" u="none" strike="noStrike" cap="none" normalizeH="0" baseline="0" dirty="0" err="1">
                          <a:ln>
                            <a:noFill/>
                          </a:ln>
                          <a:solidFill>
                            <a:srgbClr val="333333"/>
                          </a:solidFill>
                          <a:effectLst/>
                          <a:latin typeface="Calibri Light"/>
                        </a:rPr>
                        <a:t>següent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exercici</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Supressió de pensaments negatius</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Com podríem reinterpretar aquesta situació?</a:t>
            </a:r>
          </a:p>
        </p:txBody>
      </p:sp>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28</a:t>
            </a:fld>
            <a:endParaRPr lang="de-DE" altLang="es-ES"/>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414368097"/>
              </p:ext>
            </p:extLst>
          </p:nvPr>
        </p:nvGraphicFramePr>
        <p:xfrm>
          <a:off x="408955" y="2204864"/>
          <a:ext cx="11376000" cy="28346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Avaluació problemàtica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Avaluació positiva/constructiva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Tens pensaments recurrents negatius (ex. “No vals res”, “perdedor”, “ets un inútil”).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“No he de </a:t>
                      </a:r>
                      <a:r>
                        <a:rPr kumimoji="0" lang="en-US" sz="2000" b="1" i="1" u="none" strike="noStrike" cap="none" normalizeH="0" baseline="0" dirty="0" err="1">
                          <a:ln>
                            <a:noFill/>
                          </a:ln>
                          <a:solidFill>
                            <a:srgbClr val="333333"/>
                          </a:solidFill>
                          <a:effectLst/>
                          <a:latin typeface="Calibri Light"/>
                        </a:rPr>
                        <a:t>tenir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aquests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pensaments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negatius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però</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això</a:t>
                      </a:r>
                      <a:r>
                        <a:rPr kumimoji="0" lang="en-US" sz="2000" b="1" i="1" u="none" strike="noStrike" cap="none" normalizeH="0" baseline="0" dirty="0">
                          <a:ln>
                            <a:noFill/>
                          </a:ln>
                          <a:solidFill>
                            <a:srgbClr val="333333"/>
                          </a:solidFill>
                          <a:effectLst/>
                          <a:latin typeface="Calibri Light"/>
                        </a:rPr>
                        <a:t> no </a:t>
                      </a:r>
                      <a:r>
                        <a:rPr kumimoji="0" lang="en-US" sz="2000" b="1" i="1" u="none" strike="noStrike" cap="none" normalizeH="0" baseline="0" dirty="0" err="1">
                          <a:ln>
                            <a:noFill/>
                          </a:ln>
                          <a:solidFill>
                            <a:srgbClr val="333333"/>
                          </a:solidFill>
                          <a:effectLst/>
                          <a:latin typeface="Calibri Light"/>
                        </a:rPr>
                        <a:t>funciona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veure</a:t>
                      </a:r>
                      <a:r>
                        <a:rPr kumimoji="0" lang="en-US" sz="2000" b="1" i="1" u="none" strike="noStrike" cap="none" normalizeH="0" baseline="0" dirty="0">
                          <a:ln>
                            <a:noFill/>
                          </a:ln>
                          <a:solidFill>
                            <a:srgbClr val="333333"/>
                          </a:solidFill>
                          <a:effectLst/>
                          <a:latin typeface="Calibri Light"/>
                        </a:rPr>
                        <a:t> el </a:t>
                      </a:r>
                      <a:r>
                        <a:rPr kumimoji="0" lang="en-US" sz="2000" b="1" i="1" u="none" strike="noStrike" cap="none" normalizeH="0" baseline="0" dirty="0" err="1">
                          <a:ln>
                            <a:noFill/>
                          </a:ln>
                          <a:solidFill>
                            <a:srgbClr val="333333"/>
                          </a:solidFill>
                          <a:effectLst/>
                          <a:latin typeface="Calibri Light"/>
                        </a:rPr>
                        <a:t>següent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exercici</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Pregunta't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pensaments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estan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justificats</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Què</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contradiu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aquests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pensaments</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Distreu-te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realitzant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activitats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agradables</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Supressió</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pensaments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negatius</a:t>
            </a:r>
            <a:br>
              <a:rPr lang="en-US" sz="3600" dirty="0">
                <a:solidFill>
                  <a:srgbClr val="004992"/>
                </a:solidFill>
                <a:latin typeface="+mn-lt"/>
                <a:ea typeface="+mn-ea"/>
                <a:cs typeface="+mn-cs"/>
              </a:rPr>
            </a:br>
            <a:r>
              <a:rPr lang="en-US" dirty="0" err="1">
                <a:solidFill>
                  <a:srgbClr val="004992"/>
                </a:solidFill>
                <a:latin typeface="+mn-lt"/>
                <a:ea typeface="+mn-ea"/>
                <a:cs typeface="+mn-cs"/>
              </a:rPr>
              <a:t>Exercici</a:t>
            </a:r>
            <a:endParaRPr lang="en-US"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de-DE" altLang="de-DE" sz="2400" dirty="0">
                <a:solidFill>
                  <a:srgbClr val="333333"/>
                </a:solidFill>
              </a:rPr>
              <a:t>No és possible suprimir els pensaments pertorbadors deliberadament. Intentar no pensar en alguna cosa condueix a un </a:t>
            </a:r>
            <a:r>
              <a:rPr lang="de-DE" altLang="de-DE" sz="2400" dirty="0" err="1">
                <a:solidFill>
                  <a:srgbClr val="333333"/>
                </a:solidFill>
              </a:rPr>
              <a:t>augment</a:t>
            </a:r>
            <a:r>
              <a:rPr lang="de-DE" altLang="de-DE" sz="2400" dirty="0">
                <a:solidFill>
                  <a:srgbClr val="333333"/>
                </a:solidFill>
              </a:rPr>
              <a:t> </a:t>
            </a:r>
            <a:r>
              <a:rPr lang="de-DE" altLang="de-DE" sz="2400" dirty="0" err="1">
                <a:solidFill>
                  <a:srgbClr val="333333"/>
                </a:solidFill>
              </a:rPr>
              <a:t>d'aquests</a:t>
            </a:r>
            <a:r>
              <a:rPr lang="de-DE" altLang="de-DE" sz="2400" dirty="0">
                <a:solidFill>
                  <a:srgbClr val="333333"/>
                </a:solidFill>
              </a:rPr>
              <a:t> pensaments.</a:t>
            </a:r>
          </a:p>
          <a:p>
            <a:pPr lvl="0" defTabSz="914377"/>
            <a:r>
              <a:rPr lang="de-DE" altLang="de-DE" sz="2400" dirty="0">
                <a:solidFill>
                  <a:srgbClr val="333333"/>
                </a:solidFill>
              </a:rPr>
              <a:t>Intenta-ho!</a:t>
            </a:r>
            <a:br>
              <a:rPr lang="de-DE" altLang="de-DE" sz="2400" dirty="0">
                <a:solidFill>
                  <a:srgbClr val="333333"/>
                </a:solidFill>
              </a:rPr>
            </a:br>
            <a:r>
              <a:rPr lang="de-DE" altLang="de-DE" sz="2400" dirty="0">
                <a:solidFill>
                  <a:srgbClr val="004992"/>
                </a:solidFill>
              </a:rPr>
              <a:t>No pensis en un elefant en el pròxim minut!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54894629-C21B-4B5F-A7DB-FE04C4B40FA1}" type="slidenum">
              <a:rPr lang="de-DE" altLang="es-ES" smtClean="0"/>
              <a:pPr/>
              <a:t>29</a:t>
            </a:fld>
            <a:endParaRPr lang="de-DE" altLang="es-E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Supressió</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pensaments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negatius</a:t>
            </a:r>
            <a:br>
              <a:rPr lang="en-US" sz="3600" dirty="0">
                <a:solidFill>
                  <a:srgbClr val="004992"/>
                </a:solidFill>
                <a:latin typeface="+mn-lt"/>
                <a:ea typeface="+mn-ea"/>
                <a:cs typeface="+mn-cs"/>
              </a:rPr>
            </a:br>
            <a:r>
              <a:rPr lang="en-US" dirty="0" err="1">
                <a:solidFill>
                  <a:srgbClr val="004992"/>
                </a:solidFill>
                <a:latin typeface="+mn-lt"/>
                <a:ea typeface="+mn-ea"/>
                <a:cs typeface="+mn-cs"/>
              </a:rPr>
              <a:t>Funciona</a:t>
            </a:r>
            <a:r>
              <a:rPr lang="en-US" dirty="0">
                <a:solidFill>
                  <a:srgbClr val="004992"/>
                </a:solidFill>
                <a:latin typeface="+mn-lt"/>
                <a:ea typeface="+mn-ea"/>
                <a:cs typeface="+mn-cs"/>
              </a:rPr>
              <a:t>? No!</a:t>
            </a:r>
          </a:p>
        </p:txBody>
      </p:sp>
      <p:sp>
        <p:nvSpPr>
          <p:cNvPr id="4" name="Content Placeholder 3"/>
          <p:cNvSpPr>
            <a:spLocks noGrp="1"/>
          </p:cNvSpPr>
          <p:nvPr>
            <p:ph idx="1"/>
          </p:nvPr>
        </p:nvSpPr>
        <p:spPr/>
        <p:txBody>
          <a:bodyPr/>
          <a:lstStyle/>
          <a:p>
            <a:pPr lvl="0" defTabSz="914377"/>
            <a:r>
              <a:rPr lang="de-DE" altLang="de-DE" sz="2400" dirty="0">
                <a:solidFill>
                  <a:srgbClr val="333333"/>
                </a:solidFill>
              </a:rPr>
              <a:t>Molts de vosaltres haureu pensat probablement en un elefant i/o en alguna cosa que tingui a veure amb un elefant (ex. Zoo, safari, Àfrica etc.).</a:t>
            </a:r>
          </a:p>
          <a:p>
            <a:pPr lvl="0" defTabSz="914377"/>
            <a:r>
              <a:rPr lang="de-DE" altLang="de-DE" sz="2400" dirty="0">
                <a:solidFill>
                  <a:srgbClr val="333333"/>
                </a:solidFill>
              </a:rPr>
              <a:t>Aquest efecte es fa fins i tot més fort si un intenta suprimir deliberadament els pensaments </a:t>
            </a:r>
            <a:r>
              <a:rPr lang="de-DE" altLang="de-DE" sz="2400" dirty="0" err="1">
                <a:solidFill>
                  <a:srgbClr val="333333"/>
                </a:solidFill>
              </a:rPr>
              <a:t>pertorbadors</a:t>
            </a:r>
            <a:r>
              <a:rPr lang="de-DE" altLang="de-DE" sz="2400" dirty="0">
                <a:solidFill>
                  <a:srgbClr val="333333"/>
                </a:solidFill>
              </a:rPr>
              <a:t> (“</a:t>
            </a:r>
            <a:r>
              <a:rPr lang="de-DE" altLang="de-DE" sz="2400" dirty="0" err="1">
                <a:solidFill>
                  <a:srgbClr val="333333"/>
                </a:solidFill>
              </a:rPr>
              <a:t>Sóc</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perdedor</a:t>
            </a:r>
            <a:r>
              <a:rPr lang="de-DE" altLang="de-DE" sz="2400" dirty="0">
                <a:solidFill>
                  <a:srgbClr val="333333"/>
                </a:solidFill>
              </a:rPr>
              <a:t>” etc.). Aquests pensaments es poden tornar tan forts que semblin estranys o fora del </a:t>
            </a:r>
            <a:r>
              <a:rPr lang="de-DE" altLang="de-DE" sz="2400" dirty="0" err="1">
                <a:solidFill>
                  <a:srgbClr val="333333"/>
                </a:solidFill>
              </a:rPr>
              <a:t>control</a:t>
            </a:r>
            <a:r>
              <a:rPr lang="de-DE" altLang="de-DE" sz="2400" dirty="0">
                <a:solidFill>
                  <a:srgbClr val="333333"/>
                </a:solidFill>
              </a:rPr>
              <a:t> </a:t>
            </a:r>
            <a:r>
              <a:rPr lang="de-DE" altLang="de-DE" sz="2400" dirty="0" err="1">
                <a:solidFill>
                  <a:srgbClr val="333333"/>
                </a:solidFill>
              </a:rPr>
              <a:t>d'un</a:t>
            </a:r>
            <a:r>
              <a:rPr lang="de-DE" altLang="de-DE" sz="2400" dirty="0">
                <a:solidFill>
                  <a:srgbClr val="333333"/>
                </a:solidFill>
              </a:rPr>
              <a:t> mateix!!</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9" name="Slide Number Placeholder 8"/>
          <p:cNvSpPr>
            <a:spLocks noGrp="1"/>
          </p:cNvSpPr>
          <p:nvPr>
            <p:ph type="sldNum" sz="quarter" idx="12"/>
          </p:nvPr>
        </p:nvSpPr>
        <p:spPr/>
        <p:txBody>
          <a:bodyPr/>
          <a:lstStyle/>
          <a:p>
            <a:fld id="{54894629-C21B-4B5F-A7DB-FE04C4B40FA1}" type="slidenum">
              <a:rPr lang="de-DE" altLang="es-ES" smtClean="0"/>
              <a:pPr/>
              <a:t>30</a:t>
            </a:fld>
            <a:endParaRPr lang="de-DE" altLang="es-ES"/>
          </a:p>
        </p:txBody>
      </p:sp>
      <p:pic>
        <p:nvPicPr>
          <p:cNvPr id="8" name="Picture 7">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En canvi:</a:t>
            </a:r>
          </a:p>
        </p:txBody>
      </p:sp>
      <p:sp>
        <p:nvSpPr>
          <p:cNvPr id="65539" name="Rectangle 3"/>
          <p:cNvSpPr>
            <a:spLocks noGrp="1" noChangeArrowheads="1"/>
          </p:cNvSpPr>
          <p:nvPr>
            <p:ph idx="1"/>
          </p:nvPr>
        </p:nvSpPr>
        <p:spPr/>
        <p:txBody>
          <a:bodyPr>
            <a:noAutofit/>
          </a:bodyPr>
          <a:lstStyle/>
          <a:p>
            <a:pPr eaLnBrk="1" hangingPunct="1"/>
            <a:r>
              <a:rPr lang="de-DE" altLang="de-DE" sz="2400" dirty="0">
                <a:solidFill>
                  <a:srgbClr val="333333"/>
                </a:solidFill>
              </a:rPr>
              <a:t>Si et molesten pensaments negatius intensos, no intentis suprimir activament (això només farà que augmentin), en el seu lloc observa els esdeveniments interns sense intervenir - com un visitant al zoo que observa un animal perillós des </a:t>
            </a:r>
            <a:r>
              <a:rPr lang="de-DE" altLang="de-DE" sz="2400" dirty="0" err="1">
                <a:solidFill>
                  <a:srgbClr val="333333"/>
                </a:solidFill>
              </a:rPr>
              <a:t>d'una</a:t>
            </a:r>
            <a:r>
              <a:rPr lang="de-DE" altLang="de-DE" sz="2400" dirty="0">
                <a:solidFill>
                  <a:srgbClr val="333333"/>
                </a:solidFill>
              </a:rPr>
              <a:t> distància segura.</a:t>
            </a:r>
          </a:p>
          <a:p>
            <a:pPr eaLnBrk="1" hangingPunct="1"/>
            <a:r>
              <a:rPr lang="de-DE" altLang="de-DE" sz="2400" dirty="0">
                <a:solidFill>
                  <a:srgbClr val="004992"/>
                </a:solidFill>
              </a:rPr>
              <a:t>Els pensaments es calmaran gairebé automàticament.</a:t>
            </a:r>
          </a:p>
        </p:txBody>
      </p:sp>
      <p:pic>
        <p:nvPicPr>
          <p:cNvPr id="9"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31</a:t>
            </a:fld>
            <a:endParaRPr lang="de-DE" altLang="es-E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7. Altres formes de distorsions cognitives</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s-ES" altLang="de-DE" sz="2000" b="1" dirty="0" err="1">
                <a:solidFill>
                  <a:srgbClr val="004992"/>
                </a:solidFill>
              </a:rPr>
              <a:t>Comparació</a:t>
            </a:r>
            <a:r>
              <a:rPr lang="es-ES" altLang="de-DE" sz="2000" b="1" dirty="0">
                <a:solidFill>
                  <a:srgbClr val="004992"/>
                </a:solidFill>
              </a:rPr>
              <a:t> </a:t>
            </a:r>
            <a:r>
              <a:rPr lang="es-ES" altLang="de-DE" sz="2000" b="1" dirty="0" err="1">
                <a:solidFill>
                  <a:srgbClr val="004992"/>
                </a:solidFill>
              </a:rPr>
              <a:t>amb</a:t>
            </a:r>
            <a:r>
              <a:rPr lang="es-ES" altLang="de-DE" sz="2000" b="1" dirty="0">
                <a:solidFill>
                  <a:srgbClr val="004992"/>
                </a:solidFill>
              </a:rPr>
              <a:t> </a:t>
            </a:r>
            <a:r>
              <a:rPr lang="es-ES" altLang="de-DE" sz="2000" b="1" dirty="0" err="1">
                <a:solidFill>
                  <a:srgbClr val="004992"/>
                </a:solidFill>
              </a:rPr>
              <a:t>els</a:t>
            </a:r>
            <a:r>
              <a:rPr lang="es-ES" altLang="de-DE" sz="2000" b="1" dirty="0">
                <a:solidFill>
                  <a:srgbClr val="004992"/>
                </a:solidFill>
              </a:rPr>
              <a:t> </a:t>
            </a:r>
            <a:r>
              <a:rPr lang="es-ES" altLang="de-DE" sz="2000" b="1" dirty="0" err="1">
                <a:solidFill>
                  <a:srgbClr val="004992"/>
                </a:solidFill>
              </a:rPr>
              <a:t>altres</a:t>
            </a:r>
            <a:r>
              <a:rPr lang="es-ES" altLang="de-DE" sz="2000" b="1" dirty="0">
                <a:solidFill>
                  <a:srgbClr val="004992"/>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a:solidFill>
                  <a:srgbClr val="333333"/>
                </a:solidFill>
              </a:rPr>
              <a:t>No et </a:t>
            </a:r>
            <a:r>
              <a:rPr lang="es-ES" altLang="de-DE" sz="2000" dirty="0" err="1">
                <a:solidFill>
                  <a:srgbClr val="333333"/>
                </a:solidFill>
              </a:rPr>
              <a:t>comparis</a:t>
            </a:r>
            <a:r>
              <a:rPr lang="es-ES" altLang="de-DE" sz="2000" dirty="0">
                <a:solidFill>
                  <a:srgbClr val="333333"/>
                </a:solidFill>
              </a:rPr>
              <a:t> </a:t>
            </a:r>
            <a:r>
              <a:rPr lang="es-ES" altLang="de-DE" sz="2000" dirty="0" err="1">
                <a:solidFill>
                  <a:srgbClr val="333333"/>
                </a:solidFill>
              </a:rPr>
              <a:t>massa</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els</a:t>
            </a:r>
            <a:r>
              <a:rPr lang="es-ES" altLang="de-DE" sz="2000" dirty="0">
                <a:solidFill>
                  <a:srgbClr val="333333"/>
                </a:solidFill>
              </a:rPr>
              <a:t> </a:t>
            </a:r>
            <a:r>
              <a:rPr lang="es-ES" altLang="de-DE" sz="2000" dirty="0" err="1">
                <a:solidFill>
                  <a:srgbClr val="333333"/>
                </a:solidFill>
              </a:rPr>
              <a:t>altres</a:t>
            </a:r>
            <a:r>
              <a:rPr lang="es-ES" altLang="de-DE" sz="2000" dirty="0">
                <a:solidFill>
                  <a:srgbClr val="333333"/>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err="1">
                <a:solidFill>
                  <a:srgbClr val="333333"/>
                </a:solidFill>
              </a:rPr>
              <a:t>Sempre</a:t>
            </a:r>
            <a:r>
              <a:rPr lang="es-ES" altLang="de-DE" sz="2000" dirty="0">
                <a:solidFill>
                  <a:srgbClr val="333333"/>
                </a:solidFill>
              </a:rPr>
              <a:t> hi ha persones, que </a:t>
            </a:r>
            <a:r>
              <a:rPr lang="es-ES" altLang="de-DE" sz="2000" dirty="0" err="1">
                <a:solidFill>
                  <a:srgbClr val="333333"/>
                </a:solidFill>
              </a:rPr>
              <a:t>són</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atractives</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èxit</a:t>
            </a:r>
            <a:r>
              <a:rPr lang="es-ES" altLang="de-DE" sz="2000" dirty="0">
                <a:solidFill>
                  <a:srgbClr val="333333"/>
                </a:solidFill>
              </a:rPr>
              <a:t> i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populars</a:t>
            </a:r>
            <a:r>
              <a:rPr lang="es-ES" altLang="de-DE" sz="2000" dirty="0">
                <a:solidFill>
                  <a:srgbClr val="333333"/>
                </a:solidFill>
              </a:rPr>
              <a:t>. No </a:t>
            </a:r>
            <a:r>
              <a:rPr lang="es-ES" altLang="de-DE" sz="2000" dirty="0" err="1">
                <a:solidFill>
                  <a:srgbClr val="333333"/>
                </a:solidFill>
              </a:rPr>
              <a:t>obstant</a:t>
            </a:r>
            <a:r>
              <a:rPr lang="es-ES" altLang="de-DE" sz="2000" dirty="0">
                <a:solidFill>
                  <a:srgbClr val="333333"/>
                </a:solidFill>
              </a:rPr>
              <a:t> </a:t>
            </a:r>
            <a:r>
              <a:rPr lang="es-ES" altLang="de-DE" sz="2000" dirty="0" err="1">
                <a:solidFill>
                  <a:srgbClr val="333333"/>
                </a:solidFill>
              </a:rPr>
              <a:t>això</a:t>
            </a:r>
            <a:r>
              <a:rPr lang="es-ES" altLang="de-DE" sz="2000" dirty="0">
                <a:solidFill>
                  <a:srgbClr val="333333"/>
                </a:solidFill>
              </a:rPr>
              <a:t>, les persones </a:t>
            </a:r>
            <a:r>
              <a:rPr lang="es-ES" altLang="de-DE" sz="2000" dirty="0" err="1">
                <a:solidFill>
                  <a:srgbClr val="333333"/>
                </a:solidFill>
              </a:rPr>
              <a:t>tenim</a:t>
            </a:r>
            <a:r>
              <a:rPr lang="es-ES" altLang="de-DE" sz="2000" dirty="0">
                <a:solidFill>
                  <a:srgbClr val="333333"/>
                </a:solidFill>
              </a:rPr>
              <a:t> </a:t>
            </a:r>
            <a:r>
              <a:rPr lang="es-ES" altLang="de-DE" sz="2000" dirty="0" err="1">
                <a:solidFill>
                  <a:srgbClr val="333333"/>
                </a:solidFill>
              </a:rPr>
              <a:t>fortaleses</a:t>
            </a:r>
            <a:r>
              <a:rPr lang="es-ES" altLang="de-DE" sz="2000" dirty="0">
                <a:solidFill>
                  <a:srgbClr val="333333"/>
                </a:solidFill>
              </a:rPr>
              <a:t> i </a:t>
            </a:r>
            <a:r>
              <a:rPr lang="es-ES" altLang="de-DE" sz="2000" dirty="0" err="1">
                <a:solidFill>
                  <a:srgbClr val="333333"/>
                </a:solidFill>
              </a:rPr>
              <a:t>debilitats</a:t>
            </a:r>
            <a:r>
              <a:rPr lang="es-ES" altLang="de-DE" sz="2000" dirty="0">
                <a:solidFill>
                  <a:srgbClr val="333333"/>
                </a:solidFill>
              </a:rPr>
              <a:t>.</a:t>
            </a:r>
          </a:p>
        </p:txBody>
      </p:sp>
      <p:sp>
        <p:nvSpPr>
          <p:cNvPr id="10" name="Footer Placeholder 9"/>
          <p:cNvSpPr>
            <a:spLocks noGrp="1"/>
          </p:cNvSpPr>
          <p:nvPr>
            <p:ph type="ftr" sz="quarter" idx="11"/>
          </p:nvPr>
        </p:nvSpPr>
        <p:spPr/>
        <p:txBody>
          <a:bodyPr/>
          <a:lstStyle/>
          <a:p>
            <a:pPr>
              <a:defRPr/>
            </a:pPr>
            <a:r>
              <a:rPr lang="de-DE"/>
              <a:t>Entrenament Metacognitiu 8 – L’ Autoestima i l’ Estat d’ Ànim</a:t>
            </a:r>
          </a:p>
        </p:txBody>
      </p:sp>
      <p:sp>
        <p:nvSpPr>
          <p:cNvPr id="11" name="Slide Number Placeholder 10"/>
          <p:cNvSpPr>
            <a:spLocks noGrp="1"/>
          </p:cNvSpPr>
          <p:nvPr>
            <p:ph type="sldNum" sz="quarter" idx="12"/>
          </p:nvPr>
        </p:nvSpPr>
        <p:spPr/>
        <p:txBody>
          <a:bodyPr/>
          <a:lstStyle/>
          <a:p>
            <a:fld id="{54894629-C21B-4B5F-A7DB-FE04C4B40FA1}" type="slidenum">
              <a:rPr lang="de-DE" altLang="es-ES" smtClean="0"/>
              <a:pPr/>
              <a:t>32</a:t>
            </a:fld>
            <a:endParaRPr lang="de-DE" altLang="es-E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7. Altres formes de distorsions cognitives</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s-ES" altLang="de-DE" sz="2000" b="1" dirty="0" err="1">
                <a:solidFill>
                  <a:srgbClr val="004992"/>
                </a:solidFill>
              </a:rPr>
              <a:t>Comparació</a:t>
            </a:r>
            <a:r>
              <a:rPr lang="es-ES" altLang="de-DE" sz="2000" b="1" dirty="0">
                <a:solidFill>
                  <a:srgbClr val="004992"/>
                </a:solidFill>
              </a:rPr>
              <a:t> </a:t>
            </a:r>
            <a:r>
              <a:rPr lang="es-ES" altLang="de-DE" sz="2000" b="1" dirty="0" err="1">
                <a:solidFill>
                  <a:srgbClr val="004992"/>
                </a:solidFill>
              </a:rPr>
              <a:t>amb</a:t>
            </a:r>
            <a:r>
              <a:rPr lang="es-ES" altLang="de-DE" sz="2000" b="1" dirty="0">
                <a:solidFill>
                  <a:srgbClr val="004992"/>
                </a:solidFill>
              </a:rPr>
              <a:t> </a:t>
            </a:r>
            <a:r>
              <a:rPr lang="es-ES" altLang="de-DE" sz="2000" b="1" dirty="0" err="1">
                <a:solidFill>
                  <a:srgbClr val="004992"/>
                </a:solidFill>
              </a:rPr>
              <a:t>els</a:t>
            </a:r>
            <a:r>
              <a:rPr lang="es-ES" altLang="de-DE" sz="2000" b="1" dirty="0">
                <a:solidFill>
                  <a:srgbClr val="004992"/>
                </a:solidFill>
              </a:rPr>
              <a:t> </a:t>
            </a:r>
            <a:r>
              <a:rPr lang="es-ES" altLang="de-DE" sz="2000" b="1" dirty="0" err="1">
                <a:solidFill>
                  <a:srgbClr val="004992"/>
                </a:solidFill>
              </a:rPr>
              <a:t>altres</a:t>
            </a:r>
            <a:r>
              <a:rPr lang="es-ES" altLang="de-DE" sz="2000" b="1" dirty="0">
                <a:solidFill>
                  <a:srgbClr val="004992"/>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a:solidFill>
                  <a:srgbClr val="333333"/>
                </a:solidFill>
              </a:rPr>
              <a:t>No et </a:t>
            </a:r>
            <a:r>
              <a:rPr lang="es-ES" altLang="de-DE" sz="2000" dirty="0" err="1">
                <a:solidFill>
                  <a:srgbClr val="333333"/>
                </a:solidFill>
              </a:rPr>
              <a:t>comparis</a:t>
            </a:r>
            <a:r>
              <a:rPr lang="es-ES" altLang="de-DE" sz="2000" dirty="0">
                <a:solidFill>
                  <a:srgbClr val="333333"/>
                </a:solidFill>
              </a:rPr>
              <a:t> </a:t>
            </a:r>
            <a:r>
              <a:rPr lang="es-ES" altLang="de-DE" sz="2000" dirty="0" err="1">
                <a:solidFill>
                  <a:srgbClr val="333333"/>
                </a:solidFill>
              </a:rPr>
              <a:t>massa</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els</a:t>
            </a:r>
            <a:r>
              <a:rPr lang="es-ES" altLang="de-DE" sz="2000" dirty="0">
                <a:solidFill>
                  <a:srgbClr val="333333"/>
                </a:solidFill>
              </a:rPr>
              <a:t> </a:t>
            </a:r>
            <a:r>
              <a:rPr lang="es-ES" altLang="de-DE" sz="2000" dirty="0" err="1">
                <a:solidFill>
                  <a:srgbClr val="333333"/>
                </a:solidFill>
              </a:rPr>
              <a:t>altres</a:t>
            </a:r>
            <a:r>
              <a:rPr lang="es-ES" altLang="de-DE" sz="2000" dirty="0">
                <a:solidFill>
                  <a:srgbClr val="333333"/>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dirty="0" err="1">
                <a:solidFill>
                  <a:srgbClr val="333333"/>
                </a:solidFill>
              </a:rPr>
              <a:t>Sempre</a:t>
            </a:r>
            <a:r>
              <a:rPr lang="es-ES" altLang="de-DE" sz="2000" dirty="0">
                <a:solidFill>
                  <a:srgbClr val="333333"/>
                </a:solidFill>
              </a:rPr>
              <a:t> hi ha persones, que </a:t>
            </a:r>
            <a:r>
              <a:rPr lang="es-ES" altLang="de-DE" sz="2000" dirty="0" err="1">
                <a:solidFill>
                  <a:srgbClr val="333333"/>
                </a:solidFill>
              </a:rPr>
              <a:t>són</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atractives</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èxit</a:t>
            </a:r>
            <a:r>
              <a:rPr lang="es-ES" altLang="de-DE" sz="2000" dirty="0">
                <a:solidFill>
                  <a:srgbClr val="333333"/>
                </a:solidFill>
              </a:rPr>
              <a:t> i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populars</a:t>
            </a:r>
            <a:r>
              <a:rPr lang="es-ES" altLang="de-DE" sz="2000" dirty="0">
                <a:solidFill>
                  <a:srgbClr val="333333"/>
                </a:solidFill>
              </a:rPr>
              <a:t>. No </a:t>
            </a:r>
            <a:r>
              <a:rPr lang="es-ES" altLang="de-DE" sz="2000" dirty="0" err="1">
                <a:solidFill>
                  <a:srgbClr val="333333"/>
                </a:solidFill>
              </a:rPr>
              <a:t>obstant</a:t>
            </a:r>
            <a:r>
              <a:rPr lang="es-ES" altLang="de-DE" sz="2000" dirty="0">
                <a:solidFill>
                  <a:srgbClr val="333333"/>
                </a:solidFill>
              </a:rPr>
              <a:t> </a:t>
            </a:r>
            <a:r>
              <a:rPr lang="es-ES" altLang="de-DE" sz="2000" dirty="0" err="1">
                <a:solidFill>
                  <a:srgbClr val="333333"/>
                </a:solidFill>
              </a:rPr>
              <a:t>això</a:t>
            </a:r>
            <a:r>
              <a:rPr lang="es-ES" altLang="de-DE" sz="2000" dirty="0">
                <a:solidFill>
                  <a:srgbClr val="333333"/>
                </a:solidFill>
              </a:rPr>
              <a:t>, les persones </a:t>
            </a:r>
            <a:r>
              <a:rPr lang="es-ES" altLang="de-DE" sz="2000" dirty="0" err="1">
                <a:solidFill>
                  <a:srgbClr val="333333"/>
                </a:solidFill>
              </a:rPr>
              <a:t>tenim</a:t>
            </a:r>
            <a:r>
              <a:rPr lang="es-ES" altLang="de-DE" sz="2000" dirty="0">
                <a:solidFill>
                  <a:srgbClr val="333333"/>
                </a:solidFill>
              </a:rPr>
              <a:t> </a:t>
            </a:r>
            <a:r>
              <a:rPr lang="es-ES" altLang="de-DE" sz="2000" dirty="0" err="1">
                <a:solidFill>
                  <a:srgbClr val="333333"/>
                </a:solidFill>
              </a:rPr>
              <a:t>fortaleses</a:t>
            </a:r>
            <a:r>
              <a:rPr lang="es-ES" altLang="de-DE" sz="2000" dirty="0">
                <a:solidFill>
                  <a:srgbClr val="333333"/>
                </a:solidFill>
              </a:rPr>
              <a:t> i </a:t>
            </a:r>
            <a:r>
              <a:rPr lang="es-ES" altLang="de-DE" sz="2000" dirty="0" err="1">
                <a:solidFill>
                  <a:srgbClr val="333333"/>
                </a:solidFill>
              </a:rPr>
              <a:t>debilitats</a:t>
            </a:r>
            <a:r>
              <a:rPr lang="es-ES" altLang="de-DE" sz="2000" dirty="0">
                <a:solidFill>
                  <a:srgbClr val="333333"/>
                </a:solidFill>
              </a:rPr>
              <a:t>.</a:t>
            </a:r>
          </a:p>
          <a:p>
            <a:pPr lvl="0" defTabSz="914400" eaLnBrk="0" hangingPunct="0"/>
            <a:r>
              <a:rPr lang="es-ES" altLang="de-DE" sz="2000" b="1" dirty="0" err="1">
                <a:solidFill>
                  <a:srgbClr val="004992"/>
                </a:solidFill>
              </a:rPr>
              <a:t>Exigències</a:t>
            </a:r>
            <a:r>
              <a:rPr lang="es-ES" altLang="de-DE" sz="2000" b="1" dirty="0">
                <a:solidFill>
                  <a:srgbClr val="004992"/>
                </a:solidFill>
              </a:rPr>
              <a:t> </a:t>
            </a:r>
            <a:r>
              <a:rPr lang="es-ES" altLang="de-DE" sz="2000" b="1" dirty="0" err="1">
                <a:solidFill>
                  <a:srgbClr val="004992"/>
                </a:solidFill>
              </a:rPr>
              <a:t>absolutes</a:t>
            </a:r>
            <a:r>
              <a:rPr lang="es-ES" altLang="de-DE" sz="2000" b="1" dirty="0">
                <a:solidFill>
                  <a:srgbClr val="004992"/>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s-ES" altLang="de-DE" sz="2000" b="1" dirty="0">
                <a:solidFill>
                  <a:srgbClr val="333333"/>
                </a:solidFill>
              </a:rPr>
              <a:t>No</a:t>
            </a:r>
            <a:r>
              <a:rPr lang="es-ES" altLang="de-DE" sz="2000" dirty="0">
                <a:solidFill>
                  <a:srgbClr val="333333"/>
                </a:solidFill>
              </a:rPr>
              <a:t> es poden </a:t>
            </a:r>
            <a:r>
              <a:rPr lang="es-ES" altLang="de-DE" sz="2000" dirty="0" err="1">
                <a:solidFill>
                  <a:srgbClr val="333333"/>
                </a:solidFill>
              </a:rPr>
              <a:t>tenir</a:t>
            </a:r>
            <a:r>
              <a:rPr lang="es-ES" altLang="de-DE" sz="2000" dirty="0">
                <a:solidFill>
                  <a:srgbClr val="333333"/>
                </a:solidFill>
              </a:rPr>
              <a:t> </a:t>
            </a:r>
            <a:r>
              <a:rPr lang="es-ES" altLang="de-DE" sz="2000" dirty="0" err="1">
                <a:solidFill>
                  <a:srgbClr val="333333"/>
                </a:solidFill>
              </a:rPr>
              <a:t>uns</a:t>
            </a:r>
            <a:r>
              <a:rPr lang="es-ES" altLang="de-DE" sz="2000" dirty="0">
                <a:solidFill>
                  <a:srgbClr val="333333"/>
                </a:solidFill>
              </a:rPr>
              <a:t> </a:t>
            </a:r>
            <a:r>
              <a:rPr lang="es-ES" altLang="de-DE" sz="2000" dirty="0" err="1">
                <a:solidFill>
                  <a:srgbClr val="333333"/>
                </a:solidFill>
              </a:rPr>
              <a:t>estàndards</a:t>
            </a:r>
            <a:r>
              <a:rPr lang="es-ES" altLang="de-DE" sz="2000" dirty="0">
                <a:solidFill>
                  <a:srgbClr val="333333"/>
                </a:solidFill>
              </a:rPr>
              <a:t> tan </a:t>
            </a:r>
            <a:r>
              <a:rPr lang="es-ES" altLang="de-DE" sz="2000" dirty="0" err="1">
                <a:solidFill>
                  <a:srgbClr val="333333"/>
                </a:solidFill>
              </a:rPr>
              <a:t>alts</a:t>
            </a:r>
            <a:r>
              <a:rPr lang="es-ES" altLang="de-DE" sz="2000" dirty="0">
                <a:solidFill>
                  <a:srgbClr val="333333"/>
                </a:solidFill>
              </a:rPr>
              <a:t>, </a:t>
            </a:r>
            <a:r>
              <a:rPr lang="es-ES" altLang="de-DE" sz="2000" dirty="0" err="1">
                <a:solidFill>
                  <a:srgbClr val="333333"/>
                </a:solidFill>
              </a:rPr>
              <a:t>com</a:t>
            </a:r>
            <a:r>
              <a:rPr lang="es-ES" altLang="de-DE" sz="2000" dirty="0">
                <a:solidFill>
                  <a:srgbClr val="333333"/>
                </a:solidFill>
              </a:rPr>
              <a:t> ara:</a:t>
            </a:r>
          </a:p>
          <a:p>
            <a:pPr lvl="2" defTabSz="914400" eaLnBrk="0" hangingPunct="0">
              <a:lnSpc>
                <a:spcPct val="100000"/>
              </a:lnSpc>
              <a:spcBef>
                <a:spcPts val="1200"/>
              </a:spcBef>
              <a:spcAft>
                <a:spcPts val="0"/>
              </a:spcAft>
              <a:buClr>
                <a:srgbClr val="FFFFFF"/>
              </a:buClr>
              <a:buFont typeface="WingDings"/>
              <a:buChar char=""/>
            </a:pPr>
            <a:r>
              <a:rPr lang="es-ES" altLang="de-DE" sz="2000" dirty="0">
                <a:solidFill>
                  <a:srgbClr val="333333"/>
                </a:solidFill>
              </a:rPr>
              <a:t>“Jo sempre he de veure'm bé”</a:t>
            </a:r>
          </a:p>
          <a:p>
            <a:pPr lvl="2" defTabSz="914400" eaLnBrk="0" hangingPunct="0">
              <a:lnSpc>
                <a:spcPct val="100000"/>
              </a:lnSpc>
              <a:spcBef>
                <a:spcPts val="1200"/>
              </a:spcBef>
              <a:spcAft>
                <a:spcPts val="0"/>
              </a:spcAft>
              <a:buClr>
                <a:srgbClr val="FFFFFF"/>
              </a:buClr>
              <a:buFont typeface="WingDings"/>
              <a:buChar char=""/>
            </a:pPr>
            <a:r>
              <a:rPr lang="es-ES" altLang="de-DE" sz="2000" dirty="0">
                <a:solidFill>
                  <a:srgbClr val="333333"/>
                </a:solidFill>
              </a:rPr>
              <a:t>“Jo sempre he de semblar intel∙ligent”</a:t>
            </a:r>
          </a:p>
          <a:p>
            <a:pPr lvl="2" defTabSz="914400" eaLnBrk="0" hangingPunct="0">
              <a:lnSpc>
                <a:spcPct val="100000"/>
              </a:lnSpc>
              <a:spcBef>
                <a:spcPts val="1200"/>
              </a:spcBef>
              <a:spcAft>
                <a:spcPts val="0"/>
              </a:spcAft>
              <a:buClr>
                <a:srgbClr val="FFFFFF"/>
              </a:buClr>
              <a:buFont typeface="WingDings"/>
              <a:buChar char=""/>
            </a:pPr>
            <a:r>
              <a:rPr lang="es-ES" altLang="de-DE" sz="2000" dirty="0">
                <a:solidFill>
                  <a:srgbClr val="333333"/>
                </a:solidFill>
              </a:rPr>
              <a:t>“Jo sempre he de ser la persona més divertida.”</a:t>
            </a:r>
            <a:endParaRPr lang="en-US" sz="2000" dirty="0">
              <a:solidFill>
                <a:srgbClr val="333333"/>
              </a:solidFill>
            </a:endParaRPr>
          </a:p>
        </p:txBody>
      </p:sp>
      <p:pic>
        <p:nvPicPr>
          <p:cNvPr id="9"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Entrenament Metacognitiu 8 – L’ Autoestima i l’ Estat d’ Ànim</a:t>
            </a:r>
          </a:p>
        </p:txBody>
      </p:sp>
      <p:sp>
        <p:nvSpPr>
          <p:cNvPr id="11" name="Slide Number Placeholder 10"/>
          <p:cNvSpPr>
            <a:spLocks noGrp="1"/>
          </p:cNvSpPr>
          <p:nvPr>
            <p:ph type="sldNum" sz="quarter" idx="12"/>
          </p:nvPr>
        </p:nvSpPr>
        <p:spPr/>
        <p:txBody>
          <a:bodyPr/>
          <a:lstStyle/>
          <a:p>
            <a:fld id="{54894629-C21B-4B5F-A7DB-FE04C4B40FA1}" type="slidenum">
              <a:rPr lang="de-DE" altLang="es-ES" smtClean="0"/>
              <a:pPr/>
              <a:t>33</a:t>
            </a:fld>
            <a:endParaRPr lang="de-DE" altLang="es-ES"/>
          </a:p>
        </p:txBody>
      </p:sp>
    </p:spTree>
    <p:extLst>
      <p:ext uri="{BB962C8B-B14F-4D97-AF65-F5344CB8AC3E}">
        <p14:creationId xmlns:p14="http://schemas.microsoft.com/office/powerpoint/2010/main" val="2932990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als</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les </a:t>
            </a:r>
            <a:r>
              <a:rPr lang="en-US" altLang="ko-KR" b="0" i="1" spc="-5" dirty="0" err="1">
                <a:solidFill>
                  <a:srgbClr val="333333"/>
                </a:solidFill>
                <a:latin typeface="+mn-lt"/>
                <a:ea typeface="+mn-ea"/>
              </a:rPr>
              <a:t>conductores</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s-ES" altLang="ko-KR" b="0" dirty="0" err="1">
                <a:solidFill>
                  <a:srgbClr val="333333"/>
                </a:solidFill>
                <a:latin typeface="+mn-lt"/>
                <a:ea typeface="+mn-ea"/>
              </a:rPr>
              <a:t>alguns</a:t>
            </a:r>
            <a:r>
              <a:rPr lang="es-ES" altLang="ko-KR" b="0" dirty="0">
                <a:solidFill>
                  <a:srgbClr val="333333"/>
                </a:solidFill>
                <a:latin typeface="+mn-lt"/>
                <a:ea typeface="+mn-ea"/>
              </a:rPr>
              <a:t> vídeos poden </a:t>
            </a:r>
            <a:r>
              <a:rPr lang="es-ES" altLang="ko-KR" b="0" dirty="0" err="1">
                <a:solidFill>
                  <a:srgbClr val="333333"/>
                </a:solidFill>
                <a:latin typeface="+mn-lt"/>
                <a:ea typeface="+mn-ea"/>
              </a:rPr>
              <a:t>contenir</a:t>
            </a:r>
            <a:r>
              <a:rPr lang="es-ES" altLang="ko-KR" b="0" dirty="0">
                <a:solidFill>
                  <a:srgbClr val="333333"/>
                </a:solidFill>
                <a:latin typeface="+mn-lt"/>
                <a:ea typeface="+mn-ea"/>
              </a:rPr>
              <a:t> </a:t>
            </a:r>
            <a:r>
              <a:rPr lang="es-ES" altLang="ko-KR" b="0" dirty="0" err="1">
                <a:solidFill>
                  <a:srgbClr val="333333"/>
                </a:solidFill>
                <a:latin typeface="+mn-lt"/>
                <a:ea typeface="+mn-ea"/>
              </a:rPr>
              <a:t>llenguatge</a:t>
            </a:r>
            <a:r>
              <a:rPr lang="es-ES" altLang="ko-KR" b="0" dirty="0">
                <a:solidFill>
                  <a:srgbClr val="333333"/>
                </a:solidFill>
                <a:latin typeface="+mn-lt"/>
                <a:ea typeface="+mn-ea"/>
              </a:rPr>
              <a:t> no </a:t>
            </a:r>
            <a:r>
              <a:rPr lang="es-ES" altLang="ko-KR" b="0" dirty="0" err="1">
                <a:solidFill>
                  <a:srgbClr val="333333"/>
                </a:solidFill>
                <a:latin typeface="+mn-lt"/>
                <a:ea typeface="+mn-ea"/>
              </a:rPr>
              <a:t>apropiat</a:t>
            </a:r>
            <a:r>
              <a:rPr lang="es-ES" altLang="ko-KR" b="0" dirty="0">
                <a:solidFill>
                  <a:srgbClr val="333333"/>
                </a:solidFill>
                <a:latin typeface="+mn-lt"/>
                <a:ea typeface="+mn-ea"/>
              </a:rPr>
              <a:t> per a </a:t>
            </a:r>
            <a:r>
              <a:rPr lang="es-ES" altLang="ko-KR" b="0" dirty="0" err="1">
                <a:solidFill>
                  <a:srgbClr val="333333"/>
                </a:solidFill>
                <a:latin typeface="+mn-lt"/>
                <a:ea typeface="+mn-ea"/>
              </a:rPr>
              <a:t>tots</a:t>
            </a:r>
            <a:r>
              <a:rPr lang="es-ES" altLang="ko-KR" b="0" dirty="0">
                <a:solidFill>
                  <a:srgbClr val="333333"/>
                </a:solidFill>
                <a:latin typeface="+mn-lt"/>
                <a:ea typeface="+mn-ea"/>
              </a:rPr>
              <a:t> </a:t>
            </a:r>
            <a:r>
              <a:rPr lang="es-ES" altLang="ko-KR" b="0" dirty="0" err="1">
                <a:solidFill>
                  <a:srgbClr val="333333"/>
                </a:solidFill>
                <a:latin typeface="+mn-lt"/>
                <a:ea typeface="+mn-ea"/>
              </a:rPr>
              <a:t>els</a:t>
            </a:r>
            <a:r>
              <a:rPr lang="es-ES" altLang="ko-KR" b="0" dirty="0">
                <a:solidFill>
                  <a:srgbClr val="333333"/>
                </a:solidFill>
                <a:latin typeface="+mn-lt"/>
                <a:ea typeface="+mn-ea"/>
              </a:rPr>
              <a:t> </a:t>
            </a:r>
            <a:r>
              <a:rPr lang="es-ES" altLang="ko-KR" b="0" dirty="0" err="1">
                <a:solidFill>
                  <a:srgbClr val="333333"/>
                </a:solidFill>
                <a:latin typeface="+mn-lt"/>
                <a:ea typeface="+mn-ea"/>
              </a:rPr>
              <a:t>públics</a:t>
            </a:r>
            <a:r>
              <a:rPr lang="es-ES" altLang="ko-KR" b="0" dirty="0">
                <a:solidFill>
                  <a:srgbClr val="333333"/>
                </a:solidFill>
                <a:latin typeface="+mn-lt"/>
                <a:ea typeface="+mn-ea"/>
              </a:rPr>
              <a:t> o no ser </a:t>
            </a:r>
            <a:r>
              <a:rPr lang="es-ES" altLang="ko-KR" b="0" dirty="0" err="1">
                <a:solidFill>
                  <a:srgbClr val="333333"/>
                </a:solidFill>
                <a:latin typeface="+mn-lt"/>
                <a:ea typeface="+mn-ea"/>
              </a:rPr>
              <a:t>vàlids</a:t>
            </a:r>
            <a:r>
              <a:rPr lang="es-ES" altLang="ko-KR" b="0" dirty="0">
                <a:solidFill>
                  <a:srgbClr val="333333"/>
                </a:solidFill>
                <a:latin typeface="+mn-lt"/>
                <a:ea typeface="+mn-ea"/>
              </a:rPr>
              <a:t> en </a:t>
            </a:r>
            <a:r>
              <a:rPr lang="es-ES" altLang="ko-KR" b="0" dirty="0" err="1">
                <a:solidFill>
                  <a:srgbClr val="333333"/>
                </a:solidFill>
                <a:latin typeface="+mn-lt"/>
                <a:ea typeface="+mn-ea"/>
              </a:rPr>
              <a:t>diferents</a:t>
            </a:r>
            <a:r>
              <a:rPr lang="es-ES" altLang="ko-KR" b="0" dirty="0">
                <a:solidFill>
                  <a:srgbClr val="333333"/>
                </a:solidFill>
                <a:latin typeface="+mn-lt"/>
                <a:ea typeface="+mn-ea"/>
              </a:rPr>
              <a:t> cultures. Si </a:t>
            </a:r>
            <a:r>
              <a:rPr lang="es-ES" altLang="ko-KR" b="0" dirty="0" err="1">
                <a:solidFill>
                  <a:srgbClr val="333333"/>
                </a:solidFill>
                <a:latin typeface="+mn-lt"/>
                <a:ea typeface="+mn-ea"/>
              </a:rPr>
              <a:t>us</a:t>
            </a:r>
            <a:r>
              <a:rPr lang="es-ES" altLang="ko-KR" b="0" dirty="0">
                <a:solidFill>
                  <a:srgbClr val="333333"/>
                </a:solidFill>
                <a:latin typeface="+mn-lt"/>
                <a:ea typeface="+mn-ea"/>
              </a:rPr>
              <a:t> </a:t>
            </a:r>
            <a:r>
              <a:rPr lang="es-ES" altLang="ko-KR" b="0" dirty="0" err="1">
                <a:solidFill>
                  <a:srgbClr val="333333"/>
                </a:solidFill>
                <a:latin typeface="+mn-lt"/>
                <a:ea typeface="+mn-ea"/>
              </a:rPr>
              <a:t>plau</a:t>
            </a:r>
            <a:r>
              <a:rPr lang="es-ES" altLang="ko-KR" b="0" dirty="0">
                <a:solidFill>
                  <a:srgbClr val="333333"/>
                </a:solidFill>
                <a:latin typeface="+mn-lt"/>
                <a:ea typeface="+mn-ea"/>
              </a:rPr>
              <a:t>, </a:t>
            </a:r>
            <a:r>
              <a:rPr lang="es-ES" altLang="ko-KR" b="0" dirty="0" err="1">
                <a:solidFill>
                  <a:srgbClr val="333333"/>
                </a:solidFill>
                <a:latin typeface="+mn-lt"/>
                <a:ea typeface="+mn-ea"/>
              </a:rPr>
              <a:t>revisi</a:t>
            </a:r>
            <a:r>
              <a:rPr lang="es-ES" altLang="ko-KR" b="0" dirty="0">
                <a:solidFill>
                  <a:srgbClr val="333333"/>
                </a:solidFill>
                <a:latin typeface="+mn-lt"/>
                <a:ea typeface="+mn-ea"/>
              </a:rPr>
              <a:t> </a:t>
            </a:r>
            <a:r>
              <a:rPr lang="es-ES" altLang="ko-KR" b="0" dirty="0" err="1">
                <a:solidFill>
                  <a:srgbClr val="333333"/>
                </a:solidFill>
                <a:latin typeface="+mn-lt"/>
                <a:ea typeface="+mn-ea"/>
              </a:rPr>
              <a:t>amb</a:t>
            </a:r>
            <a:r>
              <a:rPr lang="es-ES" altLang="ko-KR" b="0" dirty="0">
                <a:solidFill>
                  <a:srgbClr val="333333"/>
                </a:solidFill>
                <a:latin typeface="+mn-lt"/>
                <a:ea typeface="+mn-ea"/>
              </a:rPr>
              <a:t> cura el vídeos </a:t>
            </a:r>
            <a:r>
              <a:rPr lang="es-ES" altLang="ko-KR" b="0" dirty="0" err="1">
                <a:solidFill>
                  <a:srgbClr val="333333"/>
                </a:solidFill>
                <a:latin typeface="+mn-lt"/>
                <a:ea typeface="+mn-ea"/>
              </a:rPr>
              <a:t>abans</a:t>
            </a:r>
            <a:r>
              <a:rPr lang="es-ES" altLang="ko-KR" b="0" dirty="0">
                <a:solidFill>
                  <a:srgbClr val="333333"/>
                </a:solidFill>
                <a:latin typeface="+mn-lt"/>
                <a:ea typeface="+mn-ea"/>
              </a:rPr>
              <a:t> de mostrar-los</a:t>
            </a:r>
            <a:r>
              <a:rPr lang="de-DE"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6" name="Slide Number Placeholder 5"/>
          <p:cNvSpPr>
            <a:spLocks noGrp="1"/>
          </p:cNvSpPr>
          <p:nvPr>
            <p:ph type="sldNum" sz="quarter" idx="12"/>
          </p:nvPr>
        </p:nvSpPr>
        <p:spPr/>
        <p:txBody>
          <a:bodyPr/>
          <a:lstStyle/>
          <a:p>
            <a:fld id="{54894629-C21B-4B5F-A7DB-FE04C4B40FA1}" type="slidenum">
              <a:rPr lang="de-DE" altLang="es-ES" smtClean="0"/>
              <a:pPr/>
              <a:t>34</a:t>
            </a:fld>
            <a:endParaRPr lang="de-DE" altLang="es-ES"/>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211241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103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Tingues </a:t>
            </a:r>
            <a:r>
              <a:rPr lang="es-ES" altLang="de-DE" sz="3600" dirty="0" err="1">
                <a:solidFill>
                  <a:srgbClr val="004992"/>
                </a:solidFill>
                <a:latin typeface="+mn-lt"/>
                <a:ea typeface="+mn-ea"/>
                <a:cs typeface="+mn-cs"/>
              </a:rPr>
              <a:t>conciència</a:t>
            </a:r>
            <a:r>
              <a:rPr lang="es-ES" altLang="de-DE" sz="3600" dirty="0">
                <a:solidFill>
                  <a:srgbClr val="004992"/>
                </a:solidFill>
                <a:latin typeface="+mn-lt"/>
                <a:ea typeface="+mn-ea"/>
                <a:cs typeface="+mn-cs"/>
              </a:rPr>
              <a:t> de les </a:t>
            </a:r>
            <a:r>
              <a:rPr lang="es-ES" altLang="de-DE" sz="3600" dirty="0" err="1">
                <a:solidFill>
                  <a:srgbClr val="004992"/>
                </a:solidFill>
                <a:latin typeface="+mn-lt"/>
                <a:ea typeface="+mn-ea"/>
                <a:cs typeface="+mn-cs"/>
              </a:rPr>
              <a:t>teves</a:t>
            </a:r>
            <a:r>
              <a:rPr lang="es-ES" altLang="de-DE" sz="3600" dirty="0">
                <a:solidFill>
                  <a:srgbClr val="004992"/>
                </a:solidFill>
                <a:latin typeface="+mn-lt"/>
                <a:ea typeface="+mn-ea"/>
                <a:cs typeface="+mn-cs"/>
              </a:rPr>
              <a:t> </a:t>
            </a:r>
            <a:r>
              <a:rPr lang="es-ES" altLang="de-DE" sz="3600" dirty="0" err="1">
                <a:solidFill>
                  <a:srgbClr val="004992"/>
                </a:solidFill>
                <a:latin typeface="+mn-lt"/>
                <a:ea typeface="+mn-ea"/>
                <a:cs typeface="+mn-cs"/>
              </a:rPr>
              <a:t>fortaleses</a:t>
            </a:r>
            <a:endParaRPr lang="es-ES" altLang="de-DE" sz="3600" dirty="0">
              <a:solidFill>
                <a:srgbClr val="004992"/>
              </a:solidFill>
              <a:latin typeface="+mn-lt"/>
              <a:ea typeface="+mn-ea"/>
              <a:cs typeface="+mn-cs"/>
            </a:endParaRPr>
          </a:p>
        </p:txBody>
      </p:sp>
      <p:sp>
        <p:nvSpPr>
          <p:cNvPr id="72706"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s-ES" altLang="de-DE" sz="2400" dirty="0">
                <a:solidFill>
                  <a:srgbClr val="333333"/>
                </a:solidFill>
              </a:rPr>
              <a:t>En lloc de centrar-te en els teus punts febles, posa l'accent</a:t>
            </a:r>
            <a:br>
              <a:rPr lang="es-ES" altLang="de-DE" sz="2400" dirty="0">
                <a:solidFill>
                  <a:srgbClr val="333333"/>
                </a:solidFill>
              </a:rPr>
            </a:br>
            <a:r>
              <a:rPr lang="es-ES" altLang="de-DE" sz="2400" dirty="0">
                <a:solidFill>
                  <a:srgbClr val="333333"/>
                </a:solidFill>
              </a:rPr>
              <a:t>en els teus punts forts.</a:t>
            </a:r>
          </a:p>
          <a:p>
            <a:pPr marL="342900" indent="-342900" eaLnBrk="1" hangingPunct="1">
              <a:buClr>
                <a:srgbClr val="333333"/>
              </a:buClr>
              <a:buFont typeface="WingDings"/>
              <a:buChar char=""/>
            </a:pPr>
            <a:r>
              <a:rPr lang="es-ES" altLang="de-DE" sz="2400" dirty="0" err="1">
                <a:solidFill>
                  <a:srgbClr val="333333"/>
                </a:solidFill>
              </a:rPr>
              <a:t>Tot</a:t>
            </a:r>
            <a:r>
              <a:rPr lang="es-ES" altLang="de-DE" sz="2400" dirty="0">
                <a:solidFill>
                  <a:srgbClr val="333333"/>
                </a:solidFill>
              </a:rPr>
              <a:t> </a:t>
            </a:r>
            <a:r>
              <a:rPr lang="es-ES" altLang="de-DE" sz="2400" dirty="0" err="1">
                <a:solidFill>
                  <a:srgbClr val="333333"/>
                </a:solidFill>
              </a:rPr>
              <a:t>ésser</a:t>
            </a:r>
            <a:r>
              <a:rPr lang="es-ES" altLang="de-DE" sz="2400" dirty="0">
                <a:solidFill>
                  <a:srgbClr val="333333"/>
                </a:solidFill>
              </a:rPr>
              <a:t> </a:t>
            </a:r>
            <a:r>
              <a:rPr lang="es-ES" altLang="de-DE" sz="2400" dirty="0" err="1">
                <a:solidFill>
                  <a:srgbClr val="333333"/>
                </a:solidFill>
              </a:rPr>
              <a:t>humà</a:t>
            </a:r>
            <a:r>
              <a:rPr lang="es-ES" altLang="de-DE" sz="2400" dirty="0">
                <a:solidFill>
                  <a:srgbClr val="333333"/>
                </a:solidFill>
              </a:rPr>
              <a:t> té </a:t>
            </a:r>
            <a:r>
              <a:rPr lang="es-ES" altLang="de-DE" sz="2400" dirty="0" err="1">
                <a:solidFill>
                  <a:srgbClr val="333333"/>
                </a:solidFill>
              </a:rPr>
              <a:t>fortaleses</a:t>
            </a:r>
            <a:r>
              <a:rPr lang="es-ES" altLang="de-DE" sz="2400" dirty="0">
                <a:solidFill>
                  <a:srgbClr val="333333"/>
                </a:solidFill>
              </a:rPr>
              <a:t> de les que se </a:t>
            </a:r>
            <a:r>
              <a:rPr lang="es-ES" altLang="de-DE" sz="2400" dirty="0" err="1">
                <a:solidFill>
                  <a:srgbClr val="333333"/>
                </a:solidFill>
              </a:rPr>
              <a:t>sent</a:t>
            </a:r>
            <a:r>
              <a:rPr lang="es-ES" altLang="de-DE" sz="2400" dirty="0">
                <a:solidFill>
                  <a:srgbClr val="333333"/>
                </a:solidFill>
              </a:rPr>
              <a:t> orgullosos i</a:t>
            </a:r>
            <a:br>
              <a:rPr lang="es-ES" altLang="de-DE" sz="2400" dirty="0">
                <a:solidFill>
                  <a:srgbClr val="333333"/>
                </a:solidFill>
              </a:rPr>
            </a:br>
            <a:r>
              <a:rPr lang="es-ES" altLang="de-DE" sz="2400" dirty="0">
                <a:solidFill>
                  <a:srgbClr val="333333"/>
                </a:solidFill>
              </a:rPr>
              <a:t>no </a:t>
            </a:r>
            <a:r>
              <a:rPr lang="es-ES" altLang="de-DE" sz="2400" dirty="0" err="1">
                <a:solidFill>
                  <a:srgbClr val="333333"/>
                </a:solidFill>
              </a:rPr>
              <a:t>són</a:t>
            </a:r>
            <a:r>
              <a:rPr lang="es-ES" altLang="de-DE" sz="2400" dirty="0">
                <a:solidFill>
                  <a:srgbClr val="333333"/>
                </a:solidFill>
              </a:rPr>
              <a:t> </a:t>
            </a:r>
            <a:r>
              <a:rPr lang="es-ES" altLang="de-DE" sz="2400" dirty="0" err="1">
                <a:solidFill>
                  <a:srgbClr val="333333"/>
                </a:solidFill>
              </a:rPr>
              <a:t>compartits</a:t>
            </a:r>
            <a:r>
              <a:rPr lang="es-ES" altLang="de-DE" sz="2400" dirty="0">
                <a:solidFill>
                  <a:srgbClr val="333333"/>
                </a:solidFill>
              </a:rPr>
              <a:t> per </a:t>
            </a:r>
            <a:r>
              <a:rPr lang="es-ES" altLang="de-DE" sz="2400" dirty="0" err="1">
                <a:solidFill>
                  <a:srgbClr val="333333"/>
                </a:solidFill>
              </a:rPr>
              <a:t>tothom</a:t>
            </a:r>
            <a:br>
              <a:rPr lang="es-ES" altLang="de-DE" sz="2400" dirty="0">
                <a:solidFill>
                  <a:srgbClr val="333333"/>
                </a:solidFill>
              </a:rPr>
            </a:br>
            <a:r>
              <a:rPr lang="es-ES" altLang="de-DE" sz="2400" i="1" dirty="0">
                <a:solidFill>
                  <a:srgbClr val="004992"/>
                </a:solidFill>
              </a:rPr>
              <a:t>... no cal </a:t>
            </a:r>
            <a:r>
              <a:rPr lang="es-ES" altLang="de-DE" sz="2400" i="1" dirty="0" err="1">
                <a:solidFill>
                  <a:srgbClr val="004992"/>
                </a:solidFill>
              </a:rPr>
              <a:t>fer</a:t>
            </a:r>
            <a:r>
              <a:rPr lang="es-ES" altLang="de-DE" sz="2400" i="1" dirty="0">
                <a:solidFill>
                  <a:srgbClr val="004992"/>
                </a:solidFill>
              </a:rPr>
              <a:t> un </a:t>
            </a:r>
            <a:r>
              <a:rPr lang="es-ES" altLang="de-DE" sz="2400" i="1" dirty="0" err="1">
                <a:solidFill>
                  <a:srgbClr val="004992"/>
                </a:solidFill>
              </a:rPr>
              <a:t>rècord</a:t>
            </a:r>
            <a:r>
              <a:rPr lang="es-ES" altLang="de-DE" sz="2400" i="1" dirty="0">
                <a:solidFill>
                  <a:srgbClr val="004992"/>
                </a:solidFill>
              </a:rPr>
              <a:t> mundial o </a:t>
            </a:r>
            <a:r>
              <a:rPr lang="es-ES" altLang="de-DE" sz="2400" i="1" dirty="0" err="1">
                <a:solidFill>
                  <a:srgbClr val="004992"/>
                </a:solidFill>
              </a:rPr>
              <a:t>invents</a:t>
            </a:r>
            <a:r>
              <a:rPr lang="es-ES" altLang="de-DE" sz="2400" i="1" dirty="0">
                <a:solidFill>
                  <a:srgbClr val="004992"/>
                </a:solidFill>
              </a:rPr>
              <a:t> famosos.</a:t>
            </a:r>
          </a:p>
        </p:txBody>
      </p:sp>
      <p:pic>
        <p:nvPicPr>
          <p:cNvPr id="9"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35</a:t>
            </a:fld>
            <a:endParaRPr lang="de-DE" altLang="es-E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mn-lt"/>
                <a:ea typeface="+mn-ea"/>
                <a:cs typeface="+mn-cs"/>
              </a:rPr>
              <a:t>Tingues </a:t>
            </a:r>
            <a:r>
              <a:rPr lang="es-ES" altLang="de-DE" sz="3600" dirty="0" err="1">
                <a:latin typeface="+mn-lt"/>
                <a:ea typeface="+mn-ea"/>
                <a:cs typeface="+mn-cs"/>
              </a:rPr>
              <a:t>conciència</a:t>
            </a:r>
            <a:r>
              <a:rPr lang="es-ES" altLang="de-DE" sz="3600" dirty="0">
                <a:latin typeface="+mn-lt"/>
                <a:ea typeface="+mn-ea"/>
                <a:cs typeface="+mn-cs"/>
              </a:rPr>
              <a:t> de les </a:t>
            </a:r>
            <a:r>
              <a:rPr lang="es-ES" altLang="de-DE" sz="3600" dirty="0" err="1">
                <a:latin typeface="+mn-lt"/>
                <a:ea typeface="+mn-ea"/>
                <a:cs typeface="+mn-cs"/>
              </a:rPr>
              <a:t>teves</a:t>
            </a:r>
            <a:r>
              <a:rPr lang="es-ES" altLang="de-DE" sz="3600" dirty="0">
                <a:latin typeface="+mn-lt"/>
                <a:ea typeface="+mn-ea"/>
                <a:cs typeface="+mn-cs"/>
              </a:rPr>
              <a:t> </a:t>
            </a:r>
            <a:r>
              <a:rPr lang="es-ES" altLang="de-DE" sz="3600" dirty="0" err="1">
                <a:latin typeface="+mn-lt"/>
                <a:ea typeface="+mn-ea"/>
                <a:cs typeface="+mn-cs"/>
              </a:rPr>
              <a:t>fortaleses</a:t>
            </a:r>
            <a:endParaRPr lang="es-ES" altLang="de-DE" sz="3600" dirty="0">
              <a:latin typeface="+mn-lt"/>
              <a:ea typeface="+mn-ea"/>
              <a:cs typeface="+mn-cs"/>
            </a:endParaRPr>
          </a:p>
        </p:txBody>
      </p:sp>
      <p:sp>
        <p:nvSpPr>
          <p:cNvPr id="78850"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es-ES" altLang="de-DE" sz="2400" dirty="0" err="1">
                <a:solidFill>
                  <a:srgbClr val="004992"/>
                </a:solidFill>
              </a:rPr>
              <a:t>Pensa</a:t>
            </a:r>
            <a:r>
              <a:rPr lang="es-ES" altLang="de-DE" sz="2400" dirty="0">
                <a:solidFill>
                  <a:srgbClr val="004992"/>
                </a:solidFill>
              </a:rPr>
              <a:t> en les </a:t>
            </a:r>
            <a:r>
              <a:rPr lang="es-ES" altLang="de-DE" sz="2400" dirty="0" err="1">
                <a:solidFill>
                  <a:srgbClr val="004992"/>
                </a:solidFill>
              </a:rPr>
              <a:t>teves</a:t>
            </a:r>
            <a:r>
              <a:rPr lang="es-ES" altLang="de-DE" sz="2400" dirty="0">
                <a:solidFill>
                  <a:srgbClr val="004992"/>
                </a:solidFill>
              </a:rPr>
              <a:t> </a:t>
            </a:r>
            <a:r>
              <a:rPr lang="es-ES" altLang="de-DE" sz="2400" dirty="0" err="1">
                <a:solidFill>
                  <a:srgbClr val="004992"/>
                </a:solidFill>
              </a:rPr>
              <a:t>pròpies</a:t>
            </a:r>
            <a:r>
              <a:rPr lang="es-ES" altLang="de-DE" sz="2400" dirty="0">
                <a:solidFill>
                  <a:srgbClr val="004992"/>
                </a:solidFill>
              </a:rPr>
              <a:t> </a:t>
            </a:r>
            <a:r>
              <a:rPr lang="es-ES" altLang="de-DE" sz="2400" dirty="0" err="1">
                <a:solidFill>
                  <a:srgbClr val="004992"/>
                </a:solidFill>
              </a:rPr>
              <a:t>fortaleses</a:t>
            </a:r>
            <a:r>
              <a:rPr lang="es-ES" altLang="de-DE" sz="2400" dirty="0">
                <a:solidFill>
                  <a:srgbClr val="004992"/>
                </a:solidFill>
              </a:rPr>
              <a:t>.</a:t>
            </a:r>
            <a:br>
              <a:rPr lang="es-ES" altLang="de-DE" sz="2400" dirty="0">
                <a:solidFill>
                  <a:srgbClr val="004992"/>
                </a:solidFill>
              </a:rPr>
            </a:br>
            <a:r>
              <a:rPr lang="es-ES" altLang="de-DE" sz="2400" i="1" dirty="0" err="1">
                <a:solidFill>
                  <a:srgbClr val="333333"/>
                </a:solidFill>
              </a:rPr>
              <a:t>Quines</a:t>
            </a:r>
            <a:r>
              <a:rPr lang="es-ES" altLang="de-DE" sz="2400" i="1" dirty="0">
                <a:solidFill>
                  <a:srgbClr val="333333"/>
                </a:solidFill>
              </a:rPr>
              <a:t> </a:t>
            </a:r>
            <a:r>
              <a:rPr lang="es-ES" altLang="de-DE" sz="2400" i="1" dirty="0" err="1">
                <a:solidFill>
                  <a:srgbClr val="333333"/>
                </a:solidFill>
              </a:rPr>
              <a:t>habilitats</a:t>
            </a:r>
            <a:r>
              <a:rPr lang="es-ES" altLang="de-DE" sz="2400" i="1" dirty="0">
                <a:solidFill>
                  <a:srgbClr val="333333"/>
                </a:solidFill>
              </a:rPr>
              <a:t> </a:t>
            </a:r>
            <a:r>
              <a:rPr lang="es-ES" altLang="de-DE" sz="2400" i="1" dirty="0" err="1">
                <a:solidFill>
                  <a:srgbClr val="333333"/>
                </a:solidFill>
              </a:rPr>
              <a:t>tinc</a:t>
            </a:r>
            <a:r>
              <a:rPr lang="es-ES" altLang="de-DE" sz="2400" i="1" dirty="0">
                <a:solidFill>
                  <a:srgbClr val="333333"/>
                </a:solidFill>
              </a:rPr>
              <a:t>? Per </a:t>
            </a:r>
            <a:r>
              <a:rPr lang="es-ES" altLang="de-DE" sz="2400" i="1" dirty="0" err="1">
                <a:solidFill>
                  <a:srgbClr val="333333"/>
                </a:solidFill>
              </a:rPr>
              <a:t>quines</a:t>
            </a:r>
            <a:r>
              <a:rPr lang="es-ES" altLang="de-DE" sz="2400" i="1" dirty="0">
                <a:solidFill>
                  <a:srgbClr val="333333"/>
                </a:solidFill>
              </a:rPr>
              <a:t> coses he </a:t>
            </a:r>
            <a:r>
              <a:rPr lang="es-ES" altLang="de-DE" sz="2400" i="1" dirty="0" err="1">
                <a:solidFill>
                  <a:srgbClr val="333333"/>
                </a:solidFill>
              </a:rPr>
              <a:t>rebut</a:t>
            </a:r>
            <a:r>
              <a:rPr lang="es-ES" altLang="de-DE" sz="2400" i="1" dirty="0">
                <a:solidFill>
                  <a:srgbClr val="333333"/>
                </a:solidFill>
              </a:rPr>
              <a:t> </a:t>
            </a:r>
            <a:r>
              <a:rPr lang="es-ES" altLang="de-DE" sz="2400" i="1" dirty="0" err="1">
                <a:solidFill>
                  <a:srgbClr val="333333"/>
                </a:solidFill>
              </a:rPr>
              <a:t>elogis</a:t>
            </a:r>
            <a:br>
              <a:rPr lang="es-ES" altLang="de-DE" sz="2400" i="1" dirty="0">
                <a:solidFill>
                  <a:srgbClr val="333333"/>
                </a:solidFill>
              </a:rPr>
            </a:br>
            <a:r>
              <a:rPr lang="es-ES" altLang="de-DE" sz="2400" i="1" dirty="0">
                <a:solidFill>
                  <a:srgbClr val="333333"/>
                </a:solidFill>
              </a:rPr>
              <a:t>en el </a:t>
            </a:r>
            <a:r>
              <a:rPr lang="es-ES" altLang="de-DE" sz="2400" i="1" dirty="0" err="1">
                <a:solidFill>
                  <a:srgbClr val="333333"/>
                </a:solidFill>
              </a:rPr>
              <a:t>passat</a:t>
            </a:r>
            <a:r>
              <a:rPr lang="es-ES" altLang="de-DE" sz="2400" i="1" dirty="0">
                <a:solidFill>
                  <a:srgbClr val="333333"/>
                </a:solidFill>
              </a:rPr>
              <a:t>?</a:t>
            </a:r>
            <a:br>
              <a:rPr lang="es-ES" altLang="de-DE" sz="2400" i="1" dirty="0">
                <a:solidFill>
                  <a:srgbClr val="333333"/>
                </a:solidFill>
              </a:rPr>
            </a:br>
            <a:r>
              <a:rPr lang="es-ES" altLang="de-DE" sz="1600" i="1" dirty="0">
                <a:solidFill>
                  <a:srgbClr val="333333"/>
                </a:solidFill>
              </a:rPr>
              <a:t>Ex. </a:t>
            </a:r>
            <a:r>
              <a:rPr lang="es-ES" altLang="de-DE" sz="1600" i="1" dirty="0" err="1">
                <a:solidFill>
                  <a:srgbClr val="333333"/>
                </a:solidFill>
              </a:rPr>
              <a:t>Sóc</a:t>
            </a:r>
            <a:r>
              <a:rPr lang="es-ES" altLang="de-DE" sz="1600" i="1" dirty="0">
                <a:solidFill>
                  <a:srgbClr val="333333"/>
                </a:solidFill>
              </a:rPr>
              <a:t> un </a:t>
            </a:r>
            <a:r>
              <a:rPr lang="es-ES" altLang="de-DE" sz="1600" i="1" dirty="0" err="1">
                <a:solidFill>
                  <a:srgbClr val="333333"/>
                </a:solidFill>
              </a:rPr>
              <a:t>manetes</a:t>
            </a:r>
            <a:r>
              <a:rPr lang="es-ES" altLang="de-DE" sz="1600" i="1" dirty="0">
                <a:solidFill>
                  <a:srgbClr val="333333"/>
                </a:solidFill>
              </a:rPr>
              <a:t>…</a:t>
            </a: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36</a:t>
            </a:fld>
            <a:endParaRPr lang="de-DE" altLang="es-E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mn-lt"/>
                <a:ea typeface="+mn-ea"/>
                <a:cs typeface="+mn-cs"/>
              </a:rPr>
              <a:t>Tingues </a:t>
            </a:r>
            <a:r>
              <a:rPr lang="es-ES" altLang="de-DE" sz="3600" dirty="0" err="1">
                <a:latin typeface="+mn-lt"/>
                <a:ea typeface="+mn-ea"/>
                <a:cs typeface="+mn-cs"/>
              </a:rPr>
              <a:t>conciència</a:t>
            </a:r>
            <a:r>
              <a:rPr lang="es-ES" altLang="de-DE" sz="3600" dirty="0">
                <a:latin typeface="+mn-lt"/>
                <a:ea typeface="+mn-ea"/>
                <a:cs typeface="+mn-cs"/>
              </a:rPr>
              <a:t> de les </a:t>
            </a:r>
            <a:r>
              <a:rPr lang="es-ES" altLang="de-DE" sz="3600" dirty="0" err="1">
                <a:latin typeface="+mn-lt"/>
                <a:ea typeface="+mn-ea"/>
                <a:cs typeface="+mn-cs"/>
              </a:rPr>
              <a:t>teves</a:t>
            </a:r>
            <a:r>
              <a:rPr lang="es-ES" altLang="de-DE" sz="3600" dirty="0">
                <a:latin typeface="+mn-lt"/>
                <a:ea typeface="+mn-ea"/>
                <a:cs typeface="+mn-cs"/>
              </a:rPr>
              <a:t> </a:t>
            </a:r>
            <a:r>
              <a:rPr lang="es-ES" altLang="de-DE" sz="3600" dirty="0" err="1">
                <a:latin typeface="+mn-lt"/>
                <a:ea typeface="+mn-ea"/>
                <a:cs typeface="+mn-cs"/>
              </a:rPr>
              <a:t>fortaleses</a:t>
            </a:r>
            <a:endParaRPr lang="es-ES" altLang="de-DE" sz="3600" dirty="0">
              <a:latin typeface="+mn-lt"/>
              <a:ea typeface="+mn-ea"/>
              <a:cs typeface="+mn-cs"/>
            </a:endParaRPr>
          </a:p>
        </p:txBody>
      </p:sp>
      <p:sp>
        <p:nvSpPr>
          <p:cNvPr id="78850"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es-ES" altLang="de-DE" sz="2400" dirty="0" err="1">
                <a:solidFill>
                  <a:srgbClr val="004992"/>
                </a:solidFill>
              </a:rPr>
              <a:t>Pensa</a:t>
            </a:r>
            <a:r>
              <a:rPr lang="es-ES" altLang="de-DE" sz="2400" dirty="0">
                <a:solidFill>
                  <a:srgbClr val="004992"/>
                </a:solidFill>
              </a:rPr>
              <a:t> en les </a:t>
            </a:r>
            <a:r>
              <a:rPr lang="es-ES" altLang="de-DE" sz="2400" dirty="0" err="1">
                <a:solidFill>
                  <a:srgbClr val="004992"/>
                </a:solidFill>
              </a:rPr>
              <a:t>teves</a:t>
            </a:r>
            <a:r>
              <a:rPr lang="es-ES" altLang="de-DE" sz="2400" dirty="0">
                <a:solidFill>
                  <a:srgbClr val="004992"/>
                </a:solidFill>
              </a:rPr>
              <a:t> </a:t>
            </a:r>
            <a:r>
              <a:rPr lang="es-ES" altLang="de-DE" sz="2400" dirty="0" err="1">
                <a:solidFill>
                  <a:srgbClr val="004992"/>
                </a:solidFill>
              </a:rPr>
              <a:t>pròpies</a:t>
            </a:r>
            <a:r>
              <a:rPr lang="es-ES" altLang="de-DE" sz="2400" dirty="0">
                <a:solidFill>
                  <a:srgbClr val="004992"/>
                </a:solidFill>
              </a:rPr>
              <a:t> </a:t>
            </a:r>
            <a:r>
              <a:rPr lang="es-ES" altLang="de-DE" sz="2400" dirty="0" err="1">
                <a:solidFill>
                  <a:srgbClr val="004992"/>
                </a:solidFill>
              </a:rPr>
              <a:t>fortaleses</a:t>
            </a:r>
            <a:r>
              <a:rPr lang="es-ES" altLang="de-DE" sz="2400" dirty="0">
                <a:solidFill>
                  <a:srgbClr val="004992"/>
                </a:solidFill>
              </a:rPr>
              <a:t>.</a:t>
            </a:r>
            <a:br>
              <a:rPr lang="es-ES" altLang="de-DE" sz="2400" dirty="0">
                <a:solidFill>
                  <a:srgbClr val="004992"/>
                </a:solidFill>
              </a:rPr>
            </a:br>
            <a:r>
              <a:rPr lang="es-ES" altLang="de-DE" sz="2400" i="1" dirty="0" err="1">
                <a:solidFill>
                  <a:srgbClr val="333333"/>
                </a:solidFill>
              </a:rPr>
              <a:t>Quines</a:t>
            </a:r>
            <a:r>
              <a:rPr lang="es-ES" altLang="de-DE" sz="2400" i="1" dirty="0">
                <a:solidFill>
                  <a:srgbClr val="333333"/>
                </a:solidFill>
              </a:rPr>
              <a:t> </a:t>
            </a:r>
            <a:r>
              <a:rPr lang="es-ES" altLang="de-DE" sz="2400" i="1" dirty="0" err="1">
                <a:solidFill>
                  <a:srgbClr val="333333"/>
                </a:solidFill>
              </a:rPr>
              <a:t>habilitats</a:t>
            </a:r>
            <a:r>
              <a:rPr lang="es-ES" altLang="de-DE" sz="2400" i="1" dirty="0">
                <a:solidFill>
                  <a:srgbClr val="333333"/>
                </a:solidFill>
              </a:rPr>
              <a:t> </a:t>
            </a:r>
            <a:r>
              <a:rPr lang="es-ES" altLang="de-DE" sz="2400" i="1" dirty="0" err="1">
                <a:solidFill>
                  <a:srgbClr val="333333"/>
                </a:solidFill>
              </a:rPr>
              <a:t>tinc</a:t>
            </a:r>
            <a:r>
              <a:rPr lang="es-ES" altLang="de-DE" sz="2400" i="1" dirty="0">
                <a:solidFill>
                  <a:srgbClr val="333333"/>
                </a:solidFill>
              </a:rPr>
              <a:t>? Per </a:t>
            </a:r>
            <a:r>
              <a:rPr lang="es-ES" altLang="de-DE" sz="2400" i="1" dirty="0" err="1">
                <a:solidFill>
                  <a:srgbClr val="333333"/>
                </a:solidFill>
              </a:rPr>
              <a:t>quines</a:t>
            </a:r>
            <a:r>
              <a:rPr lang="es-ES" altLang="de-DE" sz="2400" i="1" dirty="0">
                <a:solidFill>
                  <a:srgbClr val="333333"/>
                </a:solidFill>
              </a:rPr>
              <a:t> coses he </a:t>
            </a:r>
            <a:r>
              <a:rPr lang="es-ES" altLang="de-DE" sz="2400" i="1" dirty="0" err="1">
                <a:solidFill>
                  <a:srgbClr val="333333"/>
                </a:solidFill>
              </a:rPr>
              <a:t>rebut</a:t>
            </a:r>
            <a:r>
              <a:rPr lang="es-ES" altLang="de-DE" sz="2400" i="1" dirty="0">
                <a:solidFill>
                  <a:srgbClr val="333333"/>
                </a:solidFill>
              </a:rPr>
              <a:t> </a:t>
            </a:r>
            <a:r>
              <a:rPr lang="es-ES" altLang="de-DE" sz="2400" i="1" dirty="0" err="1">
                <a:solidFill>
                  <a:srgbClr val="333333"/>
                </a:solidFill>
              </a:rPr>
              <a:t>elogis</a:t>
            </a:r>
            <a:br>
              <a:rPr lang="es-ES" altLang="de-DE" sz="2400" i="1" dirty="0">
                <a:solidFill>
                  <a:srgbClr val="333333"/>
                </a:solidFill>
              </a:rPr>
            </a:br>
            <a:r>
              <a:rPr lang="es-ES" altLang="de-DE" sz="2400" i="1" dirty="0">
                <a:solidFill>
                  <a:srgbClr val="333333"/>
                </a:solidFill>
              </a:rPr>
              <a:t>en el </a:t>
            </a:r>
            <a:r>
              <a:rPr lang="es-ES" altLang="de-DE" sz="2400" i="1" dirty="0" err="1">
                <a:solidFill>
                  <a:srgbClr val="333333"/>
                </a:solidFill>
              </a:rPr>
              <a:t>passat</a:t>
            </a:r>
            <a:r>
              <a:rPr lang="es-ES" altLang="de-DE" sz="2400" i="1" dirty="0">
                <a:solidFill>
                  <a:srgbClr val="333333"/>
                </a:solidFill>
              </a:rPr>
              <a:t>?</a:t>
            </a:r>
            <a:br>
              <a:rPr lang="es-ES" altLang="de-DE" sz="2400" i="1" dirty="0">
                <a:solidFill>
                  <a:srgbClr val="333333"/>
                </a:solidFill>
              </a:rPr>
            </a:br>
            <a:r>
              <a:rPr lang="es-ES" altLang="de-DE" sz="1600" i="1" dirty="0">
                <a:solidFill>
                  <a:srgbClr val="333333"/>
                </a:solidFill>
              </a:rPr>
              <a:t>Ex. </a:t>
            </a:r>
            <a:r>
              <a:rPr lang="es-ES" altLang="de-DE" sz="1600" i="1" dirty="0" err="1">
                <a:solidFill>
                  <a:srgbClr val="333333"/>
                </a:solidFill>
              </a:rPr>
              <a:t>Sóc</a:t>
            </a:r>
            <a:r>
              <a:rPr lang="es-ES" altLang="de-DE" sz="1600" i="1" dirty="0">
                <a:solidFill>
                  <a:srgbClr val="333333"/>
                </a:solidFill>
              </a:rPr>
              <a:t> un </a:t>
            </a:r>
            <a:r>
              <a:rPr lang="es-ES" altLang="de-DE" sz="1600" i="1" dirty="0" err="1">
                <a:solidFill>
                  <a:srgbClr val="333333"/>
                </a:solidFill>
              </a:rPr>
              <a:t>manetes</a:t>
            </a:r>
            <a:r>
              <a:rPr lang="es-ES" altLang="de-DE" sz="1600" i="1" dirty="0">
                <a:solidFill>
                  <a:srgbClr val="333333"/>
                </a:solidFill>
              </a:rPr>
              <a:t>…</a:t>
            </a:r>
          </a:p>
          <a:p>
            <a:pPr marL="457200" indent="-457200" eaLnBrk="1" hangingPunct="1">
              <a:buFont typeface="+mj-lt"/>
              <a:buAutoNum type="arabicPeriod"/>
            </a:pPr>
            <a:r>
              <a:rPr lang="es-ES" altLang="de-DE" sz="2400" dirty="0">
                <a:solidFill>
                  <a:srgbClr val="004992"/>
                </a:solidFill>
              </a:rPr>
              <a:t>Imagina </a:t>
            </a:r>
            <a:r>
              <a:rPr lang="es-ES" altLang="de-DE" sz="2400" dirty="0" err="1">
                <a:solidFill>
                  <a:srgbClr val="004992"/>
                </a:solidFill>
              </a:rPr>
              <a:t>situacions</a:t>
            </a:r>
            <a:r>
              <a:rPr lang="es-ES" altLang="de-DE" sz="2400" dirty="0">
                <a:solidFill>
                  <a:srgbClr val="004992"/>
                </a:solidFill>
              </a:rPr>
              <a:t> concretes.</a:t>
            </a:r>
            <a:br>
              <a:rPr lang="es-ES" altLang="de-DE" sz="2400" dirty="0">
                <a:solidFill>
                  <a:srgbClr val="004992"/>
                </a:solidFill>
              </a:rPr>
            </a:br>
            <a:r>
              <a:rPr lang="es-ES" altLang="de-DE" sz="2400" i="1" dirty="0" err="1">
                <a:solidFill>
                  <a:srgbClr val="333333"/>
                </a:solidFill>
              </a:rPr>
              <a:t>Quan</a:t>
            </a:r>
            <a:r>
              <a:rPr lang="es-ES" altLang="de-DE" sz="2400" i="1" dirty="0">
                <a:solidFill>
                  <a:srgbClr val="333333"/>
                </a:solidFill>
              </a:rPr>
              <a:t> i </a:t>
            </a:r>
            <a:r>
              <a:rPr lang="es-ES" altLang="de-DE" sz="2400" i="1" dirty="0" err="1">
                <a:solidFill>
                  <a:srgbClr val="333333"/>
                </a:solidFill>
              </a:rPr>
              <a:t>on</a:t>
            </a:r>
            <a:r>
              <a:rPr lang="es-ES" altLang="de-DE" sz="2400" i="1" dirty="0">
                <a:solidFill>
                  <a:srgbClr val="333333"/>
                </a:solidFill>
              </a:rPr>
              <a:t>? </a:t>
            </a:r>
            <a:r>
              <a:rPr lang="es-ES" altLang="de-DE" sz="2400" i="1" dirty="0" err="1">
                <a:solidFill>
                  <a:srgbClr val="333333"/>
                </a:solidFill>
              </a:rPr>
              <a:t>Què</a:t>
            </a:r>
            <a:r>
              <a:rPr lang="es-ES" altLang="de-DE" sz="2400" i="1" dirty="0">
                <a:solidFill>
                  <a:srgbClr val="333333"/>
                </a:solidFill>
              </a:rPr>
              <a:t> he </a:t>
            </a:r>
            <a:r>
              <a:rPr lang="es-ES" altLang="de-DE" sz="2400" i="1" dirty="0" err="1">
                <a:solidFill>
                  <a:srgbClr val="333333"/>
                </a:solidFill>
              </a:rPr>
              <a:t>fet</a:t>
            </a:r>
            <a:r>
              <a:rPr lang="es-ES" altLang="de-DE" sz="2400" i="1" dirty="0">
                <a:solidFill>
                  <a:srgbClr val="333333"/>
                </a:solidFill>
              </a:rPr>
              <a:t> que </a:t>
            </a:r>
            <a:r>
              <a:rPr lang="es-ES" altLang="de-DE" sz="2400" i="1" dirty="0" err="1">
                <a:solidFill>
                  <a:srgbClr val="333333"/>
                </a:solidFill>
              </a:rPr>
              <a:t>hagi</a:t>
            </a:r>
            <a:r>
              <a:rPr lang="es-ES" altLang="de-DE" sz="2400" i="1" dirty="0">
                <a:solidFill>
                  <a:srgbClr val="333333"/>
                </a:solidFill>
              </a:rPr>
              <a:t> </a:t>
            </a:r>
            <a:r>
              <a:rPr lang="es-ES" altLang="de-DE" sz="2400" i="1" dirty="0" err="1">
                <a:solidFill>
                  <a:srgbClr val="333333"/>
                </a:solidFill>
              </a:rPr>
              <a:t>generat</a:t>
            </a:r>
            <a:r>
              <a:rPr lang="es-ES" altLang="de-DE" sz="2400" i="1" dirty="0">
                <a:solidFill>
                  <a:srgbClr val="333333"/>
                </a:solidFill>
              </a:rPr>
              <a:t> </a:t>
            </a:r>
            <a:r>
              <a:rPr lang="es-ES" altLang="de-DE" sz="2400" i="1" dirty="0" err="1">
                <a:solidFill>
                  <a:srgbClr val="333333"/>
                </a:solidFill>
              </a:rPr>
              <a:t>comentaris</a:t>
            </a:r>
            <a:r>
              <a:rPr lang="es-ES" altLang="de-DE" sz="2400" i="1" dirty="0">
                <a:solidFill>
                  <a:srgbClr val="333333"/>
                </a:solidFill>
              </a:rPr>
              <a:t> </a:t>
            </a:r>
            <a:r>
              <a:rPr lang="es-ES" altLang="de-DE" sz="2400" i="1" dirty="0" err="1">
                <a:solidFill>
                  <a:srgbClr val="333333"/>
                </a:solidFill>
              </a:rPr>
              <a:t>positius</a:t>
            </a:r>
            <a:r>
              <a:rPr lang="es-ES" altLang="de-DE" sz="2400" i="1" dirty="0">
                <a:solidFill>
                  <a:srgbClr val="333333"/>
                </a:solidFill>
              </a:rPr>
              <a:t>?</a:t>
            </a:r>
            <a:br>
              <a:rPr lang="es-ES" altLang="de-DE" sz="2400" i="1" dirty="0">
                <a:solidFill>
                  <a:srgbClr val="333333"/>
                </a:solidFill>
              </a:rPr>
            </a:br>
            <a:r>
              <a:rPr lang="es-ES" altLang="de-DE" sz="1600" i="1" dirty="0">
                <a:solidFill>
                  <a:srgbClr val="333333"/>
                </a:solidFill>
              </a:rPr>
              <a:t>Ex. La </a:t>
            </a:r>
            <a:r>
              <a:rPr lang="es-ES" altLang="de-DE" sz="1600" i="1" dirty="0" err="1">
                <a:solidFill>
                  <a:srgbClr val="333333"/>
                </a:solidFill>
              </a:rPr>
              <a:t>setmana</a:t>
            </a:r>
            <a:r>
              <a:rPr lang="es-ES" altLang="de-DE" sz="1600" i="1" dirty="0">
                <a:solidFill>
                  <a:srgbClr val="333333"/>
                </a:solidFill>
              </a:rPr>
              <a:t> </a:t>
            </a:r>
            <a:r>
              <a:rPr lang="es-ES" altLang="de-DE" sz="1600" i="1" dirty="0" err="1">
                <a:solidFill>
                  <a:srgbClr val="333333"/>
                </a:solidFill>
              </a:rPr>
              <a:t>passada</a:t>
            </a:r>
            <a:r>
              <a:rPr lang="es-ES" altLang="de-DE" sz="1600" i="1" dirty="0">
                <a:solidFill>
                  <a:srgbClr val="333333"/>
                </a:solidFill>
              </a:rPr>
              <a:t>, </a:t>
            </a:r>
            <a:r>
              <a:rPr lang="es-ES" altLang="de-DE" sz="1600" i="1" dirty="0" err="1">
                <a:solidFill>
                  <a:srgbClr val="333333"/>
                </a:solidFill>
              </a:rPr>
              <a:t>vaig</a:t>
            </a:r>
            <a:r>
              <a:rPr lang="es-ES" altLang="de-DE" sz="1600" i="1" dirty="0">
                <a:solidFill>
                  <a:srgbClr val="333333"/>
                </a:solidFill>
              </a:rPr>
              <a:t> </a:t>
            </a:r>
            <a:r>
              <a:rPr lang="es-ES" altLang="de-DE" sz="1600" i="1" dirty="0" err="1">
                <a:solidFill>
                  <a:srgbClr val="333333"/>
                </a:solidFill>
              </a:rPr>
              <a:t>ajudar</a:t>
            </a:r>
            <a:r>
              <a:rPr lang="es-ES" altLang="de-DE" sz="1600" i="1" dirty="0">
                <a:solidFill>
                  <a:srgbClr val="333333"/>
                </a:solidFill>
              </a:rPr>
              <a:t> a una amiga a decorar el </a:t>
            </a:r>
            <a:r>
              <a:rPr lang="es-ES" altLang="de-DE" sz="1600" i="1" dirty="0" err="1">
                <a:solidFill>
                  <a:srgbClr val="333333"/>
                </a:solidFill>
              </a:rPr>
              <a:t>seu</a:t>
            </a:r>
            <a:r>
              <a:rPr lang="es-ES" altLang="de-DE" sz="1600" i="1" dirty="0">
                <a:solidFill>
                  <a:srgbClr val="333333"/>
                </a:solidFill>
              </a:rPr>
              <a:t> </a:t>
            </a:r>
            <a:r>
              <a:rPr lang="es-ES" altLang="de-DE" sz="1600" i="1" dirty="0" err="1">
                <a:solidFill>
                  <a:srgbClr val="333333"/>
                </a:solidFill>
              </a:rPr>
              <a:t>apartament</a:t>
            </a:r>
            <a:r>
              <a:rPr lang="es-ES" altLang="de-DE" sz="1600" i="1" dirty="0">
                <a:solidFill>
                  <a:srgbClr val="333333"/>
                </a:solidFill>
              </a:rPr>
              <a:t>. </a:t>
            </a:r>
            <a:r>
              <a:rPr lang="es-ES" altLang="de-DE" sz="1600" i="1" dirty="0" err="1">
                <a:solidFill>
                  <a:srgbClr val="333333"/>
                </a:solidFill>
              </a:rPr>
              <a:t>Vaig</a:t>
            </a:r>
            <a:r>
              <a:rPr lang="es-ES" altLang="de-DE" sz="1600" i="1" dirty="0">
                <a:solidFill>
                  <a:srgbClr val="333333"/>
                </a:solidFill>
              </a:rPr>
              <a:t> ser una gran </a:t>
            </a:r>
            <a:r>
              <a:rPr lang="es-ES" altLang="de-DE" sz="1600" i="1" dirty="0" err="1">
                <a:solidFill>
                  <a:srgbClr val="333333"/>
                </a:solidFill>
              </a:rPr>
              <a:t>ajuda</a:t>
            </a:r>
            <a:r>
              <a:rPr lang="es-ES" altLang="de-DE" sz="1600" i="1" dirty="0">
                <a:solidFill>
                  <a:srgbClr val="333333"/>
                </a:solidFill>
              </a:rPr>
              <a:t> per a </a:t>
            </a:r>
            <a:r>
              <a:rPr lang="es-ES" altLang="de-DE" sz="1600" i="1">
                <a:solidFill>
                  <a:srgbClr val="333333"/>
                </a:solidFill>
              </a:rPr>
              <a:t>ella…</a:t>
            </a:r>
            <a:endParaRPr lang="es-ES" altLang="de-DE" sz="1600" i="1" dirty="0">
              <a:solidFill>
                <a:srgbClr val="333333"/>
              </a:solidFill>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37</a:t>
            </a:fld>
            <a:endParaRPr lang="de-DE" altLang="es-ES"/>
          </a:p>
        </p:txBody>
      </p:sp>
    </p:spTree>
    <p:extLst>
      <p:ext uri="{BB962C8B-B14F-4D97-AF65-F5344CB8AC3E}">
        <p14:creationId xmlns:p14="http://schemas.microsoft.com/office/powerpoint/2010/main" val="82556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mn-lt"/>
                <a:ea typeface="+mn-ea"/>
                <a:cs typeface="+mn-cs"/>
              </a:rPr>
              <a:t>Tingues </a:t>
            </a:r>
            <a:r>
              <a:rPr lang="es-ES" altLang="de-DE" sz="3600" dirty="0" err="1">
                <a:latin typeface="+mn-lt"/>
                <a:ea typeface="+mn-ea"/>
                <a:cs typeface="+mn-cs"/>
              </a:rPr>
              <a:t>conciència</a:t>
            </a:r>
            <a:r>
              <a:rPr lang="es-ES" altLang="de-DE" sz="3600" dirty="0">
                <a:latin typeface="+mn-lt"/>
                <a:ea typeface="+mn-ea"/>
                <a:cs typeface="+mn-cs"/>
              </a:rPr>
              <a:t> de les </a:t>
            </a:r>
            <a:r>
              <a:rPr lang="es-ES" altLang="de-DE" sz="3600" dirty="0" err="1">
                <a:latin typeface="+mn-lt"/>
                <a:ea typeface="+mn-ea"/>
                <a:cs typeface="+mn-cs"/>
              </a:rPr>
              <a:t>teves</a:t>
            </a:r>
            <a:r>
              <a:rPr lang="es-ES" altLang="de-DE" sz="3600" dirty="0">
                <a:latin typeface="+mn-lt"/>
                <a:ea typeface="+mn-ea"/>
                <a:cs typeface="+mn-cs"/>
              </a:rPr>
              <a:t> </a:t>
            </a:r>
            <a:r>
              <a:rPr lang="es-ES" altLang="de-DE" sz="3600" dirty="0" err="1">
                <a:latin typeface="+mn-lt"/>
                <a:ea typeface="+mn-ea"/>
                <a:cs typeface="+mn-cs"/>
              </a:rPr>
              <a:t>fortaleses</a:t>
            </a:r>
            <a:endParaRPr lang="es-ES" altLang="de-DE" sz="3600" dirty="0">
              <a:latin typeface="+mn-lt"/>
              <a:ea typeface="+mn-ea"/>
              <a:cs typeface="+mn-cs"/>
            </a:endParaRPr>
          </a:p>
        </p:txBody>
      </p:sp>
      <p:sp>
        <p:nvSpPr>
          <p:cNvPr id="78850"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es-ES" altLang="de-DE" sz="2400" dirty="0" err="1">
                <a:solidFill>
                  <a:srgbClr val="004992"/>
                </a:solidFill>
              </a:rPr>
              <a:t>Pensa</a:t>
            </a:r>
            <a:r>
              <a:rPr lang="es-ES" altLang="de-DE" sz="2400" dirty="0">
                <a:solidFill>
                  <a:srgbClr val="004992"/>
                </a:solidFill>
              </a:rPr>
              <a:t> en les </a:t>
            </a:r>
            <a:r>
              <a:rPr lang="es-ES" altLang="de-DE" sz="2400" dirty="0" err="1">
                <a:solidFill>
                  <a:srgbClr val="004992"/>
                </a:solidFill>
              </a:rPr>
              <a:t>teves</a:t>
            </a:r>
            <a:r>
              <a:rPr lang="es-ES" altLang="de-DE" sz="2400" dirty="0">
                <a:solidFill>
                  <a:srgbClr val="004992"/>
                </a:solidFill>
              </a:rPr>
              <a:t> </a:t>
            </a:r>
            <a:r>
              <a:rPr lang="es-ES" altLang="de-DE" sz="2400" dirty="0" err="1">
                <a:solidFill>
                  <a:srgbClr val="004992"/>
                </a:solidFill>
              </a:rPr>
              <a:t>pròpies</a:t>
            </a:r>
            <a:r>
              <a:rPr lang="es-ES" altLang="de-DE" sz="2400" dirty="0">
                <a:solidFill>
                  <a:srgbClr val="004992"/>
                </a:solidFill>
              </a:rPr>
              <a:t> </a:t>
            </a:r>
            <a:r>
              <a:rPr lang="es-ES" altLang="de-DE" sz="2400" dirty="0" err="1">
                <a:solidFill>
                  <a:srgbClr val="004992"/>
                </a:solidFill>
              </a:rPr>
              <a:t>fortaleses</a:t>
            </a:r>
            <a:r>
              <a:rPr lang="es-ES" altLang="de-DE" sz="2400" dirty="0">
                <a:solidFill>
                  <a:srgbClr val="004992"/>
                </a:solidFill>
              </a:rPr>
              <a:t>.</a:t>
            </a:r>
            <a:br>
              <a:rPr lang="es-ES" altLang="de-DE" sz="2400" dirty="0">
                <a:solidFill>
                  <a:srgbClr val="004992"/>
                </a:solidFill>
              </a:rPr>
            </a:br>
            <a:r>
              <a:rPr lang="es-ES" altLang="de-DE" sz="2400" i="1" dirty="0" err="1">
                <a:solidFill>
                  <a:srgbClr val="333333"/>
                </a:solidFill>
              </a:rPr>
              <a:t>Quines</a:t>
            </a:r>
            <a:r>
              <a:rPr lang="es-ES" altLang="de-DE" sz="2400" i="1" dirty="0">
                <a:solidFill>
                  <a:srgbClr val="333333"/>
                </a:solidFill>
              </a:rPr>
              <a:t> </a:t>
            </a:r>
            <a:r>
              <a:rPr lang="es-ES" altLang="de-DE" sz="2400" i="1" dirty="0" err="1">
                <a:solidFill>
                  <a:srgbClr val="333333"/>
                </a:solidFill>
              </a:rPr>
              <a:t>habilitats</a:t>
            </a:r>
            <a:r>
              <a:rPr lang="es-ES" altLang="de-DE" sz="2400" i="1" dirty="0">
                <a:solidFill>
                  <a:srgbClr val="333333"/>
                </a:solidFill>
              </a:rPr>
              <a:t> </a:t>
            </a:r>
            <a:r>
              <a:rPr lang="es-ES" altLang="de-DE" sz="2400" i="1" dirty="0" err="1">
                <a:solidFill>
                  <a:srgbClr val="333333"/>
                </a:solidFill>
              </a:rPr>
              <a:t>tinc</a:t>
            </a:r>
            <a:r>
              <a:rPr lang="es-ES" altLang="de-DE" sz="2400" i="1" dirty="0">
                <a:solidFill>
                  <a:srgbClr val="333333"/>
                </a:solidFill>
              </a:rPr>
              <a:t>? Per </a:t>
            </a:r>
            <a:r>
              <a:rPr lang="es-ES" altLang="de-DE" sz="2400" i="1" dirty="0" err="1">
                <a:solidFill>
                  <a:srgbClr val="333333"/>
                </a:solidFill>
              </a:rPr>
              <a:t>quines</a:t>
            </a:r>
            <a:r>
              <a:rPr lang="es-ES" altLang="de-DE" sz="2400" i="1" dirty="0">
                <a:solidFill>
                  <a:srgbClr val="333333"/>
                </a:solidFill>
              </a:rPr>
              <a:t> coses he </a:t>
            </a:r>
            <a:r>
              <a:rPr lang="es-ES" altLang="de-DE" sz="2400" i="1" dirty="0" err="1">
                <a:solidFill>
                  <a:srgbClr val="333333"/>
                </a:solidFill>
              </a:rPr>
              <a:t>rebut</a:t>
            </a:r>
            <a:r>
              <a:rPr lang="es-ES" altLang="de-DE" sz="2400" i="1" dirty="0">
                <a:solidFill>
                  <a:srgbClr val="333333"/>
                </a:solidFill>
              </a:rPr>
              <a:t> </a:t>
            </a:r>
            <a:r>
              <a:rPr lang="es-ES" altLang="de-DE" sz="2400" i="1" dirty="0" err="1">
                <a:solidFill>
                  <a:srgbClr val="333333"/>
                </a:solidFill>
              </a:rPr>
              <a:t>elogis</a:t>
            </a:r>
            <a:br>
              <a:rPr lang="es-ES" altLang="de-DE" sz="2400" i="1" dirty="0">
                <a:solidFill>
                  <a:srgbClr val="333333"/>
                </a:solidFill>
              </a:rPr>
            </a:br>
            <a:r>
              <a:rPr lang="es-ES" altLang="de-DE" sz="2400" i="1" dirty="0">
                <a:solidFill>
                  <a:srgbClr val="333333"/>
                </a:solidFill>
              </a:rPr>
              <a:t>en el </a:t>
            </a:r>
            <a:r>
              <a:rPr lang="es-ES" altLang="de-DE" sz="2400" i="1" dirty="0" err="1">
                <a:solidFill>
                  <a:srgbClr val="333333"/>
                </a:solidFill>
              </a:rPr>
              <a:t>passat</a:t>
            </a:r>
            <a:r>
              <a:rPr lang="es-ES" altLang="de-DE" sz="2400" i="1" dirty="0">
                <a:solidFill>
                  <a:srgbClr val="333333"/>
                </a:solidFill>
              </a:rPr>
              <a:t>?</a:t>
            </a:r>
            <a:br>
              <a:rPr lang="es-ES" altLang="de-DE" sz="2400" i="1" dirty="0">
                <a:solidFill>
                  <a:srgbClr val="333333"/>
                </a:solidFill>
              </a:rPr>
            </a:br>
            <a:r>
              <a:rPr lang="es-ES" altLang="de-DE" sz="1600" i="1" dirty="0">
                <a:solidFill>
                  <a:srgbClr val="333333"/>
                </a:solidFill>
              </a:rPr>
              <a:t>Ex. </a:t>
            </a:r>
            <a:r>
              <a:rPr lang="es-ES" altLang="de-DE" sz="1600" i="1" dirty="0" err="1">
                <a:solidFill>
                  <a:srgbClr val="333333"/>
                </a:solidFill>
              </a:rPr>
              <a:t>Sóc</a:t>
            </a:r>
            <a:r>
              <a:rPr lang="es-ES" altLang="de-DE" sz="1600" i="1" dirty="0">
                <a:solidFill>
                  <a:srgbClr val="333333"/>
                </a:solidFill>
              </a:rPr>
              <a:t> un </a:t>
            </a:r>
            <a:r>
              <a:rPr lang="es-ES" altLang="de-DE" sz="1600" i="1" dirty="0" err="1">
                <a:solidFill>
                  <a:srgbClr val="333333"/>
                </a:solidFill>
              </a:rPr>
              <a:t>manetes</a:t>
            </a:r>
            <a:r>
              <a:rPr lang="es-ES" altLang="de-DE" sz="1600" i="1" dirty="0">
                <a:solidFill>
                  <a:srgbClr val="333333"/>
                </a:solidFill>
              </a:rPr>
              <a:t>…</a:t>
            </a:r>
          </a:p>
          <a:p>
            <a:pPr marL="457200" indent="-457200" eaLnBrk="1" hangingPunct="1">
              <a:buFont typeface="+mj-lt"/>
              <a:buAutoNum type="arabicPeriod"/>
            </a:pPr>
            <a:r>
              <a:rPr lang="es-ES" altLang="de-DE" sz="2400" dirty="0">
                <a:solidFill>
                  <a:srgbClr val="004992"/>
                </a:solidFill>
              </a:rPr>
              <a:t>Imagina </a:t>
            </a:r>
            <a:r>
              <a:rPr lang="es-ES" altLang="de-DE" sz="2400" dirty="0" err="1">
                <a:solidFill>
                  <a:srgbClr val="004992"/>
                </a:solidFill>
              </a:rPr>
              <a:t>situacions</a:t>
            </a:r>
            <a:r>
              <a:rPr lang="es-ES" altLang="de-DE" sz="2400" dirty="0">
                <a:solidFill>
                  <a:srgbClr val="004992"/>
                </a:solidFill>
              </a:rPr>
              <a:t> concretes.</a:t>
            </a:r>
            <a:br>
              <a:rPr lang="es-ES" altLang="de-DE" sz="2400" dirty="0">
                <a:solidFill>
                  <a:srgbClr val="004992"/>
                </a:solidFill>
              </a:rPr>
            </a:br>
            <a:r>
              <a:rPr lang="es-ES" altLang="de-DE" sz="2400" i="1" dirty="0" err="1">
                <a:solidFill>
                  <a:srgbClr val="333333"/>
                </a:solidFill>
              </a:rPr>
              <a:t>Quan</a:t>
            </a:r>
            <a:r>
              <a:rPr lang="es-ES" altLang="de-DE" sz="2400" i="1" dirty="0">
                <a:solidFill>
                  <a:srgbClr val="333333"/>
                </a:solidFill>
              </a:rPr>
              <a:t> i </a:t>
            </a:r>
            <a:r>
              <a:rPr lang="es-ES" altLang="de-DE" sz="2400" i="1" dirty="0" err="1">
                <a:solidFill>
                  <a:srgbClr val="333333"/>
                </a:solidFill>
              </a:rPr>
              <a:t>on</a:t>
            </a:r>
            <a:r>
              <a:rPr lang="es-ES" altLang="de-DE" sz="2400" i="1" dirty="0">
                <a:solidFill>
                  <a:srgbClr val="333333"/>
                </a:solidFill>
              </a:rPr>
              <a:t>? </a:t>
            </a:r>
            <a:r>
              <a:rPr lang="es-ES" altLang="de-DE" sz="2400" i="1" dirty="0" err="1">
                <a:solidFill>
                  <a:srgbClr val="333333"/>
                </a:solidFill>
              </a:rPr>
              <a:t>Què</a:t>
            </a:r>
            <a:r>
              <a:rPr lang="es-ES" altLang="de-DE" sz="2400" i="1" dirty="0">
                <a:solidFill>
                  <a:srgbClr val="333333"/>
                </a:solidFill>
              </a:rPr>
              <a:t> he </a:t>
            </a:r>
            <a:r>
              <a:rPr lang="es-ES" altLang="de-DE" sz="2400" i="1" dirty="0" err="1">
                <a:solidFill>
                  <a:srgbClr val="333333"/>
                </a:solidFill>
              </a:rPr>
              <a:t>fet</a:t>
            </a:r>
            <a:r>
              <a:rPr lang="es-ES" altLang="de-DE" sz="2400" i="1" dirty="0">
                <a:solidFill>
                  <a:srgbClr val="333333"/>
                </a:solidFill>
              </a:rPr>
              <a:t> que </a:t>
            </a:r>
            <a:r>
              <a:rPr lang="es-ES" altLang="de-DE" sz="2400" i="1" dirty="0" err="1">
                <a:solidFill>
                  <a:srgbClr val="333333"/>
                </a:solidFill>
              </a:rPr>
              <a:t>hagi</a:t>
            </a:r>
            <a:r>
              <a:rPr lang="es-ES" altLang="de-DE" sz="2400" i="1" dirty="0">
                <a:solidFill>
                  <a:srgbClr val="333333"/>
                </a:solidFill>
              </a:rPr>
              <a:t> </a:t>
            </a:r>
            <a:r>
              <a:rPr lang="es-ES" altLang="de-DE" sz="2400" i="1" dirty="0" err="1">
                <a:solidFill>
                  <a:srgbClr val="333333"/>
                </a:solidFill>
              </a:rPr>
              <a:t>generat</a:t>
            </a:r>
            <a:r>
              <a:rPr lang="es-ES" altLang="de-DE" sz="2400" i="1" dirty="0">
                <a:solidFill>
                  <a:srgbClr val="333333"/>
                </a:solidFill>
              </a:rPr>
              <a:t> </a:t>
            </a:r>
            <a:r>
              <a:rPr lang="es-ES" altLang="de-DE" sz="2400" i="1" dirty="0" err="1">
                <a:solidFill>
                  <a:srgbClr val="333333"/>
                </a:solidFill>
              </a:rPr>
              <a:t>comentaris</a:t>
            </a:r>
            <a:r>
              <a:rPr lang="es-ES" altLang="de-DE" sz="2400" i="1" dirty="0">
                <a:solidFill>
                  <a:srgbClr val="333333"/>
                </a:solidFill>
              </a:rPr>
              <a:t> </a:t>
            </a:r>
            <a:r>
              <a:rPr lang="es-ES" altLang="de-DE" sz="2400" i="1" dirty="0" err="1">
                <a:solidFill>
                  <a:srgbClr val="333333"/>
                </a:solidFill>
              </a:rPr>
              <a:t>positius</a:t>
            </a:r>
            <a:r>
              <a:rPr lang="es-ES" altLang="de-DE" sz="2400" i="1" dirty="0">
                <a:solidFill>
                  <a:srgbClr val="333333"/>
                </a:solidFill>
              </a:rPr>
              <a:t>?</a:t>
            </a:r>
            <a:br>
              <a:rPr lang="es-ES" altLang="de-DE" sz="2400" i="1" dirty="0">
                <a:solidFill>
                  <a:srgbClr val="333333"/>
                </a:solidFill>
              </a:rPr>
            </a:br>
            <a:r>
              <a:rPr lang="es-ES" altLang="de-DE" sz="1600" i="1" dirty="0">
                <a:solidFill>
                  <a:srgbClr val="333333"/>
                </a:solidFill>
              </a:rPr>
              <a:t>Ex. La </a:t>
            </a:r>
            <a:r>
              <a:rPr lang="es-ES" altLang="de-DE" sz="1600" i="1" dirty="0" err="1">
                <a:solidFill>
                  <a:srgbClr val="333333"/>
                </a:solidFill>
              </a:rPr>
              <a:t>setmana</a:t>
            </a:r>
            <a:r>
              <a:rPr lang="es-ES" altLang="de-DE" sz="1600" i="1" dirty="0">
                <a:solidFill>
                  <a:srgbClr val="333333"/>
                </a:solidFill>
              </a:rPr>
              <a:t> </a:t>
            </a:r>
            <a:r>
              <a:rPr lang="es-ES" altLang="de-DE" sz="1600" i="1" dirty="0" err="1">
                <a:solidFill>
                  <a:srgbClr val="333333"/>
                </a:solidFill>
              </a:rPr>
              <a:t>passada</a:t>
            </a:r>
            <a:r>
              <a:rPr lang="es-ES" altLang="de-DE" sz="1600" i="1" dirty="0">
                <a:solidFill>
                  <a:srgbClr val="333333"/>
                </a:solidFill>
              </a:rPr>
              <a:t>, </a:t>
            </a:r>
            <a:r>
              <a:rPr lang="es-ES" altLang="de-DE" sz="1600" i="1" dirty="0" err="1">
                <a:solidFill>
                  <a:srgbClr val="333333"/>
                </a:solidFill>
              </a:rPr>
              <a:t>vaig</a:t>
            </a:r>
            <a:r>
              <a:rPr lang="es-ES" altLang="de-DE" sz="1600" i="1" dirty="0">
                <a:solidFill>
                  <a:srgbClr val="333333"/>
                </a:solidFill>
              </a:rPr>
              <a:t> </a:t>
            </a:r>
            <a:r>
              <a:rPr lang="es-ES" altLang="de-DE" sz="1600" i="1" dirty="0" err="1">
                <a:solidFill>
                  <a:srgbClr val="333333"/>
                </a:solidFill>
              </a:rPr>
              <a:t>ajudar</a:t>
            </a:r>
            <a:r>
              <a:rPr lang="es-ES" altLang="de-DE" sz="1600" i="1" dirty="0">
                <a:solidFill>
                  <a:srgbClr val="333333"/>
                </a:solidFill>
              </a:rPr>
              <a:t> a una amiga a decorar el </a:t>
            </a:r>
            <a:r>
              <a:rPr lang="es-ES" altLang="de-DE" sz="1600" i="1" dirty="0" err="1">
                <a:solidFill>
                  <a:srgbClr val="333333"/>
                </a:solidFill>
              </a:rPr>
              <a:t>seu</a:t>
            </a:r>
            <a:r>
              <a:rPr lang="es-ES" altLang="de-DE" sz="1600" i="1" dirty="0">
                <a:solidFill>
                  <a:srgbClr val="333333"/>
                </a:solidFill>
              </a:rPr>
              <a:t> </a:t>
            </a:r>
            <a:r>
              <a:rPr lang="es-ES" altLang="de-DE" sz="1600" i="1" dirty="0" err="1">
                <a:solidFill>
                  <a:srgbClr val="333333"/>
                </a:solidFill>
              </a:rPr>
              <a:t>apartament</a:t>
            </a:r>
            <a:r>
              <a:rPr lang="es-ES" altLang="de-DE" sz="1600" i="1" dirty="0">
                <a:solidFill>
                  <a:srgbClr val="333333"/>
                </a:solidFill>
              </a:rPr>
              <a:t>. </a:t>
            </a:r>
            <a:r>
              <a:rPr lang="es-ES" altLang="de-DE" sz="1600" i="1" dirty="0" err="1">
                <a:solidFill>
                  <a:srgbClr val="333333"/>
                </a:solidFill>
              </a:rPr>
              <a:t>Vaig</a:t>
            </a:r>
            <a:r>
              <a:rPr lang="es-ES" altLang="de-DE" sz="1600" i="1" dirty="0">
                <a:solidFill>
                  <a:srgbClr val="333333"/>
                </a:solidFill>
              </a:rPr>
              <a:t> ser una gran </a:t>
            </a:r>
            <a:r>
              <a:rPr lang="es-ES" altLang="de-DE" sz="1600" i="1" dirty="0" err="1">
                <a:solidFill>
                  <a:srgbClr val="333333"/>
                </a:solidFill>
              </a:rPr>
              <a:t>ajuda</a:t>
            </a:r>
            <a:r>
              <a:rPr lang="es-ES" altLang="de-DE" sz="1600" i="1" dirty="0">
                <a:solidFill>
                  <a:srgbClr val="333333"/>
                </a:solidFill>
              </a:rPr>
              <a:t> per a ella…</a:t>
            </a:r>
          </a:p>
          <a:p>
            <a:pPr marL="457200" indent="-457200" eaLnBrk="1" hangingPunct="1">
              <a:buFont typeface="+mj-lt"/>
              <a:buAutoNum type="arabicPeriod"/>
            </a:pPr>
            <a:r>
              <a:rPr lang="es-ES" altLang="de-DE" sz="2400" dirty="0">
                <a:solidFill>
                  <a:srgbClr val="004992"/>
                </a:solidFill>
              </a:rPr>
              <a:t>Anota-</a:t>
            </a:r>
            <a:r>
              <a:rPr lang="es-ES" altLang="de-DE" sz="2400" dirty="0" err="1">
                <a:solidFill>
                  <a:srgbClr val="004992"/>
                </a:solidFill>
              </a:rPr>
              <a:t>ho</a:t>
            </a:r>
            <a:r>
              <a:rPr lang="es-ES" altLang="de-DE" sz="2400" dirty="0">
                <a:solidFill>
                  <a:srgbClr val="004992"/>
                </a:solidFill>
              </a:rPr>
              <a:t>!</a:t>
            </a:r>
            <a:br>
              <a:rPr lang="es-ES" altLang="de-DE" sz="2400" dirty="0">
                <a:solidFill>
                  <a:srgbClr val="333333"/>
                </a:solidFill>
              </a:rPr>
            </a:br>
            <a:r>
              <a:rPr lang="es-ES" altLang="de-DE" sz="2400" i="1" dirty="0" err="1">
                <a:solidFill>
                  <a:srgbClr val="333333"/>
                </a:solidFill>
              </a:rPr>
              <a:t>Llegir</a:t>
            </a:r>
            <a:r>
              <a:rPr lang="es-ES" altLang="de-DE" sz="2400" i="1" dirty="0">
                <a:solidFill>
                  <a:srgbClr val="333333"/>
                </a:solidFill>
              </a:rPr>
              <a:t> </a:t>
            </a:r>
            <a:r>
              <a:rPr lang="es-ES" altLang="de-DE" sz="2400" i="1" dirty="0" err="1">
                <a:solidFill>
                  <a:srgbClr val="333333"/>
                </a:solidFill>
              </a:rPr>
              <a:t>això</a:t>
            </a:r>
            <a:r>
              <a:rPr lang="es-ES" altLang="de-DE" sz="2400" i="1" dirty="0">
                <a:solidFill>
                  <a:srgbClr val="333333"/>
                </a:solidFill>
              </a:rPr>
              <a:t> </a:t>
            </a:r>
            <a:r>
              <a:rPr lang="es-ES" altLang="de-DE" sz="2400" i="1" dirty="0" err="1">
                <a:solidFill>
                  <a:srgbClr val="333333"/>
                </a:solidFill>
              </a:rPr>
              <a:t>regularment</a:t>
            </a:r>
            <a:r>
              <a:rPr lang="es-ES" altLang="de-DE" sz="2400" i="1" dirty="0">
                <a:solidFill>
                  <a:srgbClr val="333333"/>
                </a:solidFill>
              </a:rPr>
              <a:t> i ampliar-</a:t>
            </a:r>
            <a:r>
              <a:rPr lang="es-ES" altLang="de-DE" sz="2400" i="1" dirty="0" err="1">
                <a:solidFill>
                  <a:srgbClr val="333333"/>
                </a:solidFill>
              </a:rPr>
              <a:t>ho</a:t>
            </a:r>
            <a:r>
              <a:rPr lang="es-ES" altLang="de-DE" sz="2400" i="1" dirty="0">
                <a:solidFill>
                  <a:srgbClr val="333333"/>
                </a:solidFill>
              </a:rPr>
              <a:t>. En cas d'una crisi, tornar a aquests records (ex. </a:t>
            </a:r>
            <a:r>
              <a:rPr lang="es-ES" altLang="de-DE" sz="2400" i="1" dirty="0" err="1">
                <a:solidFill>
                  <a:srgbClr val="333333"/>
                </a:solidFill>
              </a:rPr>
              <a:t>quan</a:t>
            </a:r>
            <a:r>
              <a:rPr lang="es-ES" altLang="de-DE" sz="2400" i="1" dirty="0">
                <a:solidFill>
                  <a:srgbClr val="333333"/>
                </a:solidFill>
              </a:rPr>
              <a:t> </a:t>
            </a:r>
            <a:r>
              <a:rPr lang="es-ES" altLang="de-DE" sz="2400" i="1" dirty="0" err="1">
                <a:solidFill>
                  <a:srgbClr val="333333"/>
                </a:solidFill>
              </a:rPr>
              <a:t>creus</a:t>
            </a:r>
            <a:r>
              <a:rPr lang="es-ES" altLang="de-DE" sz="2400" i="1" dirty="0">
                <a:solidFill>
                  <a:srgbClr val="333333"/>
                </a:solidFill>
              </a:rPr>
              <a:t> que no vals res)</a:t>
            </a:r>
            <a:br>
              <a:rPr lang="es-ES" altLang="de-DE" sz="2400" i="1" dirty="0">
                <a:solidFill>
                  <a:srgbClr val="333333"/>
                </a:solidFill>
              </a:rPr>
            </a:br>
            <a:r>
              <a:rPr lang="es-ES" altLang="de-DE" sz="1600" i="1" dirty="0">
                <a:solidFill>
                  <a:srgbClr val="333333"/>
                </a:solidFill>
              </a:rPr>
              <a:t>Ex. Anota les coses que han </a:t>
            </a:r>
            <a:r>
              <a:rPr lang="es-ES" altLang="de-DE" sz="1600" i="1" dirty="0" err="1">
                <a:solidFill>
                  <a:srgbClr val="333333"/>
                </a:solidFill>
              </a:rPr>
              <a:t>anat</a:t>
            </a:r>
            <a:r>
              <a:rPr lang="es-ES" altLang="de-DE" sz="1600" i="1" dirty="0">
                <a:solidFill>
                  <a:srgbClr val="333333"/>
                </a:solidFill>
              </a:rPr>
              <a:t> </a:t>
            </a:r>
            <a:r>
              <a:rPr lang="es-ES" altLang="de-DE" sz="1600" i="1" dirty="0" err="1">
                <a:solidFill>
                  <a:srgbClr val="333333"/>
                </a:solidFill>
              </a:rPr>
              <a:t>bé</a:t>
            </a:r>
            <a:r>
              <a:rPr lang="es-ES" altLang="de-DE" sz="1600" i="1" dirty="0">
                <a:solidFill>
                  <a:srgbClr val="333333"/>
                </a:solidFill>
              </a:rPr>
              <a:t>, o </a:t>
            </a:r>
            <a:r>
              <a:rPr lang="es-ES" altLang="de-DE" sz="1600" i="1" dirty="0" err="1">
                <a:solidFill>
                  <a:srgbClr val="333333"/>
                </a:solidFill>
              </a:rPr>
              <a:t>elogis</a:t>
            </a:r>
            <a:r>
              <a:rPr lang="es-ES" altLang="de-DE" sz="1600" i="1" dirty="0">
                <a:solidFill>
                  <a:srgbClr val="333333"/>
                </a:solidFill>
              </a:rPr>
              <a:t> que has </a:t>
            </a:r>
            <a:r>
              <a:rPr lang="es-ES" altLang="de-DE" sz="1600" i="1" dirty="0" err="1">
                <a:solidFill>
                  <a:srgbClr val="333333"/>
                </a:solidFill>
              </a:rPr>
              <a:t>rebut</a:t>
            </a:r>
            <a:r>
              <a:rPr lang="es-ES" altLang="de-DE" sz="1600" i="1" dirty="0">
                <a:solidFill>
                  <a:srgbClr val="333333"/>
                </a:solidFill>
              </a:rPr>
              <a:t>...</a:t>
            </a: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Entrenament Metacognitiu 8 – L’ Autoestima i l’ Estat d’ Ànim</a:t>
            </a:r>
          </a:p>
        </p:txBody>
      </p:sp>
      <p:sp>
        <p:nvSpPr>
          <p:cNvPr id="5" name="Slide Number Placeholder 4"/>
          <p:cNvSpPr>
            <a:spLocks noGrp="1"/>
          </p:cNvSpPr>
          <p:nvPr>
            <p:ph type="sldNum" sz="quarter" idx="12"/>
          </p:nvPr>
        </p:nvSpPr>
        <p:spPr/>
        <p:txBody>
          <a:bodyPr/>
          <a:lstStyle/>
          <a:p>
            <a:fld id="{54894629-C21B-4B5F-A7DB-FE04C4B40FA1}" type="slidenum">
              <a:rPr lang="de-DE" altLang="es-ES" smtClean="0"/>
              <a:pPr/>
              <a:t>38</a:t>
            </a:fld>
            <a:endParaRPr lang="de-DE" altLang="es-ES"/>
          </a:p>
        </p:txBody>
      </p:sp>
    </p:spTree>
    <p:extLst>
      <p:ext uri="{BB962C8B-B14F-4D97-AF65-F5344CB8AC3E}">
        <p14:creationId xmlns:p14="http://schemas.microsoft.com/office/powerpoint/2010/main" val="1611991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Consells</a:t>
            </a:r>
            <a:r>
              <a:rPr lang="en-US" sz="3600" dirty="0">
                <a:latin typeface="+mn-lt"/>
                <a:ea typeface="+mn-ea"/>
                <a:cs typeface="+mn-cs"/>
              </a:rPr>
              <a:t> per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depressiu</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rPr>
              <a:t>Escriu</a:t>
            </a:r>
            <a:r>
              <a:rPr lang="es-ES" altLang="de-DE" sz="2400" dirty="0">
                <a:solidFill>
                  <a:srgbClr val="333333"/>
                </a:solidFill>
              </a:rPr>
              <a:t> unes </a:t>
            </a:r>
            <a:r>
              <a:rPr lang="es-ES" altLang="de-DE" sz="2400" dirty="0" err="1">
                <a:solidFill>
                  <a:srgbClr val="333333"/>
                </a:solidFill>
              </a:rPr>
              <a:t>quantes</a:t>
            </a:r>
            <a:r>
              <a:rPr lang="es-ES" altLang="de-DE" sz="2400" dirty="0">
                <a:solidFill>
                  <a:srgbClr val="333333"/>
                </a:solidFill>
              </a:rPr>
              <a:t> coses (unes 5) totes les </a:t>
            </a:r>
            <a:r>
              <a:rPr lang="es-ES" altLang="de-DE" sz="2400" dirty="0" err="1">
                <a:solidFill>
                  <a:srgbClr val="333333"/>
                </a:solidFill>
              </a:rPr>
              <a:t>nits</a:t>
            </a:r>
            <a:r>
              <a:rPr lang="es-ES" altLang="de-DE" sz="2400" dirty="0">
                <a:solidFill>
                  <a:srgbClr val="333333"/>
                </a:solidFill>
              </a:rPr>
              <a:t>, que van ser positivas en el </a:t>
            </a:r>
            <a:r>
              <a:rPr lang="es-ES" altLang="de-DE" sz="2400" dirty="0" err="1">
                <a:solidFill>
                  <a:srgbClr val="333333"/>
                </a:solidFill>
              </a:rPr>
              <a:t>dia</a:t>
            </a:r>
            <a:r>
              <a:rPr lang="es-ES" altLang="de-DE" sz="2400" dirty="0">
                <a:solidFill>
                  <a:srgbClr val="333333"/>
                </a:solidFill>
              </a:rPr>
              <a:t>. </a:t>
            </a:r>
            <a:r>
              <a:rPr lang="es-ES" altLang="de-DE" sz="2400" dirty="0" err="1">
                <a:solidFill>
                  <a:srgbClr val="333333"/>
                </a:solidFill>
              </a:rPr>
              <a:t>Després</a:t>
            </a:r>
            <a:r>
              <a:rPr lang="es-ES" altLang="de-DE" sz="2400" dirty="0">
                <a:solidFill>
                  <a:srgbClr val="333333"/>
                </a:solidFill>
              </a:rPr>
              <a:t>, repasa-les </a:t>
            </a:r>
            <a:r>
              <a:rPr lang="es-ES" altLang="de-DE" sz="2400" err="1">
                <a:solidFill>
                  <a:srgbClr val="333333"/>
                </a:solidFill>
              </a:rPr>
              <a:t>mentalment</a:t>
            </a:r>
            <a:r>
              <a:rPr lang="es-ES" altLang="de-DE" sz="2400">
                <a:solidFill>
                  <a:srgbClr val="333333"/>
                </a:solidFill>
              </a:rPr>
              <a:t>.</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39</a:t>
            </a:fld>
            <a:endParaRPr lang="de-DE" altLang="es-E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Consells</a:t>
            </a:r>
            <a:r>
              <a:rPr lang="en-US" sz="3600" dirty="0">
                <a:latin typeface="+mn-lt"/>
                <a:ea typeface="+mn-ea"/>
                <a:cs typeface="+mn-cs"/>
              </a:rPr>
              <a:t> per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depressiu</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Escriu unes quantes coses (unes 5) totes les nits, que van ser positivas en el dia. </a:t>
            </a:r>
            <a:r>
              <a:rPr lang="es-ES" altLang="de-DE" sz="2400" dirty="0" err="1">
                <a:solidFill>
                  <a:srgbClr val="333333"/>
                </a:solidFill>
              </a:rPr>
              <a:t>Després</a:t>
            </a:r>
            <a:r>
              <a:rPr lang="es-ES" altLang="de-DE" sz="2400" dirty="0">
                <a:solidFill>
                  <a:srgbClr val="333333"/>
                </a:solidFill>
              </a:rPr>
              <a:t>, repasa-les </a:t>
            </a:r>
            <a:r>
              <a:rPr lang="es-ES" altLang="de-DE" sz="2400" dirty="0" err="1">
                <a:solidFill>
                  <a:srgbClr val="333333"/>
                </a:solidFill>
              </a:rPr>
              <a:t>mentalment</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Diga't davant del mirall: “M'agrado” (Nota: En un primer moment, et sentiràs una mica ridícul/a al fer això!)</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40</a:t>
            </a:fld>
            <a:endParaRPr lang="de-DE" altLang="es-ES"/>
          </a:p>
        </p:txBody>
      </p:sp>
    </p:spTree>
    <p:extLst>
      <p:ext uri="{BB962C8B-B14F-4D97-AF65-F5344CB8AC3E}">
        <p14:creationId xmlns:p14="http://schemas.microsoft.com/office/powerpoint/2010/main" val="74379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Consells</a:t>
            </a:r>
            <a:r>
              <a:rPr lang="en-US" sz="3600" dirty="0">
                <a:latin typeface="+mn-lt"/>
                <a:ea typeface="+mn-ea"/>
                <a:cs typeface="+mn-cs"/>
              </a:rPr>
              <a:t> per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depressiu</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Escriu unes quantes coses (unes 5) totes les nits, que van ser positivas en el dia. </a:t>
            </a:r>
            <a:r>
              <a:rPr lang="es-ES" altLang="de-DE" sz="2400" dirty="0" err="1">
                <a:solidFill>
                  <a:srgbClr val="333333"/>
                </a:solidFill>
              </a:rPr>
              <a:t>Després</a:t>
            </a:r>
            <a:r>
              <a:rPr lang="es-ES" altLang="de-DE" sz="2400" dirty="0">
                <a:solidFill>
                  <a:srgbClr val="333333"/>
                </a:solidFill>
              </a:rPr>
              <a:t>, repasa-les </a:t>
            </a:r>
            <a:r>
              <a:rPr lang="es-ES" altLang="de-DE" sz="2400" dirty="0" err="1">
                <a:solidFill>
                  <a:srgbClr val="333333"/>
                </a:solidFill>
              </a:rPr>
              <a:t>mentalment</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Diga't davant del mirall: “M'agrado” (Nota: En un primer moment, et sentiràs una mica ridícul/a al fer això!)</a:t>
            </a:r>
          </a:p>
          <a:p>
            <a:pPr marL="342900" lvl="0" indent="-342900" defTabSz="914400" fontAlgn="base">
              <a:buClr>
                <a:srgbClr val="333333"/>
              </a:buClr>
              <a:buFont typeface="WingDings"/>
              <a:buChar char=""/>
            </a:pPr>
            <a:r>
              <a:rPr lang="es-ES" altLang="de-DE" sz="2400" dirty="0">
                <a:solidFill>
                  <a:srgbClr val="333333"/>
                </a:solidFill>
              </a:rPr>
              <a:t>Accepta els compliments i anota'ls per utilitzar-los com a recurs quan sigui necessari.</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41</a:t>
            </a:fld>
            <a:endParaRPr lang="de-DE" altLang="es-ES"/>
          </a:p>
        </p:txBody>
      </p:sp>
    </p:spTree>
    <p:extLst>
      <p:ext uri="{BB962C8B-B14F-4D97-AF65-F5344CB8AC3E}">
        <p14:creationId xmlns:p14="http://schemas.microsoft.com/office/powerpoint/2010/main" val="34466955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Consells</a:t>
            </a:r>
            <a:r>
              <a:rPr lang="en-US" sz="3600" dirty="0">
                <a:latin typeface="+mn-lt"/>
                <a:ea typeface="+mn-ea"/>
                <a:cs typeface="+mn-cs"/>
              </a:rPr>
              <a:t> per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depressiu</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què et vas sentir molt bé, no t'oblidis de recordar-les amb tots els sentits (visualitzar, sentir, olorar ...), potser amb l'ajuda d'un àlbum de fotos.</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42</a:t>
            </a:fld>
            <a:endParaRPr lang="de-DE" altLang="es-E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Consells</a:t>
            </a:r>
            <a:r>
              <a:rPr lang="en-US" sz="3600" dirty="0">
                <a:latin typeface="+mn-lt"/>
                <a:ea typeface="+mn-ea"/>
                <a:cs typeface="+mn-cs"/>
              </a:rPr>
              <a:t> per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depressiu</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què et vas sentir molt bé, no t'oblidis de recordar-les amb tots els sentits (visualitzar, sentir, olorar ...), potser amb l'ajuda d'un àlbum de fotos.</a:t>
            </a:r>
          </a:p>
          <a:p>
            <a:pPr marL="342900" lvl="0" indent="-342900" defTabSz="914400" fontAlgn="base">
              <a:buClr>
                <a:srgbClr val="333333"/>
              </a:buClr>
              <a:buFont typeface="WingDings"/>
              <a:buChar char=""/>
            </a:pPr>
            <a:r>
              <a:rPr lang="es-ES" altLang="de-DE" sz="2400" dirty="0">
                <a:solidFill>
                  <a:srgbClr val="333333"/>
                </a:solidFill>
              </a:rPr>
              <a:t>Fes coses amb les que realment gaudeixes, millor amb els altres (per exemple, veure una pel·lícula, anar a una cafeteria).</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43</a:t>
            </a:fld>
            <a:endParaRPr lang="de-DE" altLang="es-ES"/>
          </a:p>
        </p:txBody>
      </p:sp>
    </p:spTree>
    <p:extLst>
      <p:ext uri="{BB962C8B-B14F-4D97-AF65-F5344CB8AC3E}">
        <p14:creationId xmlns:p14="http://schemas.microsoft.com/office/powerpoint/2010/main" val="18911116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Consells</a:t>
            </a:r>
            <a:r>
              <a:rPr lang="en-US" sz="3600" dirty="0">
                <a:latin typeface="+mn-lt"/>
                <a:ea typeface="+mn-ea"/>
                <a:cs typeface="+mn-cs"/>
              </a:rPr>
              <a:t> per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depressiu</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què et vas sentir molt bé, no t'oblidis de recordar-les amb tots els sentits (visualitzar, sentir, olorar ...), potser amb l'ajuda d'un àlbum de fotos.</a:t>
            </a:r>
          </a:p>
          <a:p>
            <a:pPr marL="342900" lvl="0" indent="-342900" defTabSz="914400" fontAlgn="base">
              <a:buClr>
                <a:srgbClr val="333333"/>
              </a:buClr>
              <a:buFont typeface="WingDings"/>
              <a:buChar char=""/>
            </a:pPr>
            <a:r>
              <a:rPr lang="es-ES" altLang="de-DE" sz="2400" dirty="0">
                <a:solidFill>
                  <a:srgbClr val="333333"/>
                </a:solidFill>
              </a:rPr>
              <a:t>Fes coses </a:t>
            </a:r>
            <a:r>
              <a:rPr lang="es-ES" altLang="de-DE" sz="2400" dirty="0" err="1">
                <a:solidFill>
                  <a:srgbClr val="333333"/>
                </a:solidFill>
              </a:rPr>
              <a:t>amb</a:t>
            </a:r>
            <a:r>
              <a:rPr lang="es-ES" altLang="de-DE" sz="2400" dirty="0">
                <a:solidFill>
                  <a:srgbClr val="333333"/>
                </a:solidFill>
              </a:rPr>
              <a:t> les que </a:t>
            </a:r>
            <a:r>
              <a:rPr lang="es-ES" altLang="de-DE" sz="2400" dirty="0" err="1">
                <a:solidFill>
                  <a:srgbClr val="333333"/>
                </a:solidFill>
              </a:rPr>
              <a:t>realment</a:t>
            </a:r>
            <a:r>
              <a:rPr lang="es-ES" altLang="de-DE" sz="2400" dirty="0">
                <a:solidFill>
                  <a:srgbClr val="333333"/>
                </a:solidFill>
              </a:rPr>
              <a:t> </a:t>
            </a:r>
            <a:r>
              <a:rPr lang="es-ES" altLang="de-DE" sz="2400" dirty="0" err="1">
                <a:solidFill>
                  <a:srgbClr val="333333"/>
                </a:solidFill>
              </a:rPr>
              <a:t>gaudeixes</a:t>
            </a:r>
            <a:r>
              <a:rPr lang="es-ES" altLang="de-DE" sz="2400" dirty="0">
                <a:solidFill>
                  <a:srgbClr val="333333"/>
                </a:solidFill>
              </a:rPr>
              <a:t>, </a:t>
            </a:r>
            <a:r>
              <a:rPr lang="es-ES" altLang="de-DE" sz="2400" dirty="0" err="1">
                <a:solidFill>
                  <a:srgbClr val="333333"/>
                </a:solidFill>
              </a:rPr>
              <a:t>millor</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t>
            </a:r>
            <a:r>
              <a:rPr lang="es-ES" altLang="de-DE" sz="2400" dirty="0" err="1">
                <a:solidFill>
                  <a:srgbClr val="333333"/>
                </a:solidFill>
              </a:rPr>
              <a:t>veure</a:t>
            </a:r>
            <a:r>
              <a:rPr lang="es-ES" altLang="de-DE" sz="2400" dirty="0">
                <a:solidFill>
                  <a:srgbClr val="333333"/>
                </a:solidFill>
              </a:rPr>
              <a:t> una </a:t>
            </a:r>
            <a:r>
              <a:rPr lang="es-ES" altLang="de-DE" sz="2400" dirty="0" err="1">
                <a:solidFill>
                  <a:srgbClr val="333333"/>
                </a:solidFill>
              </a:rPr>
              <a:t>pel·lícula</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 a una </a:t>
            </a:r>
            <a:r>
              <a:rPr lang="es-ES" altLang="de-DE" sz="2400" dirty="0" err="1">
                <a:solidFill>
                  <a:srgbClr val="333333"/>
                </a:solidFill>
              </a:rPr>
              <a:t>cafeteria</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Fes exercici (almenys 20 minuts), però no de cop, si és possible exercicis de resistència, per exemple, una llarga caminada o footing.</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44</a:t>
            </a:fld>
            <a:endParaRPr lang="de-DE" altLang="es-ES"/>
          </a:p>
        </p:txBody>
      </p:sp>
    </p:spTree>
    <p:extLst>
      <p:ext uri="{BB962C8B-B14F-4D97-AF65-F5344CB8AC3E}">
        <p14:creationId xmlns:p14="http://schemas.microsoft.com/office/powerpoint/2010/main" val="3279992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Consells</a:t>
            </a:r>
            <a:r>
              <a:rPr lang="en-US" sz="3600" dirty="0">
                <a:latin typeface="+mn-lt"/>
                <a:ea typeface="+mn-ea"/>
                <a:cs typeface="+mn-cs"/>
              </a:rPr>
              <a:t> per </a:t>
            </a:r>
            <a:r>
              <a:rPr lang="en-US" sz="3600" dirty="0" err="1">
                <a:latin typeface="+mn-lt"/>
                <a:ea typeface="+mn-ea"/>
                <a:cs typeface="+mn-cs"/>
              </a:rPr>
              <a:t>millorar</a:t>
            </a:r>
            <a:r>
              <a:rPr lang="en-US" sz="3600" dirty="0">
                <a:latin typeface="+mn-lt"/>
                <a:ea typeface="+mn-ea"/>
                <a:cs typeface="+mn-cs"/>
              </a:rPr>
              <a:t> </a:t>
            </a:r>
            <a:r>
              <a:rPr lang="en-US" sz="3600" dirty="0" err="1">
                <a:latin typeface="+mn-lt"/>
                <a:ea typeface="+mn-ea"/>
                <a:cs typeface="+mn-cs"/>
              </a:rPr>
              <a:t>l'estat</a:t>
            </a:r>
            <a:r>
              <a:rPr lang="en-US" sz="3600" dirty="0">
                <a:latin typeface="+mn-lt"/>
                <a:ea typeface="+mn-ea"/>
                <a:cs typeface="+mn-cs"/>
              </a:rPr>
              <a:t> </a:t>
            </a:r>
            <a:r>
              <a:rPr lang="en-US" sz="3600" dirty="0" err="1">
                <a:latin typeface="+mn-lt"/>
                <a:ea typeface="+mn-ea"/>
                <a:cs typeface="+mn-cs"/>
              </a:rPr>
              <a:t>d'ànim</a:t>
            </a:r>
            <a:r>
              <a:rPr lang="en-US" sz="3600" dirty="0">
                <a:latin typeface="+mn-lt"/>
                <a:ea typeface="+mn-ea"/>
                <a:cs typeface="+mn-cs"/>
              </a:rPr>
              <a:t> </a:t>
            </a:r>
            <a:r>
              <a:rPr lang="en-US" sz="3600" dirty="0" err="1">
                <a:latin typeface="+mn-lt"/>
                <a:ea typeface="+mn-ea"/>
                <a:cs typeface="+mn-cs"/>
              </a:rPr>
              <a:t>depressiu</a:t>
            </a:r>
            <a:r>
              <a:rPr lang="en-US" sz="3600" dirty="0">
                <a:latin typeface="+mn-lt"/>
                <a:ea typeface="+mn-ea"/>
                <a:cs typeface="+mn-cs"/>
              </a:rPr>
              <a:t> / </a:t>
            </a:r>
            <a:r>
              <a:rPr lang="en-US" sz="3600" dirty="0" err="1">
                <a:latin typeface="+mn-lt"/>
                <a:ea typeface="+mn-ea"/>
                <a:cs typeface="+mn-cs"/>
              </a:rPr>
              <a:t>baixa</a:t>
            </a:r>
            <a:r>
              <a:rPr lang="en-US" sz="3600" dirty="0">
                <a:latin typeface="+mn-lt"/>
                <a:ea typeface="+mn-ea"/>
                <a:cs typeface="+mn-cs"/>
              </a:rPr>
              <a:t> </a:t>
            </a:r>
            <a:r>
              <a:rPr lang="en-US" sz="3600" dirty="0" err="1">
                <a:latin typeface="+mn-lt"/>
                <a:ea typeface="+mn-ea"/>
                <a:cs typeface="+mn-cs"/>
              </a:rPr>
              <a:t>autoestima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Intenta recordar situacions en què et vas sentir molt bé, no t'oblidis de recordar-les amb tots els sentits (visualitzar, sentir, olorar ...), potser amb l'ajuda d'un àlbum de fotos.</a:t>
            </a:r>
          </a:p>
          <a:p>
            <a:pPr marL="342900" lvl="0" indent="-342900" defTabSz="914400" fontAlgn="base">
              <a:buClr>
                <a:srgbClr val="333333"/>
              </a:buClr>
              <a:buFont typeface="WingDings"/>
              <a:buChar char=""/>
            </a:pPr>
            <a:r>
              <a:rPr lang="es-ES" altLang="de-DE" sz="2400" dirty="0">
                <a:solidFill>
                  <a:srgbClr val="333333"/>
                </a:solidFill>
              </a:rPr>
              <a:t>Fes coses </a:t>
            </a:r>
            <a:r>
              <a:rPr lang="es-ES" altLang="de-DE" sz="2400" dirty="0" err="1">
                <a:solidFill>
                  <a:srgbClr val="333333"/>
                </a:solidFill>
              </a:rPr>
              <a:t>amb</a:t>
            </a:r>
            <a:r>
              <a:rPr lang="es-ES" altLang="de-DE" sz="2400" dirty="0">
                <a:solidFill>
                  <a:srgbClr val="333333"/>
                </a:solidFill>
              </a:rPr>
              <a:t> les que </a:t>
            </a:r>
            <a:r>
              <a:rPr lang="es-ES" altLang="de-DE" sz="2400" dirty="0" err="1">
                <a:solidFill>
                  <a:srgbClr val="333333"/>
                </a:solidFill>
              </a:rPr>
              <a:t>realment</a:t>
            </a:r>
            <a:r>
              <a:rPr lang="es-ES" altLang="de-DE" sz="2400" dirty="0">
                <a:solidFill>
                  <a:srgbClr val="333333"/>
                </a:solidFill>
              </a:rPr>
              <a:t> </a:t>
            </a:r>
            <a:r>
              <a:rPr lang="es-ES" altLang="de-DE" sz="2400" dirty="0" err="1">
                <a:solidFill>
                  <a:srgbClr val="333333"/>
                </a:solidFill>
              </a:rPr>
              <a:t>gaudeixes</a:t>
            </a:r>
            <a:r>
              <a:rPr lang="es-ES" altLang="de-DE" sz="2400" dirty="0">
                <a:solidFill>
                  <a:srgbClr val="333333"/>
                </a:solidFill>
              </a:rPr>
              <a:t>, </a:t>
            </a:r>
            <a:r>
              <a:rPr lang="es-ES" altLang="de-DE" sz="2400" dirty="0" err="1">
                <a:solidFill>
                  <a:srgbClr val="333333"/>
                </a:solidFill>
              </a:rPr>
              <a:t>millor</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t>
            </a:r>
            <a:r>
              <a:rPr lang="es-ES" altLang="de-DE" sz="2400" dirty="0" err="1">
                <a:solidFill>
                  <a:srgbClr val="333333"/>
                </a:solidFill>
              </a:rPr>
              <a:t>veure</a:t>
            </a:r>
            <a:r>
              <a:rPr lang="es-ES" altLang="de-DE" sz="2400" dirty="0">
                <a:solidFill>
                  <a:srgbClr val="333333"/>
                </a:solidFill>
              </a:rPr>
              <a:t> una </a:t>
            </a:r>
            <a:r>
              <a:rPr lang="es-ES" altLang="de-DE" sz="2400" dirty="0" err="1">
                <a:solidFill>
                  <a:srgbClr val="333333"/>
                </a:solidFill>
              </a:rPr>
              <a:t>pel·lícula</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 a una </a:t>
            </a:r>
            <a:r>
              <a:rPr lang="es-ES" altLang="de-DE" sz="2400" dirty="0" err="1">
                <a:solidFill>
                  <a:srgbClr val="333333"/>
                </a:solidFill>
              </a:rPr>
              <a:t>cafeteria</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Fes </a:t>
            </a:r>
            <a:r>
              <a:rPr lang="es-ES" altLang="de-DE" sz="2400" dirty="0" err="1">
                <a:solidFill>
                  <a:srgbClr val="333333"/>
                </a:solidFill>
              </a:rPr>
              <a:t>exercici</a:t>
            </a:r>
            <a:r>
              <a:rPr lang="es-ES" altLang="de-DE" sz="2400" dirty="0">
                <a:solidFill>
                  <a:srgbClr val="333333"/>
                </a:solidFill>
              </a:rPr>
              <a:t> (</a:t>
            </a:r>
            <a:r>
              <a:rPr lang="es-ES" altLang="de-DE" sz="2400" dirty="0" err="1">
                <a:solidFill>
                  <a:srgbClr val="333333"/>
                </a:solidFill>
              </a:rPr>
              <a:t>almenys</a:t>
            </a:r>
            <a:r>
              <a:rPr lang="es-ES" altLang="de-DE" sz="2400" dirty="0">
                <a:solidFill>
                  <a:srgbClr val="333333"/>
                </a:solidFill>
              </a:rPr>
              <a:t> 20 </a:t>
            </a:r>
            <a:r>
              <a:rPr lang="es-ES" altLang="de-DE" sz="2400" dirty="0" err="1">
                <a:solidFill>
                  <a:srgbClr val="333333"/>
                </a:solidFill>
              </a:rPr>
              <a:t>minuts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de </a:t>
            </a:r>
            <a:r>
              <a:rPr lang="es-ES" altLang="de-DE" sz="2400" dirty="0" err="1">
                <a:solidFill>
                  <a:srgbClr val="333333"/>
                </a:solidFill>
              </a:rPr>
              <a:t>cop</a:t>
            </a:r>
            <a:r>
              <a:rPr lang="es-ES" altLang="de-DE" sz="2400" dirty="0">
                <a:solidFill>
                  <a:srgbClr val="333333"/>
                </a:solidFill>
              </a:rPr>
              <a:t>, si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possible</a:t>
            </a:r>
            <a:r>
              <a:rPr lang="es-ES" altLang="de-DE" sz="2400" dirty="0">
                <a:solidFill>
                  <a:srgbClr val="333333"/>
                </a:solidFill>
              </a:rPr>
              <a:t> </a:t>
            </a:r>
            <a:r>
              <a:rPr lang="es-ES" altLang="de-DE" sz="2400" dirty="0" err="1">
                <a:solidFill>
                  <a:srgbClr val="333333"/>
                </a:solidFill>
              </a:rPr>
              <a:t>exercicis</a:t>
            </a:r>
            <a:r>
              <a:rPr lang="es-ES" altLang="de-DE" sz="2400" dirty="0">
                <a:solidFill>
                  <a:srgbClr val="333333"/>
                </a:solidFill>
              </a:rPr>
              <a:t> de </a:t>
            </a:r>
            <a:r>
              <a:rPr lang="es-ES" altLang="de-DE" sz="2400" dirty="0" err="1">
                <a:solidFill>
                  <a:srgbClr val="333333"/>
                </a:solidFill>
              </a:rPr>
              <a:t>resistència</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una </a:t>
            </a:r>
            <a:r>
              <a:rPr lang="es-ES" altLang="de-DE" sz="2400" dirty="0" err="1">
                <a:solidFill>
                  <a:srgbClr val="333333"/>
                </a:solidFill>
              </a:rPr>
              <a:t>llarga</a:t>
            </a:r>
            <a:r>
              <a:rPr lang="es-ES" altLang="de-DE" sz="2400" dirty="0">
                <a:solidFill>
                  <a:srgbClr val="333333"/>
                </a:solidFill>
              </a:rPr>
              <a:t> caminada o footing.</a:t>
            </a:r>
          </a:p>
          <a:p>
            <a:pPr marL="342900" lvl="0" indent="-342900" defTabSz="914400" fontAlgn="base">
              <a:buClr>
                <a:srgbClr val="333333"/>
              </a:buClr>
              <a:buFont typeface="WingDings"/>
              <a:buChar char=""/>
            </a:pPr>
            <a:r>
              <a:rPr lang="es-ES" altLang="de-DE" sz="2400" dirty="0">
                <a:solidFill>
                  <a:srgbClr val="333333"/>
                </a:solidFill>
              </a:rPr>
              <a:t>Escolta la </a:t>
            </a:r>
            <a:r>
              <a:rPr lang="es-ES" altLang="de-DE" sz="2400" dirty="0" err="1">
                <a:solidFill>
                  <a:srgbClr val="333333"/>
                </a:solidFill>
              </a:rPr>
              <a:t>teva</a:t>
            </a:r>
            <a:r>
              <a:rPr lang="es-ES" altLang="de-DE" sz="2400" dirty="0">
                <a:solidFill>
                  <a:srgbClr val="333333"/>
                </a:solidFill>
              </a:rPr>
              <a:t> música favorita.</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10" name="Slide Number Placeholder 9"/>
          <p:cNvSpPr>
            <a:spLocks noGrp="1"/>
          </p:cNvSpPr>
          <p:nvPr>
            <p:ph type="sldNum" sz="quarter" idx="12"/>
          </p:nvPr>
        </p:nvSpPr>
        <p:spPr/>
        <p:txBody>
          <a:bodyPr/>
          <a:lstStyle/>
          <a:p>
            <a:fld id="{54894629-C21B-4B5F-A7DB-FE04C4B40FA1}" type="slidenum">
              <a:rPr lang="de-DE" altLang="es-ES" smtClean="0"/>
              <a:pPr/>
              <a:t>45</a:t>
            </a:fld>
            <a:endParaRPr lang="de-DE" altLang="es-ES"/>
          </a:p>
        </p:txBody>
      </p:sp>
    </p:spTree>
    <p:extLst>
      <p:ext uri="{BB962C8B-B14F-4D97-AF65-F5344CB8AC3E}">
        <p14:creationId xmlns:p14="http://schemas.microsoft.com/office/powerpoint/2010/main" val="2583500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diaria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46</a:t>
            </a:fld>
            <a:endParaRPr lang="de-DE" altLang="es-E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diaria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p>
          <a:p>
            <a:pPr marL="342900" lvl="0" indent="-342900" defTabSz="914400" fontAlgn="base">
              <a:buClr>
                <a:srgbClr val="333333"/>
              </a:buClr>
              <a:buFont typeface="WingDings"/>
              <a:buChar char=""/>
            </a:pPr>
            <a:r>
              <a:rPr lang="es-ES" altLang="de-DE" sz="2400" dirty="0">
                <a:solidFill>
                  <a:srgbClr val="333333"/>
                </a:solidFill>
              </a:rPr>
              <a:t>Sigues conscient de les distorsions típiques de la depressió que s'acaben de comentar i tracta de modificar-les (veure folis amb les tasques).</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47</a:t>
            </a:fld>
            <a:endParaRPr lang="de-DE" altLang="es-ES"/>
          </a:p>
        </p:txBody>
      </p:sp>
    </p:spTree>
    <p:extLst>
      <p:ext uri="{BB962C8B-B14F-4D97-AF65-F5344CB8AC3E}">
        <p14:creationId xmlns:p14="http://schemas.microsoft.com/office/powerpoint/2010/main" val="34414755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diaria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p>
          <a:p>
            <a:pPr marL="342900" lvl="0" indent="-342900" defTabSz="914400" fontAlgn="base">
              <a:buClr>
                <a:srgbClr val="333333"/>
              </a:buClr>
              <a:buFont typeface="WingDings"/>
              <a:buChar char=""/>
            </a:pPr>
            <a:r>
              <a:rPr lang="es-ES" altLang="de-DE" sz="2400" dirty="0">
                <a:solidFill>
                  <a:srgbClr val="333333"/>
                </a:solidFill>
              </a:rPr>
              <a:t>Sigues conscient de les distorsions típiques de la depressió que s'acaben de comentar i tracta de modificar-les (veure folis amb les tasques).</a:t>
            </a:r>
          </a:p>
          <a:p>
            <a:pPr marL="342900" lvl="0" indent="-342900" defTabSz="914400" fontAlgn="base">
              <a:buClr>
                <a:srgbClr val="333333"/>
              </a:buClr>
              <a:buFont typeface="WingDings"/>
              <a:buChar char=""/>
            </a:pPr>
            <a:r>
              <a:rPr lang="es-ES" altLang="de-DE" sz="2400" dirty="0">
                <a:solidFill>
                  <a:srgbClr val="333333"/>
                </a:solidFill>
              </a:rPr>
              <a:t>Utilitza com a mínim alguns dels consells esmentats amb freqüència per a la disminuir l'estat d'ànim deprimit / baixa autoestima…</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48</a:t>
            </a:fld>
            <a:endParaRPr lang="de-DE" altLang="es-ES"/>
          </a:p>
        </p:txBody>
      </p:sp>
    </p:spTree>
    <p:extLst>
      <p:ext uri="{BB962C8B-B14F-4D97-AF65-F5344CB8AC3E}">
        <p14:creationId xmlns:p14="http://schemas.microsoft.com/office/powerpoint/2010/main" val="3937776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diaria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La </a:t>
            </a:r>
            <a:r>
              <a:rPr lang="es-ES" altLang="de-DE" sz="2400" dirty="0" err="1">
                <a:solidFill>
                  <a:srgbClr val="333333"/>
                </a:solidFill>
              </a:rPr>
              <a:t>depressió</a:t>
            </a:r>
            <a:r>
              <a:rPr lang="es-ES" altLang="de-DE" sz="2400" dirty="0">
                <a:solidFill>
                  <a:srgbClr val="333333"/>
                </a:solidFill>
              </a:rPr>
              <a:t> no </a:t>
            </a:r>
            <a:r>
              <a:rPr lang="es-ES" altLang="de-DE" sz="2400" dirty="0" err="1">
                <a:solidFill>
                  <a:srgbClr val="333333"/>
                </a:solidFill>
              </a:rPr>
              <a:t>és</a:t>
            </a:r>
            <a:r>
              <a:rPr lang="es-ES" altLang="de-DE" sz="2400" dirty="0">
                <a:solidFill>
                  <a:srgbClr val="333333"/>
                </a:solidFill>
              </a:rPr>
              <a:t> un </a:t>
            </a:r>
            <a:r>
              <a:rPr lang="es-ES" altLang="de-DE" sz="2400" dirty="0" err="1">
                <a:solidFill>
                  <a:srgbClr val="333333"/>
                </a:solidFill>
              </a:rPr>
              <a:t>destí</a:t>
            </a:r>
            <a:r>
              <a:rPr lang="es-ES" altLang="de-DE" sz="2400" dirty="0">
                <a:solidFill>
                  <a:srgbClr val="333333"/>
                </a:solidFill>
              </a:rPr>
              <a:t> ineludible.</a:t>
            </a:r>
          </a:p>
          <a:p>
            <a:pPr marL="342900" lvl="0" indent="-342900" defTabSz="914400" fontAlgn="base">
              <a:buClr>
                <a:srgbClr val="333333"/>
              </a:buClr>
              <a:buFont typeface="WingDings"/>
              <a:buChar char=""/>
            </a:pPr>
            <a:r>
              <a:rPr lang="es-ES" altLang="de-DE" sz="2400" dirty="0">
                <a:solidFill>
                  <a:srgbClr val="333333"/>
                </a:solidFill>
              </a:rPr>
              <a:t>Sigues conscient de les distorsions típiques de la depressió que s'acaben de comentar i tracta de modificar-les (veure folis amb les tasques).</a:t>
            </a:r>
          </a:p>
          <a:p>
            <a:pPr marL="342900" lvl="0" indent="-342900" defTabSz="914400" fontAlgn="base">
              <a:buClr>
                <a:srgbClr val="333333"/>
              </a:buClr>
              <a:buFont typeface="WingDings"/>
              <a:buChar char=""/>
            </a:pPr>
            <a:r>
              <a:rPr lang="es-ES" altLang="de-DE" sz="2400" dirty="0">
                <a:solidFill>
                  <a:srgbClr val="333333"/>
                </a:solidFill>
              </a:rPr>
              <a:t>Utilitza com a mínim alguns dels consells esmentats amb freqüència per a la disminuir l'estat d'ànim deprimit / baixa autoestima…</a:t>
            </a:r>
          </a:p>
          <a:p>
            <a:pPr marL="342900" lvl="0" indent="-342900" defTabSz="914400" fontAlgn="base">
              <a:buClr>
                <a:srgbClr val="333333"/>
              </a:buClr>
              <a:buFont typeface="WingDings"/>
              <a:buChar char=""/>
            </a:pPr>
            <a:r>
              <a:rPr lang="es-ES" altLang="de-DE" sz="2400" dirty="0">
                <a:solidFill>
                  <a:srgbClr val="333333"/>
                </a:solidFill>
              </a:rPr>
              <a:t>En cas de </a:t>
            </a:r>
            <a:r>
              <a:rPr lang="es-ES" altLang="de-DE" sz="2400" dirty="0" err="1">
                <a:solidFill>
                  <a:srgbClr val="333333"/>
                </a:solidFill>
              </a:rPr>
              <a:t>símptomes</a:t>
            </a:r>
            <a:r>
              <a:rPr lang="es-ES" altLang="de-DE" sz="2400" dirty="0">
                <a:solidFill>
                  <a:srgbClr val="333333"/>
                </a:solidFill>
              </a:rPr>
              <a:t> </a:t>
            </a:r>
            <a:r>
              <a:rPr lang="es-ES" altLang="de-DE" sz="2400" dirty="0" err="1">
                <a:solidFill>
                  <a:srgbClr val="333333"/>
                </a:solidFill>
              </a:rPr>
              <a:t>depressius</a:t>
            </a:r>
            <a:r>
              <a:rPr lang="es-ES" altLang="de-DE" sz="2400" dirty="0">
                <a:solidFill>
                  <a:srgbClr val="333333"/>
                </a:solidFill>
              </a:rPr>
              <a:t> </a:t>
            </a:r>
            <a:r>
              <a:rPr lang="es-ES" altLang="de-DE" sz="2400" dirty="0" err="1">
                <a:solidFill>
                  <a:srgbClr val="333333"/>
                </a:solidFill>
              </a:rPr>
              <a:t>greus</a:t>
            </a:r>
            <a:r>
              <a:rPr lang="es-ES" altLang="de-DE" sz="2400" dirty="0">
                <a:solidFill>
                  <a:srgbClr val="333333"/>
                </a:solidFill>
              </a:rPr>
              <a:t> consulta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psicologia</a:t>
            </a:r>
            <a:r>
              <a:rPr lang="es-ES" altLang="de-DE" sz="2400" dirty="0">
                <a:solidFill>
                  <a:srgbClr val="333333"/>
                </a:solidFill>
              </a:rPr>
              <a:t> o </a:t>
            </a:r>
            <a:r>
              <a:rPr lang="es-ES" altLang="de-DE" sz="2400" dirty="0" err="1">
                <a:solidFill>
                  <a:srgbClr val="333333"/>
                </a:solidFill>
              </a:rPr>
              <a:t>psiquiatria</a:t>
            </a:r>
            <a:r>
              <a:rPr lang="es-E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49</a:t>
            </a:fld>
            <a:endParaRPr lang="de-DE" altLang="es-ES"/>
          </a:p>
        </p:txBody>
      </p:sp>
    </p:spTree>
    <p:extLst>
      <p:ext uri="{BB962C8B-B14F-4D97-AF65-F5344CB8AC3E}">
        <p14:creationId xmlns:p14="http://schemas.microsoft.com/office/powerpoint/2010/main" val="3972101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rPr>
              <a:t>Moltes persones amb psicosi tenen baixa autoestima, sobretot després d'un episodi psicòtic (sentiment de vergonya; por que els amics li donin l'esquena).</a:t>
            </a:r>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50</a:t>
            </a:fld>
            <a:endParaRPr lang="de-DE" altLang="es-E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rPr>
              <a:t>Moltes persones amb psicosi tenen baixa autoestima, sobretot després d'un episodi psicòtic (sentiment de vergonya; por que els amics li donin l'esquena).</a:t>
            </a:r>
          </a:p>
          <a:p>
            <a:pPr lvl="0" defTabSz="914400" fontAlgn="base">
              <a:lnSpc>
                <a:spcPct val="100000"/>
              </a:lnSpc>
              <a:spcBef>
                <a:spcPts val="1200"/>
              </a:spcBef>
            </a:pPr>
            <a:r>
              <a:rPr lang="es-ES" altLang="de-DE" sz="2000" dirty="0" err="1">
                <a:solidFill>
                  <a:srgbClr val="333333"/>
                </a:solidFill>
              </a:rPr>
              <a:t>Durant</a:t>
            </a:r>
            <a:r>
              <a:rPr lang="es-ES" altLang="de-DE" sz="2000" dirty="0">
                <a:solidFill>
                  <a:srgbClr val="333333"/>
                </a:solidFill>
              </a:rPr>
              <a:t> la </a:t>
            </a:r>
            <a:r>
              <a:rPr lang="es-ES" altLang="de-DE" sz="2000" dirty="0" err="1">
                <a:solidFill>
                  <a:srgbClr val="333333"/>
                </a:solidFill>
              </a:rPr>
              <a:t>psicosi</a:t>
            </a:r>
            <a:r>
              <a:rPr lang="es-ES" altLang="de-DE" sz="2000" dirty="0">
                <a:solidFill>
                  <a:srgbClr val="333333"/>
                </a:solidFill>
              </a:rPr>
              <a:t> aguda, </a:t>
            </a:r>
            <a:r>
              <a:rPr lang="es-ES" altLang="de-DE" sz="2000" dirty="0" err="1">
                <a:solidFill>
                  <a:srgbClr val="333333"/>
                </a:solidFill>
              </a:rPr>
              <a:t>algunes</a:t>
            </a:r>
            <a:r>
              <a:rPr lang="es-ES" altLang="de-DE" sz="2000" dirty="0">
                <a:solidFill>
                  <a:srgbClr val="333333"/>
                </a:solidFill>
              </a:rPr>
              <a:t> persones </a:t>
            </a:r>
            <a:r>
              <a:rPr lang="es-ES" altLang="de-DE" sz="2000" dirty="0" err="1">
                <a:solidFill>
                  <a:srgbClr val="333333"/>
                </a:solidFill>
              </a:rPr>
              <a:t>senten</a:t>
            </a:r>
            <a:r>
              <a:rPr lang="es-ES" altLang="de-DE" sz="2000" dirty="0">
                <a:solidFill>
                  <a:srgbClr val="333333"/>
                </a:solidFill>
              </a:rPr>
              <a:t> por i </a:t>
            </a:r>
            <a:r>
              <a:rPr lang="es-ES" altLang="de-DE" sz="2000" dirty="0" err="1">
                <a:solidFill>
                  <a:srgbClr val="333333"/>
                </a:solidFill>
              </a:rPr>
              <a:t>fins</a:t>
            </a:r>
            <a:r>
              <a:rPr lang="es-ES" altLang="de-DE" sz="2000" dirty="0">
                <a:solidFill>
                  <a:srgbClr val="333333"/>
                </a:solidFill>
              </a:rPr>
              <a:t> i </a:t>
            </a:r>
            <a:r>
              <a:rPr lang="es-ES" altLang="de-DE" sz="2000" dirty="0" err="1">
                <a:solidFill>
                  <a:srgbClr val="333333"/>
                </a:solidFill>
              </a:rPr>
              <a:t>tot</a:t>
            </a:r>
            <a:r>
              <a:rPr lang="es-ES" altLang="de-DE" sz="2000" dirty="0">
                <a:solidFill>
                  <a:srgbClr val="333333"/>
                </a:solidFill>
              </a:rPr>
              <a:t> </a:t>
            </a:r>
            <a:r>
              <a:rPr lang="es-ES" altLang="de-DE" sz="2000" dirty="0" err="1">
                <a:solidFill>
                  <a:srgbClr val="333333"/>
                </a:solidFill>
              </a:rPr>
              <a:t>altres</a:t>
            </a:r>
            <a:r>
              <a:rPr lang="es-ES" altLang="de-DE" sz="2000" dirty="0">
                <a:solidFill>
                  <a:srgbClr val="333333"/>
                </a:solidFill>
              </a:rPr>
              <a:t> </a:t>
            </a:r>
            <a:r>
              <a:rPr lang="es-ES" altLang="de-DE" sz="2000" dirty="0" err="1">
                <a:solidFill>
                  <a:srgbClr val="333333"/>
                </a:solidFill>
              </a:rPr>
              <a:t>emocions</a:t>
            </a:r>
            <a:r>
              <a:rPr lang="es-E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004992"/>
                </a:solidFill>
              </a:rPr>
              <a:t>Emocionant (“alguna cosa està passant finalment”)</a:t>
            </a:r>
          </a:p>
          <a:p>
            <a:pPr marL="342900" lvl="0" indent="-342900" defTabSz="914400" fontAlgn="base">
              <a:lnSpc>
                <a:spcPct val="100000"/>
              </a:lnSpc>
              <a:spcBef>
                <a:spcPts val="1200"/>
              </a:spcBef>
              <a:buClr>
                <a:srgbClr val="333333"/>
              </a:buClr>
              <a:buFont typeface="WingDings"/>
              <a:buChar char=""/>
            </a:pPr>
            <a:r>
              <a:rPr lang="es-ES" altLang="de-DE" sz="2000" dirty="0" err="1">
                <a:solidFill>
                  <a:srgbClr val="004992"/>
                </a:solidFill>
              </a:rPr>
              <a:t>Sentit</a:t>
            </a:r>
            <a:r>
              <a:rPr lang="es-ES" altLang="de-DE" sz="2000" dirty="0">
                <a:solidFill>
                  <a:srgbClr val="004992"/>
                </a:solidFill>
              </a:rPr>
              <a:t> de </a:t>
            </a:r>
            <a:r>
              <a:rPr lang="es-ES" altLang="de-DE" sz="2000" dirty="0" err="1">
                <a:solidFill>
                  <a:srgbClr val="004992"/>
                </a:solidFill>
              </a:rPr>
              <a:t>destí</a:t>
            </a:r>
            <a:r>
              <a:rPr lang="es-ES" altLang="de-DE" sz="2000" dirty="0">
                <a:solidFill>
                  <a:srgbClr val="004992"/>
                </a:solidFill>
              </a:rPr>
              <a:t> (per </a:t>
            </a:r>
            <a:r>
              <a:rPr lang="es-ES" altLang="de-DE" sz="2000" dirty="0" err="1">
                <a:solidFill>
                  <a:srgbClr val="004992"/>
                </a:solidFill>
              </a:rPr>
              <a:t>acomplir</a:t>
            </a:r>
            <a:r>
              <a:rPr lang="es-ES" altLang="de-DE" sz="2000" dirty="0">
                <a:solidFill>
                  <a:srgbClr val="004992"/>
                </a:solidFill>
              </a:rPr>
              <a:t> una </a:t>
            </a:r>
            <a:r>
              <a:rPr lang="es-ES" altLang="de-DE" sz="2000" dirty="0" err="1">
                <a:solidFill>
                  <a:srgbClr val="004992"/>
                </a:solidFill>
              </a:rPr>
              <a:t>misió</a:t>
            </a:r>
            <a:r>
              <a:rPr lang="es-ES" altLang="de-DE" sz="2000" dirty="0">
                <a:solidFill>
                  <a:srgbClr val="004992"/>
                </a:solidFill>
              </a:rPr>
              <a:t>, de ser </a:t>
            </a:r>
            <a:r>
              <a:rPr lang="es-ES" altLang="de-DE" sz="2000" dirty="0" err="1">
                <a:solidFill>
                  <a:srgbClr val="004992"/>
                </a:solidFill>
              </a:rPr>
              <a:t>important</a:t>
            </a:r>
            <a:r>
              <a:rPr lang="es-ES"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51</a:t>
            </a:fld>
            <a:endParaRPr lang="de-DE" altLang="es-ES"/>
          </a:p>
        </p:txBody>
      </p:sp>
    </p:spTree>
    <p:extLst>
      <p:ext uri="{BB962C8B-B14F-4D97-AF65-F5344CB8AC3E}">
        <p14:creationId xmlns:p14="http://schemas.microsoft.com/office/powerpoint/2010/main" val="3438572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rPr>
              <a:t>Moltes persones amb psicosi tenen baixa autoestima, sobretot després d'un episodi psicòtic (sentiment de vergonya; por que els amics li donin l'esquena).</a:t>
            </a:r>
          </a:p>
          <a:p>
            <a:pPr lvl="0" defTabSz="914400" fontAlgn="base">
              <a:lnSpc>
                <a:spcPct val="100000"/>
              </a:lnSpc>
              <a:spcBef>
                <a:spcPts val="1200"/>
              </a:spcBef>
            </a:pPr>
            <a:r>
              <a:rPr lang="es-ES" altLang="de-DE" sz="2000" dirty="0" err="1">
                <a:solidFill>
                  <a:srgbClr val="333333"/>
                </a:solidFill>
              </a:rPr>
              <a:t>Durant</a:t>
            </a:r>
            <a:r>
              <a:rPr lang="es-ES" altLang="de-DE" sz="2000" dirty="0">
                <a:solidFill>
                  <a:srgbClr val="333333"/>
                </a:solidFill>
              </a:rPr>
              <a:t> la </a:t>
            </a:r>
            <a:r>
              <a:rPr lang="es-ES" altLang="de-DE" sz="2000" dirty="0" err="1">
                <a:solidFill>
                  <a:srgbClr val="333333"/>
                </a:solidFill>
              </a:rPr>
              <a:t>psicosi</a:t>
            </a:r>
            <a:r>
              <a:rPr lang="es-ES" altLang="de-DE" sz="2000" dirty="0">
                <a:solidFill>
                  <a:srgbClr val="333333"/>
                </a:solidFill>
              </a:rPr>
              <a:t> aguda, </a:t>
            </a:r>
            <a:r>
              <a:rPr lang="es-ES" altLang="de-DE" sz="2000" dirty="0" err="1">
                <a:solidFill>
                  <a:srgbClr val="333333"/>
                </a:solidFill>
              </a:rPr>
              <a:t>algunes</a:t>
            </a:r>
            <a:r>
              <a:rPr lang="es-ES" altLang="de-DE" sz="2000" dirty="0">
                <a:solidFill>
                  <a:srgbClr val="333333"/>
                </a:solidFill>
              </a:rPr>
              <a:t> persones </a:t>
            </a:r>
            <a:r>
              <a:rPr lang="es-ES" altLang="de-DE" sz="2000" dirty="0" err="1">
                <a:solidFill>
                  <a:srgbClr val="333333"/>
                </a:solidFill>
              </a:rPr>
              <a:t>senten</a:t>
            </a:r>
            <a:r>
              <a:rPr lang="es-ES" altLang="de-DE" sz="2000" dirty="0">
                <a:solidFill>
                  <a:srgbClr val="333333"/>
                </a:solidFill>
              </a:rPr>
              <a:t> por i </a:t>
            </a:r>
            <a:r>
              <a:rPr lang="es-ES" altLang="de-DE" sz="2000" dirty="0" err="1">
                <a:solidFill>
                  <a:srgbClr val="333333"/>
                </a:solidFill>
              </a:rPr>
              <a:t>fins</a:t>
            </a:r>
            <a:r>
              <a:rPr lang="es-ES" altLang="de-DE" sz="2000" dirty="0">
                <a:solidFill>
                  <a:srgbClr val="333333"/>
                </a:solidFill>
              </a:rPr>
              <a:t> i </a:t>
            </a:r>
            <a:r>
              <a:rPr lang="es-ES" altLang="de-DE" sz="2000" dirty="0" err="1">
                <a:solidFill>
                  <a:srgbClr val="333333"/>
                </a:solidFill>
              </a:rPr>
              <a:t>tot</a:t>
            </a:r>
            <a:r>
              <a:rPr lang="es-ES" altLang="de-DE" sz="2000" dirty="0">
                <a:solidFill>
                  <a:srgbClr val="333333"/>
                </a:solidFill>
              </a:rPr>
              <a:t> </a:t>
            </a:r>
            <a:r>
              <a:rPr lang="es-ES" altLang="de-DE" sz="2000" dirty="0" err="1">
                <a:solidFill>
                  <a:srgbClr val="333333"/>
                </a:solidFill>
              </a:rPr>
              <a:t>altres</a:t>
            </a:r>
            <a:r>
              <a:rPr lang="es-ES" altLang="de-DE" sz="2000" dirty="0">
                <a:solidFill>
                  <a:srgbClr val="333333"/>
                </a:solidFill>
              </a:rPr>
              <a:t> </a:t>
            </a:r>
            <a:r>
              <a:rPr lang="es-ES" altLang="de-DE" sz="2000" dirty="0" err="1">
                <a:solidFill>
                  <a:srgbClr val="333333"/>
                </a:solidFill>
              </a:rPr>
              <a:t>emocions</a:t>
            </a:r>
            <a:r>
              <a:rPr lang="es-E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004992"/>
                </a:solidFill>
              </a:rPr>
              <a:t>Emocionant (“alguna cosa està passant finalment”)</a:t>
            </a:r>
          </a:p>
          <a:p>
            <a:pPr marL="342900" lvl="0" indent="-342900" defTabSz="914400" fontAlgn="base">
              <a:lnSpc>
                <a:spcPct val="100000"/>
              </a:lnSpc>
              <a:spcBef>
                <a:spcPts val="1200"/>
              </a:spcBef>
              <a:buClr>
                <a:srgbClr val="333333"/>
              </a:buClr>
              <a:buFont typeface="WingDings"/>
              <a:buChar char=""/>
            </a:pPr>
            <a:r>
              <a:rPr lang="es-ES" altLang="de-DE" sz="2000" dirty="0" err="1">
                <a:solidFill>
                  <a:srgbClr val="004992"/>
                </a:solidFill>
              </a:rPr>
              <a:t>Sentit</a:t>
            </a:r>
            <a:r>
              <a:rPr lang="es-ES" altLang="de-DE" sz="2000" dirty="0">
                <a:solidFill>
                  <a:srgbClr val="004992"/>
                </a:solidFill>
              </a:rPr>
              <a:t> de </a:t>
            </a:r>
            <a:r>
              <a:rPr lang="es-ES" altLang="de-DE" sz="2000" dirty="0" err="1">
                <a:solidFill>
                  <a:srgbClr val="004992"/>
                </a:solidFill>
              </a:rPr>
              <a:t>destí</a:t>
            </a:r>
            <a:r>
              <a:rPr lang="es-ES" altLang="de-DE" sz="2000" dirty="0">
                <a:solidFill>
                  <a:srgbClr val="004992"/>
                </a:solidFill>
              </a:rPr>
              <a:t> (per </a:t>
            </a:r>
            <a:r>
              <a:rPr lang="es-ES" altLang="de-DE" sz="2000" dirty="0" err="1">
                <a:solidFill>
                  <a:srgbClr val="004992"/>
                </a:solidFill>
              </a:rPr>
              <a:t>acomplir</a:t>
            </a:r>
            <a:r>
              <a:rPr lang="es-ES" altLang="de-DE" sz="2000" dirty="0">
                <a:solidFill>
                  <a:srgbClr val="004992"/>
                </a:solidFill>
              </a:rPr>
              <a:t> una </a:t>
            </a:r>
            <a:r>
              <a:rPr lang="es-ES" altLang="de-DE" sz="2000" dirty="0" err="1">
                <a:solidFill>
                  <a:srgbClr val="004992"/>
                </a:solidFill>
              </a:rPr>
              <a:t>misió</a:t>
            </a:r>
            <a:r>
              <a:rPr lang="es-ES" altLang="de-DE" sz="2000" dirty="0">
                <a:solidFill>
                  <a:srgbClr val="004992"/>
                </a:solidFill>
              </a:rPr>
              <a:t>, de ser </a:t>
            </a:r>
            <a:r>
              <a:rPr lang="es-ES" altLang="de-DE" sz="2000" dirty="0" err="1">
                <a:solidFill>
                  <a:srgbClr val="004992"/>
                </a:solidFill>
              </a:rPr>
              <a:t>important</a:t>
            </a:r>
            <a:r>
              <a:rPr lang="es-ES" altLang="de-DE" sz="2000" dirty="0">
                <a:solidFill>
                  <a:srgbClr val="004992"/>
                </a:solidFill>
              </a:rPr>
              <a:t>)</a:t>
            </a:r>
          </a:p>
          <a:p>
            <a:pPr lvl="0" defTabSz="914400" fontAlgn="base">
              <a:lnSpc>
                <a:spcPct val="100000"/>
              </a:lnSpc>
              <a:spcBef>
                <a:spcPts val="1200"/>
              </a:spcBef>
            </a:pPr>
            <a:r>
              <a:rPr lang="es-ES" altLang="de-DE" sz="2000" dirty="0" err="1">
                <a:solidFill>
                  <a:srgbClr val="004992"/>
                </a:solidFill>
              </a:rPr>
              <a:t>Exemple</a:t>
            </a:r>
            <a:r>
              <a:rPr lang="es-ES" altLang="de-DE" sz="2000" dirty="0">
                <a:solidFill>
                  <a:srgbClr val="004992"/>
                </a:solidFill>
              </a:rPr>
              <a:t>: </a:t>
            </a:r>
            <a:r>
              <a:rPr lang="es-ES" altLang="de-DE" sz="2000" dirty="0">
                <a:solidFill>
                  <a:srgbClr val="333333"/>
                </a:solidFill>
              </a:rPr>
              <a:t>Jordi se </a:t>
            </a:r>
            <a:r>
              <a:rPr lang="es-ES" altLang="de-DE" sz="2000" dirty="0" err="1">
                <a:solidFill>
                  <a:srgbClr val="333333"/>
                </a:solidFill>
              </a:rPr>
              <a:t>sent</a:t>
            </a:r>
            <a:r>
              <a:rPr lang="es-ES" altLang="de-DE" sz="2000" dirty="0">
                <a:solidFill>
                  <a:srgbClr val="333333"/>
                </a:solidFill>
              </a:rPr>
              <a:t> </a:t>
            </a:r>
            <a:r>
              <a:rPr lang="es-ES" altLang="de-DE" sz="2000" dirty="0" err="1">
                <a:solidFill>
                  <a:srgbClr val="333333"/>
                </a:solidFill>
              </a:rPr>
              <a:t>perseguit</a:t>
            </a:r>
            <a:r>
              <a:rPr lang="es-ES" altLang="de-DE" sz="2000" dirty="0">
                <a:solidFill>
                  <a:srgbClr val="333333"/>
                </a:solidFill>
              </a:rPr>
              <a:t> </a:t>
            </a:r>
            <a:r>
              <a:rPr lang="es-ES" altLang="de-DE" sz="2000" dirty="0" err="1">
                <a:solidFill>
                  <a:srgbClr val="333333"/>
                </a:solidFill>
              </a:rPr>
              <a:t>pel</a:t>
            </a:r>
            <a:r>
              <a:rPr lang="es-ES" altLang="de-DE" sz="2000" dirty="0">
                <a:solidFill>
                  <a:srgbClr val="333333"/>
                </a:solidFill>
              </a:rPr>
              <a:t> </a:t>
            </a:r>
            <a:r>
              <a:rPr lang="es-ES" altLang="de-DE" sz="2000" dirty="0" err="1">
                <a:solidFill>
                  <a:srgbClr val="333333"/>
                </a:solidFill>
              </a:rPr>
              <a:t>servei</a:t>
            </a:r>
            <a:r>
              <a:rPr lang="es-ES" altLang="de-DE" sz="2000" dirty="0">
                <a:solidFill>
                  <a:srgbClr val="333333"/>
                </a:solidFill>
              </a:rPr>
              <a:t> </a:t>
            </a:r>
            <a:r>
              <a:rPr lang="es-ES" altLang="de-DE" sz="2000" dirty="0" err="1">
                <a:solidFill>
                  <a:srgbClr val="333333"/>
                </a:solidFill>
              </a:rPr>
              <a:t>secret</a:t>
            </a:r>
            <a:r>
              <a:rPr lang="es-ES" altLang="de-DE" sz="2000" dirty="0">
                <a:solidFill>
                  <a:srgbClr val="333333"/>
                </a:solidFill>
              </a:rPr>
              <a:t>. </a:t>
            </a:r>
            <a:r>
              <a:rPr lang="es-ES" altLang="de-DE" sz="2000" dirty="0" err="1">
                <a:solidFill>
                  <a:srgbClr val="333333"/>
                </a:solidFill>
              </a:rPr>
              <a:t>Quan</a:t>
            </a:r>
            <a:r>
              <a:rPr lang="es-ES" altLang="de-DE" sz="2000" dirty="0">
                <a:solidFill>
                  <a:srgbClr val="333333"/>
                </a:solidFill>
              </a:rPr>
              <a:t> va a la </a:t>
            </a:r>
            <a:r>
              <a:rPr lang="es-ES" altLang="de-DE" sz="2000" dirty="0" err="1">
                <a:solidFill>
                  <a:srgbClr val="333333"/>
                </a:solidFill>
              </a:rPr>
              <a:t>feina</a:t>
            </a:r>
            <a:r>
              <a:rPr lang="es-ES" altLang="de-DE" sz="2000" dirty="0">
                <a:solidFill>
                  <a:srgbClr val="333333"/>
                </a:solidFill>
              </a:rPr>
              <a:t>, el </a:t>
            </a:r>
            <a:r>
              <a:rPr lang="es-ES" altLang="de-DE" sz="2000" dirty="0" err="1">
                <a:solidFill>
                  <a:srgbClr val="333333"/>
                </a:solidFill>
              </a:rPr>
              <a:t>mateix</a:t>
            </a:r>
            <a:r>
              <a:rPr lang="es-ES" altLang="de-DE" sz="2000" dirty="0">
                <a:solidFill>
                  <a:srgbClr val="333333"/>
                </a:solidFill>
              </a:rPr>
              <a:t> home entra en el </a:t>
            </a:r>
            <a:r>
              <a:rPr lang="es-ES" altLang="de-DE" sz="2000" dirty="0" err="1">
                <a:solidFill>
                  <a:srgbClr val="333333"/>
                </a:solidFill>
              </a:rPr>
              <a:t>seu</a:t>
            </a:r>
            <a:r>
              <a:rPr lang="es-ES" altLang="de-DE" sz="2000" dirty="0">
                <a:solidFill>
                  <a:srgbClr val="333333"/>
                </a:solidFill>
              </a:rPr>
              <a:t> vagó de tren tres </a:t>
            </a:r>
            <a:r>
              <a:rPr lang="es-ES" altLang="de-DE" sz="2000" dirty="0" err="1">
                <a:solidFill>
                  <a:srgbClr val="333333"/>
                </a:solidFill>
              </a:rPr>
              <a:t>dies</a:t>
            </a:r>
            <a:r>
              <a:rPr lang="es-ES" altLang="de-DE" sz="2000" dirty="0">
                <a:solidFill>
                  <a:srgbClr val="333333"/>
                </a:solidFill>
              </a:rPr>
              <a:t> </a:t>
            </a:r>
            <a:r>
              <a:rPr lang="es-ES" altLang="de-DE" sz="2000" dirty="0" err="1">
                <a:solidFill>
                  <a:srgbClr val="333333"/>
                </a:solidFill>
              </a:rPr>
              <a:t>seguits</a:t>
            </a:r>
            <a:r>
              <a:rPr lang="es-ES" altLang="de-DE" sz="2000" dirty="0">
                <a:solidFill>
                  <a:srgbClr val="333333"/>
                </a:solidFill>
              </a:rPr>
              <a:t>.</a:t>
            </a:r>
          </a:p>
          <a:p>
            <a:pPr lvl="0" defTabSz="914400" fontAlgn="base">
              <a:lnSpc>
                <a:spcPct val="100000"/>
              </a:lnSpc>
              <a:spcBef>
                <a:spcPts val="1200"/>
              </a:spcBef>
            </a:pPr>
            <a:r>
              <a:rPr lang="es-ES" altLang="de-DE" sz="2000" dirty="0" err="1">
                <a:solidFill>
                  <a:srgbClr val="004992"/>
                </a:solidFill>
              </a:rPr>
              <a:t>Sentiments</a:t>
            </a:r>
            <a:r>
              <a:rPr lang="es-ES" altLang="de-DE" sz="2000" dirty="0">
                <a:solidFill>
                  <a:srgbClr val="004992"/>
                </a:solidFill>
              </a:rPr>
              <a:t>: </a:t>
            </a:r>
            <a:r>
              <a:rPr lang="es-ES" altLang="de-DE" sz="2000" dirty="0">
                <a:solidFill>
                  <a:srgbClr val="333333"/>
                </a:solidFill>
              </a:rPr>
              <a:t>Por i </a:t>
            </a:r>
            <a:r>
              <a:rPr lang="es-ES" altLang="de-DE" sz="2000" dirty="0" err="1">
                <a:solidFill>
                  <a:srgbClr val="333333"/>
                </a:solidFill>
              </a:rPr>
              <a:t>amenaça</a:t>
            </a:r>
            <a:r>
              <a:rPr lang="es-ES" altLang="de-DE" sz="2000" dirty="0">
                <a:solidFill>
                  <a:srgbClr val="333333"/>
                </a:solidFill>
              </a:rPr>
              <a:t>. Però també: “Si ells em donen tanta importància, sóc probablement algun tipus de James Bond i pot ser que l'altra part vulgui contractar-me.”</a:t>
            </a:r>
          </a:p>
          <a:p>
            <a:pPr lvl="0" defTabSz="914400" fontAlgn="base">
              <a:lnSpc>
                <a:spcPct val="100000"/>
              </a:lnSpc>
              <a:spcBef>
                <a:spcPts val="1200"/>
              </a:spcBef>
            </a:pPr>
            <a:r>
              <a:rPr lang="es-ES" altLang="de-DE" sz="2000" dirty="0" err="1">
                <a:solidFill>
                  <a:srgbClr val="004992"/>
                </a:solidFill>
              </a:rPr>
              <a:t>Però</a:t>
            </a:r>
            <a:r>
              <a:rPr lang="es-ES" altLang="de-DE" sz="2000" dirty="0">
                <a:solidFill>
                  <a:srgbClr val="004992"/>
                </a:solidFill>
              </a:rPr>
              <a:t>: </a:t>
            </a:r>
            <a:r>
              <a:rPr lang="es-ES" altLang="de-DE" sz="2000" dirty="0" err="1">
                <a:solidFill>
                  <a:srgbClr val="333333"/>
                </a:solidFill>
              </a:rPr>
              <a:t>És</a:t>
            </a:r>
            <a:r>
              <a:rPr lang="es-ES" altLang="de-DE" sz="2000" dirty="0">
                <a:solidFill>
                  <a:srgbClr val="333333"/>
                </a:solidFill>
              </a:rPr>
              <a:t> </a:t>
            </a:r>
            <a:r>
              <a:rPr lang="es-ES" altLang="de-DE" sz="2000" dirty="0" err="1">
                <a:solidFill>
                  <a:srgbClr val="333333"/>
                </a:solidFill>
              </a:rPr>
              <a:t>només</a:t>
            </a:r>
            <a:r>
              <a:rPr lang="es-ES" altLang="de-DE" sz="2000" dirty="0">
                <a:solidFill>
                  <a:srgbClr val="333333"/>
                </a:solidFill>
              </a:rPr>
              <a:t> una </a:t>
            </a:r>
            <a:r>
              <a:rPr lang="es-ES" altLang="de-DE" sz="2000" dirty="0" err="1">
                <a:solidFill>
                  <a:srgbClr val="333333"/>
                </a:solidFill>
              </a:rPr>
              <a:t>coincidència</a:t>
            </a:r>
            <a:r>
              <a:rPr lang="es-ES" altLang="de-DE" sz="2000" dirty="0">
                <a:solidFill>
                  <a:srgbClr val="333333"/>
                </a:solidFill>
              </a:rPr>
              <a:t>! </a:t>
            </a:r>
            <a:r>
              <a:rPr lang="es-ES" altLang="de-DE" sz="2000" dirty="0" err="1">
                <a:solidFill>
                  <a:srgbClr val="333333"/>
                </a:solidFill>
              </a:rPr>
              <a:t>Probablement</a:t>
            </a:r>
            <a:r>
              <a:rPr lang="es-ES" altLang="de-DE" sz="2000" dirty="0">
                <a:solidFill>
                  <a:srgbClr val="333333"/>
                </a:solidFill>
              </a:rPr>
              <a:t>, el que </a:t>
            </a:r>
            <a:r>
              <a:rPr lang="es-ES" altLang="de-DE" sz="2000" dirty="0" err="1">
                <a:solidFill>
                  <a:srgbClr val="333333"/>
                </a:solidFill>
              </a:rPr>
              <a:t>passa</a:t>
            </a:r>
            <a:r>
              <a:rPr lang="es-ES" altLang="de-DE" sz="2000" dirty="0">
                <a:solidFill>
                  <a:srgbClr val="333333"/>
                </a:solidFill>
              </a:rPr>
              <a:t> </a:t>
            </a:r>
            <a:r>
              <a:rPr lang="es-ES" altLang="de-DE" sz="2000" dirty="0" err="1">
                <a:solidFill>
                  <a:srgbClr val="333333"/>
                </a:solidFill>
              </a:rPr>
              <a:t>és</a:t>
            </a:r>
            <a:r>
              <a:rPr lang="es-ES" altLang="de-DE" sz="2000" dirty="0">
                <a:solidFill>
                  <a:srgbClr val="333333"/>
                </a:solidFill>
              </a:rPr>
              <a:t> que </a:t>
            </a:r>
            <a:r>
              <a:rPr lang="es-ES" altLang="de-DE" sz="2000" dirty="0" err="1">
                <a:solidFill>
                  <a:srgbClr val="333333"/>
                </a:solidFill>
              </a:rPr>
              <a:t>els</a:t>
            </a:r>
            <a:r>
              <a:rPr lang="es-ES" altLang="de-DE" sz="2000" dirty="0">
                <a:solidFill>
                  <a:srgbClr val="333333"/>
                </a:solidFill>
              </a:rPr>
              <a:t> dos </a:t>
            </a:r>
            <a:r>
              <a:rPr lang="es-ES" altLang="de-DE" sz="2000" dirty="0" err="1">
                <a:solidFill>
                  <a:srgbClr val="333333"/>
                </a:solidFill>
              </a:rPr>
              <a:t>homes</a:t>
            </a:r>
            <a:r>
              <a:rPr lang="es-ES" altLang="de-DE" sz="2000" dirty="0">
                <a:solidFill>
                  <a:srgbClr val="333333"/>
                </a:solidFill>
              </a:rPr>
              <a:t> entren en el </a:t>
            </a:r>
            <a:r>
              <a:rPr lang="es-ES" altLang="de-DE" sz="2000" dirty="0" err="1">
                <a:solidFill>
                  <a:srgbClr val="333333"/>
                </a:solidFill>
              </a:rPr>
              <a:t>mateix</a:t>
            </a:r>
            <a:r>
              <a:rPr lang="es-ES" altLang="de-DE" sz="2000" dirty="0">
                <a:solidFill>
                  <a:srgbClr val="333333"/>
                </a:solidFill>
              </a:rPr>
              <a:t> vagó de tren </a:t>
            </a:r>
            <a:r>
              <a:rPr lang="es-ES" altLang="de-DE" sz="2000" dirty="0" err="1">
                <a:solidFill>
                  <a:srgbClr val="333333"/>
                </a:solidFill>
              </a:rPr>
              <a:t>com</a:t>
            </a:r>
            <a:r>
              <a:rPr lang="es-ES" altLang="de-DE" sz="2000" dirty="0">
                <a:solidFill>
                  <a:srgbClr val="333333"/>
                </a:solidFill>
              </a:rPr>
              <a:t> a </a:t>
            </a:r>
            <a:r>
              <a:rPr lang="es-ES" altLang="de-DE" sz="2000" dirty="0" err="1">
                <a:solidFill>
                  <a:srgbClr val="333333"/>
                </a:solidFill>
              </a:rPr>
              <a:t>part</a:t>
            </a:r>
            <a:r>
              <a:rPr lang="es-ES" altLang="de-DE" sz="2000" dirty="0">
                <a:solidFill>
                  <a:srgbClr val="333333"/>
                </a:solidFill>
              </a:rPr>
              <a:t> de la </a:t>
            </a:r>
            <a:r>
              <a:rPr lang="es-ES" altLang="de-DE" sz="2000" dirty="0" err="1">
                <a:solidFill>
                  <a:srgbClr val="333333"/>
                </a:solidFill>
              </a:rPr>
              <a:t>seva</a:t>
            </a:r>
            <a:r>
              <a:rPr lang="es-ES" altLang="de-DE" sz="2000" dirty="0">
                <a:solidFill>
                  <a:srgbClr val="333333"/>
                </a:solidFill>
              </a:rPr>
              <a:t> rutina </a:t>
            </a:r>
            <a:r>
              <a:rPr lang="es-ES" altLang="de-DE" sz="2000" dirty="0" err="1">
                <a:solidFill>
                  <a:srgbClr val="333333"/>
                </a:solidFill>
              </a:rPr>
              <a:t>diària</a:t>
            </a:r>
            <a:r>
              <a:rPr lang="es-ES"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52</a:t>
            </a:fld>
            <a:endParaRPr lang="de-DE" altLang="es-ES"/>
          </a:p>
        </p:txBody>
      </p:sp>
    </p:spTree>
    <p:extLst>
      <p:ext uri="{BB962C8B-B14F-4D97-AF65-F5344CB8AC3E}">
        <p14:creationId xmlns:p14="http://schemas.microsoft.com/office/powerpoint/2010/main" val="15192618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Entrenament Metacognitiu 8 – L’ Autoestima i l’ Estat d’ Ànim</a:t>
            </a:r>
          </a:p>
        </p:txBody>
      </p:sp>
      <p:sp>
        <p:nvSpPr>
          <p:cNvPr id="8" name="Slide Number Placeholder 7"/>
          <p:cNvSpPr>
            <a:spLocks noGrp="1"/>
          </p:cNvSpPr>
          <p:nvPr>
            <p:ph type="sldNum" sz="quarter" idx="12"/>
          </p:nvPr>
        </p:nvSpPr>
        <p:spPr/>
        <p:txBody>
          <a:bodyPr/>
          <a:lstStyle/>
          <a:p>
            <a:fld id="{54894629-C21B-4B5F-A7DB-FE04C4B40FA1}" type="slidenum">
              <a:rPr lang="de-DE" altLang="es-ES" smtClean="0"/>
              <a:pPr/>
              <a:t>53</a:t>
            </a:fld>
            <a:endParaRPr lang="de-DE" altLang="es-ES"/>
          </a:p>
        </p:txBody>
      </p:sp>
    </p:spTree>
    <p:extLst>
      <p:ext uri="{BB962C8B-B14F-4D97-AF65-F5344CB8AC3E}">
        <p14:creationId xmlns:p14="http://schemas.microsoft.com/office/powerpoint/2010/main" val="14817830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852839595"/>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54</a:t>
            </a:fld>
            <a:endParaRPr lang="de-DE" altLang="es-E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0274282"/>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8 – L’ Autoestima i l’ Estat d’ Ànim</a:t>
            </a:r>
          </a:p>
        </p:txBody>
      </p:sp>
      <p:sp>
        <p:nvSpPr>
          <p:cNvPr id="7" name="Slide Number Placeholder 6"/>
          <p:cNvSpPr>
            <a:spLocks noGrp="1"/>
          </p:cNvSpPr>
          <p:nvPr>
            <p:ph type="sldNum" sz="quarter" idx="12"/>
          </p:nvPr>
        </p:nvSpPr>
        <p:spPr/>
        <p:txBody>
          <a:bodyPr/>
          <a:lstStyle/>
          <a:p>
            <a:fld id="{54894629-C21B-4B5F-A7DB-FE04C4B40FA1}" type="slidenum">
              <a:rPr lang="de-DE" altLang="es-ES" smtClean="0"/>
              <a:pPr/>
              <a:t>55</a:t>
            </a:fld>
            <a:endParaRPr lang="de-DE" altLang="es-E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5051</Words>
  <Application>Microsoft Office PowerPoint</Application>
  <PresentationFormat>Benutzerdefiniert</PresentationFormat>
  <Paragraphs>574</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Arial</vt:lpstr>
      <vt:lpstr>Times New Roman</vt:lpstr>
      <vt:lpstr>Calibri Light</vt:lpstr>
      <vt:lpstr>Symbol</vt:lpstr>
      <vt:lpstr>Wingdings</vt:lpstr>
      <vt:lpstr>Wingdings</vt:lpstr>
      <vt:lpstr>Calibri</vt:lpstr>
      <vt:lpstr>UKE_PPT-Vorlage_16zu9</vt:lpstr>
      <vt:lpstr>EMC 8 A – L'Autoestima i l'Estat d'Ànim</vt:lpstr>
      <vt:lpstr>Quina rellevancia té això?</vt:lpstr>
      <vt:lpstr>Quins són els símptomes de la depressió?</vt:lpstr>
      <vt:lpstr>Quins són els símptomes de la depressió?</vt:lpstr>
      <vt:lpstr>Jo vaig néixer així .. O m'he tornat d'aquesta manera?</vt:lpstr>
      <vt:lpstr>Jo vaig néixer així .. O m'he tornat d'aquesta manera?</vt:lpstr>
      <vt:lpstr>Jo vaig néixer així .. O m'he tornat d'aquesta manera?</vt:lpstr>
      <vt:lpstr>Jo vaig néixer així .. O m'he tornat d'aquesta manera?</vt:lpstr>
      <vt:lpstr>Psicosi i Depressió Efectes d'al∙lucinacions i deliris en l'autoestima</vt:lpstr>
      <vt:lpstr>Psicosi i Depressió Efectes d'al∙lucinacions i deliris en l'autoestima</vt:lpstr>
      <vt:lpstr>Psicosi i Depressió Efectes d'al∙lucinacions i deliris en l'autoestima</vt:lpstr>
      <vt:lpstr>Psicosi i Depressió Efectes d'al∙lucinacions i deliris en l'autoestima</vt:lpstr>
      <vt:lpstr>PowerPoint-Präsentation</vt:lpstr>
      <vt:lpstr>1. Sobregeneralització Pendre casos aïllats i generalitzar la seva validesa per a tot. Com podríem reinterpretar aquesta situació?</vt:lpstr>
      <vt:lpstr>1. Sobregeneralització Pendre casos aïllats i generalitzar la seva validesa per a tot. Com podríem reinterpretar aquesta situació?</vt:lpstr>
      <vt:lpstr>1. Sobregeneralització Pendre casos aïllats i generalitzar la seva validesa per a tot. Com podríem reinterpretar aquesta situació?</vt:lpstr>
      <vt:lpstr>En canvi: no generalitzis a partir d'una imperfecció al tot!</vt:lpstr>
      <vt:lpstr>2. Filtre Mental Com podríem reinterpretar aquesta situació?</vt:lpstr>
      <vt:lpstr>2. Filtre Mental Com podríem reinterpretar aquesta situació?</vt:lpstr>
      <vt:lpstr>2. Filtre Mental Com podríem reinterpretar aquesta situació?</vt:lpstr>
      <vt:lpstr>3. Perspectiva unilateral</vt:lpstr>
      <vt:lpstr>4. Desqualificar allò positiu Com podríem reinterpretar aquesta situació?</vt:lpstr>
      <vt:lpstr>4. Desqualificar allò positiu Com podríem reinterpretar aquesta situació?</vt:lpstr>
      <vt:lpstr>4. Desqualificar allò positiu Com podríem reinterpretar aquesta situació?</vt:lpstr>
      <vt:lpstr>5. Pensament “Tot-o-Res”/ Catastrofització Com podríem reinterpretar aquesta situació?</vt:lpstr>
      <vt:lpstr>5. Pensament “Tot-o-Res”/ Catastrofització Com podríem reinterpretar aquesta situació?</vt:lpstr>
      <vt:lpstr>6. Supressió de pensaments negatius Com podríem reinterpretar aquesta situació?</vt:lpstr>
      <vt:lpstr>6. Supressió de pensaments negatius Com podríem reinterpretar aquesta situació?</vt:lpstr>
      <vt:lpstr>6. Supressió de pensaments negatius Exercici</vt:lpstr>
      <vt:lpstr>6. Supressió de pensaments negatius Funciona? No!</vt:lpstr>
      <vt:lpstr>En canvi:</vt:lpstr>
      <vt:lpstr>7. Altres formes de distorsions cognitives</vt:lpstr>
      <vt:lpstr>7. Altres formes de distorsions cognitives</vt:lpstr>
      <vt:lpstr>Opcional: Videoclip</vt:lpstr>
      <vt:lpstr>Tingues conciència de les teves fortaleses</vt:lpstr>
      <vt:lpstr>Tingues conciència de les teves fortaleses</vt:lpstr>
      <vt:lpstr>Tingues conciència de les teves fortaleses</vt:lpstr>
      <vt:lpstr>Tingues conciència de les teves fortaleses</vt:lpstr>
      <vt:lpstr>Consells per millorar l'estat d'ànim depressiu / baixa autoestima</vt:lpstr>
      <vt:lpstr>Consells per millorar l'estat d'ànim depressiu / baixa autoestima</vt:lpstr>
      <vt:lpstr>Consells per millorar l'estat d'ànim depressiu / baixa autoestima</vt:lpstr>
      <vt:lpstr>Consells per millorar l'estat d'ànim depressiu / baixa autoestima</vt:lpstr>
      <vt:lpstr>Consells per millorar l'estat d'ànim depressiu / baixa autoestima</vt:lpstr>
      <vt:lpstr>Consells per millorar l'estat d'ànim depressiu / baixa autoestima</vt:lpstr>
      <vt:lpstr>Consells per millorar l'estat d'ànim depressiu / baixa autoestima</vt:lpstr>
      <vt:lpstr>Traducció a la vida diaria</vt:lpstr>
      <vt:lpstr>Traducció a la vida diaria</vt:lpstr>
      <vt:lpstr>Traducció a la vida diaria</vt:lpstr>
      <vt:lpstr>Traducció a la vida diaria</vt:lpstr>
      <vt:lpstr>Què té això a veure amb la psicosi?</vt:lpstr>
      <vt:lpstr>Què té això a veure amb la psicosi?</vt:lpstr>
      <vt:lpstr>Què té això a veure amb la psicosi?</vt:lpstr>
      <vt:lpstr>Gràcies Per La Vostra Atenció!</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378</cp:revision>
  <dcterms:created xsi:type="dcterms:W3CDTF">2004-06-30T16:15:23Z</dcterms:created>
  <dcterms:modified xsi:type="dcterms:W3CDTF">2023-01-30T13:05:20Z</dcterms:modified>
</cp:coreProperties>
</file>